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7" r:id="rId2"/>
    <p:sldId id="324" r:id="rId3"/>
    <p:sldId id="310" r:id="rId4"/>
    <p:sldId id="309" r:id="rId5"/>
    <p:sldId id="311" r:id="rId6"/>
    <p:sldId id="273" r:id="rId7"/>
    <p:sldId id="274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277" r:id="rId16"/>
    <p:sldId id="278" r:id="rId17"/>
    <p:sldId id="319" r:id="rId18"/>
    <p:sldId id="320" r:id="rId19"/>
    <p:sldId id="321" r:id="rId20"/>
    <p:sldId id="322" r:id="rId21"/>
    <p:sldId id="323" r:id="rId22"/>
    <p:sldId id="279" r:id="rId23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FF"/>
    <a:srgbClr val="00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75" autoAdjust="0"/>
    <p:restoredTop sz="90886" autoAdjust="0"/>
  </p:normalViewPr>
  <p:slideViewPr>
    <p:cSldViewPr>
      <p:cViewPr>
        <p:scale>
          <a:sx n="100" d="100"/>
          <a:sy n="100" d="100"/>
        </p:scale>
        <p:origin x="-536" y="-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07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07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682007C-5827-C547-9569-2289B5461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7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707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4088" cy="2620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7195" y="3320503"/>
            <a:ext cx="6807726" cy="314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707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EB2FEE0-9525-D043-9B0C-DA30A8514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6485985" indent="-36046210"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397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87954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1932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75909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904F0B-84AE-0248-B299-39BB696A15DB}" type="slidenum">
              <a:rPr lang="en-US" sz="1200" b="0">
                <a:latin typeface="Times New Roman" charset="0"/>
              </a:rPr>
              <a:pPr eaLnBrk="1" hangingPunct="1">
                <a:defRPr/>
              </a:pPr>
              <a:t>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9250" y="515938"/>
            <a:ext cx="3505200" cy="26289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792" y="3323319"/>
            <a:ext cx="6888531" cy="315581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EA744B-3180-1A47-A884-E0735C73F2A1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000CA1-D3E3-F84E-B710-6E1840C3F02C}" type="slidenum">
              <a:rPr lang="en-US" sz="1300">
                <a:latin typeface="Times New Roman" charset="0"/>
              </a:rPr>
              <a:pPr/>
              <a:t>14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050757-4108-AB43-831B-CD0755D5ED6D}" type="slidenum">
              <a:rPr lang="en-US" sz="1300">
                <a:latin typeface="Times New Roman" charset="0"/>
              </a:rPr>
              <a:pPr/>
              <a:t>17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6EFD44-3CBC-164C-9B58-A190C7A3C30B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DC05EB-0E6E-3D4E-A025-41BEBE2722B9}" type="slidenum">
              <a:rPr lang="en-US" sz="1300">
                <a:latin typeface="Times New Roman" charset="0"/>
              </a:rPr>
              <a:pPr/>
              <a:t>19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D50B53-5836-5D41-8F70-EBDB383C04FD}" type="slidenum">
              <a:rPr lang="en-US" sz="1300">
                <a:latin typeface="Times New Roman" charset="0"/>
              </a:rPr>
              <a:pPr/>
              <a:t>20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48FC0E-A128-5648-979F-B0AFC2F4B518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7F8A6D-7406-1242-BB6E-5DA70A64E09F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0DA74C-9EC8-9142-82F8-28EC8532A627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F233C4-0622-B241-9383-EA6F8B890CCF}" type="slidenum">
              <a:rPr lang="en-US" sz="1300">
                <a:latin typeface="Times New Roman" charset="0"/>
              </a:rPr>
              <a:pPr/>
              <a:t>8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B4CCCD-C4F4-E449-B00E-8A2BAA5DCA53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E75AA3-E341-0A40-8589-D1B563EEC85E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D6F7A0-600A-404C-BE18-E07E4B7B6CCF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65E98A-F457-5E47-8DD6-E0E0AD44B329}" type="slidenum">
              <a:rPr lang="en-US" sz="1300">
                <a:latin typeface="Times New Roman" charset="0"/>
              </a:rPr>
              <a:pPr/>
              <a:t>12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BA9C3C-D4C5-BB4E-B0F0-88B3231B4355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E4BA4-6173-F647-ACAD-ED8406792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80C657-0A2E-BB48-8371-E0E5E9994CFA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A4EC6-7D00-6D46-B565-B3FD725B8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9A3F-0555-7F4D-A693-3BA855A6572D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BAA717-70DC-0F4F-BF2D-F55E207E8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fld id="{E3988E6A-68F8-1E4A-8D12-E33C1973E819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0B1FBC-F8B5-FF4B-8213-99D751288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7AE5B-5019-A54A-8DF1-29CBE2AE650D}" type="datetime1">
              <a:rPr lang="en-US" smtClean="0"/>
              <a:t>9/16/19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688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5E867562-886A-B946-A56E-541A4054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9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9E24-1D82-1B4C-A757-FAA08AF938E0}" type="datetime1">
              <a:rPr lang="en-US" smtClean="0"/>
              <a:t>9/16/19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688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F6C793D6-1ED6-C846-8CC0-13D987A9D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FD2241-5642-B74D-8FD5-A360B7796013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C46DE-A709-E44E-81D4-8F3BFFDC4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8988DA-F403-B048-9FE2-50253FA52B82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CAC8-2BB2-004F-9AA1-2E9B4900C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44183-7FCC-5747-91BB-2417E5077706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19134F-D711-FE4C-B14F-B668558BC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1E89B0-6552-D54F-8E9B-3B36FB78D6F7}" type="datetime1">
              <a:rPr lang="en-US" smtClean="0"/>
              <a:t>9/16/19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97696-5FC1-EA40-BA5B-254226111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9592E-5E96-0345-8458-46BC141935F0}" type="datetime1">
              <a:rPr lang="en-US" smtClean="0"/>
              <a:t>9/16/19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88F14-5EEB-824D-A1BD-C6C8FB6E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90C2E-BF2D-284D-AE05-0F1773EFEC4C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8CD1C-D268-AB49-9134-DA36DD7A2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94824-1D5F-5B43-A3C2-C047D5118D02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CA445-1A34-1346-83F9-07B7A4179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1A5DD-D346-D34E-BF5F-4EBAD5C2B290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1416C7-1656-734D-B584-576E7F1A9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172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5A2E2B6-C549-974D-9A92-A660AF7E8EAE}" type="datetime1">
              <a:rPr lang="en-US" smtClean="0"/>
              <a:t>9/16/19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17E4A-01E8-F04E-8CFE-39C77E48BE6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471" y="38100"/>
            <a:ext cx="1392529" cy="16764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810000" y="6248400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myKRapps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AB1C30-5480-8F44-A67D-FD63825275C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922266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CS 125 </a:t>
            </a:r>
            <a:r>
              <a:rPr lang="mr-IN" dirty="0" smtClean="0">
                <a:cs typeface="+mj-cs"/>
              </a:rPr>
              <a:t>–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/>
              <a:t>Applications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/>
              <a:t>The TOP</a:t>
            </a:r>
            <a:br>
              <a:rPr lang="en-US" dirty="0" smtClean="0"/>
            </a:br>
            <a:r>
              <a:rPr lang="en-US" sz="2000" dirty="0" smtClean="0">
                <a:cs typeface="+mj-cs"/>
              </a:rPr>
              <a:t>Reading: K&amp;R C2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7955603" cy="3478911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Note to Students: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The course slides are a combination of slides from: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Peterson &amp; Davie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Kurose &amp; Ross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My previous lectures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I claim no copyright for any of the material and would recommend either book for a detailed treatment of the material.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5365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97" y="101259"/>
            <a:ext cx="323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178F-1A5B-2846-BF91-C30347CAF5C4}" type="datetime1">
              <a:rPr lang="en-US" smtClean="0"/>
              <a:t>9/16/19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Group 566"/>
          <p:cNvGrpSpPr>
            <a:grpSpLocks/>
          </p:cNvGrpSpPr>
          <p:nvPr/>
        </p:nvGrpSpPr>
        <p:grpSpPr bwMode="auto">
          <a:xfrm>
            <a:off x="5202238" y="1546225"/>
            <a:ext cx="3540125" cy="4545013"/>
            <a:chOff x="3277" y="974"/>
            <a:chExt cx="2230" cy="2863"/>
          </a:xfrm>
        </p:grpSpPr>
        <p:sp>
          <p:nvSpPr>
            <p:cNvPr id="46091" name="Freeform 567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92" name="Group 568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6466" name="Rectangle 569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67" name="AutoShape 570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46093" name="Freeform 571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572"/>
            <p:cNvSpPr>
              <a:spLocks noChangeShapeType="1"/>
            </p:cNvSpPr>
            <p:nvPr/>
          </p:nvSpPr>
          <p:spPr bwMode="auto">
            <a:xfrm rot="-5400000">
              <a:off x="4924" y="3316"/>
              <a:ext cx="284" cy="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Line 573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Line 574"/>
            <p:cNvSpPr>
              <a:spLocks noChangeShapeType="1"/>
            </p:cNvSpPr>
            <p:nvPr/>
          </p:nvSpPr>
          <p:spPr bwMode="auto">
            <a:xfrm rot="16200000" flipH="1">
              <a:off x="5113" y="3192"/>
              <a:ext cx="90" cy="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Line 576"/>
            <p:cNvSpPr>
              <a:spLocks noChangeShapeType="1"/>
            </p:cNvSpPr>
            <p:nvPr/>
          </p:nvSpPr>
          <p:spPr bwMode="auto">
            <a:xfrm>
              <a:off x="3843" y="3009"/>
              <a:ext cx="99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577"/>
            <p:cNvSpPr>
              <a:spLocks noChangeShapeType="1"/>
            </p:cNvSpPr>
            <p:nvPr/>
          </p:nvSpPr>
          <p:spPr bwMode="auto">
            <a:xfrm flipV="1">
              <a:off x="3680" y="3159"/>
              <a:ext cx="256" cy="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Line 580"/>
            <p:cNvSpPr>
              <a:spLocks noChangeShapeType="1"/>
            </p:cNvSpPr>
            <p:nvPr/>
          </p:nvSpPr>
          <p:spPr bwMode="auto">
            <a:xfrm flipH="1">
              <a:off x="3948" y="3204"/>
              <a:ext cx="90" cy="1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581"/>
            <p:cNvSpPr>
              <a:spLocks noChangeShapeType="1"/>
            </p:cNvSpPr>
            <p:nvPr/>
          </p:nvSpPr>
          <p:spPr bwMode="auto">
            <a:xfrm flipH="1" flipV="1">
              <a:off x="4146" y="3213"/>
              <a:ext cx="51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582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584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585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04" name="Group 586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6464" name="Picture 587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465" name="Picture 588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105" name="Freeform 589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Freeform 590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591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592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Line 593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594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595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596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Line 597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598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Line 599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600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Line 601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Line 602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Line 603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Line 604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Line 605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Line 606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Line 607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4" name="Group 608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6447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48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49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0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1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2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3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4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5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6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7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8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59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60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61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462" name="Oval 624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6463" name="Picture 625" descr="cell_tower_radiation_gra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25" name="Group 626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6438" name="Line 627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39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40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41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442" name="Group 631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6445" name="Freeform 63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6" name="Freeform 63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443" name="Line 634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44" name="Line 635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26" name="Group 636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643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3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3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433" name="Group 64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36" name="Freeform 64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7" name="Freeform 64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434" name="Line 64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35" name="Line 64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27" name="Group 645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642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2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2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425" name="Group 64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28" name="Freeform 65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9" name="Freeform 65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426" name="Line 65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27" name="Line 65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28" name="Group 654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641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1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1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417" name="Group 65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20" name="Freeform 65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1" name="Freeform 66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418" name="Line 66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19" name="Line 66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29" name="Group 663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640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0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0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409" name="Group 66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12" name="Freeform 66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3" name="Freeform 66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410" name="Line 67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11" name="Line 67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0" name="Group 672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639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9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40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401" name="Group 67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04" name="Freeform 67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5" name="Freeform 67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402" name="Line 67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03" name="Line 68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1" name="Line 681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32" name="Group 682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639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9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9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393" name="Group 68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96" name="Freeform 68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7" name="Freeform 68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94" name="Line 68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95" name="Line 69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3" name="Group 691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638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8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8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385" name="Group 69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88" name="Freeform 6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9" name="Freeform 6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86" name="Line 69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87" name="Line 69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4" name="Group 700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637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7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7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377" name="Group 70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80" name="Freeform 7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1" name="Freeform 7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78" name="Line 70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79" name="Line 70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5" name="Group 709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636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6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6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369" name="Group 71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72" name="Freeform 71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3" name="Freeform 71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70" name="Line 71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71" name="Line 71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6" name="Group 718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635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5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6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361" name="Group 72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64" name="Freeform 72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5" name="Freeform 72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62" name="Line 72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63" name="Line 72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7" name="Group 727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635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5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35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6353" name="Group 73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56" name="Freeform 73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7" name="Freeform 73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54" name="Line 73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55" name="Line 73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38" name="Group 736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6336" name="Group 737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6338" name="Freeform 738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9" name="Freeform 739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0" name="Freeform 740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1" name="Freeform 741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2" name="Freeform 742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3" name="Freeform 743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4" name="Freeform 744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5" name="Freeform 745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6" name="Freeform 746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7" name="Freeform 747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8" name="Freeform 748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9" name="Freeform 749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6337" name="Picture 750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39" name="Group 751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6322" name="Group 752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6324" name="Freeform 753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5" name="Freeform 754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6" name="Freeform 755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7" name="Freeform 756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8" name="Freeform 757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9" name="Freeform 758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0" name="Freeform 759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1" name="Freeform 760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2" name="Freeform 761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3" name="Freeform 762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4" name="Freeform 763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5" name="Freeform 764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6323" name="Picture 765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140" name="Line 766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41" name="Group 767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6320" name="Picture 7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21" name="Freeform 76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42" name="Group 770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6318" name="Picture 7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9" name="Freeform 77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43" name="Group 773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6316" name="Picture 7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7" name="Freeform 77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44" name="Group 776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6314" name="Picture 77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5" name="Freeform 77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46145" name="Picture 779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6146" name="Group 780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6312" name="Picture 781" descr="iphone_stylized_smal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313" name="Picture 782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47" name="Group 783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6280" name="Freeform 78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1" name="Rectangle 785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2" name="Freeform 78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3" name="Freeform 78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4" name="Rectangle 788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85" name="Group 78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310" name="AutoShape 79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311" name="AutoShape 791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86" name="Rectangle 792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87" name="Group 79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308" name="AutoShape 794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309" name="AutoShape 795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88" name="Rectangle 796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9" name="Rectangle 797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90" name="Group 79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306" name="AutoShape 799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307" name="AutoShape 800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91" name="Freeform 80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292" name="Group 80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304" name="AutoShape 803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305" name="AutoShape 804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93" name="Rectangle 805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94" name="Freeform 80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95" name="Freeform 80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96" name="Oval 808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97" name="Freeform 80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98" name="AutoShape 810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99" name="AutoShape 811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00" name="Oval 812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01" name="Oval 813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6302" name="Oval 814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03" name="Rectangle 815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48" name="Group 816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6248" name="Freeform 81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9" name="Rectangle 818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50" name="Freeform 81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1" name="Freeform 82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2" name="Rectangle 821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53" name="Group 82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278" name="AutoShape 82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79" name="AutoShape 824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54" name="Rectangle 825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55" name="Group 82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276" name="AutoShape 827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77" name="AutoShape 828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56" name="Rectangle 829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57" name="Rectangle 830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58" name="Group 83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274" name="AutoShape 832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75" name="AutoShape 833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59" name="Freeform 83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260" name="Group 83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272" name="AutoShape 836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73" name="AutoShape 837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261" name="Rectangle 838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62" name="Freeform 83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3" name="Freeform 84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4" name="Oval 841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65" name="Freeform 84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6" name="AutoShape 843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67" name="AutoShape 844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68" name="Oval 845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69" name="Oval 846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6270" name="Oval 847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71" name="Rectangle 848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49" name="Group 849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6225" name="Picture 850" descr="antenna_stylize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226" name="Picture 851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27" name="Freeform 852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6228" name="Picture 853" descr="screen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29" name="Freeform 854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0" name="Freeform 855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1" name="Freeform 856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2" name="Freeform 857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3" name="Freeform 858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4" name="Freeform 859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235" name="Group 860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242" name="Freeform 861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3" name="Freeform 862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4" name="Freeform 863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5" name="Freeform 864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6" name="Freeform 865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7" name="Freeform 866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236" name="Freeform 867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7" name="Freeform 868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8" name="Freeform 869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9" name="Freeform 870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0" name="Freeform 871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1" name="Freeform 872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50" name="Group 873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6202" name="Picture 874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203" name="Picture 875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04" name="Freeform 87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6205" name="Picture 877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06" name="Freeform 87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7" name="Freeform 87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8" name="Freeform 88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9" name="Freeform 88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0" name="Freeform 88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1" name="Freeform 88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212" name="Group 88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219" name="Freeform 88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0" name="Freeform 88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1" name="Freeform 88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2" name="Freeform 88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3" name="Freeform 88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4" name="Freeform 89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213" name="Freeform 89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4" name="Freeform 89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5" name="Freeform 89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6" name="Freeform 89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7" name="Freeform 89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8" name="Freeform 89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51" name="Group 897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6179" name="Picture 898" descr="antenna_stylize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80" name="Picture 899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81" name="Freeform 90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6182" name="Picture 901" descr="screen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83" name="Freeform 90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4" name="Freeform 90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5" name="Freeform 90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6" name="Freeform 90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7" name="Freeform 90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8" name="Freeform 90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189" name="Group 90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196" name="Freeform 90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7" name="Freeform 91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8" name="Freeform 91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9" name="Freeform 91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0" name="Freeform 91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1" name="Freeform 91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190" name="Freeform 91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1" name="Freeform 91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2" name="Freeform 91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3" name="Freeform 91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4" name="Freeform 91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5" name="Freeform 92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52" name="Group 921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6177" name="Picture 92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78" name="Freeform 92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53" name="Group 924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6154" name="Picture 925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55" name="Picture 926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6" name="Freeform 92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6157" name="Picture 928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8" name="Freeform 92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9" name="Freeform 93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0" name="Freeform 93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1" name="Freeform 93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2" name="Freeform 93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3" name="Freeform 93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164" name="Group 93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171" name="Freeform 93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2" name="Freeform 93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3" name="Freeform 93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4" name="Freeform 93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5" name="Freeform 94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6" name="Freeform 94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165" name="Freeform 94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6" name="Freeform 94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7" name="Freeform 94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8" name="Freeform 94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9" name="Freeform 94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0" name="Freeform 94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9563" y="228600"/>
            <a:ext cx="7772400" cy="81915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P2P architecture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4724400" cy="5241925"/>
          </a:xfrm>
        </p:spPr>
        <p:txBody>
          <a:bodyPr/>
          <a:lstStyle/>
          <a:p>
            <a:r>
              <a:rPr lang="en-US" sz="2400" i="1" dirty="0">
                <a:latin typeface="Gill Sans MT" charset="0"/>
              </a:rPr>
              <a:t>no</a:t>
            </a:r>
            <a:r>
              <a:rPr lang="en-US" sz="2400" dirty="0">
                <a:latin typeface="Gill Sans MT" charset="0"/>
              </a:rPr>
              <a:t> always-on server</a:t>
            </a:r>
          </a:p>
          <a:p>
            <a:r>
              <a:rPr lang="en-US" sz="2400" dirty="0">
                <a:latin typeface="Gill Sans MT" charset="0"/>
              </a:rPr>
              <a:t>arbitrary end systems directly communicate</a:t>
            </a:r>
          </a:p>
          <a:p>
            <a:r>
              <a:rPr lang="en-US" sz="2400" dirty="0">
                <a:latin typeface="Gill Sans MT" charset="0"/>
              </a:rPr>
              <a:t>peers request service from other peers, provide service in return to other peers</a:t>
            </a:r>
          </a:p>
          <a:p>
            <a:pPr lvl="1"/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self scalability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– new peers bring new service capacity, as well as new service demands</a:t>
            </a:r>
          </a:p>
          <a:p>
            <a:r>
              <a:rPr lang="en-US" sz="2400" dirty="0">
                <a:latin typeface="Gill Sans MT" charset="0"/>
              </a:rPr>
              <a:t>peers are intermittently connected and change IP addresses</a:t>
            </a:r>
          </a:p>
          <a:p>
            <a:pPr lvl="1"/>
            <a:r>
              <a:rPr lang="en-US" dirty="0">
                <a:latin typeface="Gill Sans MT" charset="0"/>
              </a:rPr>
              <a:t>complex management</a:t>
            </a:r>
          </a:p>
          <a:p>
            <a:endParaRPr lang="en-US" dirty="0">
              <a:solidFill>
                <a:srgbClr val="CC0000"/>
              </a:solidFill>
              <a:latin typeface="Gill Sans MT" charset="0"/>
            </a:endParaRPr>
          </a:p>
          <a:p>
            <a:endParaRPr lang="en-US" dirty="0">
              <a:latin typeface="Gill Sans MT" charset="0"/>
            </a:endParaRPr>
          </a:p>
        </p:txBody>
      </p:sp>
      <p:sp>
        <p:nvSpPr>
          <p:cNvPr id="46087" name="Line 1034"/>
          <p:cNvSpPr>
            <a:spLocks noChangeShapeType="1"/>
          </p:cNvSpPr>
          <p:nvPr/>
        </p:nvSpPr>
        <p:spPr bwMode="auto">
          <a:xfrm flipH="1">
            <a:off x="6221413" y="1852613"/>
            <a:ext cx="503237" cy="1389062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1035"/>
          <p:cNvSpPr>
            <a:spLocks noChangeShapeType="1"/>
          </p:cNvSpPr>
          <p:nvPr/>
        </p:nvSpPr>
        <p:spPr bwMode="auto">
          <a:xfrm>
            <a:off x="5565775" y="2438400"/>
            <a:ext cx="238125" cy="25685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1036"/>
          <p:cNvSpPr>
            <a:spLocks noChangeShapeType="1"/>
          </p:cNvSpPr>
          <p:nvPr/>
        </p:nvSpPr>
        <p:spPr bwMode="auto">
          <a:xfrm>
            <a:off x="6275388" y="3581400"/>
            <a:ext cx="1198562" cy="19970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Text Box 1037"/>
          <p:cNvSpPr txBox="1">
            <a:spLocks noChangeArrowheads="1"/>
          </p:cNvSpPr>
          <p:nvPr/>
        </p:nvSpPr>
        <p:spPr bwMode="auto">
          <a:xfrm>
            <a:off x="7239000" y="1373188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peer-peer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5A9D8-C912-BB4A-8E99-358EAA794627}" type="datetime1">
              <a:rPr lang="en-US" smtClean="0"/>
              <a:t>9/16/19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F6C793D6-1ED6-C846-8CC0-13D987A9D7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85738"/>
            <a:ext cx="7772400" cy="8636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Processes communicating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process:</a:t>
            </a:r>
            <a:r>
              <a:rPr lang="en-US">
                <a:latin typeface="Gill Sans MT" charset="0"/>
              </a:rPr>
              <a:t> program running within a host</a:t>
            </a:r>
          </a:p>
          <a:p>
            <a:r>
              <a:rPr lang="en-US" sz="2400">
                <a:latin typeface="Gill Sans MT" charset="0"/>
              </a:rPr>
              <a:t>within same host, two processes communicate using  </a:t>
            </a:r>
            <a:r>
              <a:rPr lang="en-US" sz="2400">
                <a:solidFill>
                  <a:srgbClr val="CC0000"/>
                </a:solidFill>
                <a:latin typeface="Gill Sans MT" charset="0"/>
              </a:rPr>
              <a:t>inter-process communication</a:t>
            </a:r>
            <a:r>
              <a:rPr lang="en-US" sz="2400">
                <a:latin typeface="Gill Sans MT" charset="0"/>
              </a:rPr>
              <a:t> (defined by OS)</a:t>
            </a:r>
          </a:p>
          <a:p>
            <a:r>
              <a:rPr lang="en-US" sz="2400">
                <a:latin typeface="Gill Sans MT" charset="0"/>
              </a:rPr>
              <a:t>processes in different hosts communicate by exchanging </a:t>
            </a:r>
            <a:r>
              <a:rPr lang="en-US" sz="2400">
                <a:solidFill>
                  <a:srgbClr val="CC0000"/>
                </a:solidFill>
                <a:latin typeface="Gill Sans MT" charset="0"/>
              </a:rPr>
              <a:t>messages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979613"/>
            <a:ext cx="3810000" cy="2033587"/>
          </a:xfrm>
          <a:noFill/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client process:</a:t>
            </a:r>
            <a:r>
              <a:rPr lang="en-US"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process that initiates communication</a:t>
            </a:r>
          </a:p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server process:</a:t>
            </a:r>
            <a:r>
              <a:rPr lang="en-US"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process that waits to be contacted</a:t>
            </a:r>
            <a:endParaRPr lang="en-US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>
              <a:latin typeface="Gill Sans MT" charset="0"/>
            </a:endParaRPr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aside: applications with P2P architectures have client processes &amp; server processes</a:t>
            </a:r>
          </a:p>
        </p:txBody>
      </p:sp>
      <p:sp>
        <p:nvSpPr>
          <p:cNvPr id="48136" name="Rectangle 13"/>
          <p:cNvSpPr>
            <a:spLocks noChangeArrowheads="1"/>
          </p:cNvSpPr>
          <p:nvPr/>
        </p:nvSpPr>
        <p:spPr bwMode="auto">
          <a:xfrm>
            <a:off x="4749800" y="1762125"/>
            <a:ext cx="4092575" cy="2062163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Text Box 14"/>
          <p:cNvSpPr txBox="1">
            <a:spLocks noChangeArrowheads="1"/>
          </p:cNvSpPr>
          <p:nvPr/>
        </p:nvSpPr>
        <p:spPr bwMode="auto">
          <a:xfrm>
            <a:off x="4870450" y="1463675"/>
            <a:ext cx="2325688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Gill Sans MT" charset="0"/>
              </a:rPr>
              <a:t>clients, servers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2995-36C7-2943-9ED4-EBC8DBF204F4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23825"/>
            <a:ext cx="8077200" cy="896938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Sockets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232775" cy="2328862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process sends/receives messages to/from its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socket</a:t>
            </a:r>
          </a:p>
          <a:p>
            <a:r>
              <a:rPr lang="en-US" sz="2400" dirty="0">
                <a:latin typeface="Gill Sans MT" charset="0"/>
              </a:rPr>
              <a:t>socket analogous to </a:t>
            </a:r>
            <a:r>
              <a:rPr lang="en-US" sz="2400" dirty="0" smtClean="0">
                <a:latin typeface="Gill Sans MT" charset="0"/>
              </a:rPr>
              <a:t>“door”</a:t>
            </a:r>
            <a:endParaRPr lang="en-US" sz="2400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sending process shoves </a:t>
            </a:r>
            <a:r>
              <a:rPr lang="en-US" dirty="0" smtClean="0">
                <a:latin typeface="Gill Sans MT" charset="0"/>
              </a:rPr>
              <a:t>message (e.g., letter) </a:t>
            </a:r>
            <a:r>
              <a:rPr lang="en-US" dirty="0">
                <a:latin typeface="Gill Sans MT" charset="0"/>
              </a:rPr>
              <a:t>out door</a:t>
            </a:r>
          </a:p>
          <a:p>
            <a:pPr lvl="1"/>
            <a:r>
              <a:rPr lang="en-US" dirty="0">
                <a:latin typeface="Gill Sans MT" charset="0"/>
              </a:rPr>
              <a:t>sending process relies on transport </a:t>
            </a:r>
            <a:r>
              <a:rPr lang="en-US" dirty="0" smtClean="0">
                <a:latin typeface="Gill Sans MT" charset="0"/>
              </a:rPr>
              <a:t>infrastructure (e.g., US mail)  </a:t>
            </a:r>
            <a:r>
              <a:rPr lang="en-US" dirty="0">
                <a:latin typeface="Gill Sans MT" charset="0"/>
              </a:rPr>
              <a:t>on other side of door to deliver message to socket at receiving process</a:t>
            </a:r>
          </a:p>
        </p:txBody>
      </p:sp>
      <p:sp>
        <p:nvSpPr>
          <p:cNvPr id="50182" name="Freeform 66"/>
          <p:cNvSpPr>
            <a:spLocks/>
          </p:cNvSpPr>
          <p:nvPr/>
        </p:nvSpPr>
        <p:spPr bwMode="auto">
          <a:xfrm>
            <a:off x="6948488" y="3751263"/>
            <a:ext cx="736600" cy="1998662"/>
          </a:xfrm>
          <a:custGeom>
            <a:avLst/>
            <a:gdLst>
              <a:gd name="T0" fmla="*/ 2147483647 w 464"/>
              <a:gd name="T1" fmla="*/ 2147483647 h 1259"/>
              <a:gd name="T2" fmla="*/ 0 w 464"/>
              <a:gd name="T3" fmla="*/ 0 h 1259"/>
              <a:gd name="T4" fmla="*/ 2147483647 w 464"/>
              <a:gd name="T5" fmla="*/ 2147483647 h 1259"/>
              <a:gd name="T6" fmla="*/ 2147483647 w 464"/>
              <a:gd name="T7" fmla="*/ 2147483647 h 1259"/>
              <a:gd name="T8" fmla="*/ 2147483647 w 464"/>
              <a:gd name="T9" fmla="*/ 2147483647 h 1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259"/>
              <a:gd name="T17" fmla="*/ 464 w 464"/>
              <a:gd name="T18" fmla="*/ 1259 h 12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259">
                <a:moveTo>
                  <a:pt x="464" y="1060"/>
                </a:moveTo>
                <a:lnTo>
                  <a:pt x="0" y="0"/>
                </a:lnTo>
                <a:lnTo>
                  <a:pt x="6" y="1258"/>
                </a:lnTo>
                <a:lnTo>
                  <a:pt x="382" y="1259"/>
                </a:lnTo>
                <a:lnTo>
                  <a:pt x="464" y="10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Freeform 7"/>
          <p:cNvSpPr>
            <a:spLocks/>
          </p:cNvSpPr>
          <p:nvPr/>
        </p:nvSpPr>
        <p:spPr bwMode="auto">
          <a:xfrm>
            <a:off x="3633788" y="5048250"/>
            <a:ext cx="1808162" cy="103187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51"/>
          <p:cNvSpPr txBox="1">
            <a:spLocks noChangeArrowheads="1"/>
          </p:cNvSpPr>
          <p:nvPr/>
        </p:nvSpPr>
        <p:spPr bwMode="auto">
          <a:xfrm>
            <a:off x="4071938" y="5180013"/>
            <a:ext cx="87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Internet</a:t>
            </a:r>
          </a:p>
        </p:txBody>
      </p:sp>
      <p:sp>
        <p:nvSpPr>
          <p:cNvPr id="50185" name="Line 52"/>
          <p:cNvSpPr>
            <a:spLocks noChangeShapeType="1"/>
          </p:cNvSpPr>
          <p:nvPr/>
        </p:nvSpPr>
        <p:spPr bwMode="auto">
          <a:xfrm>
            <a:off x="3392488" y="5591175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53"/>
          <p:cNvSpPr txBox="1">
            <a:spLocks noChangeArrowheads="1"/>
          </p:cNvSpPr>
          <p:nvPr/>
        </p:nvSpPr>
        <p:spPr bwMode="auto">
          <a:xfrm>
            <a:off x="7413625" y="4816475"/>
            <a:ext cx="10636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solidFill>
                <a:srgbClr val="CC0000"/>
              </a:solidFill>
              <a:latin typeface="Times New Roman" charset="0"/>
            </a:endParaRPr>
          </a:p>
        </p:txBody>
      </p:sp>
      <p:sp>
        <p:nvSpPr>
          <p:cNvPr id="50187" name="Text Box 56"/>
          <p:cNvSpPr txBox="1">
            <a:spLocks noChangeArrowheads="1"/>
          </p:cNvSpPr>
          <p:nvPr/>
        </p:nvSpPr>
        <p:spPr bwMode="auto">
          <a:xfrm>
            <a:off x="7391400" y="3916363"/>
            <a:ext cx="1470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controlled by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app developer</a:t>
            </a:r>
          </a:p>
        </p:txBody>
      </p:sp>
      <p:sp>
        <p:nvSpPr>
          <p:cNvPr id="50188" name="Freeform 45"/>
          <p:cNvSpPr>
            <a:spLocks/>
          </p:cNvSpPr>
          <p:nvPr/>
        </p:nvSpPr>
        <p:spPr bwMode="auto">
          <a:xfrm>
            <a:off x="1208088" y="3814763"/>
            <a:ext cx="758825" cy="1997075"/>
          </a:xfrm>
          <a:custGeom>
            <a:avLst/>
            <a:gdLst>
              <a:gd name="T0" fmla="*/ 0 w 478"/>
              <a:gd name="T1" fmla="*/ 2147483647 h 1258"/>
              <a:gd name="T2" fmla="*/ 2147483647 w 478"/>
              <a:gd name="T3" fmla="*/ 0 h 1258"/>
              <a:gd name="T4" fmla="*/ 2147483647 w 478"/>
              <a:gd name="T5" fmla="*/ 2147483647 h 1258"/>
              <a:gd name="T6" fmla="*/ 2147483647 w 478"/>
              <a:gd name="T7" fmla="*/ 2147483647 h 1258"/>
              <a:gd name="T8" fmla="*/ 0 w 478"/>
              <a:gd name="T9" fmla="*/ 2147483647 h 1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8"/>
              <a:gd name="T16" fmla="*/ 0 h 1258"/>
              <a:gd name="T17" fmla="*/ 478 w 478"/>
              <a:gd name="T18" fmla="*/ 1258 h 1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8" h="1258">
                <a:moveTo>
                  <a:pt x="0" y="1040"/>
                </a:moveTo>
                <a:lnTo>
                  <a:pt x="478" y="0"/>
                </a:lnTo>
                <a:lnTo>
                  <a:pt x="472" y="1258"/>
                </a:lnTo>
                <a:lnTo>
                  <a:pt x="41" y="1246"/>
                </a:lnTo>
                <a:lnTo>
                  <a:pt x="0" y="10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9" name="Rectangle 23"/>
          <p:cNvSpPr>
            <a:spLocks noChangeArrowheads="1"/>
          </p:cNvSpPr>
          <p:nvPr/>
        </p:nvSpPr>
        <p:spPr bwMode="auto">
          <a:xfrm>
            <a:off x="2011363" y="37703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charset="0"/>
            </a:endParaRPr>
          </a:p>
        </p:txBody>
      </p:sp>
      <p:sp>
        <p:nvSpPr>
          <p:cNvPr id="50190" name="Rectangle 24"/>
          <p:cNvSpPr>
            <a:spLocks noChangeArrowheads="1"/>
          </p:cNvSpPr>
          <p:nvPr/>
        </p:nvSpPr>
        <p:spPr bwMode="auto">
          <a:xfrm>
            <a:off x="1973263" y="38242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charset="0"/>
            </a:endParaRPr>
          </a:p>
        </p:txBody>
      </p:sp>
      <p:sp>
        <p:nvSpPr>
          <p:cNvPr id="50191" name="Line 25"/>
          <p:cNvSpPr>
            <a:spLocks noChangeShapeType="1"/>
          </p:cNvSpPr>
          <p:nvPr/>
        </p:nvSpPr>
        <p:spPr bwMode="auto">
          <a:xfrm>
            <a:off x="1982788" y="45847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Text Box 26"/>
          <p:cNvSpPr txBox="1">
            <a:spLocks noChangeArrowheads="1"/>
          </p:cNvSpPr>
          <p:nvPr/>
        </p:nvSpPr>
        <p:spPr bwMode="auto">
          <a:xfrm>
            <a:off x="1939925" y="45672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transport</a:t>
            </a:r>
          </a:p>
        </p:txBody>
      </p:sp>
      <p:sp>
        <p:nvSpPr>
          <p:cNvPr id="50193" name="Line 27"/>
          <p:cNvSpPr>
            <a:spLocks noChangeShapeType="1"/>
          </p:cNvSpPr>
          <p:nvPr/>
        </p:nvSpPr>
        <p:spPr bwMode="auto">
          <a:xfrm>
            <a:off x="1990725" y="49053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28"/>
          <p:cNvSpPr>
            <a:spLocks noChangeShapeType="1"/>
          </p:cNvSpPr>
          <p:nvPr/>
        </p:nvSpPr>
        <p:spPr bwMode="auto">
          <a:xfrm>
            <a:off x="1976438" y="5214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29"/>
          <p:cNvSpPr>
            <a:spLocks noChangeShapeType="1"/>
          </p:cNvSpPr>
          <p:nvPr/>
        </p:nvSpPr>
        <p:spPr bwMode="auto">
          <a:xfrm>
            <a:off x="1976438" y="550068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26"/>
          <p:cNvSpPr txBox="1">
            <a:spLocks noChangeArrowheads="1"/>
          </p:cNvSpPr>
          <p:nvPr/>
        </p:nvSpPr>
        <p:spPr bwMode="auto">
          <a:xfrm>
            <a:off x="1974850" y="38147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Tahoma" charset="0"/>
              </a:rPr>
              <a:t>application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1930400" y="54721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physical</a:t>
            </a:r>
          </a:p>
        </p:txBody>
      </p:sp>
      <p:sp>
        <p:nvSpPr>
          <p:cNvPr id="50198" name="Text Box 26"/>
          <p:cNvSpPr txBox="1">
            <a:spLocks noChangeArrowheads="1"/>
          </p:cNvSpPr>
          <p:nvPr/>
        </p:nvSpPr>
        <p:spPr bwMode="auto">
          <a:xfrm>
            <a:off x="1949450" y="51863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link</a:t>
            </a:r>
          </a:p>
        </p:txBody>
      </p:sp>
      <p:sp>
        <p:nvSpPr>
          <p:cNvPr id="50199" name="Text Box 26"/>
          <p:cNvSpPr txBox="1">
            <a:spLocks noChangeArrowheads="1"/>
          </p:cNvSpPr>
          <p:nvPr/>
        </p:nvSpPr>
        <p:spPr bwMode="auto">
          <a:xfrm>
            <a:off x="1939925" y="48910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network</a:t>
            </a:r>
          </a:p>
        </p:txBody>
      </p:sp>
      <p:sp>
        <p:nvSpPr>
          <p:cNvPr id="50200" name="Oval 57"/>
          <p:cNvSpPr>
            <a:spLocks noChangeArrowheads="1"/>
          </p:cNvSpPr>
          <p:nvPr/>
        </p:nvSpPr>
        <p:spPr bwMode="auto">
          <a:xfrm>
            <a:off x="2108200" y="4089400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process</a:t>
            </a:r>
          </a:p>
        </p:txBody>
      </p:sp>
      <p:grpSp>
        <p:nvGrpSpPr>
          <p:cNvPr id="50201" name="Group 58"/>
          <p:cNvGrpSpPr>
            <a:grpSpLocks/>
          </p:cNvGrpSpPr>
          <p:nvPr/>
        </p:nvGrpSpPr>
        <p:grpSpPr bwMode="auto">
          <a:xfrm>
            <a:off x="2355850" y="4449763"/>
            <a:ext cx="546100" cy="225425"/>
            <a:chOff x="1287" y="2524"/>
            <a:chExt cx="260" cy="100"/>
          </a:xfrm>
        </p:grpSpPr>
        <p:sp>
          <p:nvSpPr>
            <p:cNvPr id="50231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2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3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4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673725" y="3741738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charset="0"/>
            </a:endParaRPr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5635625" y="37957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charset="0"/>
            </a:endParaRPr>
          </a:p>
        </p:txBody>
      </p:sp>
      <p:sp>
        <p:nvSpPr>
          <p:cNvPr id="50204" name="Line 25"/>
          <p:cNvSpPr>
            <a:spLocks noChangeShapeType="1"/>
          </p:cNvSpPr>
          <p:nvPr/>
        </p:nvSpPr>
        <p:spPr bwMode="auto">
          <a:xfrm>
            <a:off x="5645150" y="45561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Text Box 26"/>
          <p:cNvSpPr txBox="1">
            <a:spLocks noChangeArrowheads="1"/>
          </p:cNvSpPr>
          <p:nvPr/>
        </p:nvSpPr>
        <p:spPr bwMode="auto">
          <a:xfrm>
            <a:off x="5602288" y="45386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transport</a:t>
            </a:r>
          </a:p>
        </p:txBody>
      </p:sp>
      <p:sp>
        <p:nvSpPr>
          <p:cNvPr id="50206" name="Line 27"/>
          <p:cNvSpPr>
            <a:spLocks noChangeShapeType="1"/>
          </p:cNvSpPr>
          <p:nvPr/>
        </p:nvSpPr>
        <p:spPr bwMode="auto">
          <a:xfrm>
            <a:off x="5653088" y="48768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28"/>
          <p:cNvSpPr>
            <a:spLocks noChangeShapeType="1"/>
          </p:cNvSpPr>
          <p:nvPr/>
        </p:nvSpPr>
        <p:spPr bwMode="auto">
          <a:xfrm>
            <a:off x="5638800" y="51863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29"/>
          <p:cNvSpPr>
            <a:spLocks noChangeShapeType="1"/>
          </p:cNvSpPr>
          <p:nvPr/>
        </p:nvSpPr>
        <p:spPr bwMode="auto">
          <a:xfrm>
            <a:off x="5638800" y="54721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Text Box 26"/>
          <p:cNvSpPr txBox="1">
            <a:spLocks noChangeArrowheads="1"/>
          </p:cNvSpPr>
          <p:nvPr/>
        </p:nvSpPr>
        <p:spPr bwMode="auto">
          <a:xfrm>
            <a:off x="5637213" y="37861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Tahoma" charset="0"/>
              </a:rPr>
              <a:t>application</a:t>
            </a:r>
          </a:p>
        </p:txBody>
      </p:sp>
      <p:sp>
        <p:nvSpPr>
          <p:cNvPr id="50210" name="Text Box 26"/>
          <p:cNvSpPr txBox="1">
            <a:spLocks noChangeArrowheads="1"/>
          </p:cNvSpPr>
          <p:nvPr/>
        </p:nvSpPr>
        <p:spPr bwMode="auto">
          <a:xfrm>
            <a:off x="5592763" y="54435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physical</a:t>
            </a:r>
          </a:p>
        </p:txBody>
      </p:sp>
      <p:sp>
        <p:nvSpPr>
          <p:cNvPr id="50211" name="Text Box 26"/>
          <p:cNvSpPr txBox="1">
            <a:spLocks noChangeArrowheads="1"/>
          </p:cNvSpPr>
          <p:nvPr/>
        </p:nvSpPr>
        <p:spPr bwMode="auto">
          <a:xfrm>
            <a:off x="5611813" y="51577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link</a:t>
            </a:r>
          </a:p>
        </p:txBody>
      </p:sp>
      <p:sp>
        <p:nvSpPr>
          <p:cNvPr id="50212" name="Text Box 26"/>
          <p:cNvSpPr txBox="1">
            <a:spLocks noChangeArrowheads="1"/>
          </p:cNvSpPr>
          <p:nvPr/>
        </p:nvSpPr>
        <p:spPr bwMode="auto">
          <a:xfrm>
            <a:off x="5602288" y="48625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network</a:t>
            </a:r>
          </a:p>
        </p:txBody>
      </p:sp>
      <p:sp>
        <p:nvSpPr>
          <p:cNvPr id="50213" name="Oval 78"/>
          <p:cNvSpPr>
            <a:spLocks noChangeArrowheads="1"/>
          </p:cNvSpPr>
          <p:nvPr/>
        </p:nvSpPr>
        <p:spPr bwMode="auto">
          <a:xfrm>
            <a:off x="5770563" y="4060825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process</a:t>
            </a:r>
          </a:p>
        </p:txBody>
      </p:sp>
      <p:grpSp>
        <p:nvGrpSpPr>
          <p:cNvPr id="50214" name="Group 79"/>
          <p:cNvGrpSpPr>
            <a:grpSpLocks/>
          </p:cNvGrpSpPr>
          <p:nvPr/>
        </p:nvGrpSpPr>
        <p:grpSpPr bwMode="auto">
          <a:xfrm>
            <a:off x="6018213" y="4421188"/>
            <a:ext cx="546100" cy="225425"/>
            <a:chOff x="1287" y="2524"/>
            <a:chExt cx="260" cy="100"/>
          </a:xfrm>
        </p:grpSpPr>
        <p:sp>
          <p:nvSpPr>
            <p:cNvPr id="50227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8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9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0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15" name="Line 88"/>
          <p:cNvSpPr>
            <a:spLocks noChangeShapeType="1"/>
          </p:cNvSpPr>
          <p:nvPr/>
        </p:nvSpPr>
        <p:spPr bwMode="auto">
          <a:xfrm flipH="1">
            <a:off x="6827838" y="4192588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6" name="Line 89"/>
          <p:cNvSpPr>
            <a:spLocks noChangeShapeType="1"/>
          </p:cNvSpPr>
          <p:nvPr/>
        </p:nvSpPr>
        <p:spPr bwMode="auto">
          <a:xfrm>
            <a:off x="7053263" y="4618038"/>
            <a:ext cx="0" cy="10223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7" name="Line 90"/>
          <p:cNvSpPr>
            <a:spLocks noChangeShapeType="1"/>
          </p:cNvSpPr>
          <p:nvPr/>
        </p:nvSpPr>
        <p:spPr bwMode="auto">
          <a:xfrm flipH="1">
            <a:off x="7077075" y="5118100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8" name="Text Box 56"/>
          <p:cNvSpPr txBox="1">
            <a:spLocks noChangeArrowheads="1"/>
          </p:cNvSpPr>
          <p:nvPr/>
        </p:nvSpPr>
        <p:spPr bwMode="auto">
          <a:xfrm>
            <a:off x="3990975" y="3873500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rgbClr val="CC0000"/>
                </a:solidFill>
              </a:rPr>
              <a:t>socket</a:t>
            </a:r>
          </a:p>
        </p:txBody>
      </p:sp>
      <p:sp>
        <p:nvSpPr>
          <p:cNvPr id="50219" name="Line 92"/>
          <p:cNvSpPr>
            <a:spLocks noChangeShapeType="1"/>
          </p:cNvSpPr>
          <p:nvPr/>
        </p:nvSpPr>
        <p:spPr bwMode="auto">
          <a:xfrm flipV="1">
            <a:off x="2994025" y="4073525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0" name="Line 93"/>
          <p:cNvSpPr>
            <a:spLocks noChangeShapeType="1"/>
          </p:cNvSpPr>
          <p:nvPr/>
        </p:nvSpPr>
        <p:spPr bwMode="auto">
          <a:xfrm flipH="1" flipV="1">
            <a:off x="4929188" y="4062413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221" name="Group 96"/>
          <p:cNvGrpSpPr>
            <a:grpSpLocks/>
          </p:cNvGrpSpPr>
          <p:nvPr/>
        </p:nvGrpSpPr>
        <p:grpSpPr bwMode="auto">
          <a:xfrm>
            <a:off x="784225" y="5127625"/>
            <a:ext cx="719138" cy="773113"/>
            <a:chOff x="-44" y="1473"/>
            <a:chExt cx="981" cy="1105"/>
          </a:xfrm>
        </p:grpSpPr>
        <p:pic>
          <p:nvPicPr>
            <p:cNvPr id="50225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26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222" name="Group 99"/>
          <p:cNvGrpSpPr>
            <a:grpSpLocks/>
          </p:cNvGrpSpPr>
          <p:nvPr/>
        </p:nvGrpSpPr>
        <p:grpSpPr bwMode="auto">
          <a:xfrm flipH="1">
            <a:off x="7480300" y="5322888"/>
            <a:ext cx="719138" cy="773112"/>
            <a:chOff x="-44" y="1473"/>
            <a:chExt cx="981" cy="1105"/>
          </a:xfrm>
        </p:grpSpPr>
        <p:pic>
          <p:nvPicPr>
            <p:cNvPr id="50223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24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96B63-CBE1-2041-9B0A-832A409B105A}" type="datetime1">
              <a:rPr lang="en-US" smtClean="0"/>
              <a:t>9/16/19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F6C793D6-1ED6-C846-8CC0-13D987A9D7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238125"/>
            <a:ext cx="7772400" cy="871538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Addressing processes</a:t>
            </a:r>
            <a:endParaRPr lang="en-US">
              <a:latin typeface="Gill Sans MT" charset="0"/>
            </a:endParaRP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8475" y="1365250"/>
            <a:ext cx="4021138" cy="4648200"/>
          </a:xfrm>
        </p:spPr>
        <p:txBody>
          <a:bodyPr/>
          <a:lstStyle/>
          <a:p>
            <a:r>
              <a:rPr lang="en-US" sz="2400">
                <a:latin typeface="Gill Sans MT" charset="0"/>
              </a:rPr>
              <a:t>to receive messages, process  must have </a:t>
            </a: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identifier</a:t>
            </a:r>
          </a:p>
          <a:p>
            <a:r>
              <a:rPr lang="en-US" sz="2400">
                <a:latin typeface="Gill Sans MT" charset="0"/>
              </a:rPr>
              <a:t>host device has unique 32-bit IP address</a:t>
            </a:r>
          </a:p>
          <a:p>
            <a:r>
              <a:rPr lang="en-US" sz="2400" i="1" u="sng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sz="2400">
                <a:latin typeface="Gill Sans MT" charset="0"/>
              </a:rPr>
              <a:t> does  IP address of host on which process runs suffice for identifying the process?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1295400"/>
            <a:ext cx="4125912" cy="5218112"/>
          </a:xfrm>
          <a:noFill/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identifier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includes both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IP address</a:t>
            </a:r>
            <a:r>
              <a:rPr lang="en-US" sz="2400" dirty="0">
                <a:latin typeface="Gill Sans MT" charset="0"/>
              </a:rPr>
              <a:t> and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port numbers</a:t>
            </a:r>
            <a:r>
              <a:rPr lang="en-US" sz="2400" dirty="0">
                <a:latin typeface="Gill Sans MT" charset="0"/>
              </a:rPr>
              <a:t> associated with process on host.</a:t>
            </a:r>
          </a:p>
          <a:p>
            <a:r>
              <a:rPr lang="en-US" sz="2400" dirty="0">
                <a:latin typeface="Gill Sans MT" charset="0"/>
              </a:rPr>
              <a:t>example port numbers:</a:t>
            </a:r>
          </a:p>
          <a:p>
            <a:pPr lvl="1"/>
            <a:r>
              <a:rPr lang="en-US" sz="2000" dirty="0">
                <a:latin typeface="Gill Sans MT" charset="0"/>
              </a:rPr>
              <a:t>HTTP server: 80</a:t>
            </a:r>
          </a:p>
          <a:p>
            <a:pPr lvl="1"/>
            <a:r>
              <a:rPr lang="en-US" sz="2000" dirty="0">
                <a:latin typeface="Gill Sans MT" charset="0"/>
              </a:rPr>
              <a:t>mail server: 25</a:t>
            </a:r>
          </a:p>
          <a:p>
            <a:r>
              <a:rPr lang="en-US" sz="2400" dirty="0">
                <a:latin typeface="Gill Sans MT" charset="0"/>
              </a:rPr>
              <a:t>to send HTTP message to </a:t>
            </a:r>
            <a:r>
              <a:rPr lang="en-US" sz="2400" dirty="0" err="1">
                <a:latin typeface="Gill Sans MT" charset="0"/>
              </a:rPr>
              <a:t>gaia.cs.umass.edu</a:t>
            </a:r>
            <a:r>
              <a:rPr lang="en-US" sz="2400" dirty="0">
                <a:latin typeface="Gill Sans MT" charset="0"/>
              </a:rPr>
              <a:t> web server: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IP address:</a:t>
            </a:r>
            <a:r>
              <a:rPr lang="en-US" sz="2000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sz="2000" dirty="0">
                <a:latin typeface="Gill Sans MT" charset="0"/>
              </a:rPr>
              <a:t>128.119.245.12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port number:</a:t>
            </a:r>
            <a:r>
              <a:rPr lang="en-US" sz="2000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sz="2000" dirty="0" smtClean="0">
                <a:latin typeface="Gill Sans MT" charset="0"/>
              </a:rPr>
              <a:t>80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43020" name="Rectangle 3"/>
          <p:cNvSpPr>
            <a:spLocks noChangeArrowheads="1"/>
          </p:cNvSpPr>
          <p:nvPr/>
        </p:nvSpPr>
        <p:spPr bwMode="auto">
          <a:xfrm>
            <a:off x="533400" y="4572000"/>
            <a:ext cx="4021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sz="2400" i="1" u="sng" dirty="0">
                <a:solidFill>
                  <a:srgbClr val="CC0000"/>
                </a:solidFill>
                <a:latin typeface="Gill Sans MT" charset="0"/>
              </a:rPr>
              <a:t>A:</a:t>
            </a:r>
            <a:r>
              <a:rPr lang="en-US" sz="2400" dirty="0">
                <a:latin typeface="Gill Sans MT" charset="0"/>
              </a:rPr>
              <a:t> no, </a:t>
            </a:r>
            <a:r>
              <a:rPr lang="en-US" sz="2400" i="1" dirty="0">
                <a:latin typeface="Gill Sans MT" charset="0"/>
              </a:rPr>
              <a:t>many</a:t>
            </a:r>
            <a:r>
              <a:rPr lang="en-US" sz="2400" dirty="0">
                <a:latin typeface="Gill Sans MT" charset="0"/>
              </a:rPr>
              <a:t> processes can be running on same host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8E4-7A58-FE43-9BEF-841D25118406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4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860425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App-layer protocol defines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3973513" cy="4648200"/>
          </a:xfrm>
        </p:spPr>
        <p:txBody>
          <a:bodyPr/>
          <a:lstStyle/>
          <a:p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types of messages exchanged,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lvl="1"/>
            <a:r>
              <a:rPr lang="en-US" dirty="0">
                <a:latin typeface="Gill Sans MT" charset="0"/>
              </a:rPr>
              <a:t>e.g., request, response </a:t>
            </a:r>
          </a:p>
          <a:p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message syntax:</a:t>
            </a:r>
          </a:p>
          <a:p>
            <a:pPr lvl="1"/>
            <a:r>
              <a:rPr lang="en-US" dirty="0">
                <a:latin typeface="Gill Sans MT" charset="0"/>
              </a:rPr>
              <a:t>what fields in messages &amp; how fields are delineated</a:t>
            </a:r>
          </a:p>
          <a:p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message semantics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lvl="1"/>
            <a:r>
              <a:rPr lang="en-US" dirty="0">
                <a:latin typeface="Gill Sans MT" charset="0"/>
              </a:rPr>
              <a:t>meaning of information in fields</a:t>
            </a:r>
          </a:p>
          <a:p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rules</a:t>
            </a:r>
            <a:r>
              <a:rPr lang="en-US" sz="2400" dirty="0">
                <a:latin typeface="Gill Sans MT" charset="0"/>
              </a:rPr>
              <a:t>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open protocols:</a:t>
            </a:r>
          </a:p>
          <a:p>
            <a:r>
              <a:rPr lang="en-US" sz="2400" dirty="0">
                <a:latin typeface="Gill Sans MT" charset="0"/>
              </a:rPr>
              <a:t>defined in RFCs</a:t>
            </a:r>
          </a:p>
          <a:p>
            <a:r>
              <a:rPr lang="en-US" sz="2400" dirty="0">
                <a:latin typeface="Gill Sans MT" charset="0"/>
              </a:rPr>
              <a:t>allows for interoperability</a:t>
            </a:r>
          </a:p>
          <a:p>
            <a:r>
              <a:rPr lang="en-US" sz="2400" dirty="0">
                <a:latin typeface="Gill Sans MT" charset="0"/>
              </a:rPr>
              <a:t>e.g., HTTP, SMTP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proprietary protocols:</a:t>
            </a:r>
          </a:p>
          <a:p>
            <a:r>
              <a:rPr lang="en-US" sz="2400" dirty="0">
                <a:latin typeface="Gill Sans MT" charset="0"/>
              </a:rPr>
              <a:t>e.g., Skype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5EB7-53C6-734E-84CD-492560820B28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6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94A7-D8EC-3D48-8AD6-733A38E6A486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FD2FB-6EE2-AC40-8967-774090C31E71}" type="slidenum">
              <a:rPr lang="en-US"/>
              <a:pPr/>
              <a:t>15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705600" cy="1219200"/>
          </a:xfrm>
        </p:spPr>
        <p:txBody>
          <a:bodyPr/>
          <a:lstStyle/>
          <a:p>
            <a:r>
              <a:rPr lang="en-US" dirty="0" smtClean="0"/>
              <a:t>Analyzing App </a:t>
            </a:r>
            <a:r>
              <a:rPr lang="en-US" dirty="0"/>
              <a:t>Protocols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Commands and replies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Telnet sends commands in binary, whereas </a:t>
            </a:r>
            <a:r>
              <a:rPr lang="en-US" dirty="0" smtClean="0"/>
              <a:t>Many </a:t>
            </a:r>
            <a:r>
              <a:rPr lang="en-US" dirty="0"/>
              <a:t>other protocols are text based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of the protocols have similar request methods and response codes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Data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Telnet, FTP, and SMTP transmit text data in standard U.S. 7-bit ASCII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FTP also supports transfer of data in binary form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SMTP uses MIME standard for sending non-text data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HTTP incorporates some key aspects of MIME (e.g., classification of data formats)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4B5-8FA4-7A49-BDB4-2AADD0200871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9096D-599C-9C48-B91C-9BC8605422E6}" type="slidenum">
              <a:rPr lang="en-US"/>
              <a:pPr/>
              <a:t>16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467600" cy="1143000"/>
          </a:xfrm>
        </p:spPr>
        <p:txBody>
          <a:bodyPr/>
          <a:lstStyle/>
          <a:p>
            <a:r>
              <a:rPr lang="en-US" dirty="0" smtClean="0"/>
              <a:t>Analyzing App Protocols </a:t>
            </a:r>
            <a:r>
              <a:rPr lang="en-US" dirty="0"/>
              <a:t>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Transport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Telnet, FTP, SMTP, and HTTP all depend on reliable transport 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Telnet, SMTP, and HTTP use a single TCP connection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but FTP has separate control and data connections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Telnet, FTP, and SMTP, the server retains information about the session with the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FTP server remembers client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current directory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contrast, HTTP servers are stateless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ahoma" charset="0"/>
              </a:rPr>
              <a:t>2-</a:t>
            </a:r>
            <a:fld id="{2033835C-861F-D943-937C-6081031C319A}" type="slidenum">
              <a:rPr lang="en-US" sz="1200">
                <a:latin typeface="Tahoma" charset="0"/>
              </a:rPr>
              <a:pPr/>
              <a:t>17</a:t>
            </a:fld>
            <a:endParaRPr lang="en-US" sz="1200">
              <a:latin typeface="Tahom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-11113"/>
            <a:ext cx="7619999" cy="1154113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What transport service does an app need?</a:t>
            </a:r>
            <a:endParaRPr lang="en-US" dirty="0">
              <a:latin typeface="Gill Sans MT" charset="0"/>
            </a:endParaRP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6750" y="1141413"/>
            <a:ext cx="4316413" cy="2797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data integrity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some apps (e.g., file transfer, web transactions) require 100% reliable data transfer</a:t>
            </a:r>
            <a:r>
              <a:rPr lang="en-US" dirty="0">
                <a:latin typeface="Gill Sans MT" charset="0"/>
              </a:rPr>
              <a:t> 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other apps (e.g., audio) can tolerate some loss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2150" y="3724275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timing</a:t>
            </a:r>
          </a:p>
          <a:p>
            <a:pPr marL="225425" indent="-225425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some apps (e.g., Internet telephony, interactive games) require low delay to be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effective</a:t>
            </a:r>
            <a:r>
              <a:rPr lang="ja-JP" altLang="en-US" sz="2400" dirty="0">
                <a:latin typeface="Gill Sans MT" charset="0"/>
              </a:rPr>
              <a:t>”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905375" y="1101725"/>
            <a:ext cx="393541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throughput</a:t>
            </a:r>
          </a:p>
          <a:p>
            <a:pPr marL="225425" indent="-225425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some apps (e.g., multimedia) require minimum amount of throughput to be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effective</a:t>
            </a:r>
            <a:r>
              <a:rPr lang="ja-JP" altLang="en-US" sz="2400" dirty="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pPr marL="225425" indent="-225425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other apps (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elastic apps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) make use of whatever throughput they get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5070" name="Rectangle 5"/>
          <p:cNvSpPr>
            <a:spLocks noChangeArrowheads="1"/>
          </p:cNvSpPr>
          <p:nvPr/>
        </p:nvSpPr>
        <p:spPr bwMode="auto">
          <a:xfrm>
            <a:off x="4959350" y="4554538"/>
            <a:ext cx="39354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security</a:t>
            </a:r>
          </a:p>
          <a:p>
            <a:pPr marL="225425" indent="-225425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encryption, data integrity, 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29F-3128-8048-9529-D6515A43B1C3}" type="datetime1">
              <a:rPr lang="en-US" smtClean="0"/>
              <a:t>9/16/19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27013"/>
            <a:ext cx="7304087" cy="915987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Transport service requirements: common apps</a:t>
            </a:r>
            <a:endParaRPr lang="en-US" dirty="0">
              <a:latin typeface="Gill Sans MT" charset="0"/>
            </a:endParaRPr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171450" y="1749425"/>
            <a:ext cx="25415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/>
              <a:t>application</a:t>
            </a:r>
            <a:endParaRPr lang="en-US" dirty="0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text messaging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data loss</a:t>
            </a: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no loss</a:t>
            </a:r>
            <a:endParaRPr lang="en-US" sz="2400">
              <a:latin typeface="Times New Roman" charset="0"/>
            </a:endParaRP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4535488" y="1751013"/>
            <a:ext cx="25749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elastic</a:t>
            </a:r>
          </a:p>
        </p:txBody>
      </p:sp>
      <p:sp>
        <p:nvSpPr>
          <p:cNvPr id="58376" name="Text Box 6"/>
          <p:cNvSpPr txBox="1">
            <a:spLocks noChangeArrowheads="1"/>
          </p:cNvSpPr>
          <p:nvPr/>
        </p:nvSpPr>
        <p:spPr bwMode="auto">
          <a:xfrm>
            <a:off x="6781800" y="1752600"/>
            <a:ext cx="22161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/>
              <a:t>time sensitive</a:t>
            </a:r>
            <a:endParaRPr 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yes, 100</a:t>
            </a:r>
            <a:r>
              <a:rPr lang="ja-JP" altLang="en-US" dirty="0"/>
              <a:t>’</a:t>
            </a:r>
            <a:r>
              <a:rPr lang="en-US" altLang="ja-JP" dirty="0"/>
              <a:t>s </a:t>
            </a:r>
            <a:r>
              <a:rPr lang="en-US" altLang="ja-JP" dirty="0" err="1"/>
              <a:t>msec</a:t>
            </a:r>
            <a:endParaRPr lang="en-US" altLang="ja-JP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yes, few </a:t>
            </a:r>
            <a:r>
              <a:rPr lang="en-US" dirty="0" err="1"/>
              <a:t>secs</a:t>
            </a:r>
            <a:endParaRPr 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yes, 100</a:t>
            </a:r>
            <a:r>
              <a:rPr lang="ja-JP" altLang="en-US" dirty="0"/>
              <a:t>’</a:t>
            </a:r>
            <a:r>
              <a:rPr lang="en-US" altLang="ja-JP" dirty="0" err="1" smtClean="0"/>
              <a:t>smsec</a:t>
            </a:r>
            <a:endParaRPr lang="en-US" altLang="ja-JP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yes and no</a:t>
            </a:r>
          </a:p>
        </p:txBody>
      </p:sp>
      <p:sp>
        <p:nvSpPr>
          <p:cNvPr id="58377" name="Line 7"/>
          <p:cNvSpPr>
            <a:spLocks noChangeShapeType="1"/>
          </p:cNvSpPr>
          <p:nvPr/>
        </p:nvSpPr>
        <p:spPr bwMode="auto">
          <a:xfrm flipV="1">
            <a:off x="884238" y="2133600"/>
            <a:ext cx="7562850" cy="9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4"/>
          <p:cNvSpPr>
            <a:spLocks noChangeShapeType="1"/>
          </p:cNvSpPr>
          <p:nvPr/>
        </p:nvSpPr>
        <p:spPr bwMode="auto">
          <a:xfrm flipV="1">
            <a:off x="800100" y="48831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D8AA-C0AE-574C-B6AE-8DFEFEDFBFAC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88F14-5EEB-824D-A1BD-C6C8FB6ED74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6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68289"/>
            <a:ext cx="7427912" cy="646112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Internet transport </a:t>
            </a:r>
            <a:r>
              <a:rPr lang="en-US" sz="3600" dirty="0" smtClean="0">
                <a:latin typeface="Gill Sans MT" charset="0"/>
              </a:rPr>
              <a:t>protocol </a:t>
            </a:r>
            <a:r>
              <a:rPr lang="en-US" sz="3600" dirty="0">
                <a:latin typeface="Gill Sans MT" charset="0"/>
              </a:rPr>
              <a:t>services</a:t>
            </a:r>
            <a:endParaRPr lang="en-US" dirty="0">
              <a:latin typeface="Gill Sans MT" charset="0"/>
            </a:endParaRP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46482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TCP service: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reliable transport</a:t>
            </a:r>
            <a:r>
              <a:rPr lang="en-US" sz="2400" i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between sending and receiving process</a:t>
            </a:r>
            <a:endParaRPr lang="en-US" sz="2400" dirty="0">
              <a:solidFill>
                <a:schemeClr val="accent2"/>
              </a:solidFill>
              <a:latin typeface="Gill Sans MT" charset="0"/>
            </a:endParaRP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flow control:</a:t>
            </a:r>
            <a:r>
              <a:rPr lang="en-US" sz="2400" dirty="0">
                <a:latin typeface="Gill Sans MT" charset="0"/>
              </a:rPr>
              <a:t> sender won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overwhelm receiver 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congestion control:</a:t>
            </a:r>
            <a:r>
              <a:rPr lang="en-US" sz="2400" dirty="0">
                <a:latin typeface="Gill Sans MT" charset="0"/>
              </a:rPr>
              <a:t> throttle sender when network overloaded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does not provide:</a:t>
            </a:r>
            <a:r>
              <a:rPr lang="en-US" sz="2400" dirty="0">
                <a:latin typeface="Gill Sans MT" charset="0"/>
              </a:rPr>
              <a:t> timing, minimum throughput guarantee, security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connection-oriented:</a:t>
            </a:r>
            <a:r>
              <a:rPr lang="en-US" sz="2400" dirty="0">
                <a:latin typeface="Gill Sans MT" charset="0"/>
              </a:rPr>
              <a:t> setup required between client and server processes</a:t>
            </a:r>
          </a:p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768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14400"/>
            <a:ext cx="4038600" cy="5410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UDP service: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unreliable data transfer</a:t>
            </a:r>
            <a:r>
              <a:rPr lang="en-US" sz="2400" dirty="0">
                <a:latin typeface="Gill Sans MT" charset="0"/>
              </a:rPr>
              <a:t> between sending and receiving process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does not provide:</a:t>
            </a:r>
            <a:r>
              <a:rPr lang="en-US" sz="2400" dirty="0">
                <a:latin typeface="Gill Sans MT" charset="0"/>
              </a:rPr>
              <a:t> reliability, flow control, congestion control, timing, throughput guarantee, security, </a:t>
            </a:r>
            <a:r>
              <a:rPr lang="en-US" sz="2400" dirty="0" smtClean="0">
                <a:latin typeface="Gill Sans MT" charset="0"/>
              </a:rPr>
              <a:t>or connection </a:t>
            </a:r>
            <a:r>
              <a:rPr lang="en-US" sz="2400" dirty="0">
                <a:latin typeface="Gill Sans MT" charset="0"/>
              </a:rPr>
              <a:t>setup, </a:t>
            </a:r>
            <a:endParaRPr lang="en-US" sz="2400" dirty="0" smtClean="0">
              <a:latin typeface="Gill Sans MT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Gill Sans MT" charset="0"/>
              </a:rPr>
              <a:t>BEST EFFORT</a:t>
            </a: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400" u="sng" dirty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sz="2400" dirty="0">
                <a:latin typeface="Gill Sans MT" charset="0"/>
              </a:rPr>
              <a:t> why bother?  Why is there a UDP</a:t>
            </a:r>
            <a:r>
              <a:rPr lang="en-US" sz="2400" dirty="0" smtClean="0">
                <a:latin typeface="Gill Sans MT" charset="0"/>
              </a:rPr>
              <a:t>?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Gill Sans MT" charset="0"/>
              </a:rPr>
              <a:t>Missing?? </a:t>
            </a:r>
            <a:r>
              <a:rPr lang="en-US" sz="2400" dirty="0" smtClean="0">
                <a:latin typeface="Gill Sans MT" charset="0"/>
              </a:rPr>
              <a:t>Throughput/Timing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CD0A-616F-6F45-8C7F-68920165AACD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44463"/>
            <a:ext cx="7169150" cy="1169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IP </a:t>
            </a:r>
            <a:r>
              <a:rPr lang="en-US" dirty="0" smtClean="0">
                <a:latin typeface="Calibri" charset="0"/>
                <a:ea typeface="ＭＳ Ｐゴシック" charset="0"/>
              </a:rPr>
              <a:t>Suite In Action: </a:t>
            </a:r>
            <a:br>
              <a:rPr lang="en-US" dirty="0" smtClean="0">
                <a:latin typeface="Calibri" charset="0"/>
                <a:ea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</a:rPr>
              <a:t>End </a:t>
            </a:r>
            <a:r>
              <a:rPr lang="en-US" dirty="0">
                <a:latin typeface="Calibri" charset="0"/>
                <a:ea typeface="ＭＳ Ｐゴシック" charset="0"/>
              </a:rPr>
              <a:t>Hosts vs. Routers</a:t>
            </a: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2E40790-15D6-2A48-AE3E-2EF1E4EF90BC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44102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42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44051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sp>
        <p:nvSpPr>
          <p:cNvPr id="44052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IP</a:t>
            </a:r>
          </a:p>
        </p:txBody>
      </p:sp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44100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grpSp>
        <p:nvGrpSpPr>
          <p:cNvPr id="44061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44098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62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grpSp>
        <p:nvGrpSpPr>
          <p:cNvPr id="44064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44096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/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interface</a:t>
              </a:r>
            </a:p>
          </p:txBody>
        </p:sp>
      </p:grpSp>
      <p:sp>
        <p:nvSpPr>
          <p:cNvPr id="4406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2" name="Text Box 60"/>
          <p:cNvSpPr txBox="1">
            <a:spLocks noChangeArrowheads="1"/>
          </p:cNvSpPr>
          <p:nvPr/>
        </p:nvSpPr>
        <p:spPr bwMode="auto">
          <a:xfrm>
            <a:off x="798513" y="116205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3333FF"/>
                </a:solidFill>
                <a:latin typeface="Arial" charset="0"/>
                <a:cs typeface="Arial" charset="0"/>
              </a:rPr>
              <a:t>host</a:t>
            </a:r>
          </a:p>
        </p:txBody>
      </p:sp>
      <p:sp>
        <p:nvSpPr>
          <p:cNvPr id="44083" name="Text Box 61"/>
          <p:cNvSpPr txBox="1">
            <a:spLocks noChangeArrowheads="1"/>
          </p:cNvSpPr>
          <p:nvPr/>
        </p:nvSpPr>
        <p:spPr bwMode="auto">
          <a:xfrm>
            <a:off x="7716838" y="1147763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3333FF"/>
                </a:solidFill>
                <a:latin typeface="Arial" charset="0"/>
                <a:cs typeface="Arial" charset="0"/>
              </a:rPr>
              <a:t>host</a:t>
            </a:r>
          </a:p>
        </p:txBody>
      </p:sp>
      <p:sp>
        <p:nvSpPr>
          <p:cNvPr id="44084" name="Text Box 62"/>
          <p:cNvSpPr txBox="1">
            <a:spLocks noChangeArrowheads="1"/>
          </p:cNvSpPr>
          <p:nvPr/>
        </p:nvSpPr>
        <p:spPr bwMode="auto">
          <a:xfrm>
            <a:off x="2917825" y="3544888"/>
            <a:ext cx="928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5" name="Text Box 63"/>
          <p:cNvSpPr txBox="1">
            <a:spLocks noChangeArrowheads="1"/>
          </p:cNvSpPr>
          <p:nvPr/>
        </p:nvSpPr>
        <p:spPr bwMode="auto">
          <a:xfrm>
            <a:off x="5548313" y="3559175"/>
            <a:ext cx="928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66"/>
          <p:cNvSpPr txBox="1">
            <a:spLocks noChangeArrowheads="1"/>
          </p:cNvSpPr>
          <p:nvPr/>
        </p:nvSpPr>
        <p:spPr bwMode="auto">
          <a:xfrm>
            <a:off x="3711575" y="1600200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FF9900"/>
                </a:solidFill>
                <a:latin typeface="Arial" charset="0"/>
                <a:cs typeface="Arial" charset="0"/>
              </a:rPr>
              <a:t>HTTP message</a:t>
            </a:r>
          </a:p>
        </p:txBody>
      </p:sp>
      <p:sp>
        <p:nvSpPr>
          <p:cNvPr id="44089" name="Text Box 67"/>
          <p:cNvSpPr txBox="1">
            <a:spLocks noChangeArrowheads="1"/>
          </p:cNvSpPr>
          <p:nvPr/>
        </p:nvSpPr>
        <p:spPr bwMode="auto">
          <a:xfrm>
            <a:off x="3810000" y="2805113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9900"/>
                </a:solidFill>
                <a:latin typeface="Arial" charset="0"/>
                <a:cs typeface="Arial" charset="0"/>
              </a:rPr>
              <a:t>TCP segment</a:t>
            </a:r>
          </a:p>
        </p:txBody>
      </p:sp>
      <p:sp>
        <p:nvSpPr>
          <p:cNvPr id="4409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Text Box 71"/>
          <p:cNvSpPr txBox="1">
            <a:spLocks noChangeArrowheads="1"/>
          </p:cNvSpPr>
          <p:nvPr/>
        </p:nvSpPr>
        <p:spPr bwMode="auto">
          <a:xfrm>
            <a:off x="1677988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4" name="Text Box 72"/>
          <p:cNvSpPr txBox="1">
            <a:spLocks noChangeArrowheads="1"/>
          </p:cNvSpPr>
          <p:nvPr/>
        </p:nvSpPr>
        <p:spPr bwMode="auto">
          <a:xfrm>
            <a:off x="645477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5" name="Text Box 73"/>
          <p:cNvSpPr txBox="1">
            <a:spLocks noChangeArrowheads="1"/>
          </p:cNvSpPr>
          <p:nvPr/>
        </p:nvSpPr>
        <p:spPr bwMode="auto">
          <a:xfrm>
            <a:off x="413702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3077" y="6281616"/>
            <a:ext cx="774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Frame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AFA6-D32D-E444-8798-D221E7D6D423}" type="datetime1">
              <a:rPr lang="en-US" smtClean="0"/>
              <a:t>9/16/19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1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199" y="76200"/>
            <a:ext cx="7848600" cy="106680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Internet apps</a:t>
            </a:r>
            <a:r>
              <a:rPr lang="en-US" sz="3200" dirty="0" smtClean="0">
                <a:latin typeface="Gill Sans MT" charset="0"/>
              </a:rPr>
              <a:t>: </a:t>
            </a:r>
            <a:r>
              <a:rPr lang="en-US" sz="3200" dirty="0">
                <a:latin typeface="Gill Sans MT" charset="0"/>
              </a:rPr>
              <a:t>transport protocols</a:t>
            </a:r>
            <a:endParaRPr lang="en-US" dirty="0">
              <a:latin typeface="Gill Sans MT" charset="0"/>
            </a:endParaRPr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215900" y="1773238"/>
            <a:ext cx="28067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application</a:t>
            </a:r>
            <a:endParaRPr 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charset="0"/>
            </a:endParaRPr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3201988" y="1458913"/>
            <a:ext cx="2820987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layer protocol</a:t>
            </a: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HTTP (e.g., YouTube), </a:t>
            </a:r>
            <a:br>
              <a:rPr lang="en-US"/>
            </a:br>
            <a:r>
              <a:rPr lang="en-US"/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(e.g., Skype)</a:t>
            </a:r>
            <a:endParaRPr lang="en-US" sz="2400">
              <a:latin typeface="Times New Roman" charset="0"/>
            </a:endParaRPr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6030913" y="1477963"/>
            <a:ext cx="2624137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transport protocol</a:t>
            </a: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TCP or UDP</a:t>
            </a:r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>
            <a:off x="1071563" y="2152650"/>
            <a:ext cx="7334250" cy="9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8"/>
          <p:cNvSpPr>
            <a:spLocks noChangeShapeType="1"/>
          </p:cNvSpPr>
          <p:nvPr/>
        </p:nvSpPr>
        <p:spPr bwMode="auto">
          <a:xfrm flipV="1">
            <a:off x="1023938" y="2743200"/>
            <a:ext cx="73247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9"/>
          <p:cNvSpPr>
            <a:spLocks noChangeShapeType="1"/>
          </p:cNvSpPr>
          <p:nvPr/>
        </p:nvSpPr>
        <p:spPr bwMode="auto">
          <a:xfrm flipV="1">
            <a:off x="1044575" y="3038475"/>
            <a:ext cx="72961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0"/>
          <p:cNvSpPr>
            <a:spLocks noChangeShapeType="1"/>
          </p:cNvSpPr>
          <p:nvPr/>
        </p:nvSpPr>
        <p:spPr bwMode="auto">
          <a:xfrm flipV="1">
            <a:off x="1042988" y="3333750"/>
            <a:ext cx="7277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V="1">
            <a:off x="1073150" y="3657600"/>
            <a:ext cx="7258050" cy="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 flipV="1">
            <a:off x="1014413" y="4257675"/>
            <a:ext cx="7315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V="1">
            <a:off x="839788" y="4881563"/>
            <a:ext cx="73437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F67-4262-144F-95DC-63571C9600D4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88F14-5EEB-824D-A1BD-C6C8FB6ED74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858000" cy="762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Securing TCP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TCP &amp; UDP 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smtClean="0"/>
              <a:t>no encryption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smtClean="0"/>
              <a:t>cleartext passwds sent into socket traverse Internet  in cleartext</a:t>
            </a:r>
          </a:p>
          <a:p>
            <a:pPr marL="0" indent="0">
              <a:buFont typeface="Wingdings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SSL</a:t>
            </a:r>
            <a:r>
              <a:rPr lang="en-US" dirty="0" smtClean="0"/>
              <a:t> 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smtClean="0"/>
              <a:t>provides encrypted TCP connection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smtClean="0"/>
              <a:t>data integrity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smtClean="0"/>
              <a:t>end-point authentication</a:t>
            </a:r>
            <a:endParaRPr lang="en-US" sz="2400" dirty="0"/>
          </a:p>
        </p:txBody>
      </p:sp>
      <p:sp>
        <p:nvSpPr>
          <p:cNvPr id="80899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810000" cy="4114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22228B"/>
                </a:solidFill>
                <a:latin typeface="Gill Sans MT" charset="0"/>
              </a:rPr>
              <a:t>SSL is at app layer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smtClean="0">
                <a:latin typeface="Gill Sans MT" charset="0"/>
              </a:rPr>
              <a:t>apps </a:t>
            </a:r>
            <a:r>
              <a:rPr lang="en-US" sz="2400" dirty="0">
                <a:latin typeface="Gill Sans MT" charset="0"/>
              </a:rPr>
              <a:t>use SSL libraries, </a:t>
            </a:r>
            <a:r>
              <a:rPr lang="en-US" sz="2400" dirty="0" smtClean="0">
                <a:latin typeface="Gill Sans MT" charset="0"/>
              </a:rPr>
              <a:t>that </a:t>
            </a:r>
            <a:r>
              <a:rPr lang="ja-JP" altLang="en-US" sz="2400" dirty="0" smtClean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talk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to TCP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22228B"/>
                </a:solidFill>
                <a:latin typeface="Gill Sans MT" charset="0"/>
              </a:rPr>
              <a:t>SSL socket API</a:t>
            </a:r>
          </a:p>
          <a:p>
            <a:pPr marL="233363" lvl="1" indent="-233363">
              <a:lnSpc>
                <a:spcPct val="100000"/>
              </a:lnSpc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cleartext </a:t>
            </a:r>
            <a:r>
              <a:rPr lang="en-US" dirty="0" smtClean="0">
                <a:latin typeface="Gill Sans MT" charset="0"/>
              </a:rPr>
              <a:t>passwords </a:t>
            </a:r>
            <a:r>
              <a:rPr lang="en-US" dirty="0">
                <a:latin typeface="Gill Sans MT" charset="0"/>
              </a:rPr>
              <a:t>sent into socket traverse Internet  encrypted </a:t>
            </a:r>
          </a:p>
          <a:p>
            <a:pPr marL="233363" lvl="1" indent="-233363">
              <a:lnSpc>
                <a:spcPct val="100000"/>
              </a:lnSpc>
              <a:buSzPct val="100000"/>
              <a:buFont typeface="Wingdings" charset="2"/>
              <a:buChar char="§"/>
              <a:defRPr/>
            </a:pPr>
            <a:r>
              <a:rPr lang="en-US" dirty="0" smtClean="0">
                <a:latin typeface="Gill Sans MT" charset="0"/>
              </a:rPr>
              <a:t>see </a:t>
            </a:r>
            <a:r>
              <a:rPr lang="en-US" dirty="0">
                <a:latin typeface="Gill Sans MT" charset="0"/>
              </a:rPr>
              <a:t>Chapter </a:t>
            </a:r>
            <a:r>
              <a:rPr lang="en-US" dirty="0" smtClean="0">
                <a:latin typeface="Gill Sans MT" charset="0"/>
              </a:rPr>
              <a:t>8</a:t>
            </a:r>
            <a:endParaRPr lang="en-US" dirty="0">
              <a:latin typeface="Gill Sans MT" charset="0"/>
            </a:endParaRPr>
          </a:p>
          <a:p>
            <a:pPr marL="342900" lvl="1" indent="-342900">
              <a:buFont typeface="Arial"/>
              <a:buChar char="•"/>
              <a:defRPr/>
            </a:pPr>
            <a:endParaRPr lang="en-US" dirty="0">
              <a:latin typeface="Gill Sans MT" charset="0"/>
            </a:endParaRPr>
          </a:p>
          <a:p>
            <a:pPr>
              <a:buFont typeface="Wingdings" charset="2"/>
              <a:buChar char="§"/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3A8-9B18-404C-8A14-4DB8769735EA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5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CED2-E8C4-664B-A9C3-778A18C43179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FEF4A-0794-8E43-888E-E00DE68A0CA5}" type="slidenum">
              <a:rPr lang="en-US"/>
              <a:pPr/>
              <a:t>22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467600" cy="1219200"/>
          </a:xfrm>
        </p:spPr>
        <p:txBody>
          <a:bodyPr/>
          <a:lstStyle/>
          <a:p>
            <a:r>
              <a:rPr lang="en-US" sz="3200" dirty="0"/>
              <a:t>Reflecting on Application-Layer Protocols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48006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Protocols are tailored to the applications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Each protocol is customized to a specific need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Protocols have many key similarities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Each new protocol was influenced by the previous ones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New protocols commonly borrow from the older ones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Protocols depend on same underlying substrate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Ordered reliable stream of bytes (i.e., TCP)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Domain Name System (DNS)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Relevance of the protocol standards process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Important for interoperability across implementations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Yet, not necessary if same party writes all of the software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dirty="0"/>
              <a:t>…which is increasingly common (e.g., P2P software)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Some network apps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8100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e-mail</a:t>
            </a:r>
          </a:p>
          <a:p>
            <a:r>
              <a:rPr lang="en-US" dirty="0">
                <a:latin typeface="Gill Sans MT" charset="0"/>
              </a:rPr>
              <a:t>web</a:t>
            </a:r>
          </a:p>
          <a:p>
            <a:r>
              <a:rPr lang="en-US" dirty="0">
                <a:latin typeface="Gill Sans MT" charset="0"/>
              </a:rPr>
              <a:t>text messaging</a:t>
            </a:r>
          </a:p>
          <a:p>
            <a:r>
              <a:rPr lang="en-US" dirty="0">
                <a:latin typeface="Gill Sans MT" charset="0"/>
              </a:rPr>
              <a:t>remote login</a:t>
            </a:r>
          </a:p>
          <a:p>
            <a:r>
              <a:rPr lang="en-US" dirty="0">
                <a:latin typeface="Gill Sans MT" charset="0"/>
              </a:rPr>
              <a:t>P2P file sharing</a:t>
            </a:r>
          </a:p>
          <a:p>
            <a:r>
              <a:rPr lang="en-US" dirty="0">
                <a:latin typeface="Gill Sans MT" charset="0"/>
              </a:rPr>
              <a:t>multi-user network games</a:t>
            </a:r>
          </a:p>
          <a:p>
            <a:r>
              <a:rPr lang="en-US" dirty="0">
                <a:latin typeface="Gill Sans MT" charset="0"/>
              </a:rPr>
              <a:t>streaming stored video (YouTube, </a:t>
            </a:r>
            <a:r>
              <a:rPr lang="en-US" dirty="0" err="1">
                <a:latin typeface="Gill Sans MT" charset="0"/>
              </a:rPr>
              <a:t>Hulu</a:t>
            </a:r>
            <a:r>
              <a:rPr lang="en-US" dirty="0">
                <a:latin typeface="Gill Sans MT" charset="0"/>
              </a:rPr>
              <a:t>, Netflix) </a:t>
            </a:r>
          </a:p>
          <a:p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voice over IP (e.g., Skype)</a:t>
            </a:r>
          </a:p>
          <a:p>
            <a:r>
              <a:rPr lang="en-US" dirty="0">
                <a:latin typeface="Gill Sans MT" charset="0"/>
              </a:rPr>
              <a:t>real-time video conferencing</a:t>
            </a:r>
          </a:p>
          <a:p>
            <a:r>
              <a:rPr lang="en-US" dirty="0">
                <a:latin typeface="Gill Sans MT" charset="0"/>
              </a:rPr>
              <a:t>social networking</a:t>
            </a:r>
          </a:p>
          <a:p>
            <a:r>
              <a:rPr lang="en-US" dirty="0" smtClean="0">
                <a:latin typeface="Gill Sans MT" charset="0"/>
              </a:rPr>
              <a:t>Search</a:t>
            </a:r>
            <a:endParaRPr lang="en-US" dirty="0">
              <a:latin typeface="Gill Sans MT" charset="0"/>
            </a:endParaRPr>
          </a:p>
          <a:p>
            <a:r>
              <a:rPr lang="en-US" dirty="0" smtClean="0">
                <a:latin typeface="Gill Sans MT" charset="0"/>
              </a:rPr>
              <a:t>????</a:t>
            </a:r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96CE-D204-5D4C-AD8F-A9232E7649C9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4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Chapter 2: application layer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3733800" cy="51816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u="sng" dirty="0">
                <a:solidFill>
                  <a:srgbClr val="CC0000"/>
                </a:solidFill>
                <a:latin typeface="Gill Sans MT" charset="0"/>
              </a:rPr>
              <a:t>our goals: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</a:t>
            </a:r>
          </a:p>
          <a:p>
            <a:r>
              <a:rPr lang="en-US" sz="2400" dirty="0">
                <a:latin typeface="Gill Sans MT" charset="0"/>
              </a:rPr>
              <a:t>conceptual, implementation aspects of network application protocols</a:t>
            </a:r>
          </a:p>
          <a:p>
            <a:pPr lvl="1"/>
            <a:r>
              <a:rPr lang="en-US" dirty="0">
                <a:latin typeface="Gill Sans MT" charset="0"/>
              </a:rPr>
              <a:t>transport-layer service models</a:t>
            </a:r>
          </a:p>
          <a:p>
            <a:pPr lvl="1"/>
            <a:r>
              <a:rPr lang="en-US" dirty="0">
                <a:latin typeface="Gill Sans MT" charset="0"/>
              </a:rPr>
              <a:t>client-server paradigm</a:t>
            </a:r>
          </a:p>
          <a:p>
            <a:pPr lvl="1"/>
            <a:r>
              <a:rPr lang="en-US" dirty="0">
                <a:latin typeface="Gill Sans MT" charset="0"/>
              </a:rPr>
              <a:t>peer-to-peer paradigm</a:t>
            </a:r>
          </a:p>
          <a:p>
            <a:pPr lvl="1"/>
            <a:r>
              <a:rPr lang="en-US" dirty="0">
                <a:latin typeface="Gill Sans MT" charset="0"/>
              </a:rPr>
              <a:t>content distribution networks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066800"/>
            <a:ext cx="3667125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learn about protocols by examining popular application-level protocols</a:t>
            </a:r>
          </a:p>
          <a:p>
            <a:pPr lvl="1"/>
            <a:r>
              <a:rPr lang="en-US" sz="2000" dirty="0">
                <a:latin typeface="Gill Sans MT" charset="0"/>
              </a:rPr>
              <a:t>HTTP</a:t>
            </a:r>
          </a:p>
          <a:p>
            <a:pPr lvl="1"/>
            <a:r>
              <a:rPr lang="en-US" sz="2000" dirty="0">
                <a:latin typeface="Gill Sans MT" charset="0"/>
              </a:rPr>
              <a:t>FTP</a:t>
            </a:r>
          </a:p>
          <a:p>
            <a:pPr lvl="1"/>
            <a:r>
              <a:rPr lang="en-US" sz="2000" dirty="0">
                <a:latin typeface="Gill Sans MT" charset="0"/>
              </a:rPr>
              <a:t>SMTP / POP3 / IMAP</a:t>
            </a:r>
          </a:p>
          <a:p>
            <a:pPr lvl="1"/>
            <a:r>
              <a:rPr lang="en-US" sz="2000" dirty="0">
                <a:latin typeface="Gill Sans MT" charset="0"/>
              </a:rPr>
              <a:t>DNS</a:t>
            </a:r>
          </a:p>
          <a:p>
            <a:r>
              <a:rPr lang="en-US" sz="2400" dirty="0">
                <a:latin typeface="Gill Sans MT" charset="0"/>
              </a:rPr>
              <a:t>creating network applications</a:t>
            </a:r>
          </a:p>
          <a:p>
            <a:pPr lvl="1"/>
            <a:r>
              <a:rPr lang="en-US" dirty="0">
                <a:latin typeface="Gill Sans MT" charset="0"/>
              </a:rPr>
              <a:t>socket </a:t>
            </a:r>
            <a:r>
              <a:rPr lang="en-US" dirty="0" smtClean="0">
                <a:latin typeface="Gill Sans MT" charset="0"/>
              </a:rPr>
              <a:t>API </a:t>
            </a:r>
            <a:endParaRPr lang="en-US" dirty="0">
              <a:latin typeface="Gill Sans MT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F53B-25EE-3C44-A4F3-9404684BFA23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8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9" name="Group 1037"/>
          <p:cNvGrpSpPr>
            <a:grpSpLocks/>
          </p:cNvGrpSpPr>
          <p:nvPr/>
        </p:nvGrpSpPr>
        <p:grpSpPr bwMode="auto">
          <a:xfrm>
            <a:off x="5124450" y="1257300"/>
            <a:ext cx="3540125" cy="4545013"/>
            <a:chOff x="3277" y="974"/>
            <a:chExt cx="2230" cy="2863"/>
          </a:xfrm>
        </p:grpSpPr>
        <p:sp>
          <p:nvSpPr>
            <p:cNvPr id="39972" name="Freeform 1038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73" name="Group 1039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0348" name="Rectangle 1040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49" name="AutoShape 1041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39974" name="Freeform 1042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Line 1043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Line 1044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7" name="Line 1045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Line 1047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Line 1048"/>
            <p:cNvSpPr>
              <a:spLocks noChangeShapeType="1"/>
            </p:cNvSpPr>
            <p:nvPr/>
          </p:nvSpPr>
          <p:spPr bwMode="auto">
            <a:xfrm flipV="1">
              <a:off x="3680" y="3155"/>
              <a:ext cx="248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Line 1051"/>
            <p:cNvSpPr>
              <a:spLocks noChangeShapeType="1"/>
            </p:cNvSpPr>
            <p:nvPr/>
          </p:nvSpPr>
          <p:spPr bwMode="auto">
            <a:xfrm flipH="1">
              <a:off x="3948" y="3208"/>
              <a:ext cx="96" cy="1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Line 1052"/>
            <p:cNvSpPr>
              <a:spLocks noChangeShapeType="1"/>
            </p:cNvSpPr>
            <p:nvPr/>
          </p:nvSpPr>
          <p:spPr bwMode="auto">
            <a:xfrm flipH="1" flipV="1">
              <a:off x="4144" y="3212"/>
              <a:ext cx="53" cy="1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Line 1053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Line 1054"/>
            <p:cNvSpPr>
              <a:spLocks noChangeShapeType="1"/>
            </p:cNvSpPr>
            <p:nvPr/>
          </p:nvSpPr>
          <p:spPr bwMode="auto">
            <a:xfrm>
              <a:off x="3898" y="3025"/>
              <a:ext cx="56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Line 1055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Line 1056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86" name="Group 1057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0346" name="Picture 1058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347" name="Picture 1059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987" name="Freeform 1060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Freeform 1061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Line 1062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Line 1063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Line 1064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1065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Line 1066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Line 1067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Line 1068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Line 1069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Line 1070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1071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9" name="Line 1072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0" name="Line 1073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1" name="Line 1074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2" name="Line 1075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3" name="Line 1076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4" name="Line 1077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5" name="Line 1078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006" name="Group 1079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0329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0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1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2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3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4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5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6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7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8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39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40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41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42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43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344" name="Oval 1095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345" name="Picture 1096" descr="cell_tower_radiation_gra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07" name="Group 1097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0320" name="Line 1098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21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322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323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324" name="Group 1102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0327" name="Freeform 11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28" name="Freeform 11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325" name="Line 1105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26" name="Line 1106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08" name="Group 1107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031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31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31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315" name="Group 11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18" name="Freeform 11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19" name="Freeform 11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316" name="Line 11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17" name="Line 11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09" name="Group 1116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030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30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30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307" name="Group 11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10" name="Freeform 11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11" name="Freeform 11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308" name="Line 112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09" name="Line 11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0" name="Group 1125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029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9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9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99" name="Group 11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02" name="Freeform 11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03" name="Freeform 11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300" name="Line 11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01" name="Line 11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1" name="Group 1134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028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8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9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91" name="Group 11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94" name="Freeform 11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95" name="Freeform 11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92" name="Line 11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93" name="Line 11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2" name="Group 1143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028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8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8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83" name="Group 11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86" name="Freeform 11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87" name="Freeform 11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84" name="Line 11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85" name="Line 11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013" name="Line 1152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014" name="Group 1153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027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7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7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75" name="Group 115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78" name="Freeform 115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79" name="Freeform 115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76" name="Line 116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77" name="Line 116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5" name="Group 1162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026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6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6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67" name="Group 116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70" name="Freeform 116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71" name="Freeform 116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68" name="Line 116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69" name="Line 117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6" name="Group 1171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025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5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5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59" name="Group 117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62" name="Freeform 117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63" name="Freeform 117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60" name="Line 117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61" name="Line 117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7" name="Group 1180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024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4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5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51" name="Group 118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54" name="Freeform 118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55" name="Freeform 118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52" name="Line 118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53" name="Line 118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8" name="Group 1189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024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4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4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43" name="Group 119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46" name="Freeform 119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47" name="Freeform 119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44" name="Line 119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5" name="Line 119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19" name="Group 1198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023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3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023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0235" name="Group 12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38" name="Freeform 12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39" name="Freeform 12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236" name="Line 12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37" name="Line 12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20" name="Group 1207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0218" name="Group 1208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0220" name="Freeform 1209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1" name="Freeform 1210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2" name="Freeform 1211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3" name="Freeform 1212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4" name="Freeform 1213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5" name="Freeform 1214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6" name="Freeform 1215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7" name="Freeform 1216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8" name="Freeform 1217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9" name="Freeform 1218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30" name="Freeform 1219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31" name="Freeform 1220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0219" name="Picture 1221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21" name="Group 1222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0204" name="Group 1223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0206" name="Freeform 1224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07" name="Freeform 1225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08" name="Freeform 1226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09" name="Freeform 1227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0" name="Freeform 1228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1" name="Freeform 1229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2" name="Freeform 1230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3" name="Freeform 1231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4" name="Freeform 1232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5" name="Freeform 1233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6" name="Freeform 1234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7" name="Freeform 1235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0205" name="Picture 1236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022" name="Line 1237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023" name="Group 1238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0202" name="Picture 12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203" name="Freeform 124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0024" name="Group 1241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0200" name="Picture 12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201" name="Freeform 124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0025" name="Group 1244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0198" name="Picture 12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99" name="Freeform 124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0026" name="Group 1247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0196" name="Picture 12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97" name="Freeform 124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40027" name="Picture 1250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028" name="Group 1251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0194" name="Picture 1252" descr="iphone_stylized_smal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95" name="Picture 1253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29" name="Group 1254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0162" name="Freeform 125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3" name="Rectangle 125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64" name="Freeform 125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5" name="Freeform 125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6" name="Rectangle 125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167" name="Group 126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192" name="AutoShape 126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93" name="AutoShape 126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68" name="Rectangle 126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169" name="Group 126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90" name="AutoShape 126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91" name="AutoShape 126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70" name="Rectangle 126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71" name="Rectangle 126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172" name="Group 126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188" name="AutoShape 1270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89" name="AutoShape 127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73" name="Freeform 127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174" name="Group 127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186" name="AutoShape 127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87" name="AutoShape 127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75" name="Rectangle 127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76" name="Freeform 127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7" name="Freeform 127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8" name="Oval 127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79" name="Freeform 128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0" name="AutoShape 128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81" name="AutoShape 128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82" name="Oval 128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83" name="Oval 128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0184" name="Oval 128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85" name="Rectangle 128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30" name="Group 1287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0130" name="Freeform 128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1" name="Rectangle 1289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32" name="Freeform 129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3" name="Freeform 129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4" name="Rectangle 1292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135" name="Group 129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160" name="AutoShape 1294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61" name="AutoShape 1295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36" name="Rectangle 1296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137" name="Group 129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58" name="AutoShape 1298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59" name="AutoShape 1299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38" name="Rectangle 1300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39" name="Rectangle 1301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140" name="Group 130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156" name="AutoShape 1303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57" name="AutoShape 1304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41" name="Freeform 130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142" name="Group 130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154" name="AutoShape 130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55" name="AutoShape 1308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143" name="Rectangle 1309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4" name="Freeform 131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5" name="Freeform 131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6" name="Oval 1312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7" name="Freeform 131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8" name="AutoShape 1314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9" name="AutoShape 1315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50" name="Oval 1316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51" name="Oval 1317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0152" name="Oval 1318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53" name="Rectangle 1319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31" name="Group 1320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0107" name="Picture 1321" descr="antenna_stylize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08" name="Picture 1322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09" name="Freeform 1323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0110" name="Picture 1324" descr="screen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11" name="Freeform 1325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2" name="Freeform 1326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3" name="Freeform 1327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4" name="Freeform 1328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5" name="Freeform 1329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6" name="Freeform 1330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117" name="Group 1331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124" name="Freeform 1332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25" name="Freeform 1333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26" name="Freeform 1334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27" name="Freeform 1335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28" name="Freeform 1336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29" name="Freeform 1337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118" name="Freeform 1338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9" name="Freeform 1339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0" name="Freeform 1340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1" name="Freeform 1341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2" name="Freeform 1342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3" name="Freeform 1343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32" name="Group 1344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0084" name="Picture 1345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85" name="Picture 1346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86" name="Freeform 134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0087" name="Picture 1348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88" name="Freeform 134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9" name="Freeform 135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0" name="Freeform 135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1" name="Freeform 135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2" name="Freeform 135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3" name="Freeform 135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094" name="Group 135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101" name="Freeform 135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02" name="Freeform 135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03" name="Freeform 135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04" name="Freeform 135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05" name="Freeform 136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06" name="Freeform 136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95" name="Freeform 136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6" name="Freeform 136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7" name="Freeform 136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8" name="Freeform 136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9" name="Freeform 136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0" name="Freeform 136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33" name="Group 1368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0061" name="Picture 1369" descr="antenna_stylize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62" name="Picture 1370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3" name="Freeform 1371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0064" name="Picture 1372" descr="screen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5" name="Freeform 1373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6" name="Freeform 1374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7" name="Freeform 1375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8" name="Freeform 1376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9" name="Freeform 1377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0" name="Freeform 1378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071" name="Group 1379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078" name="Freeform 1380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79" name="Freeform 1381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80" name="Freeform 1382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81" name="Freeform 1383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82" name="Freeform 1384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83" name="Freeform 1385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72" name="Freeform 1386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3" name="Freeform 1387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4" name="Freeform 1388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5" name="Freeform 1389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6" name="Freeform 1390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7" name="Freeform 1391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34" name="Group 1392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0059" name="Picture 139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0" name="Freeform 139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0035" name="Group 1395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0036" name="Picture 1396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37" name="Picture 1397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38" name="Freeform 139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0039" name="Picture 1399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40" name="Freeform 140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1" name="Freeform 140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2" name="Freeform 140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3" name="Freeform 140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4" name="Freeform 140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5" name="Freeform 140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046" name="Group 140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053" name="Freeform 140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54" name="Freeform 140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55" name="Freeform 140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56" name="Freeform 141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57" name="Freeform 141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58" name="Freeform 141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47" name="Freeform 141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8" name="Freeform 141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9" name="Freeform 141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0" name="Freeform 141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1" name="Freeform 141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2" name="Freeform 141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6850063" y="3786188"/>
            <a:ext cx="1290637" cy="5413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6945313" y="660400"/>
            <a:ext cx="1700212" cy="338613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5275" y="0"/>
            <a:ext cx="7553325" cy="990600"/>
          </a:xfrm>
        </p:spPr>
        <p:txBody>
          <a:bodyPr/>
          <a:lstStyle/>
          <a:p>
            <a:r>
              <a:rPr lang="en-US" sz="4000" dirty="0" smtClean="0">
                <a:latin typeface="Gill Sans MT" charset="0"/>
              </a:rPr>
              <a:t>Apps: Creating </a:t>
            </a:r>
            <a:r>
              <a:rPr lang="en-US" sz="4000" dirty="0">
                <a:latin typeface="Gill Sans MT" charset="0"/>
              </a:rPr>
              <a:t>a network app</a:t>
            </a:r>
          </a:p>
        </p:txBody>
      </p:sp>
      <p:sp>
        <p:nvSpPr>
          <p:cNvPr id="3994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762000"/>
            <a:ext cx="5257800" cy="5791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write programs that:</a:t>
            </a:r>
          </a:p>
          <a:p>
            <a:r>
              <a:rPr lang="en-US" sz="2400" dirty="0">
                <a:latin typeface="Gill Sans MT" charset="0"/>
              </a:rPr>
              <a:t>run on (different) </a:t>
            </a:r>
            <a:r>
              <a:rPr lang="en-US" sz="2400" i="1" dirty="0">
                <a:latin typeface="Gill Sans MT" charset="0"/>
              </a:rPr>
              <a:t>end systems</a:t>
            </a:r>
          </a:p>
          <a:p>
            <a:r>
              <a:rPr lang="en-US" sz="2400" dirty="0">
                <a:latin typeface="Gill Sans MT" charset="0"/>
              </a:rPr>
              <a:t>communicate over network</a:t>
            </a:r>
          </a:p>
          <a:p>
            <a:r>
              <a:rPr lang="en-US" sz="2400" dirty="0">
                <a:latin typeface="Gill Sans MT" charset="0"/>
              </a:rPr>
              <a:t>e.g., web server software communicates with browser software</a:t>
            </a:r>
          </a:p>
          <a:p>
            <a:pPr>
              <a:spcBef>
                <a:spcPct val="80000"/>
              </a:spcBef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no 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“need”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to write software for network-core devices</a:t>
            </a:r>
          </a:p>
          <a:p>
            <a:r>
              <a:rPr lang="en-US" sz="2400" dirty="0">
                <a:latin typeface="Gill Sans MT" charset="0"/>
              </a:rPr>
              <a:t>network-core devices do not run user applications </a:t>
            </a:r>
          </a:p>
          <a:p>
            <a:r>
              <a:rPr lang="en-US" sz="2400" dirty="0">
                <a:latin typeface="Gill Sans MT" charset="0"/>
              </a:rPr>
              <a:t>applications on end systems  allows for rapid app development, propagation</a:t>
            </a:r>
          </a:p>
          <a:p>
            <a:pPr>
              <a:buFont typeface="Wingdings" charset="0"/>
              <a:buNone/>
            </a:pPr>
            <a:endParaRPr lang="en-US" sz="2400" dirty="0">
              <a:solidFill>
                <a:srgbClr val="FF0000"/>
              </a:solidFill>
              <a:latin typeface="Gill Sans MT" charset="0"/>
            </a:endParaRPr>
          </a:p>
        </p:txBody>
      </p:sp>
      <p:grpSp>
        <p:nvGrpSpPr>
          <p:cNvPr id="35725" name="Group 618"/>
          <p:cNvGrpSpPr>
            <a:grpSpLocks/>
          </p:cNvGrpSpPr>
          <p:nvPr/>
        </p:nvGrpSpPr>
        <p:grpSpPr bwMode="auto">
          <a:xfrm>
            <a:off x="5857875" y="503238"/>
            <a:ext cx="1044575" cy="965200"/>
            <a:chOff x="4047" y="420"/>
            <a:chExt cx="658" cy="608"/>
          </a:xfrm>
        </p:grpSpPr>
        <p:sp>
          <p:nvSpPr>
            <p:cNvPr id="39964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65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66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67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>
                  <a:solidFill>
                    <a:schemeClr val="bg1"/>
                  </a:solidFill>
                </a:rPr>
                <a:t>application</a:t>
              </a:r>
              <a:endParaRPr 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39968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726" name="Group 619"/>
          <p:cNvGrpSpPr>
            <a:grpSpLocks/>
          </p:cNvGrpSpPr>
          <p:nvPr/>
        </p:nvGrpSpPr>
        <p:grpSpPr bwMode="auto">
          <a:xfrm>
            <a:off x="7956550" y="4087813"/>
            <a:ext cx="1044575" cy="965200"/>
            <a:chOff x="4047" y="420"/>
            <a:chExt cx="658" cy="608"/>
          </a:xfrm>
        </p:grpSpPr>
        <p:sp>
          <p:nvSpPr>
            <p:cNvPr id="39956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57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58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59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>
                  <a:solidFill>
                    <a:schemeClr val="bg1"/>
                  </a:solidFill>
                </a:rPr>
                <a:t>application</a:t>
              </a:r>
              <a:endParaRPr 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39960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728" name="Group 628"/>
          <p:cNvGrpSpPr>
            <a:grpSpLocks/>
          </p:cNvGrpSpPr>
          <p:nvPr/>
        </p:nvGrpSpPr>
        <p:grpSpPr bwMode="auto">
          <a:xfrm>
            <a:off x="5815013" y="3651250"/>
            <a:ext cx="1044575" cy="965200"/>
            <a:chOff x="4047" y="420"/>
            <a:chExt cx="658" cy="608"/>
          </a:xfrm>
        </p:grpSpPr>
        <p:sp>
          <p:nvSpPr>
            <p:cNvPr id="39948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49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50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9951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>
                  <a:solidFill>
                    <a:schemeClr val="bg1"/>
                  </a:solidFill>
                </a:rPr>
                <a:t>application</a:t>
              </a:r>
              <a:endParaRPr 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39952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9E46B-88F6-D549-942D-EAE8775DFAB5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78CD1C-D268-AB49-9134-DA36DD7A2E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2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9" grpId="0" animBg="1"/>
      <p:bldP spid="357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677-8038-7B42-A5C5-F0045F3DB83E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7A56D-C406-6E4A-BCE0-67CF76A4A1C3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705600" cy="1219200"/>
          </a:xfrm>
        </p:spPr>
        <p:txBody>
          <a:bodyPr/>
          <a:lstStyle/>
          <a:p>
            <a:r>
              <a:rPr lang="en-US" dirty="0"/>
              <a:t>Application-Layer Protocols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Network applications run on end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depend on the network to provide a service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but cannot run software on the network elements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Network applications run on multiple machines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Different end systems communicate with each other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Software is often written by multiple parties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Leading to a need to explicitly define a </a:t>
            </a:r>
            <a:r>
              <a:rPr lang="en-US" sz="2400" dirty="0" smtClean="0"/>
              <a:t>protocol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FF"/>
                </a:solidFill>
              </a:rPr>
              <a:t>MyEXP</a:t>
            </a:r>
            <a:endParaRPr lang="en-US" sz="2400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Types </a:t>
            </a:r>
            <a:r>
              <a:rPr lang="en-US" dirty="0"/>
              <a:t>of messages (e.g., requests and responses)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Message syntax (e.g., fields, and how to delineate)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Semantics of the fields (i.e., meaning of the information)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Rules for when and how a process sends messages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70B9-596F-BE42-B6DE-644C8BDAAD55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29455-5B09-A547-9F5F-59BA39A974C8}" type="slidenum">
              <a:rPr lang="en-US"/>
              <a:pPr/>
              <a:t>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705600" cy="1219200"/>
          </a:xfrm>
        </p:spPr>
        <p:txBody>
          <a:bodyPr/>
          <a:lstStyle/>
          <a:p>
            <a:r>
              <a:rPr lang="en-US" sz="3200" dirty="0"/>
              <a:t>Application vs. Application-Layer Protocols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Application-layer protocol is just one piece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Defining how the end hosts communicate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Example: World Wide Web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HyperText</a:t>
            </a:r>
            <a:r>
              <a:rPr lang="en-US" dirty="0"/>
              <a:t> Transfer Protocol is </a:t>
            </a:r>
            <a:r>
              <a:rPr lang="en-US" dirty="0" smtClean="0"/>
              <a:t>the ‘</a:t>
            </a:r>
            <a:r>
              <a:rPr lang="en-US" dirty="0"/>
              <a:t>t</a:t>
            </a:r>
            <a:r>
              <a:rPr lang="en-US" dirty="0" smtClean="0"/>
              <a:t>ransfer’  </a:t>
            </a:r>
            <a:r>
              <a:rPr lang="en-US" dirty="0"/>
              <a:t>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Web includes other components, such as document formats (HTML), Web browsers, servers, 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Example: electronic mail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Mail Transfer Protocol (SMTP) is </a:t>
            </a:r>
            <a:r>
              <a:rPr lang="en-US" dirty="0" err="1" smtClean="0"/>
              <a:t>the’transfer</a:t>
            </a:r>
            <a:r>
              <a:rPr lang="en-US" dirty="0" smtClean="0"/>
              <a:t>’ </a:t>
            </a:r>
            <a:r>
              <a:rPr lang="en-US" dirty="0"/>
              <a:t>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e-mail includes other components, such as mail servers, user mailboxes, mail readers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07963"/>
            <a:ext cx="7099300" cy="706437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Application architectures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solidFill>
                  <a:srgbClr val="000099"/>
                </a:solidFill>
                <a:latin typeface="Gill Sans MT" charset="0"/>
              </a:rPr>
              <a:t>possible structure of applications:</a:t>
            </a:r>
          </a:p>
          <a:p>
            <a:r>
              <a:rPr lang="en-US">
                <a:latin typeface="Gill Sans MT" charset="0"/>
              </a:rPr>
              <a:t>client-server</a:t>
            </a:r>
          </a:p>
          <a:p>
            <a:r>
              <a:rPr lang="en-US">
                <a:latin typeface="Gill Sans MT" charset="0"/>
              </a:rPr>
              <a:t>peer-to-peer (P2P)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13A2-3FCF-7D49-BCE3-ECB07B833434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1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582"/>
          <p:cNvGrpSpPr>
            <a:grpSpLocks/>
          </p:cNvGrpSpPr>
          <p:nvPr/>
        </p:nvGrpSpPr>
        <p:grpSpPr bwMode="auto">
          <a:xfrm>
            <a:off x="542925" y="1492250"/>
            <a:ext cx="3540125" cy="4545013"/>
            <a:chOff x="3277" y="974"/>
            <a:chExt cx="2230" cy="2863"/>
          </a:xfrm>
        </p:grpSpPr>
        <p:sp>
          <p:nvSpPr>
            <p:cNvPr id="44042" name="Freeform 583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43" name="Group 584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4417" name="Rectangle 585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18" name="AutoShape 586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44044" name="Freeform 587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588"/>
            <p:cNvSpPr>
              <a:spLocks noChangeShapeType="1"/>
            </p:cNvSpPr>
            <p:nvPr/>
          </p:nvSpPr>
          <p:spPr bwMode="auto">
            <a:xfrm rot="16200000" flipV="1">
              <a:off x="4915" y="3313"/>
              <a:ext cx="285" cy="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Line 589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Line 590"/>
            <p:cNvSpPr>
              <a:spLocks noChangeShapeType="1"/>
            </p:cNvSpPr>
            <p:nvPr/>
          </p:nvSpPr>
          <p:spPr bwMode="auto">
            <a:xfrm rot="16200000" flipH="1">
              <a:off x="5116" y="3190"/>
              <a:ext cx="96" cy="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592"/>
            <p:cNvSpPr>
              <a:spLocks noChangeShapeType="1"/>
            </p:cNvSpPr>
            <p:nvPr/>
          </p:nvSpPr>
          <p:spPr bwMode="auto">
            <a:xfrm>
              <a:off x="3843" y="3009"/>
              <a:ext cx="9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593"/>
            <p:cNvSpPr>
              <a:spLocks noChangeShapeType="1"/>
            </p:cNvSpPr>
            <p:nvPr/>
          </p:nvSpPr>
          <p:spPr bwMode="auto">
            <a:xfrm flipV="1">
              <a:off x="3680" y="3150"/>
              <a:ext cx="261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596"/>
            <p:cNvSpPr>
              <a:spLocks noChangeShapeType="1"/>
            </p:cNvSpPr>
            <p:nvPr/>
          </p:nvSpPr>
          <p:spPr bwMode="auto">
            <a:xfrm flipH="1">
              <a:off x="3948" y="3209"/>
              <a:ext cx="98" cy="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597"/>
            <p:cNvSpPr>
              <a:spLocks noChangeShapeType="1"/>
            </p:cNvSpPr>
            <p:nvPr/>
          </p:nvSpPr>
          <p:spPr bwMode="auto">
            <a:xfrm flipH="1" flipV="1">
              <a:off x="4132" y="3213"/>
              <a:ext cx="65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598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600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601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55" name="Group 602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4415" name="Picture 603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416" name="Picture 604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056" name="Freeform 605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Freeform 606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607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608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609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610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611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612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613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614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615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616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Line 617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618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619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620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Line 621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622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Line 623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75" name="Group 624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4398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399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0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1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2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3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4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5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6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7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8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09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10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11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12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413" name="Oval 640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4414" name="Picture 641" descr="cell_tower_radiation_gra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76" name="Group 642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389" name="Line 643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90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91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92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93" name="Group 647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4396" name="Freeform 6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7" name="Freeform 6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94" name="Line 650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95" name="Line 651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77" name="Group 652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438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8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8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84" name="Group 65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87" name="Freeform 6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8" name="Freeform 6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85" name="Line 65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86" name="Line 66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78" name="Group 661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437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7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7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76" name="Group 66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79" name="Freeform 66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0" name="Freeform 66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77" name="Line 66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78" name="Line 66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79" name="Group 670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436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6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6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68" name="Group 67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71" name="Freeform 67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2" name="Freeform 67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69" name="Line 67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70" name="Line 67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0" name="Group 679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435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5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5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60" name="Group 68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63" name="Freeform 68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4" name="Freeform 68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61" name="Line 68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62" name="Line 68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1" name="Group 688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434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5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5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52" name="Group 69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55" name="Freeform 69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6" name="Freeform 69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53" name="Line 69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54" name="Line 69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82" name="Line 697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83" name="Group 698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434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4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4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44" name="Group 7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47" name="Freeform 7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8" name="Freeform 7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45" name="Line 7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46" name="Line 7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4" name="Group 707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433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3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3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36" name="Group 7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39" name="Freeform 7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0" name="Freeform 7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37" name="Line 7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38" name="Line 7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5" name="Group 716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432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2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2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28" name="Group 7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31" name="Freeform 7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2" name="Freeform 7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29" name="Line 72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30" name="Line 7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6" name="Group 725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431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1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1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20" name="Group 7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23" name="Freeform 7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4" name="Freeform 7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21" name="Line 7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22" name="Line 7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7" name="Group 734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430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1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1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12" name="Group 7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15" name="Freeform 7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6" name="Freeform 7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13" name="Line 7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14" name="Line 7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8" name="Group 743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430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0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430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4304" name="Group 7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07" name="Freeform 7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8" name="Freeform 7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05" name="Line 7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6" name="Line 7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89" name="Group 752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4287" name="Group 753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289" name="Freeform 754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0" name="Freeform 755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1" name="Freeform 756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2" name="Freeform 757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3" name="Freeform 758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4" name="Freeform 759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5" name="Freeform 760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6" name="Freeform 761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7" name="Freeform 762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8" name="Freeform 763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9" name="Freeform 764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0" name="Freeform 765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4288" name="Picture 766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90" name="Group 767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4273" name="Group 768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275" name="Freeform 769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6" name="Freeform 770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7" name="Freeform 771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8" name="Freeform 772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9" name="Freeform 773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0" name="Freeform 774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1" name="Freeform 775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2" name="Freeform 776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3" name="Freeform 777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4" name="Freeform 778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5" name="Freeform 779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6" name="Freeform 780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4274" name="Picture 781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091" name="Line 782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92" name="Group 783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4271" name="Picture 78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2" name="Freeform 78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93" name="Group 786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4269" name="Picture 78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0" name="Freeform 78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94" name="Group 789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4267" name="Picture 79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68" name="Freeform 79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95" name="Group 792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4265" name="Picture 79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66" name="Freeform 79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44096" name="Picture 795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097" name="Group 796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4263" name="Picture 797" descr="iphone_stylized_smal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264" name="Picture 798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98" name="Group 799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4231" name="Freeform 80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2" name="Rectangle 801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3" name="Freeform 80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4" name="Freeform 80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5" name="Rectangle 804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36" name="Group 80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261" name="AutoShape 806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2" name="AutoShape 807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37" name="Rectangle 808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38" name="Group 80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259" name="AutoShape 810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60" name="AutoShape 811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39" name="Rectangle 812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0" name="Rectangle 813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41" name="Group 81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257" name="AutoShape 815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8" name="AutoShape 816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42" name="Freeform 81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243" name="Group 81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255" name="AutoShape 819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56" name="AutoShape 820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44" name="Rectangle 821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5" name="Freeform 82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6" name="Freeform 82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7" name="Oval 824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8" name="Freeform 82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9" name="AutoShape 826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0" name="AutoShape 827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1" name="Oval 828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2" name="Oval 829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4253" name="Oval 830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4" name="Rectangle 831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9" name="Group 832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4199" name="Freeform 83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0" name="Rectangle 834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1" name="Freeform 83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2" name="Freeform 83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3" name="Rectangle 837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04" name="Group 83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229" name="AutoShape 839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30" name="AutoShape 840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05" name="Rectangle 841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06" name="Group 84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227" name="AutoShape 843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8" name="AutoShape 844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07" name="Rectangle 845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8" name="Rectangle 846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09" name="Group 84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225" name="AutoShape 848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6" name="AutoShape 849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10" name="Freeform 85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211" name="Group 85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223" name="AutoShape 85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4" name="AutoShape 853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12" name="Rectangle 854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3" name="Freeform 85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4" name="Freeform 85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5" name="Oval 857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6" name="Freeform 85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AutoShape 859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8" name="AutoShape 860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9" name="Oval 861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20" name="Oval 862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4221" name="Oval 863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22" name="Rectangle 864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100" name="Group 865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4176" name="Picture 866" descr="antenna_stylize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77" name="Picture 867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78" name="Freeform 86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179" name="Picture 869" descr="screen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80" name="Freeform 87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1" name="Freeform 87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2" name="Freeform 87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3" name="Freeform 87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4" name="Freeform 87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5" name="Freeform 87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86" name="Group 87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93" name="Freeform 87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4" name="Freeform 87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5" name="Freeform 87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6" name="Freeform 88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7" name="Freeform 88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8" name="Freeform 88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87" name="Freeform 88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8" name="Freeform 88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Freeform 88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Freeform 88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Freeform 88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Freeform 88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01" name="Group 889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4153" name="Picture 890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54" name="Picture 891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5" name="Freeform 892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156" name="Picture 893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7" name="Freeform 894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8" name="Freeform 895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Freeform 896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Freeform 897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1" name="Freeform 898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2" name="Freeform 899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63" name="Group 900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70" name="Freeform 901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1" name="Freeform 902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2" name="Freeform 903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3" name="Freeform 904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4" name="Freeform 905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5" name="Freeform 906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64" name="Freeform 907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5" name="Freeform 908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6" name="Freeform 909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Freeform 910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8" name="Freeform 911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9" name="Freeform 912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02" name="Group 913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4130" name="Picture 914" descr="antenna_stylize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31" name="Picture 915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32" name="Freeform 91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133" name="Picture 917" descr="screen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34" name="Freeform 91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" name="Freeform 91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" name="Freeform 92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7" name="Freeform 92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8" name="Freeform 92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9" name="Freeform 92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40" name="Group 92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47" name="Freeform 92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8" name="Freeform 92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9" name="Freeform 92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0" name="Freeform 92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1" name="Freeform 92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2" name="Freeform 93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41" name="Freeform 93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2" name="Freeform 93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3" name="Freeform 93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4" name="Freeform 93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5" name="Freeform 93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6" name="Freeform 93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03" name="Group 937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4128" name="Picture 9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29" name="Freeform 93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104" name="Group 940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4105" name="Picture 941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6" name="Picture 942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7" name="Freeform 943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108" name="Picture 944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9" name="Freeform 945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Freeform 946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1" name="Freeform 947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2" name="Freeform 948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3" name="Freeform 949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4" name="Freeform 950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15" name="Group 951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22" name="Freeform 952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3" name="Freeform 953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Freeform 954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5" name="Freeform 955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6" name="Freeform 956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7" name="Freeform 957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16" name="Freeform 958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7" name="Freeform 959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8" name="Freeform 960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9" name="Freeform 961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Freeform 962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Freeform 963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84150"/>
            <a:ext cx="7634287" cy="65405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Client-server architecture</a:t>
            </a:r>
          </a:p>
        </p:txBody>
      </p:sp>
      <p:sp>
        <p:nvSpPr>
          <p:cNvPr id="44037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838200"/>
            <a:ext cx="4800600" cy="5410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server: </a:t>
            </a:r>
          </a:p>
          <a:p>
            <a:r>
              <a:rPr lang="en-US" sz="2400" dirty="0">
                <a:latin typeface="Gill Sans MT" charset="0"/>
              </a:rPr>
              <a:t>always-on host</a:t>
            </a:r>
          </a:p>
          <a:p>
            <a:r>
              <a:rPr lang="en-US" sz="2400" dirty="0">
                <a:latin typeface="Gill Sans MT" charset="0"/>
              </a:rPr>
              <a:t>permanent </a:t>
            </a:r>
            <a:r>
              <a:rPr lang="en-US" sz="2400" dirty="0" smtClean="0">
                <a:latin typeface="Gill Sans MT" charset="0"/>
              </a:rPr>
              <a:t>&amp; known IP </a:t>
            </a:r>
            <a:r>
              <a:rPr lang="en-US" sz="2400" dirty="0">
                <a:latin typeface="Gill Sans MT" charset="0"/>
              </a:rPr>
              <a:t>address</a:t>
            </a:r>
          </a:p>
          <a:p>
            <a:r>
              <a:rPr lang="en-US" sz="2400" dirty="0">
                <a:latin typeface="Gill Sans MT" charset="0"/>
              </a:rPr>
              <a:t>data centers for scaling</a:t>
            </a:r>
          </a:p>
          <a:p>
            <a:pPr>
              <a:spcBef>
                <a:spcPct val="75000"/>
              </a:spcBef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clients:</a:t>
            </a:r>
          </a:p>
          <a:p>
            <a:r>
              <a:rPr lang="en-US" sz="2400" dirty="0">
                <a:latin typeface="Gill Sans MT" charset="0"/>
              </a:rPr>
              <a:t>communicate with server</a:t>
            </a:r>
          </a:p>
          <a:p>
            <a:r>
              <a:rPr lang="en-US" sz="2400" dirty="0">
                <a:latin typeface="Gill Sans MT" charset="0"/>
              </a:rPr>
              <a:t>may be intermittently connected</a:t>
            </a:r>
          </a:p>
          <a:p>
            <a:r>
              <a:rPr lang="en-US" sz="2400" dirty="0">
                <a:latin typeface="Gill Sans MT" charset="0"/>
              </a:rPr>
              <a:t>may have dynamic IP addresses</a:t>
            </a:r>
          </a:p>
          <a:p>
            <a:r>
              <a:rPr lang="en-US" sz="2400" dirty="0">
                <a:latin typeface="Gill Sans MT" charset="0"/>
              </a:rPr>
              <a:t>do not communicate directly with each </a:t>
            </a:r>
            <a:r>
              <a:rPr lang="en-US" sz="2400" dirty="0" smtClean="0">
                <a:latin typeface="Gill Sans MT" charset="0"/>
              </a:rPr>
              <a:t>other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Gill Sans MT" charset="0"/>
              </a:rPr>
              <a:t>Note: </a:t>
            </a:r>
            <a:r>
              <a:rPr lang="en-US" sz="2400" dirty="0" smtClean="0">
                <a:latin typeface="Gill Sans MT" charset="0"/>
              </a:rPr>
              <a:t>Both Fixed &amp; Dynamic IP Addresses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4039" name="Line 913"/>
          <p:cNvSpPr>
            <a:spLocks noChangeShapeType="1"/>
          </p:cNvSpPr>
          <p:nvPr/>
        </p:nvSpPr>
        <p:spPr bwMode="auto">
          <a:xfrm>
            <a:off x="1249363" y="3235325"/>
            <a:ext cx="2006600" cy="19780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800"/>
          <p:cNvSpPr>
            <a:spLocks noChangeShapeType="1"/>
          </p:cNvSpPr>
          <p:nvPr/>
        </p:nvSpPr>
        <p:spPr bwMode="auto">
          <a:xfrm>
            <a:off x="2211388" y="1844675"/>
            <a:ext cx="1481137" cy="3109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Text Box 803"/>
          <p:cNvSpPr txBox="1">
            <a:spLocks noChangeArrowheads="1"/>
          </p:cNvSpPr>
          <p:nvPr/>
        </p:nvSpPr>
        <p:spPr bwMode="auto">
          <a:xfrm>
            <a:off x="254000" y="40671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client/server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34E3C-D17C-9940-9B17-CF88901F77CA}" type="datetime1">
              <a:rPr lang="en-US" smtClean="0"/>
              <a:t>9/16/19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5E867562-886A-B946-A56E-541A405453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5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1638</Words>
  <Application>Microsoft Macintosh PowerPoint</Application>
  <PresentationFormat>On-screen Show (4:3)</PresentationFormat>
  <Paragraphs>392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CS 125 – Applications The TOP Reading: K&amp;R C2</vt:lpstr>
      <vt:lpstr>IP Suite In Action:  End Hosts vs. Routers</vt:lpstr>
      <vt:lpstr>Some network apps</vt:lpstr>
      <vt:lpstr>Chapter 2: application layer</vt:lpstr>
      <vt:lpstr>Apps: Creating a network app</vt:lpstr>
      <vt:lpstr>Application-Layer Protocols</vt:lpstr>
      <vt:lpstr>Application vs. Application-Layer Protocols</vt:lpstr>
      <vt:lpstr>Application architectures</vt:lpstr>
      <vt:lpstr>Client-server architecture</vt:lpstr>
      <vt:lpstr>P2P architecture</vt:lpstr>
      <vt:lpstr>Processes communicating</vt:lpstr>
      <vt:lpstr>Sockets</vt:lpstr>
      <vt:lpstr>Addressing processes</vt:lpstr>
      <vt:lpstr>App-layer protocol defines</vt:lpstr>
      <vt:lpstr>Analyzing App Protocols</vt:lpstr>
      <vt:lpstr>Analyzing App Protocols (Cont.)</vt:lpstr>
      <vt:lpstr>What transport service does an app need?</vt:lpstr>
      <vt:lpstr>Transport service requirements: common apps</vt:lpstr>
      <vt:lpstr>Internet transport protocol services</vt:lpstr>
      <vt:lpstr>Internet apps: transport protocols</vt:lpstr>
      <vt:lpstr>Securing TCP</vt:lpstr>
      <vt:lpstr>Reflecting on Application-Layer Protocols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62</cp:revision>
  <cp:lastPrinted>2019-09-16T22:56:50Z</cp:lastPrinted>
  <dcterms:created xsi:type="dcterms:W3CDTF">2000-02-01T02:01:05Z</dcterms:created>
  <dcterms:modified xsi:type="dcterms:W3CDTF">2019-09-16T22:59:08Z</dcterms:modified>
</cp:coreProperties>
</file>