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307" r:id="rId2"/>
    <p:sldId id="324" r:id="rId3"/>
    <p:sldId id="310" r:id="rId4"/>
    <p:sldId id="309" r:id="rId5"/>
    <p:sldId id="311" r:id="rId6"/>
    <p:sldId id="273" r:id="rId7"/>
    <p:sldId id="274" r:id="rId8"/>
    <p:sldId id="312" r:id="rId9"/>
    <p:sldId id="313" r:id="rId10"/>
    <p:sldId id="314" r:id="rId11"/>
    <p:sldId id="315" r:id="rId12"/>
    <p:sldId id="316" r:id="rId13"/>
    <p:sldId id="317" r:id="rId14"/>
    <p:sldId id="318" r:id="rId15"/>
    <p:sldId id="277" r:id="rId16"/>
    <p:sldId id="278" r:id="rId17"/>
    <p:sldId id="319" r:id="rId18"/>
    <p:sldId id="320" r:id="rId19"/>
    <p:sldId id="321" r:id="rId20"/>
    <p:sldId id="322" r:id="rId21"/>
    <p:sldId id="323" r:id="rId22"/>
    <p:sldId id="279" r:id="rId23"/>
  </p:sldIdLst>
  <p:sldSz cx="9144000" cy="6858000" type="screen4x3"/>
  <p:notesSz cx="9282113" cy="69913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clrMru>
    <a:srgbClr val="FF00FF"/>
    <a:srgbClr val="000000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75" autoAdjust="0"/>
    <p:restoredTop sz="90886" autoAdjust="0"/>
  </p:normalViewPr>
  <p:slideViewPr>
    <p:cSldViewPr>
      <p:cViewPr>
        <p:scale>
          <a:sx n="100" d="100"/>
          <a:sy n="100" d="100"/>
        </p:scale>
        <p:origin x="-536" y="-6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73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handoutMaster" Target="handoutMasters/handoutMaster1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21406" cy="3491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985" tIns="46493" rIns="92985" bIns="46493" numCol="1" anchor="t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0707" y="0"/>
            <a:ext cx="4021406" cy="3491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985" tIns="46493" rIns="92985" bIns="46493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endParaRPr lang="en-US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42201"/>
            <a:ext cx="4021406" cy="3491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985" tIns="46493" rIns="92985" bIns="46493" numCol="1" anchor="b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endParaRPr lang="en-US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0707" y="6642201"/>
            <a:ext cx="4021406" cy="3491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985" tIns="46493" rIns="92985" bIns="46493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fld id="{C682007C-5827-C547-9569-2289B546183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29761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21406" cy="3491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985" tIns="46493" rIns="92985" bIns="46493" numCol="1" anchor="t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0707" y="0"/>
            <a:ext cx="4021406" cy="3491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985" tIns="46493" rIns="92985" bIns="46493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95600" y="525463"/>
            <a:ext cx="3494088" cy="26209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7195" y="3320503"/>
            <a:ext cx="6807726" cy="31459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985" tIns="46493" rIns="92985" bIns="464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642201"/>
            <a:ext cx="4021406" cy="3491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985" tIns="46493" rIns="92985" bIns="46493" numCol="1" anchor="b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endParaRPr lang="en-US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0707" y="6642201"/>
            <a:ext cx="4021406" cy="3491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985" tIns="46493" rIns="92985" bIns="46493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fld id="{1EB2FEE0-9525-D043-9B0C-DA30A851429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36709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778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6485985" indent="-36046210" defTabSz="920778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39774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879548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19322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759097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77904F0B-84AE-0248-B299-39BB696A15DB}" type="slidenum">
              <a:rPr lang="en-US" sz="1200" b="0">
                <a:latin typeface="Times New Roman" charset="0"/>
              </a:rPr>
              <a:pPr eaLnBrk="1" hangingPunct="1">
                <a:defRPr/>
              </a:pPr>
              <a:t>2</a:t>
            </a:fld>
            <a:endParaRPr lang="en-US" sz="1200" b="0">
              <a:latin typeface="Times New Roman" charset="0"/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89250" y="515938"/>
            <a:ext cx="3505200" cy="2628900"/>
          </a:xfrm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96792" y="3323319"/>
            <a:ext cx="6888531" cy="3155818"/>
          </a:xfr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5325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14644" indent="-274863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99452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39232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79013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18794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8574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98355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38136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BEA744B-3180-1A47-A884-E0735C73F2A1}" type="slidenum">
              <a:rPr lang="en-US" sz="1300">
                <a:latin typeface="Times New Roman" charset="0"/>
              </a:rPr>
              <a:pPr/>
              <a:t>13</a:t>
            </a:fld>
            <a:endParaRPr lang="en-US" sz="13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5529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14644" indent="-274863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99452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39232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79013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18794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8574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98355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38136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3000CA1-D3E3-F84E-B710-6E1840C3F02C}" type="slidenum">
              <a:rPr lang="en-US" sz="1300">
                <a:latin typeface="Times New Roman" charset="0"/>
              </a:rPr>
              <a:pPr/>
              <a:t>14</a:t>
            </a:fld>
            <a:endParaRPr lang="en-US" sz="13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5734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14644" indent="-274863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99452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39232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79013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18794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8574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98355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38136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9050757-4108-AB43-831B-CD0755D5ED6D}" type="slidenum">
              <a:rPr lang="en-US" sz="1300">
                <a:latin typeface="Times New Roman" charset="0"/>
              </a:rPr>
              <a:pPr/>
              <a:t>17</a:t>
            </a:fld>
            <a:endParaRPr lang="en-US" sz="13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5939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14644" indent="-274863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99452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39232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79013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18794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8574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98355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38136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36EFD44-3CBC-164C-9B58-A190C7A3C30B}" type="slidenum">
              <a:rPr lang="en-US" sz="1300">
                <a:latin typeface="Times New Roman" charset="0"/>
              </a:rPr>
              <a:pPr/>
              <a:t>18</a:t>
            </a:fld>
            <a:endParaRPr lang="en-US" sz="13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6144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14644" indent="-274863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99452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39232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79013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18794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8574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98355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38136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1DC05EB-0E6E-3D4E-A025-41BEBE2722B9}" type="slidenum">
              <a:rPr lang="en-US" sz="1300">
                <a:latin typeface="Times New Roman" charset="0"/>
              </a:rPr>
              <a:pPr/>
              <a:t>19</a:t>
            </a:fld>
            <a:endParaRPr lang="en-US" sz="13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6349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14644" indent="-274863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99452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39232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79013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18794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8574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98355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38136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4D50B53-5836-5D41-8F70-EBDB383C04FD}" type="slidenum">
              <a:rPr lang="en-US" sz="1300">
                <a:latin typeface="Times New Roman" charset="0"/>
              </a:rPr>
              <a:pPr/>
              <a:t>20</a:t>
            </a:fld>
            <a:endParaRPr lang="en-US" sz="13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14644" indent="-274863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99452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39232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79013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18794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8574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98355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38136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5848FC0E-A128-5648-979F-B0AFC2F4B518}" type="slidenum">
              <a:rPr lang="en-US" sz="1300">
                <a:latin typeface="Times New Roman" charset="0"/>
              </a:rPr>
              <a:pPr/>
              <a:t>3</a:t>
            </a:fld>
            <a:endParaRPr lang="en-US" sz="13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3686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14644" indent="-274863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99452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39232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79013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18794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8574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98355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38136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F7F8A6D-7406-1242-BB6E-5DA70A64E09F}" type="slidenum">
              <a:rPr lang="en-US" sz="1300">
                <a:latin typeface="Times New Roman" charset="0"/>
              </a:rPr>
              <a:pPr/>
              <a:t>4</a:t>
            </a:fld>
            <a:endParaRPr lang="en-US" sz="13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409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14644" indent="-274863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99452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39232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79013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18794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8574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98355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38136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5B0DA74C-9EC8-9142-82F8-28EC8532A627}" type="slidenum">
              <a:rPr lang="en-US" sz="1300">
                <a:latin typeface="Times New Roman" charset="0"/>
              </a:rPr>
              <a:pPr/>
              <a:t>5</a:t>
            </a:fld>
            <a:endParaRPr lang="en-US" sz="13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4301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14644" indent="-274863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99452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39232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79013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18794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8574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98355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38136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BBF233C4-0622-B241-9383-EA6F8B890CCF}" type="slidenum">
              <a:rPr lang="en-US" sz="1300">
                <a:latin typeface="Times New Roman" charset="0"/>
              </a:rPr>
              <a:pPr/>
              <a:t>8</a:t>
            </a:fld>
            <a:endParaRPr lang="en-US" sz="13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4505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14644" indent="-274863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99452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39232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79013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18794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8574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98355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38136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5B4CCCD-C4F4-E449-B00E-8A2BAA5DCA53}" type="slidenum">
              <a:rPr lang="en-US" sz="1300">
                <a:latin typeface="Times New Roman" charset="0"/>
              </a:rPr>
              <a:pPr/>
              <a:t>9</a:t>
            </a:fld>
            <a:endParaRPr lang="en-US" sz="13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4710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14644" indent="-274863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99452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39232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79013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18794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8574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98355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38136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5E75AA3-E341-0A40-8589-D1B563EEC85E}" type="slidenum">
              <a:rPr lang="en-US" sz="1300">
                <a:latin typeface="Times New Roman" charset="0"/>
              </a:rPr>
              <a:pPr/>
              <a:t>10</a:t>
            </a:fld>
            <a:endParaRPr lang="en-US" sz="13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4915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14644" indent="-274863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99452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39232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79013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18794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8574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98355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38136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AD6F7A0-600A-404C-BE18-E07E4B7B6CCF}" type="slidenum">
              <a:rPr lang="en-US" sz="1300">
                <a:latin typeface="Times New Roman" charset="0"/>
              </a:rPr>
              <a:pPr/>
              <a:t>11</a:t>
            </a:fld>
            <a:endParaRPr lang="en-US" sz="13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5120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14644" indent="-274863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99452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39232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79013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18794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8574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98355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38136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965E98A-F457-5E47-8DD6-E0E0AD44B329}" type="slidenum">
              <a:rPr lang="en-US" sz="1300">
                <a:latin typeface="Times New Roman" charset="0"/>
              </a:rPr>
              <a:pPr/>
              <a:t>12</a:t>
            </a:fld>
            <a:endParaRPr lang="en-US" sz="1300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CBA9C3C-D4C5-BB4E-B0F0-88B3231B4355}" type="datetime1">
              <a:rPr lang="en-US" smtClean="0"/>
              <a:t>9/16/19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22E4BA4-6173-F647-ACAD-ED840679221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272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380C657-0A2E-BB48-8371-E0E5E9994CFA}" type="datetime1">
              <a:rPr lang="en-US" smtClean="0"/>
              <a:t>9/16/19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43A4EC6-7D00-6D46-B565-B3FD725B85B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826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2F29A3F-0555-7F4D-A693-3BA855A6572D}" type="datetime1">
              <a:rPr lang="en-US" smtClean="0"/>
              <a:t>9/16/19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BAA717-70DC-0F4F-BF2D-F55E207E898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7916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6705600" cy="1219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990600" cy="304800"/>
          </a:xfrm>
        </p:spPr>
        <p:txBody>
          <a:bodyPr/>
          <a:lstStyle>
            <a:lvl1pPr>
              <a:defRPr/>
            </a:lvl1pPr>
          </a:lstStyle>
          <a:p>
            <a:fld id="{E3988E6A-68F8-1E4A-8D12-E33C1973E819}" type="datetime1">
              <a:rPr lang="en-US" smtClean="0"/>
              <a:t>9/16/19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90B1FBC-F8B5-FF4B-8213-99D751288DA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3688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D7AE5B-5019-A54A-8DF1-29CBE2AE650D}" type="datetime1">
              <a:rPr lang="en-US" smtClean="0"/>
              <a:t>9/16/19</a:t>
            </a:fld>
            <a:endParaRPr 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76888" y="6467475"/>
            <a:ext cx="2895600" cy="28733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2-</a:t>
            </a:r>
            <a:fld id="{5E867562-886A-B946-A56E-541A405453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6962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879E24-1D82-1B4C-A757-FAA08AF938E0}" type="datetime1">
              <a:rPr lang="en-US" smtClean="0"/>
              <a:t>9/16/19</a:t>
            </a:fld>
            <a:endParaRPr 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76888" y="6467475"/>
            <a:ext cx="2895600" cy="28733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2-</a:t>
            </a:r>
            <a:fld id="{F6C793D6-1ED6-C846-8CC0-13D987A9D7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048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BFD2241-5642-B74D-8FD5-A360B7796013}" type="datetime1">
              <a:rPr lang="en-US" smtClean="0"/>
              <a:t>9/16/19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28C46DE-A709-E44E-81D4-8F3BFFDC42A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564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8988DA-F403-B048-9FE2-50253FA52B82}" type="datetime1">
              <a:rPr lang="en-US" smtClean="0"/>
              <a:t>9/16/19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603CAC8-2BB2-004F-9AA1-2E9B4900C17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511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CF44183-7FCC-5747-91BB-2417E5077706}" type="datetime1">
              <a:rPr lang="en-US" smtClean="0"/>
              <a:t>9/16/19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19134F-D711-FE4C-B14F-B668558BCC4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40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21E89B0-6552-D54F-8E9B-3B36FB78D6F7}" type="datetime1">
              <a:rPr lang="en-US" smtClean="0"/>
              <a:t>9/16/19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DC97696-5FC1-EA40-BA5B-25422611185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444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039592E-5E96-0345-8458-46BC141935F0}" type="datetime1">
              <a:rPr lang="en-US" smtClean="0"/>
              <a:t>9/16/19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D688F14-5EEB-824D-A1BD-C6C8FB6ED74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606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0190C2E-BF2D-284D-AE05-0F1773EFEC4C}" type="datetime1">
              <a:rPr lang="en-US" smtClean="0"/>
              <a:t>9/16/19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778CD1C-D268-AB49-9134-DA36DD7A2EA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049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294824-1D5F-5B43-A3C2-C047D5118D02}" type="datetime1">
              <a:rPr lang="en-US" smtClean="0"/>
              <a:t>9/16/19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09CA445-1A34-1346-83F9-07B7A417914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420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A1A5DD-D346-D34E-BF5F-4EBAD5C2B290}" type="datetime1">
              <a:rPr lang="en-US" smtClean="0"/>
              <a:t>9/16/19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01416C7-1656-734D-B584-576E7F1A95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329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67056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</a:t>
            </a:r>
            <a:r>
              <a:rPr lang="en-US" dirty="0" smtClean="0"/>
              <a:t>level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172200"/>
            <a:ext cx="990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45A2E2B6-C549-974D-9A92-A660AF7E8EAE}" type="datetime1">
              <a:rPr lang="en-US" smtClean="0"/>
              <a:t>9/16/19</a:t>
            </a:fld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B617E4A-01E8-F04E-8CFE-39C77E48BE60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3" name="Picture 2" descr="cslogocolor.png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1471" y="38100"/>
            <a:ext cx="1392529" cy="1676400"/>
          </a:xfrm>
          <a:prstGeom prst="rect">
            <a:avLst/>
          </a:prstGeom>
        </p:spPr>
      </p:pic>
      <p:sp>
        <p:nvSpPr>
          <p:cNvPr id="2" name="TextBox 1"/>
          <p:cNvSpPr txBox="1"/>
          <p:nvPr userDrawn="1"/>
        </p:nvSpPr>
        <p:spPr>
          <a:xfrm>
            <a:off x="3810000" y="6248400"/>
            <a:ext cx="11079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myKRapps</a:t>
            </a:r>
            <a:endParaRPr lang="en-US" sz="16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3333CC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3333CC"/>
          </a:solidFill>
          <a:latin typeface="Times New Roman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3333CC"/>
          </a:solidFill>
          <a:latin typeface="Times New Roman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3333CC"/>
          </a:solidFill>
          <a:latin typeface="Times New Roman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3333CC"/>
          </a:solidFill>
          <a:latin typeface="Times New Roman" charset="0"/>
          <a:ea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3333CC"/>
          </a:solidFill>
          <a:latin typeface="Times New Roman" charset="0"/>
          <a:ea typeface="ＭＳ Ｐゴシック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3333CC"/>
          </a:solidFill>
          <a:latin typeface="Times New Roman" charset="0"/>
          <a:ea typeface="ＭＳ Ｐゴシック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3333CC"/>
          </a:solidFill>
          <a:latin typeface="Times New Roman" charset="0"/>
          <a:ea typeface="ＭＳ Ｐゴシック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3333CC"/>
          </a:solidFill>
          <a:latin typeface="Times New Roman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image" Target="../media/image9.png"/><Relationship Id="rId20" Type="http://schemas.openxmlformats.org/officeDocument/2006/relationships/image" Target="../media/image20.png"/><Relationship Id="rId21" Type="http://schemas.openxmlformats.org/officeDocument/2006/relationships/image" Target="../media/image21.png"/><Relationship Id="rId10" Type="http://schemas.openxmlformats.org/officeDocument/2006/relationships/image" Target="../media/image10.png"/><Relationship Id="rId11" Type="http://schemas.openxmlformats.org/officeDocument/2006/relationships/image" Target="../media/image11.png"/><Relationship Id="rId12" Type="http://schemas.openxmlformats.org/officeDocument/2006/relationships/image" Target="../media/image12.png"/><Relationship Id="rId13" Type="http://schemas.openxmlformats.org/officeDocument/2006/relationships/image" Target="../media/image13.png"/><Relationship Id="rId14" Type="http://schemas.openxmlformats.org/officeDocument/2006/relationships/image" Target="../media/image14.png"/><Relationship Id="rId15" Type="http://schemas.openxmlformats.org/officeDocument/2006/relationships/image" Target="../media/image15.png"/><Relationship Id="rId16" Type="http://schemas.openxmlformats.org/officeDocument/2006/relationships/image" Target="../media/image16.png"/><Relationship Id="rId17" Type="http://schemas.openxmlformats.org/officeDocument/2006/relationships/image" Target="../media/image17.png"/><Relationship Id="rId18" Type="http://schemas.openxmlformats.org/officeDocument/2006/relationships/image" Target="../media/image18.png"/><Relationship Id="rId19" Type="http://schemas.openxmlformats.org/officeDocument/2006/relationships/image" Target="../media/image19.png"/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image" Target="../media/image9.png"/><Relationship Id="rId20" Type="http://schemas.openxmlformats.org/officeDocument/2006/relationships/image" Target="../media/image20.png"/><Relationship Id="rId21" Type="http://schemas.openxmlformats.org/officeDocument/2006/relationships/image" Target="../media/image21.png"/><Relationship Id="rId10" Type="http://schemas.openxmlformats.org/officeDocument/2006/relationships/image" Target="../media/image10.png"/><Relationship Id="rId11" Type="http://schemas.openxmlformats.org/officeDocument/2006/relationships/image" Target="../media/image11.png"/><Relationship Id="rId12" Type="http://schemas.openxmlformats.org/officeDocument/2006/relationships/image" Target="../media/image12.png"/><Relationship Id="rId13" Type="http://schemas.openxmlformats.org/officeDocument/2006/relationships/image" Target="../media/image13.png"/><Relationship Id="rId14" Type="http://schemas.openxmlformats.org/officeDocument/2006/relationships/image" Target="../media/image14.png"/><Relationship Id="rId15" Type="http://schemas.openxmlformats.org/officeDocument/2006/relationships/image" Target="../media/image15.png"/><Relationship Id="rId16" Type="http://schemas.openxmlformats.org/officeDocument/2006/relationships/image" Target="../media/image16.png"/><Relationship Id="rId17" Type="http://schemas.openxmlformats.org/officeDocument/2006/relationships/image" Target="../media/image17.png"/><Relationship Id="rId18" Type="http://schemas.openxmlformats.org/officeDocument/2006/relationships/image" Target="../media/image18.png"/><Relationship Id="rId19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9.xml.rels><?xml version="1.0" encoding="UTF-8" standalone="yes"?>
<Relationships xmlns="http://schemas.openxmlformats.org/package/2006/relationships"><Relationship Id="rId9" Type="http://schemas.openxmlformats.org/officeDocument/2006/relationships/image" Target="../media/image9.png"/><Relationship Id="rId20" Type="http://schemas.openxmlformats.org/officeDocument/2006/relationships/image" Target="../media/image20.png"/><Relationship Id="rId21" Type="http://schemas.openxmlformats.org/officeDocument/2006/relationships/image" Target="../media/image21.png"/><Relationship Id="rId10" Type="http://schemas.openxmlformats.org/officeDocument/2006/relationships/image" Target="../media/image10.png"/><Relationship Id="rId11" Type="http://schemas.openxmlformats.org/officeDocument/2006/relationships/image" Target="../media/image11.png"/><Relationship Id="rId12" Type="http://schemas.openxmlformats.org/officeDocument/2006/relationships/image" Target="../media/image12.png"/><Relationship Id="rId13" Type="http://schemas.openxmlformats.org/officeDocument/2006/relationships/image" Target="../media/image13.png"/><Relationship Id="rId14" Type="http://schemas.openxmlformats.org/officeDocument/2006/relationships/image" Target="../media/image14.png"/><Relationship Id="rId15" Type="http://schemas.openxmlformats.org/officeDocument/2006/relationships/image" Target="../media/image15.png"/><Relationship Id="rId16" Type="http://schemas.openxmlformats.org/officeDocument/2006/relationships/image" Target="../media/image16.png"/><Relationship Id="rId17" Type="http://schemas.openxmlformats.org/officeDocument/2006/relationships/image" Target="../media/image17.png"/><Relationship Id="rId18" Type="http://schemas.openxmlformats.org/officeDocument/2006/relationships/image" Target="../media/image18.png"/><Relationship Id="rId19" Type="http://schemas.openxmlformats.org/officeDocument/2006/relationships/image" Target="../media/image19.png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CAB1C30-5480-8F44-A67D-FD63825275CF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905000"/>
            <a:ext cx="7922266" cy="13716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cs typeface="+mj-cs"/>
              </a:rPr>
              <a:t>CS 125 </a:t>
            </a:r>
            <a:r>
              <a:rPr lang="mr-IN" dirty="0" smtClean="0">
                <a:cs typeface="+mj-cs"/>
              </a:rPr>
              <a:t>–</a:t>
            </a:r>
            <a:r>
              <a:rPr lang="en-US" dirty="0" smtClean="0">
                <a:cs typeface="+mj-cs"/>
              </a:rPr>
              <a:t> </a:t>
            </a:r>
            <a:r>
              <a:rPr lang="en-US" dirty="0" smtClean="0"/>
              <a:t>Applications</a:t>
            </a:r>
            <a:r>
              <a:rPr lang="en-US" dirty="0" smtClean="0">
                <a:cs typeface="+mj-cs"/>
              </a:rPr>
              <a:t/>
            </a:r>
            <a:br>
              <a:rPr lang="en-US" dirty="0" smtClean="0">
                <a:cs typeface="+mj-cs"/>
              </a:rPr>
            </a:br>
            <a:r>
              <a:rPr lang="en-US" dirty="0" smtClean="0"/>
              <a:t>The TOP</a:t>
            </a:r>
            <a:br>
              <a:rPr lang="en-US" dirty="0" smtClean="0"/>
            </a:br>
            <a:r>
              <a:rPr lang="en-US" sz="2000" dirty="0" smtClean="0">
                <a:cs typeface="+mj-cs"/>
              </a:rPr>
              <a:t>Reading: K&amp;R C2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3276600"/>
            <a:ext cx="7955603" cy="3478911"/>
          </a:xfrm>
        </p:spPr>
        <p:txBody>
          <a:bodyPr/>
          <a:lstStyle/>
          <a:p>
            <a:pPr algn="l">
              <a:lnSpc>
                <a:spcPct val="90000"/>
              </a:lnSpc>
              <a:defRPr/>
            </a:pPr>
            <a:r>
              <a:rPr lang="en-US" sz="2400" dirty="0" smtClean="0">
                <a:cs typeface="+mn-cs"/>
              </a:rPr>
              <a:t>Note to Students:</a:t>
            </a:r>
          </a:p>
          <a:p>
            <a:pPr algn="l">
              <a:lnSpc>
                <a:spcPct val="90000"/>
              </a:lnSpc>
              <a:defRPr/>
            </a:pPr>
            <a:r>
              <a:rPr lang="en-US" sz="2400" dirty="0" smtClean="0">
                <a:cs typeface="+mn-cs"/>
              </a:rPr>
              <a:t>The course slides are a combination of slides from:</a:t>
            </a:r>
          </a:p>
          <a:p>
            <a:pPr marL="514350" indent="-514350" algn="l">
              <a:lnSpc>
                <a:spcPct val="90000"/>
              </a:lnSpc>
              <a:buAutoNum type="arabicPeriod"/>
              <a:defRPr/>
            </a:pPr>
            <a:r>
              <a:rPr lang="en-US" sz="2400" dirty="0" smtClean="0">
                <a:cs typeface="+mn-cs"/>
              </a:rPr>
              <a:t>Peterson &amp; Davie</a:t>
            </a:r>
          </a:p>
          <a:p>
            <a:pPr marL="514350" indent="-514350" algn="l">
              <a:lnSpc>
                <a:spcPct val="90000"/>
              </a:lnSpc>
              <a:buAutoNum type="arabicPeriod"/>
              <a:defRPr/>
            </a:pPr>
            <a:r>
              <a:rPr lang="en-US" sz="2400" dirty="0" smtClean="0">
                <a:cs typeface="+mn-cs"/>
              </a:rPr>
              <a:t>Kurose &amp; Ross</a:t>
            </a:r>
          </a:p>
          <a:p>
            <a:pPr marL="514350" indent="-514350" algn="l">
              <a:lnSpc>
                <a:spcPct val="90000"/>
              </a:lnSpc>
              <a:buAutoNum type="arabicPeriod"/>
              <a:defRPr/>
            </a:pPr>
            <a:r>
              <a:rPr lang="en-US" sz="2400" dirty="0" smtClean="0">
                <a:cs typeface="+mn-cs"/>
              </a:rPr>
              <a:t>My previous lectures</a:t>
            </a:r>
          </a:p>
          <a:p>
            <a:pPr algn="l">
              <a:lnSpc>
                <a:spcPct val="90000"/>
              </a:lnSpc>
              <a:defRPr/>
            </a:pPr>
            <a:r>
              <a:rPr lang="en-US" sz="2400" dirty="0" smtClean="0">
                <a:cs typeface="+mn-cs"/>
              </a:rPr>
              <a:t>I claim no copyright for any of the material and would recommend either book for a detailed treatment of the material.</a:t>
            </a:r>
          </a:p>
          <a:p>
            <a:pPr algn="l">
              <a:lnSpc>
                <a:spcPct val="90000"/>
              </a:lnSpc>
              <a:defRPr/>
            </a:pPr>
            <a:endParaRPr lang="en-US" dirty="0" smtClean="0"/>
          </a:p>
          <a:p>
            <a:pPr>
              <a:lnSpc>
                <a:spcPct val="90000"/>
              </a:lnSpc>
              <a:defRPr/>
            </a:pPr>
            <a:endParaRPr lang="en-US" dirty="0" smtClean="0">
              <a:cs typeface="+mn-cs"/>
            </a:endParaRPr>
          </a:p>
          <a:p>
            <a:pPr>
              <a:lnSpc>
                <a:spcPct val="90000"/>
              </a:lnSpc>
              <a:defRPr/>
            </a:pPr>
            <a:endParaRPr lang="en-US" dirty="0" smtClean="0">
              <a:cs typeface="+mn-cs"/>
            </a:endParaRPr>
          </a:p>
        </p:txBody>
      </p:sp>
      <p:pic>
        <p:nvPicPr>
          <p:cNvPr id="15365" name="Picture 4" descr="arp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6697" y="101259"/>
            <a:ext cx="3235325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0178F-1A5B-2846-BF91-C30347CAF5C4}" type="datetime1">
              <a:rPr lang="en-US" smtClean="0"/>
              <a:t>9/16/19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9880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083" name="Group 566"/>
          <p:cNvGrpSpPr>
            <a:grpSpLocks/>
          </p:cNvGrpSpPr>
          <p:nvPr/>
        </p:nvGrpSpPr>
        <p:grpSpPr bwMode="auto">
          <a:xfrm>
            <a:off x="5202238" y="1546225"/>
            <a:ext cx="3540125" cy="4545013"/>
            <a:chOff x="3277" y="974"/>
            <a:chExt cx="2230" cy="2863"/>
          </a:xfrm>
        </p:grpSpPr>
        <p:sp>
          <p:nvSpPr>
            <p:cNvPr id="46091" name="Freeform 567"/>
            <p:cNvSpPr>
              <a:spLocks/>
            </p:cNvSpPr>
            <p:nvPr/>
          </p:nvSpPr>
          <p:spPr bwMode="auto">
            <a:xfrm>
              <a:off x="3277" y="1079"/>
              <a:ext cx="1094" cy="675"/>
            </a:xfrm>
            <a:custGeom>
              <a:avLst/>
              <a:gdLst>
                <a:gd name="T0" fmla="*/ 1466 w 1036"/>
                <a:gd name="T1" fmla="*/ 11 h 675"/>
                <a:gd name="T2" fmla="*/ 884 w 1036"/>
                <a:gd name="T3" fmla="*/ 53 h 675"/>
                <a:gd name="T4" fmla="*/ 467 w 1036"/>
                <a:gd name="T5" fmla="*/ 129 h 675"/>
                <a:gd name="T6" fmla="*/ 347 w 1036"/>
                <a:gd name="T7" fmla="*/ 229 h 675"/>
                <a:gd name="T8" fmla="*/ 48 w 1036"/>
                <a:gd name="T9" fmla="*/ 297 h 675"/>
                <a:gd name="T10" fmla="*/ 39 w 1036"/>
                <a:gd name="T11" fmla="*/ 459 h 675"/>
                <a:gd name="T12" fmla="*/ 298 w 1036"/>
                <a:gd name="T13" fmla="*/ 489 h 675"/>
                <a:gd name="T14" fmla="*/ 1039 w 1036"/>
                <a:gd name="T15" fmla="*/ 489 h 675"/>
                <a:gd name="T16" fmla="*/ 1353 w 1036"/>
                <a:gd name="T17" fmla="*/ 555 h 675"/>
                <a:gd name="T18" fmla="*/ 1702 w 1036"/>
                <a:gd name="T19" fmla="*/ 657 h 675"/>
                <a:gd name="T20" fmla="*/ 1969 w 1036"/>
                <a:gd name="T21" fmla="*/ 661 h 675"/>
                <a:gd name="T22" fmla="*/ 2153 w 1036"/>
                <a:gd name="T23" fmla="*/ 603 h 675"/>
                <a:gd name="T24" fmla="*/ 2247 w 1036"/>
                <a:gd name="T25" fmla="*/ 445 h 675"/>
                <a:gd name="T26" fmla="*/ 2305 w 1036"/>
                <a:gd name="T27" fmla="*/ 291 h 675"/>
                <a:gd name="T28" fmla="*/ 2312 w 1036"/>
                <a:gd name="T29" fmla="*/ 107 h 675"/>
                <a:gd name="T30" fmla="*/ 2113 w 1036"/>
                <a:gd name="T31" fmla="*/ 17 h 675"/>
                <a:gd name="T32" fmla="*/ 1755 w 1036"/>
                <a:gd name="T33" fmla="*/ 3 h 675"/>
                <a:gd name="T34" fmla="*/ 1466 w 1036"/>
                <a:gd name="T35" fmla="*/ 11 h 67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036"/>
                <a:gd name="T55" fmla="*/ 0 h 675"/>
                <a:gd name="T56" fmla="*/ 1036 w 1036"/>
                <a:gd name="T57" fmla="*/ 675 h 675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036" h="675">
                  <a:moveTo>
                    <a:pt x="648" y="11"/>
                  </a:moveTo>
                  <a:cubicBezTo>
                    <a:pt x="584" y="19"/>
                    <a:pt x="464" y="33"/>
                    <a:pt x="390" y="53"/>
                  </a:cubicBezTo>
                  <a:cubicBezTo>
                    <a:pt x="316" y="73"/>
                    <a:pt x="246" y="100"/>
                    <a:pt x="206" y="129"/>
                  </a:cubicBezTo>
                  <a:cubicBezTo>
                    <a:pt x="166" y="158"/>
                    <a:pt x="183" y="201"/>
                    <a:pt x="152" y="229"/>
                  </a:cubicBezTo>
                  <a:cubicBezTo>
                    <a:pt x="121" y="257"/>
                    <a:pt x="44" y="259"/>
                    <a:pt x="22" y="297"/>
                  </a:cubicBezTo>
                  <a:cubicBezTo>
                    <a:pt x="0" y="335"/>
                    <a:pt x="0" y="427"/>
                    <a:pt x="18" y="459"/>
                  </a:cubicBezTo>
                  <a:cubicBezTo>
                    <a:pt x="36" y="491"/>
                    <a:pt x="59" y="484"/>
                    <a:pt x="132" y="489"/>
                  </a:cubicBezTo>
                  <a:cubicBezTo>
                    <a:pt x="205" y="494"/>
                    <a:pt x="380" y="478"/>
                    <a:pt x="458" y="489"/>
                  </a:cubicBezTo>
                  <a:cubicBezTo>
                    <a:pt x="536" y="500"/>
                    <a:pt x="549" y="527"/>
                    <a:pt x="598" y="555"/>
                  </a:cubicBezTo>
                  <a:cubicBezTo>
                    <a:pt x="647" y="583"/>
                    <a:pt x="707" y="639"/>
                    <a:pt x="752" y="657"/>
                  </a:cubicBezTo>
                  <a:cubicBezTo>
                    <a:pt x="797" y="675"/>
                    <a:pt x="837" y="670"/>
                    <a:pt x="870" y="661"/>
                  </a:cubicBezTo>
                  <a:cubicBezTo>
                    <a:pt x="903" y="652"/>
                    <a:pt x="932" y="639"/>
                    <a:pt x="952" y="603"/>
                  </a:cubicBezTo>
                  <a:cubicBezTo>
                    <a:pt x="972" y="567"/>
                    <a:pt x="981" y="497"/>
                    <a:pt x="992" y="445"/>
                  </a:cubicBezTo>
                  <a:cubicBezTo>
                    <a:pt x="1003" y="393"/>
                    <a:pt x="1013" y="347"/>
                    <a:pt x="1018" y="291"/>
                  </a:cubicBezTo>
                  <a:cubicBezTo>
                    <a:pt x="1023" y="235"/>
                    <a:pt x="1036" y="153"/>
                    <a:pt x="1022" y="107"/>
                  </a:cubicBezTo>
                  <a:cubicBezTo>
                    <a:pt x="1008" y="61"/>
                    <a:pt x="975" y="34"/>
                    <a:pt x="934" y="17"/>
                  </a:cubicBezTo>
                  <a:cubicBezTo>
                    <a:pt x="893" y="0"/>
                    <a:pt x="824" y="4"/>
                    <a:pt x="776" y="3"/>
                  </a:cubicBezTo>
                  <a:cubicBezTo>
                    <a:pt x="728" y="2"/>
                    <a:pt x="712" y="3"/>
                    <a:pt x="648" y="11"/>
                  </a:cubicBez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6092" name="Group 568"/>
            <p:cNvGrpSpPr>
              <a:grpSpLocks/>
            </p:cNvGrpSpPr>
            <p:nvPr/>
          </p:nvGrpSpPr>
          <p:grpSpPr bwMode="auto">
            <a:xfrm>
              <a:off x="3383" y="1920"/>
              <a:ext cx="919" cy="588"/>
              <a:chOff x="2889" y="1631"/>
              <a:chExt cx="980" cy="743"/>
            </a:xfrm>
          </p:grpSpPr>
          <p:sp>
            <p:nvSpPr>
              <p:cNvPr id="46466" name="Rectangle 569"/>
              <p:cNvSpPr>
                <a:spLocks noChangeArrowheads="1"/>
              </p:cNvSpPr>
              <p:nvPr/>
            </p:nvSpPr>
            <p:spPr bwMode="auto">
              <a:xfrm>
                <a:off x="3046" y="1841"/>
                <a:ext cx="663" cy="533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467" name="AutoShape 570"/>
              <p:cNvSpPr>
                <a:spLocks noChangeArrowheads="1"/>
              </p:cNvSpPr>
              <p:nvPr/>
            </p:nvSpPr>
            <p:spPr bwMode="auto">
              <a:xfrm>
                <a:off x="2889" y="1631"/>
                <a:ext cx="980" cy="253"/>
              </a:xfrm>
              <a:prstGeom prst="triangle">
                <a:avLst>
                  <a:gd name="adj" fmla="val 50000"/>
                </a:avLst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solidFill>
                    <a:srgbClr val="00CCFF"/>
                  </a:solidFill>
                </a:endParaRPr>
              </a:p>
            </p:txBody>
          </p:sp>
        </p:grpSp>
        <p:sp>
          <p:nvSpPr>
            <p:cNvPr id="46093" name="Freeform 571"/>
            <p:cNvSpPr>
              <a:spLocks/>
            </p:cNvSpPr>
            <p:nvPr/>
          </p:nvSpPr>
          <p:spPr bwMode="auto">
            <a:xfrm>
              <a:off x="3379" y="2788"/>
              <a:ext cx="2032" cy="1049"/>
            </a:xfrm>
            <a:custGeom>
              <a:avLst/>
              <a:gdLst>
                <a:gd name="T0" fmla="*/ 1044 w 2032"/>
                <a:gd name="T1" fmla="*/ 26 h 1049"/>
                <a:gd name="T2" fmla="*/ 847 w 2032"/>
                <a:gd name="T3" fmla="*/ 125 h 1049"/>
                <a:gd name="T4" fmla="*/ 580 w 2032"/>
                <a:gd name="T5" fmla="*/ 68 h 1049"/>
                <a:gd name="T6" fmla="*/ 143 w 2032"/>
                <a:gd name="T7" fmla="*/ 170 h 1049"/>
                <a:gd name="T8" fmla="*/ 48 w 2032"/>
                <a:gd name="T9" fmla="*/ 374 h 1049"/>
                <a:gd name="T10" fmla="*/ 41 w 2032"/>
                <a:gd name="T11" fmla="*/ 680 h 1049"/>
                <a:gd name="T12" fmla="*/ 294 w 2032"/>
                <a:gd name="T13" fmla="*/ 744 h 1049"/>
                <a:gd name="T14" fmla="*/ 660 w 2032"/>
                <a:gd name="T15" fmla="*/ 893 h 1049"/>
                <a:gd name="T16" fmla="*/ 1088 w 2032"/>
                <a:gd name="T17" fmla="*/ 1014 h 1049"/>
                <a:gd name="T18" fmla="*/ 1525 w 2032"/>
                <a:gd name="T19" fmla="*/ 1031 h 1049"/>
                <a:gd name="T20" fmla="*/ 1831 w 2032"/>
                <a:gd name="T21" fmla="*/ 907 h 1049"/>
                <a:gd name="T22" fmla="*/ 2015 w 2032"/>
                <a:gd name="T23" fmla="*/ 714 h 1049"/>
                <a:gd name="T24" fmla="*/ 1931 w 2032"/>
                <a:gd name="T25" fmla="*/ 251 h 1049"/>
                <a:gd name="T26" fmla="*/ 1658 w 2032"/>
                <a:gd name="T27" fmla="*/ 114 h 1049"/>
                <a:gd name="T28" fmla="*/ 1355 w 2032"/>
                <a:gd name="T29" fmla="*/ 15 h 1049"/>
                <a:gd name="T30" fmla="*/ 1044 w 2032"/>
                <a:gd name="T31" fmla="*/ 26 h 1049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2032"/>
                <a:gd name="T49" fmla="*/ 0 h 1049"/>
                <a:gd name="T50" fmla="*/ 2032 w 2032"/>
                <a:gd name="T51" fmla="*/ 1049 h 1049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032" h="1049">
                  <a:moveTo>
                    <a:pt x="1044" y="26"/>
                  </a:moveTo>
                  <a:cubicBezTo>
                    <a:pt x="959" y="45"/>
                    <a:pt x="924" y="118"/>
                    <a:pt x="847" y="125"/>
                  </a:cubicBezTo>
                  <a:cubicBezTo>
                    <a:pt x="770" y="132"/>
                    <a:pt x="697" y="61"/>
                    <a:pt x="580" y="68"/>
                  </a:cubicBezTo>
                  <a:cubicBezTo>
                    <a:pt x="463" y="75"/>
                    <a:pt x="232" y="119"/>
                    <a:pt x="143" y="170"/>
                  </a:cubicBezTo>
                  <a:cubicBezTo>
                    <a:pt x="54" y="221"/>
                    <a:pt x="65" y="289"/>
                    <a:pt x="48" y="374"/>
                  </a:cubicBezTo>
                  <a:cubicBezTo>
                    <a:pt x="31" y="459"/>
                    <a:pt x="0" y="618"/>
                    <a:pt x="41" y="680"/>
                  </a:cubicBezTo>
                  <a:cubicBezTo>
                    <a:pt x="82" y="742"/>
                    <a:pt x="191" y="709"/>
                    <a:pt x="294" y="744"/>
                  </a:cubicBezTo>
                  <a:cubicBezTo>
                    <a:pt x="397" y="779"/>
                    <a:pt x="527" y="849"/>
                    <a:pt x="660" y="893"/>
                  </a:cubicBezTo>
                  <a:cubicBezTo>
                    <a:pt x="793" y="938"/>
                    <a:pt x="944" y="991"/>
                    <a:pt x="1088" y="1014"/>
                  </a:cubicBezTo>
                  <a:cubicBezTo>
                    <a:pt x="1232" y="1036"/>
                    <a:pt x="1401" y="1049"/>
                    <a:pt x="1525" y="1031"/>
                  </a:cubicBezTo>
                  <a:cubicBezTo>
                    <a:pt x="1649" y="1012"/>
                    <a:pt x="1749" y="960"/>
                    <a:pt x="1831" y="907"/>
                  </a:cubicBezTo>
                  <a:cubicBezTo>
                    <a:pt x="1913" y="855"/>
                    <a:pt x="1998" y="824"/>
                    <a:pt x="2015" y="714"/>
                  </a:cubicBezTo>
                  <a:cubicBezTo>
                    <a:pt x="2032" y="604"/>
                    <a:pt x="1990" y="350"/>
                    <a:pt x="1931" y="251"/>
                  </a:cubicBezTo>
                  <a:cubicBezTo>
                    <a:pt x="1872" y="151"/>
                    <a:pt x="1754" y="153"/>
                    <a:pt x="1658" y="114"/>
                  </a:cubicBezTo>
                  <a:cubicBezTo>
                    <a:pt x="1562" y="76"/>
                    <a:pt x="1457" y="30"/>
                    <a:pt x="1355" y="15"/>
                  </a:cubicBezTo>
                  <a:cubicBezTo>
                    <a:pt x="1253" y="0"/>
                    <a:pt x="1129" y="8"/>
                    <a:pt x="1044" y="26"/>
                  </a:cubicBez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094" name="Line 572"/>
            <p:cNvSpPr>
              <a:spLocks noChangeShapeType="1"/>
            </p:cNvSpPr>
            <p:nvPr/>
          </p:nvSpPr>
          <p:spPr bwMode="auto">
            <a:xfrm rot="-5400000">
              <a:off x="4924" y="3316"/>
              <a:ext cx="284" cy="7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95" name="Line 573"/>
            <p:cNvSpPr>
              <a:spLocks noChangeShapeType="1"/>
            </p:cNvSpPr>
            <p:nvPr/>
          </p:nvSpPr>
          <p:spPr bwMode="auto">
            <a:xfrm rot="5400000" flipV="1">
              <a:off x="5034" y="3429"/>
              <a:ext cx="2" cy="54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96" name="Line 574"/>
            <p:cNvSpPr>
              <a:spLocks noChangeShapeType="1"/>
            </p:cNvSpPr>
            <p:nvPr/>
          </p:nvSpPr>
          <p:spPr bwMode="auto">
            <a:xfrm rot="16200000" flipH="1">
              <a:off x="5113" y="3192"/>
              <a:ext cx="90" cy="51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97" name="Line 576"/>
            <p:cNvSpPr>
              <a:spLocks noChangeShapeType="1"/>
            </p:cNvSpPr>
            <p:nvPr/>
          </p:nvSpPr>
          <p:spPr bwMode="auto">
            <a:xfrm>
              <a:off x="3843" y="3009"/>
              <a:ext cx="99" cy="81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098" name="Line 577"/>
            <p:cNvSpPr>
              <a:spLocks noChangeShapeType="1"/>
            </p:cNvSpPr>
            <p:nvPr/>
          </p:nvSpPr>
          <p:spPr bwMode="auto">
            <a:xfrm flipV="1">
              <a:off x="3680" y="3159"/>
              <a:ext cx="256" cy="62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099" name="Line 580"/>
            <p:cNvSpPr>
              <a:spLocks noChangeShapeType="1"/>
            </p:cNvSpPr>
            <p:nvPr/>
          </p:nvSpPr>
          <p:spPr bwMode="auto">
            <a:xfrm flipH="1">
              <a:off x="3948" y="3204"/>
              <a:ext cx="90" cy="117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100" name="Line 581"/>
            <p:cNvSpPr>
              <a:spLocks noChangeShapeType="1"/>
            </p:cNvSpPr>
            <p:nvPr/>
          </p:nvSpPr>
          <p:spPr bwMode="auto">
            <a:xfrm flipH="1" flipV="1">
              <a:off x="4146" y="3213"/>
              <a:ext cx="51" cy="109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101" name="Line 582"/>
            <p:cNvSpPr>
              <a:spLocks noChangeShapeType="1"/>
            </p:cNvSpPr>
            <p:nvPr/>
          </p:nvSpPr>
          <p:spPr bwMode="auto">
            <a:xfrm>
              <a:off x="4248" y="3185"/>
              <a:ext cx="317" cy="17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102" name="Line 584"/>
            <p:cNvSpPr>
              <a:spLocks noChangeShapeType="1"/>
            </p:cNvSpPr>
            <p:nvPr/>
          </p:nvSpPr>
          <p:spPr bwMode="auto">
            <a:xfrm>
              <a:off x="3809" y="2257"/>
              <a:ext cx="148" cy="47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103" name="Line 585"/>
            <p:cNvSpPr>
              <a:spLocks noChangeShapeType="1"/>
            </p:cNvSpPr>
            <p:nvPr/>
          </p:nvSpPr>
          <p:spPr bwMode="auto">
            <a:xfrm flipV="1">
              <a:off x="3711" y="2354"/>
              <a:ext cx="106" cy="2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6104" name="Group 586"/>
            <p:cNvGrpSpPr>
              <a:grpSpLocks/>
            </p:cNvGrpSpPr>
            <p:nvPr/>
          </p:nvGrpSpPr>
          <p:grpSpPr bwMode="auto">
            <a:xfrm>
              <a:off x="3535" y="2207"/>
              <a:ext cx="319" cy="222"/>
              <a:chOff x="2967" y="478"/>
              <a:chExt cx="788" cy="625"/>
            </a:xfrm>
          </p:grpSpPr>
          <p:pic>
            <p:nvPicPr>
              <p:cNvPr id="46464" name="Picture 587" descr="access_point_stylized_small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12" y="559"/>
                <a:ext cx="576" cy="5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6465" name="Picture 588" descr="antenna_radiation_stylized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67" y="478"/>
                <a:ext cx="788" cy="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46105" name="Freeform 589"/>
            <p:cNvSpPr>
              <a:spLocks/>
            </p:cNvSpPr>
            <p:nvPr/>
          </p:nvSpPr>
          <p:spPr bwMode="auto">
            <a:xfrm>
              <a:off x="4419" y="2224"/>
              <a:ext cx="828" cy="425"/>
            </a:xfrm>
            <a:custGeom>
              <a:avLst/>
              <a:gdLst>
                <a:gd name="T0" fmla="*/ 382 w 828"/>
                <a:gd name="T1" fmla="*/ 30 h 425"/>
                <a:gd name="T2" fmla="*/ 370 w 828"/>
                <a:gd name="T3" fmla="*/ 30 h 425"/>
                <a:gd name="T4" fmla="*/ 126 w 828"/>
                <a:gd name="T5" fmla="*/ 32 h 425"/>
                <a:gd name="T6" fmla="*/ 6 w 828"/>
                <a:gd name="T7" fmla="*/ 126 h 425"/>
                <a:gd name="T8" fmla="*/ 92 w 828"/>
                <a:gd name="T9" fmla="*/ 274 h 425"/>
                <a:gd name="T10" fmla="*/ 292 w 828"/>
                <a:gd name="T11" fmla="*/ 384 h 425"/>
                <a:gd name="T12" fmla="*/ 540 w 828"/>
                <a:gd name="T13" fmla="*/ 416 h 425"/>
                <a:gd name="T14" fmla="*/ 698 w 828"/>
                <a:gd name="T15" fmla="*/ 330 h 425"/>
                <a:gd name="T16" fmla="*/ 776 w 828"/>
                <a:gd name="T17" fmla="*/ 170 h 425"/>
                <a:gd name="T18" fmla="*/ 792 w 828"/>
                <a:gd name="T19" fmla="*/ 22 h 425"/>
                <a:gd name="T20" fmla="*/ 560 w 828"/>
                <a:gd name="T21" fmla="*/ 38 h 425"/>
                <a:gd name="T22" fmla="*/ 382 w 828"/>
                <a:gd name="T23" fmla="*/ 30 h 42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828"/>
                <a:gd name="T37" fmla="*/ 0 h 425"/>
                <a:gd name="T38" fmla="*/ 828 w 828"/>
                <a:gd name="T39" fmla="*/ 425 h 425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828" h="425">
                  <a:moveTo>
                    <a:pt x="382" y="30"/>
                  </a:moveTo>
                  <a:cubicBezTo>
                    <a:pt x="350" y="29"/>
                    <a:pt x="413" y="30"/>
                    <a:pt x="370" y="30"/>
                  </a:cubicBezTo>
                  <a:cubicBezTo>
                    <a:pt x="327" y="30"/>
                    <a:pt x="187" y="16"/>
                    <a:pt x="126" y="32"/>
                  </a:cubicBezTo>
                  <a:cubicBezTo>
                    <a:pt x="65" y="48"/>
                    <a:pt x="12" y="86"/>
                    <a:pt x="6" y="126"/>
                  </a:cubicBezTo>
                  <a:cubicBezTo>
                    <a:pt x="0" y="166"/>
                    <a:pt x="44" y="231"/>
                    <a:pt x="92" y="274"/>
                  </a:cubicBezTo>
                  <a:cubicBezTo>
                    <a:pt x="140" y="317"/>
                    <a:pt x="217" y="360"/>
                    <a:pt x="292" y="384"/>
                  </a:cubicBezTo>
                  <a:cubicBezTo>
                    <a:pt x="367" y="408"/>
                    <a:pt x="472" y="425"/>
                    <a:pt x="540" y="416"/>
                  </a:cubicBezTo>
                  <a:cubicBezTo>
                    <a:pt x="608" y="407"/>
                    <a:pt x="659" y="371"/>
                    <a:pt x="698" y="330"/>
                  </a:cubicBezTo>
                  <a:cubicBezTo>
                    <a:pt x="737" y="289"/>
                    <a:pt x="760" y="221"/>
                    <a:pt x="776" y="170"/>
                  </a:cubicBezTo>
                  <a:cubicBezTo>
                    <a:pt x="792" y="119"/>
                    <a:pt x="828" y="44"/>
                    <a:pt x="792" y="22"/>
                  </a:cubicBezTo>
                  <a:cubicBezTo>
                    <a:pt x="756" y="0"/>
                    <a:pt x="630" y="37"/>
                    <a:pt x="560" y="38"/>
                  </a:cubicBezTo>
                  <a:cubicBezTo>
                    <a:pt x="490" y="39"/>
                    <a:pt x="414" y="31"/>
                    <a:pt x="382" y="30"/>
                  </a:cubicBez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106" name="Freeform 590"/>
            <p:cNvSpPr>
              <a:spLocks/>
            </p:cNvSpPr>
            <p:nvPr/>
          </p:nvSpPr>
          <p:spPr bwMode="auto">
            <a:xfrm>
              <a:off x="4417" y="1263"/>
              <a:ext cx="1090" cy="709"/>
            </a:xfrm>
            <a:custGeom>
              <a:avLst/>
              <a:gdLst>
                <a:gd name="T0" fmla="*/ 85898 w 765"/>
                <a:gd name="T1" fmla="*/ 6712 h 459"/>
                <a:gd name="T2" fmla="*/ 58210 w 765"/>
                <a:gd name="T3" fmla="*/ 47662 h 459"/>
                <a:gd name="T4" fmla="*/ 19473 w 765"/>
                <a:gd name="T5" fmla="*/ 67835 h 459"/>
                <a:gd name="T6" fmla="*/ 2783 w 765"/>
                <a:gd name="T7" fmla="*/ 228588 h 459"/>
                <a:gd name="T8" fmla="*/ 36422 w 765"/>
                <a:gd name="T9" fmla="*/ 302028 h 459"/>
                <a:gd name="T10" fmla="*/ 70014 w 765"/>
                <a:gd name="T11" fmla="*/ 289496 h 459"/>
                <a:gd name="T12" fmla="*/ 118176 w 765"/>
                <a:gd name="T13" fmla="*/ 302028 h 459"/>
                <a:gd name="T14" fmla="*/ 141415 w 765"/>
                <a:gd name="T15" fmla="*/ 295017 h 459"/>
                <a:gd name="T16" fmla="*/ 152220 w 765"/>
                <a:gd name="T17" fmla="*/ 253122 h 459"/>
                <a:gd name="T18" fmla="*/ 151953 w 765"/>
                <a:gd name="T19" fmla="*/ 107441 h 459"/>
                <a:gd name="T20" fmla="*/ 134106 w 765"/>
                <a:gd name="T21" fmla="*/ 23437 h 459"/>
                <a:gd name="T22" fmla="*/ 85898 w 765"/>
                <a:gd name="T23" fmla="*/ 6712 h 45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765"/>
                <a:gd name="T37" fmla="*/ 0 h 459"/>
                <a:gd name="T38" fmla="*/ 765 w 765"/>
                <a:gd name="T39" fmla="*/ 459 h 459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765" h="459">
                  <a:moveTo>
                    <a:pt x="424" y="10"/>
                  </a:moveTo>
                  <a:cubicBezTo>
                    <a:pt x="362" y="16"/>
                    <a:pt x="343" y="55"/>
                    <a:pt x="288" y="70"/>
                  </a:cubicBezTo>
                  <a:cubicBezTo>
                    <a:pt x="233" y="85"/>
                    <a:pt x="142" y="56"/>
                    <a:pt x="96" y="100"/>
                  </a:cubicBezTo>
                  <a:cubicBezTo>
                    <a:pt x="50" y="144"/>
                    <a:pt x="0" y="279"/>
                    <a:pt x="14" y="336"/>
                  </a:cubicBezTo>
                  <a:cubicBezTo>
                    <a:pt x="28" y="393"/>
                    <a:pt x="125" y="429"/>
                    <a:pt x="180" y="444"/>
                  </a:cubicBezTo>
                  <a:cubicBezTo>
                    <a:pt x="235" y="459"/>
                    <a:pt x="279" y="426"/>
                    <a:pt x="346" y="426"/>
                  </a:cubicBezTo>
                  <a:cubicBezTo>
                    <a:pt x="413" y="426"/>
                    <a:pt x="525" y="443"/>
                    <a:pt x="584" y="444"/>
                  </a:cubicBezTo>
                  <a:cubicBezTo>
                    <a:pt x="643" y="445"/>
                    <a:pt x="670" y="446"/>
                    <a:pt x="698" y="434"/>
                  </a:cubicBezTo>
                  <a:cubicBezTo>
                    <a:pt x="726" y="422"/>
                    <a:pt x="743" y="418"/>
                    <a:pt x="752" y="372"/>
                  </a:cubicBezTo>
                  <a:cubicBezTo>
                    <a:pt x="761" y="326"/>
                    <a:pt x="765" y="214"/>
                    <a:pt x="750" y="158"/>
                  </a:cubicBezTo>
                  <a:cubicBezTo>
                    <a:pt x="735" y="102"/>
                    <a:pt x="716" y="58"/>
                    <a:pt x="662" y="34"/>
                  </a:cubicBezTo>
                  <a:cubicBezTo>
                    <a:pt x="608" y="10"/>
                    <a:pt x="505" y="0"/>
                    <a:pt x="424" y="10"/>
                  </a:cubicBezTo>
                  <a:close/>
                </a:path>
              </a:pathLst>
            </a:custGeom>
            <a:gradFill rotWithShape="1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107" name="Line 591"/>
            <p:cNvSpPr>
              <a:spLocks noChangeShapeType="1"/>
            </p:cNvSpPr>
            <p:nvPr/>
          </p:nvSpPr>
          <p:spPr bwMode="auto">
            <a:xfrm>
              <a:off x="4659" y="2404"/>
              <a:ext cx="103" cy="76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108" name="Line 592"/>
            <p:cNvSpPr>
              <a:spLocks noChangeShapeType="1"/>
            </p:cNvSpPr>
            <p:nvPr/>
          </p:nvSpPr>
          <p:spPr bwMode="auto">
            <a:xfrm>
              <a:off x="4720" y="2354"/>
              <a:ext cx="176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109" name="Line 593"/>
            <p:cNvSpPr>
              <a:spLocks noChangeShapeType="1"/>
            </p:cNvSpPr>
            <p:nvPr/>
          </p:nvSpPr>
          <p:spPr bwMode="auto">
            <a:xfrm flipV="1">
              <a:off x="4869" y="2408"/>
              <a:ext cx="85" cy="66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110" name="Line 594"/>
            <p:cNvSpPr>
              <a:spLocks noChangeShapeType="1"/>
            </p:cNvSpPr>
            <p:nvPr/>
          </p:nvSpPr>
          <p:spPr bwMode="auto">
            <a:xfrm>
              <a:off x="4235" y="1632"/>
              <a:ext cx="321" cy="2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111" name="Line 595"/>
            <p:cNvSpPr>
              <a:spLocks noChangeShapeType="1"/>
            </p:cNvSpPr>
            <p:nvPr/>
          </p:nvSpPr>
          <p:spPr bwMode="auto">
            <a:xfrm>
              <a:off x="4635" y="2961"/>
              <a:ext cx="246" cy="116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112" name="Line 596"/>
            <p:cNvSpPr>
              <a:spLocks noChangeShapeType="1"/>
            </p:cNvSpPr>
            <p:nvPr/>
          </p:nvSpPr>
          <p:spPr bwMode="auto">
            <a:xfrm flipV="1">
              <a:off x="4244" y="2953"/>
              <a:ext cx="203" cy="125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113" name="Line 597"/>
            <p:cNvSpPr>
              <a:spLocks noChangeShapeType="1"/>
            </p:cNvSpPr>
            <p:nvPr/>
          </p:nvSpPr>
          <p:spPr bwMode="auto">
            <a:xfrm flipV="1">
              <a:off x="4271" y="3137"/>
              <a:ext cx="61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114" name="Line 598"/>
            <p:cNvSpPr>
              <a:spLocks noChangeShapeType="1"/>
            </p:cNvSpPr>
            <p:nvPr/>
          </p:nvSpPr>
          <p:spPr bwMode="auto">
            <a:xfrm flipV="1">
              <a:off x="4773" y="1572"/>
              <a:ext cx="78" cy="55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115" name="Line 599"/>
            <p:cNvSpPr>
              <a:spLocks noChangeShapeType="1"/>
            </p:cNvSpPr>
            <p:nvPr/>
          </p:nvSpPr>
          <p:spPr bwMode="auto">
            <a:xfrm>
              <a:off x="4665" y="1681"/>
              <a:ext cx="0" cy="52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116" name="Line 600"/>
            <p:cNvSpPr>
              <a:spLocks noChangeShapeType="1"/>
            </p:cNvSpPr>
            <p:nvPr/>
          </p:nvSpPr>
          <p:spPr bwMode="auto">
            <a:xfrm flipV="1">
              <a:off x="4773" y="1616"/>
              <a:ext cx="166" cy="182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117" name="Line 601"/>
            <p:cNvSpPr>
              <a:spLocks noChangeShapeType="1"/>
            </p:cNvSpPr>
            <p:nvPr/>
          </p:nvSpPr>
          <p:spPr bwMode="auto">
            <a:xfrm>
              <a:off x="5003" y="1615"/>
              <a:ext cx="0" cy="124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118" name="Line 602"/>
            <p:cNvSpPr>
              <a:spLocks noChangeShapeType="1"/>
            </p:cNvSpPr>
            <p:nvPr/>
          </p:nvSpPr>
          <p:spPr bwMode="auto">
            <a:xfrm>
              <a:off x="4785" y="1808"/>
              <a:ext cx="119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119" name="Line 603"/>
            <p:cNvSpPr>
              <a:spLocks noChangeShapeType="1"/>
            </p:cNvSpPr>
            <p:nvPr/>
          </p:nvSpPr>
          <p:spPr bwMode="auto">
            <a:xfrm>
              <a:off x="5134" y="1802"/>
              <a:ext cx="11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120" name="Line 604"/>
            <p:cNvSpPr>
              <a:spLocks noChangeShapeType="1"/>
            </p:cNvSpPr>
            <p:nvPr/>
          </p:nvSpPr>
          <p:spPr bwMode="auto">
            <a:xfrm flipH="1">
              <a:off x="4596" y="1850"/>
              <a:ext cx="62" cy="444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121" name="Line 605"/>
            <p:cNvSpPr>
              <a:spLocks noChangeShapeType="1"/>
            </p:cNvSpPr>
            <p:nvPr/>
          </p:nvSpPr>
          <p:spPr bwMode="auto">
            <a:xfrm flipH="1">
              <a:off x="4969" y="1850"/>
              <a:ext cx="70" cy="458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122" name="Line 606"/>
            <p:cNvSpPr>
              <a:spLocks noChangeShapeType="1"/>
            </p:cNvSpPr>
            <p:nvPr/>
          </p:nvSpPr>
          <p:spPr bwMode="auto">
            <a:xfrm flipV="1">
              <a:off x="4581" y="2569"/>
              <a:ext cx="143" cy="275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123" name="Line 607"/>
            <p:cNvSpPr>
              <a:spLocks noChangeShapeType="1"/>
            </p:cNvSpPr>
            <p:nvPr/>
          </p:nvSpPr>
          <p:spPr bwMode="auto">
            <a:xfrm>
              <a:off x="5257" y="1801"/>
              <a:ext cx="11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6124" name="Group 608"/>
            <p:cNvGrpSpPr>
              <a:grpSpLocks/>
            </p:cNvGrpSpPr>
            <p:nvPr/>
          </p:nvGrpSpPr>
          <p:grpSpPr bwMode="auto">
            <a:xfrm>
              <a:off x="3813" y="1163"/>
              <a:ext cx="295" cy="391"/>
              <a:chOff x="1653" y="3023"/>
              <a:chExt cx="622" cy="911"/>
            </a:xfrm>
          </p:grpSpPr>
          <p:sp>
            <p:nvSpPr>
              <p:cNvPr id="46447" name="Line 270"/>
              <p:cNvSpPr>
                <a:spLocks noChangeShapeType="1"/>
              </p:cNvSpPr>
              <p:nvPr/>
            </p:nvSpPr>
            <p:spPr bwMode="auto">
              <a:xfrm flipH="1">
                <a:off x="1766" y="3287"/>
                <a:ext cx="188" cy="586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6448" name="Line 271"/>
              <p:cNvSpPr>
                <a:spLocks noChangeShapeType="1"/>
              </p:cNvSpPr>
              <p:nvPr/>
            </p:nvSpPr>
            <p:spPr bwMode="auto">
              <a:xfrm>
                <a:off x="1954" y="3287"/>
                <a:ext cx="188" cy="583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6449" name="Line 272"/>
              <p:cNvSpPr>
                <a:spLocks noChangeShapeType="1"/>
              </p:cNvSpPr>
              <p:nvPr/>
            </p:nvSpPr>
            <p:spPr bwMode="auto">
              <a:xfrm>
                <a:off x="1766" y="3870"/>
                <a:ext cx="188" cy="64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6450" name="Line 273"/>
              <p:cNvSpPr>
                <a:spLocks noChangeShapeType="1"/>
              </p:cNvSpPr>
              <p:nvPr/>
            </p:nvSpPr>
            <p:spPr bwMode="auto">
              <a:xfrm flipH="1">
                <a:off x="1954" y="3870"/>
                <a:ext cx="188" cy="64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6451" name="Line 274"/>
              <p:cNvSpPr>
                <a:spLocks noChangeShapeType="1"/>
              </p:cNvSpPr>
              <p:nvPr/>
            </p:nvSpPr>
            <p:spPr bwMode="auto">
              <a:xfrm>
                <a:off x="1954" y="3300"/>
                <a:ext cx="0" cy="634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6452" name="Line 275"/>
              <p:cNvSpPr>
                <a:spLocks noChangeShapeType="1"/>
              </p:cNvSpPr>
              <p:nvPr/>
            </p:nvSpPr>
            <p:spPr bwMode="auto">
              <a:xfrm flipV="1">
                <a:off x="1766" y="3810"/>
                <a:ext cx="188" cy="63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6453" name="Line 276"/>
              <p:cNvSpPr>
                <a:spLocks noChangeShapeType="1"/>
              </p:cNvSpPr>
              <p:nvPr/>
            </p:nvSpPr>
            <p:spPr bwMode="auto">
              <a:xfrm flipH="1" flipV="1">
                <a:off x="1954" y="3810"/>
                <a:ext cx="188" cy="60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6454" name="Line 277"/>
              <p:cNvSpPr>
                <a:spLocks noChangeShapeType="1"/>
              </p:cNvSpPr>
              <p:nvPr/>
            </p:nvSpPr>
            <p:spPr bwMode="auto">
              <a:xfrm>
                <a:off x="1846" y="3618"/>
                <a:ext cx="108" cy="48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6455" name="Line 278"/>
              <p:cNvSpPr>
                <a:spLocks noChangeShapeType="1"/>
              </p:cNvSpPr>
              <p:nvPr/>
            </p:nvSpPr>
            <p:spPr bwMode="auto">
              <a:xfrm flipV="1">
                <a:off x="1954" y="3618"/>
                <a:ext cx="114" cy="48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6456" name="Line 279"/>
              <p:cNvSpPr>
                <a:spLocks noChangeShapeType="1"/>
              </p:cNvSpPr>
              <p:nvPr/>
            </p:nvSpPr>
            <p:spPr bwMode="auto">
              <a:xfrm>
                <a:off x="1810" y="3704"/>
                <a:ext cx="139" cy="65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6457" name="Line 280"/>
              <p:cNvSpPr>
                <a:spLocks noChangeShapeType="1"/>
              </p:cNvSpPr>
              <p:nvPr/>
            </p:nvSpPr>
            <p:spPr bwMode="auto">
              <a:xfrm flipV="1">
                <a:off x="1954" y="3717"/>
                <a:ext cx="140" cy="57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6458" name="Line 281"/>
              <p:cNvSpPr>
                <a:spLocks noChangeShapeType="1"/>
              </p:cNvSpPr>
              <p:nvPr/>
            </p:nvSpPr>
            <p:spPr bwMode="auto">
              <a:xfrm flipV="1">
                <a:off x="1954" y="3530"/>
                <a:ext cx="72" cy="24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6459" name="Line 282"/>
              <p:cNvSpPr>
                <a:spLocks noChangeShapeType="1"/>
              </p:cNvSpPr>
              <p:nvPr/>
            </p:nvSpPr>
            <p:spPr bwMode="auto">
              <a:xfrm flipV="1">
                <a:off x="1954" y="3409"/>
                <a:ext cx="45" cy="18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6460" name="Line 283"/>
              <p:cNvSpPr>
                <a:spLocks noChangeShapeType="1"/>
              </p:cNvSpPr>
              <p:nvPr/>
            </p:nvSpPr>
            <p:spPr bwMode="auto">
              <a:xfrm>
                <a:off x="1873" y="3522"/>
                <a:ext cx="87" cy="32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6461" name="Line 284"/>
              <p:cNvSpPr>
                <a:spLocks noChangeShapeType="1"/>
              </p:cNvSpPr>
              <p:nvPr/>
            </p:nvSpPr>
            <p:spPr bwMode="auto">
              <a:xfrm>
                <a:off x="1912" y="3404"/>
                <a:ext cx="50" cy="31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6462" name="Oval 624"/>
              <p:cNvSpPr>
                <a:spLocks noChangeArrowheads="1"/>
              </p:cNvSpPr>
              <p:nvPr/>
            </p:nvSpPr>
            <p:spPr bwMode="auto">
              <a:xfrm>
                <a:off x="1921" y="3233"/>
                <a:ext cx="63" cy="68"/>
              </a:xfrm>
              <a:prstGeom prst="ellipse">
                <a:avLst/>
              </a:prstGeom>
              <a:solidFill>
                <a:srgbClr val="808080"/>
              </a:solidFill>
              <a:ln w="9525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pic>
            <p:nvPicPr>
              <p:cNvPr id="46463" name="Picture 625" descr="cell_tower_radiation_gray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53" y="3023"/>
                <a:ext cx="622" cy="5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46125" name="Group 626"/>
            <p:cNvGrpSpPr>
              <a:grpSpLocks/>
            </p:cNvGrpSpPr>
            <p:nvPr/>
          </p:nvGrpSpPr>
          <p:grpSpPr bwMode="auto">
            <a:xfrm>
              <a:off x="3962" y="1516"/>
              <a:ext cx="286" cy="160"/>
              <a:chOff x="3843" y="1516"/>
              <a:chExt cx="286" cy="160"/>
            </a:xfrm>
          </p:grpSpPr>
          <p:sp>
            <p:nvSpPr>
              <p:cNvPr id="46438" name="Line 627"/>
              <p:cNvSpPr>
                <a:spLocks noChangeShapeType="1"/>
              </p:cNvSpPr>
              <p:nvPr/>
            </p:nvSpPr>
            <p:spPr bwMode="auto">
              <a:xfrm>
                <a:off x="3843" y="1516"/>
                <a:ext cx="96" cy="60"/>
              </a:xfrm>
              <a:prstGeom prst="line">
                <a:avLst/>
              </a:prstGeom>
              <a:noFill/>
              <a:ln w="9525">
                <a:solidFill>
                  <a:srgbClr val="96969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439" name="Oval 407"/>
              <p:cNvSpPr>
                <a:spLocks noChangeArrowheads="1"/>
              </p:cNvSpPr>
              <p:nvPr/>
            </p:nvSpPr>
            <p:spPr bwMode="auto">
              <a:xfrm>
                <a:off x="3884" y="1616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46440" name="Rectangle 410"/>
              <p:cNvSpPr>
                <a:spLocks noChangeArrowheads="1"/>
              </p:cNvSpPr>
              <p:nvPr/>
            </p:nvSpPr>
            <p:spPr bwMode="auto">
              <a:xfrm>
                <a:off x="3884" y="1610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46441" name="Oval 411"/>
              <p:cNvSpPr>
                <a:spLocks noChangeArrowheads="1"/>
              </p:cNvSpPr>
              <p:nvPr/>
            </p:nvSpPr>
            <p:spPr bwMode="auto">
              <a:xfrm>
                <a:off x="3883" y="1569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grpSp>
            <p:nvGrpSpPr>
              <p:cNvPr id="46442" name="Group 631"/>
              <p:cNvGrpSpPr>
                <a:grpSpLocks/>
              </p:cNvGrpSpPr>
              <p:nvPr/>
            </p:nvGrpSpPr>
            <p:grpSpPr bwMode="auto">
              <a:xfrm>
                <a:off x="3932" y="1587"/>
                <a:ext cx="138" cy="33"/>
                <a:chOff x="2468" y="1332"/>
                <a:chExt cx="310" cy="60"/>
              </a:xfrm>
            </p:grpSpPr>
            <p:sp>
              <p:nvSpPr>
                <p:cNvPr id="46445" name="Freeform 632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446" name="Freeform 633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6443" name="Line 634"/>
              <p:cNvSpPr>
                <a:spLocks noChangeShapeType="1"/>
              </p:cNvSpPr>
              <p:nvPr/>
            </p:nvSpPr>
            <p:spPr bwMode="auto">
              <a:xfrm>
                <a:off x="3884" y="1602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444" name="Line 635"/>
              <p:cNvSpPr>
                <a:spLocks noChangeShapeType="1"/>
              </p:cNvSpPr>
              <p:nvPr/>
            </p:nvSpPr>
            <p:spPr bwMode="auto">
              <a:xfrm>
                <a:off x="4127" y="1604"/>
                <a:ext cx="0" cy="4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6126" name="Group 636"/>
            <p:cNvGrpSpPr>
              <a:grpSpLocks/>
            </p:cNvGrpSpPr>
            <p:nvPr/>
          </p:nvGrpSpPr>
          <p:grpSpPr bwMode="auto">
            <a:xfrm>
              <a:off x="4537" y="1571"/>
              <a:ext cx="246" cy="110"/>
              <a:chOff x="4334" y="1470"/>
              <a:chExt cx="246" cy="107"/>
            </a:xfrm>
          </p:grpSpPr>
          <p:sp>
            <p:nvSpPr>
              <p:cNvPr id="46430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46431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46432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grpSp>
            <p:nvGrpSpPr>
              <p:cNvPr id="46433" name="Group 640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46436" name="Freeform 641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437" name="Freeform 642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6434" name="Line 643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435" name="Line 644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6127" name="Group 645"/>
            <p:cNvGrpSpPr>
              <a:grpSpLocks/>
            </p:cNvGrpSpPr>
            <p:nvPr/>
          </p:nvGrpSpPr>
          <p:grpSpPr bwMode="auto">
            <a:xfrm>
              <a:off x="4544" y="1737"/>
              <a:ext cx="246" cy="110"/>
              <a:chOff x="4334" y="1470"/>
              <a:chExt cx="246" cy="107"/>
            </a:xfrm>
          </p:grpSpPr>
          <p:sp>
            <p:nvSpPr>
              <p:cNvPr id="46422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46423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46424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grpSp>
            <p:nvGrpSpPr>
              <p:cNvPr id="46425" name="Group 649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46428" name="Freeform 650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429" name="Freeform 651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6426" name="Line 652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427" name="Line 653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6128" name="Group 654"/>
            <p:cNvGrpSpPr>
              <a:grpSpLocks/>
            </p:cNvGrpSpPr>
            <p:nvPr/>
          </p:nvGrpSpPr>
          <p:grpSpPr bwMode="auto">
            <a:xfrm>
              <a:off x="4890" y="1738"/>
              <a:ext cx="246" cy="110"/>
              <a:chOff x="4334" y="1470"/>
              <a:chExt cx="246" cy="107"/>
            </a:xfrm>
          </p:grpSpPr>
          <p:sp>
            <p:nvSpPr>
              <p:cNvPr id="46414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46415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46416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grpSp>
            <p:nvGrpSpPr>
              <p:cNvPr id="46417" name="Group 658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46420" name="Freeform 659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421" name="Freeform 660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6418" name="Line 661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419" name="Line 662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6129" name="Group 663"/>
            <p:cNvGrpSpPr>
              <a:grpSpLocks/>
            </p:cNvGrpSpPr>
            <p:nvPr/>
          </p:nvGrpSpPr>
          <p:grpSpPr bwMode="auto">
            <a:xfrm>
              <a:off x="4844" y="1508"/>
              <a:ext cx="246" cy="110"/>
              <a:chOff x="4334" y="1470"/>
              <a:chExt cx="246" cy="107"/>
            </a:xfrm>
          </p:grpSpPr>
          <p:sp>
            <p:nvSpPr>
              <p:cNvPr id="46406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46407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46408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grpSp>
            <p:nvGrpSpPr>
              <p:cNvPr id="46409" name="Group 667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46412" name="Freeform 66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413" name="Freeform 66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6410" name="Line 670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411" name="Line 671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6130" name="Group 672"/>
            <p:cNvGrpSpPr>
              <a:grpSpLocks/>
            </p:cNvGrpSpPr>
            <p:nvPr/>
          </p:nvGrpSpPr>
          <p:grpSpPr bwMode="auto">
            <a:xfrm>
              <a:off x="4874" y="2296"/>
              <a:ext cx="310" cy="130"/>
              <a:chOff x="4334" y="1470"/>
              <a:chExt cx="246" cy="107"/>
            </a:xfrm>
          </p:grpSpPr>
          <p:sp>
            <p:nvSpPr>
              <p:cNvPr id="46398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46399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46400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grpSp>
            <p:nvGrpSpPr>
              <p:cNvPr id="46401" name="Group 676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46404" name="Freeform 677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405" name="Freeform 678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6402" name="Line 679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403" name="Line 680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6131" name="Line 681"/>
            <p:cNvSpPr>
              <a:spLocks noChangeShapeType="1"/>
            </p:cNvSpPr>
            <p:nvPr/>
          </p:nvSpPr>
          <p:spPr bwMode="auto">
            <a:xfrm>
              <a:off x="4049" y="2358"/>
              <a:ext cx="428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6132" name="Group 682"/>
            <p:cNvGrpSpPr>
              <a:grpSpLocks/>
            </p:cNvGrpSpPr>
            <p:nvPr/>
          </p:nvGrpSpPr>
          <p:grpSpPr bwMode="auto">
            <a:xfrm>
              <a:off x="4464" y="2288"/>
              <a:ext cx="310" cy="130"/>
              <a:chOff x="4334" y="1470"/>
              <a:chExt cx="246" cy="107"/>
            </a:xfrm>
          </p:grpSpPr>
          <p:sp>
            <p:nvSpPr>
              <p:cNvPr id="46390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46391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46392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grpSp>
            <p:nvGrpSpPr>
              <p:cNvPr id="46393" name="Group 686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46396" name="Freeform 687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397" name="Freeform 688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6394" name="Line 689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395" name="Line 690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6133" name="Group 691"/>
            <p:cNvGrpSpPr>
              <a:grpSpLocks/>
            </p:cNvGrpSpPr>
            <p:nvPr/>
          </p:nvGrpSpPr>
          <p:grpSpPr bwMode="auto">
            <a:xfrm>
              <a:off x="4660" y="2464"/>
              <a:ext cx="310" cy="130"/>
              <a:chOff x="4334" y="1470"/>
              <a:chExt cx="246" cy="107"/>
            </a:xfrm>
          </p:grpSpPr>
          <p:sp>
            <p:nvSpPr>
              <p:cNvPr id="46382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46383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46384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grpSp>
            <p:nvGrpSpPr>
              <p:cNvPr id="46385" name="Group 695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46388" name="Freeform 696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389" name="Freeform 697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6386" name="Line 698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387" name="Line 699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6134" name="Group 700"/>
            <p:cNvGrpSpPr>
              <a:grpSpLocks/>
            </p:cNvGrpSpPr>
            <p:nvPr/>
          </p:nvGrpSpPr>
          <p:grpSpPr bwMode="auto">
            <a:xfrm>
              <a:off x="4782" y="3028"/>
              <a:ext cx="392" cy="154"/>
              <a:chOff x="4334" y="1470"/>
              <a:chExt cx="246" cy="107"/>
            </a:xfrm>
          </p:grpSpPr>
          <p:sp>
            <p:nvSpPr>
              <p:cNvPr id="46374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46375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46376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grpSp>
            <p:nvGrpSpPr>
              <p:cNvPr id="46377" name="Group 704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46380" name="Freeform 705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381" name="Freeform 706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6378" name="Line 707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379" name="Line 708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6135" name="Group 709"/>
            <p:cNvGrpSpPr>
              <a:grpSpLocks/>
            </p:cNvGrpSpPr>
            <p:nvPr/>
          </p:nvGrpSpPr>
          <p:grpSpPr bwMode="auto">
            <a:xfrm>
              <a:off x="4388" y="2840"/>
              <a:ext cx="392" cy="154"/>
              <a:chOff x="4334" y="1470"/>
              <a:chExt cx="246" cy="107"/>
            </a:xfrm>
          </p:grpSpPr>
          <p:sp>
            <p:nvSpPr>
              <p:cNvPr id="46366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46367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46368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grpSp>
            <p:nvGrpSpPr>
              <p:cNvPr id="46369" name="Group 713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46372" name="Freeform 714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373" name="Freeform 715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6370" name="Line 716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371" name="Line 717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6136" name="Group 718"/>
            <p:cNvGrpSpPr>
              <a:grpSpLocks/>
            </p:cNvGrpSpPr>
            <p:nvPr/>
          </p:nvGrpSpPr>
          <p:grpSpPr bwMode="auto">
            <a:xfrm>
              <a:off x="3932" y="3056"/>
              <a:ext cx="392" cy="154"/>
              <a:chOff x="4334" y="1470"/>
              <a:chExt cx="246" cy="107"/>
            </a:xfrm>
          </p:grpSpPr>
          <p:sp>
            <p:nvSpPr>
              <p:cNvPr id="46358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46359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46360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grpSp>
            <p:nvGrpSpPr>
              <p:cNvPr id="46361" name="Group 722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46364" name="Freeform 723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365" name="Freeform 724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6362" name="Line 725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363" name="Line 726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6137" name="Group 727"/>
            <p:cNvGrpSpPr>
              <a:grpSpLocks/>
            </p:cNvGrpSpPr>
            <p:nvPr/>
          </p:nvGrpSpPr>
          <p:grpSpPr bwMode="auto">
            <a:xfrm>
              <a:off x="3812" y="2296"/>
              <a:ext cx="246" cy="108"/>
              <a:chOff x="4334" y="1470"/>
              <a:chExt cx="246" cy="107"/>
            </a:xfrm>
          </p:grpSpPr>
          <p:sp>
            <p:nvSpPr>
              <p:cNvPr id="46350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46351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46352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grpSp>
            <p:nvGrpSpPr>
              <p:cNvPr id="46353" name="Group 731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46356" name="Freeform 732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357" name="Freeform 733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6354" name="Line 734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5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355" name="Line 735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9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6138" name="Group 736"/>
            <p:cNvGrpSpPr>
              <a:grpSpLocks/>
            </p:cNvGrpSpPr>
            <p:nvPr/>
          </p:nvGrpSpPr>
          <p:grpSpPr bwMode="auto">
            <a:xfrm>
              <a:off x="4511" y="3153"/>
              <a:ext cx="281" cy="266"/>
              <a:chOff x="5072" y="3611"/>
              <a:chExt cx="459" cy="380"/>
            </a:xfrm>
          </p:grpSpPr>
          <p:grpSp>
            <p:nvGrpSpPr>
              <p:cNvPr id="46336" name="Group 737"/>
              <p:cNvGrpSpPr>
                <a:grpSpLocks/>
              </p:cNvGrpSpPr>
              <p:nvPr/>
            </p:nvGrpSpPr>
            <p:grpSpPr bwMode="auto">
              <a:xfrm>
                <a:off x="5144" y="3611"/>
                <a:ext cx="387" cy="99"/>
                <a:chOff x="5030" y="2639"/>
                <a:chExt cx="387" cy="99"/>
              </a:xfrm>
            </p:grpSpPr>
            <p:sp>
              <p:nvSpPr>
                <p:cNvPr id="46338" name="Freeform 738"/>
                <p:cNvSpPr>
                  <a:spLocks/>
                </p:cNvSpPr>
                <p:nvPr/>
              </p:nvSpPr>
              <p:spPr bwMode="auto">
                <a:xfrm>
                  <a:off x="5134" y="2657"/>
                  <a:ext cx="69" cy="55"/>
                </a:xfrm>
                <a:custGeom>
                  <a:avLst/>
                  <a:gdLst>
                    <a:gd name="T0" fmla="*/ 0 w 199"/>
                    <a:gd name="T1" fmla="*/ 0 h 232"/>
                    <a:gd name="T2" fmla="*/ 0 w 199"/>
                    <a:gd name="T3" fmla="*/ 0 h 232"/>
                    <a:gd name="T4" fmla="*/ 0 w 199"/>
                    <a:gd name="T5" fmla="*/ 0 h 232"/>
                    <a:gd name="T6" fmla="*/ 0 w 199"/>
                    <a:gd name="T7" fmla="*/ 0 h 232"/>
                    <a:gd name="T8" fmla="*/ 0 w 199"/>
                    <a:gd name="T9" fmla="*/ 0 h 232"/>
                    <a:gd name="T10" fmla="*/ 0 w 199"/>
                    <a:gd name="T11" fmla="*/ 0 h 232"/>
                    <a:gd name="T12" fmla="*/ 0 w 199"/>
                    <a:gd name="T13" fmla="*/ 0 h 232"/>
                    <a:gd name="T14" fmla="*/ 0 w 199"/>
                    <a:gd name="T15" fmla="*/ 0 h 232"/>
                    <a:gd name="T16" fmla="*/ 0 w 199"/>
                    <a:gd name="T17" fmla="*/ 0 h 232"/>
                    <a:gd name="T18" fmla="*/ 0 w 199"/>
                    <a:gd name="T19" fmla="*/ 0 h 232"/>
                    <a:gd name="T20" fmla="*/ 0 w 199"/>
                    <a:gd name="T21" fmla="*/ 0 h 232"/>
                    <a:gd name="T22" fmla="*/ 0 w 199"/>
                    <a:gd name="T23" fmla="*/ 0 h 232"/>
                    <a:gd name="T24" fmla="*/ 0 w 199"/>
                    <a:gd name="T25" fmla="*/ 0 h 232"/>
                    <a:gd name="T26" fmla="*/ 0 w 199"/>
                    <a:gd name="T27" fmla="*/ 0 h 232"/>
                    <a:gd name="T28" fmla="*/ 0 w 199"/>
                    <a:gd name="T29" fmla="*/ 0 h 232"/>
                    <a:gd name="T30" fmla="*/ 0 w 199"/>
                    <a:gd name="T31" fmla="*/ 0 h 232"/>
                    <a:gd name="T32" fmla="*/ 0 w 199"/>
                    <a:gd name="T33" fmla="*/ 0 h 232"/>
                    <a:gd name="T34" fmla="*/ 0 w 199"/>
                    <a:gd name="T35" fmla="*/ 0 h 232"/>
                    <a:gd name="T36" fmla="*/ 0 w 199"/>
                    <a:gd name="T37" fmla="*/ 0 h 232"/>
                    <a:gd name="T38" fmla="*/ 0 w 199"/>
                    <a:gd name="T39" fmla="*/ 0 h 232"/>
                    <a:gd name="T40" fmla="*/ 0 w 199"/>
                    <a:gd name="T41" fmla="*/ 0 h 232"/>
                    <a:gd name="T42" fmla="*/ 0 w 199"/>
                    <a:gd name="T43" fmla="*/ 0 h 232"/>
                    <a:gd name="T44" fmla="*/ 0 w 199"/>
                    <a:gd name="T45" fmla="*/ 0 h 232"/>
                    <a:gd name="T46" fmla="*/ 0 w 199"/>
                    <a:gd name="T47" fmla="*/ 0 h 232"/>
                    <a:gd name="T48" fmla="*/ 0 w 199"/>
                    <a:gd name="T49" fmla="*/ 0 h 232"/>
                    <a:gd name="T50" fmla="*/ 0 w 199"/>
                    <a:gd name="T51" fmla="*/ 0 h 232"/>
                    <a:gd name="T52" fmla="*/ 0 w 199"/>
                    <a:gd name="T53" fmla="*/ 0 h 232"/>
                    <a:gd name="T54" fmla="*/ 0 w 199"/>
                    <a:gd name="T55" fmla="*/ 0 h 232"/>
                    <a:gd name="T56" fmla="*/ 0 w 199"/>
                    <a:gd name="T57" fmla="*/ 0 h 232"/>
                    <a:gd name="T58" fmla="*/ 0 w 199"/>
                    <a:gd name="T59" fmla="*/ 0 h 232"/>
                    <a:gd name="T60" fmla="*/ 0 w 199"/>
                    <a:gd name="T61" fmla="*/ 0 h 232"/>
                    <a:gd name="T62" fmla="*/ 0 w 199"/>
                    <a:gd name="T63" fmla="*/ 0 h 232"/>
                    <a:gd name="T64" fmla="*/ 0 w 199"/>
                    <a:gd name="T65" fmla="*/ 0 h 232"/>
                    <a:gd name="T66" fmla="*/ 0 w 199"/>
                    <a:gd name="T67" fmla="*/ 0 h 232"/>
                    <a:gd name="T68" fmla="*/ 0 w 199"/>
                    <a:gd name="T69" fmla="*/ 0 h 232"/>
                    <a:gd name="T70" fmla="*/ 0 w 199"/>
                    <a:gd name="T71" fmla="*/ 0 h 232"/>
                    <a:gd name="T72" fmla="*/ 0 w 199"/>
                    <a:gd name="T73" fmla="*/ 0 h 232"/>
                    <a:gd name="T74" fmla="*/ 0 w 199"/>
                    <a:gd name="T75" fmla="*/ 0 h 232"/>
                    <a:gd name="T76" fmla="*/ 0 w 199"/>
                    <a:gd name="T77" fmla="*/ 0 h 232"/>
                    <a:gd name="T78" fmla="*/ 0 w 199"/>
                    <a:gd name="T79" fmla="*/ 0 h 232"/>
                    <a:gd name="T80" fmla="*/ 0 w 199"/>
                    <a:gd name="T81" fmla="*/ 0 h 232"/>
                    <a:gd name="T82" fmla="*/ 0 w 199"/>
                    <a:gd name="T83" fmla="*/ 0 h 232"/>
                    <a:gd name="T84" fmla="*/ 0 w 199"/>
                    <a:gd name="T85" fmla="*/ 0 h 232"/>
                    <a:gd name="T86" fmla="*/ 0 w 199"/>
                    <a:gd name="T87" fmla="*/ 0 h 232"/>
                    <a:gd name="T88" fmla="*/ 0 w 199"/>
                    <a:gd name="T89" fmla="*/ 0 h 232"/>
                    <a:gd name="T90" fmla="*/ 0 w 199"/>
                    <a:gd name="T91" fmla="*/ 0 h 232"/>
                    <a:gd name="T92" fmla="*/ 0 w 199"/>
                    <a:gd name="T93" fmla="*/ 0 h 232"/>
                    <a:gd name="T94" fmla="*/ 0 w 199"/>
                    <a:gd name="T95" fmla="*/ 0 h 232"/>
                    <a:gd name="T96" fmla="*/ 0 w 199"/>
                    <a:gd name="T97" fmla="*/ 0 h 232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w 199"/>
                    <a:gd name="T148" fmla="*/ 0 h 232"/>
                    <a:gd name="T149" fmla="*/ 199 w 199"/>
                    <a:gd name="T150" fmla="*/ 232 h 232"/>
                  </a:gdLst>
                  <a:ahLst/>
                  <a:cxnLst>
                    <a:cxn ang="T98">
                      <a:pos x="T0" y="T1"/>
                    </a:cxn>
                    <a:cxn ang="T99">
                      <a:pos x="T2" y="T3"/>
                    </a:cxn>
                    <a:cxn ang="T100">
                      <a:pos x="T4" y="T5"/>
                    </a:cxn>
                    <a:cxn ang="T101">
                      <a:pos x="T6" y="T7"/>
                    </a:cxn>
                    <a:cxn ang="T102">
                      <a:pos x="T8" y="T9"/>
                    </a:cxn>
                    <a:cxn ang="T103">
                      <a:pos x="T10" y="T11"/>
                    </a:cxn>
                    <a:cxn ang="T104">
                      <a:pos x="T12" y="T13"/>
                    </a:cxn>
                    <a:cxn ang="T105">
                      <a:pos x="T14" y="T15"/>
                    </a:cxn>
                    <a:cxn ang="T106">
                      <a:pos x="T16" y="T17"/>
                    </a:cxn>
                    <a:cxn ang="T107">
                      <a:pos x="T18" y="T19"/>
                    </a:cxn>
                    <a:cxn ang="T108">
                      <a:pos x="T20" y="T21"/>
                    </a:cxn>
                    <a:cxn ang="T109">
                      <a:pos x="T22" y="T23"/>
                    </a:cxn>
                    <a:cxn ang="T110">
                      <a:pos x="T24" y="T25"/>
                    </a:cxn>
                    <a:cxn ang="T111">
                      <a:pos x="T26" y="T27"/>
                    </a:cxn>
                    <a:cxn ang="T112">
                      <a:pos x="T28" y="T29"/>
                    </a:cxn>
                    <a:cxn ang="T113">
                      <a:pos x="T30" y="T31"/>
                    </a:cxn>
                    <a:cxn ang="T114">
                      <a:pos x="T32" y="T33"/>
                    </a:cxn>
                    <a:cxn ang="T115">
                      <a:pos x="T34" y="T35"/>
                    </a:cxn>
                    <a:cxn ang="T116">
                      <a:pos x="T36" y="T37"/>
                    </a:cxn>
                    <a:cxn ang="T117">
                      <a:pos x="T38" y="T39"/>
                    </a:cxn>
                    <a:cxn ang="T118">
                      <a:pos x="T40" y="T41"/>
                    </a:cxn>
                    <a:cxn ang="T119">
                      <a:pos x="T42" y="T43"/>
                    </a:cxn>
                    <a:cxn ang="T120">
                      <a:pos x="T44" y="T45"/>
                    </a:cxn>
                    <a:cxn ang="T121">
                      <a:pos x="T46" y="T47"/>
                    </a:cxn>
                    <a:cxn ang="T122">
                      <a:pos x="T48" y="T49"/>
                    </a:cxn>
                    <a:cxn ang="T123">
                      <a:pos x="T50" y="T51"/>
                    </a:cxn>
                    <a:cxn ang="T124">
                      <a:pos x="T52" y="T53"/>
                    </a:cxn>
                    <a:cxn ang="T125">
                      <a:pos x="T54" y="T55"/>
                    </a:cxn>
                    <a:cxn ang="T126">
                      <a:pos x="T56" y="T57"/>
                    </a:cxn>
                    <a:cxn ang="T127">
                      <a:pos x="T58" y="T59"/>
                    </a:cxn>
                    <a:cxn ang="T128">
                      <a:pos x="T60" y="T61"/>
                    </a:cxn>
                    <a:cxn ang="T129">
                      <a:pos x="T62" y="T63"/>
                    </a:cxn>
                    <a:cxn ang="T130">
                      <a:pos x="T64" y="T65"/>
                    </a:cxn>
                    <a:cxn ang="T131">
                      <a:pos x="T66" y="T67"/>
                    </a:cxn>
                    <a:cxn ang="T132">
                      <a:pos x="T68" y="T69"/>
                    </a:cxn>
                    <a:cxn ang="T133">
                      <a:pos x="T70" y="T71"/>
                    </a:cxn>
                    <a:cxn ang="T134">
                      <a:pos x="T72" y="T73"/>
                    </a:cxn>
                    <a:cxn ang="T135">
                      <a:pos x="T74" y="T75"/>
                    </a:cxn>
                    <a:cxn ang="T136">
                      <a:pos x="T76" y="T77"/>
                    </a:cxn>
                    <a:cxn ang="T137">
                      <a:pos x="T78" y="T79"/>
                    </a:cxn>
                    <a:cxn ang="T138">
                      <a:pos x="T80" y="T81"/>
                    </a:cxn>
                    <a:cxn ang="T139">
                      <a:pos x="T82" y="T83"/>
                    </a:cxn>
                    <a:cxn ang="T140">
                      <a:pos x="T84" y="T85"/>
                    </a:cxn>
                    <a:cxn ang="T141">
                      <a:pos x="T86" y="T87"/>
                    </a:cxn>
                    <a:cxn ang="T142">
                      <a:pos x="T88" y="T89"/>
                    </a:cxn>
                    <a:cxn ang="T143">
                      <a:pos x="T90" y="T91"/>
                    </a:cxn>
                    <a:cxn ang="T144">
                      <a:pos x="T92" y="T93"/>
                    </a:cxn>
                    <a:cxn ang="T145">
                      <a:pos x="T94" y="T95"/>
                    </a:cxn>
                    <a:cxn ang="T146">
                      <a:pos x="T96" y="T97"/>
                    </a:cxn>
                  </a:cxnLst>
                  <a:rect l="T147" t="T148" r="T149" b="T150"/>
                  <a:pathLst>
                    <a:path w="199" h="232">
                      <a:moveTo>
                        <a:pt x="70" y="29"/>
                      </a:moveTo>
                      <a:lnTo>
                        <a:pt x="55" y="39"/>
                      </a:lnTo>
                      <a:lnTo>
                        <a:pt x="42" y="50"/>
                      </a:lnTo>
                      <a:lnTo>
                        <a:pt x="30" y="63"/>
                      </a:lnTo>
                      <a:lnTo>
                        <a:pt x="20" y="77"/>
                      </a:lnTo>
                      <a:lnTo>
                        <a:pt x="12" y="91"/>
                      </a:lnTo>
                      <a:lnTo>
                        <a:pt x="6" y="108"/>
                      </a:lnTo>
                      <a:lnTo>
                        <a:pt x="2" y="125"/>
                      </a:lnTo>
                      <a:lnTo>
                        <a:pt x="0" y="142"/>
                      </a:lnTo>
                      <a:lnTo>
                        <a:pt x="2" y="166"/>
                      </a:lnTo>
                      <a:lnTo>
                        <a:pt x="12" y="186"/>
                      </a:lnTo>
                      <a:lnTo>
                        <a:pt x="26" y="203"/>
                      </a:lnTo>
                      <a:lnTo>
                        <a:pt x="45" y="216"/>
                      </a:lnTo>
                      <a:lnTo>
                        <a:pt x="66" y="226"/>
                      </a:lnTo>
                      <a:lnTo>
                        <a:pt x="88" y="230"/>
                      </a:lnTo>
                      <a:lnTo>
                        <a:pt x="111" y="232"/>
                      </a:lnTo>
                      <a:lnTo>
                        <a:pt x="134" y="228"/>
                      </a:lnTo>
                      <a:lnTo>
                        <a:pt x="138" y="228"/>
                      </a:lnTo>
                      <a:lnTo>
                        <a:pt x="143" y="226"/>
                      </a:lnTo>
                      <a:lnTo>
                        <a:pt x="147" y="222"/>
                      </a:lnTo>
                      <a:lnTo>
                        <a:pt x="148" y="218"/>
                      </a:lnTo>
                      <a:lnTo>
                        <a:pt x="145" y="212"/>
                      </a:lnTo>
                      <a:lnTo>
                        <a:pt x="141" y="207"/>
                      </a:lnTo>
                      <a:lnTo>
                        <a:pt x="135" y="203"/>
                      </a:lnTo>
                      <a:lnTo>
                        <a:pt x="129" y="201"/>
                      </a:lnTo>
                      <a:lnTo>
                        <a:pt x="117" y="197"/>
                      </a:lnTo>
                      <a:lnTo>
                        <a:pt x="105" y="195"/>
                      </a:lnTo>
                      <a:lnTo>
                        <a:pt x="94" y="193"/>
                      </a:lnTo>
                      <a:lnTo>
                        <a:pt x="83" y="190"/>
                      </a:lnTo>
                      <a:lnTo>
                        <a:pt x="73" y="187"/>
                      </a:lnTo>
                      <a:lnTo>
                        <a:pt x="62" y="182"/>
                      </a:lnTo>
                      <a:lnTo>
                        <a:pt x="53" y="176"/>
                      </a:lnTo>
                      <a:lnTo>
                        <a:pt x="43" y="167"/>
                      </a:lnTo>
                      <a:lnTo>
                        <a:pt x="40" y="128"/>
                      </a:lnTo>
                      <a:lnTo>
                        <a:pt x="49" y="96"/>
                      </a:lnTo>
                      <a:lnTo>
                        <a:pt x="68" y="71"/>
                      </a:lnTo>
                      <a:lnTo>
                        <a:pt x="94" y="50"/>
                      </a:lnTo>
                      <a:lnTo>
                        <a:pt x="122" y="34"/>
                      </a:lnTo>
                      <a:lnTo>
                        <a:pt x="151" y="21"/>
                      </a:lnTo>
                      <a:lnTo>
                        <a:pt x="178" y="12"/>
                      </a:lnTo>
                      <a:lnTo>
                        <a:pt x="199" y="4"/>
                      </a:lnTo>
                      <a:lnTo>
                        <a:pt x="186" y="1"/>
                      </a:lnTo>
                      <a:lnTo>
                        <a:pt x="172" y="0"/>
                      </a:lnTo>
                      <a:lnTo>
                        <a:pt x="156" y="2"/>
                      </a:lnTo>
                      <a:lnTo>
                        <a:pt x="138" y="4"/>
                      </a:lnTo>
                      <a:lnTo>
                        <a:pt x="121" y="10"/>
                      </a:lnTo>
                      <a:lnTo>
                        <a:pt x="103" y="16"/>
                      </a:lnTo>
                      <a:lnTo>
                        <a:pt x="86" y="23"/>
                      </a:lnTo>
                      <a:lnTo>
                        <a:pt x="70" y="2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339" name="Freeform 739"/>
                <p:cNvSpPr>
                  <a:spLocks/>
                </p:cNvSpPr>
                <p:nvPr/>
              </p:nvSpPr>
              <p:spPr bwMode="auto">
                <a:xfrm>
                  <a:off x="5252" y="2656"/>
                  <a:ext cx="47" cy="42"/>
                </a:xfrm>
                <a:custGeom>
                  <a:avLst/>
                  <a:gdLst>
                    <a:gd name="T0" fmla="*/ 0 w 128"/>
                    <a:gd name="T1" fmla="*/ 0 h 180"/>
                    <a:gd name="T2" fmla="*/ 0 w 128"/>
                    <a:gd name="T3" fmla="*/ 0 h 180"/>
                    <a:gd name="T4" fmla="*/ 0 w 128"/>
                    <a:gd name="T5" fmla="*/ 0 h 180"/>
                    <a:gd name="T6" fmla="*/ 0 w 128"/>
                    <a:gd name="T7" fmla="*/ 0 h 180"/>
                    <a:gd name="T8" fmla="*/ 0 w 128"/>
                    <a:gd name="T9" fmla="*/ 0 h 180"/>
                    <a:gd name="T10" fmla="*/ 0 w 128"/>
                    <a:gd name="T11" fmla="*/ 0 h 180"/>
                    <a:gd name="T12" fmla="*/ 0 w 128"/>
                    <a:gd name="T13" fmla="*/ 0 h 180"/>
                    <a:gd name="T14" fmla="*/ 0 w 128"/>
                    <a:gd name="T15" fmla="*/ 0 h 180"/>
                    <a:gd name="T16" fmla="*/ 0 w 128"/>
                    <a:gd name="T17" fmla="*/ 0 h 180"/>
                    <a:gd name="T18" fmla="*/ 0 w 128"/>
                    <a:gd name="T19" fmla="*/ 0 h 180"/>
                    <a:gd name="T20" fmla="*/ 0 w 128"/>
                    <a:gd name="T21" fmla="*/ 0 h 180"/>
                    <a:gd name="T22" fmla="*/ 0 w 128"/>
                    <a:gd name="T23" fmla="*/ 0 h 180"/>
                    <a:gd name="T24" fmla="*/ 0 w 128"/>
                    <a:gd name="T25" fmla="*/ 0 h 180"/>
                    <a:gd name="T26" fmla="*/ 0 w 128"/>
                    <a:gd name="T27" fmla="*/ 0 h 180"/>
                    <a:gd name="T28" fmla="*/ 0 w 128"/>
                    <a:gd name="T29" fmla="*/ 0 h 180"/>
                    <a:gd name="T30" fmla="*/ 0 w 128"/>
                    <a:gd name="T31" fmla="*/ 0 h 180"/>
                    <a:gd name="T32" fmla="*/ 0 w 128"/>
                    <a:gd name="T33" fmla="*/ 0 h 180"/>
                    <a:gd name="T34" fmla="*/ 0 w 128"/>
                    <a:gd name="T35" fmla="*/ 0 h 180"/>
                    <a:gd name="T36" fmla="*/ 0 w 128"/>
                    <a:gd name="T37" fmla="*/ 0 h 180"/>
                    <a:gd name="T38" fmla="*/ 0 w 128"/>
                    <a:gd name="T39" fmla="*/ 0 h 180"/>
                    <a:gd name="T40" fmla="*/ 0 w 128"/>
                    <a:gd name="T41" fmla="*/ 0 h 180"/>
                    <a:gd name="T42" fmla="*/ 0 w 128"/>
                    <a:gd name="T43" fmla="*/ 0 h 180"/>
                    <a:gd name="T44" fmla="*/ 0 w 128"/>
                    <a:gd name="T45" fmla="*/ 0 h 180"/>
                    <a:gd name="T46" fmla="*/ 0 w 128"/>
                    <a:gd name="T47" fmla="*/ 0 h 180"/>
                    <a:gd name="T48" fmla="*/ 0 w 128"/>
                    <a:gd name="T49" fmla="*/ 0 h 180"/>
                    <a:gd name="T50" fmla="*/ 0 w 128"/>
                    <a:gd name="T51" fmla="*/ 0 h 180"/>
                    <a:gd name="T52" fmla="*/ 0 w 128"/>
                    <a:gd name="T53" fmla="*/ 0 h 180"/>
                    <a:gd name="T54" fmla="*/ 0 w 128"/>
                    <a:gd name="T55" fmla="*/ 0 h 180"/>
                    <a:gd name="T56" fmla="*/ 0 w 128"/>
                    <a:gd name="T57" fmla="*/ 0 h 180"/>
                    <a:gd name="T58" fmla="*/ 0 w 128"/>
                    <a:gd name="T59" fmla="*/ 0 h 180"/>
                    <a:gd name="T60" fmla="*/ 0 w 128"/>
                    <a:gd name="T61" fmla="*/ 0 h 180"/>
                    <a:gd name="T62" fmla="*/ 0 w 128"/>
                    <a:gd name="T63" fmla="*/ 0 h 180"/>
                    <a:gd name="T64" fmla="*/ 0 w 128"/>
                    <a:gd name="T65" fmla="*/ 0 h 180"/>
                    <a:gd name="T66" fmla="*/ 0 w 128"/>
                    <a:gd name="T67" fmla="*/ 0 h 180"/>
                    <a:gd name="T68" fmla="*/ 0 w 128"/>
                    <a:gd name="T69" fmla="*/ 0 h 180"/>
                    <a:gd name="T70" fmla="*/ 0 w 128"/>
                    <a:gd name="T71" fmla="*/ 0 h 180"/>
                    <a:gd name="T72" fmla="*/ 0 w 128"/>
                    <a:gd name="T73" fmla="*/ 0 h 180"/>
                    <a:gd name="T74" fmla="*/ 0 w 128"/>
                    <a:gd name="T75" fmla="*/ 0 h 180"/>
                    <a:gd name="T76" fmla="*/ 0 w 128"/>
                    <a:gd name="T77" fmla="*/ 0 h 180"/>
                    <a:gd name="T78" fmla="*/ 0 w 128"/>
                    <a:gd name="T79" fmla="*/ 0 h 180"/>
                    <a:gd name="T80" fmla="*/ 0 w 128"/>
                    <a:gd name="T81" fmla="*/ 0 h 180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28"/>
                    <a:gd name="T124" fmla="*/ 0 h 180"/>
                    <a:gd name="T125" fmla="*/ 128 w 128"/>
                    <a:gd name="T126" fmla="*/ 180 h 180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28" h="180">
                      <a:moveTo>
                        <a:pt x="108" y="59"/>
                      </a:moveTo>
                      <a:lnTo>
                        <a:pt x="113" y="77"/>
                      </a:lnTo>
                      <a:lnTo>
                        <a:pt x="111" y="94"/>
                      </a:lnTo>
                      <a:lnTo>
                        <a:pt x="103" y="108"/>
                      </a:lnTo>
                      <a:lnTo>
                        <a:pt x="91" y="121"/>
                      </a:lnTo>
                      <a:lnTo>
                        <a:pt x="77" y="132"/>
                      </a:lnTo>
                      <a:lnTo>
                        <a:pt x="61" y="144"/>
                      </a:lnTo>
                      <a:lnTo>
                        <a:pt x="45" y="154"/>
                      </a:lnTo>
                      <a:lnTo>
                        <a:pt x="30" y="164"/>
                      </a:lnTo>
                      <a:lnTo>
                        <a:pt x="28" y="168"/>
                      </a:lnTo>
                      <a:lnTo>
                        <a:pt x="27" y="170"/>
                      </a:lnTo>
                      <a:lnTo>
                        <a:pt x="27" y="174"/>
                      </a:lnTo>
                      <a:lnTo>
                        <a:pt x="28" y="177"/>
                      </a:lnTo>
                      <a:lnTo>
                        <a:pt x="32" y="179"/>
                      </a:lnTo>
                      <a:lnTo>
                        <a:pt x="35" y="180"/>
                      </a:lnTo>
                      <a:lnTo>
                        <a:pt x="37" y="180"/>
                      </a:lnTo>
                      <a:lnTo>
                        <a:pt x="41" y="179"/>
                      </a:lnTo>
                      <a:lnTo>
                        <a:pt x="60" y="169"/>
                      </a:lnTo>
                      <a:lnTo>
                        <a:pt x="77" y="158"/>
                      </a:lnTo>
                      <a:lnTo>
                        <a:pt x="94" y="145"/>
                      </a:lnTo>
                      <a:lnTo>
                        <a:pt x="109" y="130"/>
                      </a:lnTo>
                      <a:lnTo>
                        <a:pt x="120" y="114"/>
                      </a:lnTo>
                      <a:lnTo>
                        <a:pt x="127" y="95"/>
                      </a:lnTo>
                      <a:lnTo>
                        <a:pt x="128" y="76"/>
                      </a:lnTo>
                      <a:lnTo>
                        <a:pt x="123" y="55"/>
                      </a:lnTo>
                      <a:lnTo>
                        <a:pt x="113" y="39"/>
                      </a:lnTo>
                      <a:lnTo>
                        <a:pt x="97" y="25"/>
                      </a:lnTo>
                      <a:lnTo>
                        <a:pt x="79" y="15"/>
                      </a:lnTo>
                      <a:lnTo>
                        <a:pt x="57" y="7"/>
                      </a:lnTo>
                      <a:lnTo>
                        <a:pt x="36" y="2"/>
                      </a:lnTo>
                      <a:lnTo>
                        <a:pt x="19" y="0"/>
                      </a:lnTo>
                      <a:lnTo>
                        <a:pt x="6" y="0"/>
                      </a:lnTo>
                      <a:lnTo>
                        <a:pt x="0" y="4"/>
                      </a:lnTo>
                      <a:lnTo>
                        <a:pt x="14" y="9"/>
                      </a:lnTo>
                      <a:lnTo>
                        <a:pt x="29" y="14"/>
                      </a:lnTo>
                      <a:lnTo>
                        <a:pt x="46" y="19"/>
                      </a:lnTo>
                      <a:lnTo>
                        <a:pt x="61" y="23"/>
                      </a:lnTo>
                      <a:lnTo>
                        <a:pt x="76" y="29"/>
                      </a:lnTo>
                      <a:lnTo>
                        <a:pt x="89" y="37"/>
                      </a:lnTo>
                      <a:lnTo>
                        <a:pt x="100" y="46"/>
                      </a:lnTo>
                      <a:lnTo>
                        <a:pt x="108" y="5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340" name="Freeform 740"/>
                <p:cNvSpPr>
                  <a:spLocks/>
                </p:cNvSpPr>
                <p:nvPr/>
              </p:nvSpPr>
              <p:spPr bwMode="auto">
                <a:xfrm>
                  <a:off x="5089" y="2646"/>
                  <a:ext cx="114" cy="88"/>
                </a:xfrm>
                <a:custGeom>
                  <a:avLst/>
                  <a:gdLst>
                    <a:gd name="T0" fmla="*/ 0 w 322"/>
                    <a:gd name="T1" fmla="*/ 0 h 378"/>
                    <a:gd name="T2" fmla="*/ 0 w 322"/>
                    <a:gd name="T3" fmla="*/ 0 h 378"/>
                    <a:gd name="T4" fmla="*/ 0 w 322"/>
                    <a:gd name="T5" fmla="*/ 0 h 378"/>
                    <a:gd name="T6" fmla="*/ 0 w 322"/>
                    <a:gd name="T7" fmla="*/ 0 h 378"/>
                    <a:gd name="T8" fmla="*/ 0 w 322"/>
                    <a:gd name="T9" fmla="*/ 0 h 378"/>
                    <a:gd name="T10" fmla="*/ 0 w 322"/>
                    <a:gd name="T11" fmla="*/ 0 h 378"/>
                    <a:gd name="T12" fmla="*/ 0 w 322"/>
                    <a:gd name="T13" fmla="*/ 0 h 378"/>
                    <a:gd name="T14" fmla="*/ 0 w 322"/>
                    <a:gd name="T15" fmla="*/ 0 h 378"/>
                    <a:gd name="T16" fmla="*/ 0 w 322"/>
                    <a:gd name="T17" fmla="*/ 0 h 378"/>
                    <a:gd name="T18" fmla="*/ 0 w 322"/>
                    <a:gd name="T19" fmla="*/ 0 h 378"/>
                    <a:gd name="T20" fmla="*/ 0 w 322"/>
                    <a:gd name="T21" fmla="*/ 0 h 378"/>
                    <a:gd name="T22" fmla="*/ 0 w 322"/>
                    <a:gd name="T23" fmla="*/ 0 h 378"/>
                    <a:gd name="T24" fmla="*/ 0 w 322"/>
                    <a:gd name="T25" fmla="*/ 0 h 378"/>
                    <a:gd name="T26" fmla="*/ 0 w 322"/>
                    <a:gd name="T27" fmla="*/ 0 h 378"/>
                    <a:gd name="T28" fmla="*/ 0 w 322"/>
                    <a:gd name="T29" fmla="*/ 0 h 378"/>
                    <a:gd name="T30" fmla="*/ 0 w 322"/>
                    <a:gd name="T31" fmla="*/ 0 h 378"/>
                    <a:gd name="T32" fmla="*/ 0 w 322"/>
                    <a:gd name="T33" fmla="*/ 0 h 378"/>
                    <a:gd name="T34" fmla="*/ 0 w 322"/>
                    <a:gd name="T35" fmla="*/ 0 h 378"/>
                    <a:gd name="T36" fmla="*/ 0 w 322"/>
                    <a:gd name="T37" fmla="*/ 0 h 378"/>
                    <a:gd name="T38" fmla="*/ 0 w 322"/>
                    <a:gd name="T39" fmla="*/ 0 h 378"/>
                    <a:gd name="T40" fmla="*/ 0 w 322"/>
                    <a:gd name="T41" fmla="*/ 0 h 378"/>
                    <a:gd name="T42" fmla="*/ 0 w 322"/>
                    <a:gd name="T43" fmla="*/ 0 h 378"/>
                    <a:gd name="T44" fmla="*/ 0 w 322"/>
                    <a:gd name="T45" fmla="*/ 0 h 378"/>
                    <a:gd name="T46" fmla="*/ 0 w 322"/>
                    <a:gd name="T47" fmla="*/ 0 h 378"/>
                    <a:gd name="T48" fmla="*/ 0 w 322"/>
                    <a:gd name="T49" fmla="*/ 0 h 378"/>
                    <a:gd name="T50" fmla="*/ 0 w 322"/>
                    <a:gd name="T51" fmla="*/ 0 h 378"/>
                    <a:gd name="T52" fmla="*/ 0 w 322"/>
                    <a:gd name="T53" fmla="*/ 0 h 378"/>
                    <a:gd name="T54" fmla="*/ 0 w 322"/>
                    <a:gd name="T55" fmla="*/ 0 h 378"/>
                    <a:gd name="T56" fmla="*/ 0 w 322"/>
                    <a:gd name="T57" fmla="*/ 0 h 378"/>
                    <a:gd name="T58" fmla="*/ 0 w 322"/>
                    <a:gd name="T59" fmla="*/ 0 h 378"/>
                    <a:gd name="T60" fmla="*/ 0 w 322"/>
                    <a:gd name="T61" fmla="*/ 0 h 378"/>
                    <a:gd name="T62" fmla="*/ 0 w 322"/>
                    <a:gd name="T63" fmla="*/ 0 h 378"/>
                    <a:gd name="T64" fmla="*/ 0 w 322"/>
                    <a:gd name="T65" fmla="*/ 0 h 378"/>
                    <a:gd name="T66" fmla="*/ 0 w 322"/>
                    <a:gd name="T67" fmla="*/ 0 h 378"/>
                    <a:gd name="T68" fmla="*/ 0 w 322"/>
                    <a:gd name="T69" fmla="*/ 0 h 378"/>
                    <a:gd name="T70" fmla="*/ 0 w 322"/>
                    <a:gd name="T71" fmla="*/ 0 h 378"/>
                    <a:gd name="T72" fmla="*/ 0 w 322"/>
                    <a:gd name="T73" fmla="*/ 0 h 378"/>
                    <a:gd name="T74" fmla="*/ 0 w 322"/>
                    <a:gd name="T75" fmla="*/ 0 h 378"/>
                    <a:gd name="T76" fmla="*/ 0 w 322"/>
                    <a:gd name="T77" fmla="*/ 0 h 378"/>
                    <a:gd name="T78" fmla="*/ 0 w 322"/>
                    <a:gd name="T79" fmla="*/ 0 h 378"/>
                    <a:gd name="T80" fmla="*/ 0 w 322"/>
                    <a:gd name="T81" fmla="*/ 0 h 378"/>
                    <a:gd name="T82" fmla="*/ 0 w 322"/>
                    <a:gd name="T83" fmla="*/ 0 h 378"/>
                    <a:gd name="T84" fmla="*/ 0 w 322"/>
                    <a:gd name="T85" fmla="*/ 0 h 378"/>
                    <a:gd name="T86" fmla="*/ 0 w 322"/>
                    <a:gd name="T87" fmla="*/ 0 h 378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w 322"/>
                    <a:gd name="T133" fmla="*/ 0 h 378"/>
                    <a:gd name="T134" fmla="*/ 322 w 322"/>
                    <a:gd name="T135" fmla="*/ 378 h 378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T132" t="T133" r="T134" b="T135"/>
                  <a:pathLst>
                    <a:path w="322" h="378">
                      <a:moveTo>
                        <a:pt x="125" y="49"/>
                      </a:moveTo>
                      <a:lnTo>
                        <a:pt x="100" y="70"/>
                      </a:lnTo>
                      <a:lnTo>
                        <a:pt x="76" y="90"/>
                      </a:lnTo>
                      <a:lnTo>
                        <a:pt x="53" y="115"/>
                      </a:lnTo>
                      <a:lnTo>
                        <a:pt x="34" y="140"/>
                      </a:lnTo>
                      <a:lnTo>
                        <a:pt x="17" y="166"/>
                      </a:lnTo>
                      <a:lnTo>
                        <a:pt x="5" y="195"/>
                      </a:lnTo>
                      <a:lnTo>
                        <a:pt x="0" y="226"/>
                      </a:lnTo>
                      <a:lnTo>
                        <a:pt x="1" y="258"/>
                      </a:lnTo>
                      <a:lnTo>
                        <a:pt x="3" y="266"/>
                      </a:lnTo>
                      <a:lnTo>
                        <a:pt x="5" y="275"/>
                      </a:lnTo>
                      <a:lnTo>
                        <a:pt x="9" y="282"/>
                      </a:lnTo>
                      <a:lnTo>
                        <a:pt x="14" y="290"/>
                      </a:lnTo>
                      <a:lnTo>
                        <a:pt x="19" y="297"/>
                      </a:lnTo>
                      <a:lnTo>
                        <a:pt x="26" y="304"/>
                      </a:lnTo>
                      <a:lnTo>
                        <a:pt x="32" y="310"/>
                      </a:lnTo>
                      <a:lnTo>
                        <a:pt x="41" y="314"/>
                      </a:lnTo>
                      <a:lnTo>
                        <a:pt x="56" y="324"/>
                      </a:lnTo>
                      <a:lnTo>
                        <a:pt x="71" y="332"/>
                      </a:lnTo>
                      <a:lnTo>
                        <a:pt x="86" y="338"/>
                      </a:lnTo>
                      <a:lnTo>
                        <a:pt x="103" y="344"/>
                      </a:lnTo>
                      <a:lnTo>
                        <a:pt x="119" y="350"/>
                      </a:lnTo>
                      <a:lnTo>
                        <a:pt x="136" y="355"/>
                      </a:lnTo>
                      <a:lnTo>
                        <a:pt x="152" y="359"/>
                      </a:lnTo>
                      <a:lnTo>
                        <a:pt x="168" y="363"/>
                      </a:lnTo>
                      <a:lnTo>
                        <a:pt x="186" y="366"/>
                      </a:lnTo>
                      <a:lnTo>
                        <a:pt x="202" y="368"/>
                      </a:lnTo>
                      <a:lnTo>
                        <a:pt x="220" y="371"/>
                      </a:lnTo>
                      <a:lnTo>
                        <a:pt x="238" y="373"/>
                      </a:lnTo>
                      <a:lnTo>
                        <a:pt x="254" y="374"/>
                      </a:lnTo>
                      <a:lnTo>
                        <a:pt x="272" y="375"/>
                      </a:lnTo>
                      <a:lnTo>
                        <a:pt x="289" y="376"/>
                      </a:lnTo>
                      <a:lnTo>
                        <a:pt x="306" y="378"/>
                      </a:lnTo>
                      <a:lnTo>
                        <a:pt x="311" y="378"/>
                      </a:lnTo>
                      <a:lnTo>
                        <a:pt x="316" y="375"/>
                      </a:lnTo>
                      <a:lnTo>
                        <a:pt x="320" y="371"/>
                      </a:lnTo>
                      <a:lnTo>
                        <a:pt x="322" y="366"/>
                      </a:lnTo>
                      <a:lnTo>
                        <a:pt x="322" y="360"/>
                      </a:lnTo>
                      <a:lnTo>
                        <a:pt x="320" y="356"/>
                      </a:lnTo>
                      <a:lnTo>
                        <a:pt x="315" y="352"/>
                      </a:lnTo>
                      <a:lnTo>
                        <a:pt x="309" y="350"/>
                      </a:lnTo>
                      <a:lnTo>
                        <a:pt x="294" y="347"/>
                      </a:lnTo>
                      <a:lnTo>
                        <a:pt x="279" y="344"/>
                      </a:lnTo>
                      <a:lnTo>
                        <a:pt x="263" y="341"/>
                      </a:lnTo>
                      <a:lnTo>
                        <a:pt x="247" y="338"/>
                      </a:lnTo>
                      <a:lnTo>
                        <a:pt x="232" y="336"/>
                      </a:lnTo>
                      <a:lnTo>
                        <a:pt x="216" y="334"/>
                      </a:lnTo>
                      <a:lnTo>
                        <a:pt x="200" y="332"/>
                      </a:lnTo>
                      <a:lnTo>
                        <a:pt x="185" y="328"/>
                      </a:lnTo>
                      <a:lnTo>
                        <a:pt x="170" y="326"/>
                      </a:lnTo>
                      <a:lnTo>
                        <a:pt x="154" y="322"/>
                      </a:lnTo>
                      <a:lnTo>
                        <a:pt x="139" y="318"/>
                      </a:lnTo>
                      <a:lnTo>
                        <a:pt x="124" y="314"/>
                      </a:lnTo>
                      <a:lnTo>
                        <a:pt x="110" y="309"/>
                      </a:lnTo>
                      <a:lnTo>
                        <a:pt x="94" y="303"/>
                      </a:lnTo>
                      <a:lnTo>
                        <a:pt x="80" y="297"/>
                      </a:lnTo>
                      <a:lnTo>
                        <a:pt x="66" y="289"/>
                      </a:lnTo>
                      <a:lnTo>
                        <a:pt x="55" y="281"/>
                      </a:lnTo>
                      <a:lnTo>
                        <a:pt x="45" y="271"/>
                      </a:lnTo>
                      <a:lnTo>
                        <a:pt x="38" y="259"/>
                      </a:lnTo>
                      <a:lnTo>
                        <a:pt x="35" y="245"/>
                      </a:lnTo>
                      <a:lnTo>
                        <a:pt x="34" y="232"/>
                      </a:lnTo>
                      <a:lnTo>
                        <a:pt x="35" y="216"/>
                      </a:lnTo>
                      <a:lnTo>
                        <a:pt x="38" y="200"/>
                      </a:lnTo>
                      <a:lnTo>
                        <a:pt x="43" y="187"/>
                      </a:lnTo>
                      <a:lnTo>
                        <a:pt x="51" y="170"/>
                      </a:lnTo>
                      <a:lnTo>
                        <a:pt x="60" y="152"/>
                      </a:lnTo>
                      <a:lnTo>
                        <a:pt x="71" y="137"/>
                      </a:lnTo>
                      <a:lnTo>
                        <a:pt x="83" y="124"/>
                      </a:lnTo>
                      <a:lnTo>
                        <a:pt x="94" y="110"/>
                      </a:lnTo>
                      <a:lnTo>
                        <a:pt x="107" y="96"/>
                      </a:lnTo>
                      <a:lnTo>
                        <a:pt x="123" y="82"/>
                      </a:lnTo>
                      <a:lnTo>
                        <a:pt x="138" y="69"/>
                      </a:lnTo>
                      <a:lnTo>
                        <a:pt x="153" y="57"/>
                      </a:lnTo>
                      <a:lnTo>
                        <a:pt x="173" y="47"/>
                      </a:lnTo>
                      <a:lnTo>
                        <a:pt x="195" y="38"/>
                      </a:lnTo>
                      <a:lnTo>
                        <a:pt x="218" y="28"/>
                      </a:lnTo>
                      <a:lnTo>
                        <a:pt x="238" y="20"/>
                      </a:lnTo>
                      <a:lnTo>
                        <a:pt x="254" y="13"/>
                      </a:lnTo>
                      <a:lnTo>
                        <a:pt x="264" y="7"/>
                      </a:lnTo>
                      <a:lnTo>
                        <a:pt x="268" y="2"/>
                      </a:lnTo>
                      <a:lnTo>
                        <a:pt x="256" y="0"/>
                      </a:lnTo>
                      <a:lnTo>
                        <a:pt x="240" y="1"/>
                      </a:lnTo>
                      <a:lnTo>
                        <a:pt x="221" y="4"/>
                      </a:lnTo>
                      <a:lnTo>
                        <a:pt x="201" y="10"/>
                      </a:lnTo>
                      <a:lnTo>
                        <a:pt x="180" y="18"/>
                      </a:lnTo>
                      <a:lnTo>
                        <a:pt x="160" y="27"/>
                      </a:lnTo>
                      <a:lnTo>
                        <a:pt x="141" y="38"/>
                      </a:lnTo>
                      <a:lnTo>
                        <a:pt x="125" y="4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341" name="Freeform 741"/>
                <p:cNvSpPr>
                  <a:spLocks/>
                </p:cNvSpPr>
                <p:nvPr/>
              </p:nvSpPr>
              <p:spPr bwMode="auto">
                <a:xfrm>
                  <a:off x="5250" y="2643"/>
                  <a:ext cx="99" cy="59"/>
                </a:xfrm>
                <a:custGeom>
                  <a:avLst/>
                  <a:gdLst>
                    <a:gd name="T0" fmla="*/ 0 w 283"/>
                    <a:gd name="T1" fmla="*/ 0 h 252"/>
                    <a:gd name="T2" fmla="*/ 0 w 283"/>
                    <a:gd name="T3" fmla="*/ 0 h 252"/>
                    <a:gd name="T4" fmla="*/ 0 w 283"/>
                    <a:gd name="T5" fmla="*/ 0 h 252"/>
                    <a:gd name="T6" fmla="*/ 0 w 283"/>
                    <a:gd name="T7" fmla="*/ 0 h 252"/>
                    <a:gd name="T8" fmla="*/ 0 w 283"/>
                    <a:gd name="T9" fmla="*/ 0 h 252"/>
                    <a:gd name="T10" fmla="*/ 0 w 283"/>
                    <a:gd name="T11" fmla="*/ 0 h 252"/>
                    <a:gd name="T12" fmla="*/ 0 w 283"/>
                    <a:gd name="T13" fmla="*/ 0 h 252"/>
                    <a:gd name="T14" fmla="*/ 0 w 283"/>
                    <a:gd name="T15" fmla="*/ 0 h 252"/>
                    <a:gd name="T16" fmla="*/ 0 w 283"/>
                    <a:gd name="T17" fmla="*/ 0 h 252"/>
                    <a:gd name="T18" fmla="*/ 0 w 283"/>
                    <a:gd name="T19" fmla="*/ 0 h 252"/>
                    <a:gd name="T20" fmla="*/ 0 w 283"/>
                    <a:gd name="T21" fmla="*/ 0 h 252"/>
                    <a:gd name="T22" fmla="*/ 0 w 283"/>
                    <a:gd name="T23" fmla="*/ 0 h 252"/>
                    <a:gd name="T24" fmla="*/ 0 w 283"/>
                    <a:gd name="T25" fmla="*/ 0 h 252"/>
                    <a:gd name="T26" fmla="*/ 0 w 283"/>
                    <a:gd name="T27" fmla="*/ 0 h 252"/>
                    <a:gd name="T28" fmla="*/ 0 w 283"/>
                    <a:gd name="T29" fmla="*/ 0 h 252"/>
                    <a:gd name="T30" fmla="*/ 0 w 283"/>
                    <a:gd name="T31" fmla="*/ 0 h 252"/>
                    <a:gd name="T32" fmla="*/ 0 w 283"/>
                    <a:gd name="T33" fmla="*/ 0 h 252"/>
                    <a:gd name="T34" fmla="*/ 0 w 283"/>
                    <a:gd name="T35" fmla="*/ 0 h 252"/>
                    <a:gd name="T36" fmla="*/ 0 w 283"/>
                    <a:gd name="T37" fmla="*/ 0 h 252"/>
                    <a:gd name="T38" fmla="*/ 0 w 283"/>
                    <a:gd name="T39" fmla="*/ 0 h 252"/>
                    <a:gd name="T40" fmla="*/ 0 w 283"/>
                    <a:gd name="T41" fmla="*/ 0 h 252"/>
                    <a:gd name="T42" fmla="*/ 0 w 283"/>
                    <a:gd name="T43" fmla="*/ 0 h 252"/>
                    <a:gd name="T44" fmla="*/ 0 w 283"/>
                    <a:gd name="T45" fmla="*/ 0 h 252"/>
                    <a:gd name="T46" fmla="*/ 0 w 283"/>
                    <a:gd name="T47" fmla="*/ 0 h 252"/>
                    <a:gd name="T48" fmla="*/ 0 w 283"/>
                    <a:gd name="T49" fmla="*/ 0 h 252"/>
                    <a:gd name="T50" fmla="*/ 0 w 283"/>
                    <a:gd name="T51" fmla="*/ 0 h 252"/>
                    <a:gd name="T52" fmla="*/ 0 w 283"/>
                    <a:gd name="T53" fmla="*/ 0 h 252"/>
                    <a:gd name="T54" fmla="*/ 0 w 283"/>
                    <a:gd name="T55" fmla="*/ 0 h 252"/>
                    <a:gd name="T56" fmla="*/ 0 w 283"/>
                    <a:gd name="T57" fmla="*/ 0 h 252"/>
                    <a:gd name="T58" fmla="*/ 0 w 283"/>
                    <a:gd name="T59" fmla="*/ 0 h 252"/>
                    <a:gd name="T60" fmla="*/ 0 w 283"/>
                    <a:gd name="T61" fmla="*/ 0 h 252"/>
                    <a:gd name="T62" fmla="*/ 0 w 283"/>
                    <a:gd name="T63" fmla="*/ 0 h 252"/>
                    <a:gd name="T64" fmla="*/ 0 w 283"/>
                    <a:gd name="T65" fmla="*/ 0 h 252"/>
                    <a:gd name="T66" fmla="*/ 0 w 283"/>
                    <a:gd name="T67" fmla="*/ 0 h 252"/>
                    <a:gd name="T68" fmla="*/ 0 w 283"/>
                    <a:gd name="T69" fmla="*/ 0 h 252"/>
                    <a:gd name="T70" fmla="*/ 0 w 283"/>
                    <a:gd name="T71" fmla="*/ 0 h 252"/>
                    <a:gd name="T72" fmla="*/ 0 w 283"/>
                    <a:gd name="T73" fmla="*/ 0 h 252"/>
                    <a:gd name="T74" fmla="*/ 0 w 283"/>
                    <a:gd name="T75" fmla="*/ 0 h 252"/>
                    <a:gd name="T76" fmla="*/ 0 w 283"/>
                    <a:gd name="T77" fmla="*/ 0 h 252"/>
                    <a:gd name="T78" fmla="*/ 0 w 283"/>
                    <a:gd name="T79" fmla="*/ 0 h 252"/>
                    <a:gd name="T80" fmla="*/ 0 w 283"/>
                    <a:gd name="T81" fmla="*/ 0 h 252"/>
                    <a:gd name="T82" fmla="*/ 0 w 283"/>
                    <a:gd name="T83" fmla="*/ 0 h 252"/>
                    <a:gd name="T84" fmla="*/ 0 w 283"/>
                    <a:gd name="T85" fmla="*/ 0 h 252"/>
                    <a:gd name="T86" fmla="*/ 0 w 283"/>
                    <a:gd name="T87" fmla="*/ 0 h 252"/>
                    <a:gd name="T88" fmla="*/ 0 w 283"/>
                    <a:gd name="T89" fmla="*/ 0 h 252"/>
                    <a:gd name="T90" fmla="*/ 0 w 283"/>
                    <a:gd name="T91" fmla="*/ 0 h 252"/>
                    <a:gd name="T92" fmla="*/ 0 w 283"/>
                    <a:gd name="T93" fmla="*/ 0 h 252"/>
                    <a:gd name="T94" fmla="*/ 0 w 283"/>
                    <a:gd name="T95" fmla="*/ 0 h 252"/>
                    <a:gd name="T96" fmla="*/ 0 w 283"/>
                    <a:gd name="T97" fmla="*/ 0 h 252"/>
                    <a:gd name="T98" fmla="*/ 0 w 283"/>
                    <a:gd name="T99" fmla="*/ 0 h 252"/>
                    <a:gd name="T100" fmla="*/ 0 w 283"/>
                    <a:gd name="T101" fmla="*/ 0 h 252"/>
                    <a:gd name="T102" fmla="*/ 0 w 283"/>
                    <a:gd name="T103" fmla="*/ 0 h 252"/>
                    <a:gd name="T104" fmla="*/ 0 w 283"/>
                    <a:gd name="T105" fmla="*/ 0 h 252"/>
                    <a:gd name="T106" fmla="*/ 0 w 283"/>
                    <a:gd name="T107" fmla="*/ 0 h 252"/>
                    <a:gd name="T108" fmla="*/ 0 w 283"/>
                    <a:gd name="T109" fmla="*/ 0 h 252"/>
                    <a:gd name="T110" fmla="*/ 0 w 283"/>
                    <a:gd name="T111" fmla="*/ 0 h 252"/>
                    <a:gd name="T112" fmla="*/ 0 w 283"/>
                    <a:gd name="T113" fmla="*/ 0 h 252"/>
                    <a:gd name="T114" fmla="*/ 0 w 283"/>
                    <a:gd name="T115" fmla="*/ 0 h 252"/>
                    <a:gd name="T116" fmla="*/ 0 w 283"/>
                    <a:gd name="T117" fmla="*/ 0 h 252"/>
                    <a:gd name="T118" fmla="*/ 0 w 283"/>
                    <a:gd name="T119" fmla="*/ 0 h 252"/>
                    <a:gd name="T120" fmla="*/ 0 w 283"/>
                    <a:gd name="T121" fmla="*/ 0 h 252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283"/>
                    <a:gd name="T184" fmla="*/ 0 h 252"/>
                    <a:gd name="T185" fmla="*/ 283 w 283"/>
                    <a:gd name="T186" fmla="*/ 252 h 252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283" h="252">
                      <a:moveTo>
                        <a:pt x="235" y="77"/>
                      </a:moveTo>
                      <a:lnTo>
                        <a:pt x="248" y="91"/>
                      </a:lnTo>
                      <a:lnTo>
                        <a:pt x="256" y="107"/>
                      </a:lnTo>
                      <a:lnTo>
                        <a:pt x="259" y="124"/>
                      </a:lnTo>
                      <a:lnTo>
                        <a:pt x="259" y="142"/>
                      </a:lnTo>
                      <a:lnTo>
                        <a:pt x="257" y="157"/>
                      </a:lnTo>
                      <a:lnTo>
                        <a:pt x="252" y="170"/>
                      </a:lnTo>
                      <a:lnTo>
                        <a:pt x="244" y="183"/>
                      </a:lnTo>
                      <a:lnTo>
                        <a:pt x="236" y="193"/>
                      </a:lnTo>
                      <a:lnTo>
                        <a:pt x="225" y="204"/>
                      </a:lnTo>
                      <a:lnTo>
                        <a:pt x="215" y="214"/>
                      </a:lnTo>
                      <a:lnTo>
                        <a:pt x="204" y="224"/>
                      </a:lnTo>
                      <a:lnTo>
                        <a:pt x="194" y="234"/>
                      </a:lnTo>
                      <a:lnTo>
                        <a:pt x="191" y="238"/>
                      </a:lnTo>
                      <a:lnTo>
                        <a:pt x="191" y="241"/>
                      </a:lnTo>
                      <a:lnTo>
                        <a:pt x="191" y="245"/>
                      </a:lnTo>
                      <a:lnTo>
                        <a:pt x="194" y="248"/>
                      </a:lnTo>
                      <a:lnTo>
                        <a:pt x="197" y="250"/>
                      </a:lnTo>
                      <a:lnTo>
                        <a:pt x="202" y="252"/>
                      </a:lnTo>
                      <a:lnTo>
                        <a:pt x="205" y="250"/>
                      </a:lnTo>
                      <a:lnTo>
                        <a:pt x="209" y="248"/>
                      </a:lnTo>
                      <a:lnTo>
                        <a:pt x="232" y="233"/>
                      </a:lnTo>
                      <a:lnTo>
                        <a:pt x="252" y="214"/>
                      </a:lnTo>
                      <a:lnTo>
                        <a:pt x="268" y="192"/>
                      </a:lnTo>
                      <a:lnTo>
                        <a:pt x="278" y="167"/>
                      </a:lnTo>
                      <a:lnTo>
                        <a:pt x="283" y="141"/>
                      </a:lnTo>
                      <a:lnTo>
                        <a:pt x="280" y="115"/>
                      </a:lnTo>
                      <a:lnTo>
                        <a:pt x="271" y="91"/>
                      </a:lnTo>
                      <a:lnTo>
                        <a:pt x="252" y="69"/>
                      </a:lnTo>
                      <a:lnTo>
                        <a:pt x="238" y="57"/>
                      </a:lnTo>
                      <a:lnTo>
                        <a:pt x="222" y="48"/>
                      </a:lnTo>
                      <a:lnTo>
                        <a:pt x="204" y="39"/>
                      </a:lnTo>
                      <a:lnTo>
                        <a:pt x="184" y="31"/>
                      </a:lnTo>
                      <a:lnTo>
                        <a:pt x="164" y="23"/>
                      </a:lnTo>
                      <a:lnTo>
                        <a:pt x="144" y="17"/>
                      </a:lnTo>
                      <a:lnTo>
                        <a:pt x="123" y="13"/>
                      </a:lnTo>
                      <a:lnTo>
                        <a:pt x="103" y="8"/>
                      </a:lnTo>
                      <a:lnTo>
                        <a:pt x="83" y="5"/>
                      </a:lnTo>
                      <a:lnTo>
                        <a:pt x="66" y="2"/>
                      </a:lnTo>
                      <a:lnTo>
                        <a:pt x="48" y="0"/>
                      </a:lnTo>
                      <a:lnTo>
                        <a:pt x="34" y="0"/>
                      </a:lnTo>
                      <a:lnTo>
                        <a:pt x="21" y="0"/>
                      </a:lnTo>
                      <a:lnTo>
                        <a:pt x="11" y="0"/>
                      </a:lnTo>
                      <a:lnTo>
                        <a:pt x="4" y="2"/>
                      </a:lnTo>
                      <a:lnTo>
                        <a:pt x="0" y="5"/>
                      </a:lnTo>
                      <a:lnTo>
                        <a:pt x="12" y="7"/>
                      </a:lnTo>
                      <a:lnTo>
                        <a:pt x="24" y="8"/>
                      </a:lnTo>
                      <a:lnTo>
                        <a:pt x="38" y="10"/>
                      </a:lnTo>
                      <a:lnTo>
                        <a:pt x="52" y="13"/>
                      </a:lnTo>
                      <a:lnTo>
                        <a:pt x="66" y="16"/>
                      </a:lnTo>
                      <a:lnTo>
                        <a:pt x="82" y="18"/>
                      </a:lnTo>
                      <a:lnTo>
                        <a:pt x="98" y="22"/>
                      </a:lnTo>
                      <a:lnTo>
                        <a:pt x="114" y="25"/>
                      </a:lnTo>
                      <a:lnTo>
                        <a:pt x="129" y="30"/>
                      </a:lnTo>
                      <a:lnTo>
                        <a:pt x="146" y="34"/>
                      </a:lnTo>
                      <a:lnTo>
                        <a:pt x="162" y="39"/>
                      </a:lnTo>
                      <a:lnTo>
                        <a:pt x="177" y="45"/>
                      </a:lnTo>
                      <a:lnTo>
                        <a:pt x="193" y="52"/>
                      </a:lnTo>
                      <a:lnTo>
                        <a:pt x="208" y="60"/>
                      </a:lnTo>
                      <a:lnTo>
                        <a:pt x="222" y="68"/>
                      </a:lnTo>
                      <a:lnTo>
                        <a:pt x="235" y="77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342" name="Freeform 742"/>
                <p:cNvSpPr>
                  <a:spLocks/>
                </p:cNvSpPr>
                <p:nvPr/>
              </p:nvSpPr>
              <p:spPr bwMode="auto">
                <a:xfrm>
                  <a:off x="5047" y="2671"/>
                  <a:ext cx="40" cy="55"/>
                </a:xfrm>
                <a:custGeom>
                  <a:avLst/>
                  <a:gdLst>
                    <a:gd name="T0" fmla="*/ 0 w 114"/>
                    <a:gd name="T1" fmla="*/ 0 h 238"/>
                    <a:gd name="T2" fmla="*/ 0 w 114"/>
                    <a:gd name="T3" fmla="*/ 0 h 238"/>
                    <a:gd name="T4" fmla="*/ 0 w 114"/>
                    <a:gd name="T5" fmla="*/ 0 h 238"/>
                    <a:gd name="T6" fmla="*/ 0 w 114"/>
                    <a:gd name="T7" fmla="*/ 0 h 238"/>
                    <a:gd name="T8" fmla="*/ 0 w 114"/>
                    <a:gd name="T9" fmla="*/ 0 h 238"/>
                    <a:gd name="T10" fmla="*/ 0 w 114"/>
                    <a:gd name="T11" fmla="*/ 0 h 238"/>
                    <a:gd name="T12" fmla="*/ 0 w 114"/>
                    <a:gd name="T13" fmla="*/ 0 h 238"/>
                    <a:gd name="T14" fmla="*/ 0 w 114"/>
                    <a:gd name="T15" fmla="*/ 0 h 238"/>
                    <a:gd name="T16" fmla="*/ 0 w 114"/>
                    <a:gd name="T17" fmla="*/ 0 h 238"/>
                    <a:gd name="T18" fmla="*/ 0 w 114"/>
                    <a:gd name="T19" fmla="*/ 0 h 238"/>
                    <a:gd name="T20" fmla="*/ 0 w 114"/>
                    <a:gd name="T21" fmla="*/ 0 h 238"/>
                    <a:gd name="T22" fmla="*/ 0 w 114"/>
                    <a:gd name="T23" fmla="*/ 0 h 238"/>
                    <a:gd name="T24" fmla="*/ 0 w 114"/>
                    <a:gd name="T25" fmla="*/ 0 h 238"/>
                    <a:gd name="T26" fmla="*/ 0 w 114"/>
                    <a:gd name="T27" fmla="*/ 0 h 238"/>
                    <a:gd name="T28" fmla="*/ 0 w 114"/>
                    <a:gd name="T29" fmla="*/ 0 h 238"/>
                    <a:gd name="T30" fmla="*/ 0 w 114"/>
                    <a:gd name="T31" fmla="*/ 0 h 238"/>
                    <a:gd name="T32" fmla="*/ 0 w 114"/>
                    <a:gd name="T33" fmla="*/ 0 h 238"/>
                    <a:gd name="T34" fmla="*/ 0 w 114"/>
                    <a:gd name="T35" fmla="*/ 0 h 238"/>
                    <a:gd name="T36" fmla="*/ 0 w 114"/>
                    <a:gd name="T37" fmla="*/ 0 h 238"/>
                    <a:gd name="T38" fmla="*/ 0 w 114"/>
                    <a:gd name="T39" fmla="*/ 0 h 238"/>
                    <a:gd name="T40" fmla="*/ 0 w 114"/>
                    <a:gd name="T41" fmla="*/ 0 h 238"/>
                    <a:gd name="T42" fmla="*/ 0 w 114"/>
                    <a:gd name="T43" fmla="*/ 0 h 238"/>
                    <a:gd name="T44" fmla="*/ 0 w 114"/>
                    <a:gd name="T45" fmla="*/ 0 h 238"/>
                    <a:gd name="T46" fmla="*/ 0 w 114"/>
                    <a:gd name="T47" fmla="*/ 0 h 238"/>
                    <a:gd name="T48" fmla="*/ 0 w 114"/>
                    <a:gd name="T49" fmla="*/ 0 h 238"/>
                    <a:gd name="T50" fmla="*/ 0 w 114"/>
                    <a:gd name="T51" fmla="*/ 0 h 238"/>
                    <a:gd name="T52" fmla="*/ 0 w 114"/>
                    <a:gd name="T53" fmla="*/ 0 h 238"/>
                    <a:gd name="T54" fmla="*/ 0 w 114"/>
                    <a:gd name="T55" fmla="*/ 0 h 238"/>
                    <a:gd name="T56" fmla="*/ 0 w 114"/>
                    <a:gd name="T57" fmla="*/ 0 h 238"/>
                    <a:gd name="T58" fmla="*/ 0 w 114"/>
                    <a:gd name="T59" fmla="*/ 0 h 238"/>
                    <a:gd name="T60" fmla="*/ 0 w 114"/>
                    <a:gd name="T61" fmla="*/ 0 h 238"/>
                    <a:gd name="T62" fmla="*/ 0 w 114"/>
                    <a:gd name="T63" fmla="*/ 0 h 238"/>
                    <a:gd name="T64" fmla="*/ 0 w 114"/>
                    <a:gd name="T65" fmla="*/ 0 h 238"/>
                    <a:gd name="T66" fmla="*/ 0 w 114"/>
                    <a:gd name="T67" fmla="*/ 0 h 238"/>
                    <a:gd name="T68" fmla="*/ 0 w 114"/>
                    <a:gd name="T69" fmla="*/ 0 h 238"/>
                    <a:gd name="T70" fmla="*/ 0 w 114"/>
                    <a:gd name="T71" fmla="*/ 0 h 238"/>
                    <a:gd name="T72" fmla="*/ 0 w 114"/>
                    <a:gd name="T73" fmla="*/ 0 h 238"/>
                    <a:gd name="T74" fmla="*/ 0 w 114"/>
                    <a:gd name="T75" fmla="*/ 0 h 238"/>
                    <a:gd name="T76" fmla="*/ 0 w 114"/>
                    <a:gd name="T77" fmla="*/ 0 h 238"/>
                    <a:gd name="T78" fmla="*/ 0 w 114"/>
                    <a:gd name="T79" fmla="*/ 0 h 238"/>
                    <a:gd name="T80" fmla="*/ 0 w 114"/>
                    <a:gd name="T81" fmla="*/ 0 h 238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14"/>
                    <a:gd name="T124" fmla="*/ 0 h 238"/>
                    <a:gd name="T125" fmla="*/ 114 w 114"/>
                    <a:gd name="T126" fmla="*/ 238 h 238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14" h="238">
                      <a:moveTo>
                        <a:pt x="0" y="130"/>
                      </a:moveTo>
                      <a:lnTo>
                        <a:pt x="0" y="149"/>
                      </a:lnTo>
                      <a:lnTo>
                        <a:pt x="4" y="168"/>
                      </a:lnTo>
                      <a:lnTo>
                        <a:pt x="12" y="185"/>
                      </a:lnTo>
                      <a:lnTo>
                        <a:pt x="24" y="200"/>
                      </a:lnTo>
                      <a:lnTo>
                        <a:pt x="38" y="213"/>
                      </a:lnTo>
                      <a:lnTo>
                        <a:pt x="55" y="224"/>
                      </a:lnTo>
                      <a:lnTo>
                        <a:pt x="73" y="232"/>
                      </a:lnTo>
                      <a:lnTo>
                        <a:pt x="92" y="237"/>
                      </a:lnTo>
                      <a:lnTo>
                        <a:pt x="98" y="238"/>
                      </a:lnTo>
                      <a:lnTo>
                        <a:pt x="104" y="235"/>
                      </a:lnTo>
                      <a:lnTo>
                        <a:pt x="109" y="232"/>
                      </a:lnTo>
                      <a:lnTo>
                        <a:pt x="111" y="227"/>
                      </a:lnTo>
                      <a:lnTo>
                        <a:pt x="111" y="222"/>
                      </a:lnTo>
                      <a:lnTo>
                        <a:pt x="110" y="216"/>
                      </a:lnTo>
                      <a:lnTo>
                        <a:pt x="106" y="211"/>
                      </a:lnTo>
                      <a:lnTo>
                        <a:pt x="100" y="209"/>
                      </a:lnTo>
                      <a:lnTo>
                        <a:pt x="82" y="202"/>
                      </a:lnTo>
                      <a:lnTo>
                        <a:pt x="64" y="193"/>
                      </a:lnTo>
                      <a:lnTo>
                        <a:pt x="50" y="180"/>
                      </a:lnTo>
                      <a:lnTo>
                        <a:pt x="39" y="167"/>
                      </a:lnTo>
                      <a:lnTo>
                        <a:pt x="32" y="149"/>
                      </a:lnTo>
                      <a:lnTo>
                        <a:pt x="29" y="131"/>
                      </a:lnTo>
                      <a:lnTo>
                        <a:pt x="29" y="111"/>
                      </a:lnTo>
                      <a:lnTo>
                        <a:pt x="35" y="91"/>
                      </a:lnTo>
                      <a:lnTo>
                        <a:pt x="42" y="76"/>
                      </a:lnTo>
                      <a:lnTo>
                        <a:pt x="51" y="62"/>
                      </a:lnTo>
                      <a:lnTo>
                        <a:pt x="62" y="49"/>
                      </a:lnTo>
                      <a:lnTo>
                        <a:pt x="73" y="38"/>
                      </a:lnTo>
                      <a:lnTo>
                        <a:pt x="84" y="28"/>
                      </a:lnTo>
                      <a:lnTo>
                        <a:pt x="96" y="18"/>
                      </a:lnTo>
                      <a:lnTo>
                        <a:pt x="106" y="9"/>
                      </a:lnTo>
                      <a:lnTo>
                        <a:pt x="114" y="1"/>
                      </a:lnTo>
                      <a:lnTo>
                        <a:pt x="106" y="0"/>
                      </a:lnTo>
                      <a:lnTo>
                        <a:pt x="93" y="6"/>
                      </a:lnTo>
                      <a:lnTo>
                        <a:pt x="76" y="18"/>
                      </a:lnTo>
                      <a:lnTo>
                        <a:pt x="56" y="36"/>
                      </a:lnTo>
                      <a:lnTo>
                        <a:pt x="37" y="57"/>
                      </a:lnTo>
                      <a:lnTo>
                        <a:pt x="20" y="80"/>
                      </a:lnTo>
                      <a:lnTo>
                        <a:pt x="7" y="106"/>
                      </a:lnTo>
                      <a:lnTo>
                        <a:pt x="0" y="130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343" name="Freeform 743"/>
                <p:cNvSpPr>
                  <a:spLocks/>
                </p:cNvSpPr>
                <p:nvPr/>
              </p:nvSpPr>
              <p:spPr bwMode="auto">
                <a:xfrm>
                  <a:off x="5330" y="2639"/>
                  <a:ext cx="87" cy="73"/>
                </a:xfrm>
                <a:custGeom>
                  <a:avLst/>
                  <a:gdLst>
                    <a:gd name="T0" fmla="*/ 0 w 246"/>
                    <a:gd name="T1" fmla="*/ 0 h 310"/>
                    <a:gd name="T2" fmla="*/ 0 w 246"/>
                    <a:gd name="T3" fmla="*/ 0 h 310"/>
                    <a:gd name="T4" fmla="*/ 0 w 246"/>
                    <a:gd name="T5" fmla="*/ 0 h 310"/>
                    <a:gd name="T6" fmla="*/ 0 w 246"/>
                    <a:gd name="T7" fmla="*/ 0 h 310"/>
                    <a:gd name="T8" fmla="*/ 0 w 246"/>
                    <a:gd name="T9" fmla="*/ 0 h 310"/>
                    <a:gd name="T10" fmla="*/ 0 w 246"/>
                    <a:gd name="T11" fmla="*/ 0 h 310"/>
                    <a:gd name="T12" fmla="*/ 0 w 246"/>
                    <a:gd name="T13" fmla="*/ 0 h 310"/>
                    <a:gd name="T14" fmla="*/ 0 w 246"/>
                    <a:gd name="T15" fmla="*/ 0 h 310"/>
                    <a:gd name="T16" fmla="*/ 0 w 246"/>
                    <a:gd name="T17" fmla="*/ 0 h 310"/>
                    <a:gd name="T18" fmla="*/ 0 w 246"/>
                    <a:gd name="T19" fmla="*/ 0 h 310"/>
                    <a:gd name="T20" fmla="*/ 0 w 246"/>
                    <a:gd name="T21" fmla="*/ 0 h 310"/>
                    <a:gd name="T22" fmla="*/ 0 w 246"/>
                    <a:gd name="T23" fmla="*/ 0 h 310"/>
                    <a:gd name="T24" fmla="*/ 0 w 246"/>
                    <a:gd name="T25" fmla="*/ 0 h 310"/>
                    <a:gd name="T26" fmla="*/ 0 w 246"/>
                    <a:gd name="T27" fmla="*/ 0 h 310"/>
                    <a:gd name="T28" fmla="*/ 0 w 246"/>
                    <a:gd name="T29" fmla="*/ 0 h 310"/>
                    <a:gd name="T30" fmla="*/ 0 w 246"/>
                    <a:gd name="T31" fmla="*/ 0 h 310"/>
                    <a:gd name="T32" fmla="*/ 0 w 246"/>
                    <a:gd name="T33" fmla="*/ 0 h 310"/>
                    <a:gd name="T34" fmla="*/ 0 w 246"/>
                    <a:gd name="T35" fmla="*/ 0 h 310"/>
                    <a:gd name="T36" fmla="*/ 0 w 246"/>
                    <a:gd name="T37" fmla="*/ 0 h 310"/>
                    <a:gd name="T38" fmla="*/ 0 w 246"/>
                    <a:gd name="T39" fmla="*/ 0 h 310"/>
                    <a:gd name="T40" fmla="*/ 0 w 246"/>
                    <a:gd name="T41" fmla="*/ 0 h 310"/>
                    <a:gd name="T42" fmla="*/ 0 w 246"/>
                    <a:gd name="T43" fmla="*/ 0 h 310"/>
                    <a:gd name="T44" fmla="*/ 0 w 246"/>
                    <a:gd name="T45" fmla="*/ 0 h 310"/>
                    <a:gd name="T46" fmla="*/ 0 w 246"/>
                    <a:gd name="T47" fmla="*/ 0 h 310"/>
                    <a:gd name="T48" fmla="*/ 0 w 246"/>
                    <a:gd name="T49" fmla="*/ 0 h 310"/>
                    <a:gd name="T50" fmla="*/ 0 w 246"/>
                    <a:gd name="T51" fmla="*/ 0 h 310"/>
                    <a:gd name="T52" fmla="*/ 0 w 246"/>
                    <a:gd name="T53" fmla="*/ 0 h 310"/>
                    <a:gd name="T54" fmla="*/ 0 w 246"/>
                    <a:gd name="T55" fmla="*/ 0 h 310"/>
                    <a:gd name="T56" fmla="*/ 0 w 246"/>
                    <a:gd name="T57" fmla="*/ 0 h 310"/>
                    <a:gd name="T58" fmla="*/ 0 w 246"/>
                    <a:gd name="T59" fmla="*/ 0 h 310"/>
                    <a:gd name="T60" fmla="*/ 0 w 246"/>
                    <a:gd name="T61" fmla="*/ 0 h 310"/>
                    <a:gd name="T62" fmla="*/ 0 w 246"/>
                    <a:gd name="T63" fmla="*/ 0 h 310"/>
                    <a:gd name="T64" fmla="*/ 0 w 246"/>
                    <a:gd name="T65" fmla="*/ 0 h 310"/>
                    <a:gd name="T66" fmla="*/ 0 w 246"/>
                    <a:gd name="T67" fmla="*/ 0 h 310"/>
                    <a:gd name="T68" fmla="*/ 0 w 246"/>
                    <a:gd name="T69" fmla="*/ 0 h 310"/>
                    <a:gd name="T70" fmla="*/ 0 w 246"/>
                    <a:gd name="T71" fmla="*/ 0 h 310"/>
                    <a:gd name="T72" fmla="*/ 0 w 246"/>
                    <a:gd name="T73" fmla="*/ 0 h 310"/>
                    <a:gd name="T74" fmla="*/ 0 w 246"/>
                    <a:gd name="T75" fmla="*/ 0 h 310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w 246"/>
                    <a:gd name="T115" fmla="*/ 0 h 310"/>
                    <a:gd name="T116" fmla="*/ 246 w 246"/>
                    <a:gd name="T117" fmla="*/ 310 h 310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T114" t="T115" r="T116" b="T117"/>
                  <a:pathLst>
                    <a:path w="246" h="310">
                      <a:moveTo>
                        <a:pt x="199" y="116"/>
                      </a:moveTo>
                      <a:lnTo>
                        <a:pt x="207" y="124"/>
                      </a:lnTo>
                      <a:lnTo>
                        <a:pt x="214" y="133"/>
                      </a:lnTo>
                      <a:lnTo>
                        <a:pt x="219" y="143"/>
                      </a:lnTo>
                      <a:lnTo>
                        <a:pt x="223" y="154"/>
                      </a:lnTo>
                      <a:lnTo>
                        <a:pt x="225" y="164"/>
                      </a:lnTo>
                      <a:lnTo>
                        <a:pt x="225" y="176"/>
                      </a:lnTo>
                      <a:lnTo>
                        <a:pt x="221" y="187"/>
                      </a:lnTo>
                      <a:lnTo>
                        <a:pt x="216" y="197"/>
                      </a:lnTo>
                      <a:lnTo>
                        <a:pt x="208" y="209"/>
                      </a:lnTo>
                      <a:lnTo>
                        <a:pt x="199" y="219"/>
                      </a:lnTo>
                      <a:lnTo>
                        <a:pt x="188" y="228"/>
                      </a:lnTo>
                      <a:lnTo>
                        <a:pt x="177" y="238"/>
                      </a:lnTo>
                      <a:lnTo>
                        <a:pt x="166" y="246"/>
                      </a:lnTo>
                      <a:lnTo>
                        <a:pt x="154" y="255"/>
                      </a:lnTo>
                      <a:lnTo>
                        <a:pt x="143" y="264"/>
                      </a:lnTo>
                      <a:lnTo>
                        <a:pt x="132" y="274"/>
                      </a:lnTo>
                      <a:lnTo>
                        <a:pt x="129" y="278"/>
                      </a:lnTo>
                      <a:lnTo>
                        <a:pt x="126" y="282"/>
                      </a:lnTo>
                      <a:lnTo>
                        <a:pt x="124" y="287"/>
                      </a:lnTo>
                      <a:lnTo>
                        <a:pt x="121" y="292"/>
                      </a:lnTo>
                      <a:lnTo>
                        <a:pt x="120" y="296"/>
                      </a:lnTo>
                      <a:lnTo>
                        <a:pt x="120" y="301"/>
                      </a:lnTo>
                      <a:lnTo>
                        <a:pt x="121" y="305"/>
                      </a:lnTo>
                      <a:lnTo>
                        <a:pt x="125" y="309"/>
                      </a:lnTo>
                      <a:lnTo>
                        <a:pt x="130" y="310"/>
                      </a:lnTo>
                      <a:lnTo>
                        <a:pt x="134" y="310"/>
                      </a:lnTo>
                      <a:lnTo>
                        <a:pt x="139" y="309"/>
                      </a:lnTo>
                      <a:lnTo>
                        <a:pt x="143" y="305"/>
                      </a:lnTo>
                      <a:lnTo>
                        <a:pt x="154" y="293"/>
                      </a:lnTo>
                      <a:lnTo>
                        <a:pt x="167" y="280"/>
                      </a:lnTo>
                      <a:lnTo>
                        <a:pt x="180" y="269"/>
                      </a:lnTo>
                      <a:lnTo>
                        <a:pt x="194" y="257"/>
                      </a:lnTo>
                      <a:lnTo>
                        <a:pt x="207" y="246"/>
                      </a:lnTo>
                      <a:lnTo>
                        <a:pt x="219" y="233"/>
                      </a:lnTo>
                      <a:lnTo>
                        <a:pt x="231" y="219"/>
                      </a:lnTo>
                      <a:lnTo>
                        <a:pt x="239" y="204"/>
                      </a:lnTo>
                      <a:lnTo>
                        <a:pt x="245" y="187"/>
                      </a:lnTo>
                      <a:lnTo>
                        <a:pt x="246" y="170"/>
                      </a:lnTo>
                      <a:lnTo>
                        <a:pt x="242" y="153"/>
                      </a:lnTo>
                      <a:lnTo>
                        <a:pt x="236" y="136"/>
                      </a:lnTo>
                      <a:lnTo>
                        <a:pt x="227" y="120"/>
                      </a:lnTo>
                      <a:lnTo>
                        <a:pt x="215" y="107"/>
                      </a:lnTo>
                      <a:lnTo>
                        <a:pt x="201" y="94"/>
                      </a:lnTo>
                      <a:lnTo>
                        <a:pt x="187" y="82"/>
                      </a:lnTo>
                      <a:lnTo>
                        <a:pt x="177" y="74"/>
                      </a:lnTo>
                      <a:lnTo>
                        <a:pt x="165" y="68"/>
                      </a:lnTo>
                      <a:lnTo>
                        <a:pt x="152" y="60"/>
                      </a:lnTo>
                      <a:lnTo>
                        <a:pt x="139" y="51"/>
                      </a:lnTo>
                      <a:lnTo>
                        <a:pt x="126" y="43"/>
                      </a:lnTo>
                      <a:lnTo>
                        <a:pt x="112" y="35"/>
                      </a:lnTo>
                      <a:lnTo>
                        <a:pt x="98" y="28"/>
                      </a:lnTo>
                      <a:lnTo>
                        <a:pt x="85" y="22"/>
                      </a:lnTo>
                      <a:lnTo>
                        <a:pt x="72" y="16"/>
                      </a:lnTo>
                      <a:lnTo>
                        <a:pt x="59" y="10"/>
                      </a:lnTo>
                      <a:lnTo>
                        <a:pt x="46" y="7"/>
                      </a:lnTo>
                      <a:lnTo>
                        <a:pt x="35" y="3"/>
                      </a:lnTo>
                      <a:lnTo>
                        <a:pt x="24" y="1"/>
                      </a:lnTo>
                      <a:lnTo>
                        <a:pt x="15" y="0"/>
                      </a:lnTo>
                      <a:lnTo>
                        <a:pt x="7" y="1"/>
                      </a:lnTo>
                      <a:lnTo>
                        <a:pt x="0" y="3"/>
                      </a:lnTo>
                      <a:lnTo>
                        <a:pt x="8" y="6"/>
                      </a:lnTo>
                      <a:lnTo>
                        <a:pt x="17" y="9"/>
                      </a:lnTo>
                      <a:lnTo>
                        <a:pt x="28" y="14"/>
                      </a:lnTo>
                      <a:lnTo>
                        <a:pt x="38" y="18"/>
                      </a:lnTo>
                      <a:lnTo>
                        <a:pt x="51" y="24"/>
                      </a:lnTo>
                      <a:lnTo>
                        <a:pt x="64" y="30"/>
                      </a:lnTo>
                      <a:lnTo>
                        <a:pt x="78" y="37"/>
                      </a:lnTo>
                      <a:lnTo>
                        <a:pt x="92" y="43"/>
                      </a:lnTo>
                      <a:lnTo>
                        <a:pt x="106" y="51"/>
                      </a:lnTo>
                      <a:lnTo>
                        <a:pt x="120" y="60"/>
                      </a:lnTo>
                      <a:lnTo>
                        <a:pt x="134" y="69"/>
                      </a:lnTo>
                      <a:lnTo>
                        <a:pt x="148" y="78"/>
                      </a:lnTo>
                      <a:lnTo>
                        <a:pt x="163" y="87"/>
                      </a:lnTo>
                      <a:lnTo>
                        <a:pt x="175" y="96"/>
                      </a:lnTo>
                      <a:lnTo>
                        <a:pt x="187" y="105"/>
                      </a:lnTo>
                      <a:lnTo>
                        <a:pt x="199" y="116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344" name="Freeform 744"/>
                <p:cNvSpPr>
                  <a:spLocks/>
                </p:cNvSpPr>
                <p:nvPr/>
              </p:nvSpPr>
              <p:spPr bwMode="auto">
                <a:xfrm>
                  <a:off x="5115" y="2660"/>
                  <a:ext cx="69" cy="55"/>
                </a:xfrm>
                <a:custGeom>
                  <a:avLst/>
                  <a:gdLst>
                    <a:gd name="T0" fmla="*/ 0 w 198"/>
                    <a:gd name="T1" fmla="*/ 0 h 236"/>
                    <a:gd name="T2" fmla="*/ 0 w 198"/>
                    <a:gd name="T3" fmla="*/ 0 h 236"/>
                    <a:gd name="T4" fmla="*/ 0 w 198"/>
                    <a:gd name="T5" fmla="*/ 0 h 236"/>
                    <a:gd name="T6" fmla="*/ 0 w 198"/>
                    <a:gd name="T7" fmla="*/ 0 h 236"/>
                    <a:gd name="T8" fmla="*/ 0 w 198"/>
                    <a:gd name="T9" fmla="*/ 0 h 236"/>
                    <a:gd name="T10" fmla="*/ 0 w 198"/>
                    <a:gd name="T11" fmla="*/ 0 h 236"/>
                    <a:gd name="T12" fmla="*/ 0 w 198"/>
                    <a:gd name="T13" fmla="*/ 0 h 236"/>
                    <a:gd name="T14" fmla="*/ 0 w 198"/>
                    <a:gd name="T15" fmla="*/ 0 h 236"/>
                    <a:gd name="T16" fmla="*/ 0 w 198"/>
                    <a:gd name="T17" fmla="*/ 0 h 236"/>
                    <a:gd name="T18" fmla="*/ 0 w 198"/>
                    <a:gd name="T19" fmla="*/ 0 h 236"/>
                    <a:gd name="T20" fmla="*/ 0 w 198"/>
                    <a:gd name="T21" fmla="*/ 0 h 236"/>
                    <a:gd name="T22" fmla="*/ 0 w 198"/>
                    <a:gd name="T23" fmla="*/ 0 h 236"/>
                    <a:gd name="T24" fmla="*/ 0 w 198"/>
                    <a:gd name="T25" fmla="*/ 0 h 236"/>
                    <a:gd name="T26" fmla="*/ 0 w 198"/>
                    <a:gd name="T27" fmla="*/ 0 h 236"/>
                    <a:gd name="T28" fmla="*/ 0 w 198"/>
                    <a:gd name="T29" fmla="*/ 0 h 236"/>
                    <a:gd name="T30" fmla="*/ 0 w 198"/>
                    <a:gd name="T31" fmla="*/ 0 h 236"/>
                    <a:gd name="T32" fmla="*/ 0 w 198"/>
                    <a:gd name="T33" fmla="*/ 0 h 236"/>
                    <a:gd name="T34" fmla="*/ 0 w 198"/>
                    <a:gd name="T35" fmla="*/ 0 h 236"/>
                    <a:gd name="T36" fmla="*/ 0 w 198"/>
                    <a:gd name="T37" fmla="*/ 0 h 236"/>
                    <a:gd name="T38" fmla="*/ 0 w 198"/>
                    <a:gd name="T39" fmla="*/ 0 h 236"/>
                    <a:gd name="T40" fmla="*/ 0 w 198"/>
                    <a:gd name="T41" fmla="*/ 0 h 236"/>
                    <a:gd name="T42" fmla="*/ 0 w 198"/>
                    <a:gd name="T43" fmla="*/ 0 h 236"/>
                    <a:gd name="T44" fmla="*/ 0 w 198"/>
                    <a:gd name="T45" fmla="*/ 0 h 236"/>
                    <a:gd name="T46" fmla="*/ 0 w 198"/>
                    <a:gd name="T47" fmla="*/ 0 h 236"/>
                    <a:gd name="T48" fmla="*/ 0 w 198"/>
                    <a:gd name="T49" fmla="*/ 0 h 236"/>
                    <a:gd name="T50" fmla="*/ 0 w 198"/>
                    <a:gd name="T51" fmla="*/ 0 h 236"/>
                    <a:gd name="T52" fmla="*/ 0 w 198"/>
                    <a:gd name="T53" fmla="*/ 0 h 236"/>
                    <a:gd name="T54" fmla="*/ 0 w 198"/>
                    <a:gd name="T55" fmla="*/ 0 h 236"/>
                    <a:gd name="T56" fmla="*/ 0 w 198"/>
                    <a:gd name="T57" fmla="*/ 0 h 236"/>
                    <a:gd name="T58" fmla="*/ 0 w 198"/>
                    <a:gd name="T59" fmla="*/ 0 h 236"/>
                    <a:gd name="T60" fmla="*/ 0 w 198"/>
                    <a:gd name="T61" fmla="*/ 0 h 236"/>
                    <a:gd name="T62" fmla="*/ 0 w 198"/>
                    <a:gd name="T63" fmla="*/ 0 h 236"/>
                    <a:gd name="T64" fmla="*/ 0 w 198"/>
                    <a:gd name="T65" fmla="*/ 0 h 236"/>
                    <a:gd name="T66" fmla="*/ 0 w 198"/>
                    <a:gd name="T67" fmla="*/ 0 h 236"/>
                    <a:gd name="T68" fmla="*/ 0 w 198"/>
                    <a:gd name="T69" fmla="*/ 0 h 236"/>
                    <a:gd name="T70" fmla="*/ 0 w 198"/>
                    <a:gd name="T71" fmla="*/ 0 h 236"/>
                    <a:gd name="T72" fmla="*/ 0 w 198"/>
                    <a:gd name="T73" fmla="*/ 0 h 236"/>
                    <a:gd name="T74" fmla="*/ 0 w 198"/>
                    <a:gd name="T75" fmla="*/ 0 h 236"/>
                    <a:gd name="T76" fmla="*/ 0 w 198"/>
                    <a:gd name="T77" fmla="*/ 0 h 236"/>
                    <a:gd name="T78" fmla="*/ 0 w 198"/>
                    <a:gd name="T79" fmla="*/ 0 h 236"/>
                    <a:gd name="T80" fmla="*/ 0 w 198"/>
                    <a:gd name="T81" fmla="*/ 0 h 236"/>
                    <a:gd name="T82" fmla="*/ 0 w 198"/>
                    <a:gd name="T83" fmla="*/ 0 h 236"/>
                    <a:gd name="T84" fmla="*/ 0 w 198"/>
                    <a:gd name="T85" fmla="*/ 0 h 236"/>
                    <a:gd name="T86" fmla="*/ 0 w 198"/>
                    <a:gd name="T87" fmla="*/ 0 h 236"/>
                    <a:gd name="T88" fmla="*/ 0 w 198"/>
                    <a:gd name="T89" fmla="*/ 0 h 236"/>
                    <a:gd name="T90" fmla="*/ 0 w 198"/>
                    <a:gd name="T91" fmla="*/ 0 h 236"/>
                    <a:gd name="T92" fmla="*/ 0 w 198"/>
                    <a:gd name="T93" fmla="*/ 0 h 236"/>
                    <a:gd name="T94" fmla="*/ 0 w 198"/>
                    <a:gd name="T95" fmla="*/ 0 h 236"/>
                    <a:gd name="T96" fmla="*/ 0 w 198"/>
                    <a:gd name="T97" fmla="*/ 0 h 236"/>
                    <a:gd name="T98" fmla="*/ 0 w 198"/>
                    <a:gd name="T99" fmla="*/ 0 h 236"/>
                    <a:gd name="T100" fmla="*/ 0 w 198"/>
                    <a:gd name="T101" fmla="*/ 0 h 236"/>
                    <a:gd name="T102" fmla="*/ 0 w 198"/>
                    <a:gd name="T103" fmla="*/ 0 h 236"/>
                    <a:gd name="T104" fmla="*/ 0 w 198"/>
                    <a:gd name="T105" fmla="*/ 0 h 236"/>
                    <a:gd name="T106" fmla="*/ 0 w 198"/>
                    <a:gd name="T107" fmla="*/ 0 h 236"/>
                    <a:gd name="T108" fmla="*/ 0 w 198"/>
                    <a:gd name="T109" fmla="*/ 0 h 236"/>
                    <a:gd name="T110" fmla="*/ 0 w 198"/>
                    <a:gd name="T111" fmla="*/ 0 h 236"/>
                    <a:gd name="T112" fmla="*/ 0 w 198"/>
                    <a:gd name="T113" fmla="*/ 0 h 236"/>
                    <a:gd name="T114" fmla="*/ 0 w 198"/>
                    <a:gd name="T115" fmla="*/ 0 h 236"/>
                    <a:gd name="T116" fmla="*/ 0 w 198"/>
                    <a:gd name="T117" fmla="*/ 0 h 236"/>
                    <a:gd name="T118" fmla="*/ 0 w 198"/>
                    <a:gd name="T119" fmla="*/ 0 h 236"/>
                    <a:gd name="T120" fmla="*/ 0 w 198"/>
                    <a:gd name="T121" fmla="*/ 0 h 2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198"/>
                    <a:gd name="T184" fmla="*/ 0 h 236"/>
                    <a:gd name="T185" fmla="*/ 198 w 198"/>
                    <a:gd name="T186" fmla="*/ 236 h 236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198" h="236">
                      <a:moveTo>
                        <a:pt x="73" y="36"/>
                      </a:moveTo>
                      <a:lnTo>
                        <a:pt x="58" y="46"/>
                      </a:lnTo>
                      <a:lnTo>
                        <a:pt x="46" y="58"/>
                      </a:lnTo>
                      <a:lnTo>
                        <a:pt x="33" y="72"/>
                      </a:lnTo>
                      <a:lnTo>
                        <a:pt x="22" y="85"/>
                      </a:lnTo>
                      <a:lnTo>
                        <a:pt x="14" y="100"/>
                      </a:lnTo>
                      <a:lnTo>
                        <a:pt x="7" y="115"/>
                      </a:lnTo>
                      <a:lnTo>
                        <a:pt x="2" y="130"/>
                      </a:lnTo>
                      <a:lnTo>
                        <a:pt x="0" y="146"/>
                      </a:lnTo>
                      <a:lnTo>
                        <a:pt x="2" y="170"/>
                      </a:lnTo>
                      <a:lnTo>
                        <a:pt x="12" y="190"/>
                      </a:lnTo>
                      <a:lnTo>
                        <a:pt x="26" y="207"/>
                      </a:lnTo>
                      <a:lnTo>
                        <a:pt x="43" y="220"/>
                      </a:lnTo>
                      <a:lnTo>
                        <a:pt x="64" y="229"/>
                      </a:lnTo>
                      <a:lnTo>
                        <a:pt x="88" y="235"/>
                      </a:lnTo>
                      <a:lnTo>
                        <a:pt x="110" y="236"/>
                      </a:lnTo>
                      <a:lnTo>
                        <a:pt x="132" y="232"/>
                      </a:lnTo>
                      <a:lnTo>
                        <a:pt x="137" y="232"/>
                      </a:lnTo>
                      <a:lnTo>
                        <a:pt x="142" y="230"/>
                      </a:lnTo>
                      <a:lnTo>
                        <a:pt x="145" y="226"/>
                      </a:lnTo>
                      <a:lnTo>
                        <a:pt x="146" y="221"/>
                      </a:lnTo>
                      <a:lnTo>
                        <a:pt x="145" y="219"/>
                      </a:lnTo>
                      <a:lnTo>
                        <a:pt x="142" y="219"/>
                      </a:lnTo>
                      <a:lnTo>
                        <a:pt x="137" y="217"/>
                      </a:lnTo>
                      <a:lnTo>
                        <a:pt x="131" y="217"/>
                      </a:lnTo>
                      <a:lnTo>
                        <a:pt x="124" y="217"/>
                      </a:lnTo>
                      <a:lnTo>
                        <a:pt x="118" y="217"/>
                      </a:lnTo>
                      <a:lnTo>
                        <a:pt x="112" y="217"/>
                      </a:lnTo>
                      <a:lnTo>
                        <a:pt x="109" y="217"/>
                      </a:lnTo>
                      <a:lnTo>
                        <a:pt x="97" y="216"/>
                      </a:lnTo>
                      <a:lnTo>
                        <a:pt x="87" y="215"/>
                      </a:lnTo>
                      <a:lnTo>
                        <a:pt x="75" y="214"/>
                      </a:lnTo>
                      <a:lnTo>
                        <a:pt x="63" y="211"/>
                      </a:lnTo>
                      <a:lnTo>
                        <a:pt x="51" y="207"/>
                      </a:lnTo>
                      <a:lnTo>
                        <a:pt x="40" y="199"/>
                      </a:lnTo>
                      <a:lnTo>
                        <a:pt x="29" y="189"/>
                      </a:lnTo>
                      <a:lnTo>
                        <a:pt x="17" y="174"/>
                      </a:lnTo>
                      <a:lnTo>
                        <a:pt x="15" y="157"/>
                      </a:lnTo>
                      <a:lnTo>
                        <a:pt x="16" y="141"/>
                      </a:lnTo>
                      <a:lnTo>
                        <a:pt x="21" y="124"/>
                      </a:lnTo>
                      <a:lnTo>
                        <a:pt x="28" y="109"/>
                      </a:lnTo>
                      <a:lnTo>
                        <a:pt x="39" y="96"/>
                      </a:lnTo>
                      <a:lnTo>
                        <a:pt x="50" y="82"/>
                      </a:lnTo>
                      <a:lnTo>
                        <a:pt x="63" y="70"/>
                      </a:lnTo>
                      <a:lnTo>
                        <a:pt x="78" y="59"/>
                      </a:lnTo>
                      <a:lnTo>
                        <a:pt x="94" y="49"/>
                      </a:lnTo>
                      <a:lnTo>
                        <a:pt x="110" y="39"/>
                      </a:lnTo>
                      <a:lnTo>
                        <a:pt x="126" y="31"/>
                      </a:lnTo>
                      <a:lnTo>
                        <a:pt x="142" y="24"/>
                      </a:lnTo>
                      <a:lnTo>
                        <a:pt x="158" y="19"/>
                      </a:lnTo>
                      <a:lnTo>
                        <a:pt x="172" y="13"/>
                      </a:lnTo>
                      <a:lnTo>
                        <a:pt x="186" y="10"/>
                      </a:lnTo>
                      <a:lnTo>
                        <a:pt x="198" y="7"/>
                      </a:lnTo>
                      <a:lnTo>
                        <a:pt x="190" y="3"/>
                      </a:lnTo>
                      <a:lnTo>
                        <a:pt x="177" y="0"/>
                      </a:lnTo>
                      <a:lnTo>
                        <a:pt x="162" y="3"/>
                      </a:lnTo>
                      <a:lnTo>
                        <a:pt x="144" y="6"/>
                      </a:lnTo>
                      <a:lnTo>
                        <a:pt x="124" y="12"/>
                      </a:lnTo>
                      <a:lnTo>
                        <a:pt x="105" y="19"/>
                      </a:lnTo>
                      <a:lnTo>
                        <a:pt x="88" y="28"/>
                      </a:lnTo>
                      <a:lnTo>
                        <a:pt x="73" y="3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345" name="Freeform 745"/>
                <p:cNvSpPr>
                  <a:spLocks/>
                </p:cNvSpPr>
                <p:nvPr/>
              </p:nvSpPr>
              <p:spPr bwMode="auto">
                <a:xfrm>
                  <a:off x="5233" y="2660"/>
                  <a:ext cx="47" cy="42"/>
                </a:xfrm>
                <a:custGeom>
                  <a:avLst/>
                  <a:gdLst>
                    <a:gd name="T0" fmla="*/ 0 w 128"/>
                    <a:gd name="T1" fmla="*/ 0 h 183"/>
                    <a:gd name="T2" fmla="*/ 0 w 128"/>
                    <a:gd name="T3" fmla="*/ 0 h 183"/>
                    <a:gd name="T4" fmla="*/ 0 w 128"/>
                    <a:gd name="T5" fmla="*/ 0 h 183"/>
                    <a:gd name="T6" fmla="*/ 0 w 128"/>
                    <a:gd name="T7" fmla="*/ 0 h 183"/>
                    <a:gd name="T8" fmla="*/ 0 w 128"/>
                    <a:gd name="T9" fmla="*/ 0 h 183"/>
                    <a:gd name="T10" fmla="*/ 0 w 128"/>
                    <a:gd name="T11" fmla="*/ 0 h 183"/>
                    <a:gd name="T12" fmla="*/ 0 w 128"/>
                    <a:gd name="T13" fmla="*/ 0 h 183"/>
                    <a:gd name="T14" fmla="*/ 0 w 128"/>
                    <a:gd name="T15" fmla="*/ 0 h 183"/>
                    <a:gd name="T16" fmla="*/ 0 w 128"/>
                    <a:gd name="T17" fmla="*/ 0 h 183"/>
                    <a:gd name="T18" fmla="*/ 0 w 128"/>
                    <a:gd name="T19" fmla="*/ 0 h 183"/>
                    <a:gd name="T20" fmla="*/ 0 w 128"/>
                    <a:gd name="T21" fmla="*/ 0 h 183"/>
                    <a:gd name="T22" fmla="*/ 0 w 128"/>
                    <a:gd name="T23" fmla="*/ 0 h 183"/>
                    <a:gd name="T24" fmla="*/ 0 w 128"/>
                    <a:gd name="T25" fmla="*/ 0 h 183"/>
                    <a:gd name="T26" fmla="*/ 0 w 128"/>
                    <a:gd name="T27" fmla="*/ 0 h 183"/>
                    <a:gd name="T28" fmla="*/ 0 w 128"/>
                    <a:gd name="T29" fmla="*/ 0 h 183"/>
                    <a:gd name="T30" fmla="*/ 0 w 128"/>
                    <a:gd name="T31" fmla="*/ 0 h 183"/>
                    <a:gd name="T32" fmla="*/ 0 w 128"/>
                    <a:gd name="T33" fmla="*/ 0 h 183"/>
                    <a:gd name="T34" fmla="*/ 0 w 128"/>
                    <a:gd name="T35" fmla="*/ 0 h 183"/>
                    <a:gd name="T36" fmla="*/ 0 w 128"/>
                    <a:gd name="T37" fmla="*/ 0 h 183"/>
                    <a:gd name="T38" fmla="*/ 0 w 128"/>
                    <a:gd name="T39" fmla="*/ 0 h 183"/>
                    <a:gd name="T40" fmla="*/ 0 w 128"/>
                    <a:gd name="T41" fmla="*/ 0 h 183"/>
                    <a:gd name="T42" fmla="*/ 0 w 128"/>
                    <a:gd name="T43" fmla="*/ 0 h 183"/>
                    <a:gd name="T44" fmla="*/ 0 w 128"/>
                    <a:gd name="T45" fmla="*/ 0 h 183"/>
                    <a:gd name="T46" fmla="*/ 0 w 128"/>
                    <a:gd name="T47" fmla="*/ 0 h 183"/>
                    <a:gd name="T48" fmla="*/ 0 w 128"/>
                    <a:gd name="T49" fmla="*/ 0 h 183"/>
                    <a:gd name="T50" fmla="*/ 0 w 128"/>
                    <a:gd name="T51" fmla="*/ 0 h 183"/>
                    <a:gd name="T52" fmla="*/ 0 w 128"/>
                    <a:gd name="T53" fmla="*/ 0 h 183"/>
                    <a:gd name="T54" fmla="*/ 0 w 128"/>
                    <a:gd name="T55" fmla="*/ 0 h 183"/>
                    <a:gd name="T56" fmla="*/ 0 w 128"/>
                    <a:gd name="T57" fmla="*/ 0 h 183"/>
                    <a:gd name="T58" fmla="*/ 0 w 128"/>
                    <a:gd name="T59" fmla="*/ 0 h 183"/>
                    <a:gd name="T60" fmla="*/ 0 w 128"/>
                    <a:gd name="T61" fmla="*/ 0 h 183"/>
                    <a:gd name="T62" fmla="*/ 0 w 128"/>
                    <a:gd name="T63" fmla="*/ 0 h 183"/>
                    <a:gd name="T64" fmla="*/ 0 w 128"/>
                    <a:gd name="T65" fmla="*/ 0 h 183"/>
                    <a:gd name="T66" fmla="*/ 0 w 128"/>
                    <a:gd name="T67" fmla="*/ 0 h 183"/>
                    <a:gd name="T68" fmla="*/ 0 w 128"/>
                    <a:gd name="T69" fmla="*/ 0 h 183"/>
                    <a:gd name="T70" fmla="*/ 0 w 128"/>
                    <a:gd name="T71" fmla="*/ 0 h 183"/>
                    <a:gd name="T72" fmla="*/ 0 w 128"/>
                    <a:gd name="T73" fmla="*/ 0 h 183"/>
                    <a:gd name="T74" fmla="*/ 0 w 128"/>
                    <a:gd name="T75" fmla="*/ 0 h 183"/>
                    <a:gd name="T76" fmla="*/ 0 w 128"/>
                    <a:gd name="T77" fmla="*/ 0 h 183"/>
                    <a:gd name="T78" fmla="*/ 0 w 128"/>
                    <a:gd name="T79" fmla="*/ 0 h 183"/>
                    <a:gd name="T80" fmla="*/ 0 w 128"/>
                    <a:gd name="T81" fmla="*/ 0 h 183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28"/>
                    <a:gd name="T124" fmla="*/ 0 h 183"/>
                    <a:gd name="T125" fmla="*/ 128 w 128"/>
                    <a:gd name="T126" fmla="*/ 183 h 183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28" h="183">
                      <a:moveTo>
                        <a:pt x="108" y="61"/>
                      </a:moveTo>
                      <a:lnTo>
                        <a:pt x="111" y="80"/>
                      </a:lnTo>
                      <a:lnTo>
                        <a:pt x="109" y="97"/>
                      </a:lnTo>
                      <a:lnTo>
                        <a:pt x="101" y="110"/>
                      </a:lnTo>
                      <a:lnTo>
                        <a:pt x="89" y="123"/>
                      </a:lnTo>
                      <a:lnTo>
                        <a:pt x="75" y="134"/>
                      </a:lnTo>
                      <a:lnTo>
                        <a:pt x="60" y="145"/>
                      </a:lnTo>
                      <a:lnTo>
                        <a:pt x="43" y="156"/>
                      </a:lnTo>
                      <a:lnTo>
                        <a:pt x="29" y="167"/>
                      </a:lnTo>
                      <a:lnTo>
                        <a:pt x="27" y="170"/>
                      </a:lnTo>
                      <a:lnTo>
                        <a:pt x="26" y="172"/>
                      </a:lnTo>
                      <a:lnTo>
                        <a:pt x="26" y="176"/>
                      </a:lnTo>
                      <a:lnTo>
                        <a:pt x="28" y="179"/>
                      </a:lnTo>
                      <a:lnTo>
                        <a:pt x="30" y="182"/>
                      </a:lnTo>
                      <a:lnTo>
                        <a:pt x="34" y="183"/>
                      </a:lnTo>
                      <a:lnTo>
                        <a:pt x="37" y="183"/>
                      </a:lnTo>
                      <a:lnTo>
                        <a:pt x="41" y="182"/>
                      </a:lnTo>
                      <a:lnTo>
                        <a:pt x="58" y="171"/>
                      </a:lnTo>
                      <a:lnTo>
                        <a:pt x="76" y="160"/>
                      </a:lnTo>
                      <a:lnTo>
                        <a:pt x="92" y="147"/>
                      </a:lnTo>
                      <a:lnTo>
                        <a:pt x="108" y="132"/>
                      </a:lnTo>
                      <a:lnTo>
                        <a:pt x="118" y="116"/>
                      </a:lnTo>
                      <a:lnTo>
                        <a:pt x="125" y="98"/>
                      </a:lnTo>
                      <a:lnTo>
                        <a:pt x="128" y="78"/>
                      </a:lnTo>
                      <a:lnTo>
                        <a:pt x="123" y="58"/>
                      </a:lnTo>
                      <a:lnTo>
                        <a:pt x="112" y="41"/>
                      </a:lnTo>
                      <a:lnTo>
                        <a:pt x="98" y="28"/>
                      </a:lnTo>
                      <a:lnTo>
                        <a:pt x="80" y="16"/>
                      </a:lnTo>
                      <a:lnTo>
                        <a:pt x="61" y="8"/>
                      </a:lnTo>
                      <a:lnTo>
                        <a:pt x="41" y="2"/>
                      </a:lnTo>
                      <a:lnTo>
                        <a:pt x="23" y="0"/>
                      </a:lnTo>
                      <a:lnTo>
                        <a:pt x="9" y="1"/>
                      </a:lnTo>
                      <a:lnTo>
                        <a:pt x="0" y="6"/>
                      </a:lnTo>
                      <a:lnTo>
                        <a:pt x="16" y="10"/>
                      </a:lnTo>
                      <a:lnTo>
                        <a:pt x="33" y="14"/>
                      </a:lnTo>
                      <a:lnTo>
                        <a:pt x="48" y="17"/>
                      </a:lnTo>
                      <a:lnTo>
                        <a:pt x="63" y="22"/>
                      </a:lnTo>
                      <a:lnTo>
                        <a:pt x="77" y="28"/>
                      </a:lnTo>
                      <a:lnTo>
                        <a:pt x="90" y="36"/>
                      </a:lnTo>
                      <a:lnTo>
                        <a:pt x="101" y="46"/>
                      </a:lnTo>
                      <a:lnTo>
                        <a:pt x="108" y="6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346" name="Freeform 746"/>
                <p:cNvSpPr>
                  <a:spLocks/>
                </p:cNvSpPr>
                <p:nvPr/>
              </p:nvSpPr>
              <p:spPr bwMode="auto">
                <a:xfrm>
                  <a:off x="5070" y="2650"/>
                  <a:ext cx="112" cy="88"/>
                </a:xfrm>
                <a:custGeom>
                  <a:avLst/>
                  <a:gdLst>
                    <a:gd name="T0" fmla="*/ 0 w 323"/>
                    <a:gd name="T1" fmla="*/ 0 h 379"/>
                    <a:gd name="T2" fmla="*/ 0 w 323"/>
                    <a:gd name="T3" fmla="*/ 0 h 379"/>
                    <a:gd name="T4" fmla="*/ 0 w 323"/>
                    <a:gd name="T5" fmla="*/ 0 h 379"/>
                    <a:gd name="T6" fmla="*/ 0 w 323"/>
                    <a:gd name="T7" fmla="*/ 0 h 379"/>
                    <a:gd name="T8" fmla="*/ 0 w 323"/>
                    <a:gd name="T9" fmla="*/ 0 h 379"/>
                    <a:gd name="T10" fmla="*/ 0 w 323"/>
                    <a:gd name="T11" fmla="*/ 0 h 379"/>
                    <a:gd name="T12" fmla="*/ 0 w 323"/>
                    <a:gd name="T13" fmla="*/ 0 h 379"/>
                    <a:gd name="T14" fmla="*/ 0 w 323"/>
                    <a:gd name="T15" fmla="*/ 0 h 379"/>
                    <a:gd name="T16" fmla="*/ 0 w 323"/>
                    <a:gd name="T17" fmla="*/ 0 h 379"/>
                    <a:gd name="T18" fmla="*/ 0 w 323"/>
                    <a:gd name="T19" fmla="*/ 0 h 379"/>
                    <a:gd name="T20" fmla="*/ 0 w 323"/>
                    <a:gd name="T21" fmla="*/ 0 h 379"/>
                    <a:gd name="T22" fmla="*/ 0 w 323"/>
                    <a:gd name="T23" fmla="*/ 0 h 379"/>
                    <a:gd name="T24" fmla="*/ 0 w 323"/>
                    <a:gd name="T25" fmla="*/ 0 h 379"/>
                    <a:gd name="T26" fmla="*/ 0 w 323"/>
                    <a:gd name="T27" fmla="*/ 0 h 379"/>
                    <a:gd name="T28" fmla="*/ 0 w 323"/>
                    <a:gd name="T29" fmla="*/ 0 h 379"/>
                    <a:gd name="T30" fmla="*/ 0 w 323"/>
                    <a:gd name="T31" fmla="*/ 0 h 379"/>
                    <a:gd name="T32" fmla="*/ 0 w 323"/>
                    <a:gd name="T33" fmla="*/ 0 h 379"/>
                    <a:gd name="T34" fmla="*/ 0 w 323"/>
                    <a:gd name="T35" fmla="*/ 0 h 379"/>
                    <a:gd name="T36" fmla="*/ 0 w 323"/>
                    <a:gd name="T37" fmla="*/ 0 h 379"/>
                    <a:gd name="T38" fmla="*/ 0 w 323"/>
                    <a:gd name="T39" fmla="*/ 0 h 379"/>
                    <a:gd name="T40" fmla="*/ 0 w 323"/>
                    <a:gd name="T41" fmla="*/ 0 h 379"/>
                    <a:gd name="T42" fmla="*/ 0 w 323"/>
                    <a:gd name="T43" fmla="*/ 0 h 379"/>
                    <a:gd name="T44" fmla="*/ 0 w 323"/>
                    <a:gd name="T45" fmla="*/ 0 h 379"/>
                    <a:gd name="T46" fmla="*/ 0 w 323"/>
                    <a:gd name="T47" fmla="*/ 0 h 379"/>
                    <a:gd name="T48" fmla="*/ 0 w 323"/>
                    <a:gd name="T49" fmla="*/ 0 h 379"/>
                    <a:gd name="T50" fmla="*/ 0 w 323"/>
                    <a:gd name="T51" fmla="*/ 0 h 379"/>
                    <a:gd name="T52" fmla="*/ 0 w 323"/>
                    <a:gd name="T53" fmla="*/ 0 h 379"/>
                    <a:gd name="T54" fmla="*/ 0 w 323"/>
                    <a:gd name="T55" fmla="*/ 0 h 379"/>
                    <a:gd name="T56" fmla="*/ 0 w 323"/>
                    <a:gd name="T57" fmla="*/ 0 h 379"/>
                    <a:gd name="T58" fmla="*/ 0 w 323"/>
                    <a:gd name="T59" fmla="*/ 0 h 379"/>
                    <a:gd name="T60" fmla="*/ 0 w 323"/>
                    <a:gd name="T61" fmla="*/ 0 h 379"/>
                    <a:gd name="T62" fmla="*/ 0 w 323"/>
                    <a:gd name="T63" fmla="*/ 0 h 379"/>
                    <a:gd name="T64" fmla="*/ 0 w 323"/>
                    <a:gd name="T65" fmla="*/ 0 h 379"/>
                    <a:gd name="T66" fmla="*/ 0 w 323"/>
                    <a:gd name="T67" fmla="*/ 0 h 379"/>
                    <a:gd name="T68" fmla="*/ 0 w 323"/>
                    <a:gd name="T69" fmla="*/ 0 h 379"/>
                    <a:gd name="T70" fmla="*/ 0 w 323"/>
                    <a:gd name="T71" fmla="*/ 0 h 379"/>
                    <a:gd name="T72" fmla="*/ 0 w 323"/>
                    <a:gd name="T73" fmla="*/ 0 h 379"/>
                    <a:gd name="T74" fmla="*/ 0 w 323"/>
                    <a:gd name="T75" fmla="*/ 0 h 379"/>
                    <a:gd name="T76" fmla="*/ 0 w 323"/>
                    <a:gd name="T77" fmla="*/ 0 h 379"/>
                    <a:gd name="T78" fmla="*/ 0 w 323"/>
                    <a:gd name="T79" fmla="*/ 0 h 379"/>
                    <a:gd name="T80" fmla="*/ 0 w 323"/>
                    <a:gd name="T81" fmla="*/ 0 h 379"/>
                    <a:gd name="T82" fmla="*/ 0 w 323"/>
                    <a:gd name="T83" fmla="*/ 0 h 379"/>
                    <a:gd name="T84" fmla="*/ 0 w 323"/>
                    <a:gd name="T85" fmla="*/ 0 h 379"/>
                    <a:gd name="T86" fmla="*/ 0 w 323"/>
                    <a:gd name="T87" fmla="*/ 0 h 379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w 323"/>
                    <a:gd name="T133" fmla="*/ 0 h 379"/>
                    <a:gd name="T134" fmla="*/ 323 w 323"/>
                    <a:gd name="T135" fmla="*/ 379 h 379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T132" t="T133" r="T134" b="T135"/>
                  <a:pathLst>
                    <a:path w="323" h="379">
                      <a:moveTo>
                        <a:pt x="126" y="50"/>
                      </a:moveTo>
                      <a:lnTo>
                        <a:pt x="101" y="70"/>
                      </a:lnTo>
                      <a:lnTo>
                        <a:pt x="76" y="92"/>
                      </a:lnTo>
                      <a:lnTo>
                        <a:pt x="54" y="115"/>
                      </a:lnTo>
                      <a:lnTo>
                        <a:pt x="34" y="140"/>
                      </a:lnTo>
                      <a:lnTo>
                        <a:pt x="18" y="167"/>
                      </a:lnTo>
                      <a:lnTo>
                        <a:pt x="6" y="196"/>
                      </a:lnTo>
                      <a:lnTo>
                        <a:pt x="0" y="227"/>
                      </a:lnTo>
                      <a:lnTo>
                        <a:pt x="1" y="259"/>
                      </a:lnTo>
                      <a:lnTo>
                        <a:pt x="4" y="267"/>
                      </a:lnTo>
                      <a:lnTo>
                        <a:pt x="7" y="277"/>
                      </a:lnTo>
                      <a:lnTo>
                        <a:pt x="11" y="283"/>
                      </a:lnTo>
                      <a:lnTo>
                        <a:pt x="15" y="291"/>
                      </a:lnTo>
                      <a:lnTo>
                        <a:pt x="21" y="298"/>
                      </a:lnTo>
                      <a:lnTo>
                        <a:pt x="27" y="305"/>
                      </a:lnTo>
                      <a:lnTo>
                        <a:pt x="34" y="311"/>
                      </a:lnTo>
                      <a:lnTo>
                        <a:pt x="41" y="316"/>
                      </a:lnTo>
                      <a:lnTo>
                        <a:pt x="57" y="325"/>
                      </a:lnTo>
                      <a:lnTo>
                        <a:pt x="72" y="333"/>
                      </a:lnTo>
                      <a:lnTo>
                        <a:pt x="87" y="340"/>
                      </a:lnTo>
                      <a:lnTo>
                        <a:pt x="103" y="345"/>
                      </a:lnTo>
                      <a:lnTo>
                        <a:pt x="120" y="351"/>
                      </a:lnTo>
                      <a:lnTo>
                        <a:pt x="136" y="356"/>
                      </a:lnTo>
                      <a:lnTo>
                        <a:pt x="153" y="360"/>
                      </a:lnTo>
                      <a:lnTo>
                        <a:pt x="169" y="364"/>
                      </a:lnTo>
                      <a:lnTo>
                        <a:pt x="187" y="367"/>
                      </a:lnTo>
                      <a:lnTo>
                        <a:pt x="204" y="370"/>
                      </a:lnTo>
                      <a:lnTo>
                        <a:pt x="221" y="372"/>
                      </a:lnTo>
                      <a:lnTo>
                        <a:pt x="238" y="374"/>
                      </a:lnTo>
                      <a:lnTo>
                        <a:pt x="256" y="375"/>
                      </a:lnTo>
                      <a:lnTo>
                        <a:pt x="273" y="376"/>
                      </a:lnTo>
                      <a:lnTo>
                        <a:pt x="290" y="378"/>
                      </a:lnTo>
                      <a:lnTo>
                        <a:pt x="307" y="379"/>
                      </a:lnTo>
                      <a:lnTo>
                        <a:pt x="312" y="379"/>
                      </a:lnTo>
                      <a:lnTo>
                        <a:pt x="317" y="375"/>
                      </a:lnTo>
                      <a:lnTo>
                        <a:pt x="320" y="372"/>
                      </a:lnTo>
                      <a:lnTo>
                        <a:pt x="323" y="366"/>
                      </a:lnTo>
                      <a:lnTo>
                        <a:pt x="323" y="360"/>
                      </a:lnTo>
                      <a:lnTo>
                        <a:pt x="320" y="356"/>
                      </a:lnTo>
                      <a:lnTo>
                        <a:pt x="316" y="352"/>
                      </a:lnTo>
                      <a:lnTo>
                        <a:pt x="311" y="351"/>
                      </a:lnTo>
                      <a:lnTo>
                        <a:pt x="295" y="351"/>
                      </a:lnTo>
                      <a:lnTo>
                        <a:pt x="279" y="351"/>
                      </a:lnTo>
                      <a:lnTo>
                        <a:pt x="263" y="350"/>
                      </a:lnTo>
                      <a:lnTo>
                        <a:pt x="248" y="349"/>
                      </a:lnTo>
                      <a:lnTo>
                        <a:pt x="231" y="348"/>
                      </a:lnTo>
                      <a:lnTo>
                        <a:pt x="215" y="345"/>
                      </a:lnTo>
                      <a:lnTo>
                        <a:pt x="200" y="343"/>
                      </a:lnTo>
                      <a:lnTo>
                        <a:pt x="183" y="341"/>
                      </a:lnTo>
                      <a:lnTo>
                        <a:pt x="168" y="337"/>
                      </a:lnTo>
                      <a:lnTo>
                        <a:pt x="151" y="334"/>
                      </a:lnTo>
                      <a:lnTo>
                        <a:pt x="136" y="329"/>
                      </a:lnTo>
                      <a:lnTo>
                        <a:pt x="121" y="325"/>
                      </a:lnTo>
                      <a:lnTo>
                        <a:pt x="106" y="320"/>
                      </a:lnTo>
                      <a:lnTo>
                        <a:pt x="92" y="313"/>
                      </a:lnTo>
                      <a:lnTo>
                        <a:pt x="76" y="306"/>
                      </a:lnTo>
                      <a:lnTo>
                        <a:pt x="62" y="300"/>
                      </a:lnTo>
                      <a:lnTo>
                        <a:pt x="51" y="291"/>
                      </a:lnTo>
                      <a:lnTo>
                        <a:pt x="41" y="280"/>
                      </a:lnTo>
                      <a:lnTo>
                        <a:pt x="35" y="269"/>
                      </a:lnTo>
                      <a:lnTo>
                        <a:pt x="31" y="255"/>
                      </a:lnTo>
                      <a:lnTo>
                        <a:pt x="31" y="239"/>
                      </a:lnTo>
                      <a:lnTo>
                        <a:pt x="33" y="218"/>
                      </a:lnTo>
                      <a:lnTo>
                        <a:pt x="38" y="197"/>
                      </a:lnTo>
                      <a:lnTo>
                        <a:pt x="42" y="182"/>
                      </a:lnTo>
                      <a:lnTo>
                        <a:pt x="51" y="165"/>
                      </a:lnTo>
                      <a:lnTo>
                        <a:pt x="60" y="150"/>
                      </a:lnTo>
                      <a:lnTo>
                        <a:pt x="68" y="136"/>
                      </a:lnTo>
                      <a:lnTo>
                        <a:pt x="79" y="124"/>
                      </a:lnTo>
                      <a:lnTo>
                        <a:pt x="89" y="111"/>
                      </a:lnTo>
                      <a:lnTo>
                        <a:pt x="101" y="100"/>
                      </a:lnTo>
                      <a:lnTo>
                        <a:pt x="114" y="88"/>
                      </a:lnTo>
                      <a:lnTo>
                        <a:pt x="129" y="76"/>
                      </a:lnTo>
                      <a:lnTo>
                        <a:pt x="144" y="64"/>
                      </a:lnTo>
                      <a:lnTo>
                        <a:pt x="162" y="53"/>
                      </a:lnTo>
                      <a:lnTo>
                        <a:pt x="181" y="41"/>
                      </a:lnTo>
                      <a:lnTo>
                        <a:pt x="201" y="31"/>
                      </a:lnTo>
                      <a:lnTo>
                        <a:pt x="219" y="22"/>
                      </a:lnTo>
                      <a:lnTo>
                        <a:pt x="237" y="14"/>
                      </a:lnTo>
                      <a:lnTo>
                        <a:pt x="253" y="7"/>
                      </a:lnTo>
                      <a:lnTo>
                        <a:pt x="268" y="1"/>
                      </a:lnTo>
                      <a:lnTo>
                        <a:pt x="255" y="0"/>
                      </a:lnTo>
                      <a:lnTo>
                        <a:pt x="238" y="1"/>
                      </a:lnTo>
                      <a:lnTo>
                        <a:pt x="221" y="5"/>
                      </a:lnTo>
                      <a:lnTo>
                        <a:pt x="201" y="11"/>
                      </a:lnTo>
                      <a:lnTo>
                        <a:pt x="181" y="19"/>
                      </a:lnTo>
                      <a:lnTo>
                        <a:pt x="161" y="28"/>
                      </a:lnTo>
                      <a:lnTo>
                        <a:pt x="142" y="39"/>
                      </a:lnTo>
                      <a:lnTo>
                        <a:pt x="126" y="5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347" name="Freeform 747"/>
                <p:cNvSpPr>
                  <a:spLocks/>
                </p:cNvSpPr>
                <p:nvPr/>
              </p:nvSpPr>
              <p:spPr bwMode="auto">
                <a:xfrm>
                  <a:off x="5229" y="2647"/>
                  <a:ext cx="99" cy="59"/>
                </a:xfrm>
                <a:custGeom>
                  <a:avLst/>
                  <a:gdLst>
                    <a:gd name="T0" fmla="*/ 0 w 282"/>
                    <a:gd name="T1" fmla="*/ 0 h 253"/>
                    <a:gd name="T2" fmla="*/ 0 w 282"/>
                    <a:gd name="T3" fmla="*/ 0 h 253"/>
                    <a:gd name="T4" fmla="*/ 0 w 282"/>
                    <a:gd name="T5" fmla="*/ 0 h 253"/>
                    <a:gd name="T6" fmla="*/ 0 w 282"/>
                    <a:gd name="T7" fmla="*/ 0 h 253"/>
                    <a:gd name="T8" fmla="*/ 0 w 282"/>
                    <a:gd name="T9" fmla="*/ 0 h 253"/>
                    <a:gd name="T10" fmla="*/ 0 w 282"/>
                    <a:gd name="T11" fmla="*/ 0 h 253"/>
                    <a:gd name="T12" fmla="*/ 0 w 282"/>
                    <a:gd name="T13" fmla="*/ 0 h 253"/>
                    <a:gd name="T14" fmla="*/ 0 w 282"/>
                    <a:gd name="T15" fmla="*/ 0 h 253"/>
                    <a:gd name="T16" fmla="*/ 0 w 282"/>
                    <a:gd name="T17" fmla="*/ 0 h 253"/>
                    <a:gd name="T18" fmla="*/ 0 w 282"/>
                    <a:gd name="T19" fmla="*/ 0 h 253"/>
                    <a:gd name="T20" fmla="*/ 0 w 282"/>
                    <a:gd name="T21" fmla="*/ 0 h 253"/>
                    <a:gd name="T22" fmla="*/ 0 w 282"/>
                    <a:gd name="T23" fmla="*/ 0 h 253"/>
                    <a:gd name="T24" fmla="*/ 0 w 282"/>
                    <a:gd name="T25" fmla="*/ 0 h 253"/>
                    <a:gd name="T26" fmla="*/ 0 w 282"/>
                    <a:gd name="T27" fmla="*/ 0 h 253"/>
                    <a:gd name="T28" fmla="*/ 0 w 282"/>
                    <a:gd name="T29" fmla="*/ 0 h 253"/>
                    <a:gd name="T30" fmla="*/ 0 w 282"/>
                    <a:gd name="T31" fmla="*/ 0 h 253"/>
                    <a:gd name="T32" fmla="*/ 0 w 282"/>
                    <a:gd name="T33" fmla="*/ 0 h 253"/>
                    <a:gd name="T34" fmla="*/ 0 w 282"/>
                    <a:gd name="T35" fmla="*/ 0 h 253"/>
                    <a:gd name="T36" fmla="*/ 0 w 282"/>
                    <a:gd name="T37" fmla="*/ 0 h 253"/>
                    <a:gd name="T38" fmla="*/ 0 w 282"/>
                    <a:gd name="T39" fmla="*/ 0 h 253"/>
                    <a:gd name="T40" fmla="*/ 0 w 282"/>
                    <a:gd name="T41" fmla="*/ 0 h 253"/>
                    <a:gd name="T42" fmla="*/ 0 w 282"/>
                    <a:gd name="T43" fmla="*/ 0 h 253"/>
                    <a:gd name="T44" fmla="*/ 0 w 282"/>
                    <a:gd name="T45" fmla="*/ 0 h 253"/>
                    <a:gd name="T46" fmla="*/ 0 w 282"/>
                    <a:gd name="T47" fmla="*/ 0 h 253"/>
                    <a:gd name="T48" fmla="*/ 0 w 282"/>
                    <a:gd name="T49" fmla="*/ 0 h 253"/>
                    <a:gd name="T50" fmla="*/ 0 w 282"/>
                    <a:gd name="T51" fmla="*/ 0 h 253"/>
                    <a:gd name="T52" fmla="*/ 0 w 282"/>
                    <a:gd name="T53" fmla="*/ 0 h 253"/>
                    <a:gd name="T54" fmla="*/ 0 w 282"/>
                    <a:gd name="T55" fmla="*/ 0 h 253"/>
                    <a:gd name="T56" fmla="*/ 0 w 282"/>
                    <a:gd name="T57" fmla="*/ 0 h 253"/>
                    <a:gd name="T58" fmla="*/ 0 w 282"/>
                    <a:gd name="T59" fmla="*/ 0 h 253"/>
                    <a:gd name="T60" fmla="*/ 0 w 282"/>
                    <a:gd name="T61" fmla="*/ 0 h 253"/>
                    <a:gd name="T62" fmla="*/ 0 w 282"/>
                    <a:gd name="T63" fmla="*/ 0 h 253"/>
                    <a:gd name="T64" fmla="*/ 0 w 282"/>
                    <a:gd name="T65" fmla="*/ 0 h 253"/>
                    <a:gd name="T66" fmla="*/ 0 w 282"/>
                    <a:gd name="T67" fmla="*/ 0 h 253"/>
                    <a:gd name="T68" fmla="*/ 0 w 282"/>
                    <a:gd name="T69" fmla="*/ 0 h 253"/>
                    <a:gd name="T70" fmla="*/ 0 w 282"/>
                    <a:gd name="T71" fmla="*/ 0 h 253"/>
                    <a:gd name="T72" fmla="*/ 0 w 282"/>
                    <a:gd name="T73" fmla="*/ 0 h 253"/>
                    <a:gd name="T74" fmla="*/ 0 w 282"/>
                    <a:gd name="T75" fmla="*/ 0 h 253"/>
                    <a:gd name="T76" fmla="*/ 0 w 282"/>
                    <a:gd name="T77" fmla="*/ 0 h 253"/>
                    <a:gd name="T78" fmla="*/ 0 w 282"/>
                    <a:gd name="T79" fmla="*/ 0 h 253"/>
                    <a:gd name="T80" fmla="*/ 0 w 282"/>
                    <a:gd name="T81" fmla="*/ 0 h 253"/>
                    <a:gd name="T82" fmla="*/ 0 w 282"/>
                    <a:gd name="T83" fmla="*/ 0 h 253"/>
                    <a:gd name="T84" fmla="*/ 0 w 282"/>
                    <a:gd name="T85" fmla="*/ 0 h 253"/>
                    <a:gd name="T86" fmla="*/ 0 w 282"/>
                    <a:gd name="T87" fmla="*/ 0 h 253"/>
                    <a:gd name="T88" fmla="*/ 0 w 282"/>
                    <a:gd name="T89" fmla="*/ 0 h 253"/>
                    <a:gd name="T90" fmla="*/ 0 w 282"/>
                    <a:gd name="T91" fmla="*/ 0 h 253"/>
                    <a:gd name="T92" fmla="*/ 0 w 282"/>
                    <a:gd name="T93" fmla="*/ 0 h 253"/>
                    <a:gd name="T94" fmla="*/ 0 w 282"/>
                    <a:gd name="T95" fmla="*/ 0 h 253"/>
                    <a:gd name="T96" fmla="*/ 0 w 282"/>
                    <a:gd name="T97" fmla="*/ 0 h 253"/>
                    <a:gd name="T98" fmla="*/ 0 w 282"/>
                    <a:gd name="T99" fmla="*/ 0 h 253"/>
                    <a:gd name="T100" fmla="*/ 0 w 282"/>
                    <a:gd name="T101" fmla="*/ 0 h 253"/>
                    <a:gd name="T102" fmla="*/ 0 w 282"/>
                    <a:gd name="T103" fmla="*/ 0 h 253"/>
                    <a:gd name="T104" fmla="*/ 0 w 282"/>
                    <a:gd name="T105" fmla="*/ 0 h 253"/>
                    <a:gd name="T106" fmla="*/ 0 w 282"/>
                    <a:gd name="T107" fmla="*/ 0 h 253"/>
                    <a:gd name="T108" fmla="*/ 0 w 282"/>
                    <a:gd name="T109" fmla="*/ 0 h 253"/>
                    <a:gd name="T110" fmla="*/ 0 w 282"/>
                    <a:gd name="T111" fmla="*/ 0 h 253"/>
                    <a:gd name="T112" fmla="*/ 0 w 282"/>
                    <a:gd name="T113" fmla="*/ 0 h 253"/>
                    <a:gd name="T114" fmla="*/ 0 w 282"/>
                    <a:gd name="T115" fmla="*/ 0 h 253"/>
                    <a:gd name="T116" fmla="*/ 0 w 282"/>
                    <a:gd name="T117" fmla="*/ 0 h 253"/>
                    <a:gd name="T118" fmla="*/ 0 w 282"/>
                    <a:gd name="T119" fmla="*/ 0 h 253"/>
                    <a:gd name="T120" fmla="*/ 0 w 282"/>
                    <a:gd name="T121" fmla="*/ 0 h 253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282"/>
                    <a:gd name="T184" fmla="*/ 0 h 253"/>
                    <a:gd name="T185" fmla="*/ 282 w 282"/>
                    <a:gd name="T186" fmla="*/ 253 h 253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282" h="253">
                      <a:moveTo>
                        <a:pt x="235" y="78"/>
                      </a:moveTo>
                      <a:lnTo>
                        <a:pt x="248" y="92"/>
                      </a:lnTo>
                      <a:lnTo>
                        <a:pt x="255" y="108"/>
                      </a:lnTo>
                      <a:lnTo>
                        <a:pt x="259" y="125"/>
                      </a:lnTo>
                      <a:lnTo>
                        <a:pt x="259" y="144"/>
                      </a:lnTo>
                      <a:lnTo>
                        <a:pt x="257" y="159"/>
                      </a:lnTo>
                      <a:lnTo>
                        <a:pt x="252" y="171"/>
                      </a:lnTo>
                      <a:lnTo>
                        <a:pt x="244" y="184"/>
                      </a:lnTo>
                      <a:lnTo>
                        <a:pt x="236" y="194"/>
                      </a:lnTo>
                      <a:lnTo>
                        <a:pt x="225" y="206"/>
                      </a:lnTo>
                      <a:lnTo>
                        <a:pt x="215" y="215"/>
                      </a:lnTo>
                      <a:lnTo>
                        <a:pt x="204" y="225"/>
                      </a:lnTo>
                      <a:lnTo>
                        <a:pt x="194" y="236"/>
                      </a:lnTo>
                      <a:lnTo>
                        <a:pt x="191" y="239"/>
                      </a:lnTo>
                      <a:lnTo>
                        <a:pt x="190" y="242"/>
                      </a:lnTo>
                      <a:lnTo>
                        <a:pt x="191" y="246"/>
                      </a:lnTo>
                      <a:lnTo>
                        <a:pt x="194" y="249"/>
                      </a:lnTo>
                      <a:lnTo>
                        <a:pt x="197" y="252"/>
                      </a:lnTo>
                      <a:lnTo>
                        <a:pt x="201" y="253"/>
                      </a:lnTo>
                      <a:lnTo>
                        <a:pt x="205" y="252"/>
                      </a:lnTo>
                      <a:lnTo>
                        <a:pt x="209" y="249"/>
                      </a:lnTo>
                      <a:lnTo>
                        <a:pt x="232" y="234"/>
                      </a:lnTo>
                      <a:lnTo>
                        <a:pt x="251" y="215"/>
                      </a:lnTo>
                      <a:lnTo>
                        <a:pt x="267" y="192"/>
                      </a:lnTo>
                      <a:lnTo>
                        <a:pt x="278" y="168"/>
                      </a:lnTo>
                      <a:lnTo>
                        <a:pt x="282" y="141"/>
                      </a:lnTo>
                      <a:lnTo>
                        <a:pt x="279" y="116"/>
                      </a:lnTo>
                      <a:lnTo>
                        <a:pt x="270" y="92"/>
                      </a:lnTo>
                      <a:lnTo>
                        <a:pt x="251" y="70"/>
                      </a:lnTo>
                      <a:lnTo>
                        <a:pt x="237" y="59"/>
                      </a:lnTo>
                      <a:lnTo>
                        <a:pt x="221" y="48"/>
                      </a:lnTo>
                      <a:lnTo>
                        <a:pt x="202" y="39"/>
                      </a:lnTo>
                      <a:lnTo>
                        <a:pt x="183" y="31"/>
                      </a:lnTo>
                      <a:lnTo>
                        <a:pt x="163" y="24"/>
                      </a:lnTo>
                      <a:lnTo>
                        <a:pt x="142" y="18"/>
                      </a:lnTo>
                      <a:lnTo>
                        <a:pt x="122" y="13"/>
                      </a:lnTo>
                      <a:lnTo>
                        <a:pt x="101" y="8"/>
                      </a:lnTo>
                      <a:lnTo>
                        <a:pt x="82" y="5"/>
                      </a:lnTo>
                      <a:lnTo>
                        <a:pt x="63" y="2"/>
                      </a:lnTo>
                      <a:lnTo>
                        <a:pt x="47" y="0"/>
                      </a:lnTo>
                      <a:lnTo>
                        <a:pt x="32" y="0"/>
                      </a:lnTo>
                      <a:lnTo>
                        <a:pt x="19" y="0"/>
                      </a:lnTo>
                      <a:lnTo>
                        <a:pt x="10" y="1"/>
                      </a:lnTo>
                      <a:lnTo>
                        <a:pt x="4" y="4"/>
                      </a:lnTo>
                      <a:lnTo>
                        <a:pt x="0" y="6"/>
                      </a:lnTo>
                      <a:lnTo>
                        <a:pt x="12" y="8"/>
                      </a:lnTo>
                      <a:lnTo>
                        <a:pt x="25" y="9"/>
                      </a:lnTo>
                      <a:lnTo>
                        <a:pt x="38" y="12"/>
                      </a:lnTo>
                      <a:lnTo>
                        <a:pt x="52" y="14"/>
                      </a:lnTo>
                      <a:lnTo>
                        <a:pt x="67" y="16"/>
                      </a:lnTo>
                      <a:lnTo>
                        <a:pt x="82" y="18"/>
                      </a:lnTo>
                      <a:lnTo>
                        <a:pt x="97" y="22"/>
                      </a:lnTo>
                      <a:lnTo>
                        <a:pt x="114" y="25"/>
                      </a:lnTo>
                      <a:lnTo>
                        <a:pt x="129" y="30"/>
                      </a:lnTo>
                      <a:lnTo>
                        <a:pt x="146" y="35"/>
                      </a:lnTo>
                      <a:lnTo>
                        <a:pt x="162" y="40"/>
                      </a:lnTo>
                      <a:lnTo>
                        <a:pt x="177" y="46"/>
                      </a:lnTo>
                      <a:lnTo>
                        <a:pt x="192" y="53"/>
                      </a:lnTo>
                      <a:lnTo>
                        <a:pt x="208" y="60"/>
                      </a:lnTo>
                      <a:lnTo>
                        <a:pt x="222" y="69"/>
                      </a:lnTo>
                      <a:lnTo>
                        <a:pt x="235" y="7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348" name="Freeform 748"/>
                <p:cNvSpPr>
                  <a:spLocks/>
                </p:cNvSpPr>
                <p:nvPr/>
              </p:nvSpPr>
              <p:spPr bwMode="auto">
                <a:xfrm>
                  <a:off x="5030" y="2680"/>
                  <a:ext cx="40" cy="54"/>
                </a:xfrm>
                <a:custGeom>
                  <a:avLst/>
                  <a:gdLst>
                    <a:gd name="T0" fmla="*/ 0 w 115"/>
                    <a:gd name="T1" fmla="*/ 0 h 236"/>
                    <a:gd name="T2" fmla="*/ 0 w 115"/>
                    <a:gd name="T3" fmla="*/ 0 h 236"/>
                    <a:gd name="T4" fmla="*/ 0 w 115"/>
                    <a:gd name="T5" fmla="*/ 0 h 236"/>
                    <a:gd name="T6" fmla="*/ 0 w 115"/>
                    <a:gd name="T7" fmla="*/ 0 h 236"/>
                    <a:gd name="T8" fmla="*/ 0 w 115"/>
                    <a:gd name="T9" fmla="*/ 0 h 236"/>
                    <a:gd name="T10" fmla="*/ 0 w 115"/>
                    <a:gd name="T11" fmla="*/ 0 h 236"/>
                    <a:gd name="T12" fmla="*/ 0 w 115"/>
                    <a:gd name="T13" fmla="*/ 0 h 236"/>
                    <a:gd name="T14" fmla="*/ 0 w 115"/>
                    <a:gd name="T15" fmla="*/ 0 h 236"/>
                    <a:gd name="T16" fmla="*/ 0 w 115"/>
                    <a:gd name="T17" fmla="*/ 0 h 236"/>
                    <a:gd name="T18" fmla="*/ 0 w 115"/>
                    <a:gd name="T19" fmla="*/ 0 h 236"/>
                    <a:gd name="T20" fmla="*/ 0 w 115"/>
                    <a:gd name="T21" fmla="*/ 0 h 236"/>
                    <a:gd name="T22" fmla="*/ 0 w 115"/>
                    <a:gd name="T23" fmla="*/ 0 h 236"/>
                    <a:gd name="T24" fmla="*/ 0 w 115"/>
                    <a:gd name="T25" fmla="*/ 0 h 236"/>
                    <a:gd name="T26" fmla="*/ 0 w 115"/>
                    <a:gd name="T27" fmla="*/ 0 h 236"/>
                    <a:gd name="T28" fmla="*/ 0 w 115"/>
                    <a:gd name="T29" fmla="*/ 0 h 236"/>
                    <a:gd name="T30" fmla="*/ 0 w 115"/>
                    <a:gd name="T31" fmla="*/ 0 h 236"/>
                    <a:gd name="T32" fmla="*/ 0 w 115"/>
                    <a:gd name="T33" fmla="*/ 0 h 236"/>
                    <a:gd name="T34" fmla="*/ 0 w 115"/>
                    <a:gd name="T35" fmla="*/ 0 h 236"/>
                    <a:gd name="T36" fmla="*/ 0 w 115"/>
                    <a:gd name="T37" fmla="*/ 0 h 236"/>
                    <a:gd name="T38" fmla="*/ 0 w 115"/>
                    <a:gd name="T39" fmla="*/ 0 h 236"/>
                    <a:gd name="T40" fmla="*/ 0 w 115"/>
                    <a:gd name="T41" fmla="*/ 0 h 236"/>
                    <a:gd name="T42" fmla="*/ 0 w 115"/>
                    <a:gd name="T43" fmla="*/ 0 h 236"/>
                    <a:gd name="T44" fmla="*/ 0 w 115"/>
                    <a:gd name="T45" fmla="*/ 0 h 236"/>
                    <a:gd name="T46" fmla="*/ 0 w 115"/>
                    <a:gd name="T47" fmla="*/ 0 h 236"/>
                    <a:gd name="T48" fmla="*/ 0 w 115"/>
                    <a:gd name="T49" fmla="*/ 0 h 236"/>
                    <a:gd name="T50" fmla="*/ 0 w 115"/>
                    <a:gd name="T51" fmla="*/ 0 h 236"/>
                    <a:gd name="T52" fmla="*/ 0 w 115"/>
                    <a:gd name="T53" fmla="*/ 0 h 236"/>
                    <a:gd name="T54" fmla="*/ 0 w 115"/>
                    <a:gd name="T55" fmla="*/ 0 h 236"/>
                    <a:gd name="T56" fmla="*/ 0 w 115"/>
                    <a:gd name="T57" fmla="*/ 0 h 236"/>
                    <a:gd name="T58" fmla="*/ 0 w 115"/>
                    <a:gd name="T59" fmla="*/ 0 h 236"/>
                    <a:gd name="T60" fmla="*/ 0 w 115"/>
                    <a:gd name="T61" fmla="*/ 0 h 236"/>
                    <a:gd name="T62" fmla="*/ 0 w 115"/>
                    <a:gd name="T63" fmla="*/ 0 h 236"/>
                    <a:gd name="T64" fmla="*/ 0 w 115"/>
                    <a:gd name="T65" fmla="*/ 0 h 236"/>
                    <a:gd name="T66" fmla="*/ 0 w 115"/>
                    <a:gd name="T67" fmla="*/ 0 h 236"/>
                    <a:gd name="T68" fmla="*/ 0 w 115"/>
                    <a:gd name="T69" fmla="*/ 0 h 236"/>
                    <a:gd name="T70" fmla="*/ 0 w 115"/>
                    <a:gd name="T71" fmla="*/ 0 h 236"/>
                    <a:gd name="T72" fmla="*/ 0 w 115"/>
                    <a:gd name="T73" fmla="*/ 0 h 236"/>
                    <a:gd name="T74" fmla="*/ 0 w 115"/>
                    <a:gd name="T75" fmla="*/ 0 h 236"/>
                    <a:gd name="T76" fmla="*/ 0 w 115"/>
                    <a:gd name="T77" fmla="*/ 0 h 236"/>
                    <a:gd name="T78" fmla="*/ 0 w 115"/>
                    <a:gd name="T79" fmla="*/ 0 h 236"/>
                    <a:gd name="T80" fmla="*/ 0 w 115"/>
                    <a:gd name="T81" fmla="*/ 0 h 2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15"/>
                    <a:gd name="T124" fmla="*/ 0 h 236"/>
                    <a:gd name="T125" fmla="*/ 115 w 115"/>
                    <a:gd name="T126" fmla="*/ 236 h 236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15" h="236">
                      <a:moveTo>
                        <a:pt x="0" y="128"/>
                      </a:moveTo>
                      <a:lnTo>
                        <a:pt x="0" y="148"/>
                      </a:lnTo>
                      <a:lnTo>
                        <a:pt x="5" y="166"/>
                      </a:lnTo>
                      <a:lnTo>
                        <a:pt x="13" y="184"/>
                      </a:lnTo>
                      <a:lnTo>
                        <a:pt x="24" y="198"/>
                      </a:lnTo>
                      <a:lnTo>
                        <a:pt x="39" y="211"/>
                      </a:lnTo>
                      <a:lnTo>
                        <a:pt x="55" y="223"/>
                      </a:lnTo>
                      <a:lnTo>
                        <a:pt x="74" y="231"/>
                      </a:lnTo>
                      <a:lnTo>
                        <a:pt x="92" y="235"/>
                      </a:lnTo>
                      <a:lnTo>
                        <a:pt x="98" y="236"/>
                      </a:lnTo>
                      <a:lnTo>
                        <a:pt x="104" y="234"/>
                      </a:lnTo>
                      <a:lnTo>
                        <a:pt x="109" y="231"/>
                      </a:lnTo>
                      <a:lnTo>
                        <a:pt x="111" y="226"/>
                      </a:lnTo>
                      <a:lnTo>
                        <a:pt x="111" y="220"/>
                      </a:lnTo>
                      <a:lnTo>
                        <a:pt x="110" y="215"/>
                      </a:lnTo>
                      <a:lnTo>
                        <a:pt x="107" y="210"/>
                      </a:lnTo>
                      <a:lnTo>
                        <a:pt x="101" y="208"/>
                      </a:lnTo>
                      <a:lnTo>
                        <a:pt x="82" y="201"/>
                      </a:lnTo>
                      <a:lnTo>
                        <a:pt x="64" y="192"/>
                      </a:lnTo>
                      <a:lnTo>
                        <a:pt x="50" y="179"/>
                      </a:lnTo>
                      <a:lnTo>
                        <a:pt x="40" y="165"/>
                      </a:lnTo>
                      <a:lnTo>
                        <a:pt x="33" y="148"/>
                      </a:lnTo>
                      <a:lnTo>
                        <a:pt x="29" y="130"/>
                      </a:lnTo>
                      <a:lnTo>
                        <a:pt x="29" y="110"/>
                      </a:lnTo>
                      <a:lnTo>
                        <a:pt x="35" y="89"/>
                      </a:lnTo>
                      <a:lnTo>
                        <a:pt x="43" y="74"/>
                      </a:lnTo>
                      <a:lnTo>
                        <a:pt x="56" y="60"/>
                      </a:lnTo>
                      <a:lnTo>
                        <a:pt x="70" y="46"/>
                      </a:lnTo>
                      <a:lnTo>
                        <a:pt x="85" y="33"/>
                      </a:lnTo>
                      <a:lnTo>
                        <a:pt x="98" y="23"/>
                      </a:lnTo>
                      <a:lnTo>
                        <a:pt x="109" y="12"/>
                      </a:lnTo>
                      <a:lnTo>
                        <a:pt x="115" y="6"/>
                      </a:lnTo>
                      <a:lnTo>
                        <a:pt x="115" y="0"/>
                      </a:lnTo>
                      <a:lnTo>
                        <a:pt x="102" y="4"/>
                      </a:lnTo>
                      <a:lnTo>
                        <a:pt x="85" y="12"/>
                      </a:lnTo>
                      <a:lnTo>
                        <a:pt x="68" y="26"/>
                      </a:lnTo>
                      <a:lnTo>
                        <a:pt x="49" y="42"/>
                      </a:lnTo>
                      <a:lnTo>
                        <a:pt x="32" y="61"/>
                      </a:lnTo>
                      <a:lnTo>
                        <a:pt x="17" y="82"/>
                      </a:lnTo>
                      <a:lnTo>
                        <a:pt x="6" y="105"/>
                      </a:lnTo>
                      <a:lnTo>
                        <a:pt x="0" y="12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349" name="Freeform 749"/>
                <p:cNvSpPr>
                  <a:spLocks/>
                </p:cNvSpPr>
                <p:nvPr/>
              </p:nvSpPr>
              <p:spPr bwMode="auto">
                <a:xfrm>
                  <a:off x="5311" y="2643"/>
                  <a:ext cx="87" cy="73"/>
                </a:xfrm>
                <a:custGeom>
                  <a:avLst/>
                  <a:gdLst>
                    <a:gd name="T0" fmla="*/ 0 w 245"/>
                    <a:gd name="T1" fmla="*/ 0 h 310"/>
                    <a:gd name="T2" fmla="*/ 0 w 245"/>
                    <a:gd name="T3" fmla="*/ 0 h 310"/>
                    <a:gd name="T4" fmla="*/ 0 w 245"/>
                    <a:gd name="T5" fmla="*/ 0 h 310"/>
                    <a:gd name="T6" fmla="*/ 0 w 245"/>
                    <a:gd name="T7" fmla="*/ 0 h 310"/>
                    <a:gd name="T8" fmla="*/ 0 w 245"/>
                    <a:gd name="T9" fmla="*/ 0 h 310"/>
                    <a:gd name="T10" fmla="*/ 0 w 245"/>
                    <a:gd name="T11" fmla="*/ 0 h 310"/>
                    <a:gd name="T12" fmla="*/ 0 w 245"/>
                    <a:gd name="T13" fmla="*/ 0 h 310"/>
                    <a:gd name="T14" fmla="*/ 0 w 245"/>
                    <a:gd name="T15" fmla="*/ 0 h 310"/>
                    <a:gd name="T16" fmla="*/ 0 w 245"/>
                    <a:gd name="T17" fmla="*/ 0 h 310"/>
                    <a:gd name="T18" fmla="*/ 0 w 245"/>
                    <a:gd name="T19" fmla="*/ 0 h 310"/>
                    <a:gd name="T20" fmla="*/ 0 w 245"/>
                    <a:gd name="T21" fmla="*/ 0 h 310"/>
                    <a:gd name="T22" fmla="*/ 0 w 245"/>
                    <a:gd name="T23" fmla="*/ 0 h 310"/>
                    <a:gd name="T24" fmla="*/ 0 w 245"/>
                    <a:gd name="T25" fmla="*/ 0 h 310"/>
                    <a:gd name="T26" fmla="*/ 0 w 245"/>
                    <a:gd name="T27" fmla="*/ 0 h 310"/>
                    <a:gd name="T28" fmla="*/ 0 w 245"/>
                    <a:gd name="T29" fmla="*/ 0 h 310"/>
                    <a:gd name="T30" fmla="*/ 0 w 245"/>
                    <a:gd name="T31" fmla="*/ 0 h 310"/>
                    <a:gd name="T32" fmla="*/ 0 w 245"/>
                    <a:gd name="T33" fmla="*/ 0 h 310"/>
                    <a:gd name="T34" fmla="*/ 0 w 245"/>
                    <a:gd name="T35" fmla="*/ 0 h 310"/>
                    <a:gd name="T36" fmla="*/ 0 w 245"/>
                    <a:gd name="T37" fmla="*/ 0 h 310"/>
                    <a:gd name="T38" fmla="*/ 0 w 245"/>
                    <a:gd name="T39" fmla="*/ 0 h 310"/>
                    <a:gd name="T40" fmla="*/ 0 w 245"/>
                    <a:gd name="T41" fmla="*/ 0 h 310"/>
                    <a:gd name="T42" fmla="*/ 0 w 245"/>
                    <a:gd name="T43" fmla="*/ 0 h 310"/>
                    <a:gd name="T44" fmla="*/ 0 w 245"/>
                    <a:gd name="T45" fmla="*/ 0 h 310"/>
                    <a:gd name="T46" fmla="*/ 0 w 245"/>
                    <a:gd name="T47" fmla="*/ 0 h 310"/>
                    <a:gd name="T48" fmla="*/ 0 w 245"/>
                    <a:gd name="T49" fmla="*/ 0 h 310"/>
                    <a:gd name="T50" fmla="*/ 0 w 245"/>
                    <a:gd name="T51" fmla="*/ 0 h 310"/>
                    <a:gd name="T52" fmla="*/ 0 w 245"/>
                    <a:gd name="T53" fmla="*/ 0 h 310"/>
                    <a:gd name="T54" fmla="*/ 0 w 245"/>
                    <a:gd name="T55" fmla="*/ 0 h 310"/>
                    <a:gd name="T56" fmla="*/ 0 w 245"/>
                    <a:gd name="T57" fmla="*/ 0 h 310"/>
                    <a:gd name="T58" fmla="*/ 0 w 245"/>
                    <a:gd name="T59" fmla="*/ 0 h 310"/>
                    <a:gd name="T60" fmla="*/ 0 w 245"/>
                    <a:gd name="T61" fmla="*/ 0 h 310"/>
                    <a:gd name="T62" fmla="*/ 0 w 245"/>
                    <a:gd name="T63" fmla="*/ 0 h 310"/>
                    <a:gd name="T64" fmla="*/ 0 w 245"/>
                    <a:gd name="T65" fmla="*/ 0 h 310"/>
                    <a:gd name="T66" fmla="*/ 0 w 245"/>
                    <a:gd name="T67" fmla="*/ 0 h 310"/>
                    <a:gd name="T68" fmla="*/ 0 w 245"/>
                    <a:gd name="T69" fmla="*/ 0 h 310"/>
                    <a:gd name="T70" fmla="*/ 0 w 245"/>
                    <a:gd name="T71" fmla="*/ 0 h 310"/>
                    <a:gd name="T72" fmla="*/ 0 w 245"/>
                    <a:gd name="T73" fmla="*/ 0 h 310"/>
                    <a:gd name="T74" fmla="*/ 0 w 245"/>
                    <a:gd name="T75" fmla="*/ 0 h 310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w 245"/>
                    <a:gd name="T115" fmla="*/ 0 h 310"/>
                    <a:gd name="T116" fmla="*/ 245 w 245"/>
                    <a:gd name="T117" fmla="*/ 310 h 310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T114" t="T115" r="T116" b="T117"/>
                  <a:pathLst>
                    <a:path w="245" h="310">
                      <a:moveTo>
                        <a:pt x="200" y="116"/>
                      </a:moveTo>
                      <a:lnTo>
                        <a:pt x="208" y="124"/>
                      </a:lnTo>
                      <a:lnTo>
                        <a:pt x="214" y="133"/>
                      </a:lnTo>
                      <a:lnTo>
                        <a:pt x="220" y="144"/>
                      </a:lnTo>
                      <a:lnTo>
                        <a:pt x="223" y="154"/>
                      </a:lnTo>
                      <a:lnTo>
                        <a:pt x="226" y="164"/>
                      </a:lnTo>
                      <a:lnTo>
                        <a:pt x="224" y="176"/>
                      </a:lnTo>
                      <a:lnTo>
                        <a:pt x="222" y="187"/>
                      </a:lnTo>
                      <a:lnTo>
                        <a:pt x="216" y="198"/>
                      </a:lnTo>
                      <a:lnTo>
                        <a:pt x="208" y="209"/>
                      </a:lnTo>
                      <a:lnTo>
                        <a:pt x="199" y="219"/>
                      </a:lnTo>
                      <a:lnTo>
                        <a:pt x="188" y="229"/>
                      </a:lnTo>
                      <a:lnTo>
                        <a:pt x="177" y="238"/>
                      </a:lnTo>
                      <a:lnTo>
                        <a:pt x="166" y="246"/>
                      </a:lnTo>
                      <a:lnTo>
                        <a:pt x="154" y="255"/>
                      </a:lnTo>
                      <a:lnTo>
                        <a:pt x="142" y="264"/>
                      </a:lnTo>
                      <a:lnTo>
                        <a:pt x="132" y="275"/>
                      </a:lnTo>
                      <a:lnTo>
                        <a:pt x="128" y="278"/>
                      </a:lnTo>
                      <a:lnTo>
                        <a:pt x="126" y="283"/>
                      </a:lnTo>
                      <a:lnTo>
                        <a:pt x="124" y="287"/>
                      </a:lnTo>
                      <a:lnTo>
                        <a:pt x="121" y="292"/>
                      </a:lnTo>
                      <a:lnTo>
                        <a:pt x="120" y="296"/>
                      </a:lnTo>
                      <a:lnTo>
                        <a:pt x="120" y="301"/>
                      </a:lnTo>
                      <a:lnTo>
                        <a:pt x="122" y="306"/>
                      </a:lnTo>
                      <a:lnTo>
                        <a:pt x="126" y="309"/>
                      </a:lnTo>
                      <a:lnTo>
                        <a:pt x="131" y="310"/>
                      </a:lnTo>
                      <a:lnTo>
                        <a:pt x="135" y="310"/>
                      </a:lnTo>
                      <a:lnTo>
                        <a:pt x="139" y="309"/>
                      </a:lnTo>
                      <a:lnTo>
                        <a:pt x="142" y="306"/>
                      </a:lnTo>
                      <a:lnTo>
                        <a:pt x="154" y="292"/>
                      </a:lnTo>
                      <a:lnTo>
                        <a:pt x="167" y="280"/>
                      </a:lnTo>
                      <a:lnTo>
                        <a:pt x="180" y="269"/>
                      </a:lnTo>
                      <a:lnTo>
                        <a:pt x="194" y="257"/>
                      </a:lnTo>
                      <a:lnTo>
                        <a:pt x="207" y="246"/>
                      </a:lnTo>
                      <a:lnTo>
                        <a:pt x="220" y="233"/>
                      </a:lnTo>
                      <a:lnTo>
                        <a:pt x="230" y="219"/>
                      </a:lnTo>
                      <a:lnTo>
                        <a:pt x="238" y="204"/>
                      </a:lnTo>
                      <a:lnTo>
                        <a:pt x="244" y="186"/>
                      </a:lnTo>
                      <a:lnTo>
                        <a:pt x="245" y="169"/>
                      </a:lnTo>
                      <a:lnTo>
                        <a:pt x="243" y="152"/>
                      </a:lnTo>
                      <a:lnTo>
                        <a:pt x="237" y="134"/>
                      </a:lnTo>
                      <a:lnTo>
                        <a:pt x="228" y="119"/>
                      </a:lnTo>
                      <a:lnTo>
                        <a:pt x="217" y="105"/>
                      </a:lnTo>
                      <a:lnTo>
                        <a:pt x="203" y="93"/>
                      </a:lnTo>
                      <a:lnTo>
                        <a:pt x="188" y="83"/>
                      </a:lnTo>
                      <a:lnTo>
                        <a:pt x="176" y="76"/>
                      </a:lnTo>
                      <a:lnTo>
                        <a:pt x="163" y="69"/>
                      </a:lnTo>
                      <a:lnTo>
                        <a:pt x="151" y="61"/>
                      </a:lnTo>
                      <a:lnTo>
                        <a:pt x="136" y="54"/>
                      </a:lnTo>
                      <a:lnTo>
                        <a:pt x="122" y="46"/>
                      </a:lnTo>
                      <a:lnTo>
                        <a:pt x="107" y="39"/>
                      </a:lnTo>
                      <a:lnTo>
                        <a:pt x="93" y="31"/>
                      </a:lnTo>
                      <a:lnTo>
                        <a:pt x="79" y="24"/>
                      </a:lnTo>
                      <a:lnTo>
                        <a:pt x="66" y="18"/>
                      </a:lnTo>
                      <a:lnTo>
                        <a:pt x="53" y="13"/>
                      </a:lnTo>
                      <a:lnTo>
                        <a:pt x="40" y="8"/>
                      </a:lnTo>
                      <a:lnTo>
                        <a:pt x="30" y="5"/>
                      </a:lnTo>
                      <a:lnTo>
                        <a:pt x="20" y="1"/>
                      </a:lnTo>
                      <a:lnTo>
                        <a:pt x="1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lnTo>
                        <a:pt x="11" y="8"/>
                      </a:lnTo>
                      <a:lnTo>
                        <a:pt x="23" y="14"/>
                      </a:lnTo>
                      <a:lnTo>
                        <a:pt x="36" y="20"/>
                      </a:lnTo>
                      <a:lnTo>
                        <a:pt x="47" y="25"/>
                      </a:lnTo>
                      <a:lnTo>
                        <a:pt x="60" y="31"/>
                      </a:lnTo>
                      <a:lnTo>
                        <a:pt x="73" y="37"/>
                      </a:lnTo>
                      <a:lnTo>
                        <a:pt x="86" y="44"/>
                      </a:lnTo>
                      <a:lnTo>
                        <a:pt x="99" y="51"/>
                      </a:lnTo>
                      <a:lnTo>
                        <a:pt x="113" y="57"/>
                      </a:lnTo>
                      <a:lnTo>
                        <a:pt x="126" y="64"/>
                      </a:lnTo>
                      <a:lnTo>
                        <a:pt x="139" y="71"/>
                      </a:lnTo>
                      <a:lnTo>
                        <a:pt x="152" y="79"/>
                      </a:lnTo>
                      <a:lnTo>
                        <a:pt x="165" y="88"/>
                      </a:lnTo>
                      <a:lnTo>
                        <a:pt x="176" y="96"/>
                      </a:lnTo>
                      <a:lnTo>
                        <a:pt x="188" y="106"/>
                      </a:lnTo>
                      <a:lnTo>
                        <a:pt x="200" y="1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pic>
            <p:nvPicPr>
              <p:cNvPr id="46337" name="Picture 750" descr="access_point_stylized_gray_small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072" y="3642"/>
                <a:ext cx="430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46139" name="Group 751"/>
            <p:cNvGrpSpPr>
              <a:grpSpLocks/>
            </p:cNvGrpSpPr>
            <p:nvPr/>
          </p:nvGrpSpPr>
          <p:grpSpPr bwMode="auto">
            <a:xfrm>
              <a:off x="3552" y="2211"/>
              <a:ext cx="251" cy="226"/>
              <a:chOff x="5072" y="3611"/>
              <a:chExt cx="459" cy="380"/>
            </a:xfrm>
          </p:grpSpPr>
          <p:grpSp>
            <p:nvGrpSpPr>
              <p:cNvPr id="46322" name="Group 752"/>
              <p:cNvGrpSpPr>
                <a:grpSpLocks/>
              </p:cNvGrpSpPr>
              <p:nvPr/>
            </p:nvGrpSpPr>
            <p:grpSpPr bwMode="auto">
              <a:xfrm>
                <a:off x="5144" y="3611"/>
                <a:ext cx="387" cy="99"/>
                <a:chOff x="5030" y="2639"/>
                <a:chExt cx="387" cy="99"/>
              </a:xfrm>
            </p:grpSpPr>
            <p:sp>
              <p:nvSpPr>
                <p:cNvPr id="46324" name="Freeform 753"/>
                <p:cNvSpPr>
                  <a:spLocks/>
                </p:cNvSpPr>
                <p:nvPr/>
              </p:nvSpPr>
              <p:spPr bwMode="auto">
                <a:xfrm>
                  <a:off x="5134" y="2657"/>
                  <a:ext cx="69" cy="55"/>
                </a:xfrm>
                <a:custGeom>
                  <a:avLst/>
                  <a:gdLst>
                    <a:gd name="T0" fmla="*/ 0 w 199"/>
                    <a:gd name="T1" fmla="*/ 0 h 232"/>
                    <a:gd name="T2" fmla="*/ 0 w 199"/>
                    <a:gd name="T3" fmla="*/ 0 h 232"/>
                    <a:gd name="T4" fmla="*/ 0 w 199"/>
                    <a:gd name="T5" fmla="*/ 0 h 232"/>
                    <a:gd name="T6" fmla="*/ 0 w 199"/>
                    <a:gd name="T7" fmla="*/ 0 h 232"/>
                    <a:gd name="T8" fmla="*/ 0 w 199"/>
                    <a:gd name="T9" fmla="*/ 0 h 232"/>
                    <a:gd name="T10" fmla="*/ 0 w 199"/>
                    <a:gd name="T11" fmla="*/ 0 h 232"/>
                    <a:gd name="T12" fmla="*/ 0 w 199"/>
                    <a:gd name="T13" fmla="*/ 0 h 232"/>
                    <a:gd name="T14" fmla="*/ 0 w 199"/>
                    <a:gd name="T15" fmla="*/ 0 h 232"/>
                    <a:gd name="T16" fmla="*/ 0 w 199"/>
                    <a:gd name="T17" fmla="*/ 0 h 232"/>
                    <a:gd name="T18" fmla="*/ 0 w 199"/>
                    <a:gd name="T19" fmla="*/ 0 h 232"/>
                    <a:gd name="T20" fmla="*/ 0 w 199"/>
                    <a:gd name="T21" fmla="*/ 0 h 232"/>
                    <a:gd name="T22" fmla="*/ 0 w 199"/>
                    <a:gd name="T23" fmla="*/ 0 h 232"/>
                    <a:gd name="T24" fmla="*/ 0 w 199"/>
                    <a:gd name="T25" fmla="*/ 0 h 232"/>
                    <a:gd name="T26" fmla="*/ 0 w 199"/>
                    <a:gd name="T27" fmla="*/ 0 h 232"/>
                    <a:gd name="T28" fmla="*/ 0 w 199"/>
                    <a:gd name="T29" fmla="*/ 0 h 232"/>
                    <a:gd name="T30" fmla="*/ 0 w 199"/>
                    <a:gd name="T31" fmla="*/ 0 h 232"/>
                    <a:gd name="T32" fmla="*/ 0 w 199"/>
                    <a:gd name="T33" fmla="*/ 0 h 232"/>
                    <a:gd name="T34" fmla="*/ 0 w 199"/>
                    <a:gd name="T35" fmla="*/ 0 h 232"/>
                    <a:gd name="T36" fmla="*/ 0 w 199"/>
                    <a:gd name="T37" fmla="*/ 0 h 232"/>
                    <a:gd name="T38" fmla="*/ 0 w 199"/>
                    <a:gd name="T39" fmla="*/ 0 h 232"/>
                    <a:gd name="T40" fmla="*/ 0 w 199"/>
                    <a:gd name="T41" fmla="*/ 0 h 232"/>
                    <a:gd name="T42" fmla="*/ 0 w 199"/>
                    <a:gd name="T43" fmla="*/ 0 h 232"/>
                    <a:gd name="T44" fmla="*/ 0 w 199"/>
                    <a:gd name="T45" fmla="*/ 0 h 232"/>
                    <a:gd name="T46" fmla="*/ 0 w 199"/>
                    <a:gd name="T47" fmla="*/ 0 h 232"/>
                    <a:gd name="T48" fmla="*/ 0 w 199"/>
                    <a:gd name="T49" fmla="*/ 0 h 232"/>
                    <a:gd name="T50" fmla="*/ 0 w 199"/>
                    <a:gd name="T51" fmla="*/ 0 h 232"/>
                    <a:gd name="T52" fmla="*/ 0 w 199"/>
                    <a:gd name="T53" fmla="*/ 0 h 232"/>
                    <a:gd name="T54" fmla="*/ 0 w 199"/>
                    <a:gd name="T55" fmla="*/ 0 h 232"/>
                    <a:gd name="T56" fmla="*/ 0 w 199"/>
                    <a:gd name="T57" fmla="*/ 0 h 232"/>
                    <a:gd name="T58" fmla="*/ 0 w 199"/>
                    <a:gd name="T59" fmla="*/ 0 h 232"/>
                    <a:gd name="T60" fmla="*/ 0 w 199"/>
                    <a:gd name="T61" fmla="*/ 0 h 232"/>
                    <a:gd name="T62" fmla="*/ 0 w 199"/>
                    <a:gd name="T63" fmla="*/ 0 h 232"/>
                    <a:gd name="T64" fmla="*/ 0 w 199"/>
                    <a:gd name="T65" fmla="*/ 0 h 232"/>
                    <a:gd name="T66" fmla="*/ 0 w 199"/>
                    <a:gd name="T67" fmla="*/ 0 h 232"/>
                    <a:gd name="T68" fmla="*/ 0 w 199"/>
                    <a:gd name="T69" fmla="*/ 0 h 232"/>
                    <a:gd name="T70" fmla="*/ 0 w 199"/>
                    <a:gd name="T71" fmla="*/ 0 h 232"/>
                    <a:gd name="T72" fmla="*/ 0 w 199"/>
                    <a:gd name="T73" fmla="*/ 0 h 232"/>
                    <a:gd name="T74" fmla="*/ 0 w 199"/>
                    <a:gd name="T75" fmla="*/ 0 h 232"/>
                    <a:gd name="T76" fmla="*/ 0 w 199"/>
                    <a:gd name="T77" fmla="*/ 0 h 232"/>
                    <a:gd name="T78" fmla="*/ 0 w 199"/>
                    <a:gd name="T79" fmla="*/ 0 h 232"/>
                    <a:gd name="T80" fmla="*/ 0 w 199"/>
                    <a:gd name="T81" fmla="*/ 0 h 232"/>
                    <a:gd name="T82" fmla="*/ 0 w 199"/>
                    <a:gd name="T83" fmla="*/ 0 h 232"/>
                    <a:gd name="T84" fmla="*/ 0 w 199"/>
                    <a:gd name="T85" fmla="*/ 0 h 232"/>
                    <a:gd name="T86" fmla="*/ 0 w 199"/>
                    <a:gd name="T87" fmla="*/ 0 h 232"/>
                    <a:gd name="T88" fmla="*/ 0 w 199"/>
                    <a:gd name="T89" fmla="*/ 0 h 232"/>
                    <a:gd name="T90" fmla="*/ 0 w 199"/>
                    <a:gd name="T91" fmla="*/ 0 h 232"/>
                    <a:gd name="T92" fmla="*/ 0 w 199"/>
                    <a:gd name="T93" fmla="*/ 0 h 232"/>
                    <a:gd name="T94" fmla="*/ 0 w 199"/>
                    <a:gd name="T95" fmla="*/ 0 h 232"/>
                    <a:gd name="T96" fmla="*/ 0 w 199"/>
                    <a:gd name="T97" fmla="*/ 0 h 232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w 199"/>
                    <a:gd name="T148" fmla="*/ 0 h 232"/>
                    <a:gd name="T149" fmla="*/ 199 w 199"/>
                    <a:gd name="T150" fmla="*/ 232 h 232"/>
                  </a:gdLst>
                  <a:ahLst/>
                  <a:cxnLst>
                    <a:cxn ang="T98">
                      <a:pos x="T0" y="T1"/>
                    </a:cxn>
                    <a:cxn ang="T99">
                      <a:pos x="T2" y="T3"/>
                    </a:cxn>
                    <a:cxn ang="T100">
                      <a:pos x="T4" y="T5"/>
                    </a:cxn>
                    <a:cxn ang="T101">
                      <a:pos x="T6" y="T7"/>
                    </a:cxn>
                    <a:cxn ang="T102">
                      <a:pos x="T8" y="T9"/>
                    </a:cxn>
                    <a:cxn ang="T103">
                      <a:pos x="T10" y="T11"/>
                    </a:cxn>
                    <a:cxn ang="T104">
                      <a:pos x="T12" y="T13"/>
                    </a:cxn>
                    <a:cxn ang="T105">
                      <a:pos x="T14" y="T15"/>
                    </a:cxn>
                    <a:cxn ang="T106">
                      <a:pos x="T16" y="T17"/>
                    </a:cxn>
                    <a:cxn ang="T107">
                      <a:pos x="T18" y="T19"/>
                    </a:cxn>
                    <a:cxn ang="T108">
                      <a:pos x="T20" y="T21"/>
                    </a:cxn>
                    <a:cxn ang="T109">
                      <a:pos x="T22" y="T23"/>
                    </a:cxn>
                    <a:cxn ang="T110">
                      <a:pos x="T24" y="T25"/>
                    </a:cxn>
                    <a:cxn ang="T111">
                      <a:pos x="T26" y="T27"/>
                    </a:cxn>
                    <a:cxn ang="T112">
                      <a:pos x="T28" y="T29"/>
                    </a:cxn>
                    <a:cxn ang="T113">
                      <a:pos x="T30" y="T31"/>
                    </a:cxn>
                    <a:cxn ang="T114">
                      <a:pos x="T32" y="T33"/>
                    </a:cxn>
                    <a:cxn ang="T115">
                      <a:pos x="T34" y="T35"/>
                    </a:cxn>
                    <a:cxn ang="T116">
                      <a:pos x="T36" y="T37"/>
                    </a:cxn>
                    <a:cxn ang="T117">
                      <a:pos x="T38" y="T39"/>
                    </a:cxn>
                    <a:cxn ang="T118">
                      <a:pos x="T40" y="T41"/>
                    </a:cxn>
                    <a:cxn ang="T119">
                      <a:pos x="T42" y="T43"/>
                    </a:cxn>
                    <a:cxn ang="T120">
                      <a:pos x="T44" y="T45"/>
                    </a:cxn>
                    <a:cxn ang="T121">
                      <a:pos x="T46" y="T47"/>
                    </a:cxn>
                    <a:cxn ang="T122">
                      <a:pos x="T48" y="T49"/>
                    </a:cxn>
                    <a:cxn ang="T123">
                      <a:pos x="T50" y="T51"/>
                    </a:cxn>
                    <a:cxn ang="T124">
                      <a:pos x="T52" y="T53"/>
                    </a:cxn>
                    <a:cxn ang="T125">
                      <a:pos x="T54" y="T55"/>
                    </a:cxn>
                    <a:cxn ang="T126">
                      <a:pos x="T56" y="T57"/>
                    </a:cxn>
                    <a:cxn ang="T127">
                      <a:pos x="T58" y="T59"/>
                    </a:cxn>
                    <a:cxn ang="T128">
                      <a:pos x="T60" y="T61"/>
                    </a:cxn>
                    <a:cxn ang="T129">
                      <a:pos x="T62" y="T63"/>
                    </a:cxn>
                    <a:cxn ang="T130">
                      <a:pos x="T64" y="T65"/>
                    </a:cxn>
                    <a:cxn ang="T131">
                      <a:pos x="T66" y="T67"/>
                    </a:cxn>
                    <a:cxn ang="T132">
                      <a:pos x="T68" y="T69"/>
                    </a:cxn>
                    <a:cxn ang="T133">
                      <a:pos x="T70" y="T71"/>
                    </a:cxn>
                    <a:cxn ang="T134">
                      <a:pos x="T72" y="T73"/>
                    </a:cxn>
                    <a:cxn ang="T135">
                      <a:pos x="T74" y="T75"/>
                    </a:cxn>
                    <a:cxn ang="T136">
                      <a:pos x="T76" y="T77"/>
                    </a:cxn>
                    <a:cxn ang="T137">
                      <a:pos x="T78" y="T79"/>
                    </a:cxn>
                    <a:cxn ang="T138">
                      <a:pos x="T80" y="T81"/>
                    </a:cxn>
                    <a:cxn ang="T139">
                      <a:pos x="T82" y="T83"/>
                    </a:cxn>
                    <a:cxn ang="T140">
                      <a:pos x="T84" y="T85"/>
                    </a:cxn>
                    <a:cxn ang="T141">
                      <a:pos x="T86" y="T87"/>
                    </a:cxn>
                    <a:cxn ang="T142">
                      <a:pos x="T88" y="T89"/>
                    </a:cxn>
                    <a:cxn ang="T143">
                      <a:pos x="T90" y="T91"/>
                    </a:cxn>
                    <a:cxn ang="T144">
                      <a:pos x="T92" y="T93"/>
                    </a:cxn>
                    <a:cxn ang="T145">
                      <a:pos x="T94" y="T95"/>
                    </a:cxn>
                    <a:cxn ang="T146">
                      <a:pos x="T96" y="T97"/>
                    </a:cxn>
                  </a:cxnLst>
                  <a:rect l="T147" t="T148" r="T149" b="T150"/>
                  <a:pathLst>
                    <a:path w="199" h="232">
                      <a:moveTo>
                        <a:pt x="70" y="29"/>
                      </a:moveTo>
                      <a:lnTo>
                        <a:pt x="55" y="39"/>
                      </a:lnTo>
                      <a:lnTo>
                        <a:pt x="42" y="50"/>
                      </a:lnTo>
                      <a:lnTo>
                        <a:pt x="30" y="63"/>
                      </a:lnTo>
                      <a:lnTo>
                        <a:pt x="20" y="77"/>
                      </a:lnTo>
                      <a:lnTo>
                        <a:pt x="12" y="91"/>
                      </a:lnTo>
                      <a:lnTo>
                        <a:pt x="6" y="108"/>
                      </a:lnTo>
                      <a:lnTo>
                        <a:pt x="2" y="125"/>
                      </a:lnTo>
                      <a:lnTo>
                        <a:pt x="0" y="142"/>
                      </a:lnTo>
                      <a:lnTo>
                        <a:pt x="2" y="166"/>
                      </a:lnTo>
                      <a:lnTo>
                        <a:pt x="12" y="186"/>
                      </a:lnTo>
                      <a:lnTo>
                        <a:pt x="26" y="203"/>
                      </a:lnTo>
                      <a:lnTo>
                        <a:pt x="45" y="216"/>
                      </a:lnTo>
                      <a:lnTo>
                        <a:pt x="66" y="226"/>
                      </a:lnTo>
                      <a:lnTo>
                        <a:pt x="88" y="230"/>
                      </a:lnTo>
                      <a:lnTo>
                        <a:pt x="111" y="232"/>
                      </a:lnTo>
                      <a:lnTo>
                        <a:pt x="134" y="228"/>
                      </a:lnTo>
                      <a:lnTo>
                        <a:pt x="138" y="228"/>
                      </a:lnTo>
                      <a:lnTo>
                        <a:pt x="143" y="226"/>
                      </a:lnTo>
                      <a:lnTo>
                        <a:pt x="147" y="222"/>
                      </a:lnTo>
                      <a:lnTo>
                        <a:pt x="148" y="218"/>
                      </a:lnTo>
                      <a:lnTo>
                        <a:pt x="145" y="212"/>
                      </a:lnTo>
                      <a:lnTo>
                        <a:pt x="141" y="207"/>
                      </a:lnTo>
                      <a:lnTo>
                        <a:pt x="135" y="203"/>
                      </a:lnTo>
                      <a:lnTo>
                        <a:pt x="129" y="201"/>
                      </a:lnTo>
                      <a:lnTo>
                        <a:pt x="117" y="197"/>
                      </a:lnTo>
                      <a:lnTo>
                        <a:pt x="105" y="195"/>
                      </a:lnTo>
                      <a:lnTo>
                        <a:pt x="94" y="193"/>
                      </a:lnTo>
                      <a:lnTo>
                        <a:pt x="83" y="190"/>
                      </a:lnTo>
                      <a:lnTo>
                        <a:pt x="73" y="187"/>
                      </a:lnTo>
                      <a:lnTo>
                        <a:pt x="62" y="182"/>
                      </a:lnTo>
                      <a:lnTo>
                        <a:pt x="53" y="176"/>
                      </a:lnTo>
                      <a:lnTo>
                        <a:pt x="43" y="167"/>
                      </a:lnTo>
                      <a:lnTo>
                        <a:pt x="40" y="128"/>
                      </a:lnTo>
                      <a:lnTo>
                        <a:pt x="49" y="96"/>
                      </a:lnTo>
                      <a:lnTo>
                        <a:pt x="68" y="71"/>
                      </a:lnTo>
                      <a:lnTo>
                        <a:pt x="94" y="50"/>
                      </a:lnTo>
                      <a:lnTo>
                        <a:pt x="122" y="34"/>
                      </a:lnTo>
                      <a:lnTo>
                        <a:pt x="151" y="21"/>
                      </a:lnTo>
                      <a:lnTo>
                        <a:pt x="178" y="12"/>
                      </a:lnTo>
                      <a:lnTo>
                        <a:pt x="199" y="4"/>
                      </a:lnTo>
                      <a:lnTo>
                        <a:pt x="186" y="1"/>
                      </a:lnTo>
                      <a:lnTo>
                        <a:pt x="172" y="0"/>
                      </a:lnTo>
                      <a:lnTo>
                        <a:pt x="156" y="2"/>
                      </a:lnTo>
                      <a:lnTo>
                        <a:pt x="138" y="4"/>
                      </a:lnTo>
                      <a:lnTo>
                        <a:pt x="121" y="10"/>
                      </a:lnTo>
                      <a:lnTo>
                        <a:pt x="103" y="16"/>
                      </a:lnTo>
                      <a:lnTo>
                        <a:pt x="86" y="23"/>
                      </a:lnTo>
                      <a:lnTo>
                        <a:pt x="70" y="2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325" name="Freeform 754"/>
                <p:cNvSpPr>
                  <a:spLocks/>
                </p:cNvSpPr>
                <p:nvPr/>
              </p:nvSpPr>
              <p:spPr bwMode="auto">
                <a:xfrm>
                  <a:off x="5252" y="2656"/>
                  <a:ext cx="47" cy="42"/>
                </a:xfrm>
                <a:custGeom>
                  <a:avLst/>
                  <a:gdLst>
                    <a:gd name="T0" fmla="*/ 0 w 128"/>
                    <a:gd name="T1" fmla="*/ 0 h 180"/>
                    <a:gd name="T2" fmla="*/ 0 w 128"/>
                    <a:gd name="T3" fmla="*/ 0 h 180"/>
                    <a:gd name="T4" fmla="*/ 0 w 128"/>
                    <a:gd name="T5" fmla="*/ 0 h 180"/>
                    <a:gd name="T6" fmla="*/ 0 w 128"/>
                    <a:gd name="T7" fmla="*/ 0 h 180"/>
                    <a:gd name="T8" fmla="*/ 0 w 128"/>
                    <a:gd name="T9" fmla="*/ 0 h 180"/>
                    <a:gd name="T10" fmla="*/ 0 w 128"/>
                    <a:gd name="T11" fmla="*/ 0 h 180"/>
                    <a:gd name="T12" fmla="*/ 0 w 128"/>
                    <a:gd name="T13" fmla="*/ 0 h 180"/>
                    <a:gd name="T14" fmla="*/ 0 w 128"/>
                    <a:gd name="T15" fmla="*/ 0 h 180"/>
                    <a:gd name="T16" fmla="*/ 0 w 128"/>
                    <a:gd name="T17" fmla="*/ 0 h 180"/>
                    <a:gd name="T18" fmla="*/ 0 w 128"/>
                    <a:gd name="T19" fmla="*/ 0 h 180"/>
                    <a:gd name="T20" fmla="*/ 0 w 128"/>
                    <a:gd name="T21" fmla="*/ 0 h 180"/>
                    <a:gd name="T22" fmla="*/ 0 w 128"/>
                    <a:gd name="T23" fmla="*/ 0 h 180"/>
                    <a:gd name="T24" fmla="*/ 0 w 128"/>
                    <a:gd name="T25" fmla="*/ 0 h 180"/>
                    <a:gd name="T26" fmla="*/ 0 w 128"/>
                    <a:gd name="T27" fmla="*/ 0 h 180"/>
                    <a:gd name="T28" fmla="*/ 0 w 128"/>
                    <a:gd name="T29" fmla="*/ 0 h 180"/>
                    <a:gd name="T30" fmla="*/ 0 w 128"/>
                    <a:gd name="T31" fmla="*/ 0 h 180"/>
                    <a:gd name="T32" fmla="*/ 0 w 128"/>
                    <a:gd name="T33" fmla="*/ 0 h 180"/>
                    <a:gd name="T34" fmla="*/ 0 w 128"/>
                    <a:gd name="T35" fmla="*/ 0 h 180"/>
                    <a:gd name="T36" fmla="*/ 0 w 128"/>
                    <a:gd name="T37" fmla="*/ 0 h 180"/>
                    <a:gd name="T38" fmla="*/ 0 w 128"/>
                    <a:gd name="T39" fmla="*/ 0 h 180"/>
                    <a:gd name="T40" fmla="*/ 0 w 128"/>
                    <a:gd name="T41" fmla="*/ 0 h 180"/>
                    <a:gd name="T42" fmla="*/ 0 w 128"/>
                    <a:gd name="T43" fmla="*/ 0 h 180"/>
                    <a:gd name="T44" fmla="*/ 0 w 128"/>
                    <a:gd name="T45" fmla="*/ 0 h 180"/>
                    <a:gd name="T46" fmla="*/ 0 w 128"/>
                    <a:gd name="T47" fmla="*/ 0 h 180"/>
                    <a:gd name="T48" fmla="*/ 0 w 128"/>
                    <a:gd name="T49" fmla="*/ 0 h 180"/>
                    <a:gd name="T50" fmla="*/ 0 w 128"/>
                    <a:gd name="T51" fmla="*/ 0 h 180"/>
                    <a:gd name="T52" fmla="*/ 0 w 128"/>
                    <a:gd name="T53" fmla="*/ 0 h 180"/>
                    <a:gd name="T54" fmla="*/ 0 w 128"/>
                    <a:gd name="T55" fmla="*/ 0 h 180"/>
                    <a:gd name="T56" fmla="*/ 0 w 128"/>
                    <a:gd name="T57" fmla="*/ 0 h 180"/>
                    <a:gd name="T58" fmla="*/ 0 w 128"/>
                    <a:gd name="T59" fmla="*/ 0 h 180"/>
                    <a:gd name="T60" fmla="*/ 0 w 128"/>
                    <a:gd name="T61" fmla="*/ 0 h 180"/>
                    <a:gd name="T62" fmla="*/ 0 w 128"/>
                    <a:gd name="T63" fmla="*/ 0 h 180"/>
                    <a:gd name="T64" fmla="*/ 0 w 128"/>
                    <a:gd name="T65" fmla="*/ 0 h 180"/>
                    <a:gd name="T66" fmla="*/ 0 w 128"/>
                    <a:gd name="T67" fmla="*/ 0 h 180"/>
                    <a:gd name="T68" fmla="*/ 0 w 128"/>
                    <a:gd name="T69" fmla="*/ 0 h 180"/>
                    <a:gd name="T70" fmla="*/ 0 w 128"/>
                    <a:gd name="T71" fmla="*/ 0 h 180"/>
                    <a:gd name="T72" fmla="*/ 0 w 128"/>
                    <a:gd name="T73" fmla="*/ 0 h 180"/>
                    <a:gd name="T74" fmla="*/ 0 w 128"/>
                    <a:gd name="T75" fmla="*/ 0 h 180"/>
                    <a:gd name="T76" fmla="*/ 0 w 128"/>
                    <a:gd name="T77" fmla="*/ 0 h 180"/>
                    <a:gd name="T78" fmla="*/ 0 w 128"/>
                    <a:gd name="T79" fmla="*/ 0 h 180"/>
                    <a:gd name="T80" fmla="*/ 0 w 128"/>
                    <a:gd name="T81" fmla="*/ 0 h 180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28"/>
                    <a:gd name="T124" fmla="*/ 0 h 180"/>
                    <a:gd name="T125" fmla="*/ 128 w 128"/>
                    <a:gd name="T126" fmla="*/ 180 h 180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28" h="180">
                      <a:moveTo>
                        <a:pt x="108" y="59"/>
                      </a:moveTo>
                      <a:lnTo>
                        <a:pt x="113" y="77"/>
                      </a:lnTo>
                      <a:lnTo>
                        <a:pt x="111" y="94"/>
                      </a:lnTo>
                      <a:lnTo>
                        <a:pt x="103" y="108"/>
                      </a:lnTo>
                      <a:lnTo>
                        <a:pt x="91" y="121"/>
                      </a:lnTo>
                      <a:lnTo>
                        <a:pt x="77" y="132"/>
                      </a:lnTo>
                      <a:lnTo>
                        <a:pt x="61" y="144"/>
                      </a:lnTo>
                      <a:lnTo>
                        <a:pt x="45" y="154"/>
                      </a:lnTo>
                      <a:lnTo>
                        <a:pt x="30" y="164"/>
                      </a:lnTo>
                      <a:lnTo>
                        <a:pt x="28" y="168"/>
                      </a:lnTo>
                      <a:lnTo>
                        <a:pt x="27" y="170"/>
                      </a:lnTo>
                      <a:lnTo>
                        <a:pt x="27" y="174"/>
                      </a:lnTo>
                      <a:lnTo>
                        <a:pt x="28" y="177"/>
                      </a:lnTo>
                      <a:lnTo>
                        <a:pt x="32" y="179"/>
                      </a:lnTo>
                      <a:lnTo>
                        <a:pt x="35" y="180"/>
                      </a:lnTo>
                      <a:lnTo>
                        <a:pt x="37" y="180"/>
                      </a:lnTo>
                      <a:lnTo>
                        <a:pt x="41" y="179"/>
                      </a:lnTo>
                      <a:lnTo>
                        <a:pt x="60" y="169"/>
                      </a:lnTo>
                      <a:lnTo>
                        <a:pt x="77" y="158"/>
                      </a:lnTo>
                      <a:lnTo>
                        <a:pt x="94" y="145"/>
                      </a:lnTo>
                      <a:lnTo>
                        <a:pt x="109" y="130"/>
                      </a:lnTo>
                      <a:lnTo>
                        <a:pt x="120" y="114"/>
                      </a:lnTo>
                      <a:lnTo>
                        <a:pt x="127" y="95"/>
                      </a:lnTo>
                      <a:lnTo>
                        <a:pt x="128" y="76"/>
                      </a:lnTo>
                      <a:lnTo>
                        <a:pt x="123" y="55"/>
                      </a:lnTo>
                      <a:lnTo>
                        <a:pt x="113" y="39"/>
                      </a:lnTo>
                      <a:lnTo>
                        <a:pt x="97" y="25"/>
                      </a:lnTo>
                      <a:lnTo>
                        <a:pt x="79" y="15"/>
                      </a:lnTo>
                      <a:lnTo>
                        <a:pt x="57" y="7"/>
                      </a:lnTo>
                      <a:lnTo>
                        <a:pt x="36" y="2"/>
                      </a:lnTo>
                      <a:lnTo>
                        <a:pt x="19" y="0"/>
                      </a:lnTo>
                      <a:lnTo>
                        <a:pt x="6" y="0"/>
                      </a:lnTo>
                      <a:lnTo>
                        <a:pt x="0" y="4"/>
                      </a:lnTo>
                      <a:lnTo>
                        <a:pt x="14" y="9"/>
                      </a:lnTo>
                      <a:lnTo>
                        <a:pt x="29" y="14"/>
                      </a:lnTo>
                      <a:lnTo>
                        <a:pt x="46" y="19"/>
                      </a:lnTo>
                      <a:lnTo>
                        <a:pt x="61" y="23"/>
                      </a:lnTo>
                      <a:lnTo>
                        <a:pt x="76" y="29"/>
                      </a:lnTo>
                      <a:lnTo>
                        <a:pt x="89" y="37"/>
                      </a:lnTo>
                      <a:lnTo>
                        <a:pt x="100" y="46"/>
                      </a:lnTo>
                      <a:lnTo>
                        <a:pt x="108" y="5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326" name="Freeform 755"/>
                <p:cNvSpPr>
                  <a:spLocks/>
                </p:cNvSpPr>
                <p:nvPr/>
              </p:nvSpPr>
              <p:spPr bwMode="auto">
                <a:xfrm>
                  <a:off x="5089" y="2646"/>
                  <a:ext cx="114" cy="88"/>
                </a:xfrm>
                <a:custGeom>
                  <a:avLst/>
                  <a:gdLst>
                    <a:gd name="T0" fmla="*/ 0 w 322"/>
                    <a:gd name="T1" fmla="*/ 0 h 378"/>
                    <a:gd name="T2" fmla="*/ 0 w 322"/>
                    <a:gd name="T3" fmla="*/ 0 h 378"/>
                    <a:gd name="T4" fmla="*/ 0 w 322"/>
                    <a:gd name="T5" fmla="*/ 0 h 378"/>
                    <a:gd name="T6" fmla="*/ 0 w 322"/>
                    <a:gd name="T7" fmla="*/ 0 h 378"/>
                    <a:gd name="T8" fmla="*/ 0 w 322"/>
                    <a:gd name="T9" fmla="*/ 0 h 378"/>
                    <a:gd name="T10" fmla="*/ 0 w 322"/>
                    <a:gd name="T11" fmla="*/ 0 h 378"/>
                    <a:gd name="T12" fmla="*/ 0 w 322"/>
                    <a:gd name="T13" fmla="*/ 0 h 378"/>
                    <a:gd name="T14" fmla="*/ 0 w 322"/>
                    <a:gd name="T15" fmla="*/ 0 h 378"/>
                    <a:gd name="T16" fmla="*/ 0 w 322"/>
                    <a:gd name="T17" fmla="*/ 0 h 378"/>
                    <a:gd name="T18" fmla="*/ 0 w 322"/>
                    <a:gd name="T19" fmla="*/ 0 h 378"/>
                    <a:gd name="T20" fmla="*/ 0 w 322"/>
                    <a:gd name="T21" fmla="*/ 0 h 378"/>
                    <a:gd name="T22" fmla="*/ 0 w 322"/>
                    <a:gd name="T23" fmla="*/ 0 h 378"/>
                    <a:gd name="T24" fmla="*/ 0 w 322"/>
                    <a:gd name="T25" fmla="*/ 0 h 378"/>
                    <a:gd name="T26" fmla="*/ 0 w 322"/>
                    <a:gd name="T27" fmla="*/ 0 h 378"/>
                    <a:gd name="T28" fmla="*/ 0 w 322"/>
                    <a:gd name="T29" fmla="*/ 0 h 378"/>
                    <a:gd name="T30" fmla="*/ 0 w 322"/>
                    <a:gd name="T31" fmla="*/ 0 h 378"/>
                    <a:gd name="T32" fmla="*/ 0 w 322"/>
                    <a:gd name="T33" fmla="*/ 0 h 378"/>
                    <a:gd name="T34" fmla="*/ 0 w 322"/>
                    <a:gd name="T35" fmla="*/ 0 h 378"/>
                    <a:gd name="T36" fmla="*/ 0 w 322"/>
                    <a:gd name="T37" fmla="*/ 0 h 378"/>
                    <a:gd name="T38" fmla="*/ 0 w 322"/>
                    <a:gd name="T39" fmla="*/ 0 h 378"/>
                    <a:gd name="T40" fmla="*/ 0 w 322"/>
                    <a:gd name="T41" fmla="*/ 0 h 378"/>
                    <a:gd name="T42" fmla="*/ 0 w 322"/>
                    <a:gd name="T43" fmla="*/ 0 h 378"/>
                    <a:gd name="T44" fmla="*/ 0 w 322"/>
                    <a:gd name="T45" fmla="*/ 0 h 378"/>
                    <a:gd name="T46" fmla="*/ 0 w 322"/>
                    <a:gd name="T47" fmla="*/ 0 h 378"/>
                    <a:gd name="T48" fmla="*/ 0 w 322"/>
                    <a:gd name="T49" fmla="*/ 0 h 378"/>
                    <a:gd name="T50" fmla="*/ 0 w 322"/>
                    <a:gd name="T51" fmla="*/ 0 h 378"/>
                    <a:gd name="T52" fmla="*/ 0 w 322"/>
                    <a:gd name="T53" fmla="*/ 0 h 378"/>
                    <a:gd name="T54" fmla="*/ 0 w 322"/>
                    <a:gd name="T55" fmla="*/ 0 h 378"/>
                    <a:gd name="T56" fmla="*/ 0 w 322"/>
                    <a:gd name="T57" fmla="*/ 0 h 378"/>
                    <a:gd name="T58" fmla="*/ 0 w 322"/>
                    <a:gd name="T59" fmla="*/ 0 h 378"/>
                    <a:gd name="T60" fmla="*/ 0 w 322"/>
                    <a:gd name="T61" fmla="*/ 0 h 378"/>
                    <a:gd name="T62" fmla="*/ 0 w 322"/>
                    <a:gd name="T63" fmla="*/ 0 h 378"/>
                    <a:gd name="T64" fmla="*/ 0 w 322"/>
                    <a:gd name="T65" fmla="*/ 0 h 378"/>
                    <a:gd name="T66" fmla="*/ 0 w 322"/>
                    <a:gd name="T67" fmla="*/ 0 h 378"/>
                    <a:gd name="T68" fmla="*/ 0 w 322"/>
                    <a:gd name="T69" fmla="*/ 0 h 378"/>
                    <a:gd name="T70" fmla="*/ 0 w 322"/>
                    <a:gd name="T71" fmla="*/ 0 h 378"/>
                    <a:gd name="T72" fmla="*/ 0 w 322"/>
                    <a:gd name="T73" fmla="*/ 0 h 378"/>
                    <a:gd name="T74" fmla="*/ 0 w 322"/>
                    <a:gd name="T75" fmla="*/ 0 h 378"/>
                    <a:gd name="T76" fmla="*/ 0 w 322"/>
                    <a:gd name="T77" fmla="*/ 0 h 378"/>
                    <a:gd name="T78" fmla="*/ 0 w 322"/>
                    <a:gd name="T79" fmla="*/ 0 h 378"/>
                    <a:gd name="T80" fmla="*/ 0 w 322"/>
                    <a:gd name="T81" fmla="*/ 0 h 378"/>
                    <a:gd name="T82" fmla="*/ 0 w 322"/>
                    <a:gd name="T83" fmla="*/ 0 h 378"/>
                    <a:gd name="T84" fmla="*/ 0 w 322"/>
                    <a:gd name="T85" fmla="*/ 0 h 378"/>
                    <a:gd name="T86" fmla="*/ 0 w 322"/>
                    <a:gd name="T87" fmla="*/ 0 h 378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w 322"/>
                    <a:gd name="T133" fmla="*/ 0 h 378"/>
                    <a:gd name="T134" fmla="*/ 322 w 322"/>
                    <a:gd name="T135" fmla="*/ 378 h 378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T132" t="T133" r="T134" b="T135"/>
                  <a:pathLst>
                    <a:path w="322" h="378">
                      <a:moveTo>
                        <a:pt x="125" y="49"/>
                      </a:moveTo>
                      <a:lnTo>
                        <a:pt x="100" y="70"/>
                      </a:lnTo>
                      <a:lnTo>
                        <a:pt x="76" y="90"/>
                      </a:lnTo>
                      <a:lnTo>
                        <a:pt x="53" y="115"/>
                      </a:lnTo>
                      <a:lnTo>
                        <a:pt x="34" y="140"/>
                      </a:lnTo>
                      <a:lnTo>
                        <a:pt x="17" y="166"/>
                      </a:lnTo>
                      <a:lnTo>
                        <a:pt x="5" y="195"/>
                      </a:lnTo>
                      <a:lnTo>
                        <a:pt x="0" y="226"/>
                      </a:lnTo>
                      <a:lnTo>
                        <a:pt x="1" y="258"/>
                      </a:lnTo>
                      <a:lnTo>
                        <a:pt x="3" y="266"/>
                      </a:lnTo>
                      <a:lnTo>
                        <a:pt x="5" y="275"/>
                      </a:lnTo>
                      <a:lnTo>
                        <a:pt x="9" y="282"/>
                      </a:lnTo>
                      <a:lnTo>
                        <a:pt x="14" y="290"/>
                      </a:lnTo>
                      <a:lnTo>
                        <a:pt x="19" y="297"/>
                      </a:lnTo>
                      <a:lnTo>
                        <a:pt x="26" y="304"/>
                      </a:lnTo>
                      <a:lnTo>
                        <a:pt x="32" y="310"/>
                      </a:lnTo>
                      <a:lnTo>
                        <a:pt x="41" y="314"/>
                      </a:lnTo>
                      <a:lnTo>
                        <a:pt x="56" y="324"/>
                      </a:lnTo>
                      <a:lnTo>
                        <a:pt x="71" y="332"/>
                      </a:lnTo>
                      <a:lnTo>
                        <a:pt x="86" y="338"/>
                      </a:lnTo>
                      <a:lnTo>
                        <a:pt x="103" y="344"/>
                      </a:lnTo>
                      <a:lnTo>
                        <a:pt x="119" y="350"/>
                      </a:lnTo>
                      <a:lnTo>
                        <a:pt x="136" y="355"/>
                      </a:lnTo>
                      <a:lnTo>
                        <a:pt x="152" y="359"/>
                      </a:lnTo>
                      <a:lnTo>
                        <a:pt x="168" y="363"/>
                      </a:lnTo>
                      <a:lnTo>
                        <a:pt x="186" y="366"/>
                      </a:lnTo>
                      <a:lnTo>
                        <a:pt x="202" y="368"/>
                      </a:lnTo>
                      <a:lnTo>
                        <a:pt x="220" y="371"/>
                      </a:lnTo>
                      <a:lnTo>
                        <a:pt x="238" y="373"/>
                      </a:lnTo>
                      <a:lnTo>
                        <a:pt x="254" y="374"/>
                      </a:lnTo>
                      <a:lnTo>
                        <a:pt x="272" y="375"/>
                      </a:lnTo>
                      <a:lnTo>
                        <a:pt x="289" y="376"/>
                      </a:lnTo>
                      <a:lnTo>
                        <a:pt x="306" y="378"/>
                      </a:lnTo>
                      <a:lnTo>
                        <a:pt x="311" y="378"/>
                      </a:lnTo>
                      <a:lnTo>
                        <a:pt x="316" y="375"/>
                      </a:lnTo>
                      <a:lnTo>
                        <a:pt x="320" y="371"/>
                      </a:lnTo>
                      <a:lnTo>
                        <a:pt x="322" y="366"/>
                      </a:lnTo>
                      <a:lnTo>
                        <a:pt x="322" y="360"/>
                      </a:lnTo>
                      <a:lnTo>
                        <a:pt x="320" y="356"/>
                      </a:lnTo>
                      <a:lnTo>
                        <a:pt x="315" y="352"/>
                      </a:lnTo>
                      <a:lnTo>
                        <a:pt x="309" y="350"/>
                      </a:lnTo>
                      <a:lnTo>
                        <a:pt x="294" y="347"/>
                      </a:lnTo>
                      <a:lnTo>
                        <a:pt x="279" y="344"/>
                      </a:lnTo>
                      <a:lnTo>
                        <a:pt x="263" y="341"/>
                      </a:lnTo>
                      <a:lnTo>
                        <a:pt x="247" y="338"/>
                      </a:lnTo>
                      <a:lnTo>
                        <a:pt x="232" y="336"/>
                      </a:lnTo>
                      <a:lnTo>
                        <a:pt x="216" y="334"/>
                      </a:lnTo>
                      <a:lnTo>
                        <a:pt x="200" y="332"/>
                      </a:lnTo>
                      <a:lnTo>
                        <a:pt x="185" y="328"/>
                      </a:lnTo>
                      <a:lnTo>
                        <a:pt x="170" y="326"/>
                      </a:lnTo>
                      <a:lnTo>
                        <a:pt x="154" y="322"/>
                      </a:lnTo>
                      <a:lnTo>
                        <a:pt x="139" y="318"/>
                      </a:lnTo>
                      <a:lnTo>
                        <a:pt x="124" y="314"/>
                      </a:lnTo>
                      <a:lnTo>
                        <a:pt x="110" y="309"/>
                      </a:lnTo>
                      <a:lnTo>
                        <a:pt x="94" y="303"/>
                      </a:lnTo>
                      <a:lnTo>
                        <a:pt x="80" y="297"/>
                      </a:lnTo>
                      <a:lnTo>
                        <a:pt x="66" y="289"/>
                      </a:lnTo>
                      <a:lnTo>
                        <a:pt x="55" y="281"/>
                      </a:lnTo>
                      <a:lnTo>
                        <a:pt x="45" y="271"/>
                      </a:lnTo>
                      <a:lnTo>
                        <a:pt x="38" y="259"/>
                      </a:lnTo>
                      <a:lnTo>
                        <a:pt x="35" y="245"/>
                      </a:lnTo>
                      <a:lnTo>
                        <a:pt x="34" y="232"/>
                      </a:lnTo>
                      <a:lnTo>
                        <a:pt x="35" y="216"/>
                      </a:lnTo>
                      <a:lnTo>
                        <a:pt x="38" y="200"/>
                      </a:lnTo>
                      <a:lnTo>
                        <a:pt x="43" y="187"/>
                      </a:lnTo>
                      <a:lnTo>
                        <a:pt x="51" y="170"/>
                      </a:lnTo>
                      <a:lnTo>
                        <a:pt x="60" y="152"/>
                      </a:lnTo>
                      <a:lnTo>
                        <a:pt x="71" y="137"/>
                      </a:lnTo>
                      <a:lnTo>
                        <a:pt x="83" y="124"/>
                      </a:lnTo>
                      <a:lnTo>
                        <a:pt x="94" y="110"/>
                      </a:lnTo>
                      <a:lnTo>
                        <a:pt x="107" y="96"/>
                      </a:lnTo>
                      <a:lnTo>
                        <a:pt x="123" y="82"/>
                      </a:lnTo>
                      <a:lnTo>
                        <a:pt x="138" y="69"/>
                      </a:lnTo>
                      <a:lnTo>
                        <a:pt x="153" y="57"/>
                      </a:lnTo>
                      <a:lnTo>
                        <a:pt x="173" y="47"/>
                      </a:lnTo>
                      <a:lnTo>
                        <a:pt x="195" y="38"/>
                      </a:lnTo>
                      <a:lnTo>
                        <a:pt x="218" y="28"/>
                      </a:lnTo>
                      <a:lnTo>
                        <a:pt x="238" y="20"/>
                      </a:lnTo>
                      <a:lnTo>
                        <a:pt x="254" y="13"/>
                      </a:lnTo>
                      <a:lnTo>
                        <a:pt x="264" y="7"/>
                      </a:lnTo>
                      <a:lnTo>
                        <a:pt x="268" y="2"/>
                      </a:lnTo>
                      <a:lnTo>
                        <a:pt x="256" y="0"/>
                      </a:lnTo>
                      <a:lnTo>
                        <a:pt x="240" y="1"/>
                      </a:lnTo>
                      <a:lnTo>
                        <a:pt x="221" y="4"/>
                      </a:lnTo>
                      <a:lnTo>
                        <a:pt x="201" y="10"/>
                      </a:lnTo>
                      <a:lnTo>
                        <a:pt x="180" y="18"/>
                      </a:lnTo>
                      <a:lnTo>
                        <a:pt x="160" y="27"/>
                      </a:lnTo>
                      <a:lnTo>
                        <a:pt x="141" y="38"/>
                      </a:lnTo>
                      <a:lnTo>
                        <a:pt x="125" y="4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327" name="Freeform 756"/>
                <p:cNvSpPr>
                  <a:spLocks/>
                </p:cNvSpPr>
                <p:nvPr/>
              </p:nvSpPr>
              <p:spPr bwMode="auto">
                <a:xfrm>
                  <a:off x="5250" y="2643"/>
                  <a:ext cx="99" cy="59"/>
                </a:xfrm>
                <a:custGeom>
                  <a:avLst/>
                  <a:gdLst>
                    <a:gd name="T0" fmla="*/ 0 w 283"/>
                    <a:gd name="T1" fmla="*/ 0 h 252"/>
                    <a:gd name="T2" fmla="*/ 0 w 283"/>
                    <a:gd name="T3" fmla="*/ 0 h 252"/>
                    <a:gd name="T4" fmla="*/ 0 w 283"/>
                    <a:gd name="T5" fmla="*/ 0 h 252"/>
                    <a:gd name="T6" fmla="*/ 0 w 283"/>
                    <a:gd name="T7" fmla="*/ 0 h 252"/>
                    <a:gd name="T8" fmla="*/ 0 w 283"/>
                    <a:gd name="T9" fmla="*/ 0 h 252"/>
                    <a:gd name="T10" fmla="*/ 0 w 283"/>
                    <a:gd name="T11" fmla="*/ 0 h 252"/>
                    <a:gd name="T12" fmla="*/ 0 w 283"/>
                    <a:gd name="T13" fmla="*/ 0 h 252"/>
                    <a:gd name="T14" fmla="*/ 0 w 283"/>
                    <a:gd name="T15" fmla="*/ 0 h 252"/>
                    <a:gd name="T16" fmla="*/ 0 w 283"/>
                    <a:gd name="T17" fmla="*/ 0 h 252"/>
                    <a:gd name="T18" fmla="*/ 0 w 283"/>
                    <a:gd name="T19" fmla="*/ 0 h 252"/>
                    <a:gd name="T20" fmla="*/ 0 w 283"/>
                    <a:gd name="T21" fmla="*/ 0 h 252"/>
                    <a:gd name="T22" fmla="*/ 0 w 283"/>
                    <a:gd name="T23" fmla="*/ 0 h 252"/>
                    <a:gd name="T24" fmla="*/ 0 w 283"/>
                    <a:gd name="T25" fmla="*/ 0 h 252"/>
                    <a:gd name="T26" fmla="*/ 0 w 283"/>
                    <a:gd name="T27" fmla="*/ 0 h 252"/>
                    <a:gd name="T28" fmla="*/ 0 w 283"/>
                    <a:gd name="T29" fmla="*/ 0 h 252"/>
                    <a:gd name="T30" fmla="*/ 0 w 283"/>
                    <a:gd name="T31" fmla="*/ 0 h 252"/>
                    <a:gd name="T32" fmla="*/ 0 w 283"/>
                    <a:gd name="T33" fmla="*/ 0 h 252"/>
                    <a:gd name="T34" fmla="*/ 0 w 283"/>
                    <a:gd name="T35" fmla="*/ 0 h 252"/>
                    <a:gd name="T36" fmla="*/ 0 w 283"/>
                    <a:gd name="T37" fmla="*/ 0 h 252"/>
                    <a:gd name="T38" fmla="*/ 0 w 283"/>
                    <a:gd name="T39" fmla="*/ 0 h 252"/>
                    <a:gd name="T40" fmla="*/ 0 w 283"/>
                    <a:gd name="T41" fmla="*/ 0 h 252"/>
                    <a:gd name="T42" fmla="*/ 0 w 283"/>
                    <a:gd name="T43" fmla="*/ 0 h 252"/>
                    <a:gd name="T44" fmla="*/ 0 w 283"/>
                    <a:gd name="T45" fmla="*/ 0 h 252"/>
                    <a:gd name="T46" fmla="*/ 0 w 283"/>
                    <a:gd name="T47" fmla="*/ 0 h 252"/>
                    <a:gd name="T48" fmla="*/ 0 w 283"/>
                    <a:gd name="T49" fmla="*/ 0 h 252"/>
                    <a:gd name="T50" fmla="*/ 0 w 283"/>
                    <a:gd name="T51" fmla="*/ 0 h 252"/>
                    <a:gd name="T52" fmla="*/ 0 w 283"/>
                    <a:gd name="T53" fmla="*/ 0 h 252"/>
                    <a:gd name="T54" fmla="*/ 0 w 283"/>
                    <a:gd name="T55" fmla="*/ 0 h 252"/>
                    <a:gd name="T56" fmla="*/ 0 w 283"/>
                    <a:gd name="T57" fmla="*/ 0 h 252"/>
                    <a:gd name="T58" fmla="*/ 0 w 283"/>
                    <a:gd name="T59" fmla="*/ 0 h 252"/>
                    <a:gd name="T60" fmla="*/ 0 w 283"/>
                    <a:gd name="T61" fmla="*/ 0 h 252"/>
                    <a:gd name="T62" fmla="*/ 0 w 283"/>
                    <a:gd name="T63" fmla="*/ 0 h 252"/>
                    <a:gd name="T64" fmla="*/ 0 w 283"/>
                    <a:gd name="T65" fmla="*/ 0 h 252"/>
                    <a:gd name="T66" fmla="*/ 0 w 283"/>
                    <a:gd name="T67" fmla="*/ 0 h 252"/>
                    <a:gd name="T68" fmla="*/ 0 w 283"/>
                    <a:gd name="T69" fmla="*/ 0 h 252"/>
                    <a:gd name="T70" fmla="*/ 0 w 283"/>
                    <a:gd name="T71" fmla="*/ 0 h 252"/>
                    <a:gd name="T72" fmla="*/ 0 w 283"/>
                    <a:gd name="T73" fmla="*/ 0 h 252"/>
                    <a:gd name="T74" fmla="*/ 0 w 283"/>
                    <a:gd name="T75" fmla="*/ 0 h 252"/>
                    <a:gd name="T76" fmla="*/ 0 w 283"/>
                    <a:gd name="T77" fmla="*/ 0 h 252"/>
                    <a:gd name="T78" fmla="*/ 0 w 283"/>
                    <a:gd name="T79" fmla="*/ 0 h 252"/>
                    <a:gd name="T80" fmla="*/ 0 w 283"/>
                    <a:gd name="T81" fmla="*/ 0 h 252"/>
                    <a:gd name="T82" fmla="*/ 0 w 283"/>
                    <a:gd name="T83" fmla="*/ 0 h 252"/>
                    <a:gd name="T84" fmla="*/ 0 w 283"/>
                    <a:gd name="T85" fmla="*/ 0 h 252"/>
                    <a:gd name="T86" fmla="*/ 0 w 283"/>
                    <a:gd name="T87" fmla="*/ 0 h 252"/>
                    <a:gd name="T88" fmla="*/ 0 w 283"/>
                    <a:gd name="T89" fmla="*/ 0 h 252"/>
                    <a:gd name="T90" fmla="*/ 0 w 283"/>
                    <a:gd name="T91" fmla="*/ 0 h 252"/>
                    <a:gd name="T92" fmla="*/ 0 w 283"/>
                    <a:gd name="T93" fmla="*/ 0 h 252"/>
                    <a:gd name="T94" fmla="*/ 0 w 283"/>
                    <a:gd name="T95" fmla="*/ 0 h 252"/>
                    <a:gd name="T96" fmla="*/ 0 w 283"/>
                    <a:gd name="T97" fmla="*/ 0 h 252"/>
                    <a:gd name="T98" fmla="*/ 0 w 283"/>
                    <a:gd name="T99" fmla="*/ 0 h 252"/>
                    <a:gd name="T100" fmla="*/ 0 w 283"/>
                    <a:gd name="T101" fmla="*/ 0 h 252"/>
                    <a:gd name="T102" fmla="*/ 0 w 283"/>
                    <a:gd name="T103" fmla="*/ 0 h 252"/>
                    <a:gd name="T104" fmla="*/ 0 w 283"/>
                    <a:gd name="T105" fmla="*/ 0 h 252"/>
                    <a:gd name="T106" fmla="*/ 0 w 283"/>
                    <a:gd name="T107" fmla="*/ 0 h 252"/>
                    <a:gd name="T108" fmla="*/ 0 w 283"/>
                    <a:gd name="T109" fmla="*/ 0 h 252"/>
                    <a:gd name="T110" fmla="*/ 0 w 283"/>
                    <a:gd name="T111" fmla="*/ 0 h 252"/>
                    <a:gd name="T112" fmla="*/ 0 w 283"/>
                    <a:gd name="T113" fmla="*/ 0 h 252"/>
                    <a:gd name="T114" fmla="*/ 0 w 283"/>
                    <a:gd name="T115" fmla="*/ 0 h 252"/>
                    <a:gd name="T116" fmla="*/ 0 w 283"/>
                    <a:gd name="T117" fmla="*/ 0 h 252"/>
                    <a:gd name="T118" fmla="*/ 0 w 283"/>
                    <a:gd name="T119" fmla="*/ 0 h 252"/>
                    <a:gd name="T120" fmla="*/ 0 w 283"/>
                    <a:gd name="T121" fmla="*/ 0 h 252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283"/>
                    <a:gd name="T184" fmla="*/ 0 h 252"/>
                    <a:gd name="T185" fmla="*/ 283 w 283"/>
                    <a:gd name="T186" fmla="*/ 252 h 252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283" h="252">
                      <a:moveTo>
                        <a:pt x="235" y="77"/>
                      </a:moveTo>
                      <a:lnTo>
                        <a:pt x="248" y="91"/>
                      </a:lnTo>
                      <a:lnTo>
                        <a:pt x="256" y="107"/>
                      </a:lnTo>
                      <a:lnTo>
                        <a:pt x="259" y="124"/>
                      </a:lnTo>
                      <a:lnTo>
                        <a:pt x="259" y="142"/>
                      </a:lnTo>
                      <a:lnTo>
                        <a:pt x="257" y="157"/>
                      </a:lnTo>
                      <a:lnTo>
                        <a:pt x="252" y="170"/>
                      </a:lnTo>
                      <a:lnTo>
                        <a:pt x="244" y="183"/>
                      </a:lnTo>
                      <a:lnTo>
                        <a:pt x="236" y="193"/>
                      </a:lnTo>
                      <a:lnTo>
                        <a:pt x="225" y="204"/>
                      </a:lnTo>
                      <a:lnTo>
                        <a:pt x="215" y="214"/>
                      </a:lnTo>
                      <a:lnTo>
                        <a:pt x="204" y="224"/>
                      </a:lnTo>
                      <a:lnTo>
                        <a:pt x="194" y="234"/>
                      </a:lnTo>
                      <a:lnTo>
                        <a:pt x="191" y="238"/>
                      </a:lnTo>
                      <a:lnTo>
                        <a:pt x="191" y="241"/>
                      </a:lnTo>
                      <a:lnTo>
                        <a:pt x="191" y="245"/>
                      </a:lnTo>
                      <a:lnTo>
                        <a:pt x="194" y="248"/>
                      </a:lnTo>
                      <a:lnTo>
                        <a:pt x="197" y="250"/>
                      </a:lnTo>
                      <a:lnTo>
                        <a:pt x="202" y="252"/>
                      </a:lnTo>
                      <a:lnTo>
                        <a:pt x="205" y="250"/>
                      </a:lnTo>
                      <a:lnTo>
                        <a:pt x="209" y="248"/>
                      </a:lnTo>
                      <a:lnTo>
                        <a:pt x="232" y="233"/>
                      </a:lnTo>
                      <a:lnTo>
                        <a:pt x="252" y="214"/>
                      </a:lnTo>
                      <a:lnTo>
                        <a:pt x="268" y="192"/>
                      </a:lnTo>
                      <a:lnTo>
                        <a:pt x="278" y="167"/>
                      </a:lnTo>
                      <a:lnTo>
                        <a:pt x="283" y="141"/>
                      </a:lnTo>
                      <a:lnTo>
                        <a:pt x="280" y="115"/>
                      </a:lnTo>
                      <a:lnTo>
                        <a:pt x="271" y="91"/>
                      </a:lnTo>
                      <a:lnTo>
                        <a:pt x="252" y="69"/>
                      </a:lnTo>
                      <a:lnTo>
                        <a:pt x="238" y="57"/>
                      </a:lnTo>
                      <a:lnTo>
                        <a:pt x="222" y="48"/>
                      </a:lnTo>
                      <a:lnTo>
                        <a:pt x="204" y="39"/>
                      </a:lnTo>
                      <a:lnTo>
                        <a:pt x="184" y="31"/>
                      </a:lnTo>
                      <a:lnTo>
                        <a:pt x="164" y="23"/>
                      </a:lnTo>
                      <a:lnTo>
                        <a:pt x="144" y="17"/>
                      </a:lnTo>
                      <a:lnTo>
                        <a:pt x="123" y="13"/>
                      </a:lnTo>
                      <a:lnTo>
                        <a:pt x="103" y="8"/>
                      </a:lnTo>
                      <a:lnTo>
                        <a:pt x="83" y="5"/>
                      </a:lnTo>
                      <a:lnTo>
                        <a:pt x="66" y="2"/>
                      </a:lnTo>
                      <a:lnTo>
                        <a:pt x="48" y="0"/>
                      </a:lnTo>
                      <a:lnTo>
                        <a:pt x="34" y="0"/>
                      </a:lnTo>
                      <a:lnTo>
                        <a:pt x="21" y="0"/>
                      </a:lnTo>
                      <a:lnTo>
                        <a:pt x="11" y="0"/>
                      </a:lnTo>
                      <a:lnTo>
                        <a:pt x="4" y="2"/>
                      </a:lnTo>
                      <a:lnTo>
                        <a:pt x="0" y="5"/>
                      </a:lnTo>
                      <a:lnTo>
                        <a:pt x="12" y="7"/>
                      </a:lnTo>
                      <a:lnTo>
                        <a:pt x="24" y="8"/>
                      </a:lnTo>
                      <a:lnTo>
                        <a:pt x="38" y="10"/>
                      </a:lnTo>
                      <a:lnTo>
                        <a:pt x="52" y="13"/>
                      </a:lnTo>
                      <a:lnTo>
                        <a:pt x="66" y="16"/>
                      </a:lnTo>
                      <a:lnTo>
                        <a:pt x="82" y="18"/>
                      </a:lnTo>
                      <a:lnTo>
                        <a:pt x="98" y="22"/>
                      </a:lnTo>
                      <a:lnTo>
                        <a:pt x="114" y="25"/>
                      </a:lnTo>
                      <a:lnTo>
                        <a:pt x="129" y="30"/>
                      </a:lnTo>
                      <a:lnTo>
                        <a:pt x="146" y="34"/>
                      </a:lnTo>
                      <a:lnTo>
                        <a:pt x="162" y="39"/>
                      </a:lnTo>
                      <a:lnTo>
                        <a:pt x="177" y="45"/>
                      </a:lnTo>
                      <a:lnTo>
                        <a:pt x="193" y="52"/>
                      </a:lnTo>
                      <a:lnTo>
                        <a:pt x="208" y="60"/>
                      </a:lnTo>
                      <a:lnTo>
                        <a:pt x="222" y="68"/>
                      </a:lnTo>
                      <a:lnTo>
                        <a:pt x="235" y="77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328" name="Freeform 757"/>
                <p:cNvSpPr>
                  <a:spLocks/>
                </p:cNvSpPr>
                <p:nvPr/>
              </p:nvSpPr>
              <p:spPr bwMode="auto">
                <a:xfrm>
                  <a:off x="5047" y="2671"/>
                  <a:ext cx="40" cy="55"/>
                </a:xfrm>
                <a:custGeom>
                  <a:avLst/>
                  <a:gdLst>
                    <a:gd name="T0" fmla="*/ 0 w 114"/>
                    <a:gd name="T1" fmla="*/ 0 h 238"/>
                    <a:gd name="T2" fmla="*/ 0 w 114"/>
                    <a:gd name="T3" fmla="*/ 0 h 238"/>
                    <a:gd name="T4" fmla="*/ 0 w 114"/>
                    <a:gd name="T5" fmla="*/ 0 h 238"/>
                    <a:gd name="T6" fmla="*/ 0 w 114"/>
                    <a:gd name="T7" fmla="*/ 0 h 238"/>
                    <a:gd name="T8" fmla="*/ 0 w 114"/>
                    <a:gd name="T9" fmla="*/ 0 h 238"/>
                    <a:gd name="T10" fmla="*/ 0 w 114"/>
                    <a:gd name="T11" fmla="*/ 0 h 238"/>
                    <a:gd name="T12" fmla="*/ 0 w 114"/>
                    <a:gd name="T13" fmla="*/ 0 h 238"/>
                    <a:gd name="T14" fmla="*/ 0 w 114"/>
                    <a:gd name="T15" fmla="*/ 0 h 238"/>
                    <a:gd name="T16" fmla="*/ 0 w 114"/>
                    <a:gd name="T17" fmla="*/ 0 h 238"/>
                    <a:gd name="T18" fmla="*/ 0 w 114"/>
                    <a:gd name="T19" fmla="*/ 0 h 238"/>
                    <a:gd name="T20" fmla="*/ 0 w 114"/>
                    <a:gd name="T21" fmla="*/ 0 h 238"/>
                    <a:gd name="T22" fmla="*/ 0 w 114"/>
                    <a:gd name="T23" fmla="*/ 0 h 238"/>
                    <a:gd name="T24" fmla="*/ 0 w 114"/>
                    <a:gd name="T25" fmla="*/ 0 h 238"/>
                    <a:gd name="T26" fmla="*/ 0 w 114"/>
                    <a:gd name="T27" fmla="*/ 0 h 238"/>
                    <a:gd name="T28" fmla="*/ 0 w 114"/>
                    <a:gd name="T29" fmla="*/ 0 h 238"/>
                    <a:gd name="T30" fmla="*/ 0 w 114"/>
                    <a:gd name="T31" fmla="*/ 0 h 238"/>
                    <a:gd name="T32" fmla="*/ 0 w 114"/>
                    <a:gd name="T33" fmla="*/ 0 h 238"/>
                    <a:gd name="T34" fmla="*/ 0 w 114"/>
                    <a:gd name="T35" fmla="*/ 0 h 238"/>
                    <a:gd name="T36" fmla="*/ 0 w 114"/>
                    <a:gd name="T37" fmla="*/ 0 h 238"/>
                    <a:gd name="T38" fmla="*/ 0 w 114"/>
                    <a:gd name="T39" fmla="*/ 0 h 238"/>
                    <a:gd name="T40" fmla="*/ 0 w 114"/>
                    <a:gd name="T41" fmla="*/ 0 h 238"/>
                    <a:gd name="T42" fmla="*/ 0 w 114"/>
                    <a:gd name="T43" fmla="*/ 0 h 238"/>
                    <a:gd name="T44" fmla="*/ 0 w 114"/>
                    <a:gd name="T45" fmla="*/ 0 h 238"/>
                    <a:gd name="T46" fmla="*/ 0 w 114"/>
                    <a:gd name="T47" fmla="*/ 0 h 238"/>
                    <a:gd name="T48" fmla="*/ 0 w 114"/>
                    <a:gd name="T49" fmla="*/ 0 h 238"/>
                    <a:gd name="T50" fmla="*/ 0 w 114"/>
                    <a:gd name="T51" fmla="*/ 0 h 238"/>
                    <a:gd name="T52" fmla="*/ 0 w 114"/>
                    <a:gd name="T53" fmla="*/ 0 h 238"/>
                    <a:gd name="T54" fmla="*/ 0 w 114"/>
                    <a:gd name="T55" fmla="*/ 0 h 238"/>
                    <a:gd name="T56" fmla="*/ 0 w 114"/>
                    <a:gd name="T57" fmla="*/ 0 h 238"/>
                    <a:gd name="T58" fmla="*/ 0 w 114"/>
                    <a:gd name="T59" fmla="*/ 0 h 238"/>
                    <a:gd name="T60" fmla="*/ 0 w 114"/>
                    <a:gd name="T61" fmla="*/ 0 h 238"/>
                    <a:gd name="T62" fmla="*/ 0 w 114"/>
                    <a:gd name="T63" fmla="*/ 0 h 238"/>
                    <a:gd name="T64" fmla="*/ 0 w 114"/>
                    <a:gd name="T65" fmla="*/ 0 h 238"/>
                    <a:gd name="T66" fmla="*/ 0 w 114"/>
                    <a:gd name="T67" fmla="*/ 0 h 238"/>
                    <a:gd name="T68" fmla="*/ 0 w 114"/>
                    <a:gd name="T69" fmla="*/ 0 h 238"/>
                    <a:gd name="T70" fmla="*/ 0 w 114"/>
                    <a:gd name="T71" fmla="*/ 0 h 238"/>
                    <a:gd name="T72" fmla="*/ 0 w 114"/>
                    <a:gd name="T73" fmla="*/ 0 h 238"/>
                    <a:gd name="T74" fmla="*/ 0 w 114"/>
                    <a:gd name="T75" fmla="*/ 0 h 238"/>
                    <a:gd name="T76" fmla="*/ 0 w 114"/>
                    <a:gd name="T77" fmla="*/ 0 h 238"/>
                    <a:gd name="T78" fmla="*/ 0 w 114"/>
                    <a:gd name="T79" fmla="*/ 0 h 238"/>
                    <a:gd name="T80" fmla="*/ 0 w 114"/>
                    <a:gd name="T81" fmla="*/ 0 h 238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14"/>
                    <a:gd name="T124" fmla="*/ 0 h 238"/>
                    <a:gd name="T125" fmla="*/ 114 w 114"/>
                    <a:gd name="T126" fmla="*/ 238 h 238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14" h="238">
                      <a:moveTo>
                        <a:pt x="0" y="130"/>
                      </a:moveTo>
                      <a:lnTo>
                        <a:pt x="0" y="149"/>
                      </a:lnTo>
                      <a:lnTo>
                        <a:pt x="4" y="168"/>
                      </a:lnTo>
                      <a:lnTo>
                        <a:pt x="12" y="185"/>
                      </a:lnTo>
                      <a:lnTo>
                        <a:pt x="24" y="200"/>
                      </a:lnTo>
                      <a:lnTo>
                        <a:pt x="38" y="213"/>
                      </a:lnTo>
                      <a:lnTo>
                        <a:pt x="55" y="224"/>
                      </a:lnTo>
                      <a:lnTo>
                        <a:pt x="73" y="232"/>
                      </a:lnTo>
                      <a:lnTo>
                        <a:pt x="92" y="237"/>
                      </a:lnTo>
                      <a:lnTo>
                        <a:pt x="98" y="238"/>
                      </a:lnTo>
                      <a:lnTo>
                        <a:pt x="104" y="235"/>
                      </a:lnTo>
                      <a:lnTo>
                        <a:pt x="109" y="232"/>
                      </a:lnTo>
                      <a:lnTo>
                        <a:pt x="111" y="227"/>
                      </a:lnTo>
                      <a:lnTo>
                        <a:pt x="111" y="222"/>
                      </a:lnTo>
                      <a:lnTo>
                        <a:pt x="110" y="216"/>
                      </a:lnTo>
                      <a:lnTo>
                        <a:pt x="106" y="211"/>
                      </a:lnTo>
                      <a:lnTo>
                        <a:pt x="100" y="209"/>
                      </a:lnTo>
                      <a:lnTo>
                        <a:pt x="82" y="202"/>
                      </a:lnTo>
                      <a:lnTo>
                        <a:pt x="64" y="193"/>
                      </a:lnTo>
                      <a:lnTo>
                        <a:pt x="50" y="180"/>
                      </a:lnTo>
                      <a:lnTo>
                        <a:pt x="39" y="167"/>
                      </a:lnTo>
                      <a:lnTo>
                        <a:pt x="32" y="149"/>
                      </a:lnTo>
                      <a:lnTo>
                        <a:pt x="29" y="131"/>
                      </a:lnTo>
                      <a:lnTo>
                        <a:pt x="29" y="111"/>
                      </a:lnTo>
                      <a:lnTo>
                        <a:pt x="35" y="91"/>
                      </a:lnTo>
                      <a:lnTo>
                        <a:pt x="42" y="76"/>
                      </a:lnTo>
                      <a:lnTo>
                        <a:pt x="51" y="62"/>
                      </a:lnTo>
                      <a:lnTo>
                        <a:pt x="62" y="49"/>
                      </a:lnTo>
                      <a:lnTo>
                        <a:pt x="73" y="38"/>
                      </a:lnTo>
                      <a:lnTo>
                        <a:pt x="84" y="28"/>
                      </a:lnTo>
                      <a:lnTo>
                        <a:pt x="96" y="18"/>
                      </a:lnTo>
                      <a:lnTo>
                        <a:pt x="106" y="9"/>
                      </a:lnTo>
                      <a:lnTo>
                        <a:pt x="114" y="1"/>
                      </a:lnTo>
                      <a:lnTo>
                        <a:pt x="106" y="0"/>
                      </a:lnTo>
                      <a:lnTo>
                        <a:pt x="93" y="6"/>
                      </a:lnTo>
                      <a:lnTo>
                        <a:pt x="76" y="18"/>
                      </a:lnTo>
                      <a:lnTo>
                        <a:pt x="56" y="36"/>
                      </a:lnTo>
                      <a:lnTo>
                        <a:pt x="37" y="57"/>
                      </a:lnTo>
                      <a:lnTo>
                        <a:pt x="20" y="80"/>
                      </a:lnTo>
                      <a:lnTo>
                        <a:pt x="7" y="106"/>
                      </a:lnTo>
                      <a:lnTo>
                        <a:pt x="0" y="130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329" name="Freeform 758"/>
                <p:cNvSpPr>
                  <a:spLocks/>
                </p:cNvSpPr>
                <p:nvPr/>
              </p:nvSpPr>
              <p:spPr bwMode="auto">
                <a:xfrm>
                  <a:off x="5330" y="2639"/>
                  <a:ext cx="87" cy="73"/>
                </a:xfrm>
                <a:custGeom>
                  <a:avLst/>
                  <a:gdLst>
                    <a:gd name="T0" fmla="*/ 0 w 246"/>
                    <a:gd name="T1" fmla="*/ 0 h 310"/>
                    <a:gd name="T2" fmla="*/ 0 w 246"/>
                    <a:gd name="T3" fmla="*/ 0 h 310"/>
                    <a:gd name="T4" fmla="*/ 0 w 246"/>
                    <a:gd name="T5" fmla="*/ 0 h 310"/>
                    <a:gd name="T6" fmla="*/ 0 w 246"/>
                    <a:gd name="T7" fmla="*/ 0 h 310"/>
                    <a:gd name="T8" fmla="*/ 0 w 246"/>
                    <a:gd name="T9" fmla="*/ 0 h 310"/>
                    <a:gd name="T10" fmla="*/ 0 w 246"/>
                    <a:gd name="T11" fmla="*/ 0 h 310"/>
                    <a:gd name="T12" fmla="*/ 0 w 246"/>
                    <a:gd name="T13" fmla="*/ 0 h 310"/>
                    <a:gd name="T14" fmla="*/ 0 w 246"/>
                    <a:gd name="T15" fmla="*/ 0 h 310"/>
                    <a:gd name="T16" fmla="*/ 0 w 246"/>
                    <a:gd name="T17" fmla="*/ 0 h 310"/>
                    <a:gd name="T18" fmla="*/ 0 w 246"/>
                    <a:gd name="T19" fmla="*/ 0 h 310"/>
                    <a:gd name="T20" fmla="*/ 0 w 246"/>
                    <a:gd name="T21" fmla="*/ 0 h 310"/>
                    <a:gd name="T22" fmla="*/ 0 w 246"/>
                    <a:gd name="T23" fmla="*/ 0 h 310"/>
                    <a:gd name="T24" fmla="*/ 0 w 246"/>
                    <a:gd name="T25" fmla="*/ 0 h 310"/>
                    <a:gd name="T26" fmla="*/ 0 w 246"/>
                    <a:gd name="T27" fmla="*/ 0 h 310"/>
                    <a:gd name="T28" fmla="*/ 0 w 246"/>
                    <a:gd name="T29" fmla="*/ 0 h 310"/>
                    <a:gd name="T30" fmla="*/ 0 w 246"/>
                    <a:gd name="T31" fmla="*/ 0 h 310"/>
                    <a:gd name="T32" fmla="*/ 0 w 246"/>
                    <a:gd name="T33" fmla="*/ 0 h 310"/>
                    <a:gd name="T34" fmla="*/ 0 w 246"/>
                    <a:gd name="T35" fmla="*/ 0 h 310"/>
                    <a:gd name="T36" fmla="*/ 0 w 246"/>
                    <a:gd name="T37" fmla="*/ 0 h 310"/>
                    <a:gd name="T38" fmla="*/ 0 w 246"/>
                    <a:gd name="T39" fmla="*/ 0 h 310"/>
                    <a:gd name="T40" fmla="*/ 0 w 246"/>
                    <a:gd name="T41" fmla="*/ 0 h 310"/>
                    <a:gd name="T42" fmla="*/ 0 w 246"/>
                    <a:gd name="T43" fmla="*/ 0 h 310"/>
                    <a:gd name="T44" fmla="*/ 0 w 246"/>
                    <a:gd name="T45" fmla="*/ 0 h 310"/>
                    <a:gd name="T46" fmla="*/ 0 w 246"/>
                    <a:gd name="T47" fmla="*/ 0 h 310"/>
                    <a:gd name="T48" fmla="*/ 0 w 246"/>
                    <a:gd name="T49" fmla="*/ 0 h 310"/>
                    <a:gd name="T50" fmla="*/ 0 w 246"/>
                    <a:gd name="T51" fmla="*/ 0 h 310"/>
                    <a:gd name="T52" fmla="*/ 0 w 246"/>
                    <a:gd name="T53" fmla="*/ 0 h 310"/>
                    <a:gd name="T54" fmla="*/ 0 w 246"/>
                    <a:gd name="T55" fmla="*/ 0 h 310"/>
                    <a:gd name="T56" fmla="*/ 0 w 246"/>
                    <a:gd name="T57" fmla="*/ 0 h 310"/>
                    <a:gd name="T58" fmla="*/ 0 w 246"/>
                    <a:gd name="T59" fmla="*/ 0 h 310"/>
                    <a:gd name="T60" fmla="*/ 0 w 246"/>
                    <a:gd name="T61" fmla="*/ 0 h 310"/>
                    <a:gd name="T62" fmla="*/ 0 w 246"/>
                    <a:gd name="T63" fmla="*/ 0 h 310"/>
                    <a:gd name="T64" fmla="*/ 0 w 246"/>
                    <a:gd name="T65" fmla="*/ 0 h 310"/>
                    <a:gd name="T66" fmla="*/ 0 w 246"/>
                    <a:gd name="T67" fmla="*/ 0 h 310"/>
                    <a:gd name="T68" fmla="*/ 0 w 246"/>
                    <a:gd name="T69" fmla="*/ 0 h 310"/>
                    <a:gd name="T70" fmla="*/ 0 w 246"/>
                    <a:gd name="T71" fmla="*/ 0 h 310"/>
                    <a:gd name="T72" fmla="*/ 0 w 246"/>
                    <a:gd name="T73" fmla="*/ 0 h 310"/>
                    <a:gd name="T74" fmla="*/ 0 w 246"/>
                    <a:gd name="T75" fmla="*/ 0 h 310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w 246"/>
                    <a:gd name="T115" fmla="*/ 0 h 310"/>
                    <a:gd name="T116" fmla="*/ 246 w 246"/>
                    <a:gd name="T117" fmla="*/ 310 h 310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T114" t="T115" r="T116" b="T117"/>
                  <a:pathLst>
                    <a:path w="246" h="310">
                      <a:moveTo>
                        <a:pt x="199" y="116"/>
                      </a:moveTo>
                      <a:lnTo>
                        <a:pt x="207" y="124"/>
                      </a:lnTo>
                      <a:lnTo>
                        <a:pt x="214" y="133"/>
                      </a:lnTo>
                      <a:lnTo>
                        <a:pt x="219" y="143"/>
                      </a:lnTo>
                      <a:lnTo>
                        <a:pt x="223" y="154"/>
                      </a:lnTo>
                      <a:lnTo>
                        <a:pt x="225" y="164"/>
                      </a:lnTo>
                      <a:lnTo>
                        <a:pt x="225" y="176"/>
                      </a:lnTo>
                      <a:lnTo>
                        <a:pt x="221" y="187"/>
                      </a:lnTo>
                      <a:lnTo>
                        <a:pt x="216" y="197"/>
                      </a:lnTo>
                      <a:lnTo>
                        <a:pt x="208" y="209"/>
                      </a:lnTo>
                      <a:lnTo>
                        <a:pt x="199" y="219"/>
                      </a:lnTo>
                      <a:lnTo>
                        <a:pt x="188" y="228"/>
                      </a:lnTo>
                      <a:lnTo>
                        <a:pt x="177" y="238"/>
                      </a:lnTo>
                      <a:lnTo>
                        <a:pt x="166" y="246"/>
                      </a:lnTo>
                      <a:lnTo>
                        <a:pt x="154" y="255"/>
                      </a:lnTo>
                      <a:lnTo>
                        <a:pt x="143" y="264"/>
                      </a:lnTo>
                      <a:lnTo>
                        <a:pt x="132" y="274"/>
                      </a:lnTo>
                      <a:lnTo>
                        <a:pt x="129" y="278"/>
                      </a:lnTo>
                      <a:lnTo>
                        <a:pt x="126" y="282"/>
                      </a:lnTo>
                      <a:lnTo>
                        <a:pt x="124" y="287"/>
                      </a:lnTo>
                      <a:lnTo>
                        <a:pt x="121" y="292"/>
                      </a:lnTo>
                      <a:lnTo>
                        <a:pt x="120" y="296"/>
                      </a:lnTo>
                      <a:lnTo>
                        <a:pt x="120" y="301"/>
                      </a:lnTo>
                      <a:lnTo>
                        <a:pt x="121" y="305"/>
                      </a:lnTo>
                      <a:lnTo>
                        <a:pt x="125" y="309"/>
                      </a:lnTo>
                      <a:lnTo>
                        <a:pt x="130" y="310"/>
                      </a:lnTo>
                      <a:lnTo>
                        <a:pt x="134" y="310"/>
                      </a:lnTo>
                      <a:lnTo>
                        <a:pt x="139" y="309"/>
                      </a:lnTo>
                      <a:lnTo>
                        <a:pt x="143" y="305"/>
                      </a:lnTo>
                      <a:lnTo>
                        <a:pt x="154" y="293"/>
                      </a:lnTo>
                      <a:lnTo>
                        <a:pt x="167" y="280"/>
                      </a:lnTo>
                      <a:lnTo>
                        <a:pt x="180" y="269"/>
                      </a:lnTo>
                      <a:lnTo>
                        <a:pt x="194" y="257"/>
                      </a:lnTo>
                      <a:lnTo>
                        <a:pt x="207" y="246"/>
                      </a:lnTo>
                      <a:lnTo>
                        <a:pt x="219" y="233"/>
                      </a:lnTo>
                      <a:lnTo>
                        <a:pt x="231" y="219"/>
                      </a:lnTo>
                      <a:lnTo>
                        <a:pt x="239" y="204"/>
                      </a:lnTo>
                      <a:lnTo>
                        <a:pt x="245" y="187"/>
                      </a:lnTo>
                      <a:lnTo>
                        <a:pt x="246" y="170"/>
                      </a:lnTo>
                      <a:lnTo>
                        <a:pt x="242" y="153"/>
                      </a:lnTo>
                      <a:lnTo>
                        <a:pt x="236" y="136"/>
                      </a:lnTo>
                      <a:lnTo>
                        <a:pt x="227" y="120"/>
                      </a:lnTo>
                      <a:lnTo>
                        <a:pt x="215" y="107"/>
                      </a:lnTo>
                      <a:lnTo>
                        <a:pt x="201" y="94"/>
                      </a:lnTo>
                      <a:lnTo>
                        <a:pt x="187" y="82"/>
                      </a:lnTo>
                      <a:lnTo>
                        <a:pt x="177" y="74"/>
                      </a:lnTo>
                      <a:lnTo>
                        <a:pt x="165" y="68"/>
                      </a:lnTo>
                      <a:lnTo>
                        <a:pt x="152" y="60"/>
                      </a:lnTo>
                      <a:lnTo>
                        <a:pt x="139" y="51"/>
                      </a:lnTo>
                      <a:lnTo>
                        <a:pt x="126" y="43"/>
                      </a:lnTo>
                      <a:lnTo>
                        <a:pt x="112" y="35"/>
                      </a:lnTo>
                      <a:lnTo>
                        <a:pt x="98" y="28"/>
                      </a:lnTo>
                      <a:lnTo>
                        <a:pt x="85" y="22"/>
                      </a:lnTo>
                      <a:lnTo>
                        <a:pt x="72" y="16"/>
                      </a:lnTo>
                      <a:lnTo>
                        <a:pt x="59" y="10"/>
                      </a:lnTo>
                      <a:lnTo>
                        <a:pt x="46" y="7"/>
                      </a:lnTo>
                      <a:lnTo>
                        <a:pt x="35" y="3"/>
                      </a:lnTo>
                      <a:lnTo>
                        <a:pt x="24" y="1"/>
                      </a:lnTo>
                      <a:lnTo>
                        <a:pt x="15" y="0"/>
                      </a:lnTo>
                      <a:lnTo>
                        <a:pt x="7" y="1"/>
                      </a:lnTo>
                      <a:lnTo>
                        <a:pt x="0" y="3"/>
                      </a:lnTo>
                      <a:lnTo>
                        <a:pt x="8" y="6"/>
                      </a:lnTo>
                      <a:lnTo>
                        <a:pt x="17" y="9"/>
                      </a:lnTo>
                      <a:lnTo>
                        <a:pt x="28" y="14"/>
                      </a:lnTo>
                      <a:lnTo>
                        <a:pt x="38" y="18"/>
                      </a:lnTo>
                      <a:lnTo>
                        <a:pt x="51" y="24"/>
                      </a:lnTo>
                      <a:lnTo>
                        <a:pt x="64" y="30"/>
                      </a:lnTo>
                      <a:lnTo>
                        <a:pt x="78" y="37"/>
                      </a:lnTo>
                      <a:lnTo>
                        <a:pt x="92" y="43"/>
                      </a:lnTo>
                      <a:lnTo>
                        <a:pt x="106" y="51"/>
                      </a:lnTo>
                      <a:lnTo>
                        <a:pt x="120" y="60"/>
                      </a:lnTo>
                      <a:lnTo>
                        <a:pt x="134" y="69"/>
                      </a:lnTo>
                      <a:lnTo>
                        <a:pt x="148" y="78"/>
                      </a:lnTo>
                      <a:lnTo>
                        <a:pt x="163" y="87"/>
                      </a:lnTo>
                      <a:lnTo>
                        <a:pt x="175" y="96"/>
                      </a:lnTo>
                      <a:lnTo>
                        <a:pt x="187" y="105"/>
                      </a:lnTo>
                      <a:lnTo>
                        <a:pt x="199" y="116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330" name="Freeform 759"/>
                <p:cNvSpPr>
                  <a:spLocks/>
                </p:cNvSpPr>
                <p:nvPr/>
              </p:nvSpPr>
              <p:spPr bwMode="auto">
                <a:xfrm>
                  <a:off x="5115" y="2660"/>
                  <a:ext cx="69" cy="55"/>
                </a:xfrm>
                <a:custGeom>
                  <a:avLst/>
                  <a:gdLst>
                    <a:gd name="T0" fmla="*/ 0 w 198"/>
                    <a:gd name="T1" fmla="*/ 0 h 236"/>
                    <a:gd name="T2" fmla="*/ 0 w 198"/>
                    <a:gd name="T3" fmla="*/ 0 h 236"/>
                    <a:gd name="T4" fmla="*/ 0 w 198"/>
                    <a:gd name="T5" fmla="*/ 0 h 236"/>
                    <a:gd name="T6" fmla="*/ 0 w 198"/>
                    <a:gd name="T7" fmla="*/ 0 h 236"/>
                    <a:gd name="T8" fmla="*/ 0 w 198"/>
                    <a:gd name="T9" fmla="*/ 0 h 236"/>
                    <a:gd name="T10" fmla="*/ 0 w 198"/>
                    <a:gd name="T11" fmla="*/ 0 h 236"/>
                    <a:gd name="T12" fmla="*/ 0 w 198"/>
                    <a:gd name="T13" fmla="*/ 0 h 236"/>
                    <a:gd name="T14" fmla="*/ 0 w 198"/>
                    <a:gd name="T15" fmla="*/ 0 h 236"/>
                    <a:gd name="T16" fmla="*/ 0 w 198"/>
                    <a:gd name="T17" fmla="*/ 0 h 236"/>
                    <a:gd name="T18" fmla="*/ 0 w 198"/>
                    <a:gd name="T19" fmla="*/ 0 h 236"/>
                    <a:gd name="T20" fmla="*/ 0 w 198"/>
                    <a:gd name="T21" fmla="*/ 0 h 236"/>
                    <a:gd name="T22" fmla="*/ 0 w 198"/>
                    <a:gd name="T23" fmla="*/ 0 h 236"/>
                    <a:gd name="T24" fmla="*/ 0 w 198"/>
                    <a:gd name="T25" fmla="*/ 0 h 236"/>
                    <a:gd name="T26" fmla="*/ 0 w 198"/>
                    <a:gd name="T27" fmla="*/ 0 h 236"/>
                    <a:gd name="T28" fmla="*/ 0 w 198"/>
                    <a:gd name="T29" fmla="*/ 0 h 236"/>
                    <a:gd name="T30" fmla="*/ 0 w 198"/>
                    <a:gd name="T31" fmla="*/ 0 h 236"/>
                    <a:gd name="T32" fmla="*/ 0 w 198"/>
                    <a:gd name="T33" fmla="*/ 0 h 236"/>
                    <a:gd name="T34" fmla="*/ 0 w 198"/>
                    <a:gd name="T35" fmla="*/ 0 h 236"/>
                    <a:gd name="T36" fmla="*/ 0 w 198"/>
                    <a:gd name="T37" fmla="*/ 0 h 236"/>
                    <a:gd name="T38" fmla="*/ 0 w 198"/>
                    <a:gd name="T39" fmla="*/ 0 h 236"/>
                    <a:gd name="T40" fmla="*/ 0 w 198"/>
                    <a:gd name="T41" fmla="*/ 0 h 236"/>
                    <a:gd name="T42" fmla="*/ 0 w 198"/>
                    <a:gd name="T43" fmla="*/ 0 h 236"/>
                    <a:gd name="T44" fmla="*/ 0 w 198"/>
                    <a:gd name="T45" fmla="*/ 0 h 236"/>
                    <a:gd name="T46" fmla="*/ 0 w 198"/>
                    <a:gd name="T47" fmla="*/ 0 h 236"/>
                    <a:gd name="T48" fmla="*/ 0 w 198"/>
                    <a:gd name="T49" fmla="*/ 0 h 236"/>
                    <a:gd name="T50" fmla="*/ 0 w 198"/>
                    <a:gd name="T51" fmla="*/ 0 h 236"/>
                    <a:gd name="T52" fmla="*/ 0 w 198"/>
                    <a:gd name="T53" fmla="*/ 0 h 236"/>
                    <a:gd name="T54" fmla="*/ 0 w 198"/>
                    <a:gd name="T55" fmla="*/ 0 h 236"/>
                    <a:gd name="T56" fmla="*/ 0 w 198"/>
                    <a:gd name="T57" fmla="*/ 0 h 236"/>
                    <a:gd name="T58" fmla="*/ 0 w 198"/>
                    <a:gd name="T59" fmla="*/ 0 h 236"/>
                    <a:gd name="T60" fmla="*/ 0 w 198"/>
                    <a:gd name="T61" fmla="*/ 0 h 236"/>
                    <a:gd name="T62" fmla="*/ 0 w 198"/>
                    <a:gd name="T63" fmla="*/ 0 h 236"/>
                    <a:gd name="T64" fmla="*/ 0 w 198"/>
                    <a:gd name="T65" fmla="*/ 0 h 236"/>
                    <a:gd name="T66" fmla="*/ 0 w 198"/>
                    <a:gd name="T67" fmla="*/ 0 h 236"/>
                    <a:gd name="T68" fmla="*/ 0 w 198"/>
                    <a:gd name="T69" fmla="*/ 0 h 236"/>
                    <a:gd name="T70" fmla="*/ 0 w 198"/>
                    <a:gd name="T71" fmla="*/ 0 h 236"/>
                    <a:gd name="T72" fmla="*/ 0 w 198"/>
                    <a:gd name="T73" fmla="*/ 0 h 236"/>
                    <a:gd name="T74" fmla="*/ 0 w 198"/>
                    <a:gd name="T75" fmla="*/ 0 h 236"/>
                    <a:gd name="T76" fmla="*/ 0 w 198"/>
                    <a:gd name="T77" fmla="*/ 0 h 236"/>
                    <a:gd name="T78" fmla="*/ 0 w 198"/>
                    <a:gd name="T79" fmla="*/ 0 h 236"/>
                    <a:gd name="T80" fmla="*/ 0 w 198"/>
                    <a:gd name="T81" fmla="*/ 0 h 236"/>
                    <a:gd name="T82" fmla="*/ 0 w 198"/>
                    <a:gd name="T83" fmla="*/ 0 h 236"/>
                    <a:gd name="T84" fmla="*/ 0 w 198"/>
                    <a:gd name="T85" fmla="*/ 0 h 236"/>
                    <a:gd name="T86" fmla="*/ 0 w 198"/>
                    <a:gd name="T87" fmla="*/ 0 h 236"/>
                    <a:gd name="T88" fmla="*/ 0 w 198"/>
                    <a:gd name="T89" fmla="*/ 0 h 236"/>
                    <a:gd name="T90" fmla="*/ 0 w 198"/>
                    <a:gd name="T91" fmla="*/ 0 h 236"/>
                    <a:gd name="T92" fmla="*/ 0 w 198"/>
                    <a:gd name="T93" fmla="*/ 0 h 236"/>
                    <a:gd name="T94" fmla="*/ 0 w 198"/>
                    <a:gd name="T95" fmla="*/ 0 h 236"/>
                    <a:gd name="T96" fmla="*/ 0 w 198"/>
                    <a:gd name="T97" fmla="*/ 0 h 236"/>
                    <a:gd name="T98" fmla="*/ 0 w 198"/>
                    <a:gd name="T99" fmla="*/ 0 h 236"/>
                    <a:gd name="T100" fmla="*/ 0 w 198"/>
                    <a:gd name="T101" fmla="*/ 0 h 236"/>
                    <a:gd name="T102" fmla="*/ 0 w 198"/>
                    <a:gd name="T103" fmla="*/ 0 h 236"/>
                    <a:gd name="T104" fmla="*/ 0 w 198"/>
                    <a:gd name="T105" fmla="*/ 0 h 236"/>
                    <a:gd name="T106" fmla="*/ 0 w 198"/>
                    <a:gd name="T107" fmla="*/ 0 h 236"/>
                    <a:gd name="T108" fmla="*/ 0 w 198"/>
                    <a:gd name="T109" fmla="*/ 0 h 236"/>
                    <a:gd name="T110" fmla="*/ 0 w 198"/>
                    <a:gd name="T111" fmla="*/ 0 h 236"/>
                    <a:gd name="T112" fmla="*/ 0 w 198"/>
                    <a:gd name="T113" fmla="*/ 0 h 236"/>
                    <a:gd name="T114" fmla="*/ 0 w 198"/>
                    <a:gd name="T115" fmla="*/ 0 h 236"/>
                    <a:gd name="T116" fmla="*/ 0 w 198"/>
                    <a:gd name="T117" fmla="*/ 0 h 236"/>
                    <a:gd name="T118" fmla="*/ 0 w 198"/>
                    <a:gd name="T119" fmla="*/ 0 h 236"/>
                    <a:gd name="T120" fmla="*/ 0 w 198"/>
                    <a:gd name="T121" fmla="*/ 0 h 2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198"/>
                    <a:gd name="T184" fmla="*/ 0 h 236"/>
                    <a:gd name="T185" fmla="*/ 198 w 198"/>
                    <a:gd name="T186" fmla="*/ 236 h 236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198" h="236">
                      <a:moveTo>
                        <a:pt x="73" y="36"/>
                      </a:moveTo>
                      <a:lnTo>
                        <a:pt x="58" y="46"/>
                      </a:lnTo>
                      <a:lnTo>
                        <a:pt x="46" y="58"/>
                      </a:lnTo>
                      <a:lnTo>
                        <a:pt x="33" y="72"/>
                      </a:lnTo>
                      <a:lnTo>
                        <a:pt x="22" y="85"/>
                      </a:lnTo>
                      <a:lnTo>
                        <a:pt x="14" y="100"/>
                      </a:lnTo>
                      <a:lnTo>
                        <a:pt x="7" y="115"/>
                      </a:lnTo>
                      <a:lnTo>
                        <a:pt x="2" y="130"/>
                      </a:lnTo>
                      <a:lnTo>
                        <a:pt x="0" y="146"/>
                      </a:lnTo>
                      <a:lnTo>
                        <a:pt x="2" y="170"/>
                      </a:lnTo>
                      <a:lnTo>
                        <a:pt x="12" y="190"/>
                      </a:lnTo>
                      <a:lnTo>
                        <a:pt x="26" y="207"/>
                      </a:lnTo>
                      <a:lnTo>
                        <a:pt x="43" y="220"/>
                      </a:lnTo>
                      <a:lnTo>
                        <a:pt x="64" y="229"/>
                      </a:lnTo>
                      <a:lnTo>
                        <a:pt x="88" y="235"/>
                      </a:lnTo>
                      <a:lnTo>
                        <a:pt x="110" y="236"/>
                      </a:lnTo>
                      <a:lnTo>
                        <a:pt x="132" y="232"/>
                      </a:lnTo>
                      <a:lnTo>
                        <a:pt x="137" y="232"/>
                      </a:lnTo>
                      <a:lnTo>
                        <a:pt x="142" y="230"/>
                      </a:lnTo>
                      <a:lnTo>
                        <a:pt x="145" y="226"/>
                      </a:lnTo>
                      <a:lnTo>
                        <a:pt x="146" y="221"/>
                      </a:lnTo>
                      <a:lnTo>
                        <a:pt x="145" y="219"/>
                      </a:lnTo>
                      <a:lnTo>
                        <a:pt x="142" y="219"/>
                      </a:lnTo>
                      <a:lnTo>
                        <a:pt x="137" y="217"/>
                      </a:lnTo>
                      <a:lnTo>
                        <a:pt x="131" y="217"/>
                      </a:lnTo>
                      <a:lnTo>
                        <a:pt x="124" y="217"/>
                      </a:lnTo>
                      <a:lnTo>
                        <a:pt x="118" y="217"/>
                      </a:lnTo>
                      <a:lnTo>
                        <a:pt x="112" y="217"/>
                      </a:lnTo>
                      <a:lnTo>
                        <a:pt x="109" y="217"/>
                      </a:lnTo>
                      <a:lnTo>
                        <a:pt x="97" y="216"/>
                      </a:lnTo>
                      <a:lnTo>
                        <a:pt x="87" y="215"/>
                      </a:lnTo>
                      <a:lnTo>
                        <a:pt x="75" y="214"/>
                      </a:lnTo>
                      <a:lnTo>
                        <a:pt x="63" y="211"/>
                      </a:lnTo>
                      <a:lnTo>
                        <a:pt x="51" y="207"/>
                      </a:lnTo>
                      <a:lnTo>
                        <a:pt x="40" y="199"/>
                      </a:lnTo>
                      <a:lnTo>
                        <a:pt x="29" y="189"/>
                      </a:lnTo>
                      <a:lnTo>
                        <a:pt x="17" y="174"/>
                      </a:lnTo>
                      <a:lnTo>
                        <a:pt x="15" y="157"/>
                      </a:lnTo>
                      <a:lnTo>
                        <a:pt x="16" y="141"/>
                      </a:lnTo>
                      <a:lnTo>
                        <a:pt x="21" y="124"/>
                      </a:lnTo>
                      <a:lnTo>
                        <a:pt x="28" y="109"/>
                      </a:lnTo>
                      <a:lnTo>
                        <a:pt x="39" y="96"/>
                      </a:lnTo>
                      <a:lnTo>
                        <a:pt x="50" y="82"/>
                      </a:lnTo>
                      <a:lnTo>
                        <a:pt x="63" y="70"/>
                      </a:lnTo>
                      <a:lnTo>
                        <a:pt x="78" y="59"/>
                      </a:lnTo>
                      <a:lnTo>
                        <a:pt x="94" y="49"/>
                      </a:lnTo>
                      <a:lnTo>
                        <a:pt x="110" y="39"/>
                      </a:lnTo>
                      <a:lnTo>
                        <a:pt x="126" y="31"/>
                      </a:lnTo>
                      <a:lnTo>
                        <a:pt x="142" y="24"/>
                      </a:lnTo>
                      <a:lnTo>
                        <a:pt x="158" y="19"/>
                      </a:lnTo>
                      <a:lnTo>
                        <a:pt x="172" y="13"/>
                      </a:lnTo>
                      <a:lnTo>
                        <a:pt x="186" y="10"/>
                      </a:lnTo>
                      <a:lnTo>
                        <a:pt x="198" y="7"/>
                      </a:lnTo>
                      <a:lnTo>
                        <a:pt x="190" y="3"/>
                      </a:lnTo>
                      <a:lnTo>
                        <a:pt x="177" y="0"/>
                      </a:lnTo>
                      <a:lnTo>
                        <a:pt x="162" y="3"/>
                      </a:lnTo>
                      <a:lnTo>
                        <a:pt x="144" y="6"/>
                      </a:lnTo>
                      <a:lnTo>
                        <a:pt x="124" y="12"/>
                      </a:lnTo>
                      <a:lnTo>
                        <a:pt x="105" y="19"/>
                      </a:lnTo>
                      <a:lnTo>
                        <a:pt x="88" y="28"/>
                      </a:lnTo>
                      <a:lnTo>
                        <a:pt x="73" y="3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331" name="Freeform 760"/>
                <p:cNvSpPr>
                  <a:spLocks/>
                </p:cNvSpPr>
                <p:nvPr/>
              </p:nvSpPr>
              <p:spPr bwMode="auto">
                <a:xfrm>
                  <a:off x="5233" y="2660"/>
                  <a:ext cx="47" cy="42"/>
                </a:xfrm>
                <a:custGeom>
                  <a:avLst/>
                  <a:gdLst>
                    <a:gd name="T0" fmla="*/ 0 w 128"/>
                    <a:gd name="T1" fmla="*/ 0 h 183"/>
                    <a:gd name="T2" fmla="*/ 0 w 128"/>
                    <a:gd name="T3" fmla="*/ 0 h 183"/>
                    <a:gd name="T4" fmla="*/ 0 w 128"/>
                    <a:gd name="T5" fmla="*/ 0 h 183"/>
                    <a:gd name="T6" fmla="*/ 0 w 128"/>
                    <a:gd name="T7" fmla="*/ 0 h 183"/>
                    <a:gd name="T8" fmla="*/ 0 w 128"/>
                    <a:gd name="T9" fmla="*/ 0 h 183"/>
                    <a:gd name="T10" fmla="*/ 0 w 128"/>
                    <a:gd name="T11" fmla="*/ 0 h 183"/>
                    <a:gd name="T12" fmla="*/ 0 w 128"/>
                    <a:gd name="T13" fmla="*/ 0 h 183"/>
                    <a:gd name="T14" fmla="*/ 0 w 128"/>
                    <a:gd name="T15" fmla="*/ 0 h 183"/>
                    <a:gd name="T16" fmla="*/ 0 w 128"/>
                    <a:gd name="T17" fmla="*/ 0 h 183"/>
                    <a:gd name="T18" fmla="*/ 0 w 128"/>
                    <a:gd name="T19" fmla="*/ 0 h 183"/>
                    <a:gd name="T20" fmla="*/ 0 w 128"/>
                    <a:gd name="T21" fmla="*/ 0 h 183"/>
                    <a:gd name="T22" fmla="*/ 0 w 128"/>
                    <a:gd name="T23" fmla="*/ 0 h 183"/>
                    <a:gd name="T24" fmla="*/ 0 w 128"/>
                    <a:gd name="T25" fmla="*/ 0 h 183"/>
                    <a:gd name="T26" fmla="*/ 0 w 128"/>
                    <a:gd name="T27" fmla="*/ 0 h 183"/>
                    <a:gd name="T28" fmla="*/ 0 w 128"/>
                    <a:gd name="T29" fmla="*/ 0 h 183"/>
                    <a:gd name="T30" fmla="*/ 0 w 128"/>
                    <a:gd name="T31" fmla="*/ 0 h 183"/>
                    <a:gd name="T32" fmla="*/ 0 w 128"/>
                    <a:gd name="T33" fmla="*/ 0 h 183"/>
                    <a:gd name="T34" fmla="*/ 0 w 128"/>
                    <a:gd name="T35" fmla="*/ 0 h 183"/>
                    <a:gd name="T36" fmla="*/ 0 w 128"/>
                    <a:gd name="T37" fmla="*/ 0 h 183"/>
                    <a:gd name="T38" fmla="*/ 0 w 128"/>
                    <a:gd name="T39" fmla="*/ 0 h 183"/>
                    <a:gd name="T40" fmla="*/ 0 w 128"/>
                    <a:gd name="T41" fmla="*/ 0 h 183"/>
                    <a:gd name="T42" fmla="*/ 0 w 128"/>
                    <a:gd name="T43" fmla="*/ 0 h 183"/>
                    <a:gd name="T44" fmla="*/ 0 w 128"/>
                    <a:gd name="T45" fmla="*/ 0 h 183"/>
                    <a:gd name="T46" fmla="*/ 0 w 128"/>
                    <a:gd name="T47" fmla="*/ 0 h 183"/>
                    <a:gd name="T48" fmla="*/ 0 w 128"/>
                    <a:gd name="T49" fmla="*/ 0 h 183"/>
                    <a:gd name="T50" fmla="*/ 0 w 128"/>
                    <a:gd name="T51" fmla="*/ 0 h 183"/>
                    <a:gd name="T52" fmla="*/ 0 w 128"/>
                    <a:gd name="T53" fmla="*/ 0 h 183"/>
                    <a:gd name="T54" fmla="*/ 0 w 128"/>
                    <a:gd name="T55" fmla="*/ 0 h 183"/>
                    <a:gd name="T56" fmla="*/ 0 w 128"/>
                    <a:gd name="T57" fmla="*/ 0 h 183"/>
                    <a:gd name="T58" fmla="*/ 0 w 128"/>
                    <a:gd name="T59" fmla="*/ 0 h 183"/>
                    <a:gd name="T60" fmla="*/ 0 w 128"/>
                    <a:gd name="T61" fmla="*/ 0 h 183"/>
                    <a:gd name="T62" fmla="*/ 0 w 128"/>
                    <a:gd name="T63" fmla="*/ 0 h 183"/>
                    <a:gd name="T64" fmla="*/ 0 w 128"/>
                    <a:gd name="T65" fmla="*/ 0 h 183"/>
                    <a:gd name="T66" fmla="*/ 0 w 128"/>
                    <a:gd name="T67" fmla="*/ 0 h 183"/>
                    <a:gd name="T68" fmla="*/ 0 w 128"/>
                    <a:gd name="T69" fmla="*/ 0 h 183"/>
                    <a:gd name="T70" fmla="*/ 0 w 128"/>
                    <a:gd name="T71" fmla="*/ 0 h 183"/>
                    <a:gd name="T72" fmla="*/ 0 w 128"/>
                    <a:gd name="T73" fmla="*/ 0 h 183"/>
                    <a:gd name="T74" fmla="*/ 0 w 128"/>
                    <a:gd name="T75" fmla="*/ 0 h 183"/>
                    <a:gd name="T76" fmla="*/ 0 w 128"/>
                    <a:gd name="T77" fmla="*/ 0 h 183"/>
                    <a:gd name="T78" fmla="*/ 0 w 128"/>
                    <a:gd name="T79" fmla="*/ 0 h 183"/>
                    <a:gd name="T80" fmla="*/ 0 w 128"/>
                    <a:gd name="T81" fmla="*/ 0 h 183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28"/>
                    <a:gd name="T124" fmla="*/ 0 h 183"/>
                    <a:gd name="T125" fmla="*/ 128 w 128"/>
                    <a:gd name="T126" fmla="*/ 183 h 183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28" h="183">
                      <a:moveTo>
                        <a:pt x="108" y="61"/>
                      </a:moveTo>
                      <a:lnTo>
                        <a:pt x="111" y="80"/>
                      </a:lnTo>
                      <a:lnTo>
                        <a:pt x="109" y="97"/>
                      </a:lnTo>
                      <a:lnTo>
                        <a:pt x="101" y="110"/>
                      </a:lnTo>
                      <a:lnTo>
                        <a:pt x="89" y="123"/>
                      </a:lnTo>
                      <a:lnTo>
                        <a:pt x="75" y="134"/>
                      </a:lnTo>
                      <a:lnTo>
                        <a:pt x="60" y="145"/>
                      </a:lnTo>
                      <a:lnTo>
                        <a:pt x="43" y="156"/>
                      </a:lnTo>
                      <a:lnTo>
                        <a:pt x="29" y="167"/>
                      </a:lnTo>
                      <a:lnTo>
                        <a:pt x="27" y="170"/>
                      </a:lnTo>
                      <a:lnTo>
                        <a:pt x="26" y="172"/>
                      </a:lnTo>
                      <a:lnTo>
                        <a:pt x="26" y="176"/>
                      </a:lnTo>
                      <a:lnTo>
                        <a:pt x="28" y="179"/>
                      </a:lnTo>
                      <a:lnTo>
                        <a:pt x="30" y="182"/>
                      </a:lnTo>
                      <a:lnTo>
                        <a:pt x="34" y="183"/>
                      </a:lnTo>
                      <a:lnTo>
                        <a:pt x="37" y="183"/>
                      </a:lnTo>
                      <a:lnTo>
                        <a:pt x="41" y="182"/>
                      </a:lnTo>
                      <a:lnTo>
                        <a:pt x="58" y="171"/>
                      </a:lnTo>
                      <a:lnTo>
                        <a:pt x="76" y="160"/>
                      </a:lnTo>
                      <a:lnTo>
                        <a:pt x="92" y="147"/>
                      </a:lnTo>
                      <a:lnTo>
                        <a:pt x="108" y="132"/>
                      </a:lnTo>
                      <a:lnTo>
                        <a:pt x="118" y="116"/>
                      </a:lnTo>
                      <a:lnTo>
                        <a:pt x="125" y="98"/>
                      </a:lnTo>
                      <a:lnTo>
                        <a:pt x="128" y="78"/>
                      </a:lnTo>
                      <a:lnTo>
                        <a:pt x="123" y="58"/>
                      </a:lnTo>
                      <a:lnTo>
                        <a:pt x="112" y="41"/>
                      </a:lnTo>
                      <a:lnTo>
                        <a:pt x="98" y="28"/>
                      </a:lnTo>
                      <a:lnTo>
                        <a:pt x="80" y="16"/>
                      </a:lnTo>
                      <a:lnTo>
                        <a:pt x="61" y="8"/>
                      </a:lnTo>
                      <a:lnTo>
                        <a:pt x="41" y="2"/>
                      </a:lnTo>
                      <a:lnTo>
                        <a:pt x="23" y="0"/>
                      </a:lnTo>
                      <a:lnTo>
                        <a:pt x="9" y="1"/>
                      </a:lnTo>
                      <a:lnTo>
                        <a:pt x="0" y="6"/>
                      </a:lnTo>
                      <a:lnTo>
                        <a:pt x="16" y="10"/>
                      </a:lnTo>
                      <a:lnTo>
                        <a:pt x="33" y="14"/>
                      </a:lnTo>
                      <a:lnTo>
                        <a:pt x="48" y="17"/>
                      </a:lnTo>
                      <a:lnTo>
                        <a:pt x="63" y="22"/>
                      </a:lnTo>
                      <a:lnTo>
                        <a:pt x="77" y="28"/>
                      </a:lnTo>
                      <a:lnTo>
                        <a:pt x="90" y="36"/>
                      </a:lnTo>
                      <a:lnTo>
                        <a:pt x="101" y="46"/>
                      </a:lnTo>
                      <a:lnTo>
                        <a:pt x="108" y="6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332" name="Freeform 761"/>
                <p:cNvSpPr>
                  <a:spLocks/>
                </p:cNvSpPr>
                <p:nvPr/>
              </p:nvSpPr>
              <p:spPr bwMode="auto">
                <a:xfrm>
                  <a:off x="5070" y="2650"/>
                  <a:ext cx="112" cy="88"/>
                </a:xfrm>
                <a:custGeom>
                  <a:avLst/>
                  <a:gdLst>
                    <a:gd name="T0" fmla="*/ 0 w 323"/>
                    <a:gd name="T1" fmla="*/ 0 h 379"/>
                    <a:gd name="T2" fmla="*/ 0 w 323"/>
                    <a:gd name="T3" fmla="*/ 0 h 379"/>
                    <a:gd name="T4" fmla="*/ 0 w 323"/>
                    <a:gd name="T5" fmla="*/ 0 h 379"/>
                    <a:gd name="T6" fmla="*/ 0 w 323"/>
                    <a:gd name="T7" fmla="*/ 0 h 379"/>
                    <a:gd name="T8" fmla="*/ 0 w 323"/>
                    <a:gd name="T9" fmla="*/ 0 h 379"/>
                    <a:gd name="T10" fmla="*/ 0 w 323"/>
                    <a:gd name="T11" fmla="*/ 0 h 379"/>
                    <a:gd name="T12" fmla="*/ 0 w 323"/>
                    <a:gd name="T13" fmla="*/ 0 h 379"/>
                    <a:gd name="T14" fmla="*/ 0 w 323"/>
                    <a:gd name="T15" fmla="*/ 0 h 379"/>
                    <a:gd name="T16" fmla="*/ 0 w 323"/>
                    <a:gd name="T17" fmla="*/ 0 h 379"/>
                    <a:gd name="T18" fmla="*/ 0 w 323"/>
                    <a:gd name="T19" fmla="*/ 0 h 379"/>
                    <a:gd name="T20" fmla="*/ 0 w 323"/>
                    <a:gd name="T21" fmla="*/ 0 h 379"/>
                    <a:gd name="T22" fmla="*/ 0 w 323"/>
                    <a:gd name="T23" fmla="*/ 0 h 379"/>
                    <a:gd name="T24" fmla="*/ 0 w 323"/>
                    <a:gd name="T25" fmla="*/ 0 h 379"/>
                    <a:gd name="T26" fmla="*/ 0 w 323"/>
                    <a:gd name="T27" fmla="*/ 0 h 379"/>
                    <a:gd name="T28" fmla="*/ 0 w 323"/>
                    <a:gd name="T29" fmla="*/ 0 h 379"/>
                    <a:gd name="T30" fmla="*/ 0 w 323"/>
                    <a:gd name="T31" fmla="*/ 0 h 379"/>
                    <a:gd name="T32" fmla="*/ 0 w 323"/>
                    <a:gd name="T33" fmla="*/ 0 h 379"/>
                    <a:gd name="T34" fmla="*/ 0 w 323"/>
                    <a:gd name="T35" fmla="*/ 0 h 379"/>
                    <a:gd name="T36" fmla="*/ 0 w 323"/>
                    <a:gd name="T37" fmla="*/ 0 h 379"/>
                    <a:gd name="T38" fmla="*/ 0 w 323"/>
                    <a:gd name="T39" fmla="*/ 0 h 379"/>
                    <a:gd name="T40" fmla="*/ 0 w 323"/>
                    <a:gd name="T41" fmla="*/ 0 h 379"/>
                    <a:gd name="T42" fmla="*/ 0 w 323"/>
                    <a:gd name="T43" fmla="*/ 0 h 379"/>
                    <a:gd name="T44" fmla="*/ 0 w 323"/>
                    <a:gd name="T45" fmla="*/ 0 h 379"/>
                    <a:gd name="T46" fmla="*/ 0 w 323"/>
                    <a:gd name="T47" fmla="*/ 0 h 379"/>
                    <a:gd name="T48" fmla="*/ 0 w 323"/>
                    <a:gd name="T49" fmla="*/ 0 h 379"/>
                    <a:gd name="T50" fmla="*/ 0 w 323"/>
                    <a:gd name="T51" fmla="*/ 0 h 379"/>
                    <a:gd name="T52" fmla="*/ 0 w 323"/>
                    <a:gd name="T53" fmla="*/ 0 h 379"/>
                    <a:gd name="T54" fmla="*/ 0 w 323"/>
                    <a:gd name="T55" fmla="*/ 0 h 379"/>
                    <a:gd name="T56" fmla="*/ 0 w 323"/>
                    <a:gd name="T57" fmla="*/ 0 h 379"/>
                    <a:gd name="T58" fmla="*/ 0 w 323"/>
                    <a:gd name="T59" fmla="*/ 0 h 379"/>
                    <a:gd name="T60" fmla="*/ 0 w 323"/>
                    <a:gd name="T61" fmla="*/ 0 h 379"/>
                    <a:gd name="T62" fmla="*/ 0 w 323"/>
                    <a:gd name="T63" fmla="*/ 0 h 379"/>
                    <a:gd name="T64" fmla="*/ 0 w 323"/>
                    <a:gd name="T65" fmla="*/ 0 h 379"/>
                    <a:gd name="T66" fmla="*/ 0 w 323"/>
                    <a:gd name="T67" fmla="*/ 0 h 379"/>
                    <a:gd name="T68" fmla="*/ 0 w 323"/>
                    <a:gd name="T69" fmla="*/ 0 h 379"/>
                    <a:gd name="T70" fmla="*/ 0 w 323"/>
                    <a:gd name="T71" fmla="*/ 0 h 379"/>
                    <a:gd name="T72" fmla="*/ 0 w 323"/>
                    <a:gd name="T73" fmla="*/ 0 h 379"/>
                    <a:gd name="T74" fmla="*/ 0 w 323"/>
                    <a:gd name="T75" fmla="*/ 0 h 379"/>
                    <a:gd name="T76" fmla="*/ 0 w 323"/>
                    <a:gd name="T77" fmla="*/ 0 h 379"/>
                    <a:gd name="T78" fmla="*/ 0 w 323"/>
                    <a:gd name="T79" fmla="*/ 0 h 379"/>
                    <a:gd name="T80" fmla="*/ 0 w 323"/>
                    <a:gd name="T81" fmla="*/ 0 h 379"/>
                    <a:gd name="T82" fmla="*/ 0 w 323"/>
                    <a:gd name="T83" fmla="*/ 0 h 379"/>
                    <a:gd name="T84" fmla="*/ 0 w 323"/>
                    <a:gd name="T85" fmla="*/ 0 h 379"/>
                    <a:gd name="T86" fmla="*/ 0 w 323"/>
                    <a:gd name="T87" fmla="*/ 0 h 379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w 323"/>
                    <a:gd name="T133" fmla="*/ 0 h 379"/>
                    <a:gd name="T134" fmla="*/ 323 w 323"/>
                    <a:gd name="T135" fmla="*/ 379 h 379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T132" t="T133" r="T134" b="T135"/>
                  <a:pathLst>
                    <a:path w="323" h="379">
                      <a:moveTo>
                        <a:pt x="126" y="50"/>
                      </a:moveTo>
                      <a:lnTo>
                        <a:pt x="101" y="70"/>
                      </a:lnTo>
                      <a:lnTo>
                        <a:pt x="76" y="92"/>
                      </a:lnTo>
                      <a:lnTo>
                        <a:pt x="54" y="115"/>
                      </a:lnTo>
                      <a:lnTo>
                        <a:pt x="34" y="140"/>
                      </a:lnTo>
                      <a:lnTo>
                        <a:pt x="18" y="167"/>
                      </a:lnTo>
                      <a:lnTo>
                        <a:pt x="6" y="196"/>
                      </a:lnTo>
                      <a:lnTo>
                        <a:pt x="0" y="227"/>
                      </a:lnTo>
                      <a:lnTo>
                        <a:pt x="1" y="259"/>
                      </a:lnTo>
                      <a:lnTo>
                        <a:pt x="4" y="267"/>
                      </a:lnTo>
                      <a:lnTo>
                        <a:pt x="7" y="277"/>
                      </a:lnTo>
                      <a:lnTo>
                        <a:pt x="11" y="283"/>
                      </a:lnTo>
                      <a:lnTo>
                        <a:pt x="15" y="291"/>
                      </a:lnTo>
                      <a:lnTo>
                        <a:pt x="21" y="298"/>
                      </a:lnTo>
                      <a:lnTo>
                        <a:pt x="27" y="305"/>
                      </a:lnTo>
                      <a:lnTo>
                        <a:pt x="34" y="311"/>
                      </a:lnTo>
                      <a:lnTo>
                        <a:pt x="41" y="316"/>
                      </a:lnTo>
                      <a:lnTo>
                        <a:pt x="57" y="325"/>
                      </a:lnTo>
                      <a:lnTo>
                        <a:pt x="72" y="333"/>
                      </a:lnTo>
                      <a:lnTo>
                        <a:pt x="87" y="340"/>
                      </a:lnTo>
                      <a:lnTo>
                        <a:pt x="103" y="345"/>
                      </a:lnTo>
                      <a:lnTo>
                        <a:pt x="120" y="351"/>
                      </a:lnTo>
                      <a:lnTo>
                        <a:pt x="136" y="356"/>
                      </a:lnTo>
                      <a:lnTo>
                        <a:pt x="153" y="360"/>
                      </a:lnTo>
                      <a:lnTo>
                        <a:pt x="169" y="364"/>
                      </a:lnTo>
                      <a:lnTo>
                        <a:pt x="187" y="367"/>
                      </a:lnTo>
                      <a:lnTo>
                        <a:pt x="204" y="370"/>
                      </a:lnTo>
                      <a:lnTo>
                        <a:pt x="221" y="372"/>
                      </a:lnTo>
                      <a:lnTo>
                        <a:pt x="238" y="374"/>
                      </a:lnTo>
                      <a:lnTo>
                        <a:pt x="256" y="375"/>
                      </a:lnTo>
                      <a:lnTo>
                        <a:pt x="273" y="376"/>
                      </a:lnTo>
                      <a:lnTo>
                        <a:pt x="290" y="378"/>
                      </a:lnTo>
                      <a:lnTo>
                        <a:pt x="307" y="379"/>
                      </a:lnTo>
                      <a:lnTo>
                        <a:pt x="312" y="379"/>
                      </a:lnTo>
                      <a:lnTo>
                        <a:pt x="317" y="375"/>
                      </a:lnTo>
                      <a:lnTo>
                        <a:pt x="320" y="372"/>
                      </a:lnTo>
                      <a:lnTo>
                        <a:pt x="323" y="366"/>
                      </a:lnTo>
                      <a:lnTo>
                        <a:pt x="323" y="360"/>
                      </a:lnTo>
                      <a:lnTo>
                        <a:pt x="320" y="356"/>
                      </a:lnTo>
                      <a:lnTo>
                        <a:pt x="316" y="352"/>
                      </a:lnTo>
                      <a:lnTo>
                        <a:pt x="311" y="351"/>
                      </a:lnTo>
                      <a:lnTo>
                        <a:pt x="295" y="351"/>
                      </a:lnTo>
                      <a:lnTo>
                        <a:pt x="279" y="351"/>
                      </a:lnTo>
                      <a:lnTo>
                        <a:pt x="263" y="350"/>
                      </a:lnTo>
                      <a:lnTo>
                        <a:pt x="248" y="349"/>
                      </a:lnTo>
                      <a:lnTo>
                        <a:pt x="231" y="348"/>
                      </a:lnTo>
                      <a:lnTo>
                        <a:pt x="215" y="345"/>
                      </a:lnTo>
                      <a:lnTo>
                        <a:pt x="200" y="343"/>
                      </a:lnTo>
                      <a:lnTo>
                        <a:pt x="183" y="341"/>
                      </a:lnTo>
                      <a:lnTo>
                        <a:pt x="168" y="337"/>
                      </a:lnTo>
                      <a:lnTo>
                        <a:pt x="151" y="334"/>
                      </a:lnTo>
                      <a:lnTo>
                        <a:pt x="136" y="329"/>
                      </a:lnTo>
                      <a:lnTo>
                        <a:pt x="121" y="325"/>
                      </a:lnTo>
                      <a:lnTo>
                        <a:pt x="106" y="320"/>
                      </a:lnTo>
                      <a:lnTo>
                        <a:pt x="92" y="313"/>
                      </a:lnTo>
                      <a:lnTo>
                        <a:pt x="76" y="306"/>
                      </a:lnTo>
                      <a:lnTo>
                        <a:pt x="62" y="300"/>
                      </a:lnTo>
                      <a:lnTo>
                        <a:pt x="51" y="291"/>
                      </a:lnTo>
                      <a:lnTo>
                        <a:pt x="41" y="280"/>
                      </a:lnTo>
                      <a:lnTo>
                        <a:pt x="35" y="269"/>
                      </a:lnTo>
                      <a:lnTo>
                        <a:pt x="31" y="255"/>
                      </a:lnTo>
                      <a:lnTo>
                        <a:pt x="31" y="239"/>
                      </a:lnTo>
                      <a:lnTo>
                        <a:pt x="33" y="218"/>
                      </a:lnTo>
                      <a:lnTo>
                        <a:pt x="38" y="197"/>
                      </a:lnTo>
                      <a:lnTo>
                        <a:pt x="42" y="182"/>
                      </a:lnTo>
                      <a:lnTo>
                        <a:pt x="51" y="165"/>
                      </a:lnTo>
                      <a:lnTo>
                        <a:pt x="60" y="150"/>
                      </a:lnTo>
                      <a:lnTo>
                        <a:pt x="68" y="136"/>
                      </a:lnTo>
                      <a:lnTo>
                        <a:pt x="79" y="124"/>
                      </a:lnTo>
                      <a:lnTo>
                        <a:pt x="89" y="111"/>
                      </a:lnTo>
                      <a:lnTo>
                        <a:pt x="101" y="100"/>
                      </a:lnTo>
                      <a:lnTo>
                        <a:pt x="114" y="88"/>
                      </a:lnTo>
                      <a:lnTo>
                        <a:pt x="129" y="76"/>
                      </a:lnTo>
                      <a:lnTo>
                        <a:pt x="144" y="64"/>
                      </a:lnTo>
                      <a:lnTo>
                        <a:pt x="162" y="53"/>
                      </a:lnTo>
                      <a:lnTo>
                        <a:pt x="181" y="41"/>
                      </a:lnTo>
                      <a:lnTo>
                        <a:pt x="201" y="31"/>
                      </a:lnTo>
                      <a:lnTo>
                        <a:pt x="219" y="22"/>
                      </a:lnTo>
                      <a:lnTo>
                        <a:pt x="237" y="14"/>
                      </a:lnTo>
                      <a:lnTo>
                        <a:pt x="253" y="7"/>
                      </a:lnTo>
                      <a:lnTo>
                        <a:pt x="268" y="1"/>
                      </a:lnTo>
                      <a:lnTo>
                        <a:pt x="255" y="0"/>
                      </a:lnTo>
                      <a:lnTo>
                        <a:pt x="238" y="1"/>
                      </a:lnTo>
                      <a:lnTo>
                        <a:pt x="221" y="5"/>
                      </a:lnTo>
                      <a:lnTo>
                        <a:pt x="201" y="11"/>
                      </a:lnTo>
                      <a:lnTo>
                        <a:pt x="181" y="19"/>
                      </a:lnTo>
                      <a:lnTo>
                        <a:pt x="161" y="28"/>
                      </a:lnTo>
                      <a:lnTo>
                        <a:pt x="142" y="39"/>
                      </a:lnTo>
                      <a:lnTo>
                        <a:pt x="126" y="5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333" name="Freeform 762"/>
                <p:cNvSpPr>
                  <a:spLocks/>
                </p:cNvSpPr>
                <p:nvPr/>
              </p:nvSpPr>
              <p:spPr bwMode="auto">
                <a:xfrm>
                  <a:off x="5229" y="2647"/>
                  <a:ext cx="99" cy="59"/>
                </a:xfrm>
                <a:custGeom>
                  <a:avLst/>
                  <a:gdLst>
                    <a:gd name="T0" fmla="*/ 0 w 282"/>
                    <a:gd name="T1" fmla="*/ 0 h 253"/>
                    <a:gd name="T2" fmla="*/ 0 w 282"/>
                    <a:gd name="T3" fmla="*/ 0 h 253"/>
                    <a:gd name="T4" fmla="*/ 0 w 282"/>
                    <a:gd name="T5" fmla="*/ 0 h 253"/>
                    <a:gd name="T6" fmla="*/ 0 w 282"/>
                    <a:gd name="T7" fmla="*/ 0 h 253"/>
                    <a:gd name="T8" fmla="*/ 0 w 282"/>
                    <a:gd name="T9" fmla="*/ 0 h 253"/>
                    <a:gd name="T10" fmla="*/ 0 w 282"/>
                    <a:gd name="T11" fmla="*/ 0 h 253"/>
                    <a:gd name="T12" fmla="*/ 0 w 282"/>
                    <a:gd name="T13" fmla="*/ 0 h 253"/>
                    <a:gd name="T14" fmla="*/ 0 w 282"/>
                    <a:gd name="T15" fmla="*/ 0 h 253"/>
                    <a:gd name="T16" fmla="*/ 0 w 282"/>
                    <a:gd name="T17" fmla="*/ 0 h 253"/>
                    <a:gd name="T18" fmla="*/ 0 w 282"/>
                    <a:gd name="T19" fmla="*/ 0 h 253"/>
                    <a:gd name="T20" fmla="*/ 0 w 282"/>
                    <a:gd name="T21" fmla="*/ 0 h 253"/>
                    <a:gd name="T22" fmla="*/ 0 w 282"/>
                    <a:gd name="T23" fmla="*/ 0 h 253"/>
                    <a:gd name="T24" fmla="*/ 0 w 282"/>
                    <a:gd name="T25" fmla="*/ 0 h 253"/>
                    <a:gd name="T26" fmla="*/ 0 w 282"/>
                    <a:gd name="T27" fmla="*/ 0 h 253"/>
                    <a:gd name="T28" fmla="*/ 0 w 282"/>
                    <a:gd name="T29" fmla="*/ 0 h 253"/>
                    <a:gd name="T30" fmla="*/ 0 w 282"/>
                    <a:gd name="T31" fmla="*/ 0 h 253"/>
                    <a:gd name="T32" fmla="*/ 0 w 282"/>
                    <a:gd name="T33" fmla="*/ 0 h 253"/>
                    <a:gd name="T34" fmla="*/ 0 w 282"/>
                    <a:gd name="T35" fmla="*/ 0 h 253"/>
                    <a:gd name="T36" fmla="*/ 0 w 282"/>
                    <a:gd name="T37" fmla="*/ 0 h 253"/>
                    <a:gd name="T38" fmla="*/ 0 w 282"/>
                    <a:gd name="T39" fmla="*/ 0 h 253"/>
                    <a:gd name="T40" fmla="*/ 0 w 282"/>
                    <a:gd name="T41" fmla="*/ 0 h 253"/>
                    <a:gd name="T42" fmla="*/ 0 w 282"/>
                    <a:gd name="T43" fmla="*/ 0 h 253"/>
                    <a:gd name="T44" fmla="*/ 0 w 282"/>
                    <a:gd name="T45" fmla="*/ 0 h 253"/>
                    <a:gd name="T46" fmla="*/ 0 w 282"/>
                    <a:gd name="T47" fmla="*/ 0 h 253"/>
                    <a:gd name="T48" fmla="*/ 0 w 282"/>
                    <a:gd name="T49" fmla="*/ 0 h 253"/>
                    <a:gd name="T50" fmla="*/ 0 w 282"/>
                    <a:gd name="T51" fmla="*/ 0 h 253"/>
                    <a:gd name="T52" fmla="*/ 0 w 282"/>
                    <a:gd name="T53" fmla="*/ 0 h 253"/>
                    <a:gd name="T54" fmla="*/ 0 w 282"/>
                    <a:gd name="T55" fmla="*/ 0 h 253"/>
                    <a:gd name="T56" fmla="*/ 0 w 282"/>
                    <a:gd name="T57" fmla="*/ 0 h 253"/>
                    <a:gd name="T58" fmla="*/ 0 w 282"/>
                    <a:gd name="T59" fmla="*/ 0 h 253"/>
                    <a:gd name="T60" fmla="*/ 0 w 282"/>
                    <a:gd name="T61" fmla="*/ 0 h 253"/>
                    <a:gd name="T62" fmla="*/ 0 w 282"/>
                    <a:gd name="T63" fmla="*/ 0 h 253"/>
                    <a:gd name="T64" fmla="*/ 0 w 282"/>
                    <a:gd name="T65" fmla="*/ 0 h 253"/>
                    <a:gd name="T66" fmla="*/ 0 w 282"/>
                    <a:gd name="T67" fmla="*/ 0 h 253"/>
                    <a:gd name="T68" fmla="*/ 0 w 282"/>
                    <a:gd name="T69" fmla="*/ 0 h 253"/>
                    <a:gd name="T70" fmla="*/ 0 w 282"/>
                    <a:gd name="T71" fmla="*/ 0 h 253"/>
                    <a:gd name="T72" fmla="*/ 0 w 282"/>
                    <a:gd name="T73" fmla="*/ 0 h 253"/>
                    <a:gd name="T74" fmla="*/ 0 w 282"/>
                    <a:gd name="T75" fmla="*/ 0 h 253"/>
                    <a:gd name="T76" fmla="*/ 0 w 282"/>
                    <a:gd name="T77" fmla="*/ 0 h 253"/>
                    <a:gd name="T78" fmla="*/ 0 w 282"/>
                    <a:gd name="T79" fmla="*/ 0 h 253"/>
                    <a:gd name="T80" fmla="*/ 0 w 282"/>
                    <a:gd name="T81" fmla="*/ 0 h 253"/>
                    <a:gd name="T82" fmla="*/ 0 w 282"/>
                    <a:gd name="T83" fmla="*/ 0 h 253"/>
                    <a:gd name="T84" fmla="*/ 0 w 282"/>
                    <a:gd name="T85" fmla="*/ 0 h 253"/>
                    <a:gd name="T86" fmla="*/ 0 w 282"/>
                    <a:gd name="T87" fmla="*/ 0 h 253"/>
                    <a:gd name="T88" fmla="*/ 0 w 282"/>
                    <a:gd name="T89" fmla="*/ 0 h 253"/>
                    <a:gd name="T90" fmla="*/ 0 w 282"/>
                    <a:gd name="T91" fmla="*/ 0 h 253"/>
                    <a:gd name="T92" fmla="*/ 0 w 282"/>
                    <a:gd name="T93" fmla="*/ 0 h 253"/>
                    <a:gd name="T94" fmla="*/ 0 w 282"/>
                    <a:gd name="T95" fmla="*/ 0 h 253"/>
                    <a:gd name="T96" fmla="*/ 0 w 282"/>
                    <a:gd name="T97" fmla="*/ 0 h 253"/>
                    <a:gd name="T98" fmla="*/ 0 w 282"/>
                    <a:gd name="T99" fmla="*/ 0 h 253"/>
                    <a:gd name="T100" fmla="*/ 0 w 282"/>
                    <a:gd name="T101" fmla="*/ 0 h 253"/>
                    <a:gd name="T102" fmla="*/ 0 w 282"/>
                    <a:gd name="T103" fmla="*/ 0 h 253"/>
                    <a:gd name="T104" fmla="*/ 0 w 282"/>
                    <a:gd name="T105" fmla="*/ 0 h 253"/>
                    <a:gd name="T106" fmla="*/ 0 w 282"/>
                    <a:gd name="T107" fmla="*/ 0 h 253"/>
                    <a:gd name="T108" fmla="*/ 0 w 282"/>
                    <a:gd name="T109" fmla="*/ 0 h 253"/>
                    <a:gd name="T110" fmla="*/ 0 w 282"/>
                    <a:gd name="T111" fmla="*/ 0 h 253"/>
                    <a:gd name="T112" fmla="*/ 0 w 282"/>
                    <a:gd name="T113" fmla="*/ 0 h 253"/>
                    <a:gd name="T114" fmla="*/ 0 w 282"/>
                    <a:gd name="T115" fmla="*/ 0 h 253"/>
                    <a:gd name="T116" fmla="*/ 0 w 282"/>
                    <a:gd name="T117" fmla="*/ 0 h 253"/>
                    <a:gd name="T118" fmla="*/ 0 w 282"/>
                    <a:gd name="T119" fmla="*/ 0 h 253"/>
                    <a:gd name="T120" fmla="*/ 0 w 282"/>
                    <a:gd name="T121" fmla="*/ 0 h 253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282"/>
                    <a:gd name="T184" fmla="*/ 0 h 253"/>
                    <a:gd name="T185" fmla="*/ 282 w 282"/>
                    <a:gd name="T186" fmla="*/ 253 h 253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282" h="253">
                      <a:moveTo>
                        <a:pt x="235" y="78"/>
                      </a:moveTo>
                      <a:lnTo>
                        <a:pt x="248" y="92"/>
                      </a:lnTo>
                      <a:lnTo>
                        <a:pt x="255" y="108"/>
                      </a:lnTo>
                      <a:lnTo>
                        <a:pt x="259" y="125"/>
                      </a:lnTo>
                      <a:lnTo>
                        <a:pt x="259" y="144"/>
                      </a:lnTo>
                      <a:lnTo>
                        <a:pt x="257" y="159"/>
                      </a:lnTo>
                      <a:lnTo>
                        <a:pt x="252" y="171"/>
                      </a:lnTo>
                      <a:lnTo>
                        <a:pt x="244" y="184"/>
                      </a:lnTo>
                      <a:lnTo>
                        <a:pt x="236" y="194"/>
                      </a:lnTo>
                      <a:lnTo>
                        <a:pt x="225" y="206"/>
                      </a:lnTo>
                      <a:lnTo>
                        <a:pt x="215" y="215"/>
                      </a:lnTo>
                      <a:lnTo>
                        <a:pt x="204" y="225"/>
                      </a:lnTo>
                      <a:lnTo>
                        <a:pt x="194" y="236"/>
                      </a:lnTo>
                      <a:lnTo>
                        <a:pt x="191" y="239"/>
                      </a:lnTo>
                      <a:lnTo>
                        <a:pt x="190" y="242"/>
                      </a:lnTo>
                      <a:lnTo>
                        <a:pt x="191" y="246"/>
                      </a:lnTo>
                      <a:lnTo>
                        <a:pt x="194" y="249"/>
                      </a:lnTo>
                      <a:lnTo>
                        <a:pt x="197" y="252"/>
                      </a:lnTo>
                      <a:lnTo>
                        <a:pt x="201" y="253"/>
                      </a:lnTo>
                      <a:lnTo>
                        <a:pt x="205" y="252"/>
                      </a:lnTo>
                      <a:lnTo>
                        <a:pt x="209" y="249"/>
                      </a:lnTo>
                      <a:lnTo>
                        <a:pt x="232" y="234"/>
                      </a:lnTo>
                      <a:lnTo>
                        <a:pt x="251" y="215"/>
                      </a:lnTo>
                      <a:lnTo>
                        <a:pt x="267" y="192"/>
                      </a:lnTo>
                      <a:lnTo>
                        <a:pt x="278" y="168"/>
                      </a:lnTo>
                      <a:lnTo>
                        <a:pt x="282" y="141"/>
                      </a:lnTo>
                      <a:lnTo>
                        <a:pt x="279" y="116"/>
                      </a:lnTo>
                      <a:lnTo>
                        <a:pt x="270" y="92"/>
                      </a:lnTo>
                      <a:lnTo>
                        <a:pt x="251" y="70"/>
                      </a:lnTo>
                      <a:lnTo>
                        <a:pt x="237" y="59"/>
                      </a:lnTo>
                      <a:lnTo>
                        <a:pt x="221" y="48"/>
                      </a:lnTo>
                      <a:lnTo>
                        <a:pt x="202" y="39"/>
                      </a:lnTo>
                      <a:lnTo>
                        <a:pt x="183" y="31"/>
                      </a:lnTo>
                      <a:lnTo>
                        <a:pt x="163" y="24"/>
                      </a:lnTo>
                      <a:lnTo>
                        <a:pt x="142" y="18"/>
                      </a:lnTo>
                      <a:lnTo>
                        <a:pt x="122" y="13"/>
                      </a:lnTo>
                      <a:lnTo>
                        <a:pt x="101" y="8"/>
                      </a:lnTo>
                      <a:lnTo>
                        <a:pt x="82" y="5"/>
                      </a:lnTo>
                      <a:lnTo>
                        <a:pt x="63" y="2"/>
                      </a:lnTo>
                      <a:lnTo>
                        <a:pt x="47" y="0"/>
                      </a:lnTo>
                      <a:lnTo>
                        <a:pt x="32" y="0"/>
                      </a:lnTo>
                      <a:lnTo>
                        <a:pt x="19" y="0"/>
                      </a:lnTo>
                      <a:lnTo>
                        <a:pt x="10" y="1"/>
                      </a:lnTo>
                      <a:lnTo>
                        <a:pt x="4" y="4"/>
                      </a:lnTo>
                      <a:lnTo>
                        <a:pt x="0" y="6"/>
                      </a:lnTo>
                      <a:lnTo>
                        <a:pt x="12" y="8"/>
                      </a:lnTo>
                      <a:lnTo>
                        <a:pt x="25" y="9"/>
                      </a:lnTo>
                      <a:lnTo>
                        <a:pt x="38" y="12"/>
                      </a:lnTo>
                      <a:lnTo>
                        <a:pt x="52" y="14"/>
                      </a:lnTo>
                      <a:lnTo>
                        <a:pt x="67" y="16"/>
                      </a:lnTo>
                      <a:lnTo>
                        <a:pt x="82" y="18"/>
                      </a:lnTo>
                      <a:lnTo>
                        <a:pt x="97" y="22"/>
                      </a:lnTo>
                      <a:lnTo>
                        <a:pt x="114" y="25"/>
                      </a:lnTo>
                      <a:lnTo>
                        <a:pt x="129" y="30"/>
                      </a:lnTo>
                      <a:lnTo>
                        <a:pt x="146" y="35"/>
                      </a:lnTo>
                      <a:lnTo>
                        <a:pt x="162" y="40"/>
                      </a:lnTo>
                      <a:lnTo>
                        <a:pt x="177" y="46"/>
                      </a:lnTo>
                      <a:lnTo>
                        <a:pt x="192" y="53"/>
                      </a:lnTo>
                      <a:lnTo>
                        <a:pt x="208" y="60"/>
                      </a:lnTo>
                      <a:lnTo>
                        <a:pt x="222" y="69"/>
                      </a:lnTo>
                      <a:lnTo>
                        <a:pt x="235" y="7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334" name="Freeform 763"/>
                <p:cNvSpPr>
                  <a:spLocks/>
                </p:cNvSpPr>
                <p:nvPr/>
              </p:nvSpPr>
              <p:spPr bwMode="auto">
                <a:xfrm>
                  <a:off x="5030" y="2680"/>
                  <a:ext cx="40" cy="54"/>
                </a:xfrm>
                <a:custGeom>
                  <a:avLst/>
                  <a:gdLst>
                    <a:gd name="T0" fmla="*/ 0 w 115"/>
                    <a:gd name="T1" fmla="*/ 0 h 236"/>
                    <a:gd name="T2" fmla="*/ 0 w 115"/>
                    <a:gd name="T3" fmla="*/ 0 h 236"/>
                    <a:gd name="T4" fmla="*/ 0 w 115"/>
                    <a:gd name="T5" fmla="*/ 0 h 236"/>
                    <a:gd name="T6" fmla="*/ 0 w 115"/>
                    <a:gd name="T7" fmla="*/ 0 h 236"/>
                    <a:gd name="T8" fmla="*/ 0 w 115"/>
                    <a:gd name="T9" fmla="*/ 0 h 236"/>
                    <a:gd name="T10" fmla="*/ 0 w 115"/>
                    <a:gd name="T11" fmla="*/ 0 h 236"/>
                    <a:gd name="T12" fmla="*/ 0 w 115"/>
                    <a:gd name="T13" fmla="*/ 0 h 236"/>
                    <a:gd name="T14" fmla="*/ 0 w 115"/>
                    <a:gd name="T15" fmla="*/ 0 h 236"/>
                    <a:gd name="T16" fmla="*/ 0 w 115"/>
                    <a:gd name="T17" fmla="*/ 0 h 236"/>
                    <a:gd name="T18" fmla="*/ 0 w 115"/>
                    <a:gd name="T19" fmla="*/ 0 h 236"/>
                    <a:gd name="T20" fmla="*/ 0 w 115"/>
                    <a:gd name="T21" fmla="*/ 0 h 236"/>
                    <a:gd name="T22" fmla="*/ 0 w 115"/>
                    <a:gd name="T23" fmla="*/ 0 h 236"/>
                    <a:gd name="T24" fmla="*/ 0 w 115"/>
                    <a:gd name="T25" fmla="*/ 0 h 236"/>
                    <a:gd name="T26" fmla="*/ 0 w 115"/>
                    <a:gd name="T27" fmla="*/ 0 h 236"/>
                    <a:gd name="T28" fmla="*/ 0 w 115"/>
                    <a:gd name="T29" fmla="*/ 0 h 236"/>
                    <a:gd name="T30" fmla="*/ 0 w 115"/>
                    <a:gd name="T31" fmla="*/ 0 h 236"/>
                    <a:gd name="T32" fmla="*/ 0 w 115"/>
                    <a:gd name="T33" fmla="*/ 0 h 236"/>
                    <a:gd name="T34" fmla="*/ 0 w 115"/>
                    <a:gd name="T35" fmla="*/ 0 h 236"/>
                    <a:gd name="T36" fmla="*/ 0 w 115"/>
                    <a:gd name="T37" fmla="*/ 0 h 236"/>
                    <a:gd name="T38" fmla="*/ 0 w 115"/>
                    <a:gd name="T39" fmla="*/ 0 h 236"/>
                    <a:gd name="T40" fmla="*/ 0 w 115"/>
                    <a:gd name="T41" fmla="*/ 0 h 236"/>
                    <a:gd name="T42" fmla="*/ 0 w 115"/>
                    <a:gd name="T43" fmla="*/ 0 h 236"/>
                    <a:gd name="T44" fmla="*/ 0 w 115"/>
                    <a:gd name="T45" fmla="*/ 0 h 236"/>
                    <a:gd name="T46" fmla="*/ 0 w 115"/>
                    <a:gd name="T47" fmla="*/ 0 h 236"/>
                    <a:gd name="T48" fmla="*/ 0 w 115"/>
                    <a:gd name="T49" fmla="*/ 0 h 236"/>
                    <a:gd name="T50" fmla="*/ 0 w 115"/>
                    <a:gd name="T51" fmla="*/ 0 h 236"/>
                    <a:gd name="T52" fmla="*/ 0 w 115"/>
                    <a:gd name="T53" fmla="*/ 0 h 236"/>
                    <a:gd name="T54" fmla="*/ 0 w 115"/>
                    <a:gd name="T55" fmla="*/ 0 h 236"/>
                    <a:gd name="T56" fmla="*/ 0 w 115"/>
                    <a:gd name="T57" fmla="*/ 0 h 236"/>
                    <a:gd name="T58" fmla="*/ 0 w 115"/>
                    <a:gd name="T59" fmla="*/ 0 h 236"/>
                    <a:gd name="T60" fmla="*/ 0 w 115"/>
                    <a:gd name="T61" fmla="*/ 0 h 236"/>
                    <a:gd name="T62" fmla="*/ 0 w 115"/>
                    <a:gd name="T63" fmla="*/ 0 h 236"/>
                    <a:gd name="T64" fmla="*/ 0 w 115"/>
                    <a:gd name="T65" fmla="*/ 0 h 236"/>
                    <a:gd name="T66" fmla="*/ 0 w 115"/>
                    <a:gd name="T67" fmla="*/ 0 h 236"/>
                    <a:gd name="T68" fmla="*/ 0 w 115"/>
                    <a:gd name="T69" fmla="*/ 0 h 236"/>
                    <a:gd name="T70" fmla="*/ 0 w 115"/>
                    <a:gd name="T71" fmla="*/ 0 h 236"/>
                    <a:gd name="T72" fmla="*/ 0 w 115"/>
                    <a:gd name="T73" fmla="*/ 0 h 236"/>
                    <a:gd name="T74" fmla="*/ 0 w 115"/>
                    <a:gd name="T75" fmla="*/ 0 h 236"/>
                    <a:gd name="T76" fmla="*/ 0 w 115"/>
                    <a:gd name="T77" fmla="*/ 0 h 236"/>
                    <a:gd name="T78" fmla="*/ 0 w 115"/>
                    <a:gd name="T79" fmla="*/ 0 h 236"/>
                    <a:gd name="T80" fmla="*/ 0 w 115"/>
                    <a:gd name="T81" fmla="*/ 0 h 2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15"/>
                    <a:gd name="T124" fmla="*/ 0 h 236"/>
                    <a:gd name="T125" fmla="*/ 115 w 115"/>
                    <a:gd name="T126" fmla="*/ 236 h 236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15" h="236">
                      <a:moveTo>
                        <a:pt x="0" y="128"/>
                      </a:moveTo>
                      <a:lnTo>
                        <a:pt x="0" y="148"/>
                      </a:lnTo>
                      <a:lnTo>
                        <a:pt x="5" y="166"/>
                      </a:lnTo>
                      <a:lnTo>
                        <a:pt x="13" y="184"/>
                      </a:lnTo>
                      <a:lnTo>
                        <a:pt x="24" y="198"/>
                      </a:lnTo>
                      <a:lnTo>
                        <a:pt x="39" y="211"/>
                      </a:lnTo>
                      <a:lnTo>
                        <a:pt x="55" y="223"/>
                      </a:lnTo>
                      <a:lnTo>
                        <a:pt x="74" y="231"/>
                      </a:lnTo>
                      <a:lnTo>
                        <a:pt x="92" y="235"/>
                      </a:lnTo>
                      <a:lnTo>
                        <a:pt x="98" y="236"/>
                      </a:lnTo>
                      <a:lnTo>
                        <a:pt x="104" y="234"/>
                      </a:lnTo>
                      <a:lnTo>
                        <a:pt x="109" y="231"/>
                      </a:lnTo>
                      <a:lnTo>
                        <a:pt x="111" y="226"/>
                      </a:lnTo>
                      <a:lnTo>
                        <a:pt x="111" y="220"/>
                      </a:lnTo>
                      <a:lnTo>
                        <a:pt x="110" y="215"/>
                      </a:lnTo>
                      <a:lnTo>
                        <a:pt x="107" y="210"/>
                      </a:lnTo>
                      <a:lnTo>
                        <a:pt x="101" y="208"/>
                      </a:lnTo>
                      <a:lnTo>
                        <a:pt x="82" y="201"/>
                      </a:lnTo>
                      <a:lnTo>
                        <a:pt x="64" y="192"/>
                      </a:lnTo>
                      <a:lnTo>
                        <a:pt x="50" y="179"/>
                      </a:lnTo>
                      <a:lnTo>
                        <a:pt x="40" y="165"/>
                      </a:lnTo>
                      <a:lnTo>
                        <a:pt x="33" y="148"/>
                      </a:lnTo>
                      <a:lnTo>
                        <a:pt x="29" y="130"/>
                      </a:lnTo>
                      <a:lnTo>
                        <a:pt x="29" y="110"/>
                      </a:lnTo>
                      <a:lnTo>
                        <a:pt x="35" y="89"/>
                      </a:lnTo>
                      <a:lnTo>
                        <a:pt x="43" y="74"/>
                      </a:lnTo>
                      <a:lnTo>
                        <a:pt x="56" y="60"/>
                      </a:lnTo>
                      <a:lnTo>
                        <a:pt x="70" y="46"/>
                      </a:lnTo>
                      <a:lnTo>
                        <a:pt x="85" y="33"/>
                      </a:lnTo>
                      <a:lnTo>
                        <a:pt x="98" y="23"/>
                      </a:lnTo>
                      <a:lnTo>
                        <a:pt x="109" y="12"/>
                      </a:lnTo>
                      <a:lnTo>
                        <a:pt x="115" y="6"/>
                      </a:lnTo>
                      <a:lnTo>
                        <a:pt x="115" y="0"/>
                      </a:lnTo>
                      <a:lnTo>
                        <a:pt x="102" y="4"/>
                      </a:lnTo>
                      <a:lnTo>
                        <a:pt x="85" y="12"/>
                      </a:lnTo>
                      <a:lnTo>
                        <a:pt x="68" y="26"/>
                      </a:lnTo>
                      <a:lnTo>
                        <a:pt x="49" y="42"/>
                      </a:lnTo>
                      <a:lnTo>
                        <a:pt x="32" y="61"/>
                      </a:lnTo>
                      <a:lnTo>
                        <a:pt x="17" y="82"/>
                      </a:lnTo>
                      <a:lnTo>
                        <a:pt x="6" y="105"/>
                      </a:lnTo>
                      <a:lnTo>
                        <a:pt x="0" y="12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335" name="Freeform 764"/>
                <p:cNvSpPr>
                  <a:spLocks/>
                </p:cNvSpPr>
                <p:nvPr/>
              </p:nvSpPr>
              <p:spPr bwMode="auto">
                <a:xfrm>
                  <a:off x="5311" y="2643"/>
                  <a:ext cx="87" cy="73"/>
                </a:xfrm>
                <a:custGeom>
                  <a:avLst/>
                  <a:gdLst>
                    <a:gd name="T0" fmla="*/ 0 w 245"/>
                    <a:gd name="T1" fmla="*/ 0 h 310"/>
                    <a:gd name="T2" fmla="*/ 0 w 245"/>
                    <a:gd name="T3" fmla="*/ 0 h 310"/>
                    <a:gd name="T4" fmla="*/ 0 w 245"/>
                    <a:gd name="T5" fmla="*/ 0 h 310"/>
                    <a:gd name="T6" fmla="*/ 0 w 245"/>
                    <a:gd name="T7" fmla="*/ 0 h 310"/>
                    <a:gd name="T8" fmla="*/ 0 w 245"/>
                    <a:gd name="T9" fmla="*/ 0 h 310"/>
                    <a:gd name="T10" fmla="*/ 0 w 245"/>
                    <a:gd name="T11" fmla="*/ 0 h 310"/>
                    <a:gd name="T12" fmla="*/ 0 w 245"/>
                    <a:gd name="T13" fmla="*/ 0 h 310"/>
                    <a:gd name="T14" fmla="*/ 0 w 245"/>
                    <a:gd name="T15" fmla="*/ 0 h 310"/>
                    <a:gd name="T16" fmla="*/ 0 w 245"/>
                    <a:gd name="T17" fmla="*/ 0 h 310"/>
                    <a:gd name="T18" fmla="*/ 0 w 245"/>
                    <a:gd name="T19" fmla="*/ 0 h 310"/>
                    <a:gd name="T20" fmla="*/ 0 w 245"/>
                    <a:gd name="T21" fmla="*/ 0 h 310"/>
                    <a:gd name="T22" fmla="*/ 0 w 245"/>
                    <a:gd name="T23" fmla="*/ 0 h 310"/>
                    <a:gd name="T24" fmla="*/ 0 w 245"/>
                    <a:gd name="T25" fmla="*/ 0 h 310"/>
                    <a:gd name="T26" fmla="*/ 0 w 245"/>
                    <a:gd name="T27" fmla="*/ 0 h 310"/>
                    <a:gd name="T28" fmla="*/ 0 w 245"/>
                    <a:gd name="T29" fmla="*/ 0 h 310"/>
                    <a:gd name="T30" fmla="*/ 0 w 245"/>
                    <a:gd name="T31" fmla="*/ 0 h 310"/>
                    <a:gd name="T32" fmla="*/ 0 w 245"/>
                    <a:gd name="T33" fmla="*/ 0 h 310"/>
                    <a:gd name="T34" fmla="*/ 0 w 245"/>
                    <a:gd name="T35" fmla="*/ 0 h 310"/>
                    <a:gd name="T36" fmla="*/ 0 w 245"/>
                    <a:gd name="T37" fmla="*/ 0 h 310"/>
                    <a:gd name="T38" fmla="*/ 0 w 245"/>
                    <a:gd name="T39" fmla="*/ 0 h 310"/>
                    <a:gd name="T40" fmla="*/ 0 w 245"/>
                    <a:gd name="T41" fmla="*/ 0 h 310"/>
                    <a:gd name="T42" fmla="*/ 0 w 245"/>
                    <a:gd name="T43" fmla="*/ 0 h 310"/>
                    <a:gd name="T44" fmla="*/ 0 w 245"/>
                    <a:gd name="T45" fmla="*/ 0 h 310"/>
                    <a:gd name="T46" fmla="*/ 0 w 245"/>
                    <a:gd name="T47" fmla="*/ 0 h 310"/>
                    <a:gd name="T48" fmla="*/ 0 w 245"/>
                    <a:gd name="T49" fmla="*/ 0 h 310"/>
                    <a:gd name="T50" fmla="*/ 0 w 245"/>
                    <a:gd name="T51" fmla="*/ 0 h 310"/>
                    <a:gd name="T52" fmla="*/ 0 w 245"/>
                    <a:gd name="T53" fmla="*/ 0 h 310"/>
                    <a:gd name="T54" fmla="*/ 0 w 245"/>
                    <a:gd name="T55" fmla="*/ 0 h 310"/>
                    <a:gd name="T56" fmla="*/ 0 w 245"/>
                    <a:gd name="T57" fmla="*/ 0 h 310"/>
                    <a:gd name="T58" fmla="*/ 0 w 245"/>
                    <a:gd name="T59" fmla="*/ 0 h 310"/>
                    <a:gd name="T60" fmla="*/ 0 w 245"/>
                    <a:gd name="T61" fmla="*/ 0 h 310"/>
                    <a:gd name="T62" fmla="*/ 0 w 245"/>
                    <a:gd name="T63" fmla="*/ 0 h 310"/>
                    <a:gd name="T64" fmla="*/ 0 w 245"/>
                    <a:gd name="T65" fmla="*/ 0 h 310"/>
                    <a:gd name="T66" fmla="*/ 0 w 245"/>
                    <a:gd name="T67" fmla="*/ 0 h 310"/>
                    <a:gd name="T68" fmla="*/ 0 w 245"/>
                    <a:gd name="T69" fmla="*/ 0 h 310"/>
                    <a:gd name="T70" fmla="*/ 0 w 245"/>
                    <a:gd name="T71" fmla="*/ 0 h 310"/>
                    <a:gd name="T72" fmla="*/ 0 w 245"/>
                    <a:gd name="T73" fmla="*/ 0 h 310"/>
                    <a:gd name="T74" fmla="*/ 0 w 245"/>
                    <a:gd name="T75" fmla="*/ 0 h 310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w 245"/>
                    <a:gd name="T115" fmla="*/ 0 h 310"/>
                    <a:gd name="T116" fmla="*/ 245 w 245"/>
                    <a:gd name="T117" fmla="*/ 310 h 310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T114" t="T115" r="T116" b="T117"/>
                  <a:pathLst>
                    <a:path w="245" h="310">
                      <a:moveTo>
                        <a:pt x="200" y="116"/>
                      </a:moveTo>
                      <a:lnTo>
                        <a:pt x="208" y="124"/>
                      </a:lnTo>
                      <a:lnTo>
                        <a:pt x="214" y="133"/>
                      </a:lnTo>
                      <a:lnTo>
                        <a:pt x="220" y="144"/>
                      </a:lnTo>
                      <a:lnTo>
                        <a:pt x="223" y="154"/>
                      </a:lnTo>
                      <a:lnTo>
                        <a:pt x="226" y="164"/>
                      </a:lnTo>
                      <a:lnTo>
                        <a:pt x="224" y="176"/>
                      </a:lnTo>
                      <a:lnTo>
                        <a:pt x="222" y="187"/>
                      </a:lnTo>
                      <a:lnTo>
                        <a:pt x="216" y="198"/>
                      </a:lnTo>
                      <a:lnTo>
                        <a:pt x="208" y="209"/>
                      </a:lnTo>
                      <a:lnTo>
                        <a:pt x="199" y="219"/>
                      </a:lnTo>
                      <a:lnTo>
                        <a:pt x="188" y="229"/>
                      </a:lnTo>
                      <a:lnTo>
                        <a:pt x="177" y="238"/>
                      </a:lnTo>
                      <a:lnTo>
                        <a:pt x="166" y="246"/>
                      </a:lnTo>
                      <a:lnTo>
                        <a:pt x="154" y="255"/>
                      </a:lnTo>
                      <a:lnTo>
                        <a:pt x="142" y="264"/>
                      </a:lnTo>
                      <a:lnTo>
                        <a:pt x="132" y="275"/>
                      </a:lnTo>
                      <a:lnTo>
                        <a:pt x="128" y="278"/>
                      </a:lnTo>
                      <a:lnTo>
                        <a:pt x="126" y="283"/>
                      </a:lnTo>
                      <a:lnTo>
                        <a:pt x="124" y="287"/>
                      </a:lnTo>
                      <a:lnTo>
                        <a:pt x="121" y="292"/>
                      </a:lnTo>
                      <a:lnTo>
                        <a:pt x="120" y="296"/>
                      </a:lnTo>
                      <a:lnTo>
                        <a:pt x="120" y="301"/>
                      </a:lnTo>
                      <a:lnTo>
                        <a:pt x="122" y="306"/>
                      </a:lnTo>
                      <a:lnTo>
                        <a:pt x="126" y="309"/>
                      </a:lnTo>
                      <a:lnTo>
                        <a:pt x="131" y="310"/>
                      </a:lnTo>
                      <a:lnTo>
                        <a:pt x="135" y="310"/>
                      </a:lnTo>
                      <a:lnTo>
                        <a:pt x="139" y="309"/>
                      </a:lnTo>
                      <a:lnTo>
                        <a:pt x="142" y="306"/>
                      </a:lnTo>
                      <a:lnTo>
                        <a:pt x="154" y="292"/>
                      </a:lnTo>
                      <a:lnTo>
                        <a:pt x="167" y="280"/>
                      </a:lnTo>
                      <a:lnTo>
                        <a:pt x="180" y="269"/>
                      </a:lnTo>
                      <a:lnTo>
                        <a:pt x="194" y="257"/>
                      </a:lnTo>
                      <a:lnTo>
                        <a:pt x="207" y="246"/>
                      </a:lnTo>
                      <a:lnTo>
                        <a:pt x="220" y="233"/>
                      </a:lnTo>
                      <a:lnTo>
                        <a:pt x="230" y="219"/>
                      </a:lnTo>
                      <a:lnTo>
                        <a:pt x="238" y="204"/>
                      </a:lnTo>
                      <a:lnTo>
                        <a:pt x="244" y="186"/>
                      </a:lnTo>
                      <a:lnTo>
                        <a:pt x="245" y="169"/>
                      </a:lnTo>
                      <a:lnTo>
                        <a:pt x="243" y="152"/>
                      </a:lnTo>
                      <a:lnTo>
                        <a:pt x="237" y="134"/>
                      </a:lnTo>
                      <a:lnTo>
                        <a:pt x="228" y="119"/>
                      </a:lnTo>
                      <a:lnTo>
                        <a:pt x="217" y="105"/>
                      </a:lnTo>
                      <a:lnTo>
                        <a:pt x="203" y="93"/>
                      </a:lnTo>
                      <a:lnTo>
                        <a:pt x="188" y="83"/>
                      </a:lnTo>
                      <a:lnTo>
                        <a:pt x="176" y="76"/>
                      </a:lnTo>
                      <a:lnTo>
                        <a:pt x="163" y="69"/>
                      </a:lnTo>
                      <a:lnTo>
                        <a:pt x="151" y="61"/>
                      </a:lnTo>
                      <a:lnTo>
                        <a:pt x="136" y="54"/>
                      </a:lnTo>
                      <a:lnTo>
                        <a:pt x="122" y="46"/>
                      </a:lnTo>
                      <a:lnTo>
                        <a:pt x="107" y="39"/>
                      </a:lnTo>
                      <a:lnTo>
                        <a:pt x="93" y="31"/>
                      </a:lnTo>
                      <a:lnTo>
                        <a:pt x="79" y="24"/>
                      </a:lnTo>
                      <a:lnTo>
                        <a:pt x="66" y="18"/>
                      </a:lnTo>
                      <a:lnTo>
                        <a:pt x="53" y="13"/>
                      </a:lnTo>
                      <a:lnTo>
                        <a:pt x="40" y="8"/>
                      </a:lnTo>
                      <a:lnTo>
                        <a:pt x="30" y="5"/>
                      </a:lnTo>
                      <a:lnTo>
                        <a:pt x="20" y="1"/>
                      </a:lnTo>
                      <a:lnTo>
                        <a:pt x="1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lnTo>
                        <a:pt x="11" y="8"/>
                      </a:lnTo>
                      <a:lnTo>
                        <a:pt x="23" y="14"/>
                      </a:lnTo>
                      <a:lnTo>
                        <a:pt x="36" y="20"/>
                      </a:lnTo>
                      <a:lnTo>
                        <a:pt x="47" y="25"/>
                      </a:lnTo>
                      <a:lnTo>
                        <a:pt x="60" y="31"/>
                      </a:lnTo>
                      <a:lnTo>
                        <a:pt x="73" y="37"/>
                      </a:lnTo>
                      <a:lnTo>
                        <a:pt x="86" y="44"/>
                      </a:lnTo>
                      <a:lnTo>
                        <a:pt x="99" y="51"/>
                      </a:lnTo>
                      <a:lnTo>
                        <a:pt x="113" y="57"/>
                      </a:lnTo>
                      <a:lnTo>
                        <a:pt x="126" y="64"/>
                      </a:lnTo>
                      <a:lnTo>
                        <a:pt x="139" y="71"/>
                      </a:lnTo>
                      <a:lnTo>
                        <a:pt x="152" y="79"/>
                      </a:lnTo>
                      <a:lnTo>
                        <a:pt x="165" y="88"/>
                      </a:lnTo>
                      <a:lnTo>
                        <a:pt x="176" y="96"/>
                      </a:lnTo>
                      <a:lnTo>
                        <a:pt x="188" y="106"/>
                      </a:lnTo>
                      <a:lnTo>
                        <a:pt x="200" y="1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pic>
            <p:nvPicPr>
              <p:cNvPr id="46323" name="Picture 765" descr="access_point_stylized_gray_small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072" y="3642"/>
                <a:ext cx="430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46140" name="Line 766"/>
            <p:cNvSpPr>
              <a:spLocks noChangeShapeType="1"/>
            </p:cNvSpPr>
            <p:nvPr/>
          </p:nvSpPr>
          <p:spPr bwMode="auto">
            <a:xfrm rot="5400000" flipV="1">
              <a:off x="5034" y="3427"/>
              <a:ext cx="2" cy="54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6141" name="Group 767"/>
            <p:cNvGrpSpPr>
              <a:grpSpLocks/>
            </p:cNvGrpSpPr>
            <p:nvPr/>
          </p:nvGrpSpPr>
          <p:grpSpPr bwMode="auto">
            <a:xfrm flipH="1">
              <a:off x="3638" y="2856"/>
              <a:ext cx="261" cy="235"/>
              <a:chOff x="2839" y="3501"/>
              <a:chExt cx="755" cy="803"/>
            </a:xfrm>
          </p:grpSpPr>
          <p:pic>
            <p:nvPicPr>
              <p:cNvPr id="46320" name="Picture 768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6321" name="Freeform 769"/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46142" name="Group 770"/>
            <p:cNvGrpSpPr>
              <a:grpSpLocks/>
            </p:cNvGrpSpPr>
            <p:nvPr/>
          </p:nvGrpSpPr>
          <p:grpSpPr bwMode="auto">
            <a:xfrm flipH="1">
              <a:off x="3438" y="3121"/>
              <a:ext cx="304" cy="256"/>
              <a:chOff x="2839" y="3501"/>
              <a:chExt cx="755" cy="803"/>
            </a:xfrm>
          </p:grpSpPr>
          <p:pic>
            <p:nvPicPr>
              <p:cNvPr id="46318" name="Picture 771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6319" name="Freeform 772"/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46143" name="Group 773"/>
            <p:cNvGrpSpPr>
              <a:grpSpLocks/>
            </p:cNvGrpSpPr>
            <p:nvPr/>
          </p:nvGrpSpPr>
          <p:grpSpPr bwMode="auto">
            <a:xfrm flipH="1">
              <a:off x="3739" y="3311"/>
              <a:ext cx="269" cy="220"/>
              <a:chOff x="2839" y="3501"/>
              <a:chExt cx="755" cy="803"/>
            </a:xfrm>
          </p:grpSpPr>
          <p:pic>
            <p:nvPicPr>
              <p:cNvPr id="46316" name="Picture 774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6317" name="Freeform 775"/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46144" name="Group 776"/>
            <p:cNvGrpSpPr>
              <a:grpSpLocks/>
            </p:cNvGrpSpPr>
            <p:nvPr/>
          </p:nvGrpSpPr>
          <p:grpSpPr bwMode="auto">
            <a:xfrm>
              <a:off x="4126" y="3300"/>
              <a:ext cx="269" cy="221"/>
              <a:chOff x="2839" y="3501"/>
              <a:chExt cx="755" cy="803"/>
            </a:xfrm>
          </p:grpSpPr>
          <p:pic>
            <p:nvPicPr>
              <p:cNvPr id="46314" name="Picture 777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6315" name="Freeform 778"/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pic>
          <p:nvPicPr>
            <p:cNvPr id="46145" name="Picture 779" descr="car_icon_small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95" y="1084"/>
              <a:ext cx="535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46146" name="Group 780"/>
            <p:cNvGrpSpPr>
              <a:grpSpLocks/>
            </p:cNvGrpSpPr>
            <p:nvPr/>
          </p:nvGrpSpPr>
          <p:grpSpPr bwMode="auto">
            <a:xfrm>
              <a:off x="3536" y="974"/>
              <a:ext cx="262" cy="243"/>
              <a:chOff x="2751" y="1851"/>
              <a:chExt cx="462" cy="478"/>
            </a:xfrm>
          </p:grpSpPr>
          <p:pic>
            <p:nvPicPr>
              <p:cNvPr id="46312" name="Picture 781" descr="iphone_stylized_small"/>
              <p:cNvPicPr>
                <a:picLocks noChangeAspect="1" noChangeArrowheads="1"/>
              </p:cNvPicPr>
              <p:nvPr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28" y="1922"/>
                <a:ext cx="152" cy="4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6313" name="Picture 782" descr="antenna_radiation_stylized"/>
              <p:cNvPicPr>
                <a:picLocks noChangeAspect="1" noChangeArrowheads="1"/>
              </p:cNvPicPr>
              <p:nvPr/>
            </p:nvPicPr>
            <p:blipFill>
              <a:blip r:embed="rId1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751" y="1851"/>
                <a:ext cx="462" cy="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46147" name="Group 783"/>
            <p:cNvGrpSpPr>
              <a:grpSpLocks/>
            </p:cNvGrpSpPr>
            <p:nvPr/>
          </p:nvGrpSpPr>
          <p:grpSpPr bwMode="auto">
            <a:xfrm>
              <a:off x="5191" y="3151"/>
              <a:ext cx="143" cy="303"/>
              <a:chOff x="4140" y="429"/>
              <a:chExt cx="1425" cy="2396"/>
            </a:xfrm>
          </p:grpSpPr>
          <p:sp>
            <p:nvSpPr>
              <p:cNvPr id="46280" name="Freeform 784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2 w 354"/>
                  <a:gd name="T1" fmla="*/ 0 h 2742"/>
                  <a:gd name="T2" fmla="*/ 12 w 354"/>
                  <a:gd name="T3" fmla="*/ 23 h 2742"/>
                  <a:gd name="T4" fmla="*/ 12 w 354"/>
                  <a:gd name="T5" fmla="*/ 171 h 2742"/>
                  <a:gd name="T6" fmla="*/ 0 w 354"/>
                  <a:gd name="T7" fmla="*/ 179 h 2742"/>
                  <a:gd name="T8" fmla="*/ 2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4"/>
                  <a:gd name="T16" fmla="*/ 0 h 2742"/>
                  <a:gd name="T17" fmla="*/ 354 w 354"/>
                  <a:gd name="T18" fmla="*/ 2742 h 27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281" name="Rectangle 785"/>
              <p:cNvSpPr>
                <a:spLocks noChangeArrowheads="1"/>
              </p:cNvSpPr>
              <p:nvPr/>
            </p:nvSpPr>
            <p:spPr bwMode="auto">
              <a:xfrm>
                <a:off x="4210" y="429"/>
                <a:ext cx="1046" cy="2285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282" name="Freeform 786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7 w 211"/>
                  <a:gd name="T3" fmla="*/ 15 h 2537"/>
                  <a:gd name="T4" fmla="*/ 2 w 211"/>
                  <a:gd name="T5" fmla="*/ 163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1"/>
                  <a:gd name="T13" fmla="*/ 0 h 2537"/>
                  <a:gd name="T14" fmla="*/ 211 w 211"/>
                  <a:gd name="T15" fmla="*/ 2537 h 253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283" name="Freeform 787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11 w 328"/>
                  <a:gd name="T3" fmla="*/ 9 h 226"/>
                  <a:gd name="T4" fmla="*/ 11 w 328"/>
                  <a:gd name="T5" fmla="*/ 16 h 226"/>
                  <a:gd name="T6" fmla="*/ 0 w 328"/>
                  <a:gd name="T7" fmla="*/ 7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284" name="Rectangle 788"/>
              <p:cNvSpPr>
                <a:spLocks noChangeArrowheads="1"/>
              </p:cNvSpPr>
              <p:nvPr/>
            </p:nvSpPr>
            <p:spPr bwMode="auto">
              <a:xfrm>
                <a:off x="4210" y="690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6285" name="Group 789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46310" name="AutoShape 790"/>
                <p:cNvSpPr>
                  <a:spLocks noChangeArrowheads="1"/>
                </p:cNvSpPr>
                <p:nvPr/>
              </p:nvSpPr>
              <p:spPr bwMode="auto">
                <a:xfrm>
                  <a:off x="613" y="2566"/>
                  <a:ext cx="721" cy="14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6311" name="AutoShape 791"/>
                <p:cNvSpPr>
                  <a:spLocks noChangeArrowheads="1"/>
                </p:cNvSpPr>
                <p:nvPr/>
              </p:nvSpPr>
              <p:spPr bwMode="auto">
                <a:xfrm>
                  <a:off x="625" y="2581"/>
                  <a:ext cx="696" cy="114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6286" name="Rectangle 792"/>
              <p:cNvSpPr>
                <a:spLocks noChangeArrowheads="1"/>
              </p:cNvSpPr>
              <p:nvPr/>
            </p:nvSpPr>
            <p:spPr bwMode="auto">
              <a:xfrm>
                <a:off x="4220" y="1022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6287" name="Group 793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46308" name="AutoShape 794"/>
                <p:cNvSpPr>
                  <a:spLocks noChangeArrowheads="1"/>
                </p:cNvSpPr>
                <p:nvPr/>
              </p:nvSpPr>
              <p:spPr bwMode="auto">
                <a:xfrm>
                  <a:off x="615" y="2564"/>
                  <a:ext cx="721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6309" name="AutoShape 795"/>
                <p:cNvSpPr>
                  <a:spLocks noChangeArrowheads="1"/>
                </p:cNvSpPr>
                <p:nvPr/>
              </p:nvSpPr>
              <p:spPr bwMode="auto">
                <a:xfrm>
                  <a:off x="628" y="2581"/>
                  <a:ext cx="696" cy="107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6288" name="Rectangle 796"/>
              <p:cNvSpPr>
                <a:spLocks noChangeArrowheads="1"/>
              </p:cNvSpPr>
              <p:nvPr/>
            </p:nvSpPr>
            <p:spPr bwMode="auto">
              <a:xfrm>
                <a:off x="4220" y="1354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289" name="Rectangle 797"/>
              <p:cNvSpPr>
                <a:spLocks noChangeArrowheads="1"/>
              </p:cNvSpPr>
              <p:nvPr/>
            </p:nvSpPr>
            <p:spPr bwMode="auto">
              <a:xfrm>
                <a:off x="4230" y="1655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6290" name="Group 798"/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46306" name="AutoShape 799"/>
                <p:cNvSpPr>
                  <a:spLocks noChangeArrowheads="1"/>
                </p:cNvSpPr>
                <p:nvPr/>
              </p:nvSpPr>
              <p:spPr bwMode="auto">
                <a:xfrm>
                  <a:off x="618" y="2586"/>
                  <a:ext cx="720" cy="12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6307" name="AutoShape 800"/>
                <p:cNvSpPr>
                  <a:spLocks noChangeArrowheads="1"/>
                </p:cNvSpPr>
                <p:nvPr/>
              </p:nvSpPr>
              <p:spPr bwMode="auto">
                <a:xfrm>
                  <a:off x="630" y="2586"/>
                  <a:ext cx="695" cy="109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6291" name="Freeform 801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11 w 328"/>
                  <a:gd name="T3" fmla="*/ 8 h 226"/>
                  <a:gd name="T4" fmla="*/ 11 w 328"/>
                  <a:gd name="T5" fmla="*/ 14 h 226"/>
                  <a:gd name="T6" fmla="*/ 0 w 328"/>
                  <a:gd name="T7" fmla="*/ 6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6292" name="Group 802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46304" name="AutoShape 803"/>
                <p:cNvSpPr>
                  <a:spLocks noChangeArrowheads="1"/>
                </p:cNvSpPr>
                <p:nvPr/>
              </p:nvSpPr>
              <p:spPr bwMode="auto">
                <a:xfrm>
                  <a:off x="613" y="2571"/>
                  <a:ext cx="732" cy="13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6305" name="AutoShape 804"/>
                <p:cNvSpPr>
                  <a:spLocks noChangeArrowheads="1"/>
                </p:cNvSpPr>
                <p:nvPr/>
              </p:nvSpPr>
              <p:spPr bwMode="auto">
                <a:xfrm>
                  <a:off x="625" y="2587"/>
                  <a:ext cx="720" cy="103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6293" name="Rectangle 805"/>
              <p:cNvSpPr>
                <a:spLocks noChangeArrowheads="1"/>
              </p:cNvSpPr>
              <p:nvPr/>
            </p:nvSpPr>
            <p:spPr bwMode="auto">
              <a:xfrm>
                <a:off x="5246" y="429"/>
                <a:ext cx="70" cy="2285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294" name="Freeform 806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11 w 296"/>
                  <a:gd name="T3" fmla="*/ 8 h 256"/>
                  <a:gd name="T4" fmla="*/ 11 w 296"/>
                  <a:gd name="T5" fmla="*/ 16 h 256"/>
                  <a:gd name="T6" fmla="*/ 0 w 296"/>
                  <a:gd name="T7" fmla="*/ 6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6"/>
                  <a:gd name="T16" fmla="*/ 0 h 256"/>
                  <a:gd name="T17" fmla="*/ 296 w 296"/>
                  <a:gd name="T18" fmla="*/ 256 h 2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295" name="Freeform 807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11 w 304"/>
                  <a:gd name="T3" fmla="*/ 11 h 288"/>
                  <a:gd name="T4" fmla="*/ 10 w 304"/>
                  <a:gd name="T5" fmla="*/ 19 h 288"/>
                  <a:gd name="T6" fmla="*/ 2 w 304"/>
                  <a:gd name="T7" fmla="*/ 8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4"/>
                  <a:gd name="T16" fmla="*/ 0 h 288"/>
                  <a:gd name="T17" fmla="*/ 304 w 304"/>
                  <a:gd name="T18" fmla="*/ 288 h 28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296" name="Oval 808"/>
              <p:cNvSpPr>
                <a:spLocks noChangeArrowheads="1"/>
              </p:cNvSpPr>
              <p:nvPr/>
            </p:nvSpPr>
            <p:spPr bwMode="auto">
              <a:xfrm>
                <a:off x="5515" y="2611"/>
                <a:ext cx="50" cy="95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297" name="Freeform 809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8 h 240"/>
                  <a:gd name="T2" fmla="*/ 2 w 306"/>
                  <a:gd name="T3" fmla="*/ 16 h 240"/>
                  <a:gd name="T4" fmla="*/ 11 w 306"/>
                  <a:gd name="T5" fmla="*/ 8 h 240"/>
                  <a:gd name="T6" fmla="*/ 11 w 306"/>
                  <a:gd name="T7" fmla="*/ 0 h 240"/>
                  <a:gd name="T8" fmla="*/ 0 w 306"/>
                  <a:gd name="T9" fmla="*/ 8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6"/>
                  <a:gd name="T16" fmla="*/ 0 h 240"/>
                  <a:gd name="T17" fmla="*/ 306 w 306"/>
                  <a:gd name="T18" fmla="*/ 240 h 2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298" name="AutoShape 810"/>
              <p:cNvSpPr>
                <a:spLocks noChangeArrowheads="1"/>
              </p:cNvSpPr>
              <p:nvPr/>
            </p:nvSpPr>
            <p:spPr bwMode="auto">
              <a:xfrm>
                <a:off x="4140" y="2675"/>
                <a:ext cx="1196" cy="150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299" name="AutoShape 811"/>
              <p:cNvSpPr>
                <a:spLocks noChangeArrowheads="1"/>
              </p:cNvSpPr>
              <p:nvPr/>
            </p:nvSpPr>
            <p:spPr bwMode="auto">
              <a:xfrm>
                <a:off x="4210" y="2714"/>
                <a:ext cx="1066" cy="7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300" name="Oval 812"/>
              <p:cNvSpPr>
                <a:spLocks noChangeArrowheads="1"/>
              </p:cNvSpPr>
              <p:nvPr/>
            </p:nvSpPr>
            <p:spPr bwMode="auto">
              <a:xfrm>
                <a:off x="4309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301" name="Oval 813"/>
              <p:cNvSpPr>
                <a:spLocks noChangeArrowheads="1"/>
              </p:cNvSpPr>
              <p:nvPr/>
            </p:nvSpPr>
            <p:spPr bwMode="auto">
              <a:xfrm>
                <a:off x="4489" y="2382"/>
                <a:ext cx="159" cy="14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1800">
                  <a:solidFill>
                    <a:srgbClr val="FF0000"/>
                  </a:solidFill>
                  <a:cs typeface="Arial" charset="0"/>
                </a:endParaRPr>
              </a:p>
            </p:txBody>
          </p:sp>
          <p:sp>
            <p:nvSpPr>
              <p:cNvPr id="46302" name="Oval 814"/>
              <p:cNvSpPr>
                <a:spLocks noChangeArrowheads="1"/>
              </p:cNvSpPr>
              <p:nvPr/>
            </p:nvSpPr>
            <p:spPr bwMode="auto">
              <a:xfrm>
                <a:off x="4658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303" name="Rectangle 815"/>
              <p:cNvSpPr>
                <a:spLocks noChangeArrowheads="1"/>
              </p:cNvSpPr>
              <p:nvPr/>
            </p:nvSpPr>
            <p:spPr bwMode="auto">
              <a:xfrm>
                <a:off x="5067" y="1837"/>
                <a:ext cx="80" cy="759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6148" name="Group 816"/>
            <p:cNvGrpSpPr>
              <a:grpSpLocks/>
            </p:cNvGrpSpPr>
            <p:nvPr/>
          </p:nvGrpSpPr>
          <p:grpSpPr bwMode="auto">
            <a:xfrm>
              <a:off x="4992" y="3341"/>
              <a:ext cx="143" cy="303"/>
              <a:chOff x="4140" y="429"/>
              <a:chExt cx="1425" cy="2396"/>
            </a:xfrm>
          </p:grpSpPr>
          <p:sp>
            <p:nvSpPr>
              <p:cNvPr id="46248" name="Freeform 817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2 w 354"/>
                  <a:gd name="T1" fmla="*/ 0 h 2742"/>
                  <a:gd name="T2" fmla="*/ 12 w 354"/>
                  <a:gd name="T3" fmla="*/ 23 h 2742"/>
                  <a:gd name="T4" fmla="*/ 12 w 354"/>
                  <a:gd name="T5" fmla="*/ 171 h 2742"/>
                  <a:gd name="T6" fmla="*/ 0 w 354"/>
                  <a:gd name="T7" fmla="*/ 179 h 2742"/>
                  <a:gd name="T8" fmla="*/ 2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4"/>
                  <a:gd name="T16" fmla="*/ 0 h 2742"/>
                  <a:gd name="T17" fmla="*/ 354 w 354"/>
                  <a:gd name="T18" fmla="*/ 2742 h 27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249" name="Rectangle 818"/>
              <p:cNvSpPr>
                <a:spLocks noChangeArrowheads="1"/>
              </p:cNvSpPr>
              <p:nvPr/>
            </p:nvSpPr>
            <p:spPr bwMode="auto">
              <a:xfrm>
                <a:off x="4210" y="429"/>
                <a:ext cx="1046" cy="2285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250" name="Freeform 819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7 w 211"/>
                  <a:gd name="T3" fmla="*/ 15 h 2537"/>
                  <a:gd name="T4" fmla="*/ 2 w 211"/>
                  <a:gd name="T5" fmla="*/ 163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1"/>
                  <a:gd name="T13" fmla="*/ 0 h 2537"/>
                  <a:gd name="T14" fmla="*/ 211 w 211"/>
                  <a:gd name="T15" fmla="*/ 2537 h 253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251" name="Freeform 820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11 w 328"/>
                  <a:gd name="T3" fmla="*/ 9 h 226"/>
                  <a:gd name="T4" fmla="*/ 11 w 328"/>
                  <a:gd name="T5" fmla="*/ 16 h 226"/>
                  <a:gd name="T6" fmla="*/ 0 w 328"/>
                  <a:gd name="T7" fmla="*/ 7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252" name="Rectangle 821"/>
              <p:cNvSpPr>
                <a:spLocks noChangeArrowheads="1"/>
              </p:cNvSpPr>
              <p:nvPr/>
            </p:nvSpPr>
            <p:spPr bwMode="auto">
              <a:xfrm>
                <a:off x="4210" y="690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6253" name="Group 822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46278" name="AutoShape 823"/>
                <p:cNvSpPr>
                  <a:spLocks noChangeArrowheads="1"/>
                </p:cNvSpPr>
                <p:nvPr/>
              </p:nvSpPr>
              <p:spPr bwMode="auto">
                <a:xfrm>
                  <a:off x="613" y="2566"/>
                  <a:ext cx="721" cy="14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6279" name="AutoShape 824"/>
                <p:cNvSpPr>
                  <a:spLocks noChangeArrowheads="1"/>
                </p:cNvSpPr>
                <p:nvPr/>
              </p:nvSpPr>
              <p:spPr bwMode="auto">
                <a:xfrm>
                  <a:off x="625" y="2581"/>
                  <a:ext cx="696" cy="114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6254" name="Rectangle 825"/>
              <p:cNvSpPr>
                <a:spLocks noChangeArrowheads="1"/>
              </p:cNvSpPr>
              <p:nvPr/>
            </p:nvSpPr>
            <p:spPr bwMode="auto">
              <a:xfrm>
                <a:off x="4220" y="1022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6255" name="Group 826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46276" name="AutoShape 827"/>
                <p:cNvSpPr>
                  <a:spLocks noChangeArrowheads="1"/>
                </p:cNvSpPr>
                <p:nvPr/>
              </p:nvSpPr>
              <p:spPr bwMode="auto">
                <a:xfrm>
                  <a:off x="615" y="2564"/>
                  <a:ext cx="721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6277" name="AutoShape 828"/>
                <p:cNvSpPr>
                  <a:spLocks noChangeArrowheads="1"/>
                </p:cNvSpPr>
                <p:nvPr/>
              </p:nvSpPr>
              <p:spPr bwMode="auto">
                <a:xfrm>
                  <a:off x="628" y="2581"/>
                  <a:ext cx="696" cy="107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6256" name="Rectangle 829"/>
              <p:cNvSpPr>
                <a:spLocks noChangeArrowheads="1"/>
              </p:cNvSpPr>
              <p:nvPr/>
            </p:nvSpPr>
            <p:spPr bwMode="auto">
              <a:xfrm>
                <a:off x="4220" y="1354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257" name="Rectangle 830"/>
              <p:cNvSpPr>
                <a:spLocks noChangeArrowheads="1"/>
              </p:cNvSpPr>
              <p:nvPr/>
            </p:nvSpPr>
            <p:spPr bwMode="auto">
              <a:xfrm>
                <a:off x="4230" y="1655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6258" name="Group 831"/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46274" name="AutoShape 832"/>
                <p:cNvSpPr>
                  <a:spLocks noChangeArrowheads="1"/>
                </p:cNvSpPr>
                <p:nvPr/>
              </p:nvSpPr>
              <p:spPr bwMode="auto">
                <a:xfrm>
                  <a:off x="618" y="2586"/>
                  <a:ext cx="720" cy="12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6275" name="AutoShape 833"/>
                <p:cNvSpPr>
                  <a:spLocks noChangeArrowheads="1"/>
                </p:cNvSpPr>
                <p:nvPr/>
              </p:nvSpPr>
              <p:spPr bwMode="auto">
                <a:xfrm>
                  <a:off x="630" y="2586"/>
                  <a:ext cx="695" cy="109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6259" name="Freeform 834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11 w 328"/>
                  <a:gd name="T3" fmla="*/ 8 h 226"/>
                  <a:gd name="T4" fmla="*/ 11 w 328"/>
                  <a:gd name="T5" fmla="*/ 14 h 226"/>
                  <a:gd name="T6" fmla="*/ 0 w 328"/>
                  <a:gd name="T7" fmla="*/ 6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6260" name="Group 835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46272" name="AutoShape 836"/>
                <p:cNvSpPr>
                  <a:spLocks noChangeArrowheads="1"/>
                </p:cNvSpPr>
                <p:nvPr/>
              </p:nvSpPr>
              <p:spPr bwMode="auto">
                <a:xfrm>
                  <a:off x="613" y="2571"/>
                  <a:ext cx="732" cy="13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6273" name="AutoShape 837"/>
                <p:cNvSpPr>
                  <a:spLocks noChangeArrowheads="1"/>
                </p:cNvSpPr>
                <p:nvPr/>
              </p:nvSpPr>
              <p:spPr bwMode="auto">
                <a:xfrm>
                  <a:off x="625" y="2587"/>
                  <a:ext cx="720" cy="103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6261" name="Rectangle 838"/>
              <p:cNvSpPr>
                <a:spLocks noChangeArrowheads="1"/>
              </p:cNvSpPr>
              <p:nvPr/>
            </p:nvSpPr>
            <p:spPr bwMode="auto">
              <a:xfrm>
                <a:off x="5246" y="429"/>
                <a:ext cx="70" cy="2285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262" name="Freeform 839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11 w 296"/>
                  <a:gd name="T3" fmla="*/ 8 h 256"/>
                  <a:gd name="T4" fmla="*/ 11 w 296"/>
                  <a:gd name="T5" fmla="*/ 16 h 256"/>
                  <a:gd name="T6" fmla="*/ 0 w 296"/>
                  <a:gd name="T7" fmla="*/ 6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6"/>
                  <a:gd name="T16" fmla="*/ 0 h 256"/>
                  <a:gd name="T17" fmla="*/ 296 w 296"/>
                  <a:gd name="T18" fmla="*/ 256 h 2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263" name="Freeform 840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11 w 304"/>
                  <a:gd name="T3" fmla="*/ 11 h 288"/>
                  <a:gd name="T4" fmla="*/ 10 w 304"/>
                  <a:gd name="T5" fmla="*/ 19 h 288"/>
                  <a:gd name="T6" fmla="*/ 2 w 304"/>
                  <a:gd name="T7" fmla="*/ 8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4"/>
                  <a:gd name="T16" fmla="*/ 0 h 288"/>
                  <a:gd name="T17" fmla="*/ 304 w 304"/>
                  <a:gd name="T18" fmla="*/ 288 h 28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264" name="Oval 841"/>
              <p:cNvSpPr>
                <a:spLocks noChangeArrowheads="1"/>
              </p:cNvSpPr>
              <p:nvPr/>
            </p:nvSpPr>
            <p:spPr bwMode="auto">
              <a:xfrm>
                <a:off x="5515" y="2611"/>
                <a:ext cx="50" cy="95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265" name="Freeform 842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8 h 240"/>
                  <a:gd name="T2" fmla="*/ 2 w 306"/>
                  <a:gd name="T3" fmla="*/ 16 h 240"/>
                  <a:gd name="T4" fmla="*/ 11 w 306"/>
                  <a:gd name="T5" fmla="*/ 8 h 240"/>
                  <a:gd name="T6" fmla="*/ 11 w 306"/>
                  <a:gd name="T7" fmla="*/ 0 h 240"/>
                  <a:gd name="T8" fmla="*/ 0 w 306"/>
                  <a:gd name="T9" fmla="*/ 8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6"/>
                  <a:gd name="T16" fmla="*/ 0 h 240"/>
                  <a:gd name="T17" fmla="*/ 306 w 306"/>
                  <a:gd name="T18" fmla="*/ 240 h 2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266" name="AutoShape 843"/>
              <p:cNvSpPr>
                <a:spLocks noChangeArrowheads="1"/>
              </p:cNvSpPr>
              <p:nvPr/>
            </p:nvSpPr>
            <p:spPr bwMode="auto">
              <a:xfrm>
                <a:off x="4140" y="2675"/>
                <a:ext cx="1196" cy="150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267" name="AutoShape 844"/>
              <p:cNvSpPr>
                <a:spLocks noChangeArrowheads="1"/>
              </p:cNvSpPr>
              <p:nvPr/>
            </p:nvSpPr>
            <p:spPr bwMode="auto">
              <a:xfrm>
                <a:off x="4210" y="2714"/>
                <a:ext cx="1066" cy="7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268" name="Oval 845"/>
              <p:cNvSpPr>
                <a:spLocks noChangeArrowheads="1"/>
              </p:cNvSpPr>
              <p:nvPr/>
            </p:nvSpPr>
            <p:spPr bwMode="auto">
              <a:xfrm>
                <a:off x="4309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269" name="Oval 846"/>
              <p:cNvSpPr>
                <a:spLocks noChangeArrowheads="1"/>
              </p:cNvSpPr>
              <p:nvPr/>
            </p:nvSpPr>
            <p:spPr bwMode="auto">
              <a:xfrm>
                <a:off x="4489" y="2382"/>
                <a:ext cx="159" cy="14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1800">
                  <a:solidFill>
                    <a:srgbClr val="FF0000"/>
                  </a:solidFill>
                  <a:cs typeface="Arial" charset="0"/>
                </a:endParaRPr>
              </a:p>
            </p:txBody>
          </p:sp>
          <p:sp>
            <p:nvSpPr>
              <p:cNvPr id="46270" name="Oval 847"/>
              <p:cNvSpPr>
                <a:spLocks noChangeArrowheads="1"/>
              </p:cNvSpPr>
              <p:nvPr/>
            </p:nvSpPr>
            <p:spPr bwMode="auto">
              <a:xfrm>
                <a:off x="4658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271" name="Rectangle 848"/>
              <p:cNvSpPr>
                <a:spLocks noChangeArrowheads="1"/>
              </p:cNvSpPr>
              <p:nvPr/>
            </p:nvSpPr>
            <p:spPr bwMode="auto">
              <a:xfrm>
                <a:off x="5067" y="1837"/>
                <a:ext cx="80" cy="759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6149" name="Group 849"/>
            <p:cNvGrpSpPr>
              <a:grpSpLocks/>
            </p:cNvGrpSpPr>
            <p:nvPr/>
          </p:nvGrpSpPr>
          <p:grpSpPr bwMode="auto">
            <a:xfrm>
              <a:off x="3340" y="1287"/>
              <a:ext cx="337" cy="257"/>
              <a:chOff x="877" y="1008"/>
              <a:chExt cx="2747" cy="2591"/>
            </a:xfrm>
          </p:grpSpPr>
          <p:pic>
            <p:nvPicPr>
              <p:cNvPr id="46225" name="Picture 850" descr="antenna_stylized"/>
              <p:cNvPicPr>
                <a:picLocks noChangeAspect="1" noChangeArrowheads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77" y="1008"/>
                <a:ext cx="2725" cy="14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6226" name="Picture 851" descr="laptop_keyboard"/>
              <p:cNvPicPr>
                <a:picLocks noChangeAspect="1" noChangeArrowheads="1"/>
              </p:cNvPicPr>
              <p:nvPr/>
            </p:nvPicPr>
            <p:blipFill>
              <a:blip r:embed="rId1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9064" flipH="1">
                <a:off x="1009" y="2586"/>
                <a:ext cx="2245" cy="10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6227" name="Freeform 852"/>
              <p:cNvSpPr>
                <a:spLocks/>
              </p:cNvSpPr>
              <p:nvPr/>
            </p:nvSpPr>
            <p:spPr bwMode="auto">
              <a:xfrm>
                <a:off x="1753" y="1603"/>
                <a:ext cx="1807" cy="1322"/>
              </a:xfrm>
              <a:custGeom>
                <a:avLst/>
                <a:gdLst>
                  <a:gd name="T0" fmla="*/ 1 w 2982"/>
                  <a:gd name="T1" fmla="*/ 0 h 2442"/>
                  <a:gd name="T2" fmla="*/ 0 w 2982"/>
                  <a:gd name="T3" fmla="*/ 1 h 2442"/>
                  <a:gd name="T4" fmla="*/ 1 w 2982"/>
                  <a:gd name="T5" fmla="*/ 1 h 2442"/>
                  <a:gd name="T6" fmla="*/ 1 w 2982"/>
                  <a:gd name="T7" fmla="*/ 1 h 2442"/>
                  <a:gd name="T8" fmla="*/ 1 w 2982"/>
                  <a:gd name="T9" fmla="*/ 0 h 24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82"/>
                  <a:gd name="T16" fmla="*/ 0 h 2442"/>
                  <a:gd name="T17" fmla="*/ 2982 w 2982"/>
                  <a:gd name="T18" fmla="*/ 2442 h 24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82" h="2442">
                    <a:moveTo>
                      <a:pt x="540" y="0"/>
                    </a:moveTo>
                    <a:lnTo>
                      <a:pt x="0" y="1734"/>
                    </a:lnTo>
                    <a:lnTo>
                      <a:pt x="2394" y="2442"/>
                    </a:lnTo>
                    <a:lnTo>
                      <a:pt x="2982" y="318"/>
                    </a:lnTo>
                    <a:lnTo>
                      <a:pt x="54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46228" name="Picture 853" descr="screen"/>
              <p:cNvPicPr>
                <a:picLocks noChangeAspect="1" noChangeArrowheads="1"/>
              </p:cNvPicPr>
              <p:nvPr/>
            </p:nvPicPr>
            <p:blipFill>
              <a:blip r:embed="rId1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42" y="1637"/>
                <a:ext cx="1642" cy="1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6229" name="Freeform 854"/>
              <p:cNvSpPr>
                <a:spLocks/>
              </p:cNvSpPr>
              <p:nvPr/>
            </p:nvSpPr>
            <p:spPr bwMode="auto">
              <a:xfrm>
                <a:off x="2082" y="1564"/>
                <a:ext cx="1531" cy="246"/>
              </a:xfrm>
              <a:custGeom>
                <a:avLst/>
                <a:gdLst>
                  <a:gd name="T0" fmla="*/ 1 w 2528"/>
                  <a:gd name="T1" fmla="*/ 0 h 455"/>
                  <a:gd name="T2" fmla="*/ 1 w 2528"/>
                  <a:gd name="T3" fmla="*/ 1 h 455"/>
                  <a:gd name="T4" fmla="*/ 1 w 2528"/>
                  <a:gd name="T5" fmla="*/ 1 h 455"/>
                  <a:gd name="T6" fmla="*/ 0 w 2528"/>
                  <a:gd name="T7" fmla="*/ 1 h 455"/>
                  <a:gd name="T8" fmla="*/ 1 w 2528"/>
                  <a:gd name="T9" fmla="*/ 0 h 4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28"/>
                  <a:gd name="T16" fmla="*/ 0 h 455"/>
                  <a:gd name="T17" fmla="*/ 2528 w 2528"/>
                  <a:gd name="T18" fmla="*/ 455 h 4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28" h="455">
                    <a:moveTo>
                      <a:pt x="14" y="0"/>
                    </a:moveTo>
                    <a:lnTo>
                      <a:pt x="2528" y="341"/>
                    </a:lnTo>
                    <a:lnTo>
                      <a:pt x="2480" y="455"/>
                    </a:lnTo>
                    <a:lnTo>
                      <a:pt x="0" y="86"/>
                    </a:lnTo>
                    <a:lnTo>
                      <a:pt x="14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230" name="Freeform 855"/>
              <p:cNvSpPr>
                <a:spLocks/>
              </p:cNvSpPr>
              <p:nvPr/>
            </p:nvSpPr>
            <p:spPr bwMode="auto">
              <a:xfrm>
                <a:off x="1737" y="1562"/>
                <a:ext cx="425" cy="1024"/>
              </a:xfrm>
              <a:custGeom>
                <a:avLst/>
                <a:gdLst>
                  <a:gd name="T0" fmla="*/ 1 w 702"/>
                  <a:gd name="T1" fmla="*/ 0 h 1893"/>
                  <a:gd name="T2" fmla="*/ 0 w 702"/>
                  <a:gd name="T3" fmla="*/ 1 h 1893"/>
                  <a:gd name="T4" fmla="*/ 1 w 702"/>
                  <a:gd name="T5" fmla="*/ 1 h 1893"/>
                  <a:gd name="T6" fmla="*/ 1 w 702"/>
                  <a:gd name="T7" fmla="*/ 1 h 1893"/>
                  <a:gd name="T8" fmla="*/ 1 w 702"/>
                  <a:gd name="T9" fmla="*/ 0 h 18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02"/>
                  <a:gd name="T16" fmla="*/ 0 h 1893"/>
                  <a:gd name="T17" fmla="*/ 702 w 702"/>
                  <a:gd name="T18" fmla="*/ 1893 h 189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02" h="1893">
                    <a:moveTo>
                      <a:pt x="579" y="0"/>
                    </a:moveTo>
                    <a:lnTo>
                      <a:pt x="0" y="1869"/>
                    </a:lnTo>
                    <a:lnTo>
                      <a:pt x="114" y="1893"/>
                    </a:lnTo>
                    <a:lnTo>
                      <a:pt x="702" y="51"/>
                    </a:lnTo>
                    <a:lnTo>
                      <a:pt x="579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231" name="Freeform 856"/>
              <p:cNvSpPr>
                <a:spLocks/>
              </p:cNvSpPr>
              <p:nvPr/>
            </p:nvSpPr>
            <p:spPr bwMode="auto">
              <a:xfrm>
                <a:off x="3144" y="1745"/>
                <a:ext cx="458" cy="1182"/>
              </a:xfrm>
              <a:custGeom>
                <a:avLst/>
                <a:gdLst>
                  <a:gd name="T0" fmla="*/ 1 w 756"/>
                  <a:gd name="T1" fmla="*/ 0 h 2184"/>
                  <a:gd name="T2" fmla="*/ 1 w 756"/>
                  <a:gd name="T3" fmla="*/ 1 h 2184"/>
                  <a:gd name="T4" fmla="*/ 0 w 756"/>
                  <a:gd name="T5" fmla="*/ 1 h 2184"/>
                  <a:gd name="T6" fmla="*/ 1 w 756"/>
                  <a:gd name="T7" fmla="*/ 1 h 2184"/>
                  <a:gd name="T8" fmla="*/ 1 w 756"/>
                  <a:gd name="T9" fmla="*/ 0 h 21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6"/>
                  <a:gd name="T16" fmla="*/ 0 h 2184"/>
                  <a:gd name="T17" fmla="*/ 756 w 756"/>
                  <a:gd name="T18" fmla="*/ 2184 h 21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6" h="2184">
                    <a:moveTo>
                      <a:pt x="756" y="0"/>
                    </a:moveTo>
                    <a:lnTo>
                      <a:pt x="138" y="2184"/>
                    </a:lnTo>
                    <a:lnTo>
                      <a:pt x="0" y="2148"/>
                    </a:lnTo>
                    <a:lnTo>
                      <a:pt x="606" y="78"/>
                    </a:lnTo>
                    <a:lnTo>
                      <a:pt x="756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232" name="Freeform 857"/>
              <p:cNvSpPr>
                <a:spLocks/>
              </p:cNvSpPr>
              <p:nvPr/>
            </p:nvSpPr>
            <p:spPr bwMode="auto">
              <a:xfrm>
                <a:off x="1732" y="2534"/>
                <a:ext cx="1680" cy="399"/>
              </a:xfrm>
              <a:custGeom>
                <a:avLst/>
                <a:gdLst>
                  <a:gd name="T0" fmla="*/ 1 w 2773"/>
                  <a:gd name="T1" fmla="*/ 0 h 738"/>
                  <a:gd name="T2" fmla="*/ 0 w 2773"/>
                  <a:gd name="T3" fmla="*/ 1 h 738"/>
                  <a:gd name="T4" fmla="*/ 1 w 2773"/>
                  <a:gd name="T5" fmla="*/ 1 h 738"/>
                  <a:gd name="T6" fmla="*/ 1 w 2773"/>
                  <a:gd name="T7" fmla="*/ 1 h 738"/>
                  <a:gd name="T8" fmla="*/ 1 w 2773"/>
                  <a:gd name="T9" fmla="*/ 0 h 7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773"/>
                  <a:gd name="T16" fmla="*/ 0 h 738"/>
                  <a:gd name="T17" fmla="*/ 2773 w 2773"/>
                  <a:gd name="T18" fmla="*/ 738 h 73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773" h="738">
                    <a:moveTo>
                      <a:pt x="33" y="0"/>
                    </a:moveTo>
                    <a:lnTo>
                      <a:pt x="0" y="99"/>
                    </a:lnTo>
                    <a:lnTo>
                      <a:pt x="2436" y="738"/>
                    </a:lnTo>
                    <a:cubicBezTo>
                      <a:pt x="2499" y="501"/>
                      <a:pt x="2773" y="727"/>
                      <a:pt x="2373" y="603"/>
                    </a:cubicBezTo>
                    <a:lnTo>
                      <a:pt x="3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CC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233" name="Freeform 858"/>
              <p:cNvSpPr>
                <a:spLocks/>
              </p:cNvSpPr>
              <p:nvPr/>
            </p:nvSpPr>
            <p:spPr bwMode="auto">
              <a:xfrm>
                <a:off x="3195" y="1755"/>
                <a:ext cx="429" cy="1187"/>
              </a:xfrm>
              <a:custGeom>
                <a:avLst/>
                <a:gdLst>
                  <a:gd name="T0" fmla="*/ 1 w 637"/>
                  <a:gd name="T1" fmla="*/ 0 h 1659"/>
                  <a:gd name="T2" fmla="*/ 1 w 637"/>
                  <a:gd name="T3" fmla="*/ 0 h 1659"/>
                  <a:gd name="T4" fmla="*/ 1 w 637"/>
                  <a:gd name="T5" fmla="*/ 11 h 1659"/>
                  <a:gd name="T6" fmla="*/ 0 w 637"/>
                  <a:gd name="T7" fmla="*/ 11 h 1659"/>
                  <a:gd name="T8" fmla="*/ 1 w 637"/>
                  <a:gd name="T9" fmla="*/ 0 h 165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7"/>
                  <a:gd name="T16" fmla="*/ 0 h 1659"/>
                  <a:gd name="T17" fmla="*/ 637 w 637"/>
                  <a:gd name="T18" fmla="*/ 1659 h 165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7" h="1659">
                    <a:moveTo>
                      <a:pt x="615" y="0"/>
                    </a:moveTo>
                    <a:lnTo>
                      <a:pt x="637" y="0"/>
                    </a:lnTo>
                    <a:lnTo>
                      <a:pt x="68" y="1659"/>
                    </a:lnTo>
                    <a:lnTo>
                      <a:pt x="0" y="1647"/>
                    </a:lnTo>
                    <a:lnTo>
                      <a:pt x="615" y="0"/>
                    </a:ln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234" name="Freeform 859"/>
              <p:cNvSpPr>
                <a:spLocks/>
              </p:cNvSpPr>
              <p:nvPr/>
            </p:nvSpPr>
            <p:spPr bwMode="auto">
              <a:xfrm>
                <a:off x="1734" y="2587"/>
                <a:ext cx="1494" cy="394"/>
              </a:xfrm>
              <a:custGeom>
                <a:avLst/>
                <a:gdLst>
                  <a:gd name="T0" fmla="*/ 0 w 2216"/>
                  <a:gd name="T1" fmla="*/ 0 h 550"/>
                  <a:gd name="T2" fmla="*/ 1 w 2216"/>
                  <a:gd name="T3" fmla="*/ 1 h 550"/>
                  <a:gd name="T4" fmla="*/ 6 w 2216"/>
                  <a:gd name="T5" fmla="*/ 4 h 550"/>
                  <a:gd name="T6" fmla="*/ 6 w 2216"/>
                  <a:gd name="T7" fmla="*/ 3 h 550"/>
                  <a:gd name="T8" fmla="*/ 0 w 2216"/>
                  <a:gd name="T9" fmla="*/ 0 h 5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16"/>
                  <a:gd name="T16" fmla="*/ 0 h 550"/>
                  <a:gd name="T17" fmla="*/ 2216 w 2216"/>
                  <a:gd name="T18" fmla="*/ 550 h 55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16" h="550">
                    <a:moveTo>
                      <a:pt x="0" y="0"/>
                    </a:moveTo>
                    <a:lnTo>
                      <a:pt x="9" y="57"/>
                    </a:lnTo>
                    <a:lnTo>
                      <a:pt x="2164" y="550"/>
                    </a:lnTo>
                    <a:lnTo>
                      <a:pt x="2216" y="49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6235" name="Group 860"/>
              <p:cNvGrpSpPr>
                <a:grpSpLocks/>
              </p:cNvGrpSpPr>
              <p:nvPr/>
            </p:nvGrpSpPr>
            <p:grpSpPr bwMode="auto">
              <a:xfrm>
                <a:off x="1709" y="3008"/>
                <a:ext cx="507" cy="234"/>
                <a:chOff x="1740" y="2642"/>
                <a:chExt cx="752" cy="327"/>
              </a:xfrm>
            </p:grpSpPr>
            <p:sp>
              <p:nvSpPr>
                <p:cNvPr id="46242" name="Freeform 861"/>
                <p:cNvSpPr>
                  <a:spLocks/>
                </p:cNvSpPr>
                <p:nvPr/>
              </p:nvSpPr>
              <p:spPr bwMode="auto">
                <a:xfrm>
                  <a:off x="1740" y="2642"/>
                  <a:ext cx="752" cy="327"/>
                </a:xfrm>
                <a:custGeom>
                  <a:avLst/>
                  <a:gdLst>
                    <a:gd name="T0" fmla="*/ 293 w 752"/>
                    <a:gd name="T1" fmla="*/ 0 h 327"/>
                    <a:gd name="T2" fmla="*/ 752 w 752"/>
                    <a:gd name="T3" fmla="*/ 124 h 327"/>
                    <a:gd name="T4" fmla="*/ 470 w 752"/>
                    <a:gd name="T5" fmla="*/ 327 h 327"/>
                    <a:gd name="T6" fmla="*/ 0 w 752"/>
                    <a:gd name="T7" fmla="*/ 183 h 327"/>
                    <a:gd name="T8" fmla="*/ 293 w 752"/>
                    <a:gd name="T9" fmla="*/ 0 h 3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52"/>
                    <a:gd name="T16" fmla="*/ 0 h 327"/>
                    <a:gd name="T17" fmla="*/ 752 w 752"/>
                    <a:gd name="T18" fmla="*/ 327 h 32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52" h="327">
                      <a:moveTo>
                        <a:pt x="293" y="0"/>
                      </a:moveTo>
                      <a:lnTo>
                        <a:pt x="752" y="124"/>
                      </a:lnTo>
                      <a:lnTo>
                        <a:pt x="470" y="327"/>
                      </a:lnTo>
                      <a:lnTo>
                        <a:pt x="0" y="183"/>
                      </a:lnTo>
                      <a:lnTo>
                        <a:pt x="293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243" name="Freeform 862"/>
                <p:cNvSpPr>
                  <a:spLocks/>
                </p:cNvSpPr>
                <p:nvPr/>
              </p:nvSpPr>
              <p:spPr bwMode="auto">
                <a:xfrm>
                  <a:off x="1754" y="2649"/>
                  <a:ext cx="726" cy="311"/>
                </a:xfrm>
                <a:custGeom>
                  <a:avLst/>
                  <a:gdLst>
                    <a:gd name="T0" fmla="*/ 282 w 726"/>
                    <a:gd name="T1" fmla="*/ 0 h 311"/>
                    <a:gd name="T2" fmla="*/ 726 w 726"/>
                    <a:gd name="T3" fmla="*/ 119 h 311"/>
                    <a:gd name="T4" fmla="*/ 457 w 726"/>
                    <a:gd name="T5" fmla="*/ 311 h 311"/>
                    <a:gd name="T6" fmla="*/ 0 w 726"/>
                    <a:gd name="T7" fmla="*/ 173 h 311"/>
                    <a:gd name="T8" fmla="*/ 282 w 726"/>
                    <a:gd name="T9" fmla="*/ 0 h 3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26"/>
                    <a:gd name="T16" fmla="*/ 0 h 311"/>
                    <a:gd name="T17" fmla="*/ 726 w 726"/>
                    <a:gd name="T18" fmla="*/ 311 h 31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26" h="311">
                      <a:moveTo>
                        <a:pt x="282" y="0"/>
                      </a:moveTo>
                      <a:lnTo>
                        <a:pt x="726" y="119"/>
                      </a:lnTo>
                      <a:lnTo>
                        <a:pt x="457" y="311"/>
                      </a:lnTo>
                      <a:lnTo>
                        <a:pt x="0" y="173"/>
                      </a:lnTo>
                      <a:lnTo>
                        <a:pt x="282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4D4D4D"/>
                    </a:gs>
                    <a:gs pos="100000">
                      <a:srgbClr val="DDDDDD"/>
                    </a:gs>
                  </a:gsLst>
                  <a:lin ang="189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244" name="Freeform 863"/>
                <p:cNvSpPr>
                  <a:spLocks/>
                </p:cNvSpPr>
                <p:nvPr/>
              </p:nvSpPr>
              <p:spPr bwMode="auto">
                <a:xfrm>
                  <a:off x="1808" y="2770"/>
                  <a:ext cx="258" cy="100"/>
                </a:xfrm>
                <a:custGeom>
                  <a:avLst/>
                  <a:gdLst>
                    <a:gd name="T0" fmla="*/ 0 w 258"/>
                    <a:gd name="T1" fmla="*/ 44 h 100"/>
                    <a:gd name="T2" fmla="*/ 75 w 258"/>
                    <a:gd name="T3" fmla="*/ 0 h 100"/>
                    <a:gd name="T4" fmla="*/ 258 w 258"/>
                    <a:gd name="T5" fmla="*/ 50 h 100"/>
                    <a:gd name="T6" fmla="*/ 183 w 258"/>
                    <a:gd name="T7" fmla="*/ 100 h 100"/>
                    <a:gd name="T8" fmla="*/ 0 w 258"/>
                    <a:gd name="T9" fmla="*/ 44 h 1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0"/>
                    <a:gd name="T17" fmla="*/ 258 w 258"/>
                    <a:gd name="T18" fmla="*/ 100 h 1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0">
                      <a:moveTo>
                        <a:pt x="0" y="44"/>
                      </a:moveTo>
                      <a:lnTo>
                        <a:pt x="75" y="0"/>
                      </a:lnTo>
                      <a:lnTo>
                        <a:pt x="258" y="50"/>
                      </a:lnTo>
                      <a:lnTo>
                        <a:pt x="183" y="100"/>
                      </a:lnTo>
                      <a:lnTo>
                        <a:pt x="0" y="4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245" name="Freeform 864"/>
                <p:cNvSpPr>
                  <a:spLocks/>
                </p:cNvSpPr>
                <p:nvPr/>
              </p:nvSpPr>
              <p:spPr bwMode="auto">
                <a:xfrm>
                  <a:off x="1799" y="2816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246" name="Freeform 865"/>
                <p:cNvSpPr>
                  <a:spLocks/>
                </p:cNvSpPr>
                <p:nvPr/>
              </p:nvSpPr>
              <p:spPr bwMode="auto">
                <a:xfrm>
                  <a:off x="2020" y="2834"/>
                  <a:ext cx="258" cy="102"/>
                </a:xfrm>
                <a:custGeom>
                  <a:avLst/>
                  <a:gdLst>
                    <a:gd name="T0" fmla="*/ 0 w 258"/>
                    <a:gd name="T1" fmla="*/ 46 h 102"/>
                    <a:gd name="T2" fmla="*/ 71 w 258"/>
                    <a:gd name="T3" fmla="*/ 0 h 102"/>
                    <a:gd name="T4" fmla="*/ 258 w 258"/>
                    <a:gd name="T5" fmla="*/ 52 h 102"/>
                    <a:gd name="T6" fmla="*/ 183 w 258"/>
                    <a:gd name="T7" fmla="*/ 102 h 102"/>
                    <a:gd name="T8" fmla="*/ 0 w 258"/>
                    <a:gd name="T9" fmla="*/ 46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2"/>
                    <a:gd name="T17" fmla="*/ 258 w 258"/>
                    <a:gd name="T18" fmla="*/ 102 h 10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2">
                      <a:moveTo>
                        <a:pt x="0" y="46"/>
                      </a:moveTo>
                      <a:lnTo>
                        <a:pt x="71" y="0"/>
                      </a:lnTo>
                      <a:lnTo>
                        <a:pt x="258" y="52"/>
                      </a:lnTo>
                      <a:lnTo>
                        <a:pt x="183" y="102"/>
                      </a:lnTo>
                      <a:lnTo>
                        <a:pt x="0" y="46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247" name="Freeform 866"/>
                <p:cNvSpPr>
                  <a:spLocks/>
                </p:cNvSpPr>
                <p:nvPr/>
              </p:nvSpPr>
              <p:spPr bwMode="auto">
                <a:xfrm>
                  <a:off x="2011" y="2882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6236" name="Freeform 867"/>
              <p:cNvSpPr>
                <a:spLocks/>
              </p:cNvSpPr>
              <p:nvPr/>
            </p:nvSpPr>
            <p:spPr bwMode="auto">
              <a:xfrm>
                <a:off x="2577" y="3043"/>
                <a:ext cx="614" cy="514"/>
              </a:xfrm>
              <a:custGeom>
                <a:avLst/>
                <a:gdLst>
                  <a:gd name="T0" fmla="*/ 1 w 990"/>
                  <a:gd name="T1" fmla="*/ 1 h 792"/>
                  <a:gd name="T2" fmla="*/ 1 w 990"/>
                  <a:gd name="T3" fmla="*/ 0 h 792"/>
                  <a:gd name="T4" fmla="*/ 1 w 990"/>
                  <a:gd name="T5" fmla="*/ 1 h 792"/>
                  <a:gd name="T6" fmla="*/ 0 w 990"/>
                  <a:gd name="T7" fmla="*/ 1 h 792"/>
                  <a:gd name="T8" fmla="*/ 1 w 990"/>
                  <a:gd name="T9" fmla="*/ 1 h 7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90"/>
                  <a:gd name="T16" fmla="*/ 0 h 792"/>
                  <a:gd name="T17" fmla="*/ 990 w 990"/>
                  <a:gd name="T18" fmla="*/ 792 h 79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90" h="792">
                    <a:moveTo>
                      <a:pt x="3" y="738"/>
                    </a:moveTo>
                    <a:lnTo>
                      <a:pt x="990" y="0"/>
                    </a:lnTo>
                    <a:lnTo>
                      <a:pt x="987" y="60"/>
                    </a:lnTo>
                    <a:lnTo>
                      <a:pt x="0" y="792"/>
                    </a:lnTo>
                    <a:lnTo>
                      <a:pt x="3" y="738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237" name="Freeform 868"/>
              <p:cNvSpPr>
                <a:spLocks/>
              </p:cNvSpPr>
              <p:nvPr/>
            </p:nvSpPr>
            <p:spPr bwMode="auto">
              <a:xfrm>
                <a:off x="1010" y="3084"/>
                <a:ext cx="1571" cy="469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2 w 2532"/>
                  <a:gd name="T5" fmla="*/ 1 h 723"/>
                  <a:gd name="T6" fmla="*/ 2 w 2532"/>
                  <a:gd name="T7" fmla="*/ 1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238" name="Freeform 869"/>
              <p:cNvSpPr>
                <a:spLocks/>
              </p:cNvSpPr>
              <p:nvPr/>
            </p:nvSpPr>
            <p:spPr bwMode="auto">
              <a:xfrm>
                <a:off x="1011" y="2998"/>
                <a:ext cx="17" cy="95"/>
              </a:xfrm>
              <a:custGeom>
                <a:avLst/>
                <a:gdLst>
                  <a:gd name="T0" fmla="*/ 1 w 26"/>
                  <a:gd name="T1" fmla="*/ 1 h 147"/>
                  <a:gd name="T2" fmla="*/ 1 w 26"/>
                  <a:gd name="T3" fmla="*/ 1 h 147"/>
                  <a:gd name="T4" fmla="*/ 0 w 26"/>
                  <a:gd name="T5" fmla="*/ 1 h 147"/>
                  <a:gd name="T6" fmla="*/ 1 w 26"/>
                  <a:gd name="T7" fmla="*/ 0 h 147"/>
                  <a:gd name="T8" fmla="*/ 1 w 26"/>
                  <a:gd name="T9" fmla="*/ 1 h 1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6"/>
                  <a:gd name="T16" fmla="*/ 0 h 147"/>
                  <a:gd name="T17" fmla="*/ 26 w 26"/>
                  <a:gd name="T18" fmla="*/ 147 h 14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6" h="147">
                    <a:moveTo>
                      <a:pt x="26" y="10"/>
                    </a:moveTo>
                    <a:lnTo>
                      <a:pt x="23" y="147"/>
                    </a:lnTo>
                    <a:lnTo>
                      <a:pt x="0" y="144"/>
                    </a:lnTo>
                    <a:lnTo>
                      <a:pt x="3" y="0"/>
                    </a:lnTo>
                    <a:lnTo>
                      <a:pt x="26" y="1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239" name="Freeform 870"/>
              <p:cNvSpPr>
                <a:spLocks/>
              </p:cNvSpPr>
              <p:nvPr/>
            </p:nvSpPr>
            <p:spPr bwMode="auto">
              <a:xfrm>
                <a:off x="1012" y="2611"/>
                <a:ext cx="730" cy="393"/>
              </a:xfrm>
              <a:custGeom>
                <a:avLst/>
                <a:gdLst>
                  <a:gd name="T0" fmla="*/ 1 w 1176"/>
                  <a:gd name="T1" fmla="*/ 0 h 606"/>
                  <a:gd name="T2" fmla="*/ 0 w 1176"/>
                  <a:gd name="T3" fmla="*/ 1 h 606"/>
                  <a:gd name="T4" fmla="*/ 1 w 1176"/>
                  <a:gd name="T5" fmla="*/ 1 h 606"/>
                  <a:gd name="T6" fmla="*/ 1 w 1176"/>
                  <a:gd name="T7" fmla="*/ 1 h 606"/>
                  <a:gd name="T8" fmla="*/ 1 w 1176"/>
                  <a:gd name="T9" fmla="*/ 0 h 6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76"/>
                  <a:gd name="T16" fmla="*/ 0 h 606"/>
                  <a:gd name="T17" fmla="*/ 1176 w 1176"/>
                  <a:gd name="T18" fmla="*/ 606 h 60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76" h="606">
                    <a:moveTo>
                      <a:pt x="1170" y="0"/>
                    </a:moveTo>
                    <a:lnTo>
                      <a:pt x="0" y="597"/>
                    </a:lnTo>
                    <a:lnTo>
                      <a:pt x="30" y="606"/>
                    </a:lnTo>
                    <a:lnTo>
                      <a:pt x="1176" y="18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240" name="Freeform 871"/>
              <p:cNvSpPr>
                <a:spLocks/>
              </p:cNvSpPr>
              <p:nvPr/>
            </p:nvSpPr>
            <p:spPr bwMode="auto">
              <a:xfrm>
                <a:off x="1061" y="3018"/>
                <a:ext cx="1490" cy="451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1 w 2532"/>
                  <a:gd name="T5" fmla="*/ 1 h 723"/>
                  <a:gd name="T6" fmla="*/ 1 w 2532"/>
                  <a:gd name="T7" fmla="*/ 1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241" name="Freeform 872"/>
              <p:cNvSpPr>
                <a:spLocks/>
              </p:cNvSpPr>
              <p:nvPr/>
            </p:nvSpPr>
            <p:spPr bwMode="auto">
              <a:xfrm flipV="1">
                <a:off x="2549" y="2986"/>
                <a:ext cx="608" cy="467"/>
              </a:xfrm>
              <a:custGeom>
                <a:avLst/>
                <a:gdLst>
                  <a:gd name="T0" fmla="*/ 0 w 2532"/>
                  <a:gd name="T1" fmla="*/ 0 h 723"/>
                  <a:gd name="T2" fmla="*/ 0 w 2532"/>
                  <a:gd name="T3" fmla="*/ 0 h 723"/>
                  <a:gd name="T4" fmla="*/ 0 w 2532"/>
                  <a:gd name="T5" fmla="*/ 1 h 723"/>
                  <a:gd name="T6" fmla="*/ 0 w 2532"/>
                  <a:gd name="T7" fmla="*/ 1 h 723"/>
                  <a:gd name="T8" fmla="*/ 0 w 2532"/>
                  <a:gd name="T9" fmla="*/ 1 h 723"/>
                  <a:gd name="T10" fmla="*/ 0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6150" name="Group 873"/>
            <p:cNvGrpSpPr>
              <a:grpSpLocks/>
            </p:cNvGrpSpPr>
            <p:nvPr/>
          </p:nvGrpSpPr>
          <p:grpSpPr bwMode="auto">
            <a:xfrm>
              <a:off x="4329" y="3456"/>
              <a:ext cx="299" cy="257"/>
              <a:chOff x="877" y="1008"/>
              <a:chExt cx="2747" cy="2591"/>
            </a:xfrm>
          </p:grpSpPr>
          <p:pic>
            <p:nvPicPr>
              <p:cNvPr id="46202" name="Picture 874" descr="antenna_stylized"/>
              <p:cNvPicPr>
                <a:picLocks noChangeAspect="1" noChangeArrowheads="1"/>
              </p:cNvPicPr>
              <p:nvPr/>
            </p:nvPicPr>
            <p:blipFill>
              <a:blip r:embed="rId1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77" y="1008"/>
                <a:ext cx="2725" cy="14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6203" name="Picture 875" descr="laptop_keyboard"/>
              <p:cNvPicPr>
                <a:picLocks noChangeAspect="1" noChangeArrowheads="1"/>
              </p:cNvPicPr>
              <p:nvPr/>
            </p:nvPicPr>
            <p:blipFill>
              <a:blip r:embed="rId1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9064" flipH="1">
                <a:off x="1009" y="2586"/>
                <a:ext cx="2245" cy="10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6204" name="Freeform 876"/>
              <p:cNvSpPr>
                <a:spLocks/>
              </p:cNvSpPr>
              <p:nvPr/>
            </p:nvSpPr>
            <p:spPr bwMode="auto">
              <a:xfrm>
                <a:off x="1753" y="1603"/>
                <a:ext cx="1807" cy="1322"/>
              </a:xfrm>
              <a:custGeom>
                <a:avLst/>
                <a:gdLst>
                  <a:gd name="T0" fmla="*/ 1 w 2982"/>
                  <a:gd name="T1" fmla="*/ 0 h 2442"/>
                  <a:gd name="T2" fmla="*/ 0 w 2982"/>
                  <a:gd name="T3" fmla="*/ 1 h 2442"/>
                  <a:gd name="T4" fmla="*/ 1 w 2982"/>
                  <a:gd name="T5" fmla="*/ 1 h 2442"/>
                  <a:gd name="T6" fmla="*/ 1 w 2982"/>
                  <a:gd name="T7" fmla="*/ 1 h 2442"/>
                  <a:gd name="T8" fmla="*/ 1 w 2982"/>
                  <a:gd name="T9" fmla="*/ 0 h 24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82"/>
                  <a:gd name="T16" fmla="*/ 0 h 2442"/>
                  <a:gd name="T17" fmla="*/ 2982 w 2982"/>
                  <a:gd name="T18" fmla="*/ 2442 h 24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82" h="2442">
                    <a:moveTo>
                      <a:pt x="540" y="0"/>
                    </a:moveTo>
                    <a:lnTo>
                      <a:pt x="0" y="1734"/>
                    </a:lnTo>
                    <a:lnTo>
                      <a:pt x="2394" y="2442"/>
                    </a:lnTo>
                    <a:lnTo>
                      <a:pt x="2982" y="318"/>
                    </a:lnTo>
                    <a:lnTo>
                      <a:pt x="54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46205" name="Picture 877" descr="screen"/>
              <p:cNvPicPr>
                <a:picLocks noChangeAspect="1" noChangeArrowheads="1"/>
              </p:cNvPicPr>
              <p:nvPr/>
            </p:nvPicPr>
            <p:blipFill>
              <a:blip r:embed="rId1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42" y="1637"/>
                <a:ext cx="1642" cy="1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6206" name="Freeform 878"/>
              <p:cNvSpPr>
                <a:spLocks/>
              </p:cNvSpPr>
              <p:nvPr/>
            </p:nvSpPr>
            <p:spPr bwMode="auto">
              <a:xfrm>
                <a:off x="2082" y="1564"/>
                <a:ext cx="1531" cy="246"/>
              </a:xfrm>
              <a:custGeom>
                <a:avLst/>
                <a:gdLst>
                  <a:gd name="T0" fmla="*/ 1 w 2528"/>
                  <a:gd name="T1" fmla="*/ 0 h 455"/>
                  <a:gd name="T2" fmla="*/ 1 w 2528"/>
                  <a:gd name="T3" fmla="*/ 1 h 455"/>
                  <a:gd name="T4" fmla="*/ 1 w 2528"/>
                  <a:gd name="T5" fmla="*/ 1 h 455"/>
                  <a:gd name="T6" fmla="*/ 0 w 2528"/>
                  <a:gd name="T7" fmla="*/ 1 h 455"/>
                  <a:gd name="T8" fmla="*/ 1 w 2528"/>
                  <a:gd name="T9" fmla="*/ 0 h 4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28"/>
                  <a:gd name="T16" fmla="*/ 0 h 455"/>
                  <a:gd name="T17" fmla="*/ 2528 w 2528"/>
                  <a:gd name="T18" fmla="*/ 455 h 4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28" h="455">
                    <a:moveTo>
                      <a:pt x="14" y="0"/>
                    </a:moveTo>
                    <a:lnTo>
                      <a:pt x="2528" y="341"/>
                    </a:lnTo>
                    <a:lnTo>
                      <a:pt x="2480" y="455"/>
                    </a:lnTo>
                    <a:lnTo>
                      <a:pt x="0" y="86"/>
                    </a:lnTo>
                    <a:lnTo>
                      <a:pt x="14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207" name="Freeform 879"/>
              <p:cNvSpPr>
                <a:spLocks/>
              </p:cNvSpPr>
              <p:nvPr/>
            </p:nvSpPr>
            <p:spPr bwMode="auto">
              <a:xfrm>
                <a:off x="1737" y="1562"/>
                <a:ext cx="425" cy="1024"/>
              </a:xfrm>
              <a:custGeom>
                <a:avLst/>
                <a:gdLst>
                  <a:gd name="T0" fmla="*/ 1 w 702"/>
                  <a:gd name="T1" fmla="*/ 0 h 1893"/>
                  <a:gd name="T2" fmla="*/ 0 w 702"/>
                  <a:gd name="T3" fmla="*/ 1 h 1893"/>
                  <a:gd name="T4" fmla="*/ 1 w 702"/>
                  <a:gd name="T5" fmla="*/ 1 h 1893"/>
                  <a:gd name="T6" fmla="*/ 1 w 702"/>
                  <a:gd name="T7" fmla="*/ 1 h 1893"/>
                  <a:gd name="T8" fmla="*/ 1 w 702"/>
                  <a:gd name="T9" fmla="*/ 0 h 18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02"/>
                  <a:gd name="T16" fmla="*/ 0 h 1893"/>
                  <a:gd name="T17" fmla="*/ 702 w 702"/>
                  <a:gd name="T18" fmla="*/ 1893 h 189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02" h="1893">
                    <a:moveTo>
                      <a:pt x="579" y="0"/>
                    </a:moveTo>
                    <a:lnTo>
                      <a:pt x="0" y="1869"/>
                    </a:lnTo>
                    <a:lnTo>
                      <a:pt x="114" y="1893"/>
                    </a:lnTo>
                    <a:lnTo>
                      <a:pt x="702" y="51"/>
                    </a:lnTo>
                    <a:lnTo>
                      <a:pt x="579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208" name="Freeform 880"/>
              <p:cNvSpPr>
                <a:spLocks/>
              </p:cNvSpPr>
              <p:nvPr/>
            </p:nvSpPr>
            <p:spPr bwMode="auto">
              <a:xfrm>
                <a:off x="3144" y="1745"/>
                <a:ext cx="458" cy="1182"/>
              </a:xfrm>
              <a:custGeom>
                <a:avLst/>
                <a:gdLst>
                  <a:gd name="T0" fmla="*/ 1 w 756"/>
                  <a:gd name="T1" fmla="*/ 0 h 2184"/>
                  <a:gd name="T2" fmla="*/ 1 w 756"/>
                  <a:gd name="T3" fmla="*/ 1 h 2184"/>
                  <a:gd name="T4" fmla="*/ 0 w 756"/>
                  <a:gd name="T5" fmla="*/ 1 h 2184"/>
                  <a:gd name="T6" fmla="*/ 1 w 756"/>
                  <a:gd name="T7" fmla="*/ 1 h 2184"/>
                  <a:gd name="T8" fmla="*/ 1 w 756"/>
                  <a:gd name="T9" fmla="*/ 0 h 21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6"/>
                  <a:gd name="T16" fmla="*/ 0 h 2184"/>
                  <a:gd name="T17" fmla="*/ 756 w 756"/>
                  <a:gd name="T18" fmla="*/ 2184 h 21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6" h="2184">
                    <a:moveTo>
                      <a:pt x="756" y="0"/>
                    </a:moveTo>
                    <a:lnTo>
                      <a:pt x="138" y="2184"/>
                    </a:lnTo>
                    <a:lnTo>
                      <a:pt x="0" y="2148"/>
                    </a:lnTo>
                    <a:lnTo>
                      <a:pt x="606" y="78"/>
                    </a:lnTo>
                    <a:lnTo>
                      <a:pt x="756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209" name="Freeform 881"/>
              <p:cNvSpPr>
                <a:spLocks/>
              </p:cNvSpPr>
              <p:nvPr/>
            </p:nvSpPr>
            <p:spPr bwMode="auto">
              <a:xfrm>
                <a:off x="1732" y="2534"/>
                <a:ext cx="1680" cy="399"/>
              </a:xfrm>
              <a:custGeom>
                <a:avLst/>
                <a:gdLst>
                  <a:gd name="T0" fmla="*/ 1 w 2773"/>
                  <a:gd name="T1" fmla="*/ 0 h 738"/>
                  <a:gd name="T2" fmla="*/ 0 w 2773"/>
                  <a:gd name="T3" fmla="*/ 1 h 738"/>
                  <a:gd name="T4" fmla="*/ 1 w 2773"/>
                  <a:gd name="T5" fmla="*/ 1 h 738"/>
                  <a:gd name="T6" fmla="*/ 1 w 2773"/>
                  <a:gd name="T7" fmla="*/ 1 h 738"/>
                  <a:gd name="T8" fmla="*/ 1 w 2773"/>
                  <a:gd name="T9" fmla="*/ 0 h 7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773"/>
                  <a:gd name="T16" fmla="*/ 0 h 738"/>
                  <a:gd name="T17" fmla="*/ 2773 w 2773"/>
                  <a:gd name="T18" fmla="*/ 738 h 73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773" h="738">
                    <a:moveTo>
                      <a:pt x="33" y="0"/>
                    </a:moveTo>
                    <a:lnTo>
                      <a:pt x="0" y="99"/>
                    </a:lnTo>
                    <a:lnTo>
                      <a:pt x="2436" y="738"/>
                    </a:lnTo>
                    <a:cubicBezTo>
                      <a:pt x="2499" y="501"/>
                      <a:pt x="2773" y="727"/>
                      <a:pt x="2373" y="603"/>
                    </a:cubicBezTo>
                    <a:lnTo>
                      <a:pt x="3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CC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210" name="Freeform 882"/>
              <p:cNvSpPr>
                <a:spLocks/>
              </p:cNvSpPr>
              <p:nvPr/>
            </p:nvSpPr>
            <p:spPr bwMode="auto">
              <a:xfrm>
                <a:off x="3195" y="1755"/>
                <a:ext cx="429" cy="1187"/>
              </a:xfrm>
              <a:custGeom>
                <a:avLst/>
                <a:gdLst>
                  <a:gd name="T0" fmla="*/ 1 w 637"/>
                  <a:gd name="T1" fmla="*/ 0 h 1659"/>
                  <a:gd name="T2" fmla="*/ 1 w 637"/>
                  <a:gd name="T3" fmla="*/ 0 h 1659"/>
                  <a:gd name="T4" fmla="*/ 1 w 637"/>
                  <a:gd name="T5" fmla="*/ 11 h 1659"/>
                  <a:gd name="T6" fmla="*/ 0 w 637"/>
                  <a:gd name="T7" fmla="*/ 11 h 1659"/>
                  <a:gd name="T8" fmla="*/ 1 w 637"/>
                  <a:gd name="T9" fmla="*/ 0 h 165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7"/>
                  <a:gd name="T16" fmla="*/ 0 h 1659"/>
                  <a:gd name="T17" fmla="*/ 637 w 637"/>
                  <a:gd name="T18" fmla="*/ 1659 h 165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7" h="1659">
                    <a:moveTo>
                      <a:pt x="615" y="0"/>
                    </a:moveTo>
                    <a:lnTo>
                      <a:pt x="637" y="0"/>
                    </a:lnTo>
                    <a:lnTo>
                      <a:pt x="68" y="1659"/>
                    </a:lnTo>
                    <a:lnTo>
                      <a:pt x="0" y="1647"/>
                    </a:lnTo>
                    <a:lnTo>
                      <a:pt x="615" y="0"/>
                    </a:ln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211" name="Freeform 883"/>
              <p:cNvSpPr>
                <a:spLocks/>
              </p:cNvSpPr>
              <p:nvPr/>
            </p:nvSpPr>
            <p:spPr bwMode="auto">
              <a:xfrm>
                <a:off x="1734" y="2587"/>
                <a:ext cx="1494" cy="394"/>
              </a:xfrm>
              <a:custGeom>
                <a:avLst/>
                <a:gdLst>
                  <a:gd name="T0" fmla="*/ 0 w 2216"/>
                  <a:gd name="T1" fmla="*/ 0 h 550"/>
                  <a:gd name="T2" fmla="*/ 1 w 2216"/>
                  <a:gd name="T3" fmla="*/ 1 h 550"/>
                  <a:gd name="T4" fmla="*/ 6 w 2216"/>
                  <a:gd name="T5" fmla="*/ 4 h 550"/>
                  <a:gd name="T6" fmla="*/ 6 w 2216"/>
                  <a:gd name="T7" fmla="*/ 3 h 550"/>
                  <a:gd name="T8" fmla="*/ 0 w 2216"/>
                  <a:gd name="T9" fmla="*/ 0 h 5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16"/>
                  <a:gd name="T16" fmla="*/ 0 h 550"/>
                  <a:gd name="T17" fmla="*/ 2216 w 2216"/>
                  <a:gd name="T18" fmla="*/ 550 h 55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16" h="550">
                    <a:moveTo>
                      <a:pt x="0" y="0"/>
                    </a:moveTo>
                    <a:lnTo>
                      <a:pt x="9" y="57"/>
                    </a:lnTo>
                    <a:lnTo>
                      <a:pt x="2164" y="550"/>
                    </a:lnTo>
                    <a:lnTo>
                      <a:pt x="2216" y="49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6212" name="Group 884"/>
              <p:cNvGrpSpPr>
                <a:grpSpLocks/>
              </p:cNvGrpSpPr>
              <p:nvPr/>
            </p:nvGrpSpPr>
            <p:grpSpPr bwMode="auto">
              <a:xfrm>
                <a:off x="1709" y="3008"/>
                <a:ext cx="507" cy="234"/>
                <a:chOff x="1740" y="2642"/>
                <a:chExt cx="752" cy="327"/>
              </a:xfrm>
            </p:grpSpPr>
            <p:sp>
              <p:nvSpPr>
                <p:cNvPr id="46219" name="Freeform 885"/>
                <p:cNvSpPr>
                  <a:spLocks/>
                </p:cNvSpPr>
                <p:nvPr/>
              </p:nvSpPr>
              <p:spPr bwMode="auto">
                <a:xfrm>
                  <a:off x="1740" y="2642"/>
                  <a:ext cx="752" cy="327"/>
                </a:xfrm>
                <a:custGeom>
                  <a:avLst/>
                  <a:gdLst>
                    <a:gd name="T0" fmla="*/ 293 w 752"/>
                    <a:gd name="T1" fmla="*/ 0 h 327"/>
                    <a:gd name="T2" fmla="*/ 752 w 752"/>
                    <a:gd name="T3" fmla="*/ 124 h 327"/>
                    <a:gd name="T4" fmla="*/ 470 w 752"/>
                    <a:gd name="T5" fmla="*/ 327 h 327"/>
                    <a:gd name="T6" fmla="*/ 0 w 752"/>
                    <a:gd name="T7" fmla="*/ 183 h 327"/>
                    <a:gd name="T8" fmla="*/ 293 w 752"/>
                    <a:gd name="T9" fmla="*/ 0 h 3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52"/>
                    <a:gd name="T16" fmla="*/ 0 h 327"/>
                    <a:gd name="T17" fmla="*/ 752 w 752"/>
                    <a:gd name="T18" fmla="*/ 327 h 32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52" h="327">
                      <a:moveTo>
                        <a:pt x="293" y="0"/>
                      </a:moveTo>
                      <a:lnTo>
                        <a:pt x="752" y="124"/>
                      </a:lnTo>
                      <a:lnTo>
                        <a:pt x="470" y="327"/>
                      </a:lnTo>
                      <a:lnTo>
                        <a:pt x="0" y="183"/>
                      </a:lnTo>
                      <a:lnTo>
                        <a:pt x="293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220" name="Freeform 886"/>
                <p:cNvSpPr>
                  <a:spLocks/>
                </p:cNvSpPr>
                <p:nvPr/>
              </p:nvSpPr>
              <p:spPr bwMode="auto">
                <a:xfrm>
                  <a:off x="1754" y="2649"/>
                  <a:ext cx="726" cy="311"/>
                </a:xfrm>
                <a:custGeom>
                  <a:avLst/>
                  <a:gdLst>
                    <a:gd name="T0" fmla="*/ 282 w 726"/>
                    <a:gd name="T1" fmla="*/ 0 h 311"/>
                    <a:gd name="T2" fmla="*/ 726 w 726"/>
                    <a:gd name="T3" fmla="*/ 119 h 311"/>
                    <a:gd name="T4" fmla="*/ 457 w 726"/>
                    <a:gd name="T5" fmla="*/ 311 h 311"/>
                    <a:gd name="T6" fmla="*/ 0 w 726"/>
                    <a:gd name="T7" fmla="*/ 173 h 311"/>
                    <a:gd name="T8" fmla="*/ 282 w 726"/>
                    <a:gd name="T9" fmla="*/ 0 h 3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26"/>
                    <a:gd name="T16" fmla="*/ 0 h 311"/>
                    <a:gd name="T17" fmla="*/ 726 w 726"/>
                    <a:gd name="T18" fmla="*/ 311 h 31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26" h="311">
                      <a:moveTo>
                        <a:pt x="282" y="0"/>
                      </a:moveTo>
                      <a:lnTo>
                        <a:pt x="726" y="119"/>
                      </a:lnTo>
                      <a:lnTo>
                        <a:pt x="457" y="311"/>
                      </a:lnTo>
                      <a:lnTo>
                        <a:pt x="0" y="173"/>
                      </a:lnTo>
                      <a:lnTo>
                        <a:pt x="282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4D4D4D"/>
                    </a:gs>
                    <a:gs pos="100000">
                      <a:srgbClr val="DDDDDD"/>
                    </a:gs>
                  </a:gsLst>
                  <a:lin ang="189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221" name="Freeform 887"/>
                <p:cNvSpPr>
                  <a:spLocks/>
                </p:cNvSpPr>
                <p:nvPr/>
              </p:nvSpPr>
              <p:spPr bwMode="auto">
                <a:xfrm>
                  <a:off x="1808" y="2770"/>
                  <a:ext cx="258" cy="100"/>
                </a:xfrm>
                <a:custGeom>
                  <a:avLst/>
                  <a:gdLst>
                    <a:gd name="T0" fmla="*/ 0 w 258"/>
                    <a:gd name="T1" fmla="*/ 44 h 100"/>
                    <a:gd name="T2" fmla="*/ 75 w 258"/>
                    <a:gd name="T3" fmla="*/ 0 h 100"/>
                    <a:gd name="T4" fmla="*/ 258 w 258"/>
                    <a:gd name="T5" fmla="*/ 50 h 100"/>
                    <a:gd name="T6" fmla="*/ 183 w 258"/>
                    <a:gd name="T7" fmla="*/ 100 h 100"/>
                    <a:gd name="T8" fmla="*/ 0 w 258"/>
                    <a:gd name="T9" fmla="*/ 44 h 1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0"/>
                    <a:gd name="T17" fmla="*/ 258 w 258"/>
                    <a:gd name="T18" fmla="*/ 100 h 1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0">
                      <a:moveTo>
                        <a:pt x="0" y="44"/>
                      </a:moveTo>
                      <a:lnTo>
                        <a:pt x="75" y="0"/>
                      </a:lnTo>
                      <a:lnTo>
                        <a:pt x="258" y="50"/>
                      </a:lnTo>
                      <a:lnTo>
                        <a:pt x="183" y="100"/>
                      </a:lnTo>
                      <a:lnTo>
                        <a:pt x="0" y="4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222" name="Freeform 888"/>
                <p:cNvSpPr>
                  <a:spLocks/>
                </p:cNvSpPr>
                <p:nvPr/>
              </p:nvSpPr>
              <p:spPr bwMode="auto">
                <a:xfrm>
                  <a:off x="1799" y="2816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223" name="Freeform 889"/>
                <p:cNvSpPr>
                  <a:spLocks/>
                </p:cNvSpPr>
                <p:nvPr/>
              </p:nvSpPr>
              <p:spPr bwMode="auto">
                <a:xfrm>
                  <a:off x="2020" y="2834"/>
                  <a:ext cx="258" cy="102"/>
                </a:xfrm>
                <a:custGeom>
                  <a:avLst/>
                  <a:gdLst>
                    <a:gd name="T0" fmla="*/ 0 w 258"/>
                    <a:gd name="T1" fmla="*/ 46 h 102"/>
                    <a:gd name="T2" fmla="*/ 71 w 258"/>
                    <a:gd name="T3" fmla="*/ 0 h 102"/>
                    <a:gd name="T4" fmla="*/ 258 w 258"/>
                    <a:gd name="T5" fmla="*/ 52 h 102"/>
                    <a:gd name="T6" fmla="*/ 183 w 258"/>
                    <a:gd name="T7" fmla="*/ 102 h 102"/>
                    <a:gd name="T8" fmla="*/ 0 w 258"/>
                    <a:gd name="T9" fmla="*/ 46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2"/>
                    <a:gd name="T17" fmla="*/ 258 w 258"/>
                    <a:gd name="T18" fmla="*/ 102 h 10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2">
                      <a:moveTo>
                        <a:pt x="0" y="46"/>
                      </a:moveTo>
                      <a:lnTo>
                        <a:pt x="71" y="0"/>
                      </a:lnTo>
                      <a:lnTo>
                        <a:pt x="258" y="52"/>
                      </a:lnTo>
                      <a:lnTo>
                        <a:pt x="183" y="102"/>
                      </a:lnTo>
                      <a:lnTo>
                        <a:pt x="0" y="46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224" name="Freeform 890"/>
                <p:cNvSpPr>
                  <a:spLocks/>
                </p:cNvSpPr>
                <p:nvPr/>
              </p:nvSpPr>
              <p:spPr bwMode="auto">
                <a:xfrm>
                  <a:off x="2011" y="2882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6213" name="Freeform 891"/>
              <p:cNvSpPr>
                <a:spLocks/>
              </p:cNvSpPr>
              <p:nvPr/>
            </p:nvSpPr>
            <p:spPr bwMode="auto">
              <a:xfrm>
                <a:off x="2577" y="3043"/>
                <a:ext cx="614" cy="514"/>
              </a:xfrm>
              <a:custGeom>
                <a:avLst/>
                <a:gdLst>
                  <a:gd name="T0" fmla="*/ 1 w 990"/>
                  <a:gd name="T1" fmla="*/ 1 h 792"/>
                  <a:gd name="T2" fmla="*/ 1 w 990"/>
                  <a:gd name="T3" fmla="*/ 0 h 792"/>
                  <a:gd name="T4" fmla="*/ 1 w 990"/>
                  <a:gd name="T5" fmla="*/ 1 h 792"/>
                  <a:gd name="T6" fmla="*/ 0 w 990"/>
                  <a:gd name="T7" fmla="*/ 1 h 792"/>
                  <a:gd name="T8" fmla="*/ 1 w 990"/>
                  <a:gd name="T9" fmla="*/ 1 h 7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90"/>
                  <a:gd name="T16" fmla="*/ 0 h 792"/>
                  <a:gd name="T17" fmla="*/ 990 w 990"/>
                  <a:gd name="T18" fmla="*/ 792 h 79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90" h="792">
                    <a:moveTo>
                      <a:pt x="3" y="738"/>
                    </a:moveTo>
                    <a:lnTo>
                      <a:pt x="990" y="0"/>
                    </a:lnTo>
                    <a:lnTo>
                      <a:pt x="987" y="60"/>
                    </a:lnTo>
                    <a:lnTo>
                      <a:pt x="0" y="792"/>
                    </a:lnTo>
                    <a:lnTo>
                      <a:pt x="3" y="738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214" name="Freeform 892"/>
              <p:cNvSpPr>
                <a:spLocks/>
              </p:cNvSpPr>
              <p:nvPr/>
            </p:nvSpPr>
            <p:spPr bwMode="auto">
              <a:xfrm>
                <a:off x="1010" y="3084"/>
                <a:ext cx="1571" cy="469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2 w 2532"/>
                  <a:gd name="T5" fmla="*/ 1 h 723"/>
                  <a:gd name="T6" fmla="*/ 2 w 2532"/>
                  <a:gd name="T7" fmla="*/ 1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215" name="Freeform 893"/>
              <p:cNvSpPr>
                <a:spLocks/>
              </p:cNvSpPr>
              <p:nvPr/>
            </p:nvSpPr>
            <p:spPr bwMode="auto">
              <a:xfrm>
                <a:off x="1011" y="2998"/>
                <a:ext cx="17" cy="95"/>
              </a:xfrm>
              <a:custGeom>
                <a:avLst/>
                <a:gdLst>
                  <a:gd name="T0" fmla="*/ 1 w 26"/>
                  <a:gd name="T1" fmla="*/ 1 h 147"/>
                  <a:gd name="T2" fmla="*/ 1 w 26"/>
                  <a:gd name="T3" fmla="*/ 1 h 147"/>
                  <a:gd name="T4" fmla="*/ 0 w 26"/>
                  <a:gd name="T5" fmla="*/ 1 h 147"/>
                  <a:gd name="T6" fmla="*/ 1 w 26"/>
                  <a:gd name="T7" fmla="*/ 0 h 147"/>
                  <a:gd name="T8" fmla="*/ 1 w 26"/>
                  <a:gd name="T9" fmla="*/ 1 h 1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6"/>
                  <a:gd name="T16" fmla="*/ 0 h 147"/>
                  <a:gd name="T17" fmla="*/ 26 w 26"/>
                  <a:gd name="T18" fmla="*/ 147 h 14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6" h="147">
                    <a:moveTo>
                      <a:pt x="26" y="10"/>
                    </a:moveTo>
                    <a:lnTo>
                      <a:pt x="23" y="147"/>
                    </a:lnTo>
                    <a:lnTo>
                      <a:pt x="0" y="144"/>
                    </a:lnTo>
                    <a:lnTo>
                      <a:pt x="3" y="0"/>
                    </a:lnTo>
                    <a:lnTo>
                      <a:pt x="26" y="1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216" name="Freeform 894"/>
              <p:cNvSpPr>
                <a:spLocks/>
              </p:cNvSpPr>
              <p:nvPr/>
            </p:nvSpPr>
            <p:spPr bwMode="auto">
              <a:xfrm>
                <a:off x="1012" y="2611"/>
                <a:ext cx="730" cy="393"/>
              </a:xfrm>
              <a:custGeom>
                <a:avLst/>
                <a:gdLst>
                  <a:gd name="T0" fmla="*/ 1 w 1176"/>
                  <a:gd name="T1" fmla="*/ 0 h 606"/>
                  <a:gd name="T2" fmla="*/ 0 w 1176"/>
                  <a:gd name="T3" fmla="*/ 1 h 606"/>
                  <a:gd name="T4" fmla="*/ 1 w 1176"/>
                  <a:gd name="T5" fmla="*/ 1 h 606"/>
                  <a:gd name="T6" fmla="*/ 1 w 1176"/>
                  <a:gd name="T7" fmla="*/ 1 h 606"/>
                  <a:gd name="T8" fmla="*/ 1 w 1176"/>
                  <a:gd name="T9" fmla="*/ 0 h 6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76"/>
                  <a:gd name="T16" fmla="*/ 0 h 606"/>
                  <a:gd name="T17" fmla="*/ 1176 w 1176"/>
                  <a:gd name="T18" fmla="*/ 606 h 60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76" h="606">
                    <a:moveTo>
                      <a:pt x="1170" y="0"/>
                    </a:moveTo>
                    <a:lnTo>
                      <a:pt x="0" y="597"/>
                    </a:lnTo>
                    <a:lnTo>
                      <a:pt x="30" y="606"/>
                    </a:lnTo>
                    <a:lnTo>
                      <a:pt x="1176" y="18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217" name="Freeform 895"/>
              <p:cNvSpPr>
                <a:spLocks/>
              </p:cNvSpPr>
              <p:nvPr/>
            </p:nvSpPr>
            <p:spPr bwMode="auto">
              <a:xfrm>
                <a:off x="1061" y="3018"/>
                <a:ext cx="1490" cy="451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1 w 2532"/>
                  <a:gd name="T5" fmla="*/ 1 h 723"/>
                  <a:gd name="T6" fmla="*/ 1 w 2532"/>
                  <a:gd name="T7" fmla="*/ 1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218" name="Freeform 896"/>
              <p:cNvSpPr>
                <a:spLocks/>
              </p:cNvSpPr>
              <p:nvPr/>
            </p:nvSpPr>
            <p:spPr bwMode="auto">
              <a:xfrm flipV="1">
                <a:off x="2549" y="2986"/>
                <a:ext cx="608" cy="467"/>
              </a:xfrm>
              <a:custGeom>
                <a:avLst/>
                <a:gdLst>
                  <a:gd name="T0" fmla="*/ 0 w 2532"/>
                  <a:gd name="T1" fmla="*/ 0 h 723"/>
                  <a:gd name="T2" fmla="*/ 0 w 2532"/>
                  <a:gd name="T3" fmla="*/ 0 h 723"/>
                  <a:gd name="T4" fmla="*/ 0 w 2532"/>
                  <a:gd name="T5" fmla="*/ 1 h 723"/>
                  <a:gd name="T6" fmla="*/ 0 w 2532"/>
                  <a:gd name="T7" fmla="*/ 1 h 723"/>
                  <a:gd name="T8" fmla="*/ 0 w 2532"/>
                  <a:gd name="T9" fmla="*/ 1 h 723"/>
                  <a:gd name="T10" fmla="*/ 0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6151" name="Group 897"/>
            <p:cNvGrpSpPr>
              <a:grpSpLocks/>
            </p:cNvGrpSpPr>
            <p:nvPr/>
          </p:nvGrpSpPr>
          <p:grpSpPr bwMode="auto">
            <a:xfrm>
              <a:off x="3503" y="1916"/>
              <a:ext cx="280" cy="257"/>
              <a:chOff x="877" y="1008"/>
              <a:chExt cx="2747" cy="2591"/>
            </a:xfrm>
          </p:grpSpPr>
          <p:pic>
            <p:nvPicPr>
              <p:cNvPr id="46179" name="Picture 898" descr="antenna_stylized"/>
              <p:cNvPicPr>
                <a:picLocks noChangeAspect="1" noChangeArrowheads="1"/>
              </p:cNvPicPr>
              <p:nvPr/>
            </p:nvPicPr>
            <p:blipFill>
              <a:blip r:embed="rId1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77" y="1008"/>
                <a:ext cx="2725" cy="14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6180" name="Picture 899" descr="laptop_keyboard"/>
              <p:cNvPicPr>
                <a:picLocks noChangeAspect="1" noChangeArrowheads="1"/>
              </p:cNvPicPr>
              <p:nvPr/>
            </p:nvPicPr>
            <p:blipFill>
              <a:blip r:embed="rId2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9064" flipH="1">
                <a:off x="1009" y="2586"/>
                <a:ext cx="2245" cy="10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6181" name="Freeform 900"/>
              <p:cNvSpPr>
                <a:spLocks/>
              </p:cNvSpPr>
              <p:nvPr/>
            </p:nvSpPr>
            <p:spPr bwMode="auto">
              <a:xfrm>
                <a:off x="1753" y="1603"/>
                <a:ext cx="1807" cy="1322"/>
              </a:xfrm>
              <a:custGeom>
                <a:avLst/>
                <a:gdLst>
                  <a:gd name="T0" fmla="*/ 1 w 2982"/>
                  <a:gd name="T1" fmla="*/ 0 h 2442"/>
                  <a:gd name="T2" fmla="*/ 0 w 2982"/>
                  <a:gd name="T3" fmla="*/ 1 h 2442"/>
                  <a:gd name="T4" fmla="*/ 1 w 2982"/>
                  <a:gd name="T5" fmla="*/ 1 h 2442"/>
                  <a:gd name="T6" fmla="*/ 1 w 2982"/>
                  <a:gd name="T7" fmla="*/ 1 h 2442"/>
                  <a:gd name="T8" fmla="*/ 1 w 2982"/>
                  <a:gd name="T9" fmla="*/ 0 h 24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82"/>
                  <a:gd name="T16" fmla="*/ 0 h 2442"/>
                  <a:gd name="T17" fmla="*/ 2982 w 2982"/>
                  <a:gd name="T18" fmla="*/ 2442 h 24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82" h="2442">
                    <a:moveTo>
                      <a:pt x="540" y="0"/>
                    </a:moveTo>
                    <a:lnTo>
                      <a:pt x="0" y="1734"/>
                    </a:lnTo>
                    <a:lnTo>
                      <a:pt x="2394" y="2442"/>
                    </a:lnTo>
                    <a:lnTo>
                      <a:pt x="2982" y="318"/>
                    </a:lnTo>
                    <a:lnTo>
                      <a:pt x="54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46182" name="Picture 901" descr="screen"/>
              <p:cNvPicPr>
                <a:picLocks noChangeAspect="1" noChangeArrowheads="1"/>
              </p:cNvPicPr>
              <p:nvPr/>
            </p:nvPicPr>
            <p:blipFill>
              <a:blip r:embed="rId2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42" y="1637"/>
                <a:ext cx="1642" cy="1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6183" name="Freeform 902"/>
              <p:cNvSpPr>
                <a:spLocks/>
              </p:cNvSpPr>
              <p:nvPr/>
            </p:nvSpPr>
            <p:spPr bwMode="auto">
              <a:xfrm>
                <a:off x="2082" y="1564"/>
                <a:ext cx="1531" cy="246"/>
              </a:xfrm>
              <a:custGeom>
                <a:avLst/>
                <a:gdLst>
                  <a:gd name="T0" fmla="*/ 1 w 2528"/>
                  <a:gd name="T1" fmla="*/ 0 h 455"/>
                  <a:gd name="T2" fmla="*/ 1 w 2528"/>
                  <a:gd name="T3" fmla="*/ 1 h 455"/>
                  <a:gd name="T4" fmla="*/ 1 w 2528"/>
                  <a:gd name="T5" fmla="*/ 1 h 455"/>
                  <a:gd name="T6" fmla="*/ 0 w 2528"/>
                  <a:gd name="T7" fmla="*/ 1 h 455"/>
                  <a:gd name="T8" fmla="*/ 1 w 2528"/>
                  <a:gd name="T9" fmla="*/ 0 h 4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28"/>
                  <a:gd name="T16" fmla="*/ 0 h 455"/>
                  <a:gd name="T17" fmla="*/ 2528 w 2528"/>
                  <a:gd name="T18" fmla="*/ 455 h 4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28" h="455">
                    <a:moveTo>
                      <a:pt x="14" y="0"/>
                    </a:moveTo>
                    <a:lnTo>
                      <a:pt x="2528" y="341"/>
                    </a:lnTo>
                    <a:lnTo>
                      <a:pt x="2480" y="455"/>
                    </a:lnTo>
                    <a:lnTo>
                      <a:pt x="0" y="86"/>
                    </a:lnTo>
                    <a:lnTo>
                      <a:pt x="14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184" name="Freeform 903"/>
              <p:cNvSpPr>
                <a:spLocks/>
              </p:cNvSpPr>
              <p:nvPr/>
            </p:nvSpPr>
            <p:spPr bwMode="auto">
              <a:xfrm>
                <a:off x="1737" y="1562"/>
                <a:ext cx="425" cy="1024"/>
              </a:xfrm>
              <a:custGeom>
                <a:avLst/>
                <a:gdLst>
                  <a:gd name="T0" fmla="*/ 1 w 702"/>
                  <a:gd name="T1" fmla="*/ 0 h 1893"/>
                  <a:gd name="T2" fmla="*/ 0 w 702"/>
                  <a:gd name="T3" fmla="*/ 1 h 1893"/>
                  <a:gd name="T4" fmla="*/ 1 w 702"/>
                  <a:gd name="T5" fmla="*/ 1 h 1893"/>
                  <a:gd name="T6" fmla="*/ 1 w 702"/>
                  <a:gd name="T7" fmla="*/ 1 h 1893"/>
                  <a:gd name="T8" fmla="*/ 1 w 702"/>
                  <a:gd name="T9" fmla="*/ 0 h 18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02"/>
                  <a:gd name="T16" fmla="*/ 0 h 1893"/>
                  <a:gd name="T17" fmla="*/ 702 w 702"/>
                  <a:gd name="T18" fmla="*/ 1893 h 189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02" h="1893">
                    <a:moveTo>
                      <a:pt x="579" y="0"/>
                    </a:moveTo>
                    <a:lnTo>
                      <a:pt x="0" y="1869"/>
                    </a:lnTo>
                    <a:lnTo>
                      <a:pt x="114" y="1893"/>
                    </a:lnTo>
                    <a:lnTo>
                      <a:pt x="702" y="51"/>
                    </a:lnTo>
                    <a:lnTo>
                      <a:pt x="579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185" name="Freeform 904"/>
              <p:cNvSpPr>
                <a:spLocks/>
              </p:cNvSpPr>
              <p:nvPr/>
            </p:nvSpPr>
            <p:spPr bwMode="auto">
              <a:xfrm>
                <a:off x="3144" y="1745"/>
                <a:ext cx="458" cy="1182"/>
              </a:xfrm>
              <a:custGeom>
                <a:avLst/>
                <a:gdLst>
                  <a:gd name="T0" fmla="*/ 1 w 756"/>
                  <a:gd name="T1" fmla="*/ 0 h 2184"/>
                  <a:gd name="T2" fmla="*/ 1 w 756"/>
                  <a:gd name="T3" fmla="*/ 1 h 2184"/>
                  <a:gd name="T4" fmla="*/ 0 w 756"/>
                  <a:gd name="T5" fmla="*/ 1 h 2184"/>
                  <a:gd name="T6" fmla="*/ 1 w 756"/>
                  <a:gd name="T7" fmla="*/ 1 h 2184"/>
                  <a:gd name="T8" fmla="*/ 1 w 756"/>
                  <a:gd name="T9" fmla="*/ 0 h 21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6"/>
                  <a:gd name="T16" fmla="*/ 0 h 2184"/>
                  <a:gd name="T17" fmla="*/ 756 w 756"/>
                  <a:gd name="T18" fmla="*/ 2184 h 21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6" h="2184">
                    <a:moveTo>
                      <a:pt x="756" y="0"/>
                    </a:moveTo>
                    <a:lnTo>
                      <a:pt x="138" y="2184"/>
                    </a:lnTo>
                    <a:lnTo>
                      <a:pt x="0" y="2148"/>
                    </a:lnTo>
                    <a:lnTo>
                      <a:pt x="606" y="78"/>
                    </a:lnTo>
                    <a:lnTo>
                      <a:pt x="756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186" name="Freeform 905"/>
              <p:cNvSpPr>
                <a:spLocks/>
              </p:cNvSpPr>
              <p:nvPr/>
            </p:nvSpPr>
            <p:spPr bwMode="auto">
              <a:xfrm>
                <a:off x="1732" y="2534"/>
                <a:ext cx="1680" cy="399"/>
              </a:xfrm>
              <a:custGeom>
                <a:avLst/>
                <a:gdLst>
                  <a:gd name="T0" fmla="*/ 1 w 2773"/>
                  <a:gd name="T1" fmla="*/ 0 h 738"/>
                  <a:gd name="T2" fmla="*/ 0 w 2773"/>
                  <a:gd name="T3" fmla="*/ 1 h 738"/>
                  <a:gd name="T4" fmla="*/ 1 w 2773"/>
                  <a:gd name="T5" fmla="*/ 1 h 738"/>
                  <a:gd name="T6" fmla="*/ 1 w 2773"/>
                  <a:gd name="T7" fmla="*/ 1 h 738"/>
                  <a:gd name="T8" fmla="*/ 1 w 2773"/>
                  <a:gd name="T9" fmla="*/ 0 h 7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773"/>
                  <a:gd name="T16" fmla="*/ 0 h 738"/>
                  <a:gd name="T17" fmla="*/ 2773 w 2773"/>
                  <a:gd name="T18" fmla="*/ 738 h 73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773" h="738">
                    <a:moveTo>
                      <a:pt x="33" y="0"/>
                    </a:moveTo>
                    <a:lnTo>
                      <a:pt x="0" y="99"/>
                    </a:lnTo>
                    <a:lnTo>
                      <a:pt x="2436" y="738"/>
                    </a:lnTo>
                    <a:cubicBezTo>
                      <a:pt x="2499" y="501"/>
                      <a:pt x="2773" y="727"/>
                      <a:pt x="2373" y="603"/>
                    </a:cubicBezTo>
                    <a:lnTo>
                      <a:pt x="3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CC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187" name="Freeform 906"/>
              <p:cNvSpPr>
                <a:spLocks/>
              </p:cNvSpPr>
              <p:nvPr/>
            </p:nvSpPr>
            <p:spPr bwMode="auto">
              <a:xfrm>
                <a:off x="3195" y="1755"/>
                <a:ext cx="429" cy="1187"/>
              </a:xfrm>
              <a:custGeom>
                <a:avLst/>
                <a:gdLst>
                  <a:gd name="T0" fmla="*/ 1 w 637"/>
                  <a:gd name="T1" fmla="*/ 0 h 1659"/>
                  <a:gd name="T2" fmla="*/ 1 w 637"/>
                  <a:gd name="T3" fmla="*/ 0 h 1659"/>
                  <a:gd name="T4" fmla="*/ 1 w 637"/>
                  <a:gd name="T5" fmla="*/ 11 h 1659"/>
                  <a:gd name="T6" fmla="*/ 0 w 637"/>
                  <a:gd name="T7" fmla="*/ 11 h 1659"/>
                  <a:gd name="T8" fmla="*/ 1 w 637"/>
                  <a:gd name="T9" fmla="*/ 0 h 165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7"/>
                  <a:gd name="T16" fmla="*/ 0 h 1659"/>
                  <a:gd name="T17" fmla="*/ 637 w 637"/>
                  <a:gd name="T18" fmla="*/ 1659 h 165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7" h="1659">
                    <a:moveTo>
                      <a:pt x="615" y="0"/>
                    </a:moveTo>
                    <a:lnTo>
                      <a:pt x="637" y="0"/>
                    </a:lnTo>
                    <a:lnTo>
                      <a:pt x="68" y="1659"/>
                    </a:lnTo>
                    <a:lnTo>
                      <a:pt x="0" y="1647"/>
                    </a:lnTo>
                    <a:lnTo>
                      <a:pt x="615" y="0"/>
                    </a:ln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188" name="Freeform 907"/>
              <p:cNvSpPr>
                <a:spLocks/>
              </p:cNvSpPr>
              <p:nvPr/>
            </p:nvSpPr>
            <p:spPr bwMode="auto">
              <a:xfrm>
                <a:off x="1734" y="2587"/>
                <a:ext cx="1494" cy="394"/>
              </a:xfrm>
              <a:custGeom>
                <a:avLst/>
                <a:gdLst>
                  <a:gd name="T0" fmla="*/ 0 w 2216"/>
                  <a:gd name="T1" fmla="*/ 0 h 550"/>
                  <a:gd name="T2" fmla="*/ 1 w 2216"/>
                  <a:gd name="T3" fmla="*/ 1 h 550"/>
                  <a:gd name="T4" fmla="*/ 6 w 2216"/>
                  <a:gd name="T5" fmla="*/ 4 h 550"/>
                  <a:gd name="T6" fmla="*/ 6 w 2216"/>
                  <a:gd name="T7" fmla="*/ 3 h 550"/>
                  <a:gd name="T8" fmla="*/ 0 w 2216"/>
                  <a:gd name="T9" fmla="*/ 0 h 5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16"/>
                  <a:gd name="T16" fmla="*/ 0 h 550"/>
                  <a:gd name="T17" fmla="*/ 2216 w 2216"/>
                  <a:gd name="T18" fmla="*/ 550 h 55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16" h="550">
                    <a:moveTo>
                      <a:pt x="0" y="0"/>
                    </a:moveTo>
                    <a:lnTo>
                      <a:pt x="9" y="57"/>
                    </a:lnTo>
                    <a:lnTo>
                      <a:pt x="2164" y="550"/>
                    </a:lnTo>
                    <a:lnTo>
                      <a:pt x="2216" y="49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6189" name="Group 908"/>
              <p:cNvGrpSpPr>
                <a:grpSpLocks/>
              </p:cNvGrpSpPr>
              <p:nvPr/>
            </p:nvGrpSpPr>
            <p:grpSpPr bwMode="auto">
              <a:xfrm>
                <a:off x="1709" y="3008"/>
                <a:ext cx="507" cy="234"/>
                <a:chOff x="1740" y="2642"/>
                <a:chExt cx="752" cy="327"/>
              </a:xfrm>
            </p:grpSpPr>
            <p:sp>
              <p:nvSpPr>
                <p:cNvPr id="46196" name="Freeform 909"/>
                <p:cNvSpPr>
                  <a:spLocks/>
                </p:cNvSpPr>
                <p:nvPr/>
              </p:nvSpPr>
              <p:spPr bwMode="auto">
                <a:xfrm>
                  <a:off x="1740" y="2642"/>
                  <a:ext cx="752" cy="327"/>
                </a:xfrm>
                <a:custGeom>
                  <a:avLst/>
                  <a:gdLst>
                    <a:gd name="T0" fmla="*/ 293 w 752"/>
                    <a:gd name="T1" fmla="*/ 0 h 327"/>
                    <a:gd name="T2" fmla="*/ 752 w 752"/>
                    <a:gd name="T3" fmla="*/ 124 h 327"/>
                    <a:gd name="T4" fmla="*/ 470 w 752"/>
                    <a:gd name="T5" fmla="*/ 327 h 327"/>
                    <a:gd name="T6" fmla="*/ 0 w 752"/>
                    <a:gd name="T7" fmla="*/ 183 h 327"/>
                    <a:gd name="T8" fmla="*/ 293 w 752"/>
                    <a:gd name="T9" fmla="*/ 0 h 3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52"/>
                    <a:gd name="T16" fmla="*/ 0 h 327"/>
                    <a:gd name="T17" fmla="*/ 752 w 752"/>
                    <a:gd name="T18" fmla="*/ 327 h 32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52" h="327">
                      <a:moveTo>
                        <a:pt x="293" y="0"/>
                      </a:moveTo>
                      <a:lnTo>
                        <a:pt x="752" y="124"/>
                      </a:lnTo>
                      <a:lnTo>
                        <a:pt x="470" y="327"/>
                      </a:lnTo>
                      <a:lnTo>
                        <a:pt x="0" y="183"/>
                      </a:lnTo>
                      <a:lnTo>
                        <a:pt x="293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197" name="Freeform 910"/>
                <p:cNvSpPr>
                  <a:spLocks/>
                </p:cNvSpPr>
                <p:nvPr/>
              </p:nvSpPr>
              <p:spPr bwMode="auto">
                <a:xfrm>
                  <a:off x="1754" y="2649"/>
                  <a:ext cx="726" cy="311"/>
                </a:xfrm>
                <a:custGeom>
                  <a:avLst/>
                  <a:gdLst>
                    <a:gd name="T0" fmla="*/ 282 w 726"/>
                    <a:gd name="T1" fmla="*/ 0 h 311"/>
                    <a:gd name="T2" fmla="*/ 726 w 726"/>
                    <a:gd name="T3" fmla="*/ 119 h 311"/>
                    <a:gd name="T4" fmla="*/ 457 w 726"/>
                    <a:gd name="T5" fmla="*/ 311 h 311"/>
                    <a:gd name="T6" fmla="*/ 0 w 726"/>
                    <a:gd name="T7" fmla="*/ 173 h 311"/>
                    <a:gd name="T8" fmla="*/ 282 w 726"/>
                    <a:gd name="T9" fmla="*/ 0 h 3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26"/>
                    <a:gd name="T16" fmla="*/ 0 h 311"/>
                    <a:gd name="T17" fmla="*/ 726 w 726"/>
                    <a:gd name="T18" fmla="*/ 311 h 31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26" h="311">
                      <a:moveTo>
                        <a:pt x="282" y="0"/>
                      </a:moveTo>
                      <a:lnTo>
                        <a:pt x="726" y="119"/>
                      </a:lnTo>
                      <a:lnTo>
                        <a:pt x="457" y="311"/>
                      </a:lnTo>
                      <a:lnTo>
                        <a:pt x="0" y="173"/>
                      </a:lnTo>
                      <a:lnTo>
                        <a:pt x="282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4D4D4D"/>
                    </a:gs>
                    <a:gs pos="100000">
                      <a:srgbClr val="DDDDDD"/>
                    </a:gs>
                  </a:gsLst>
                  <a:lin ang="189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198" name="Freeform 911"/>
                <p:cNvSpPr>
                  <a:spLocks/>
                </p:cNvSpPr>
                <p:nvPr/>
              </p:nvSpPr>
              <p:spPr bwMode="auto">
                <a:xfrm>
                  <a:off x="1808" y="2770"/>
                  <a:ext cx="258" cy="100"/>
                </a:xfrm>
                <a:custGeom>
                  <a:avLst/>
                  <a:gdLst>
                    <a:gd name="T0" fmla="*/ 0 w 258"/>
                    <a:gd name="T1" fmla="*/ 44 h 100"/>
                    <a:gd name="T2" fmla="*/ 75 w 258"/>
                    <a:gd name="T3" fmla="*/ 0 h 100"/>
                    <a:gd name="T4" fmla="*/ 258 w 258"/>
                    <a:gd name="T5" fmla="*/ 50 h 100"/>
                    <a:gd name="T6" fmla="*/ 183 w 258"/>
                    <a:gd name="T7" fmla="*/ 100 h 100"/>
                    <a:gd name="T8" fmla="*/ 0 w 258"/>
                    <a:gd name="T9" fmla="*/ 44 h 1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0"/>
                    <a:gd name="T17" fmla="*/ 258 w 258"/>
                    <a:gd name="T18" fmla="*/ 100 h 1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0">
                      <a:moveTo>
                        <a:pt x="0" y="44"/>
                      </a:moveTo>
                      <a:lnTo>
                        <a:pt x="75" y="0"/>
                      </a:lnTo>
                      <a:lnTo>
                        <a:pt x="258" y="50"/>
                      </a:lnTo>
                      <a:lnTo>
                        <a:pt x="183" y="100"/>
                      </a:lnTo>
                      <a:lnTo>
                        <a:pt x="0" y="4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199" name="Freeform 912"/>
                <p:cNvSpPr>
                  <a:spLocks/>
                </p:cNvSpPr>
                <p:nvPr/>
              </p:nvSpPr>
              <p:spPr bwMode="auto">
                <a:xfrm>
                  <a:off x="1799" y="2816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200" name="Freeform 913"/>
                <p:cNvSpPr>
                  <a:spLocks/>
                </p:cNvSpPr>
                <p:nvPr/>
              </p:nvSpPr>
              <p:spPr bwMode="auto">
                <a:xfrm>
                  <a:off x="2020" y="2834"/>
                  <a:ext cx="258" cy="102"/>
                </a:xfrm>
                <a:custGeom>
                  <a:avLst/>
                  <a:gdLst>
                    <a:gd name="T0" fmla="*/ 0 w 258"/>
                    <a:gd name="T1" fmla="*/ 46 h 102"/>
                    <a:gd name="T2" fmla="*/ 71 w 258"/>
                    <a:gd name="T3" fmla="*/ 0 h 102"/>
                    <a:gd name="T4" fmla="*/ 258 w 258"/>
                    <a:gd name="T5" fmla="*/ 52 h 102"/>
                    <a:gd name="T6" fmla="*/ 183 w 258"/>
                    <a:gd name="T7" fmla="*/ 102 h 102"/>
                    <a:gd name="T8" fmla="*/ 0 w 258"/>
                    <a:gd name="T9" fmla="*/ 46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2"/>
                    <a:gd name="T17" fmla="*/ 258 w 258"/>
                    <a:gd name="T18" fmla="*/ 102 h 10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2">
                      <a:moveTo>
                        <a:pt x="0" y="46"/>
                      </a:moveTo>
                      <a:lnTo>
                        <a:pt x="71" y="0"/>
                      </a:lnTo>
                      <a:lnTo>
                        <a:pt x="258" y="52"/>
                      </a:lnTo>
                      <a:lnTo>
                        <a:pt x="183" y="102"/>
                      </a:lnTo>
                      <a:lnTo>
                        <a:pt x="0" y="46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201" name="Freeform 914"/>
                <p:cNvSpPr>
                  <a:spLocks/>
                </p:cNvSpPr>
                <p:nvPr/>
              </p:nvSpPr>
              <p:spPr bwMode="auto">
                <a:xfrm>
                  <a:off x="2011" y="2882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6190" name="Freeform 915"/>
              <p:cNvSpPr>
                <a:spLocks/>
              </p:cNvSpPr>
              <p:nvPr/>
            </p:nvSpPr>
            <p:spPr bwMode="auto">
              <a:xfrm>
                <a:off x="2577" y="3043"/>
                <a:ext cx="614" cy="514"/>
              </a:xfrm>
              <a:custGeom>
                <a:avLst/>
                <a:gdLst>
                  <a:gd name="T0" fmla="*/ 1 w 990"/>
                  <a:gd name="T1" fmla="*/ 1 h 792"/>
                  <a:gd name="T2" fmla="*/ 1 w 990"/>
                  <a:gd name="T3" fmla="*/ 0 h 792"/>
                  <a:gd name="T4" fmla="*/ 1 w 990"/>
                  <a:gd name="T5" fmla="*/ 1 h 792"/>
                  <a:gd name="T6" fmla="*/ 0 w 990"/>
                  <a:gd name="T7" fmla="*/ 1 h 792"/>
                  <a:gd name="T8" fmla="*/ 1 w 990"/>
                  <a:gd name="T9" fmla="*/ 1 h 7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90"/>
                  <a:gd name="T16" fmla="*/ 0 h 792"/>
                  <a:gd name="T17" fmla="*/ 990 w 990"/>
                  <a:gd name="T18" fmla="*/ 792 h 79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90" h="792">
                    <a:moveTo>
                      <a:pt x="3" y="738"/>
                    </a:moveTo>
                    <a:lnTo>
                      <a:pt x="990" y="0"/>
                    </a:lnTo>
                    <a:lnTo>
                      <a:pt x="987" y="60"/>
                    </a:lnTo>
                    <a:lnTo>
                      <a:pt x="0" y="792"/>
                    </a:lnTo>
                    <a:lnTo>
                      <a:pt x="3" y="738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191" name="Freeform 916"/>
              <p:cNvSpPr>
                <a:spLocks/>
              </p:cNvSpPr>
              <p:nvPr/>
            </p:nvSpPr>
            <p:spPr bwMode="auto">
              <a:xfrm>
                <a:off x="1010" y="3084"/>
                <a:ext cx="1571" cy="469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2 w 2532"/>
                  <a:gd name="T5" fmla="*/ 1 h 723"/>
                  <a:gd name="T6" fmla="*/ 2 w 2532"/>
                  <a:gd name="T7" fmla="*/ 1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192" name="Freeform 917"/>
              <p:cNvSpPr>
                <a:spLocks/>
              </p:cNvSpPr>
              <p:nvPr/>
            </p:nvSpPr>
            <p:spPr bwMode="auto">
              <a:xfrm>
                <a:off x="1011" y="2998"/>
                <a:ext cx="17" cy="95"/>
              </a:xfrm>
              <a:custGeom>
                <a:avLst/>
                <a:gdLst>
                  <a:gd name="T0" fmla="*/ 1 w 26"/>
                  <a:gd name="T1" fmla="*/ 1 h 147"/>
                  <a:gd name="T2" fmla="*/ 1 w 26"/>
                  <a:gd name="T3" fmla="*/ 1 h 147"/>
                  <a:gd name="T4" fmla="*/ 0 w 26"/>
                  <a:gd name="T5" fmla="*/ 1 h 147"/>
                  <a:gd name="T6" fmla="*/ 1 w 26"/>
                  <a:gd name="T7" fmla="*/ 0 h 147"/>
                  <a:gd name="T8" fmla="*/ 1 w 26"/>
                  <a:gd name="T9" fmla="*/ 1 h 1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6"/>
                  <a:gd name="T16" fmla="*/ 0 h 147"/>
                  <a:gd name="T17" fmla="*/ 26 w 26"/>
                  <a:gd name="T18" fmla="*/ 147 h 14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6" h="147">
                    <a:moveTo>
                      <a:pt x="26" y="10"/>
                    </a:moveTo>
                    <a:lnTo>
                      <a:pt x="23" y="147"/>
                    </a:lnTo>
                    <a:lnTo>
                      <a:pt x="0" y="144"/>
                    </a:lnTo>
                    <a:lnTo>
                      <a:pt x="3" y="0"/>
                    </a:lnTo>
                    <a:lnTo>
                      <a:pt x="26" y="1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193" name="Freeform 918"/>
              <p:cNvSpPr>
                <a:spLocks/>
              </p:cNvSpPr>
              <p:nvPr/>
            </p:nvSpPr>
            <p:spPr bwMode="auto">
              <a:xfrm>
                <a:off x="1012" y="2611"/>
                <a:ext cx="730" cy="393"/>
              </a:xfrm>
              <a:custGeom>
                <a:avLst/>
                <a:gdLst>
                  <a:gd name="T0" fmla="*/ 1 w 1176"/>
                  <a:gd name="T1" fmla="*/ 0 h 606"/>
                  <a:gd name="T2" fmla="*/ 0 w 1176"/>
                  <a:gd name="T3" fmla="*/ 1 h 606"/>
                  <a:gd name="T4" fmla="*/ 1 w 1176"/>
                  <a:gd name="T5" fmla="*/ 1 h 606"/>
                  <a:gd name="T6" fmla="*/ 1 w 1176"/>
                  <a:gd name="T7" fmla="*/ 1 h 606"/>
                  <a:gd name="T8" fmla="*/ 1 w 1176"/>
                  <a:gd name="T9" fmla="*/ 0 h 6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76"/>
                  <a:gd name="T16" fmla="*/ 0 h 606"/>
                  <a:gd name="T17" fmla="*/ 1176 w 1176"/>
                  <a:gd name="T18" fmla="*/ 606 h 60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76" h="606">
                    <a:moveTo>
                      <a:pt x="1170" y="0"/>
                    </a:moveTo>
                    <a:lnTo>
                      <a:pt x="0" y="597"/>
                    </a:lnTo>
                    <a:lnTo>
                      <a:pt x="30" y="606"/>
                    </a:lnTo>
                    <a:lnTo>
                      <a:pt x="1176" y="18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194" name="Freeform 919"/>
              <p:cNvSpPr>
                <a:spLocks/>
              </p:cNvSpPr>
              <p:nvPr/>
            </p:nvSpPr>
            <p:spPr bwMode="auto">
              <a:xfrm>
                <a:off x="1061" y="3018"/>
                <a:ext cx="1490" cy="451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1 w 2532"/>
                  <a:gd name="T5" fmla="*/ 1 h 723"/>
                  <a:gd name="T6" fmla="*/ 1 w 2532"/>
                  <a:gd name="T7" fmla="*/ 1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195" name="Freeform 920"/>
              <p:cNvSpPr>
                <a:spLocks/>
              </p:cNvSpPr>
              <p:nvPr/>
            </p:nvSpPr>
            <p:spPr bwMode="auto">
              <a:xfrm flipV="1">
                <a:off x="2549" y="2986"/>
                <a:ext cx="608" cy="467"/>
              </a:xfrm>
              <a:custGeom>
                <a:avLst/>
                <a:gdLst>
                  <a:gd name="T0" fmla="*/ 0 w 2532"/>
                  <a:gd name="T1" fmla="*/ 0 h 723"/>
                  <a:gd name="T2" fmla="*/ 0 w 2532"/>
                  <a:gd name="T3" fmla="*/ 0 h 723"/>
                  <a:gd name="T4" fmla="*/ 0 w 2532"/>
                  <a:gd name="T5" fmla="*/ 1 h 723"/>
                  <a:gd name="T6" fmla="*/ 0 w 2532"/>
                  <a:gd name="T7" fmla="*/ 1 h 723"/>
                  <a:gd name="T8" fmla="*/ 0 w 2532"/>
                  <a:gd name="T9" fmla="*/ 1 h 723"/>
                  <a:gd name="T10" fmla="*/ 0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6152" name="Group 921"/>
            <p:cNvGrpSpPr>
              <a:grpSpLocks/>
            </p:cNvGrpSpPr>
            <p:nvPr/>
          </p:nvGrpSpPr>
          <p:grpSpPr bwMode="auto">
            <a:xfrm flipH="1">
              <a:off x="3742" y="2030"/>
              <a:ext cx="261" cy="235"/>
              <a:chOff x="2839" y="3501"/>
              <a:chExt cx="755" cy="803"/>
            </a:xfrm>
          </p:grpSpPr>
          <p:pic>
            <p:nvPicPr>
              <p:cNvPr id="46177" name="Picture 922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6178" name="Freeform 923"/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46153" name="Group 924"/>
            <p:cNvGrpSpPr>
              <a:grpSpLocks/>
            </p:cNvGrpSpPr>
            <p:nvPr/>
          </p:nvGrpSpPr>
          <p:grpSpPr bwMode="auto">
            <a:xfrm>
              <a:off x="4603" y="3416"/>
              <a:ext cx="299" cy="257"/>
              <a:chOff x="877" y="1008"/>
              <a:chExt cx="2747" cy="2591"/>
            </a:xfrm>
          </p:grpSpPr>
          <p:pic>
            <p:nvPicPr>
              <p:cNvPr id="46154" name="Picture 925" descr="antenna_stylized"/>
              <p:cNvPicPr>
                <a:picLocks noChangeAspect="1" noChangeArrowheads="1"/>
              </p:cNvPicPr>
              <p:nvPr/>
            </p:nvPicPr>
            <p:blipFill>
              <a:blip r:embed="rId1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77" y="1008"/>
                <a:ext cx="2725" cy="14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6155" name="Picture 926" descr="laptop_keyboard"/>
              <p:cNvPicPr>
                <a:picLocks noChangeAspect="1" noChangeArrowheads="1"/>
              </p:cNvPicPr>
              <p:nvPr/>
            </p:nvPicPr>
            <p:blipFill>
              <a:blip r:embed="rId1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9064" flipH="1">
                <a:off x="1009" y="2586"/>
                <a:ext cx="2245" cy="10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6156" name="Freeform 927"/>
              <p:cNvSpPr>
                <a:spLocks/>
              </p:cNvSpPr>
              <p:nvPr/>
            </p:nvSpPr>
            <p:spPr bwMode="auto">
              <a:xfrm>
                <a:off x="1753" y="1603"/>
                <a:ext cx="1807" cy="1322"/>
              </a:xfrm>
              <a:custGeom>
                <a:avLst/>
                <a:gdLst>
                  <a:gd name="T0" fmla="*/ 1 w 2982"/>
                  <a:gd name="T1" fmla="*/ 0 h 2442"/>
                  <a:gd name="T2" fmla="*/ 0 w 2982"/>
                  <a:gd name="T3" fmla="*/ 1 h 2442"/>
                  <a:gd name="T4" fmla="*/ 1 w 2982"/>
                  <a:gd name="T5" fmla="*/ 1 h 2442"/>
                  <a:gd name="T6" fmla="*/ 1 w 2982"/>
                  <a:gd name="T7" fmla="*/ 1 h 2442"/>
                  <a:gd name="T8" fmla="*/ 1 w 2982"/>
                  <a:gd name="T9" fmla="*/ 0 h 24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82"/>
                  <a:gd name="T16" fmla="*/ 0 h 2442"/>
                  <a:gd name="T17" fmla="*/ 2982 w 2982"/>
                  <a:gd name="T18" fmla="*/ 2442 h 24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82" h="2442">
                    <a:moveTo>
                      <a:pt x="540" y="0"/>
                    </a:moveTo>
                    <a:lnTo>
                      <a:pt x="0" y="1734"/>
                    </a:lnTo>
                    <a:lnTo>
                      <a:pt x="2394" y="2442"/>
                    </a:lnTo>
                    <a:lnTo>
                      <a:pt x="2982" y="318"/>
                    </a:lnTo>
                    <a:lnTo>
                      <a:pt x="54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46157" name="Picture 928" descr="screen"/>
              <p:cNvPicPr>
                <a:picLocks noChangeAspect="1" noChangeArrowheads="1"/>
              </p:cNvPicPr>
              <p:nvPr/>
            </p:nvPicPr>
            <p:blipFill>
              <a:blip r:embed="rId1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42" y="1637"/>
                <a:ext cx="1642" cy="1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6158" name="Freeform 929"/>
              <p:cNvSpPr>
                <a:spLocks/>
              </p:cNvSpPr>
              <p:nvPr/>
            </p:nvSpPr>
            <p:spPr bwMode="auto">
              <a:xfrm>
                <a:off x="2082" y="1564"/>
                <a:ext cx="1531" cy="246"/>
              </a:xfrm>
              <a:custGeom>
                <a:avLst/>
                <a:gdLst>
                  <a:gd name="T0" fmla="*/ 1 w 2528"/>
                  <a:gd name="T1" fmla="*/ 0 h 455"/>
                  <a:gd name="T2" fmla="*/ 1 w 2528"/>
                  <a:gd name="T3" fmla="*/ 1 h 455"/>
                  <a:gd name="T4" fmla="*/ 1 w 2528"/>
                  <a:gd name="T5" fmla="*/ 1 h 455"/>
                  <a:gd name="T6" fmla="*/ 0 w 2528"/>
                  <a:gd name="T7" fmla="*/ 1 h 455"/>
                  <a:gd name="T8" fmla="*/ 1 w 2528"/>
                  <a:gd name="T9" fmla="*/ 0 h 4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28"/>
                  <a:gd name="T16" fmla="*/ 0 h 455"/>
                  <a:gd name="T17" fmla="*/ 2528 w 2528"/>
                  <a:gd name="T18" fmla="*/ 455 h 4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28" h="455">
                    <a:moveTo>
                      <a:pt x="14" y="0"/>
                    </a:moveTo>
                    <a:lnTo>
                      <a:pt x="2528" y="341"/>
                    </a:lnTo>
                    <a:lnTo>
                      <a:pt x="2480" y="455"/>
                    </a:lnTo>
                    <a:lnTo>
                      <a:pt x="0" y="86"/>
                    </a:lnTo>
                    <a:lnTo>
                      <a:pt x="14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159" name="Freeform 930"/>
              <p:cNvSpPr>
                <a:spLocks/>
              </p:cNvSpPr>
              <p:nvPr/>
            </p:nvSpPr>
            <p:spPr bwMode="auto">
              <a:xfrm>
                <a:off x="1737" y="1562"/>
                <a:ext cx="425" cy="1024"/>
              </a:xfrm>
              <a:custGeom>
                <a:avLst/>
                <a:gdLst>
                  <a:gd name="T0" fmla="*/ 1 w 702"/>
                  <a:gd name="T1" fmla="*/ 0 h 1893"/>
                  <a:gd name="T2" fmla="*/ 0 w 702"/>
                  <a:gd name="T3" fmla="*/ 1 h 1893"/>
                  <a:gd name="T4" fmla="*/ 1 w 702"/>
                  <a:gd name="T5" fmla="*/ 1 h 1893"/>
                  <a:gd name="T6" fmla="*/ 1 w 702"/>
                  <a:gd name="T7" fmla="*/ 1 h 1893"/>
                  <a:gd name="T8" fmla="*/ 1 w 702"/>
                  <a:gd name="T9" fmla="*/ 0 h 18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02"/>
                  <a:gd name="T16" fmla="*/ 0 h 1893"/>
                  <a:gd name="T17" fmla="*/ 702 w 702"/>
                  <a:gd name="T18" fmla="*/ 1893 h 189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02" h="1893">
                    <a:moveTo>
                      <a:pt x="579" y="0"/>
                    </a:moveTo>
                    <a:lnTo>
                      <a:pt x="0" y="1869"/>
                    </a:lnTo>
                    <a:lnTo>
                      <a:pt x="114" y="1893"/>
                    </a:lnTo>
                    <a:lnTo>
                      <a:pt x="702" y="51"/>
                    </a:lnTo>
                    <a:lnTo>
                      <a:pt x="579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160" name="Freeform 931"/>
              <p:cNvSpPr>
                <a:spLocks/>
              </p:cNvSpPr>
              <p:nvPr/>
            </p:nvSpPr>
            <p:spPr bwMode="auto">
              <a:xfrm>
                <a:off x="3144" y="1745"/>
                <a:ext cx="458" cy="1182"/>
              </a:xfrm>
              <a:custGeom>
                <a:avLst/>
                <a:gdLst>
                  <a:gd name="T0" fmla="*/ 1 w 756"/>
                  <a:gd name="T1" fmla="*/ 0 h 2184"/>
                  <a:gd name="T2" fmla="*/ 1 w 756"/>
                  <a:gd name="T3" fmla="*/ 1 h 2184"/>
                  <a:gd name="T4" fmla="*/ 0 w 756"/>
                  <a:gd name="T5" fmla="*/ 1 h 2184"/>
                  <a:gd name="T6" fmla="*/ 1 w 756"/>
                  <a:gd name="T7" fmla="*/ 1 h 2184"/>
                  <a:gd name="T8" fmla="*/ 1 w 756"/>
                  <a:gd name="T9" fmla="*/ 0 h 21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6"/>
                  <a:gd name="T16" fmla="*/ 0 h 2184"/>
                  <a:gd name="T17" fmla="*/ 756 w 756"/>
                  <a:gd name="T18" fmla="*/ 2184 h 21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6" h="2184">
                    <a:moveTo>
                      <a:pt x="756" y="0"/>
                    </a:moveTo>
                    <a:lnTo>
                      <a:pt x="138" y="2184"/>
                    </a:lnTo>
                    <a:lnTo>
                      <a:pt x="0" y="2148"/>
                    </a:lnTo>
                    <a:lnTo>
                      <a:pt x="606" y="78"/>
                    </a:lnTo>
                    <a:lnTo>
                      <a:pt x="756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161" name="Freeform 932"/>
              <p:cNvSpPr>
                <a:spLocks/>
              </p:cNvSpPr>
              <p:nvPr/>
            </p:nvSpPr>
            <p:spPr bwMode="auto">
              <a:xfrm>
                <a:off x="1732" y="2534"/>
                <a:ext cx="1680" cy="399"/>
              </a:xfrm>
              <a:custGeom>
                <a:avLst/>
                <a:gdLst>
                  <a:gd name="T0" fmla="*/ 1 w 2773"/>
                  <a:gd name="T1" fmla="*/ 0 h 738"/>
                  <a:gd name="T2" fmla="*/ 0 w 2773"/>
                  <a:gd name="T3" fmla="*/ 1 h 738"/>
                  <a:gd name="T4" fmla="*/ 1 w 2773"/>
                  <a:gd name="T5" fmla="*/ 1 h 738"/>
                  <a:gd name="T6" fmla="*/ 1 w 2773"/>
                  <a:gd name="T7" fmla="*/ 1 h 738"/>
                  <a:gd name="T8" fmla="*/ 1 w 2773"/>
                  <a:gd name="T9" fmla="*/ 0 h 7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773"/>
                  <a:gd name="T16" fmla="*/ 0 h 738"/>
                  <a:gd name="T17" fmla="*/ 2773 w 2773"/>
                  <a:gd name="T18" fmla="*/ 738 h 73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773" h="738">
                    <a:moveTo>
                      <a:pt x="33" y="0"/>
                    </a:moveTo>
                    <a:lnTo>
                      <a:pt x="0" y="99"/>
                    </a:lnTo>
                    <a:lnTo>
                      <a:pt x="2436" y="738"/>
                    </a:lnTo>
                    <a:cubicBezTo>
                      <a:pt x="2499" y="501"/>
                      <a:pt x="2773" y="727"/>
                      <a:pt x="2373" y="603"/>
                    </a:cubicBezTo>
                    <a:lnTo>
                      <a:pt x="3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CC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162" name="Freeform 933"/>
              <p:cNvSpPr>
                <a:spLocks/>
              </p:cNvSpPr>
              <p:nvPr/>
            </p:nvSpPr>
            <p:spPr bwMode="auto">
              <a:xfrm>
                <a:off x="3195" y="1755"/>
                <a:ext cx="429" cy="1187"/>
              </a:xfrm>
              <a:custGeom>
                <a:avLst/>
                <a:gdLst>
                  <a:gd name="T0" fmla="*/ 1 w 637"/>
                  <a:gd name="T1" fmla="*/ 0 h 1659"/>
                  <a:gd name="T2" fmla="*/ 1 w 637"/>
                  <a:gd name="T3" fmla="*/ 0 h 1659"/>
                  <a:gd name="T4" fmla="*/ 1 w 637"/>
                  <a:gd name="T5" fmla="*/ 11 h 1659"/>
                  <a:gd name="T6" fmla="*/ 0 w 637"/>
                  <a:gd name="T7" fmla="*/ 11 h 1659"/>
                  <a:gd name="T8" fmla="*/ 1 w 637"/>
                  <a:gd name="T9" fmla="*/ 0 h 165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7"/>
                  <a:gd name="T16" fmla="*/ 0 h 1659"/>
                  <a:gd name="T17" fmla="*/ 637 w 637"/>
                  <a:gd name="T18" fmla="*/ 1659 h 165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7" h="1659">
                    <a:moveTo>
                      <a:pt x="615" y="0"/>
                    </a:moveTo>
                    <a:lnTo>
                      <a:pt x="637" y="0"/>
                    </a:lnTo>
                    <a:lnTo>
                      <a:pt x="68" y="1659"/>
                    </a:lnTo>
                    <a:lnTo>
                      <a:pt x="0" y="1647"/>
                    </a:lnTo>
                    <a:lnTo>
                      <a:pt x="615" y="0"/>
                    </a:ln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163" name="Freeform 934"/>
              <p:cNvSpPr>
                <a:spLocks/>
              </p:cNvSpPr>
              <p:nvPr/>
            </p:nvSpPr>
            <p:spPr bwMode="auto">
              <a:xfrm>
                <a:off x="1734" y="2587"/>
                <a:ext cx="1494" cy="394"/>
              </a:xfrm>
              <a:custGeom>
                <a:avLst/>
                <a:gdLst>
                  <a:gd name="T0" fmla="*/ 0 w 2216"/>
                  <a:gd name="T1" fmla="*/ 0 h 550"/>
                  <a:gd name="T2" fmla="*/ 1 w 2216"/>
                  <a:gd name="T3" fmla="*/ 1 h 550"/>
                  <a:gd name="T4" fmla="*/ 6 w 2216"/>
                  <a:gd name="T5" fmla="*/ 4 h 550"/>
                  <a:gd name="T6" fmla="*/ 6 w 2216"/>
                  <a:gd name="T7" fmla="*/ 3 h 550"/>
                  <a:gd name="T8" fmla="*/ 0 w 2216"/>
                  <a:gd name="T9" fmla="*/ 0 h 5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16"/>
                  <a:gd name="T16" fmla="*/ 0 h 550"/>
                  <a:gd name="T17" fmla="*/ 2216 w 2216"/>
                  <a:gd name="T18" fmla="*/ 550 h 55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16" h="550">
                    <a:moveTo>
                      <a:pt x="0" y="0"/>
                    </a:moveTo>
                    <a:lnTo>
                      <a:pt x="9" y="57"/>
                    </a:lnTo>
                    <a:lnTo>
                      <a:pt x="2164" y="550"/>
                    </a:lnTo>
                    <a:lnTo>
                      <a:pt x="2216" y="49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6164" name="Group 935"/>
              <p:cNvGrpSpPr>
                <a:grpSpLocks/>
              </p:cNvGrpSpPr>
              <p:nvPr/>
            </p:nvGrpSpPr>
            <p:grpSpPr bwMode="auto">
              <a:xfrm>
                <a:off x="1709" y="3008"/>
                <a:ext cx="507" cy="234"/>
                <a:chOff x="1740" y="2642"/>
                <a:chExt cx="752" cy="327"/>
              </a:xfrm>
            </p:grpSpPr>
            <p:sp>
              <p:nvSpPr>
                <p:cNvPr id="46171" name="Freeform 936"/>
                <p:cNvSpPr>
                  <a:spLocks/>
                </p:cNvSpPr>
                <p:nvPr/>
              </p:nvSpPr>
              <p:spPr bwMode="auto">
                <a:xfrm>
                  <a:off x="1740" y="2642"/>
                  <a:ext cx="752" cy="327"/>
                </a:xfrm>
                <a:custGeom>
                  <a:avLst/>
                  <a:gdLst>
                    <a:gd name="T0" fmla="*/ 293 w 752"/>
                    <a:gd name="T1" fmla="*/ 0 h 327"/>
                    <a:gd name="T2" fmla="*/ 752 w 752"/>
                    <a:gd name="T3" fmla="*/ 124 h 327"/>
                    <a:gd name="T4" fmla="*/ 470 w 752"/>
                    <a:gd name="T5" fmla="*/ 327 h 327"/>
                    <a:gd name="T6" fmla="*/ 0 w 752"/>
                    <a:gd name="T7" fmla="*/ 183 h 327"/>
                    <a:gd name="T8" fmla="*/ 293 w 752"/>
                    <a:gd name="T9" fmla="*/ 0 h 3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52"/>
                    <a:gd name="T16" fmla="*/ 0 h 327"/>
                    <a:gd name="T17" fmla="*/ 752 w 752"/>
                    <a:gd name="T18" fmla="*/ 327 h 32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52" h="327">
                      <a:moveTo>
                        <a:pt x="293" y="0"/>
                      </a:moveTo>
                      <a:lnTo>
                        <a:pt x="752" y="124"/>
                      </a:lnTo>
                      <a:lnTo>
                        <a:pt x="470" y="327"/>
                      </a:lnTo>
                      <a:lnTo>
                        <a:pt x="0" y="183"/>
                      </a:lnTo>
                      <a:lnTo>
                        <a:pt x="293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172" name="Freeform 937"/>
                <p:cNvSpPr>
                  <a:spLocks/>
                </p:cNvSpPr>
                <p:nvPr/>
              </p:nvSpPr>
              <p:spPr bwMode="auto">
                <a:xfrm>
                  <a:off x="1754" y="2649"/>
                  <a:ext cx="726" cy="311"/>
                </a:xfrm>
                <a:custGeom>
                  <a:avLst/>
                  <a:gdLst>
                    <a:gd name="T0" fmla="*/ 282 w 726"/>
                    <a:gd name="T1" fmla="*/ 0 h 311"/>
                    <a:gd name="T2" fmla="*/ 726 w 726"/>
                    <a:gd name="T3" fmla="*/ 119 h 311"/>
                    <a:gd name="T4" fmla="*/ 457 w 726"/>
                    <a:gd name="T5" fmla="*/ 311 h 311"/>
                    <a:gd name="T6" fmla="*/ 0 w 726"/>
                    <a:gd name="T7" fmla="*/ 173 h 311"/>
                    <a:gd name="T8" fmla="*/ 282 w 726"/>
                    <a:gd name="T9" fmla="*/ 0 h 3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26"/>
                    <a:gd name="T16" fmla="*/ 0 h 311"/>
                    <a:gd name="T17" fmla="*/ 726 w 726"/>
                    <a:gd name="T18" fmla="*/ 311 h 31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26" h="311">
                      <a:moveTo>
                        <a:pt x="282" y="0"/>
                      </a:moveTo>
                      <a:lnTo>
                        <a:pt x="726" y="119"/>
                      </a:lnTo>
                      <a:lnTo>
                        <a:pt x="457" y="311"/>
                      </a:lnTo>
                      <a:lnTo>
                        <a:pt x="0" y="173"/>
                      </a:lnTo>
                      <a:lnTo>
                        <a:pt x="282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4D4D4D"/>
                    </a:gs>
                    <a:gs pos="100000">
                      <a:srgbClr val="DDDDDD"/>
                    </a:gs>
                  </a:gsLst>
                  <a:lin ang="189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173" name="Freeform 938"/>
                <p:cNvSpPr>
                  <a:spLocks/>
                </p:cNvSpPr>
                <p:nvPr/>
              </p:nvSpPr>
              <p:spPr bwMode="auto">
                <a:xfrm>
                  <a:off x="1808" y="2770"/>
                  <a:ext cx="258" cy="100"/>
                </a:xfrm>
                <a:custGeom>
                  <a:avLst/>
                  <a:gdLst>
                    <a:gd name="T0" fmla="*/ 0 w 258"/>
                    <a:gd name="T1" fmla="*/ 44 h 100"/>
                    <a:gd name="T2" fmla="*/ 75 w 258"/>
                    <a:gd name="T3" fmla="*/ 0 h 100"/>
                    <a:gd name="T4" fmla="*/ 258 w 258"/>
                    <a:gd name="T5" fmla="*/ 50 h 100"/>
                    <a:gd name="T6" fmla="*/ 183 w 258"/>
                    <a:gd name="T7" fmla="*/ 100 h 100"/>
                    <a:gd name="T8" fmla="*/ 0 w 258"/>
                    <a:gd name="T9" fmla="*/ 44 h 1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0"/>
                    <a:gd name="T17" fmla="*/ 258 w 258"/>
                    <a:gd name="T18" fmla="*/ 100 h 1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0">
                      <a:moveTo>
                        <a:pt x="0" y="44"/>
                      </a:moveTo>
                      <a:lnTo>
                        <a:pt x="75" y="0"/>
                      </a:lnTo>
                      <a:lnTo>
                        <a:pt x="258" y="50"/>
                      </a:lnTo>
                      <a:lnTo>
                        <a:pt x="183" y="100"/>
                      </a:lnTo>
                      <a:lnTo>
                        <a:pt x="0" y="4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174" name="Freeform 939"/>
                <p:cNvSpPr>
                  <a:spLocks/>
                </p:cNvSpPr>
                <p:nvPr/>
              </p:nvSpPr>
              <p:spPr bwMode="auto">
                <a:xfrm>
                  <a:off x="1799" y="2816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175" name="Freeform 940"/>
                <p:cNvSpPr>
                  <a:spLocks/>
                </p:cNvSpPr>
                <p:nvPr/>
              </p:nvSpPr>
              <p:spPr bwMode="auto">
                <a:xfrm>
                  <a:off x="2020" y="2834"/>
                  <a:ext cx="258" cy="102"/>
                </a:xfrm>
                <a:custGeom>
                  <a:avLst/>
                  <a:gdLst>
                    <a:gd name="T0" fmla="*/ 0 w 258"/>
                    <a:gd name="T1" fmla="*/ 46 h 102"/>
                    <a:gd name="T2" fmla="*/ 71 w 258"/>
                    <a:gd name="T3" fmla="*/ 0 h 102"/>
                    <a:gd name="T4" fmla="*/ 258 w 258"/>
                    <a:gd name="T5" fmla="*/ 52 h 102"/>
                    <a:gd name="T6" fmla="*/ 183 w 258"/>
                    <a:gd name="T7" fmla="*/ 102 h 102"/>
                    <a:gd name="T8" fmla="*/ 0 w 258"/>
                    <a:gd name="T9" fmla="*/ 46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2"/>
                    <a:gd name="T17" fmla="*/ 258 w 258"/>
                    <a:gd name="T18" fmla="*/ 102 h 10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2">
                      <a:moveTo>
                        <a:pt x="0" y="46"/>
                      </a:moveTo>
                      <a:lnTo>
                        <a:pt x="71" y="0"/>
                      </a:lnTo>
                      <a:lnTo>
                        <a:pt x="258" y="52"/>
                      </a:lnTo>
                      <a:lnTo>
                        <a:pt x="183" y="102"/>
                      </a:lnTo>
                      <a:lnTo>
                        <a:pt x="0" y="46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176" name="Freeform 941"/>
                <p:cNvSpPr>
                  <a:spLocks/>
                </p:cNvSpPr>
                <p:nvPr/>
              </p:nvSpPr>
              <p:spPr bwMode="auto">
                <a:xfrm>
                  <a:off x="2011" y="2882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6165" name="Freeform 942"/>
              <p:cNvSpPr>
                <a:spLocks/>
              </p:cNvSpPr>
              <p:nvPr/>
            </p:nvSpPr>
            <p:spPr bwMode="auto">
              <a:xfrm>
                <a:off x="2577" y="3043"/>
                <a:ext cx="614" cy="514"/>
              </a:xfrm>
              <a:custGeom>
                <a:avLst/>
                <a:gdLst>
                  <a:gd name="T0" fmla="*/ 1 w 990"/>
                  <a:gd name="T1" fmla="*/ 1 h 792"/>
                  <a:gd name="T2" fmla="*/ 1 w 990"/>
                  <a:gd name="T3" fmla="*/ 0 h 792"/>
                  <a:gd name="T4" fmla="*/ 1 w 990"/>
                  <a:gd name="T5" fmla="*/ 1 h 792"/>
                  <a:gd name="T6" fmla="*/ 0 w 990"/>
                  <a:gd name="T7" fmla="*/ 1 h 792"/>
                  <a:gd name="T8" fmla="*/ 1 w 990"/>
                  <a:gd name="T9" fmla="*/ 1 h 7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90"/>
                  <a:gd name="T16" fmla="*/ 0 h 792"/>
                  <a:gd name="T17" fmla="*/ 990 w 990"/>
                  <a:gd name="T18" fmla="*/ 792 h 79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90" h="792">
                    <a:moveTo>
                      <a:pt x="3" y="738"/>
                    </a:moveTo>
                    <a:lnTo>
                      <a:pt x="990" y="0"/>
                    </a:lnTo>
                    <a:lnTo>
                      <a:pt x="987" y="60"/>
                    </a:lnTo>
                    <a:lnTo>
                      <a:pt x="0" y="792"/>
                    </a:lnTo>
                    <a:lnTo>
                      <a:pt x="3" y="738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166" name="Freeform 943"/>
              <p:cNvSpPr>
                <a:spLocks/>
              </p:cNvSpPr>
              <p:nvPr/>
            </p:nvSpPr>
            <p:spPr bwMode="auto">
              <a:xfrm>
                <a:off x="1010" y="3084"/>
                <a:ext cx="1571" cy="469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2 w 2532"/>
                  <a:gd name="T5" fmla="*/ 1 h 723"/>
                  <a:gd name="T6" fmla="*/ 2 w 2532"/>
                  <a:gd name="T7" fmla="*/ 1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167" name="Freeform 944"/>
              <p:cNvSpPr>
                <a:spLocks/>
              </p:cNvSpPr>
              <p:nvPr/>
            </p:nvSpPr>
            <p:spPr bwMode="auto">
              <a:xfrm>
                <a:off x="1011" y="2998"/>
                <a:ext cx="17" cy="95"/>
              </a:xfrm>
              <a:custGeom>
                <a:avLst/>
                <a:gdLst>
                  <a:gd name="T0" fmla="*/ 1 w 26"/>
                  <a:gd name="T1" fmla="*/ 1 h 147"/>
                  <a:gd name="T2" fmla="*/ 1 w 26"/>
                  <a:gd name="T3" fmla="*/ 1 h 147"/>
                  <a:gd name="T4" fmla="*/ 0 w 26"/>
                  <a:gd name="T5" fmla="*/ 1 h 147"/>
                  <a:gd name="T6" fmla="*/ 1 w 26"/>
                  <a:gd name="T7" fmla="*/ 0 h 147"/>
                  <a:gd name="T8" fmla="*/ 1 w 26"/>
                  <a:gd name="T9" fmla="*/ 1 h 1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6"/>
                  <a:gd name="T16" fmla="*/ 0 h 147"/>
                  <a:gd name="T17" fmla="*/ 26 w 26"/>
                  <a:gd name="T18" fmla="*/ 147 h 14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6" h="147">
                    <a:moveTo>
                      <a:pt x="26" y="10"/>
                    </a:moveTo>
                    <a:lnTo>
                      <a:pt x="23" y="147"/>
                    </a:lnTo>
                    <a:lnTo>
                      <a:pt x="0" y="144"/>
                    </a:lnTo>
                    <a:lnTo>
                      <a:pt x="3" y="0"/>
                    </a:lnTo>
                    <a:lnTo>
                      <a:pt x="26" y="1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168" name="Freeform 945"/>
              <p:cNvSpPr>
                <a:spLocks/>
              </p:cNvSpPr>
              <p:nvPr/>
            </p:nvSpPr>
            <p:spPr bwMode="auto">
              <a:xfrm>
                <a:off x="1012" y="2611"/>
                <a:ext cx="730" cy="393"/>
              </a:xfrm>
              <a:custGeom>
                <a:avLst/>
                <a:gdLst>
                  <a:gd name="T0" fmla="*/ 1 w 1176"/>
                  <a:gd name="T1" fmla="*/ 0 h 606"/>
                  <a:gd name="T2" fmla="*/ 0 w 1176"/>
                  <a:gd name="T3" fmla="*/ 1 h 606"/>
                  <a:gd name="T4" fmla="*/ 1 w 1176"/>
                  <a:gd name="T5" fmla="*/ 1 h 606"/>
                  <a:gd name="T6" fmla="*/ 1 w 1176"/>
                  <a:gd name="T7" fmla="*/ 1 h 606"/>
                  <a:gd name="T8" fmla="*/ 1 w 1176"/>
                  <a:gd name="T9" fmla="*/ 0 h 6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76"/>
                  <a:gd name="T16" fmla="*/ 0 h 606"/>
                  <a:gd name="T17" fmla="*/ 1176 w 1176"/>
                  <a:gd name="T18" fmla="*/ 606 h 60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76" h="606">
                    <a:moveTo>
                      <a:pt x="1170" y="0"/>
                    </a:moveTo>
                    <a:lnTo>
                      <a:pt x="0" y="597"/>
                    </a:lnTo>
                    <a:lnTo>
                      <a:pt x="30" y="606"/>
                    </a:lnTo>
                    <a:lnTo>
                      <a:pt x="1176" y="18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169" name="Freeform 946"/>
              <p:cNvSpPr>
                <a:spLocks/>
              </p:cNvSpPr>
              <p:nvPr/>
            </p:nvSpPr>
            <p:spPr bwMode="auto">
              <a:xfrm>
                <a:off x="1061" y="3018"/>
                <a:ext cx="1490" cy="451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1 w 2532"/>
                  <a:gd name="T5" fmla="*/ 1 h 723"/>
                  <a:gd name="T6" fmla="*/ 1 w 2532"/>
                  <a:gd name="T7" fmla="*/ 1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170" name="Freeform 947"/>
              <p:cNvSpPr>
                <a:spLocks/>
              </p:cNvSpPr>
              <p:nvPr/>
            </p:nvSpPr>
            <p:spPr bwMode="auto">
              <a:xfrm flipV="1">
                <a:off x="2549" y="2986"/>
                <a:ext cx="608" cy="467"/>
              </a:xfrm>
              <a:custGeom>
                <a:avLst/>
                <a:gdLst>
                  <a:gd name="T0" fmla="*/ 0 w 2532"/>
                  <a:gd name="T1" fmla="*/ 0 h 723"/>
                  <a:gd name="T2" fmla="*/ 0 w 2532"/>
                  <a:gd name="T3" fmla="*/ 0 h 723"/>
                  <a:gd name="T4" fmla="*/ 0 w 2532"/>
                  <a:gd name="T5" fmla="*/ 1 h 723"/>
                  <a:gd name="T6" fmla="*/ 0 w 2532"/>
                  <a:gd name="T7" fmla="*/ 1 h 723"/>
                  <a:gd name="T8" fmla="*/ 0 w 2532"/>
                  <a:gd name="T9" fmla="*/ 1 h 723"/>
                  <a:gd name="T10" fmla="*/ 0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46084" name="Rectangle 4"/>
          <p:cNvSpPr>
            <a:spLocks noGrp="1" noChangeArrowheads="1"/>
          </p:cNvSpPr>
          <p:nvPr>
            <p:ph type="title"/>
          </p:nvPr>
        </p:nvSpPr>
        <p:spPr>
          <a:xfrm>
            <a:off x="309563" y="228600"/>
            <a:ext cx="7772400" cy="819150"/>
          </a:xfrm>
        </p:spPr>
        <p:txBody>
          <a:bodyPr/>
          <a:lstStyle/>
          <a:p>
            <a:r>
              <a:rPr lang="en-US">
                <a:latin typeface="Gill Sans MT" charset="0"/>
              </a:rPr>
              <a:t>P2P architecture</a:t>
            </a:r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990600"/>
            <a:ext cx="4724400" cy="5241925"/>
          </a:xfrm>
        </p:spPr>
        <p:txBody>
          <a:bodyPr/>
          <a:lstStyle/>
          <a:p>
            <a:r>
              <a:rPr lang="en-US" sz="2400" i="1" dirty="0">
                <a:latin typeface="Gill Sans MT" charset="0"/>
              </a:rPr>
              <a:t>no</a:t>
            </a:r>
            <a:r>
              <a:rPr lang="en-US" sz="2400" dirty="0">
                <a:latin typeface="Gill Sans MT" charset="0"/>
              </a:rPr>
              <a:t> always-on server</a:t>
            </a:r>
          </a:p>
          <a:p>
            <a:r>
              <a:rPr lang="en-US" sz="2400" dirty="0">
                <a:latin typeface="Gill Sans MT" charset="0"/>
              </a:rPr>
              <a:t>arbitrary end systems directly communicate</a:t>
            </a:r>
          </a:p>
          <a:p>
            <a:r>
              <a:rPr lang="en-US" sz="2400" dirty="0">
                <a:latin typeface="Gill Sans MT" charset="0"/>
              </a:rPr>
              <a:t>peers request service from other peers, provide service in return to other peers</a:t>
            </a:r>
          </a:p>
          <a:p>
            <a:pPr lvl="1"/>
            <a:r>
              <a:rPr lang="en-US" i="1" dirty="0">
                <a:solidFill>
                  <a:srgbClr val="CC0000"/>
                </a:solidFill>
                <a:latin typeface="Gill Sans MT" charset="0"/>
              </a:rPr>
              <a:t>self scalability</a:t>
            </a:r>
            <a:r>
              <a:rPr lang="en-US" dirty="0">
                <a:solidFill>
                  <a:srgbClr val="CC0000"/>
                </a:solidFill>
                <a:latin typeface="Gill Sans MT" charset="0"/>
              </a:rPr>
              <a:t> – new peers bring new service capacity, as well as new service demands</a:t>
            </a:r>
          </a:p>
          <a:p>
            <a:r>
              <a:rPr lang="en-US" sz="2400" dirty="0">
                <a:latin typeface="Gill Sans MT" charset="0"/>
              </a:rPr>
              <a:t>peers are intermittently connected and change IP addresses</a:t>
            </a:r>
          </a:p>
          <a:p>
            <a:pPr lvl="1"/>
            <a:r>
              <a:rPr lang="en-US" dirty="0">
                <a:latin typeface="Gill Sans MT" charset="0"/>
              </a:rPr>
              <a:t>complex management</a:t>
            </a:r>
          </a:p>
          <a:p>
            <a:endParaRPr lang="en-US" dirty="0">
              <a:solidFill>
                <a:srgbClr val="CC0000"/>
              </a:solidFill>
              <a:latin typeface="Gill Sans MT" charset="0"/>
            </a:endParaRPr>
          </a:p>
          <a:p>
            <a:endParaRPr lang="en-US" dirty="0">
              <a:latin typeface="Gill Sans MT" charset="0"/>
            </a:endParaRPr>
          </a:p>
        </p:txBody>
      </p:sp>
      <p:sp>
        <p:nvSpPr>
          <p:cNvPr id="46087" name="Line 1034"/>
          <p:cNvSpPr>
            <a:spLocks noChangeShapeType="1"/>
          </p:cNvSpPr>
          <p:nvPr/>
        </p:nvSpPr>
        <p:spPr bwMode="auto">
          <a:xfrm flipH="1">
            <a:off x="6221413" y="1852613"/>
            <a:ext cx="503237" cy="1389062"/>
          </a:xfrm>
          <a:prstGeom prst="line">
            <a:avLst/>
          </a:prstGeom>
          <a:noFill/>
          <a:ln w="76200">
            <a:solidFill>
              <a:srgbClr val="CC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088" name="Line 1035"/>
          <p:cNvSpPr>
            <a:spLocks noChangeShapeType="1"/>
          </p:cNvSpPr>
          <p:nvPr/>
        </p:nvSpPr>
        <p:spPr bwMode="auto">
          <a:xfrm>
            <a:off x="5565775" y="2438400"/>
            <a:ext cx="238125" cy="2568575"/>
          </a:xfrm>
          <a:prstGeom prst="line">
            <a:avLst/>
          </a:prstGeom>
          <a:noFill/>
          <a:ln w="76200">
            <a:solidFill>
              <a:srgbClr val="CC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089" name="Line 1036"/>
          <p:cNvSpPr>
            <a:spLocks noChangeShapeType="1"/>
          </p:cNvSpPr>
          <p:nvPr/>
        </p:nvSpPr>
        <p:spPr bwMode="auto">
          <a:xfrm>
            <a:off x="6275388" y="3581400"/>
            <a:ext cx="1198562" cy="1997075"/>
          </a:xfrm>
          <a:prstGeom prst="line">
            <a:avLst/>
          </a:prstGeom>
          <a:noFill/>
          <a:ln w="76200">
            <a:solidFill>
              <a:srgbClr val="CC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090" name="Text Box 1037"/>
          <p:cNvSpPr txBox="1">
            <a:spLocks noChangeArrowheads="1"/>
          </p:cNvSpPr>
          <p:nvPr/>
        </p:nvSpPr>
        <p:spPr bwMode="auto">
          <a:xfrm>
            <a:off x="7239000" y="1373188"/>
            <a:ext cx="12842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CC0000"/>
                </a:solidFill>
              </a:rPr>
              <a:t>peer-peer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785A9D8-C912-BB4A-8E99-358EAA794627}" type="datetime1">
              <a:rPr lang="en-US" smtClean="0"/>
              <a:t>9/16/19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2-</a:t>
            </a:r>
            <a:fld id="{F6C793D6-1ED6-C846-8CC0-13D987A9D74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9754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>
          <a:xfrm>
            <a:off x="400050" y="185738"/>
            <a:ext cx="7772400" cy="863600"/>
          </a:xfrm>
        </p:spPr>
        <p:txBody>
          <a:bodyPr/>
          <a:lstStyle/>
          <a:p>
            <a:r>
              <a:rPr lang="en-US">
                <a:latin typeface="Gill Sans MT" charset="0"/>
              </a:rPr>
              <a:t>Processes communicating</a:t>
            </a:r>
          </a:p>
        </p:txBody>
      </p:sp>
      <p:sp>
        <p:nvSpPr>
          <p:cNvPr id="4813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544638"/>
            <a:ext cx="3989388" cy="46482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i="1">
                <a:solidFill>
                  <a:srgbClr val="CC0000"/>
                </a:solidFill>
                <a:latin typeface="Gill Sans MT" charset="0"/>
              </a:rPr>
              <a:t>process:</a:t>
            </a:r>
            <a:r>
              <a:rPr lang="en-US">
                <a:latin typeface="Gill Sans MT" charset="0"/>
              </a:rPr>
              <a:t> program running within a host</a:t>
            </a:r>
          </a:p>
          <a:p>
            <a:r>
              <a:rPr lang="en-US" sz="2400">
                <a:latin typeface="Gill Sans MT" charset="0"/>
              </a:rPr>
              <a:t>within same host, two processes communicate using  </a:t>
            </a:r>
            <a:r>
              <a:rPr lang="en-US" sz="2400">
                <a:solidFill>
                  <a:srgbClr val="CC0000"/>
                </a:solidFill>
                <a:latin typeface="Gill Sans MT" charset="0"/>
              </a:rPr>
              <a:t>inter-process communication</a:t>
            </a:r>
            <a:r>
              <a:rPr lang="en-US" sz="2400">
                <a:latin typeface="Gill Sans MT" charset="0"/>
              </a:rPr>
              <a:t> (defined by OS)</a:t>
            </a:r>
          </a:p>
          <a:p>
            <a:r>
              <a:rPr lang="en-US" sz="2400">
                <a:latin typeface="Gill Sans MT" charset="0"/>
              </a:rPr>
              <a:t>processes in different hosts communicate by exchanging </a:t>
            </a:r>
            <a:r>
              <a:rPr lang="en-US" sz="2400">
                <a:solidFill>
                  <a:srgbClr val="CC0000"/>
                </a:solidFill>
                <a:latin typeface="Gill Sans MT" charset="0"/>
              </a:rPr>
              <a:t>messages</a:t>
            </a:r>
          </a:p>
        </p:txBody>
      </p:sp>
      <p:sp>
        <p:nvSpPr>
          <p:cNvPr id="48133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903788" y="1979613"/>
            <a:ext cx="3810000" cy="2033587"/>
          </a:xfrm>
          <a:noFill/>
        </p:spPr>
        <p:txBody>
          <a:bodyPr/>
          <a:lstStyle/>
          <a:p>
            <a:pPr>
              <a:buFont typeface="Wingdings" charset="0"/>
              <a:buNone/>
            </a:pPr>
            <a:r>
              <a:rPr lang="en-US" i="1">
                <a:solidFill>
                  <a:srgbClr val="CC0000"/>
                </a:solidFill>
                <a:latin typeface="Gill Sans MT" charset="0"/>
              </a:rPr>
              <a:t>client process:</a:t>
            </a:r>
            <a:r>
              <a:rPr lang="en-US">
                <a:latin typeface="Gill Sans MT" charset="0"/>
              </a:rPr>
              <a:t> </a:t>
            </a:r>
            <a:r>
              <a:rPr lang="en-US" sz="2400">
                <a:latin typeface="Gill Sans MT" charset="0"/>
              </a:rPr>
              <a:t>process that initiates communication</a:t>
            </a:r>
          </a:p>
          <a:p>
            <a:pPr>
              <a:buFont typeface="Wingdings" charset="0"/>
              <a:buNone/>
            </a:pPr>
            <a:r>
              <a:rPr lang="en-US" i="1">
                <a:solidFill>
                  <a:srgbClr val="CC0000"/>
                </a:solidFill>
                <a:latin typeface="Gill Sans MT" charset="0"/>
              </a:rPr>
              <a:t>server process:</a:t>
            </a:r>
            <a:r>
              <a:rPr lang="en-US">
                <a:latin typeface="Gill Sans MT" charset="0"/>
              </a:rPr>
              <a:t> </a:t>
            </a:r>
            <a:r>
              <a:rPr lang="en-US" sz="2400">
                <a:latin typeface="Gill Sans MT" charset="0"/>
              </a:rPr>
              <a:t>process that waits to be contacted</a:t>
            </a:r>
            <a:endParaRPr lang="en-US">
              <a:latin typeface="Gill Sans MT" charset="0"/>
            </a:endParaRPr>
          </a:p>
          <a:p>
            <a:pPr>
              <a:buFont typeface="Wingdings" charset="0"/>
              <a:buNone/>
            </a:pPr>
            <a:endParaRPr lang="en-US">
              <a:latin typeface="Gill Sans MT" charset="0"/>
            </a:endParaRPr>
          </a:p>
        </p:txBody>
      </p:sp>
      <p:sp>
        <p:nvSpPr>
          <p:cNvPr id="48134" name="Rectangle 7"/>
          <p:cNvSpPr>
            <a:spLocks noChangeArrowheads="1"/>
          </p:cNvSpPr>
          <p:nvPr/>
        </p:nvSpPr>
        <p:spPr bwMode="auto">
          <a:xfrm>
            <a:off x="4691063" y="4238625"/>
            <a:ext cx="3989387" cy="1839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buClr>
                <a:srgbClr val="000099"/>
              </a:buClr>
              <a:buSzPct val="100000"/>
              <a:buFont typeface="Wingdings" charset="0"/>
              <a:buChar char="§"/>
            </a:pPr>
            <a:r>
              <a:rPr lang="en-US" sz="2400">
                <a:latin typeface="Gill Sans MT" charset="0"/>
              </a:rPr>
              <a:t>aside: applications with P2P architectures have client processes &amp; server processes</a:t>
            </a:r>
          </a:p>
        </p:txBody>
      </p:sp>
      <p:sp>
        <p:nvSpPr>
          <p:cNvPr id="48136" name="Rectangle 13"/>
          <p:cNvSpPr>
            <a:spLocks noChangeArrowheads="1"/>
          </p:cNvSpPr>
          <p:nvPr/>
        </p:nvSpPr>
        <p:spPr bwMode="auto">
          <a:xfrm>
            <a:off x="4749800" y="1762125"/>
            <a:ext cx="4092575" cy="2062163"/>
          </a:xfrm>
          <a:prstGeom prst="rect">
            <a:avLst/>
          </a:prstGeom>
          <a:noFill/>
          <a:ln w="28575">
            <a:solidFill>
              <a:srgbClr val="CC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7" name="Text Box 14"/>
          <p:cNvSpPr txBox="1">
            <a:spLocks noChangeArrowheads="1"/>
          </p:cNvSpPr>
          <p:nvPr/>
        </p:nvSpPr>
        <p:spPr bwMode="auto">
          <a:xfrm>
            <a:off x="4870450" y="1463675"/>
            <a:ext cx="2325688" cy="5191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>
                <a:latin typeface="Gill Sans MT" charset="0"/>
              </a:rPr>
              <a:t>clients, servers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72995-36C7-2943-9ED4-EBC8DBF204F4}" type="datetime1">
              <a:rPr lang="en-US" smtClean="0"/>
              <a:t>9/16/19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519134F-D711-FE4C-B14F-B668558BCC46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869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Rectangle 2"/>
          <p:cNvSpPr>
            <a:spLocks noGrp="1" noChangeArrowheads="1"/>
          </p:cNvSpPr>
          <p:nvPr>
            <p:ph type="title"/>
          </p:nvPr>
        </p:nvSpPr>
        <p:spPr>
          <a:xfrm>
            <a:off x="400050" y="123825"/>
            <a:ext cx="8077200" cy="896938"/>
          </a:xfrm>
        </p:spPr>
        <p:txBody>
          <a:bodyPr/>
          <a:lstStyle/>
          <a:p>
            <a:r>
              <a:rPr lang="en-US">
                <a:latin typeface="Gill Sans MT" charset="0"/>
              </a:rPr>
              <a:t>Sockets</a:t>
            </a:r>
          </a:p>
        </p:txBody>
      </p:sp>
      <p:sp>
        <p:nvSpPr>
          <p:cNvPr id="5018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066800"/>
            <a:ext cx="8232775" cy="2328862"/>
          </a:xfrm>
        </p:spPr>
        <p:txBody>
          <a:bodyPr/>
          <a:lstStyle/>
          <a:p>
            <a:r>
              <a:rPr lang="en-US" sz="2400" dirty="0">
                <a:latin typeface="Gill Sans MT" charset="0"/>
              </a:rPr>
              <a:t>process sends/receives messages to/from its </a:t>
            </a:r>
            <a:r>
              <a:rPr lang="en-US" sz="2400" dirty="0">
                <a:solidFill>
                  <a:srgbClr val="CC0000"/>
                </a:solidFill>
                <a:latin typeface="Gill Sans MT" charset="0"/>
              </a:rPr>
              <a:t>socket</a:t>
            </a:r>
          </a:p>
          <a:p>
            <a:r>
              <a:rPr lang="en-US" sz="2400" dirty="0">
                <a:latin typeface="Gill Sans MT" charset="0"/>
              </a:rPr>
              <a:t>socket analogous to </a:t>
            </a:r>
            <a:r>
              <a:rPr lang="en-US" sz="2400" dirty="0" smtClean="0">
                <a:latin typeface="Gill Sans MT" charset="0"/>
              </a:rPr>
              <a:t>“door”</a:t>
            </a:r>
            <a:endParaRPr lang="en-US" sz="2400" dirty="0">
              <a:latin typeface="Gill Sans MT" charset="0"/>
            </a:endParaRPr>
          </a:p>
          <a:p>
            <a:pPr lvl="1"/>
            <a:r>
              <a:rPr lang="en-US" dirty="0">
                <a:latin typeface="Gill Sans MT" charset="0"/>
              </a:rPr>
              <a:t>sending process shoves </a:t>
            </a:r>
            <a:r>
              <a:rPr lang="en-US" dirty="0" smtClean="0">
                <a:latin typeface="Gill Sans MT" charset="0"/>
              </a:rPr>
              <a:t>message (e.g., letter) </a:t>
            </a:r>
            <a:r>
              <a:rPr lang="en-US" dirty="0">
                <a:latin typeface="Gill Sans MT" charset="0"/>
              </a:rPr>
              <a:t>out door</a:t>
            </a:r>
          </a:p>
          <a:p>
            <a:pPr lvl="1"/>
            <a:r>
              <a:rPr lang="en-US" dirty="0">
                <a:latin typeface="Gill Sans MT" charset="0"/>
              </a:rPr>
              <a:t>sending process relies on transport </a:t>
            </a:r>
            <a:r>
              <a:rPr lang="en-US" dirty="0" smtClean="0">
                <a:latin typeface="Gill Sans MT" charset="0"/>
              </a:rPr>
              <a:t>infrastructure (e.g., US mail)  </a:t>
            </a:r>
            <a:r>
              <a:rPr lang="en-US" dirty="0">
                <a:latin typeface="Gill Sans MT" charset="0"/>
              </a:rPr>
              <a:t>on other side of door to deliver message to socket at receiving process</a:t>
            </a:r>
          </a:p>
        </p:txBody>
      </p:sp>
      <p:sp>
        <p:nvSpPr>
          <p:cNvPr id="50182" name="Freeform 66"/>
          <p:cNvSpPr>
            <a:spLocks/>
          </p:cNvSpPr>
          <p:nvPr/>
        </p:nvSpPr>
        <p:spPr bwMode="auto">
          <a:xfrm>
            <a:off x="6948488" y="3751263"/>
            <a:ext cx="736600" cy="1998662"/>
          </a:xfrm>
          <a:custGeom>
            <a:avLst/>
            <a:gdLst>
              <a:gd name="T0" fmla="*/ 2147483647 w 464"/>
              <a:gd name="T1" fmla="*/ 2147483647 h 1259"/>
              <a:gd name="T2" fmla="*/ 0 w 464"/>
              <a:gd name="T3" fmla="*/ 0 h 1259"/>
              <a:gd name="T4" fmla="*/ 2147483647 w 464"/>
              <a:gd name="T5" fmla="*/ 2147483647 h 1259"/>
              <a:gd name="T6" fmla="*/ 2147483647 w 464"/>
              <a:gd name="T7" fmla="*/ 2147483647 h 1259"/>
              <a:gd name="T8" fmla="*/ 2147483647 w 464"/>
              <a:gd name="T9" fmla="*/ 2147483647 h 125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64"/>
              <a:gd name="T16" fmla="*/ 0 h 1259"/>
              <a:gd name="T17" fmla="*/ 464 w 464"/>
              <a:gd name="T18" fmla="*/ 1259 h 125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64" h="1259">
                <a:moveTo>
                  <a:pt x="464" y="1060"/>
                </a:moveTo>
                <a:lnTo>
                  <a:pt x="0" y="0"/>
                </a:lnTo>
                <a:lnTo>
                  <a:pt x="6" y="1258"/>
                </a:lnTo>
                <a:lnTo>
                  <a:pt x="382" y="1259"/>
                </a:lnTo>
                <a:lnTo>
                  <a:pt x="464" y="1060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chemeClr val="folHlink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183" name="Freeform 7"/>
          <p:cNvSpPr>
            <a:spLocks/>
          </p:cNvSpPr>
          <p:nvPr/>
        </p:nvSpPr>
        <p:spPr bwMode="auto">
          <a:xfrm>
            <a:off x="3633788" y="5048250"/>
            <a:ext cx="1808162" cy="1031875"/>
          </a:xfrm>
          <a:custGeom>
            <a:avLst/>
            <a:gdLst>
              <a:gd name="T0" fmla="*/ 2147483647 w 2135"/>
              <a:gd name="T1" fmla="*/ 2147483647 h 1662"/>
              <a:gd name="T2" fmla="*/ 2147483647 w 2135"/>
              <a:gd name="T3" fmla="*/ 2147483647 h 1662"/>
              <a:gd name="T4" fmla="*/ 2147483647 w 2135"/>
              <a:gd name="T5" fmla="*/ 2147483647 h 1662"/>
              <a:gd name="T6" fmla="*/ 2147483647 w 2135"/>
              <a:gd name="T7" fmla="*/ 2147483647 h 1662"/>
              <a:gd name="T8" fmla="*/ 2147483647 w 2135"/>
              <a:gd name="T9" fmla="*/ 2147483647 h 1662"/>
              <a:gd name="T10" fmla="*/ 2147483647 w 2135"/>
              <a:gd name="T11" fmla="*/ 2147483647 h 1662"/>
              <a:gd name="T12" fmla="*/ 2147483647 w 2135"/>
              <a:gd name="T13" fmla="*/ 2147483647 h 1662"/>
              <a:gd name="T14" fmla="*/ 2147483647 w 2135"/>
              <a:gd name="T15" fmla="*/ 2147483647 h 1662"/>
              <a:gd name="T16" fmla="*/ 2147483647 w 2135"/>
              <a:gd name="T17" fmla="*/ 2147483647 h 1662"/>
              <a:gd name="T18" fmla="*/ 2147483647 w 2135"/>
              <a:gd name="T19" fmla="*/ 2147483647 h 1662"/>
              <a:gd name="T20" fmla="*/ 2147483647 w 2135"/>
              <a:gd name="T21" fmla="*/ 2147483647 h 166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135"/>
              <a:gd name="T34" fmla="*/ 0 h 1662"/>
              <a:gd name="T35" fmla="*/ 2135 w 2135"/>
              <a:gd name="T36" fmla="*/ 1662 h 166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135" h="1662">
                <a:moveTo>
                  <a:pt x="27" y="652"/>
                </a:moveTo>
                <a:cubicBezTo>
                  <a:pt x="14" y="487"/>
                  <a:pt x="0" y="152"/>
                  <a:pt x="105" y="76"/>
                </a:cubicBezTo>
                <a:cubicBezTo>
                  <a:pt x="210" y="0"/>
                  <a:pt x="473" y="192"/>
                  <a:pt x="657" y="196"/>
                </a:cubicBezTo>
                <a:cubicBezTo>
                  <a:pt x="841" y="200"/>
                  <a:pt x="985" y="65"/>
                  <a:pt x="1209" y="100"/>
                </a:cubicBezTo>
                <a:cubicBezTo>
                  <a:pt x="1433" y="135"/>
                  <a:pt x="1867" y="232"/>
                  <a:pt x="2001" y="406"/>
                </a:cubicBezTo>
                <a:cubicBezTo>
                  <a:pt x="2135" y="580"/>
                  <a:pt x="2083" y="945"/>
                  <a:pt x="2013" y="1144"/>
                </a:cubicBezTo>
                <a:cubicBezTo>
                  <a:pt x="1943" y="1343"/>
                  <a:pt x="1781" y="1538"/>
                  <a:pt x="1581" y="1600"/>
                </a:cubicBezTo>
                <a:cubicBezTo>
                  <a:pt x="1381" y="1662"/>
                  <a:pt x="993" y="1571"/>
                  <a:pt x="813" y="1516"/>
                </a:cubicBezTo>
                <a:cubicBezTo>
                  <a:pt x="633" y="1461"/>
                  <a:pt x="606" y="1345"/>
                  <a:pt x="501" y="1270"/>
                </a:cubicBezTo>
                <a:cubicBezTo>
                  <a:pt x="396" y="1195"/>
                  <a:pt x="262" y="1169"/>
                  <a:pt x="183" y="1066"/>
                </a:cubicBezTo>
                <a:cubicBezTo>
                  <a:pt x="104" y="963"/>
                  <a:pt x="25" y="819"/>
                  <a:pt x="27" y="652"/>
                </a:cubicBezTo>
                <a:close/>
              </a:path>
            </a:pathLst>
          </a:custGeom>
          <a:solidFill>
            <a:srgbClr val="33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4" name="Text Box 51"/>
          <p:cNvSpPr txBox="1">
            <a:spLocks noChangeArrowheads="1"/>
          </p:cNvSpPr>
          <p:nvPr/>
        </p:nvSpPr>
        <p:spPr bwMode="auto">
          <a:xfrm>
            <a:off x="4071938" y="5180013"/>
            <a:ext cx="8747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Internet</a:t>
            </a:r>
          </a:p>
        </p:txBody>
      </p:sp>
      <p:sp>
        <p:nvSpPr>
          <p:cNvPr id="50185" name="Line 52"/>
          <p:cNvSpPr>
            <a:spLocks noChangeShapeType="1"/>
          </p:cNvSpPr>
          <p:nvPr/>
        </p:nvSpPr>
        <p:spPr bwMode="auto">
          <a:xfrm>
            <a:off x="3392488" y="5591175"/>
            <a:ext cx="22113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6" name="Text Box 53"/>
          <p:cNvSpPr txBox="1">
            <a:spLocks noChangeArrowheads="1"/>
          </p:cNvSpPr>
          <p:nvPr/>
        </p:nvSpPr>
        <p:spPr bwMode="auto">
          <a:xfrm>
            <a:off x="7413625" y="4816475"/>
            <a:ext cx="1063625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solidFill>
                  <a:srgbClr val="CC0000"/>
                </a:solidFill>
              </a:rPr>
              <a:t>controlled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solidFill>
                  <a:srgbClr val="CC0000"/>
                </a:solidFill>
              </a:rPr>
              <a:t>by OS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sz="1600">
              <a:solidFill>
                <a:srgbClr val="CC0000"/>
              </a:solidFill>
              <a:latin typeface="Times New Roman" charset="0"/>
            </a:endParaRPr>
          </a:p>
        </p:txBody>
      </p:sp>
      <p:sp>
        <p:nvSpPr>
          <p:cNvPr id="50187" name="Text Box 56"/>
          <p:cNvSpPr txBox="1">
            <a:spLocks noChangeArrowheads="1"/>
          </p:cNvSpPr>
          <p:nvPr/>
        </p:nvSpPr>
        <p:spPr bwMode="auto">
          <a:xfrm>
            <a:off x="7391400" y="3916363"/>
            <a:ext cx="1470025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solidFill>
                  <a:srgbClr val="CC0000"/>
                </a:solidFill>
              </a:rPr>
              <a:t>controlled by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solidFill>
                  <a:srgbClr val="CC0000"/>
                </a:solidFill>
              </a:rPr>
              <a:t>app developer</a:t>
            </a:r>
          </a:p>
        </p:txBody>
      </p:sp>
      <p:sp>
        <p:nvSpPr>
          <p:cNvPr id="50188" name="Freeform 45"/>
          <p:cNvSpPr>
            <a:spLocks/>
          </p:cNvSpPr>
          <p:nvPr/>
        </p:nvSpPr>
        <p:spPr bwMode="auto">
          <a:xfrm>
            <a:off x="1208088" y="3814763"/>
            <a:ext cx="758825" cy="1997075"/>
          </a:xfrm>
          <a:custGeom>
            <a:avLst/>
            <a:gdLst>
              <a:gd name="T0" fmla="*/ 0 w 478"/>
              <a:gd name="T1" fmla="*/ 2147483647 h 1258"/>
              <a:gd name="T2" fmla="*/ 2147483647 w 478"/>
              <a:gd name="T3" fmla="*/ 0 h 1258"/>
              <a:gd name="T4" fmla="*/ 2147483647 w 478"/>
              <a:gd name="T5" fmla="*/ 2147483647 h 1258"/>
              <a:gd name="T6" fmla="*/ 2147483647 w 478"/>
              <a:gd name="T7" fmla="*/ 2147483647 h 1258"/>
              <a:gd name="T8" fmla="*/ 0 w 478"/>
              <a:gd name="T9" fmla="*/ 2147483647 h 125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78"/>
              <a:gd name="T16" fmla="*/ 0 h 1258"/>
              <a:gd name="T17" fmla="*/ 478 w 478"/>
              <a:gd name="T18" fmla="*/ 1258 h 125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78" h="1258">
                <a:moveTo>
                  <a:pt x="0" y="1040"/>
                </a:moveTo>
                <a:lnTo>
                  <a:pt x="478" y="0"/>
                </a:lnTo>
                <a:lnTo>
                  <a:pt x="472" y="1258"/>
                </a:lnTo>
                <a:lnTo>
                  <a:pt x="41" y="1246"/>
                </a:lnTo>
                <a:lnTo>
                  <a:pt x="0" y="1040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chemeClr val="folHlink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189" name="Rectangle 23"/>
          <p:cNvSpPr>
            <a:spLocks noChangeArrowheads="1"/>
          </p:cNvSpPr>
          <p:nvPr/>
        </p:nvSpPr>
        <p:spPr bwMode="auto">
          <a:xfrm>
            <a:off x="2011363" y="3770313"/>
            <a:ext cx="1296987" cy="1981200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sz="2400">
              <a:latin typeface="Times New Roman" charset="0"/>
            </a:endParaRPr>
          </a:p>
        </p:txBody>
      </p:sp>
      <p:sp>
        <p:nvSpPr>
          <p:cNvPr id="50190" name="Rectangle 24"/>
          <p:cNvSpPr>
            <a:spLocks noChangeArrowheads="1"/>
          </p:cNvSpPr>
          <p:nvPr/>
        </p:nvSpPr>
        <p:spPr bwMode="auto">
          <a:xfrm>
            <a:off x="1973263" y="3824288"/>
            <a:ext cx="1273175" cy="197961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sz="2400">
              <a:latin typeface="Times New Roman" charset="0"/>
            </a:endParaRPr>
          </a:p>
        </p:txBody>
      </p:sp>
      <p:sp>
        <p:nvSpPr>
          <p:cNvPr id="50191" name="Line 25"/>
          <p:cNvSpPr>
            <a:spLocks noChangeShapeType="1"/>
          </p:cNvSpPr>
          <p:nvPr/>
        </p:nvSpPr>
        <p:spPr bwMode="auto">
          <a:xfrm>
            <a:off x="1982788" y="4584700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2" name="Text Box 26"/>
          <p:cNvSpPr txBox="1">
            <a:spLocks noChangeArrowheads="1"/>
          </p:cNvSpPr>
          <p:nvPr/>
        </p:nvSpPr>
        <p:spPr bwMode="auto">
          <a:xfrm>
            <a:off x="1939925" y="4567238"/>
            <a:ext cx="131762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lnSpc>
                <a:spcPct val="11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400">
                <a:solidFill>
                  <a:srgbClr val="969696"/>
                </a:solidFill>
                <a:latin typeface="Tahoma" charset="0"/>
              </a:rPr>
              <a:t>transport</a:t>
            </a:r>
          </a:p>
        </p:txBody>
      </p:sp>
      <p:sp>
        <p:nvSpPr>
          <p:cNvPr id="50193" name="Line 27"/>
          <p:cNvSpPr>
            <a:spLocks noChangeShapeType="1"/>
          </p:cNvSpPr>
          <p:nvPr/>
        </p:nvSpPr>
        <p:spPr bwMode="auto">
          <a:xfrm>
            <a:off x="1990725" y="4905375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4" name="Line 28"/>
          <p:cNvSpPr>
            <a:spLocks noChangeShapeType="1"/>
          </p:cNvSpPr>
          <p:nvPr/>
        </p:nvSpPr>
        <p:spPr bwMode="auto">
          <a:xfrm>
            <a:off x="1976438" y="5214938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5" name="Line 29"/>
          <p:cNvSpPr>
            <a:spLocks noChangeShapeType="1"/>
          </p:cNvSpPr>
          <p:nvPr/>
        </p:nvSpPr>
        <p:spPr bwMode="auto">
          <a:xfrm>
            <a:off x="1976438" y="5500688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6" name="Text Box 26"/>
          <p:cNvSpPr txBox="1">
            <a:spLocks noChangeArrowheads="1"/>
          </p:cNvSpPr>
          <p:nvPr/>
        </p:nvSpPr>
        <p:spPr bwMode="auto">
          <a:xfrm>
            <a:off x="1974850" y="3814763"/>
            <a:ext cx="131762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lnSpc>
                <a:spcPct val="11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400">
                <a:latin typeface="Tahoma" charset="0"/>
              </a:rPr>
              <a:t>application</a:t>
            </a:r>
          </a:p>
        </p:txBody>
      </p:sp>
      <p:sp>
        <p:nvSpPr>
          <p:cNvPr id="50197" name="Text Box 26"/>
          <p:cNvSpPr txBox="1">
            <a:spLocks noChangeArrowheads="1"/>
          </p:cNvSpPr>
          <p:nvPr/>
        </p:nvSpPr>
        <p:spPr bwMode="auto">
          <a:xfrm>
            <a:off x="1930400" y="5472113"/>
            <a:ext cx="131762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lnSpc>
                <a:spcPct val="11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400">
                <a:solidFill>
                  <a:srgbClr val="969696"/>
                </a:solidFill>
                <a:latin typeface="Tahoma" charset="0"/>
              </a:rPr>
              <a:t>physical</a:t>
            </a:r>
          </a:p>
        </p:txBody>
      </p:sp>
      <p:sp>
        <p:nvSpPr>
          <p:cNvPr id="50198" name="Text Box 26"/>
          <p:cNvSpPr txBox="1">
            <a:spLocks noChangeArrowheads="1"/>
          </p:cNvSpPr>
          <p:nvPr/>
        </p:nvSpPr>
        <p:spPr bwMode="auto">
          <a:xfrm>
            <a:off x="1949450" y="5186363"/>
            <a:ext cx="131762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lnSpc>
                <a:spcPct val="11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400">
                <a:solidFill>
                  <a:srgbClr val="969696"/>
                </a:solidFill>
                <a:latin typeface="Tahoma" charset="0"/>
              </a:rPr>
              <a:t>link</a:t>
            </a:r>
          </a:p>
        </p:txBody>
      </p:sp>
      <p:sp>
        <p:nvSpPr>
          <p:cNvPr id="50199" name="Text Box 26"/>
          <p:cNvSpPr txBox="1">
            <a:spLocks noChangeArrowheads="1"/>
          </p:cNvSpPr>
          <p:nvPr/>
        </p:nvSpPr>
        <p:spPr bwMode="auto">
          <a:xfrm>
            <a:off x="1939925" y="4891088"/>
            <a:ext cx="131762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lnSpc>
                <a:spcPct val="11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400">
                <a:solidFill>
                  <a:srgbClr val="969696"/>
                </a:solidFill>
                <a:latin typeface="Tahoma" charset="0"/>
              </a:rPr>
              <a:t>network</a:t>
            </a:r>
          </a:p>
        </p:txBody>
      </p:sp>
      <p:sp>
        <p:nvSpPr>
          <p:cNvPr id="50200" name="Oval 57"/>
          <p:cNvSpPr>
            <a:spLocks noChangeArrowheads="1"/>
          </p:cNvSpPr>
          <p:nvPr/>
        </p:nvSpPr>
        <p:spPr bwMode="auto">
          <a:xfrm>
            <a:off x="2108200" y="4089400"/>
            <a:ext cx="990600" cy="3048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process</a:t>
            </a:r>
          </a:p>
        </p:txBody>
      </p:sp>
      <p:grpSp>
        <p:nvGrpSpPr>
          <p:cNvPr id="50201" name="Group 58"/>
          <p:cNvGrpSpPr>
            <a:grpSpLocks/>
          </p:cNvGrpSpPr>
          <p:nvPr/>
        </p:nvGrpSpPr>
        <p:grpSpPr bwMode="auto">
          <a:xfrm>
            <a:off x="2355850" y="4449763"/>
            <a:ext cx="546100" cy="225425"/>
            <a:chOff x="1287" y="2524"/>
            <a:chExt cx="260" cy="100"/>
          </a:xfrm>
        </p:grpSpPr>
        <p:sp>
          <p:nvSpPr>
            <p:cNvPr id="50231" name="Rectangle 59"/>
            <p:cNvSpPr>
              <a:spLocks noChangeArrowheads="1"/>
            </p:cNvSpPr>
            <p:nvPr/>
          </p:nvSpPr>
          <p:spPr bwMode="auto">
            <a:xfrm>
              <a:off x="1287" y="2524"/>
              <a:ext cx="260" cy="1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32" name="Rectangle 60"/>
            <p:cNvSpPr>
              <a:spLocks noChangeArrowheads="1"/>
            </p:cNvSpPr>
            <p:nvPr/>
          </p:nvSpPr>
          <p:spPr bwMode="auto">
            <a:xfrm>
              <a:off x="1338" y="2537"/>
              <a:ext cx="156" cy="7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33" name="Rectangle 61"/>
            <p:cNvSpPr>
              <a:spLocks noChangeArrowheads="1"/>
            </p:cNvSpPr>
            <p:nvPr/>
          </p:nvSpPr>
          <p:spPr bwMode="auto">
            <a:xfrm>
              <a:off x="1503" y="2582"/>
              <a:ext cx="27" cy="27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34" name="Rectangle 62"/>
            <p:cNvSpPr>
              <a:spLocks noChangeArrowheads="1"/>
            </p:cNvSpPr>
            <p:nvPr/>
          </p:nvSpPr>
          <p:spPr bwMode="auto">
            <a:xfrm>
              <a:off x="1298" y="2583"/>
              <a:ext cx="26" cy="27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0202" name="Rectangle 23"/>
          <p:cNvSpPr>
            <a:spLocks noChangeArrowheads="1"/>
          </p:cNvSpPr>
          <p:nvPr/>
        </p:nvSpPr>
        <p:spPr bwMode="auto">
          <a:xfrm>
            <a:off x="5673725" y="3741738"/>
            <a:ext cx="1296988" cy="1981200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sz="2400">
              <a:latin typeface="Times New Roman" charset="0"/>
            </a:endParaRPr>
          </a:p>
        </p:txBody>
      </p:sp>
      <p:sp>
        <p:nvSpPr>
          <p:cNvPr id="50203" name="Rectangle 24"/>
          <p:cNvSpPr>
            <a:spLocks noChangeArrowheads="1"/>
          </p:cNvSpPr>
          <p:nvPr/>
        </p:nvSpPr>
        <p:spPr bwMode="auto">
          <a:xfrm>
            <a:off x="5635625" y="3795713"/>
            <a:ext cx="1273175" cy="197961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sz="2400">
              <a:latin typeface="Times New Roman" charset="0"/>
            </a:endParaRPr>
          </a:p>
        </p:txBody>
      </p:sp>
      <p:sp>
        <p:nvSpPr>
          <p:cNvPr id="50204" name="Line 25"/>
          <p:cNvSpPr>
            <a:spLocks noChangeShapeType="1"/>
          </p:cNvSpPr>
          <p:nvPr/>
        </p:nvSpPr>
        <p:spPr bwMode="auto">
          <a:xfrm>
            <a:off x="5645150" y="4556125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05" name="Text Box 26"/>
          <p:cNvSpPr txBox="1">
            <a:spLocks noChangeArrowheads="1"/>
          </p:cNvSpPr>
          <p:nvPr/>
        </p:nvSpPr>
        <p:spPr bwMode="auto">
          <a:xfrm>
            <a:off x="5602288" y="4538663"/>
            <a:ext cx="131762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lnSpc>
                <a:spcPct val="11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400">
                <a:solidFill>
                  <a:srgbClr val="969696"/>
                </a:solidFill>
                <a:latin typeface="Tahoma" charset="0"/>
              </a:rPr>
              <a:t>transport</a:t>
            </a:r>
          </a:p>
        </p:txBody>
      </p:sp>
      <p:sp>
        <p:nvSpPr>
          <p:cNvPr id="50206" name="Line 27"/>
          <p:cNvSpPr>
            <a:spLocks noChangeShapeType="1"/>
          </p:cNvSpPr>
          <p:nvPr/>
        </p:nvSpPr>
        <p:spPr bwMode="auto">
          <a:xfrm>
            <a:off x="5653088" y="4876800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07" name="Line 28"/>
          <p:cNvSpPr>
            <a:spLocks noChangeShapeType="1"/>
          </p:cNvSpPr>
          <p:nvPr/>
        </p:nvSpPr>
        <p:spPr bwMode="auto">
          <a:xfrm>
            <a:off x="5638800" y="5186363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08" name="Line 29"/>
          <p:cNvSpPr>
            <a:spLocks noChangeShapeType="1"/>
          </p:cNvSpPr>
          <p:nvPr/>
        </p:nvSpPr>
        <p:spPr bwMode="auto">
          <a:xfrm>
            <a:off x="5638800" y="5472113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09" name="Text Box 26"/>
          <p:cNvSpPr txBox="1">
            <a:spLocks noChangeArrowheads="1"/>
          </p:cNvSpPr>
          <p:nvPr/>
        </p:nvSpPr>
        <p:spPr bwMode="auto">
          <a:xfrm>
            <a:off x="5637213" y="3786188"/>
            <a:ext cx="131762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lnSpc>
                <a:spcPct val="11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400">
                <a:latin typeface="Tahoma" charset="0"/>
              </a:rPr>
              <a:t>application</a:t>
            </a:r>
          </a:p>
        </p:txBody>
      </p:sp>
      <p:sp>
        <p:nvSpPr>
          <p:cNvPr id="50210" name="Text Box 26"/>
          <p:cNvSpPr txBox="1">
            <a:spLocks noChangeArrowheads="1"/>
          </p:cNvSpPr>
          <p:nvPr/>
        </p:nvSpPr>
        <p:spPr bwMode="auto">
          <a:xfrm>
            <a:off x="5592763" y="5443538"/>
            <a:ext cx="131762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lnSpc>
                <a:spcPct val="11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400">
                <a:solidFill>
                  <a:srgbClr val="969696"/>
                </a:solidFill>
                <a:latin typeface="Tahoma" charset="0"/>
              </a:rPr>
              <a:t>physical</a:t>
            </a:r>
          </a:p>
        </p:txBody>
      </p:sp>
      <p:sp>
        <p:nvSpPr>
          <p:cNvPr id="50211" name="Text Box 26"/>
          <p:cNvSpPr txBox="1">
            <a:spLocks noChangeArrowheads="1"/>
          </p:cNvSpPr>
          <p:nvPr/>
        </p:nvSpPr>
        <p:spPr bwMode="auto">
          <a:xfrm>
            <a:off x="5611813" y="5157788"/>
            <a:ext cx="131762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lnSpc>
                <a:spcPct val="11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400">
                <a:solidFill>
                  <a:srgbClr val="969696"/>
                </a:solidFill>
                <a:latin typeface="Tahoma" charset="0"/>
              </a:rPr>
              <a:t>link</a:t>
            </a:r>
          </a:p>
        </p:txBody>
      </p:sp>
      <p:sp>
        <p:nvSpPr>
          <p:cNvPr id="50212" name="Text Box 26"/>
          <p:cNvSpPr txBox="1">
            <a:spLocks noChangeArrowheads="1"/>
          </p:cNvSpPr>
          <p:nvPr/>
        </p:nvSpPr>
        <p:spPr bwMode="auto">
          <a:xfrm>
            <a:off x="5602288" y="4862513"/>
            <a:ext cx="131762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lnSpc>
                <a:spcPct val="11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400">
                <a:solidFill>
                  <a:srgbClr val="969696"/>
                </a:solidFill>
                <a:latin typeface="Tahoma" charset="0"/>
              </a:rPr>
              <a:t>network</a:t>
            </a:r>
          </a:p>
        </p:txBody>
      </p:sp>
      <p:sp>
        <p:nvSpPr>
          <p:cNvPr id="50213" name="Oval 78"/>
          <p:cNvSpPr>
            <a:spLocks noChangeArrowheads="1"/>
          </p:cNvSpPr>
          <p:nvPr/>
        </p:nvSpPr>
        <p:spPr bwMode="auto">
          <a:xfrm>
            <a:off x="5770563" y="4060825"/>
            <a:ext cx="990600" cy="3048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process</a:t>
            </a:r>
          </a:p>
        </p:txBody>
      </p:sp>
      <p:grpSp>
        <p:nvGrpSpPr>
          <p:cNvPr id="50214" name="Group 79"/>
          <p:cNvGrpSpPr>
            <a:grpSpLocks/>
          </p:cNvGrpSpPr>
          <p:nvPr/>
        </p:nvGrpSpPr>
        <p:grpSpPr bwMode="auto">
          <a:xfrm>
            <a:off x="6018213" y="4421188"/>
            <a:ext cx="546100" cy="225425"/>
            <a:chOff x="1287" y="2524"/>
            <a:chExt cx="260" cy="100"/>
          </a:xfrm>
        </p:grpSpPr>
        <p:sp>
          <p:nvSpPr>
            <p:cNvPr id="50227" name="Rectangle 80"/>
            <p:cNvSpPr>
              <a:spLocks noChangeArrowheads="1"/>
            </p:cNvSpPr>
            <p:nvPr/>
          </p:nvSpPr>
          <p:spPr bwMode="auto">
            <a:xfrm>
              <a:off x="1287" y="2524"/>
              <a:ext cx="260" cy="1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28" name="Rectangle 81"/>
            <p:cNvSpPr>
              <a:spLocks noChangeArrowheads="1"/>
            </p:cNvSpPr>
            <p:nvPr/>
          </p:nvSpPr>
          <p:spPr bwMode="auto">
            <a:xfrm>
              <a:off x="1338" y="2537"/>
              <a:ext cx="156" cy="7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29" name="Rectangle 82"/>
            <p:cNvSpPr>
              <a:spLocks noChangeArrowheads="1"/>
            </p:cNvSpPr>
            <p:nvPr/>
          </p:nvSpPr>
          <p:spPr bwMode="auto">
            <a:xfrm>
              <a:off x="1503" y="2582"/>
              <a:ext cx="27" cy="27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30" name="Rectangle 83"/>
            <p:cNvSpPr>
              <a:spLocks noChangeArrowheads="1"/>
            </p:cNvSpPr>
            <p:nvPr/>
          </p:nvSpPr>
          <p:spPr bwMode="auto">
            <a:xfrm>
              <a:off x="1298" y="2583"/>
              <a:ext cx="26" cy="27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0215" name="Line 88"/>
          <p:cNvSpPr>
            <a:spLocks noChangeShapeType="1"/>
          </p:cNvSpPr>
          <p:nvPr/>
        </p:nvSpPr>
        <p:spPr bwMode="auto">
          <a:xfrm flipH="1">
            <a:off x="6827838" y="4192588"/>
            <a:ext cx="609600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216" name="Line 89"/>
          <p:cNvSpPr>
            <a:spLocks noChangeShapeType="1"/>
          </p:cNvSpPr>
          <p:nvPr/>
        </p:nvSpPr>
        <p:spPr bwMode="auto">
          <a:xfrm>
            <a:off x="7053263" y="4618038"/>
            <a:ext cx="0" cy="102235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217" name="Line 90"/>
          <p:cNvSpPr>
            <a:spLocks noChangeShapeType="1"/>
          </p:cNvSpPr>
          <p:nvPr/>
        </p:nvSpPr>
        <p:spPr bwMode="auto">
          <a:xfrm flipH="1">
            <a:off x="7077075" y="5118100"/>
            <a:ext cx="609600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218" name="Text Box 56"/>
          <p:cNvSpPr txBox="1">
            <a:spLocks noChangeArrowheads="1"/>
          </p:cNvSpPr>
          <p:nvPr/>
        </p:nvSpPr>
        <p:spPr bwMode="auto">
          <a:xfrm>
            <a:off x="3990975" y="3873500"/>
            <a:ext cx="9175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i="1">
                <a:solidFill>
                  <a:srgbClr val="CC0000"/>
                </a:solidFill>
              </a:rPr>
              <a:t>socket</a:t>
            </a:r>
          </a:p>
        </p:txBody>
      </p:sp>
      <p:sp>
        <p:nvSpPr>
          <p:cNvPr id="50219" name="Line 92"/>
          <p:cNvSpPr>
            <a:spLocks noChangeShapeType="1"/>
          </p:cNvSpPr>
          <p:nvPr/>
        </p:nvSpPr>
        <p:spPr bwMode="auto">
          <a:xfrm flipV="1">
            <a:off x="2994025" y="4073525"/>
            <a:ext cx="968375" cy="434975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220" name="Line 93"/>
          <p:cNvSpPr>
            <a:spLocks noChangeShapeType="1"/>
          </p:cNvSpPr>
          <p:nvPr/>
        </p:nvSpPr>
        <p:spPr bwMode="auto">
          <a:xfrm flipH="1" flipV="1">
            <a:off x="4929188" y="4062413"/>
            <a:ext cx="968375" cy="434975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0221" name="Group 96"/>
          <p:cNvGrpSpPr>
            <a:grpSpLocks/>
          </p:cNvGrpSpPr>
          <p:nvPr/>
        </p:nvGrpSpPr>
        <p:grpSpPr bwMode="auto">
          <a:xfrm>
            <a:off x="784225" y="5127625"/>
            <a:ext cx="719138" cy="773113"/>
            <a:chOff x="-44" y="1473"/>
            <a:chExt cx="981" cy="1105"/>
          </a:xfrm>
        </p:grpSpPr>
        <p:pic>
          <p:nvPicPr>
            <p:cNvPr id="50225" name="Picture 97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0226" name="Freeform 98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24164 w 356"/>
                <a:gd name="T3" fmla="*/ 1678 h 368"/>
                <a:gd name="T4" fmla="*/ 28666 w 356"/>
                <a:gd name="T5" fmla="*/ 34959 h 368"/>
                <a:gd name="T6" fmla="*/ 6318 w 356"/>
                <a:gd name="T7" fmla="*/ 4372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50222" name="Group 99"/>
          <p:cNvGrpSpPr>
            <a:grpSpLocks/>
          </p:cNvGrpSpPr>
          <p:nvPr/>
        </p:nvGrpSpPr>
        <p:grpSpPr bwMode="auto">
          <a:xfrm flipH="1">
            <a:off x="7480300" y="5322888"/>
            <a:ext cx="719138" cy="773112"/>
            <a:chOff x="-44" y="1473"/>
            <a:chExt cx="981" cy="1105"/>
          </a:xfrm>
        </p:grpSpPr>
        <p:pic>
          <p:nvPicPr>
            <p:cNvPr id="50223" name="Picture 100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0224" name="Freeform 101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24164 w 356"/>
                <a:gd name="T3" fmla="*/ 1678 h 368"/>
                <a:gd name="T4" fmla="*/ 28666 w 356"/>
                <a:gd name="T5" fmla="*/ 34959 h 368"/>
                <a:gd name="T6" fmla="*/ 6318 w 356"/>
                <a:gd name="T7" fmla="*/ 4372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C996B63-CBE1-2041-9B0A-832A409B105A}" type="datetime1">
              <a:rPr lang="en-US" smtClean="0"/>
              <a:t>9/16/19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2-</a:t>
            </a:r>
            <a:fld id="{F6C793D6-1ED6-C846-8CC0-13D987A9D74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779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Rectangle 2"/>
          <p:cNvSpPr>
            <a:spLocks noGrp="1" noChangeArrowheads="1"/>
          </p:cNvSpPr>
          <p:nvPr>
            <p:ph type="title"/>
          </p:nvPr>
        </p:nvSpPr>
        <p:spPr>
          <a:xfrm>
            <a:off x="273050" y="238125"/>
            <a:ext cx="7772400" cy="871538"/>
          </a:xfrm>
        </p:spPr>
        <p:txBody>
          <a:bodyPr/>
          <a:lstStyle/>
          <a:p>
            <a:r>
              <a:rPr lang="en-US" sz="3600">
                <a:latin typeface="Gill Sans MT" charset="0"/>
              </a:rPr>
              <a:t>Addressing processes</a:t>
            </a:r>
            <a:endParaRPr lang="en-US">
              <a:latin typeface="Gill Sans MT" charset="0"/>
            </a:endParaRPr>
          </a:p>
        </p:txBody>
      </p:sp>
      <p:sp>
        <p:nvSpPr>
          <p:cNvPr id="5222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98475" y="1365250"/>
            <a:ext cx="4021138" cy="4648200"/>
          </a:xfrm>
        </p:spPr>
        <p:txBody>
          <a:bodyPr/>
          <a:lstStyle/>
          <a:p>
            <a:r>
              <a:rPr lang="en-US" sz="2400">
                <a:latin typeface="Gill Sans MT" charset="0"/>
              </a:rPr>
              <a:t>to receive messages, process  must have </a:t>
            </a:r>
            <a:r>
              <a:rPr lang="en-US" sz="2400" i="1">
                <a:solidFill>
                  <a:srgbClr val="CC0000"/>
                </a:solidFill>
                <a:latin typeface="Gill Sans MT" charset="0"/>
              </a:rPr>
              <a:t>identifier</a:t>
            </a:r>
          </a:p>
          <a:p>
            <a:r>
              <a:rPr lang="en-US" sz="2400">
                <a:latin typeface="Gill Sans MT" charset="0"/>
              </a:rPr>
              <a:t>host device has unique 32-bit IP address</a:t>
            </a:r>
          </a:p>
          <a:p>
            <a:r>
              <a:rPr lang="en-US" sz="2400" i="1" u="sng">
                <a:solidFill>
                  <a:srgbClr val="CC0000"/>
                </a:solidFill>
                <a:latin typeface="Gill Sans MT" charset="0"/>
              </a:rPr>
              <a:t>Q:</a:t>
            </a:r>
            <a:r>
              <a:rPr lang="en-US" sz="2400">
                <a:latin typeface="Gill Sans MT" charset="0"/>
              </a:rPr>
              <a:t> does  IP address of host on which process runs suffice for identifying the process?</a:t>
            </a:r>
          </a:p>
        </p:txBody>
      </p:sp>
      <p:sp>
        <p:nvSpPr>
          <p:cNvPr id="237572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495800" y="1295400"/>
            <a:ext cx="4125912" cy="5218112"/>
          </a:xfrm>
          <a:noFill/>
        </p:spPr>
        <p:txBody>
          <a:bodyPr/>
          <a:lstStyle/>
          <a:p>
            <a:r>
              <a:rPr lang="en-US" sz="2400" i="1" dirty="0">
                <a:solidFill>
                  <a:srgbClr val="CC0000"/>
                </a:solidFill>
                <a:latin typeface="Gill Sans MT" charset="0"/>
              </a:rPr>
              <a:t>identifier</a:t>
            </a:r>
            <a:r>
              <a:rPr lang="en-US" sz="2400" dirty="0">
                <a:solidFill>
                  <a:srgbClr val="FF0000"/>
                </a:solidFill>
                <a:latin typeface="Gill Sans MT" charset="0"/>
              </a:rPr>
              <a:t> </a:t>
            </a:r>
            <a:r>
              <a:rPr lang="en-US" sz="2400" dirty="0">
                <a:latin typeface="Gill Sans MT" charset="0"/>
              </a:rPr>
              <a:t>includes both </a:t>
            </a:r>
            <a:r>
              <a:rPr lang="en-US" sz="2400" dirty="0">
                <a:solidFill>
                  <a:srgbClr val="CC0000"/>
                </a:solidFill>
                <a:latin typeface="Gill Sans MT" charset="0"/>
              </a:rPr>
              <a:t>IP address</a:t>
            </a:r>
            <a:r>
              <a:rPr lang="en-US" sz="2400" dirty="0">
                <a:latin typeface="Gill Sans MT" charset="0"/>
              </a:rPr>
              <a:t> and </a:t>
            </a:r>
            <a:r>
              <a:rPr lang="en-US" sz="2400" dirty="0">
                <a:solidFill>
                  <a:srgbClr val="CC0000"/>
                </a:solidFill>
                <a:latin typeface="Gill Sans MT" charset="0"/>
              </a:rPr>
              <a:t>port numbers</a:t>
            </a:r>
            <a:r>
              <a:rPr lang="en-US" sz="2400" dirty="0">
                <a:latin typeface="Gill Sans MT" charset="0"/>
              </a:rPr>
              <a:t> associated with process on host.</a:t>
            </a:r>
          </a:p>
          <a:p>
            <a:r>
              <a:rPr lang="en-US" sz="2400" dirty="0">
                <a:latin typeface="Gill Sans MT" charset="0"/>
              </a:rPr>
              <a:t>example port numbers:</a:t>
            </a:r>
          </a:p>
          <a:p>
            <a:pPr lvl="1"/>
            <a:r>
              <a:rPr lang="en-US" sz="2000" dirty="0">
                <a:latin typeface="Gill Sans MT" charset="0"/>
              </a:rPr>
              <a:t>HTTP server: 80</a:t>
            </a:r>
          </a:p>
          <a:p>
            <a:pPr lvl="1"/>
            <a:r>
              <a:rPr lang="en-US" sz="2000" dirty="0">
                <a:latin typeface="Gill Sans MT" charset="0"/>
              </a:rPr>
              <a:t>mail server: 25</a:t>
            </a:r>
          </a:p>
          <a:p>
            <a:r>
              <a:rPr lang="en-US" sz="2400" dirty="0">
                <a:latin typeface="Gill Sans MT" charset="0"/>
              </a:rPr>
              <a:t>to send HTTP message to </a:t>
            </a:r>
            <a:r>
              <a:rPr lang="en-US" sz="2400" dirty="0" err="1">
                <a:latin typeface="Gill Sans MT" charset="0"/>
              </a:rPr>
              <a:t>gaia.cs.umass.edu</a:t>
            </a:r>
            <a:r>
              <a:rPr lang="en-US" sz="2400" dirty="0">
                <a:latin typeface="Gill Sans MT" charset="0"/>
              </a:rPr>
              <a:t> web server:</a:t>
            </a:r>
          </a:p>
          <a:p>
            <a:pPr lvl="1"/>
            <a:r>
              <a:rPr lang="en-US" sz="2000" dirty="0">
                <a:solidFill>
                  <a:srgbClr val="CC0000"/>
                </a:solidFill>
                <a:latin typeface="Gill Sans MT" charset="0"/>
              </a:rPr>
              <a:t>IP address:</a:t>
            </a:r>
            <a:r>
              <a:rPr lang="en-US" sz="2000" dirty="0">
                <a:solidFill>
                  <a:schemeClr val="accent2"/>
                </a:solidFill>
                <a:latin typeface="Gill Sans MT" charset="0"/>
              </a:rPr>
              <a:t> </a:t>
            </a:r>
            <a:r>
              <a:rPr lang="en-US" sz="2000" dirty="0">
                <a:latin typeface="Gill Sans MT" charset="0"/>
              </a:rPr>
              <a:t>128.119.245.12</a:t>
            </a:r>
          </a:p>
          <a:p>
            <a:pPr lvl="1"/>
            <a:r>
              <a:rPr lang="en-US" sz="2000" dirty="0">
                <a:solidFill>
                  <a:srgbClr val="CC0000"/>
                </a:solidFill>
                <a:latin typeface="Gill Sans MT" charset="0"/>
              </a:rPr>
              <a:t>port number:</a:t>
            </a:r>
            <a:r>
              <a:rPr lang="en-US" sz="2000" dirty="0">
                <a:solidFill>
                  <a:schemeClr val="accent2"/>
                </a:solidFill>
                <a:latin typeface="Gill Sans MT" charset="0"/>
              </a:rPr>
              <a:t> </a:t>
            </a:r>
            <a:r>
              <a:rPr lang="en-US" sz="2000" dirty="0" smtClean="0">
                <a:latin typeface="Gill Sans MT" charset="0"/>
              </a:rPr>
              <a:t>80</a:t>
            </a:r>
            <a:endParaRPr lang="en-US" sz="2000" dirty="0">
              <a:latin typeface="Gill Sans MT" charset="0"/>
            </a:endParaRPr>
          </a:p>
        </p:txBody>
      </p:sp>
      <p:sp>
        <p:nvSpPr>
          <p:cNvPr id="43020" name="Rectangle 3"/>
          <p:cNvSpPr>
            <a:spLocks noChangeArrowheads="1"/>
          </p:cNvSpPr>
          <p:nvPr/>
        </p:nvSpPr>
        <p:spPr bwMode="auto">
          <a:xfrm>
            <a:off x="533400" y="4572000"/>
            <a:ext cx="4021138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lnSpc>
                <a:spcPct val="85000"/>
              </a:lnSpc>
              <a:buClr>
                <a:srgbClr val="000099"/>
              </a:buClr>
              <a:buSzTx/>
              <a:buFont typeface="Wingdings" charset="0"/>
              <a:buChar char="§"/>
            </a:pPr>
            <a:r>
              <a:rPr lang="en-US" sz="2400" i="1" u="sng" dirty="0">
                <a:solidFill>
                  <a:srgbClr val="CC0000"/>
                </a:solidFill>
                <a:latin typeface="Gill Sans MT" charset="0"/>
              </a:rPr>
              <a:t>A:</a:t>
            </a:r>
            <a:r>
              <a:rPr lang="en-US" sz="2400" dirty="0">
                <a:latin typeface="Gill Sans MT" charset="0"/>
              </a:rPr>
              <a:t> no, </a:t>
            </a:r>
            <a:r>
              <a:rPr lang="en-US" sz="2400" i="1" dirty="0">
                <a:latin typeface="Gill Sans MT" charset="0"/>
              </a:rPr>
              <a:t>many</a:t>
            </a:r>
            <a:r>
              <a:rPr lang="en-US" sz="2400" dirty="0">
                <a:latin typeface="Gill Sans MT" charset="0"/>
              </a:rPr>
              <a:t> processes can be running on same host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AC8E4-7A58-FE43-9BEF-841D25118406}" type="datetime1">
              <a:rPr lang="en-US" smtClean="0"/>
              <a:t>9/16/19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519134F-D711-FE4C-B14F-B668558BCC46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8407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3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37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757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7772400" cy="860425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App-layer protocol defines</a:t>
            </a:r>
          </a:p>
        </p:txBody>
      </p:sp>
      <p:sp>
        <p:nvSpPr>
          <p:cNvPr id="5427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143000"/>
            <a:ext cx="3973513" cy="4648200"/>
          </a:xfrm>
        </p:spPr>
        <p:txBody>
          <a:bodyPr/>
          <a:lstStyle/>
          <a:p>
            <a:r>
              <a:rPr lang="en-US" sz="2400" dirty="0">
                <a:solidFill>
                  <a:srgbClr val="CC0000"/>
                </a:solidFill>
                <a:latin typeface="Gill Sans MT" charset="0"/>
              </a:rPr>
              <a:t>types of messages exchanged,</a:t>
            </a:r>
            <a:r>
              <a:rPr lang="en-US" sz="2400" dirty="0">
                <a:latin typeface="Gill Sans MT" charset="0"/>
              </a:rPr>
              <a:t> </a:t>
            </a:r>
          </a:p>
          <a:p>
            <a:pPr lvl="1"/>
            <a:r>
              <a:rPr lang="en-US" dirty="0">
                <a:latin typeface="Gill Sans MT" charset="0"/>
              </a:rPr>
              <a:t>e.g., request, response </a:t>
            </a:r>
          </a:p>
          <a:p>
            <a:r>
              <a:rPr lang="en-US" sz="2400" dirty="0">
                <a:solidFill>
                  <a:srgbClr val="CC0000"/>
                </a:solidFill>
                <a:latin typeface="Gill Sans MT" charset="0"/>
              </a:rPr>
              <a:t>message syntax:</a:t>
            </a:r>
          </a:p>
          <a:p>
            <a:pPr lvl="1"/>
            <a:r>
              <a:rPr lang="en-US" dirty="0">
                <a:latin typeface="Gill Sans MT" charset="0"/>
              </a:rPr>
              <a:t>what fields in messages &amp; how fields are delineated</a:t>
            </a:r>
          </a:p>
          <a:p>
            <a:r>
              <a:rPr lang="en-US" sz="2400" dirty="0">
                <a:solidFill>
                  <a:srgbClr val="CC0000"/>
                </a:solidFill>
                <a:latin typeface="Gill Sans MT" charset="0"/>
              </a:rPr>
              <a:t>message semantics</a:t>
            </a:r>
            <a:r>
              <a:rPr lang="en-US" sz="2400" dirty="0">
                <a:latin typeface="Gill Sans MT" charset="0"/>
              </a:rPr>
              <a:t> </a:t>
            </a:r>
          </a:p>
          <a:p>
            <a:pPr lvl="1"/>
            <a:r>
              <a:rPr lang="en-US" dirty="0">
                <a:latin typeface="Gill Sans MT" charset="0"/>
              </a:rPr>
              <a:t>meaning of information in fields</a:t>
            </a:r>
          </a:p>
          <a:p>
            <a:r>
              <a:rPr lang="en-US" sz="2400" dirty="0">
                <a:solidFill>
                  <a:srgbClr val="CC0000"/>
                </a:solidFill>
                <a:latin typeface="Gill Sans MT" charset="0"/>
              </a:rPr>
              <a:t>rules</a:t>
            </a:r>
            <a:r>
              <a:rPr lang="en-US" sz="2400" dirty="0">
                <a:latin typeface="Gill Sans MT" charset="0"/>
              </a:rPr>
              <a:t> for when and how processes send &amp; respond to messages</a:t>
            </a:r>
          </a:p>
        </p:txBody>
      </p:sp>
      <p:sp>
        <p:nvSpPr>
          <p:cNvPr id="4403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800600" y="1143000"/>
            <a:ext cx="3810000" cy="46482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sz="2400" dirty="0">
                <a:solidFill>
                  <a:srgbClr val="FF0000"/>
                </a:solidFill>
                <a:latin typeface="Gill Sans MT" charset="0"/>
              </a:rPr>
              <a:t>open protocols:</a:t>
            </a:r>
          </a:p>
          <a:p>
            <a:r>
              <a:rPr lang="en-US" sz="2400" dirty="0">
                <a:latin typeface="Gill Sans MT" charset="0"/>
              </a:rPr>
              <a:t>defined in RFCs</a:t>
            </a:r>
          </a:p>
          <a:p>
            <a:r>
              <a:rPr lang="en-US" sz="2400" dirty="0">
                <a:latin typeface="Gill Sans MT" charset="0"/>
              </a:rPr>
              <a:t>allows for interoperability</a:t>
            </a:r>
          </a:p>
          <a:p>
            <a:r>
              <a:rPr lang="en-US" sz="2400" dirty="0">
                <a:latin typeface="Gill Sans MT" charset="0"/>
              </a:rPr>
              <a:t>e.g., HTTP, SMTP</a:t>
            </a:r>
          </a:p>
          <a:p>
            <a:pPr>
              <a:buFont typeface="Wingdings" charset="0"/>
              <a:buNone/>
            </a:pPr>
            <a:r>
              <a:rPr lang="en-US" sz="2400" dirty="0">
                <a:solidFill>
                  <a:srgbClr val="FF0000"/>
                </a:solidFill>
                <a:latin typeface="Gill Sans MT" charset="0"/>
              </a:rPr>
              <a:t>proprietary protocols:</a:t>
            </a:r>
          </a:p>
          <a:p>
            <a:r>
              <a:rPr lang="en-US" sz="2400" dirty="0">
                <a:latin typeface="Gill Sans MT" charset="0"/>
              </a:rPr>
              <a:t>e.g., Skype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C5EB7-53C6-734E-84CD-492560820B28}" type="datetime1">
              <a:rPr lang="en-US" smtClean="0"/>
              <a:t>9/16/19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519134F-D711-FE4C-B14F-B668558BCC46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1648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4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094A7-D8EC-3D48-8AD6-733A38E6A486}" type="datetime1">
              <a:rPr lang="en-US" smtClean="0"/>
              <a:t>9/16/19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12FD2FB-6EE2-AC40-8967-774090C31E71}" type="slidenum">
              <a:rPr lang="en-US"/>
              <a:pPr/>
              <a:t>15</a:t>
            </a:fld>
            <a:endParaRPr lang="en-US"/>
          </a:p>
        </p:txBody>
      </p:sp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6705600" cy="1219200"/>
          </a:xfrm>
        </p:spPr>
        <p:txBody>
          <a:bodyPr/>
          <a:lstStyle/>
          <a:p>
            <a:r>
              <a:rPr lang="en-US" dirty="0" smtClean="0"/>
              <a:t>Analyzing App </a:t>
            </a:r>
            <a:r>
              <a:rPr lang="en-US" dirty="0"/>
              <a:t>Protocols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305800" cy="5105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Commands and replies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Telnet sends commands in binary, whereas </a:t>
            </a:r>
            <a:r>
              <a:rPr lang="en-US" dirty="0" smtClean="0"/>
              <a:t>Many </a:t>
            </a:r>
            <a:r>
              <a:rPr lang="en-US" dirty="0"/>
              <a:t>other protocols are text based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Many of the protocols have similar request methods and response codes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Data types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Telnet, FTP, and SMTP transmit text data in standard U.S. 7-bit ASCII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FTP also supports transfer of data in binary form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SMTP uses MIME standard for sending non-text data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HTTP incorporates some key aspects of MIME (e.g., classification of data formats)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19" grpId="0" build="p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AF4B5-8FA4-7A49-BDB4-2AADD0200871}" type="datetime1">
              <a:rPr lang="en-US" smtClean="0"/>
              <a:t>9/16/19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159096D-599C-9C48-B91C-9BC8605422E6}" type="slidenum">
              <a:rPr lang="en-US"/>
              <a:pPr/>
              <a:t>16</a:t>
            </a:fld>
            <a:endParaRPr lang="en-US"/>
          </a:p>
        </p:txBody>
      </p:sp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7467600" cy="1143000"/>
          </a:xfrm>
        </p:spPr>
        <p:txBody>
          <a:bodyPr/>
          <a:lstStyle/>
          <a:p>
            <a:r>
              <a:rPr lang="en-US" dirty="0" smtClean="0"/>
              <a:t>Analyzing App Protocols </a:t>
            </a:r>
            <a:r>
              <a:rPr lang="en-US" dirty="0"/>
              <a:t>(</a:t>
            </a:r>
            <a:r>
              <a:rPr lang="en-US" dirty="0" smtClean="0"/>
              <a:t>Cont.)</a:t>
            </a:r>
            <a:endParaRPr lang="en-US" dirty="0"/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4582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Transport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Telnet, FTP, SMTP, and HTTP all depend on reliable transport protocol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Telnet, SMTP, and HTTP use a single TCP connection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… but FTP has separate control and data connections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State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In Telnet, FTP, and SMTP, the server retains information about the session with the client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E.g., FTP server remembers client</a:t>
            </a:r>
            <a:r>
              <a:rPr lang="ja-JP" altLang="en-US" dirty="0">
                <a:latin typeface="Arial"/>
              </a:rPr>
              <a:t>’</a:t>
            </a:r>
            <a:r>
              <a:rPr lang="en-US" dirty="0"/>
              <a:t>s current directory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In contrast, HTTP servers are stateless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3" grpId="0" build="p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8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8324850" y="6462713"/>
            <a:ext cx="676275" cy="276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2-</a:t>
            </a:r>
            <a:fld id="{2033835C-861F-D943-937C-6081031C319A}" type="slidenum">
              <a:rPr lang="en-US" sz="1200">
                <a:latin typeface="Tahoma" charset="0"/>
              </a:rPr>
              <a:pPr/>
              <a:t>17</a:t>
            </a:fld>
            <a:endParaRPr lang="en-US" sz="1200">
              <a:latin typeface="Tahoma" charset="0"/>
            </a:endParaRPr>
          </a:p>
        </p:txBody>
      </p:sp>
      <p:sp>
        <p:nvSpPr>
          <p:cNvPr id="5632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1" y="-11113"/>
            <a:ext cx="7619999" cy="1154113"/>
          </a:xfrm>
        </p:spPr>
        <p:txBody>
          <a:bodyPr/>
          <a:lstStyle/>
          <a:p>
            <a:r>
              <a:rPr lang="en-US" sz="3600" dirty="0">
                <a:latin typeface="Gill Sans MT" charset="0"/>
              </a:rPr>
              <a:t>What transport service does an app need?</a:t>
            </a:r>
            <a:endParaRPr lang="en-US" dirty="0">
              <a:latin typeface="Gill Sans MT" charset="0"/>
            </a:endParaRPr>
          </a:p>
        </p:txBody>
      </p:sp>
      <p:sp>
        <p:nvSpPr>
          <p:cNvPr id="7270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66750" y="1141413"/>
            <a:ext cx="4316413" cy="2797175"/>
          </a:xfrm>
        </p:spPr>
        <p:txBody>
          <a:bodyPr/>
          <a:lstStyle/>
          <a:p>
            <a:pPr>
              <a:lnSpc>
                <a:spcPct val="90000"/>
              </a:lnSpc>
              <a:buFont typeface="Wingdings" charset="0"/>
              <a:buNone/>
              <a:defRPr/>
            </a:pPr>
            <a:r>
              <a:rPr lang="en-US" dirty="0">
                <a:solidFill>
                  <a:srgbClr val="CC0000"/>
                </a:solidFill>
                <a:latin typeface="Gill Sans MT" charset="0"/>
              </a:rPr>
              <a:t>data integrity</a:t>
            </a:r>
          </a:p>
          <a:p>
            <a:pPr marL="233363" indent="-233363">
              <a:lnSpc>
                <a:spcPct val="100000"/>
              </a:lnSpc>
              <a:buFont typeface="Wingdings" charset="2"/>
              <a:buChar char="§"/>
              <a:defRPr/>
            </a:pPr>
            <a:r>
              <a:rPr lang="en-US" sz="2400" dirty="0">
                <a:latin typeface="Gill Sans MT" charset="0"/>
              </a:rPr>
              <a:t>some apps (e.g., file transfer, web transactions) require 100% reliable data transfer</a:t>
            </a:r>
            <a:r>
              <a:rPr lang="en-US" dirty="0">
                <a:latin typeface="Gill Sans MT" charset="0"/>
              </a:rPr>
              <a:t> </a:t>
            </a:r>
          </a:p>
          <a:p>
            <a:pPr marL="233363" indent="-233363">
              <a:lnSpc>
                <a:spcPct val="100000"/>
              </a:lnSpc>
              <a:buFont typeface="Wingdings" charset="2"/>
              <a:buChar char="§"/>
              <a:defRPr/>
            </a:pPr>
            <a:r>
              <a:rPr lang="en-US" sz="2400" dirty="0">
                <a:latin typeface="Gill Sans MT" charset="0"/>
              </a:rPr>
              <a:t>other apps (e.g., audio) can tolerate some loss</a:t>
            </a:r>
          </a:p>
          <a:p>
            <a:pPr>
              <a:lnSpc>
                <a:spcPct val="90000"/>
              </a:lnSpc>
              <a:buFont typeface="Wingdings" charset="2"/>
              <a:buChar char="§"/>
              <a:defRPr/>
            </a:pPr>
            <a:endParaRPr lang="en-US" dirty="0">
              <a:latin typeface="Gill Sans MT" charset="0"/>
            </a:endParaRPr>
          </a:p>
        </p:txBody>
      </p:sp>
      <p:sp>
        <p:nvSpPr>
          <p:cNvPr id="4506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92150" y="3724275"/>
            <a:ext cx="3810000" cy="2443163"/>
          </a:xfrm>
        </p:spPr>
        <p:txBody>
          <a:bodyPr/>
          <a:lstStyle/>
          <a:p>
            <a:pPr>
              <a:lnSpc>
                <a:spcPct val="90000"/>
              </a:lnSpc>
              <a:buFont typeface="Wingdings" charset="0"/>
              <a:buNone/>
              <a:defRPr/>
            </a:pPr>
            <a:r>
              <a:rPr lang="en-US" dirty="0">
                <a:solidFill>
                  <a:srgbClr val="CC0000"/>
                </a:solidFill>
                <a:latin typeface="Gill Sans MT" charset="0"/>
              </a:rPr>
              <a:t>timing</a:t>
            </a:r>
          </a:p>
          <a:p>
            <a:pPr marL="225425" indent="-225425">
              <a:lnSpc>
                <a:spcPct val="100000"/>
              </a:lnSpc>
              <a:buFont typeface="Wingdings" charset="2"/>
              <a:buChar char="§"/>
              <a:defRPr/>
            </a:pPr>
            <a:r>
              <a:rPr lang="en-US" sz="2400" dirty="0">
                <a:latin typeface="Gill Sans MT" charset="0"/>
              </a:rPr>
              <a:t>some apps (e.g., Internet telephony, interactive games) require low delay to be </a:t>
            </a:r>
            <a:r>
              <a:rPr lang="ja-JP" altLang="en-US" sz="2400" dirty="0">
                <a:latin typeface="Gill Sans MT" charset="0"/>
              </a:rPr>
              <a:t>“</a:t>
            </a:r>
            <a:r>
              <a:rPr lang="en-US" altLang="ja-JP" sz="2400" dirty="0">
                <a:latin typeface="Gill Sans MT" charset="0"/>
              </a:rPr>
              <a:t>effective</a:t>
            </a:r>
            <a:r>
              <a:rPr lang="ja-JP" altLang="en-US" sz="2400" dirty="0">
                <a:latin typeface="Gill Sans MT" charset="0"/>
              </a:rPr>
              <a:t>”</a:t>
            </a:r>
            <a:endParaRPr lang="en-US" sz="2400" dirty="0">
              <a:latin typeface="Gill Sans MT" charset="0"/>
            </a:endParaRPr>
          </a:p>
        </p:txBody>
      </p:sp>
      <p:sp>
        <p:nvSpPr>
          <p:cNvPr id="45063" name="Rectangle 5"/>
          <p:cNvSpPr>
            <a:spLocks noChangeArrowheads="1"/>
          </p:cNvSpPr>
          <p:nvPr/>
        </p:nvSpPr>
        <p:spPr bwMode="auto">
          <a:xfrm>
            <a:off x="4905375" y="1101725"/>
            <a:ext cx="3935413" cy="336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defRPr/>
            </a:pPr>
            <a:r>
              <a:rPr lang="en-US" sz="2800" dirty="0">
                <a:solidFill>
                  <a:srgbClr val="CC0000"/>
                </a:solidFill>
                <a:latin typeface="Gill Sans MT" charset="0"/>
              </a:rPr>
              <a:t>throughput</a:t>
            </a:r>
          </a:p>
          <a:p>
            <a:pPr marL="225425" indent="-225425"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2400" dirty="0">
                <a:latin typeface="Gill Sans MT" charset="0"/>
              </a:rPr>
              <a:t>some apps (e.g., multimedia) require minimum amount of throughput to be </a:t>
            </a:r>
            <a:r>
              <a:rPr lang="ja-JP" altLang="en-US" sz="2400" dirty="0">
                <a:latin typeface="Gill Sans MT" charset="0"/>
              </a:rPr>
              <a:t>“</a:t>
            </a:r>
            <a:r>
              <a:rPr lang="en-US" altLang="ja-JP" sz="2400" dirty="0">
                <a:latin typeface="Gill Sans MT" charset="0"/>
              </a:rPr>
              <a:t>effective</a:t>
            </a:r>
            <a:r>
              <a:rPr lang="ja-JP" altLang="en-US" sz="2400" dirty="0">
                <a:latin typeface="Gill Sans MT" charset="0"/>
              </a:rPr>
              <a:t>”</a:t>
            </a:r>
            <a:endParaRPr lang="en-US" altLang="ja-JP" sz="2400" dirty="0">
              <a:latin typeface="Gill Sans MT" charset="0"/>
            </a:endParaRPr>
          </a:p>
          <a:p>
            <a:pPr marL="225425" indent="-225425"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2400" dirty="0">
                <a:latin typeface="Gill Sans MT" charset="0"/>
              </a:rPr>
              <a:t>other apps (</a:t>
            </a:r>
            <a:r>
              <a:rPr lang="ja-JP" altLang="en-US" sz="2400" dirty="0">
                <a:latin typeface="Gill Sans MT" charset="0"/>
              </a:rPr>
              <a:t>“</a:t>
            </a:r>
            <a:r>
              <a:rPr lang="en-US" altLang="ja-JP" sz="2400" dirty="0">
                <a:latin typeface="Gill Sans MT" charset="0"/>
              </a:rPr>
              <a:t>elastic apps</a:t>
            </a:r>
            <a:r>
              <a:rPr lang="ja-JP" altLang="en-US" sz="2400" dirty="0">
                <a:latin typeface="Gill Sans MT" charset="0"/>
              </a:rPr>
              <a:t>”</a:t>
            </a:r>
            <a:r>
              <a:rPr lang="en-US" altLang="ja-JP" sz="2400" dirty="0">
                <a:latin typeface="Gill Sans MT" charset="0"/>
              </a:rPr>
              <a:t>) make use of whatever throughput they get </a:t>
            </a:r>
            <a:endParaRPr lang="en-US" sz="2400" dirty="0">
              <a:latin typeface="Gill Sans MT" charset="0"/>
            </a:endParaRPr>
          </a:p>
        </p:txBody>
      </p:sp>
      <p:sp>
        <p:nvSpPr>
          <p:cNvPr id="45070" name="Rectangle 5"/>
          <p:cNvSpPr>
            <a:spLocks noChangeArrowheads="1"/>
          </p:cNvSpPr>
          <p:nvPr/>
        </p:nvSpPr>
        <p:spPr bwMode="auto">
          <a:xfrm>
            <a:off x="4959350" y="4554538"/>
            <a:ext cx="3935413" cy="1271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defRPr/>
            </a:pPr>
            <a:r>
              <a:rPr lang="en-US" sz="2800" dirty="0">
                <a:solidFill>
                  <a:srgbClr val="CC0000"/>
                </a:solidFill>
                <a:latin typeface="Gill Sans MT" charset="0"/>
              </a:rPr>
              <a:t>security</a:t>
            </a:r>
          </a:p>
          <a:p>
            <a:pPr marL="225425" indent="-225425"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2400" dirty="0">
                <a:latin typeface="Gill Sans MT" charset="0"/>
              </a:rPr>
              <a:t>encryption, data integrity, …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229F-3128-8048-9529-D6515A43B1C3}" type="datetime1">
              <a:rPr lang="en-US" smtClean="0"/>
              <a:t>9/16/19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4336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50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50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5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50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50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2"/>
          <p:cNvSpPr>
            <a:spLocks noGrp="1" noChangeArrowheads="1"/>
          </p:cNvSpPr>
          <p:nvPr>
            <p:ph type="title"/>
          </p:nvPr>
        </p:nvSpPr>
        <p:spPr>
          <a:xfrm>
            <a:off x="315913" y="227013"/>
            <a:ext cx="7304087" cy="915987"/>
          </a:xfrm>
        </p:spPr>
        <p:txBody>
          <a:bodyPr/>
          <a:lstStyle/>
          <a:p>
            <a:r>
              <a:rPr lang="en-US" sz="3200" dirty="0">
                <a:latin typeface="Gill Sans MT" charset="0"/>
              </a:rPr>
              <a:t>Transport service requirements: common apps</a:t>
            </a:r>
            <a:endParaRPr lang="en-US" dirty="0">
              <a:latin typeface="Gill Sans MT" charset="0"/>
            </a:endParaRPr>
          </a:p>
        </p:txBody>
      </p:sp>
      <p:sp>
        <p:nvSpPr>
          <p:cNvPr id="58373" name="Text Box 3"/>
          <p:cNvSpPr txBox="1">
            <a:spLocks noChangeArrowheads="1"/>
          </p:cNvSpPr>
          <p:nvPr/>
        </p:nvSpPr>
        <p:spPr bwMode="auto">
          <a:xfrm>
            <a:off x="171450" y="1749425"/>
            <a:ext cx="2541588" cy="314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b="1" dirty="0"/>
              <a:t>application</a:t>
            </a:r>
            <a:endParaRPr lang="en-US" dirty="0"/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endParaRPr lang="en-US" dirty="0"/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dirty="0"/>
              <a:t>file transfer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dirty="0"/>
              <a:t>e-mail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dirty="0"/>
              <a:t>Web documents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dirty="0"/>
              <a:t>real-time audio/video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endParaRPr lang="en-US" dirty="0"/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dirty="0"/>
              <a:t>stored audio/video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dirty="0"/>
              <a:t>interactive games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dirty="0"/>
              <a:t>text messaging</a:t>
            </a:r>
            <a:endParaRPr lang="en-US" sz="2400" dirty="0">
              <a:latin typeface="Times New Roman" charset="0"/>
            </a:endParaRPr>
          </a:p>
        </p:txBody>
      </p:sp>
      <p:sp>
        <p:nvSpPr>
          <p:cNvPr id="58374" name="Text Box 4"/>
          <p:cNvSpPr txBox="1">
            <a:spLocks noChangeArrowheads="1"/>
          </p:cNvSpPr>
          <p:nvPr/>
        </p:nvSpPr>
        <p:spPr bwMode="auto">
          <a:xfrm>
            <a:off x="2816225" y="1752600"/>
            <a:ext cx="1566863" cy="314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b="1"/>
              <a:t>data loss</a:t>
            </a:r>
            <a:endParaRPr lang="en-US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/>
              <a:t>no loss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/>
              <a:t>no loss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/>
              <a:t>no loss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/>
              <a:t>loss-tolerant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/>
              <a:t>loss-tolerant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/>
              <a:t>loss-tolerant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/>
              <a:t>no loss</a:t>
            </a:r>
            <a:endParaRPr lang="en-US" sz="2400">
              <a:latin typeface="Times New Roman" charset="0"/>
            </a:endParaRPr>
          </a:p>
        </p:txBody>
      </p:sp>
      <p:sp>
        <p:nvSpPr>
          <p:cNvPr id="58375" name="Text Box 5"/>
          <p:cNvSpPr txBox="1">
            <a:spLocks noChangeArrowheads="1"/>
          </p:cNvSpPr>
          <p:nvPr/>
        </p:nvSpPr>
        <p:spPr bwMode="auto">
          <a:xfrm>
            <a:off x="4535488" y="1751013"/>
            <a:ext cx="2574925" cy="314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b="1"/>
              <a:t>throughput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/>
              <a:t>elastic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/>
              <a:t>elastic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/>
              <a:t>elastic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/>
              <a:t>audio: 5kbps-1Mbps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/>
              <a:t>video:10kbps-5Mbps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/>
              <a:t>same as above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/>
              <a:t>few kbps up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/>
              <a:t>elastic</a:t>
            </a:r>
          </a:p>
        </p:txBody>
      </p:sp>
      <p:sp>
        <p:nvSpPr>
          <p:cNvPr id="58376" name="Text Box 6"/>
          <p:cNvSpPr txBox="1">
            <a:spLocks noChangeArrowheads="1"/>
          </p:cNvSpPr>
          <p:nvPr/>
        </p:nvSpPr>
        <p:spPr bwMode="auto">
          <a:xfrm>
            <a:off x="6781800" y="1752600"/>
            <a:ext cx="2216150" cy="3170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b="1" dirty="0"/>
              <a:t>time sensitive</a:t>
            </a:r>
            <a:endParaRPr lang="en-US" dirty="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dirty="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dirty="0"/>
              <a:t>no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dirty="0"/>
              <a:t>no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dirty="0"/>
              <a:t>no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dirty="0"/>
              <a:t>yes, 100</a:t>
            </a:r>
            <a:r>
              <a:rPr lang="ja-JP" altLang="en-US" dirty="0"/>
              <a:t>’</a:t>
            </a:r>
            <a:r>
              <a:rPr lang="en-US" altLang="ja-JP" dirty="0"/>
              <a:t>s </a:t>
            </a:r>
            <a:r>
              <a:rPr lang="en-US" altLang="ja-JP" dirty="0" err="1"/>
              <a:t>msec</a:t>
            </a:r>
            <a:endParaRPr lang="en-US" altLang="ja-JP" dirty="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dirty="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dirty="0"/>
              <a:t>yes, few </a:t>
            </a:r>
            <a:r>
              <a:rPr lang="en-US" dirty="0" err="1"/>
              <a:t>secs</a:t>
            </a:r>
            <a:endParaRPr lang="en-US" dirty="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dirty="0"/>
              <a:t>yes, 100</a:t>
            </a:r>
            <a:r>
              <a:rPr lang="ja-JP" altLang="en-US" dirty="0"/>
              <a:t>’</a:t>
            </a:r>
            <a:r>
              <a:rPr lang="en-US" altLang="ja-JP" dirty="0" err="1" smtClean="0"/>
              <a:t>smsec</a:t>
            </a:r>
            <a:endParaRPr lang="en-US" altLang="ja-JP" dirty="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dirty="0"/>
              <a:t>yes and no</a:t>
            </a:r>
          </a:p>
        </p:txBody>
      </p:sp>
      <p:sp>
        <p:nvSpPr>
          <p:cNvPr id="58377" name="Line 7"/>
          <p:cNvSpPr>
            <a:spLocks noChangeShapeType="1"/>
          </p:cNvSpPr>
          <p:nvPr/>
        </p:nvSpPr>
        <p:spPr bwMode="auto">
          <a:xfrm flipV="1">
            <a:off x="884238" y="2133600"/>
            <a:ext cx="7562850" cy="9525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78" name="Line 8"/>
          <p:cNvSpPr>
            <a:spLocks noChangeShapeType="1"/>
          </p:cNvSpPr>
          <p:nvPr/>
        </p:nvSpPr>
        <p:spPr bwMode="auto">
          <a:xfrm flipV="1">
            <a:off x="847725" y="2733675"/>
            <a:ext cx="7629525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79" name="Line 9"/>
          <p:cNvSpPr>
            <a:spLocks noChangeShapeType="1"/>
          </p:cNvSpPr>
          <p:nvPr/>
        </p:nvSpPr>
        <p:spPr bwMode="auto">
          <a:xfrm flipV="1">
            <a:off x="857250" y="3028950"/>
            <a:ext cx="7629525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0" name="Line 10"/>
          <p:cNvSpPr>
            <a:spLocks noChangeShapeType="1"/>
          </p:cNvSpPr>
          <p:nvPr/>
        </p:nvSpPr>
        <p:spPr bwMode="auto">
          <a:xfrm flipV="1">
            <a:off x="866775" y="3324225"/>
            <a:ext cx="7629525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1" name="Line 11"/>
          <p:cNvSpPr>
            <a:spLocks noChangeShapeType="1"/>
          </p:cNvSpPr>
          <p:nvPr/>
        </p:nvSpPr>
        <p:spPr bwMode="auto">
          <a:xfrm flipV="1">
            <a:off x="885825" y="3933825"/>
            <a:ext cx="7629525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2" name="Line 12"/>
          <p:cNvSpPr>
            <a:spLocks noChangeShapeType="1"/>
          </p:cNvSpPr>
          <p:nvPr/>
        </p:nvSpPr>
        <p:spPr bwMode="auto">
          <a:xfrm flipV="1">
            <a:off x="838200" y="4248150"/>
            <a:ext cx="7629525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3" name="Line 13"/>
          <p:cNvSpPr>
            <a:spLocks noChangeShapeType="1"/>
          </p:cNvSpPr>
          <p:nvPr/>
        </p:nvSpPr>
        <p:spPr bwMode="auto">
          <a:xfrm flipV="1">
            <a:off x="838200" y="4572000"/>
            <a:ext cx="7629525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4" name="Line 14"/>
          <p:cNvSpPr>
            <a:spLocks noChangeShapeType="1"/>
          </p:cNvSpPr>
          <p:nvPr/>
        </p:nvSpPr>
        <p:spPr bwMode="auto">
          <a:xfrm flipV="1">
            <a:off x="800100" y="4883150"/>
            <a:ext cx="7629525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DD8AA-C0AE-574C-B6AE-8DFEFEDFBFAC}" type="datetime1">
              <a:rPr lang="en-US" smtClean="0"/>
              <a:t>9/16/19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D688F14-5EEB-824D-A1BD-C6C8FB6ED74E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9613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2"/>
          <p:cNvSpPr>
            <a:spLocks noGrp="1" noChangeArrowheads="1"/>
          </p:cNvSpPr>
          <p:nvPr>
            <p:ph type="title"/>
          </p:nvPr>
        </p:nvSpPr>
        <p:spPr>
          <a:xfrm>
            <a:off x="344488" y="268289"/>
            <a:ext cx="7427912" cy="646112"/>
          </a:xfrm>
        </p:spPr>
        <p:txBody>
          <a:bodyPr/>
          <a:lstStyle/>
          <a:p>
            <a:r>
              <a:rPr lang="en-US" sz="3600" dirty="0">
                <a:latin typeface="Gill Sans MT" charset="0"/>
              </a:rPr>
              <a:t>Internet transport </a:t>
            </a:r>
            <a:r>
              <a:rPr lang="en-US" sz="3600" dirty="0" smtClean="0">
                <a:latin typeface="Gill Sans MT" charset="0"/>
              </a:rPr>
              <a:t>protocol </a:t>
            </a:r>
            <a:r>
              <a:rPr lang="en-US" sz="3600" dirty="0">
                <a:latin typeface="Gill Sans MT" charset="0"/>
              </a:rPr>
              <a:t>services</a:t>
            </a:r>
            <a:endParaRPr lang="en-US" dirty="0">
              <a:latin typeface="Gill Sans MT" charset="0"/>
            </a:endParaRPr>
          </a:p>
        </p:txBody>
      </p:sp>
      <p:sp>
        <p:nvSpPr>
          <p:cNvPr id="7680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914400"/>
            <a:ext cx="4648200" cy="5257800"/>
          </a:xfrm>
        </p:spPr>
        <p:txBody>
          <a:bodyPr/>
          <a:lstStyle/>
          <a:p>
            <a:pPr>
              <a:lnSpc>
                <a:spcPct val="90000"/>
              </a:lnSpc>
              <a:buFont typeface="Wingdings" charset="0"/>
              <a:buNone/>
              <a:defRPr/>
            </a:pPr>
            <a:r>
              <a:rPr lang="en-US" i="1" dirty="0">
                <a:solidFill>
                  <a:srgbClr val="000099"/>
                </a:solidFill>
                <a:latin typeface="Gill Sans MT" charset="0"/>
              </a:rPr>
              <a:t>TCP service:</a:t>
            </a:r>
          </a:p>
          <a:p>
            <a:pPr marL="233363" indent="-233363">
              <a:buFont typeface="Wingdings" charset="2"/>
              <a:buChar char="§"/>
              <a:defRPr/>
            </a:pPr>
            <a:r>
              <a:rPr lang="en-US" sz="2400" i="1" dirty="0">
                <a:solidFill>
                  <a:srgbClr val="CC0000"/>
                </a:solidFill>
                <a:latin typeface="Gill Sans MT" charset="0"/>
              </a:rPr>
              <a:t>reliable transport</a:t>
            </a:r>
            <a:r>
              <a:rPr lang="en-US" sz="2400" i="1" dirty="0">
                <a:solidFill>
                  <a:schemeClr val="accent2"/>
                </a:solidFill>
                <a:latin typeface="Gill Sans MT" charset="0"/>
              </a:rPr>
              <a:t> </a:t>
            </a:r>
            <a:r>
              <a:rPr lang="en-US" sz="2400" dirty="0">
                <a:latin typeface="Gill Sans MT" charset="0"/>
              </a:rPr>
              <a:t>between sending and receiving process</a:t>
            </a:r>
            <a:endParaRPr lang="en-US" sz="2400" dirty="0">
              <a:solidFill>
                <a:schemeClr val="accent2"/>
              </a:solidFill>
              <a:latin typeface="Gill Sans MT" charset="0"/>
            </a:endParaRPr>
          </a:p>
          <a:p>
            <a:pPr marL="233363" indent="-233363">
              <a:buFont typeface="Wingdings" charset="2"/>
              <a:buChar char="§"/>
              <a:defRPr/>
            </a:pPr>
            <a:r>
              <a:rPr lang="en-US" sz="2400" i="1" dirty="0">
                <a:solidFill>
                  <a:srgbClr val="CC0000"/>
                </a:solidFill>
                <a:latin typeface="Gill Sans MT" charset="0"/>
              </a:rPr>
              <a:t>flow control:</a:t>
            </a:r>
            <a:r>
              <a:rPr lang="en-US" sz="2400" dirty="0">
                <a:latin typeface="Gill Sans MT" charset="0"/>
              </a:rPr>
              <a:t> sender won</a:t>
            </a:r>
            <a:r>
              <a:rPr lang="ja-JP" altLang="en-US" sz="2400" dirty="0">
                <a:latin typeface="Gill Sans MT" charset="0"/>
              </a:rPr>
              <a:t>’</a:t>
            </a:r>
            <a:r>
              <a:rPr lang="en-US" altLang="ja-JP" sz="2400" dirty="0">
                <a:latin typeface="Gill Sans MT" charset="0"/>
              </a:rPr>
              <a:t>t overwhelm receiver </a:t>
            </a:r>
          </a:p>
          <a:p>
            <a:pPr marL="233363" indent="-233363">
              <a:buFont typeface="Wingdings" charset="2"/>
              <a:buChar char="§"/>
              <a:defRPr/>
            </a:pPr>
            <a:r>
              <a:rPr lang="en-US" sz="2400" i="1" dirty="0">
                <a:solidFill>
                  <a:srgbClr val="CC0000"/>
                </a:solidFill>
                <a:latin typeface="Gill Sans MT" charset="0"/>
              </a:rPr>
              <a:t>congestion control:</a:t>
            </a:r>
            <a:r>
              <a:rPr lang="en-US" sz="2400" dirty="0">
                <a:latin typeface="Gill Sans MT" charset="0"/>
              </a:rPr>
              <a:t> throttle sender when network overloaded</a:t>
            </a:r>
          </a:p>
          <a:p>
            <a:pPr marL="233363" indent="-233363">
              <a:buFont typeface="Wingdings" charset="2"/>
              <a:buChar char="§"/>
              <a:defRPr/>
            </a:pPr>
            <a:r>
              <a:rPr lang="en-US" sz="2400" i="1" dirty="0">
                <a:solidFill>
                  <a:srgbClr val="CC0000"/>
                </a:solidFill>
                <a:latin typeface="Gill Sans MT" charset="0"/>
              </a:rPr>
              <a:t>does not provide:</a:t>
            </a:r>
            <a:r>
              <a:rPr lang="en-US" sz="2400" dirty="0">
                <a:latin typeface="Gill Sans MT" charset="0"/>
              </a:rPr>
              <a:t> timing, minimum throughput guarantee, security</a:t>
            </a:r>
          </a:p>
          <a:p>
            <a:pPr marL="233363" indent="-233363">
              <a:buFont typeface="Wingdings" charset="2"/>
              <a:buChar char="§"/>
              <a:defRPr/>
            </a:pPr>
            <a:r>
              <a:rPr lang="en-US" sz="2400" i="1" dirty="0">
                <a:solidFill>
                  <a:srgbClr val="CC0000"/>
                </a:solidFill>
                <a:latin typeface="Gill Sans MT" charset="0"/>
              </a:rPr>
              <a:t>connection-oriented:</a:t>
            </a:r>
            <a:r>
              <a:rPr lang="en-US" sz="2400" dirty="0">
                <a:latin typeface="Gill Sans MT" charset="0"/>
              </a:rPr>
              <a:t> setup required between client and server processes</a:t>
            </a:r>
          </a:p>
          <a:p>
            <a:pPr>
              <a:lnSpc>
                <a:spcPct val="75000"/>
              </a:lnSpc>
              <a:buFont typeface="Wingdings" charset="2"/>
              <a:buChar char="§"/>
              <a:defRPr/>
            </a:pPr>
            <a:endParaRPr lang="en-US" dirty="0">
              <a:latin typeface="Gill Sans MT" charset="0"/>
            </a:endParaRPr>
          </a:p>
        </p:txBody>
      </p:sp>
      <p:sp>
        <p:nvSpPr>
          <p:cNvPr id="76805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800600" y="914400"/>
            <a:ext cx="4038600" cy="5410200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i="1" dirty="0">
                <a:solidFill>
                  <a:srgbClr val="000099"/>
                </a:solidFill>
                <a:latin typeface="Gill Sans MT" charset="0"/>
              </a:rPr>
              <a:t>UDP service:</a:t>
            </a:r>
          </a:p>
          <a:p>
            <a:pPr marL="233363" indent="-233363">
              <a:buFont typeface="Wingdings" charset="2"/>
              <a:buChar char="§"/>
              <a:defRPr/>
            </a:pPr>
            <a:r>
              <a:rPr lang="en-US" sz="2400" i="1" dirty="0">
                <a:solidFill>
                  <a:srgbClr val="CC0000"/>
                </a:solidFill>
                <a:latin typeface="Gill Sans MT" charset="0"/>
              </a:rPr>
              <a:t>unreliable data transfer</a:t>
            </a:r>
            <a:r>
              <a:rPr lang="en-US" sz="2400" dirty="0">
                <a:latin typeface="Gill Sans MT" charset="0"/>
              </a:rPr>
              <a:t> between sending and receiving process</a:t>
            </a:r>
          </a:p>
          <a:p>
            <a:pPr marL="233363" indent="-233363">
              <a:buFont typeface="Wingdings" charset="2"/>
              <a:buChar char="§"/>
              <a:defRPr/>
            </a:pPr>
            <a:r>
              <a:rPr lang="en-US" sz="2400" i="1" dirty="0">
                <a:solidFill>
                  <a:srgbClr val="CC0000"/>
                </a:solidFill>
                <a:latin typeface="Gill Sans MT" charset="0"/>
              </a:rPr>
              <a:t>does not provide:</a:t>
            </a:r>
            <a:r>
              <a:rPr lang="en-US" sz="2400" dirty="0">
                <a:latin typeface="Gill Sans MT" charset="0"/>
              </a:rPr>
              <a:t> reliability, flow control, congestion control, timing, throughput guarantee, security, </a:t>
            </a:r>
            <a:r>
              <a:rPr lang="en-US" sz="2400" dirty="0" smtClean="0">
                <a:latin typeface="Gill Sans MT" charset="0"/>
              </a:rPr>
              <a:t>or connection </a:t>
            </a:r>
            <a:r>
              <a:rPr lang="en-US" sz="2400" dirty="0">
                <a:latin typeface="Gill Sans MT" charset="0"/>
              </a:rPr>
              <a:t>setup, </a:t>
            </a:r>
            <a:endParaRPr lang="en-US" sz="2400" dirty="0" smtClean="0">
              <a:latin typeface="Gill Sans MT" charset="0"/>
            </a:endParaRPr>
          </a:p>
          <a:p>
            <a:pPr marL="0" indent="0">
              <a:buNone/>
              <a:defRPr/>
            </a:pPr>
            <a:r>
              <a:rPr lang="en-US" sz="2400" dirty="0" smtClean="0">
                <a:solidFill>
                  <a:srgbClr val="FF0000"/>
                </a:solidFill>
                <a:latin typeface="Gill Sans MT" charset="0"/>
              </a:rPr>
              <a:t>BEST EFFORT</a:t>
            </a:r>
            <a:endParaRPr lang="en-US" sz="2400" dirty="0">
              <a:latin typeface="Gill Sans MT" charset="0"/>
            </a:endParaRPr>
          </a:p>
          <a:p>
            <a:pPr>
              <a:buFont typeface="Wingdings" charset="0"/>
              <a:buNone/>
              <a:defRPr/>
            </a:pPr>
            <a:r>
              <a:rPr lang="en-US" sz="2400" u="sng" dirty="0">
                <a:solidFill>
                  <a:srgbClr val="CC0000"/>
                </a:solidFill>
                <a:latin typeface="Gill Sans MT" charset="0"/>
              </a:rPr>
              <a:t>Q:</a:t>
            </a:r>
            <a:r>
              <a:rPr lang="en-US" sz="2400" dirty="0">
                <a:latin typeface="Gill Sans MT" charset="0"/>
              </a:rPr>
              <a:t> why bother?  Why is there a UDP</a:t>
            </a:r>
            <a:r>
              <a:rPr lang="en-US" sz="2400" dirty="0" smtClean="0">
                <a:latin typeface="Gill Sans MT" charset="0"/>
              </a:rPr>
              <a:t>?</a:t>
            </a:r>
          </a:p>
          <a:p>
            <a:pPr>
              <a:buFont typeface="Wingdings" charset="0"/>
              <a:buNone/>
              <a:defRPr/>
            </a:pPr>
            <a:r>
              <a:rPr lang="en-US" sz="2400" dirty="0" smtClean="0">
                <a:solidFill>
                  <a:srgbClr val="FF0000"/>
                </a:solidFill>
                <a:latin typeface="Gill Sans MT" charset="0"/>
              </a:rPr>
              <a:t>Missing?? </a:t>
            </a:r>
            <a:r>
              <a:rPr lang="en-US" sz="2400" dirty="0" smtClean="0">
                <a:latin typeface="Gill Sans MT" charset="0"/>
              </a:rPr>
              <a:t>Throughput/Timing</a:t>
            </a:r>
            <a:endParaRPr lang="en-US" sz="2400" dirty="0">
              <a:latin typeface="Gill Sans MT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8CD0A-616F-6F45-8C7F-68920165AACD}" type="datetime1">
              <a:rPr lang="en-US" smtClean="0"/>
              <a:t>9/16/19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519134F-D711-FE4C-B14F-B668558BCC46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8839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520700" y="144463"/>
            <a:ext cx="7169150" cy="1169987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latin typeface="Calibri" charset="0"/>
                <a:ea typeface="ＭＳ Ｐゴシック" charset="0"/>
              </a:rPr>
              <a:t>IP </a:t>
            </a:r>
            <a:r>
              <a:rPr lang="en-US" dirty="0" smtClean="0">
                <a:latin typeface="Calibri" charset="0"/>
                <a:ea typeface="ＭＳ Ｐゴシック" charset="0"/>
              </a:rPr>
              <a:t>Suite In Action: </a:t>
            </a:r>
            <a:br>
              <a:rPr lang="en-US" dirty="0" smtClean="0">
                <a:latin typeface="Calibri" charset="0"/>
                <a:ea typeface="ＭＳ Ｐゴシック" charset="0"/>
              </a:rPr>
            </a:br>
            <a:r>
              <a:rPr lang="en-US" dirty="0" smtClean="0">
                <a:latin typeface="Calibri" charset="0"/>
                <a:ea typeface="ＭＳ Ｐゴシック" charset="0"/>
              </a:rPr>
              <a:t>End </a:t>
            </a:r>
            <a:r>
              <a:rPr lang="en-US" dirty="0">
                <a:latin typeface="Calibri" charset="0"/>
                <a:ea typeface="ＭＳ Ｐゴシック" charset="0"/>
              </a:rPr>
              <a:t>Hosts vs. Routers</a:t>
            </a:r>
          </a:p>
        </p:txBody>
      </p:sp>
      <p:sp>
        <p:nvSpPr>
          <p:cNvPr id="64515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12E40790-15D6-2A48-AE3E-2EF1E4EF90BC}" type="slidenum">
              <a:rPr lang="en-US" sz="1200">
                <a:solidFill>
                  <a:srgbClr val="898989"/>
                </a:solidFill>
              </a:rPr>
              <a:pPr eaLnBrk="1" hangingPunct="1">
                <a:defRPr/>
              </a:pPr>
              <a:t>2</a:t>
            </a:fld>
            <a:endParaRPr lang="en-US" sz="1200">
              <a:solidFill>
                <a:srgbClr val="898989"/>
              </a:solidFill>
            </a:endParaRPr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693738" y="1739900"/>
            <a:ext cx="914400" cy="582613"/>
          </a:xfrm>
          <a:prstGeom prst="rect">
            <a:avLst/>
          </a:prstGeom>
          <a:solidFill>
            <a:srgbClr val="FF7C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703263" y="2932113"/>
            <a:ext cx="914400" cy="582612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806450" y="1839913"/>
            <a:ext cx="755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/>
              <a:t>HTTP</a:t>
            </a:r>
          </a:p>
        </p:txBody>
      </p:sp>
      <p:sp>
        <p:nvSpPr>
          <p:cNvPr id="44038" name="Text Box 6"/>
          <p:cNvSpPr txBox="1">
            <a:spLocks noChangeArrowheads="1"/>
          </p:cNvSpPr>
          <p:nvPr/>
        </p:nvSpPr>
        <p:spPr bwMode="auto">
          <a:xfrm>
            <a:off x="890588" y="3030538"/>
            <a:ext cx="603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/>
              <a:t>TCP</a:t>
            </a:r>
          </a:p>
        </p:txBody>
      </p:sp>
      <p:grpSp>
        <p:nvGrpSpPr>
          <p:cNvPr id="44039" name="Group 7"/>
          <p:cNvGrpSpPr>
            <a:grpSpLocks/>
          </p:cNvGrpSpPr>
          <p:nvPr/>
        </p:nvGrpSpPr>
        <p:grpSpPr bwMode="auto">
          <a:xfrm>
            <a:off x="688975" y="4119563"/>
            <a:ext cx="914400" cy="582612"/>
            <a:chOff x="323" y="2664"/>
            <a:chExt cx="576" cy="367"/>
          </a:xfrm>
        </p:grpSpPr>
        <p:sp>
          <p:nvSpPr>
            <p:cNvPr id="44102" name="Rectangle 8"/>
            <p:cNvSpPr>
              <a:spLocks noChangeArrowheads="1"/>
            </p:cNvSpPr>
            <p:nvPr/>
          </p:nvSpPr>
          <p:spPr bwMode="auto">
            <a:xfrm>
              <a:off x="323" y="2664"/>
              <a:ext cx="576" cy="367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03" name="Text Box 9"/>
            <p:cNvSpPr txBox="1">
              <a:spLocks noChangeArrowheads="1"/>
            </p:cNvSpPr>
            <p:nvPr/>
          </p:nvSpPr>
          <p:spPr bwMode="auto">
            <a:xfrm>
              <a:off x="500" y="2729"/>
              <a:ext cx="244" cy="231"/>
            </a:xfrm>
            <a:prstGeom prst="rect">
              <a:avLst/>
            </a:prstGeom>
            <a:solidFill>
              <a:srgbClr val="FF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800"/>
                <a:t>IP</a:t>
              </a:r>
            </a:p>
          </p:txBody>
        </p:sp>
      </p:grpSp>
      <p:sp>
        <p:nvSpPr>
          <p:cNvPr id="44040" name="Rectangle 11"/>
          <p:cNvSpPr>
            <a:spLocks noChangeArrowheads="1"/>
          </p:cNvSpPr>
          <p:nvPr/>
        </p:nvSpPr>
        <p:spPr bwMode="auto">
          <a:xfrm>
            <a:off x="669925" y="5349875"/>
            <a:ext cx="906463" cy="60642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1" name="Text Box 12"/>
          <p:cNvSpPr txBox="1">
            <a:spLocks noChangeArrowheads="1"/>
          </p:cNvSpPr>
          <p:nvPr/>
        </p:nvSpPr>
        <p:spPr bwMode="auto">
          <a:xfrm>
            <a:off x="677863" y="5387975"/>
            <a:ext cx="898525" cy="53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sz="1600"/>
              <a:t>Ethernet</a:t>
            </a:r>
          </a:p>
          <a:p>
            <a:pPr>
              <a:lnSpc>
                <a:spcPct val="90000"/>
              </a:lnSpc>
            </a:pPr>
            <a:r>
              <a:rPr lang="en-US" sz="1600"/>
              <a:t>interface</a:t>
            </a:r>
          </a:p>
        </p:txBody>
      </p:sp>
      <p:sp>
        <p:nvSpPr>
          <p:cNvPr id="44042" name="Line 13"/>
          <p:cNvSpPr>
            <a:spLocks noChangeShapeType="1"/>
          </p:cNvSpPr>
          <p:nvPr/>
        </p:nvSpPr>
        <p:spPr bwMode="auto">
          <a:xfrm>
            <a:off x="1147763" y="2314575"/>
            <a:ext cx="0" cy="622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43" name="Line 14"/>
          <p:cNvSpPr>
            <a:spLocks noChangeShapeType="1"/>
          </p:cNvSpPr>
          <p:nvPr/>
        </p:nvSpPr>
        <p:spPr bwMode="auto">
          <a:xfrm>
            <a:off x="1147763" y="3521075"/>
            <a:ext cx="0" cy="622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44" name="Line 15"/>
          <p:cNvSpPr>
            <a:spLocks noChangeShapeType="1"/>
          </p:cNvSpPr>
          <p:nvPr/>
        </p:nvSpPr>
        <p:spPr bwMode="auto">
          <a:xfrm>
            <a:off x="1147763" y="4713288"/>
            <a:ext cx="0" cy="622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45" name="Rectangle 16"/>
          <p:cNvSpPr>
            <a:spLocks noChangeArrowheads="1"/>
          </p:cNvSpPr>
          <p:nvPr/>
        </p:nvSpPr>
        <p:spPr bwMode="auto">
          <a:xfrm>
            <a:off x="538163" y="1538288"/>
            <a:ext cx="1303337" cy="4848225"/>
          </a:xfrm>
          <a:prstGeom prst="rect">
            <a:avLst/>
          </a:prstGeom>
          <a:noFill/>
          <a:ln w="9525">
            <a:solidFill>
              <a:srgbClr val="3333FF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6" name="Rectangle 17"/>
          <p:cNvSpPr>
            <a:spLocks noChangeArrowheads="1"/>
          </p:cNvSpPr>
          <p:nvPr/>
        </p:nvSpPr>
        <p:spPr bwMode="auto">
          <a:xfrm>
            <a:off x="7648575" y="1739900"/>
            <a:ext cx="914400" cy="582613"/>
          </a:xfrm>
          <a:prstGeom prst="rect">
            <a:avLst/>
          </a:prstGeom>
          <a:solidFill>
            <a:srgbClr val="FF7C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7" name="Rectangle 18"/>
          <p:cNvSpPr>
            <a:spLocks noChangeArrowheads="1"/>
          </p:cNvSpPr>
          <p:nvPr/>
        </p:nvSpPr>
        <p:spPr bwMode="auto">
          <a:xfrm>
            <a:off x="7658100" y="2932113"/>
            <a:ext cx="914400" cy="582612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8" name="Rectangle 19"/>
          <p:cNvSpPr>
            <a:spLocks noChangeArrowheads="1"/>
          </p:cNvSpPr>
          <p:nvPr/>
        </p:nvSpPr>
        <p:spPr bwMode="auto">
          <a:xfrm>
            <a:off x="7643813" y="4119563"/>
            <a:ext cx="914400" cy="582612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9" name="Rectangle 20"/>
          <p:cNvSpPr>
            <a:spLocks noChangeArrowheads="1"/>
          </p:cNvSpPr>
          <p:nvPr/>
        </p:nvSpPr>
        <p:spPr bwMode="auto">
          <a:xfrm>
            <a:off x="7659688" y="5310188"/>
            <a:ext cx="906462" cy="60642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0" name="Text Box 21"/>
          <p:cNvSpPr txBox="1">
            <a:spLocks noChangeArrowheads="1"/>
          </p:cNvSpPr>
          <p:nvPr/>
        </p:nvSpPr>
        <p:spPr bwMode="auto">
          <a:xfrm>
            <a:off x="7761288" y="1839913"/>
            <a:ext cx="755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/>
              <a:t>HTTP</a:t>
            </a:r>
          </a:p>
        </p:txBody>
      </p:sp>
      <p:sp>
        <p:nvSpPr>
          <p:cNvPr id="44051" name="Text Box 22"/>
          <p:cNvSpPr txBox="1">
            <a:spLocks noChangeArrowheads="1"/>
          </p:cNvSpPr>
          <p:nvPr/>
        </p:nvSpPr>
        <p:spPr bwMode="auto">
          <a:xfrm>
            <a:off x="7845425" y="3030538"/>
            <a:ext cx="603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/>
              <a:t>TCP</a:t>
            </a:r>
          </a:p>
        </p:txBody>
      </p:sp>
      <p:sp>
        <p:nvSpPr>
          <p:cNvPr id="44052" name="Text Box 23"/>
          <p:cNvSpPr txBox="1">
            <a:spLocks noChangeArrowheads="1"/>
          </p:cNvSpPr>
          <p:nvPr/>
        </p:nvSpPr>
        <p:spPr bwMode="auto">
          <a:xfrm>
            <a:off x="7940675" y="4235450"/>
            <a:ext cx="387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/>
              <a:t>IP</a:t>
            </a:r>
          </a:p>
        </p:txBody>
      </p:sp>
      <p:sp>
        <p:nvSpPr>
          <p:cNvPr id="44053" name="Text Box 24"/>
          <p:cNvSpPr txBox="1">
            <a:spLocks noChangeArrowheads="1"/>
          </p:cNvSpPr>
          <p:nvPr/>
        </p:nvSpPr>
        <p:spPr bwMode="auto">
          <a:xfrm>
            <a:off x="7683500" y="5349875"/>
            <a:ext cx="898525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sz="1600"/>
              <a:t>Ethernet</a:t>
            </a:r>
          </a:p>
          <a:p>
            <a:pPr>
              <a:lnSpc>
                <a:spcPct val="90000"/>
              </a:lnSpc>
            </a:pPr>
            <a:r>
              <a:rPr lang="en-US" sz="1600"/>
              <a:t>interface</a:t>
            </a:r>
          </a:p>
        </p:txBody>
      </p:sp>
      <p:sp>
        <p:nvSpPr>
          <p:cNvPr id="44054" name="Line 25"/>
          <p:cNvSpPr>
            <a:spLocks noChangeShapeType="1"/>
          </p:cNvSpPr>
          <p:nvPr/>
        </p:nvSpPr>
        <p:spPr bwMode="auto">
          <a:xfrm>
            <a:off x="8102600" y="2314575"/>
            <a:ext cx="0" cy="622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55" name="Line 26"/>
          <p:cNvSpPr>
            <a:spLocks noChangeShapeType="1"/>
          </p:cNvSpPr>
          <p:nvPr/>
        </p:nvSpPr>
        <p:spPr bwMode="auto">
          <a:xfrm>
            <a:off x="8102600" y="3521075"/>
            <a:ext cx="0" cy="622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56" name="Line 27"/>
          <p:cNvSpPr>
            <a:spLocks noChangeShapeType="1"/>
          </p:cNvSpPr>
          <p:nvPr/>
        </p:nvSpPr>
        <p:spPr bwMode="auto">
          <a:xfrm>
            <a:off x="8102600" y="4713288"/>
            <a:ext cx="0" cy="622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57" name="Rectangle 28"/>
          <p:cNvSpPr>
            <a:spLocks noChangeArrowheads="1"/>
          </p:cNvSpPr>
          <p:nvPr/>
        </p:nvSpPr>
        <p:spPr bwMode="auto">
          <a:xfrm>
            <a:off x="7493000" y="1538288"/>
            <a:ext cx="1303338" cy="4848225"/>
          </a:xfrm>
          <a:prstGeom prst="rect">
            <a:avLst/>
          </a:prstGeom>
          <a:noFill/>
          <a:ln w="9525">
            <a:solidFill>
              <a:srgbClr val="3333FF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58" name="Line 29"/>
          <p:cNvSpPr>
            <a:spLocks noChangeShapeType="1"/>
          </p:cNvSpPr>
          <p:nvPr/>
        </p:nvSpPr>
        <p:spPr bwMode="auto">
          <a:xfrm>
            <a:off x="1139825" y="5935663"/>
            <a:ext cx="0" cy="373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59" name="Line 30"/>
          <p:cNvSpPr>
            <a:spLocks noChangeShapeType="1"/>
          </p:cNvSpPr>
          <p:nvPr/>
        </p:nvSpPr>
        <p:spPr bwMode="auto">
          <a:xfrm>
            <a:off x="808038" y="6308725"/>
            <a:ext cx="23272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4060" name="Group 31"/>
          <p:cNvGrpSpPr>
            <a:grpSpLocks/>
          </p:cNvGrpSpPr>
          <p:nvPr/>
        </p:nvGrpSpPr>
        <p:grpSpPr bwMode="auto">
          <a:xfrm>
            <a:off x="2905125" y="4148138"/>
            <a:ext cx="914400" cy="582612"/>
            <a:chOff x="323" y="2664"/>
            <a:chExt cx="576" cy="367"/>
          </a:xfrm>
        </p:grpSpPr>
        <p:sp>
          <p:nvSpPr>
            <p:cNvPr id="44100" name="Rectangle 32"/>
            <p:cNvSpPr>
              <a:spLocks noChangeArrowheads="1"/>
            </p:cNvSpPr>
            <p:nvPr/>
          </p:nvSpPr>
          <p:spPr bwMode="auto">
            <a:xfrm>
              <a:off x="323" y="2664"/>
              <a:ext cx="576" cy="367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01" name="Text Box 33"/>
            <p:cNvSpPr txBox="1">
              <a:spLocks noChangeArrowheads="1"/>
            </p:cNvSpPr>
            <p:nvPr/>
          </p:nvSpPr>
          <p:spPr bwMode="auto">
            <a:xfrm>
              <a:off x="500" y="2729"/>
              <a:ext cx="244" cy="231"/>
            </a:xfrm>
            <a:prstGeom prst="rect">
              <a:avLst/>
            </a:prstGeom>
            <a:solidFill>
              <a:srgbClr val="FF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800"/>
                <a:t>IP</a:t>
              </a:r>
            </a:p>
          </p:txBody>
        </p:sp>
      </p:grpSp>
      <p:grpSp>
        <p:nvGrpSpPr>
          <p:cNvPr id="44061" name="Group 34"/>
          <p:cNvGrpSpPr>
            <a:grpSpLocks/>
          </p:cNvGrpSpPr>
          <p:nvPr/>
        </p:nvGrpSpPr>
        <p:grpSpPr bwMode="auto">
          <a:xfrm>
            <a:off x="5549900" y="4148138"/>
            <a:ext cx="914400" cy="582612"/>
            <a:chOff x="323" y="2664"/>
            <a:chExt cx="576" cy="367"/>
          </a:xfrm>
        </p:grpSpPr>
        <p:sp>
          <p:nvSpPr>
            <p:cNvPr id="44098" name="Rectangle 35"/>
            <p:cNvSpPr>
              <a:spLocks noChangeArrowheads="1"/>
            </p:cNvSpPr>
            <p:nvPr/>
          </p:nvSpPr>
          <p:spPr bwMode="auto">
            <a:xfrm>
              <a:off x="323" y="2664"/>
              <a:ext cx="576" cy="367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99" name="Text Box 36"/>
            <p:cNvSpPr txBox="1">
              <a:spLocks noChangeArrowheads="1"/>
            </p:cNvSpPr>
            <p:nvPr/>
          </p:nvSpPr>
          <p:spPr bwMode="auto">
            <a:xfrm>
              <a:off x="500" y="2729"/>
              <a:ext cx="244" cy="231"/>
            </a:xfrm>
            <a:prstGeom prst="rect">
              <a:avLst/>
            </a:prstGeom>
            <a:solidFill>
              <a:srgbClr val="FF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800"/>
                <a:t>IP</a:t>
              </a:r>
            </a:p>
          </p:txBody>
        </p:sp>
      </p:grpSp>
      <p:sp>
        <p:nvSpPr>
          <p:cNvPr id="44062" name="Rectangle 38"/>
          <p:cNvSpPr>
            <a:spLocks noChangeArrowheads="1"/>
          </p:cNvSpPr>
          <p:nvPr/>
        </p:nvSpPr>
        <p:spPr bwMode="auto">
          <a:xfrm>
            <a:off x="2306638" y="5349875"/>
            <a:ext cx="906462" cy="60642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3" name="Text Box 39"/>
          <p:cNvSpPr txBox="1">
            <a:spLocks noChangeArrowheads="1"/>
          </p:cNvSpPr>
          <p:nvPr/>
        </p:nvSpPr>
        <p:spPr bwMode="auto">
          <a:xfrm>
            <a:off x="2306638" y="5349875"/>
            <a:ext cx="898525" cy="53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sz="1600"/>
              <a:t>Ethernet</a:t>
            </a:r>
          </a:p>
          <a:p>
            <a:pPr>
              <a:lnSpc>
                <a:spcPct val="90000"/>
              </a:lnSpc>
            </a:pPr>
            <a:r>
              <a:rPr lang="en-US" sz="1600"/>
              <a:t>interface</a:t>
            </a:r>
          </a:p>
        </p:txBody>
      </p:sp>
      <p:grpSp>
        <p:nvGrpSpPr>
          <p:cNvPr id="44064" name="Group 40"/>
          <p:cNvGrpSpPr>
            <a:grpSpLocks/>
          </p:cNvGrpSpPr>
          <p:nvPr/>
        </p:nvGrpSpPr>
        <p:grpSpPr bwMode="auto">
          <a:xfrm>
            <a:off x="6205538" y="5324475"/>
            <a:ext cx="914400" cy="606425"/>
            <a:chOff x="323" y="3421"/>
            <a:chExt cx="581" cy="367"/>
          </a:xfrm>
        </p:grpSpPr>
        <p:sp>
          <p:nvSpPr>
            <p:cNvPr id="44096" name="Rectangle 41"/>
            <p:cNvSpPr>
              <a:spLocks noChangeArrowheads="1"/>
            </p:cNvSpPr>
            <p:nvPr/>
          </p:nvSpPr>
          <p:spPr bwMode="auto">
            <a:xfrm>
              <a:off x="323" y="3421"/>
              <a:ext cx="576" cy="367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97" name="Text Box 42"/>
            <p:cNvSpPr txBox="1">
              <a:spLocks noChangeArrowheads="1"/>
            </p:cNvSpPr>
            <p:nvPr/>
          </p:nvSpPr>
          <p:spPr bwMode="auto">
            <a:xfrm>
              <a:off x="333" y="3429"/>
              <a:ext cx="571" cy="322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en-US" sz="1600"/>
                <a:t>Ethernet</a:t>
              </a:r>
            </a:p>
            <a:p>
              <a:pPr>
                <a:lnSpc>
                  <a:spcPct val="90000"/>
                </a:lnSpc>
              </a:pPr>
              <a:r>
                <a:rPr lang="en-US" sz="1600"/>
                <a:t>interface</a:t>
              </a:r>
            </a:p>
          </p:txBody>
        </p:sp>
      </p:grpSp>
      <p:sp>
        <p:nvSpPr>
          <p:cNvPr id="44065" name="Line 43"/>
          <p:cNvSpPr>
            <a:spLocks noChangeShapeType="1"/>
          </p:cNvSpPr>
          <p:nvPr/>
        </p:nvSpPr>
        <p:spPr bwMode="auto">
          <a:xfrm flipH="1">
            <a:off x="2744788" y="5964238"/>
            <a:ext cx="1587" cy="330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66" name="Line 44"/>
          <p:cNvSpPr>
            <a:spLocks noChangeShapeType="1"/>
          </p:cNvSpPr>
          <p:nvPr/>
        </p:nvSpPr>
        <p:spPr bwMode="auto">
          <a:xfrm flipH="1">
            <a:off x="2725738" y="4727575"/>
            <a:ext cx="541337" cy="622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67" name="Line 45"/>
          <p:cNvSpPr>
            <a:spLocks noChangeShapeType="1"/>
          </p:cNvSpPr>
          <p:nvPr/>
        </p:nvSpPr>
        <p:spPr bwMode="auto">
          <a:xfrm>
            <a:off x="3529013" y="4741863"/>
            <a:ext cx="541337" cy="622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68" name="Rectangle 46"/>
          <p:cNvSpPr>
            <a:spLocks noChangeArrowheads="1"/>
          </p:cNvSpPr>
          <p:nvPr/>
        </p:nvSpPr>
        <p:spPr bwMode="auto">
          <a:xfrm>
            <a:off x="3614738" y="5324475"/>
            <a:ext cx="906462" cy="60642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9" name="Text Box 47"/>
          <p:cNvSpPr txBox="1">
            <a:spLocks noChangeArrowheads="1"/>
          </p:cNvSpPr>
          <p:nvPr/>
        </p:nvSpPr>
        <p:spPr bwMode="auto">
          <a:xfrm>
            <a:off x="3635375" y="5349875"/>
            <a:ext cx="898525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sz="1600"/>
              <a:t>SONET</a:t>
            </a:r>
          </a:p>
          <a:p>
            <a:pPr>
              <a:lnSpc>
                <a:spcPct val="90000"/>
              </a:lnSpc>
            </a:pPr>
            <a:r>
              <a:rPr lang="en-US" sz="1600"/>
              <a:t>interface</a:t>
            </a:r>
          </a:p>
        </p:txBody>
      </p:sp>
      <p:sp>
        <p:nvSpPr>
          <p:cNvPr id="44070" name="Rectangle 48"/>
          <p:cNvSpPr>
            <a:spLocks noChangeArrowheads="1"/>
          </p:cNvSpPr>
          <p:nvPr/>
        </p:nvSpPr>
        <p:spPr bwMode="auto">
          <a:xfrm>
            <a:off x="4889500" y="5337175"/>
            <a:ext cx="906463" cy="60642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71" name="Text Box 49"/>
          <p:cNvSpPr txBox="1">
            <a:spLocks noChangeArrowheads="1"/>
          </p:cNvSpPr>
          <p:nvPr/>
        </p:nvSpPr>
        <p:spPr bwMode="auto">
          <a:xfrm>
            <a:off x="4902200" y="5387975"/>
            <a:ext cx="898525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sz="1600"/>
              <a:t>SONET</a:t>
            </a:r>
          </a:p>
          <a:p>
            <a:pPr>
              <a:lnSpc>
                <a:spcPct val="90000"/>
              </a:lnSpc>
            </a:pPr>
            <a:r>
              <a:rPr lang="en-US" sz="1600"/>
              <a:t>interface</a:t>
            </a:r>
          </a:p>
        </p:txBody>
      </p:sp>
      <p:sp>
        <p:nvSpPr>
          <p:cNvPr id="44072" name="Line 50"/>
          <p:cNvSpPr>
            <a:spLocks noChangeShapeType="1"/>
          </p:cNvSpPr>
          <p:nvPr/>
        </p:nvSpPr>
        <p:spPr bwMode="auto">
          <a:xfrm flipH="1">
            <a:off x="6680200" y="5924550"/>
            <a:ext cx="0" cy="360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73" name="Line 51"/>
          <p:cNvSpPr>
            <a:spLocks noChangeShapeType="1"/>
          </p:cNvSpPr>
          <p:nvPr/>
        </p:nvSpPr>
        <p:spPr bwMode="auto">
          <a:xfrm flipH="1">
            <a:off x="6223000" y="6270625"/>
            <a:ext cx="23272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74" name="Line 52"/>
          <p:cNvSpPr>
            <a:spLocks noChangeShapeType="1"/>
          </p:cNvSpPr>
          <p:nvPr/>
        </p:nvSpPr>
        <p:spPr bwMode="auto">
          <a:xfrm>
            <a:off x="8132763" y="5927725"/>
            <a:ext cx="1587" cy="330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75" name="Line 53"/>
          <p:cNvSpPr>
            <a:spLocks noChangeShapeType="1"/>
          </p:cNvSpPr>
          <p:nvPr/>
        </p:nvSpPr>
        <p:spPr bwMode="auto">
          <a:xfrm flipH="1">
            <a:off x="5302250" y="4754563"/>
            <a:ext cx="541338" cy="622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76" name="Line 54"/>
          <p:cNvSpPr>
            <a:spLocks noChangeShapeType="1"/>
          </p:cNvSpPr>
          <p:nvPr/>
        </p:nvSpPr>
        <p:spPr bwMode="auto">
          <a:xfrm>
            <a:off x="6119813" y="4754563"/>
            <a:ext cx="527050" cy="5953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77" name="Rectangle 55"/>
          <p:cNvSpPr>
            <a:spLocks noChangeArrowheads="1"/>
          </p:cNvSpPr>
          <p:nvPr/>
        </p:nvSpPr>
        <p:spPr bwMode="auto">
          <a:xfrm>
            <a:off x="2144713" y="3948113"/>
            <a:ext cx="2522537" cy="2162175"/>
          </a:xfrm>
          <a:prstGeom prst="rect">
            <a:avLst/>
          </a:prstGeom>
          <a:noFill/>
          <a:ln w="25400">
            <a:solidFill>
              <a:srgbClr val="FF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78" name="Rectangle 56"/>
          <p:cNvSpPr>
            <a:spLocks noChangeArrowheads="1"/>
          </p:cNvSpPr>
          <p:nvPr/>
        </p:nvSpPr>
        <p:spPr bwMode="auto">
          <a:xfrm>
            <a:off x="4776788" y="3948113"/>
            <a:ext cx="2522537" cy="2162175"/>
          </a:xfrm>
          <a:prstGeom prst="rect">
            <a:avLst/>
          </a:prstGeom>
          <a:noFill/>
          <a:ln w="25400">
            <a:solidFill>
              <a:srgbClr val="FF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79" name="Line 57"/>
          <p:cNvSpPr>
            <a:spLocks noChangeShapeType="1"/>
          </p:cNvSpPr>
          <p:nvPr/>
        </p:nvSpPr>
        <p:spPr bwMode="auto">
          <a:xfrm flipH="1">
            <a:off x="4054475" y="5926138"/>
            <a:ext cx="1588" cy="330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80" name="Line 58"/>
          <p:cNvSpPr>
            <a:spLocks noChangeShapeType="1"/>
          </p:cNvSpPr>
          <p:nvPr/>
        </p:nvSpPr>
        <p:spPr bwMode="auto">
          <a:xfrm flipH="1">
            <a:off x="5314950" y="5938838"/>
            <a:ext cx="1588" cy="330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81" name="Line 59"/>
          <p:cNvSpPr>
            <a:spLocks noChangeShapeType="1"/>
          </p:cNvSpPr>
          <p:nvPr/>
        </p:nvSpPr>
        <p:spPr bwMode="auto">
          <a:xfrm>
            <a:off x="4071938" y="6270625"/>
            <a:ext cx="124618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82" name="Text Box 60"/>
          <p:cNvSpPr txBox="1">
            <a:spLocks noChangeArrowheads="1"/>
          </p:cNvSpPr>
          <p:nvPr/>
        </p:nvSpPr>
        <p:spPr bwMode="auto">
          <a:xfrm>
            <a:off x="798513" y="1162050"/>
            <a:ext cx="725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000" b="1">
                <a:solidFill>
                  <a:srgbClr val="3333FF"/>
                </a:solidFill>
                <a:latin typeface="Arial" charset="0"/>
                <a:cs typeface="Arial" charset="0"/>
              </a:rPr>
              <a:t>host</a:t>
            </a:r>
          </a:p>
        </p:txBody>
      </p:sp>
      <p:sp>
        <p:nvSpPr>
          <p:cNvPr id="44083" name="Text Box 61"/>
          <p:cNvSpPr txBox="1">
            <a:spLocks noChangeArrowheads="1"/>
          </p:cNvSpPr>
          <p:nvPr/>
        </p:nvSpPr>
        <p:spPr bwMode="auto">
          <a:xfrm>
            <a:off x="7716838" y="1147763"/>
            <a:ext cx="725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000" b="1">
                <a:solidFill>
                  <a:srgbClr val="3333FF"/>
                </a:solidFill>
                <a:latin typeface="Arial" charset="0"/>
                <a:cs typeface="Arial" charset="0"/>
              </a:rPr>
              <a:t>host</a:t>
            </a:r>
          </a:p>
        </p:txBody>
      </p:sp>
      <p:sp>
        <p:nvSpPr>
          <p:cNvPr id="44084" name="Text Box 62"/>
          <p:cNvSpPr txBox="1">
            <a:spLocks noChangeArrowheads="1"/>
          </p:cNvSpPr>
          <p:nvPr/>
        </p:nvSpPr>
        <p:spPr bwMode="auto">
          <a:xfrm>
            <a:off x="2917825" y="3544888"/>
            <a:ext cx="9286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000" b="1">
                <a:solidFill>
                  <a:srgbClr val="FF0000"/>
                </a:solidFill>
                <a:latin typeface="Arial" charset="0"/>
                <a:cs typeface="Arial" charset="0"/>
              </a:rPr>
              <a:t>router</a:t>
            </a:r>
          </a:p>
        </p:txBody>
      </p:sp>
      <p:sp>
        <p:nvSpPr>
          <p:cNvPr id="44085" name="Text Box 63"/>
          <p:cNvSpPr txBox="1">
            <a:spLocks noChangeArrowheads="1"/>
          </p:cNvSpPr>
          <p:nvPr/>
        </p:nvSpPr>
        <p:spPr bwMode="auto">
          <a:xfrm>
            <a:off x="5548313" y="3559175"/>
            <a:ext cx="9286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000" b="1">
                <a:solidFill>
                  <a:srgbClr val="FF0000"/>
                </a:solidFill>
                <a:latin typeface="Arial" charset="0"/>
                <a:cs typeface="Arial" charset="0"/>
              </a:rPr>
              <a:t>router</a:t>
            </a:r>
          </a:p>
        </p:txBody>
      </p:sp>
      <p:sp>
        <p:nvSpPr>
          <p:cNvPr id="44086" name="Line 64"/>
          <p:cNvSpPr>
            <a:spLocks noChangeShapeType="1"/>
          </p:cNvSpPr>
          <p:nvPr/>
        </p:nvSpPr>
        <p:spPr bwMode="auto">
          <a:xfrm>
            <a:off x="1619250" y="2036763"/>
            <a:ext cx="604043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87" name="Line 65"/>
          <p:cNvSpPr>
            <a:spLocks noChangeShapeType="1"/>
          </p:cNvSpPr>
          <p:nvPr/>
        </p:nvSpPr>
        <p:spPr bwMode="auto">
          <a:xfrm>
            <a:off x="1647825" y="3227388"/>
            <a:ext cx="604043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88" name="Text Box 66"/>
          <p:cNvSpPr txBox="1">
            <a:spLocks noChangeArrowheads="1"/>
          </p:cNvSpPr>
          <p:nvPr/>
        </p:nvSpPr>
        <p:spPr bwMode="auto">
          <a:xfrm>
            <a:off x="3711575" y="1600200"/>
            <a:ext cx="20193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000" b="1" dirty="0">
                <a:solidFill>
                  <a:srgbClr val="FF9900"/>
                </a:solidFill>
                <a:latin typeface="Arial" charset="0"/>
                <a:cs typeface="Arial" charset="0"/>
              </a:rPr>
              <a:t>HTTP message</a:t>
            </a:r>
          </a:p>
        </p:txBody>
      </p:sp>
      <p:sp>
        <p:nvSpPr>
          <p:cNvPr id="44089" name="Text Box 67"/>
          <p:cNvSpPr txBox="1">
            <a:spLocks noChangeArrowheads="1"/>
          </p:cNvSpPr>
          <p:nvPr/>
        </p:nvSpPr>
        <p:spPr bwMode="auto">
          <a:xfrm>
            <a:off x="3810000" y="2805113"/>
            <a:ext cx="18192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000" b="1">
                <a:solidFill>
                  <a:srgbClr val="FF9900"/>
                </a:solidFill>
                <a:latin typeface="Arial" charset="0"/>
                <a:cs typeface="Arial" charset="0"/>
              </a:rPr>
              <a:t>TCP segment</a:t>
            </a:r>
          </a:p>
        </p:txBody>
      </p:sp>
      <p:sp>
        <p:nvSpPr>
          <p:cNvPr id="44090" name="Line 68"/>
          <p:cNvSpPr>
            <a:spLocks noChangeShapeType="1"/>
          </p:cNvSpPr>
          <p:nvPr/>
        </p:nvSpPr>
        <p:spPr bwMode="auto">
          <a:xfrm flipV="1">
            <a:off x="1620838" y="4432300"/>
            <a:ext cx="13017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91" name="Line 69"/>
          <p:cNvSpPr>
            <a:spLocks noChangeShapeType="1"/>
          </p:cNvSpPr>
          <p:nvPr/>
        </p:nvSpPr>
        <p:spPr bwMode="auto">
          <a:xfrm flipV="1">
            <a:off x="3851275" y="4446588"/>
            <a:ext cx="174466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92" name="Line 70"/>
          <p:cNvSpPr>
            <a:spLocks noChangeShapeType="1"/>
          </p:cNvSpPr>
          <p:nvPr/>
        </p:nvSpPr>
        <p:spPr bwMode="auto">
          <a:xfrm flipV="1">
            <a:off x="6469063" y="4432300"/>
            <a:ext cx="11763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93" name="Text Box 71"/>
          <p:cNvSpPr txBox="1">
            <a:spLocks noChangeArrowheads="1"/>
          </p:cNvSpPr>
          <p:nvPr/>
        </p:nvSpPr>
        <p:spPr bwMode="auto">
          <a:xfrm>
            <a:off x="1677988" y="4078288"/>
            <a:ext cx="11969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 b="1" dirty="0">
                <a:solidFill>
                  <a:srgbClr val="FF9900"/>
                </a:solidFill>
                <a:latin typeface="Arial" charset="0"/>
                <a:cs typeface="Arial" charset="0"/>
              </a:rPr>
              <a:t>IP packet</a:t>
            </a:r>
          </a:p>
        </p:txBody>
      </p:sp>
      <p:sp>
        <p:nvSpPr>
          <p:cNvPr id="44094" name="Text Box 72"/>
          <p:cNvSpPr txBox="1">
            <a:spLocks noChangeArrowheads="1"/>
          </p:cNvSpPr>
          <p:nvPr/>
        </p:nvSpPr>
        <p:spPr bwMode="auto">
          <a:xfrm>
            <a:off x="6454775" y="4078288"/>
            <a:ext cx="11969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 b="1">
                <a:solidFill>
                  <a:srgbClr val="FF9900"/>
                </a:solidFill>
                <a:latin typeface="Arial" charset="0"/>
                <a:cs typeface="Arial" charset="0"/>
              </a:rPr>
              <a:t>IP packet</a:t>
            </a:r>
          </a:p>
        </p:txBody>
      </p:sp>
      <p:sp>
        <p:nvSpPr>
          <p:cNvPr id="44095" name="Text Box 73"/>
          <p:cNvSpPr txBox="1">
            <a:spLocks noChangeArrowheads="1"/>
          </p:cNvSpPr>
          <p:nvPr/>
        </p:nvSpPr>
        <p:spPr bwMode="auto">
          <a:xfrm>
            <a:off x="4137025" y="4078288"/>
            <a:ext cx="11969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 b="1">
                <a:solidFill>
                  <a:srgbClr val="FF9900"/>
                </a:solidFill>
                <a:latin typeface="Arial" charset="0"/>
                <a:cs typeface="Arial" charset="0"/>
              </a:rPr>
              <a:t>IP packet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563077" y="6281616"/>
            <a:ext cx="77457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FF6600"/>
                </a:solidFill>
              </a:rPr>
              <a:t>Frame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8AFA6-D32D-E444-8798-D221E7D6D423}" type="datetime1">
              <a:rPr lang="en-US" smtClean="0"/>
              <a:t>9/16/19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4157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Rectangle 2"/>
          <p:cNvSpPr>
            <a:spLocks noGrp="1" noChangeArrowheads="1"/>
          </p:cNvSpPr>
          <p:nvPr>
            <p:ph type="title"/>
          </p:nvPr>
        </p:nvSpPr>
        <p:spPr>
          <a:xfrm>
            <a:off x="-76199" y="76200"/>
            <a:ext cx="7848600" cy="1066800"/>
          </a:xfrm>
        </p:spPr>
        <p:txBody>
          <a:bodyPr/>
          <a:lstStyle/>
          <a:p>
            <a:r>
              <a:rPr lang="en-US" sz="3200" dirty="0">
                <a:latin typeface="Gill Sans MT" charset="0"/>
              </a:rPr>
              <a:t>Internet apps</a:t>
            </a:r>
            <a:r>
              <a:rPr lang="en-US" sz="3200" dirty="0" smtClean="0">
                <a:latin typeface="Gill Sans MT" charset="0"/>
              </a:rPr>
              <a:t>: </a:t>
            </a:r>
            <a:r>
              <a:rPr lang="en-US" sz="3200" dirty="0">
                <a:latin typeface="Gill Sans MT" charset="0"/>
              </a:rPr>
              <a:t>transport protocols</a:t>
            </a:r>
            <a:endParaRPr lang="en-US" dirty="0">
              <a:latin typeface="Gill Sans MT" charset="0"/>
            </a:endParaRPr>
          </a:p>
        </p:txBody>
      </p:sp>
      <p:sp>
        <p:nvSpPr>
          <p:cNvPr id="62469" name="Text Box 3"/>
          <p:cNvSpPr txBox="1">
            <a:spLocks noChangeArrowheads="1"/>
          </p:cNvSpPr>
          <p:nvPr/>
        </p:nvSpPr>
        <p:spPr bwMode="auto">
          <a:xfrm>
            <a:off x="215900" y="1773238"/>
            <a:ext cx="28067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b="1"/>
              <a:t>application</a:t>
            </a:r>
            <a:endParaRPr lang="en-US"/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endParaRPr lang="en-US"/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/>
              <a:t>e-mail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/>
              <a:t>remote terminal access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/>
              <a:t>Web 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/>
              <a:t>file transfer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/>
              <a:t>streaming multimedia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endParaRPr lang="en-US"/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/>
              <a:t>Internet telephony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endParaRPr lang="en-US" sz="2400">
              <a:latin typeface="Times New Roman" charset="0"/>
            </a:endParaRPr>
          </a:p>
        </p:txBody>
      </p:sp>
      <p:sp>
        <p:nvSpPr>
          <p:cNvPr id="62470" name="Text Box 4"/>
          <p:cNvSpPr txBox="1">
            <a:spLocks noChangeArrowheads="1"/>
          </p:cNvSpPr>
          <p:nvPr/>
        </p:nvSpPr>
        <p:spPr bwMode="auto">
          <a:xfrm>
            <a:off x="3201988" y="1458913"/>
            <a:ext cx="2820987" cy="344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b="1"/>
              <a:t>application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b="1"/>
              <a:t>layer protocol</a:t>
            </a:r>
            <a:endParaRPr lang="en-US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/>
              <a:t>SMTP [RFC 2821]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/>
              <a:t>Telnet [RFC 854]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/>
              <a:t>HTTP [RFC 2616]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/>
              <a:t>FTP [RFC 959]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/>
              <a:t>HTTP (e.g., YouTube), </a:t>
            </a:r>
            <a:br>
              <a:rPr lang="en-US"/>
            </a:br>
            <a:r>
              <a:rPr lang="en-US"/>
              <a:t>RTP [RFC 1889]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/>
              <a:t>SIP, RTP, proprietary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/>
              <a:t>(e.g., Skype)</a:t>
            </a:r>
            <a:endParaRPr lang="en-US" sz="2400">
              <a:latin typeface="Times New Roman" charset="0"/>
            </a:endParaRPr>
          </a:p>
        </p:txBody>
      </p:sp>
      <p:sp>
        <p:nvSpPr>
          <p:cNvPr id="62471" name="Text Box 5"/>
          <p:cNvSpPr txBox="1">
            <a:spLocks noChangeArrowheads="1"/>
          </p:cNvSpPr>
          <p:nvPr/>
        </p:nvSpPr>
        <p:spPr bwMode="auto">
          <a:xfrm>
            <a:off x="6030913" y="1477963"/>
            <a:ext cx="2624137" cy="344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b="1"/>
              <a:t>underlying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b="1"/>
              <a:t>transport protocol</a:t>
            </a:r>
            <a:endParaRPr lang="en-US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/>
              <a:t>TCP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/>
              <a:t>TCP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/>
              <a:t>TCP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/>
              <a:t>TCP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/>
              <a:t>TCP or UDP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/>
              <a:t>TCP or UDP</a:t>
            </a:r>
          </a:p>
        </p:txBody>
      </p:sp>
      <p:sp>
        <p:nvSpPr>
          <p:cNvPr id="62472" name="Line 7"/>
          <p:cNvSpPr>
            <a:spLocks noChangeShapeType="1"/>
          </p:cNvSpPr>
          <p:nvPr/>
        </p:nvSpPr>
        <p:spPr bwMode="auto">
          <a:xfrm>
            <a:off x="1071563" y="2152650"/>
            <a:ext cx="7334250" cy="9525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3" name="Line 8"/>
          <p:cNvSpPr>
            <a:spLocks noChangeShapeType="1"/>
          </p:cNvSpPr>
          <p:nvPr/>
        </p:nvSpPr>
        <p:spPr bwMode="auto">
          <a:xfrm flipV="1">
            <a:off x="1023938" y="2743200"/>
            <a:ext cx="7324725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4" name="Line 9"/>
          <p:cNvSpPr>
            <a:spLocks noChangeShapeType="1"/>
          </p:cNvSpPr>
          <p:nvPr/>
        </p:nvSpPr>
        <p:spPr bwMode="auto">
          <a:xfrm flipV="1">
            <a:off x="1044575" y="3038475"/>
            <a:ext cx="7296150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5" name="Line 10"/>
          <p:cNvSpPr>
            <a:spLocks noChangeShapeType="1"/>
          </p:cNvSpPr>
          <p:nvPr/>
        </p:nvSpPr>
        <p:spPr bwMode="auto">
          <a:xfrm flipV="1">
            <a:off x="1042988" y="3333750"/>
            <a:ext cx="7277100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6" name="Line 11"/>
          <p:cNvSpPr>
            <a:spLocks noChangeShapeType="1"/>
          </p:cNvSpPr>
          <p:nvPr/>
        </p:nvSpPr>
        <p:spPr bwMode="auto">
          <a:xfrm flipV="1">
            <a:off x="1073150" y="3657600"/>
            <a:ext cx="7258050" cy="9525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7" name="Line 12"/>
          <p:cNvSpPr>
            <a:spLocks noChangeShapeType="1"/>
          </p:cNvSpPr>
          <p:nvPr/>
        </p:nvSpPr>
        <p:spPr bwMode="auto">
          <a:xfrm flipV="1">
            <a:off x="1014413" y="4257675"/>
            <a:ext cx="7315200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8" name="Line 14"/>
          <p:cNvSpPr>
            <a:spLocks noChangeShapeType="1"/>
          </p:cNvSpPr>
          <p:nvPr/>
        </p:nvSpPr>
        <p:spPr bwMode="auto">
          <a:xfrm flipV="1">
            <a:off x="839788" y="4881563"/>
            <a:ext cx="7343775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EBF67-4262-144F-95DC-63571C9600D4}" type="datetime1">
              <a:rPr lang="en-US" smtClean="0"/>
              <a:t>9/16/19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D688F14-5EEB-824D-A1BD-C6C8FB6ED74E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4337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6858000" cy="762000"/>
          </a:xfrm>
        </p:spPr>
        <p:txBody>
          <a:bodyPr/>
          <a:lstStyle/>
          <a:p>
            <a:r>
              <a:rPr lang="en-US" sz="3600" dirty="0">
                <a:latin typeface="Gill Sans MT" charset="0"/>
              </a:rPr>
              <a:t>Securing TCP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10000" cy="4114800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TCP &amp; UDP </a:t>
            </a:r>
          </a:p>
          <a:p>
            <a:pPr marL="233363" indent="-233363">
              <a:lnSpc>
                <a:spcPct val="100000"/>
              </a:lnSpc>
              <a:buFont typeface="Wingdings" charset="2"/>
              <a:buChar char="§"/>
              <a:defRPr/>
            </a:pPr>
            <a:r>
              <a:rPr lang="en-US" sz="2400" dirty="0" smtClean="0"/>
              <a:t>no encryption</a:t>
            </a:r>
          </a:p>
          <a:p>
            <a:pPr marL="233363" indent="-233363">
              <a:lnSpc>
                <a:spcPct val="100000"/>
              </a:lnSpc>
              <a:buFont typeface="Wingdings" charset="2"/>
              <a:buChar char="§"/>
              <a:defRPr/>
            </a:pPr>
            <a:r>
              <a:rPr lang="en-US" sz="2400" dirty="0" smtClean="0"/>
              <a:t>cleartext passwds sent into socket traverse Internet  in cleartext</a:t>
            </a:r>
          </a:p>
          <a:p>
            <a:pPr marL="0" indent="0">
              <a:buFont typeface="Wingdings" charset="2"/>
              <a:buNone/>
              <a:defRPr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SSL</a:t>
            </a:r>
            <a:r>
              <a:rPr lang="en-US" dirty="0" smtClean="0"/>
              <a:t> </a:t>
            </a:r>
          </a:p>
          <a:p>
            <a:pPr marL="233363" indent="-233363">
              <a:lnSpc>
                <a:spcPct val="100000"/>
              </a:lnSpc>
              <a:buFont typeface="Wingdings" charset="2"/>
              <a:buChar char="§"/>
              <a:defRPr/>
            </a:pPr>
            <a:r>
              <a:rPr lang="en-US" sz="2400" dirty="0" smtClean="0"/>
              <a:t>provides encrypted TCP connection</a:t>
            </a:r>
          </a:p>
          <a:p>
            <a:pPr marL="233363" indent="-233363">
              <a:lnSpc>
                <a:spcPct val="100000"/>
              </a:lnSpc>
              <a:buFont typeface="Wingdings" charset="2"/>
              <a:buChar char="§"/>
              <a:defRPr/>
            </a:pPr>
            <a:r>
              <a:rPr lang="en-US" sz="2400" dirty="0" smtClean="0"/>
              <a:t>data integrity</a:t>
            </a:r>
          </a:p>
          <a:p>
            <a:pPr marL="233363" indent="-233363">
              <a:lnSpc>
                <a:spcPct val="100000"/>
              </a:lnSpc>
              <a:buFont typeface="Wingdings" charset="2"/>
              <a:buChar char="§"/>
              <a:defRPr/>
            </a:pPr>
            <a:r>
              <a:rPr lang="en-US" sz="2400" dirty="0" smtClean="0"/>
              <a:t>end-point authentication</a:t>
            </a:r>
            <a:endParaRPr lang="en-US" sz="2400" dirty="0"/>
          </a:p>
        </p:txBody>
      </p:sp>
      <p:sp>
        <p:nvSpPr>
          <p:cNvPr id="80899" name="Content Placeholder 7"/>
          <p:cNvSpPr>
            <a:spLocks noGrp="1"/>
          </p:cNvSpPr>
          <p:nvPr>
            <p:ph sz="half" idx="2"/>
          </p:nvPr>
        </p:nvSpPr>
        <p:spPr>
          <a:xfrm>
            <a:off x="4572000" y="1371600"/>
            <a:ext cx="3810000" cy="4114800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dirty="0">
                <a:solidFill>
                  <a:srgbClr val="22228B"/>
                </a:solidFill>
                <a:latin typeface="Gill Sans MT" charset="0"/>
              </a:rPr>
              <a:t>SSL is at app layer</a:t>
            </a:r>
          </a:p>
          <a:p>
            <a:pPr marL="233363" indent="-233363">
              <a:lnSpc>
                <a:spcPct val="100000"/>
              </a:lnSpc>
              <a:buFont typeface="Wingdings" charset="2"/>
              <a:buChar char="§"/>
              <a:defRPr/>
            </a:pPr>
            <a:r>
              <a:rPr lang="en-US" sz="2400" dirty="0" smtClean="0">
                <a:latin typeface="Gill Sans MT" charset="0"/>
              </a:rPr>
              <a:t>apps </a:t>
            </a:r>
            <a:r>
              <a:rPr lang="en-US" sz="2400" dirty="0">
                <a:latin typeface="Gill Sans MT" charset="0"/>
              </a:rPr>
              <a:t>use SSL libraries, </a:t>
            </a:r>
            <a:r>
              <a:rPr lang="en-US" sz="2400" dirty="0" smtClean="0">
                <a:latin typeface="Gill Sans MT" charset="0"/>
              </a:rPr>
              <a:t>that </a:t>
            </a:r>
            <a:r>
              <a:rPr lang="ja-JP" altLang="en-US" sz="2400" dirty="0" smtClean="0">
                <a:latin typeface="Gill Sans MT" charset="0"/>
              </a:rPr>
              <a:t>“</a:t>
            </a:r>
            <a:r>
              <a:rPr lang="en-US" altLang="ja-JP" sz="2400" dirty="0">
                <a:latin typeface="Gill Sans MT" charset="0"/>
              </a:rPr>
              <a:t>talk</a:t>
            </a:r>
            <a:r>
              <a:rPr lang="ja-JP" altLang="en-US" sz="2400" dirty="0">
                <a:latin typeface="Gill Sans MT" charset="0"/>
              </a:rPr>
              <a:t>”</a:t>
            </a:r>
            <a:r>
              <a:rPr lang="en-US" altLang="ja-JP" sz="2400" dirty="0">
                <a:latin typeface="Gill Sans MT" charset="0"/>
              </a:rPr>
              <a:t> to TCP</a:t>
            </a:r>
          </a:p>
          <a:p>
            <a:pPr>
              <a:buFont typeface="Wingdings" charset="0"/>
              <a:buNone/>
              <a:defRPr/>
            </a:pPr>
            <a:r>
              <a:rPr lang="en-US" dirty="0">
                <a:solidFill>
                  <a:srgbClr val="22228B"/>
                </a:solidFill>
                <a:latin typeface="Gill Sans MT" charset="0"/>
              </a:rPr>
              <a:t>SSL socket API</a:t>
            </a:r>
          </a:p>
          <a:p>
            <a:pPr marL="233363" lvl="1" indent="-233363">
              <a:lnSpc>
                <a:spcPct val="100000"/>
              </a:lnSpc>
              <a:buSzPct val="100000"/>
              <a:buFont typeface="Wingdings" charset="2"/>
              <a:buChar char="§"/>
              <a:defRPr/>
            </a:pPr>
            <a:r>
              <a:rPr lang="en-US" dirty="0">
                <a:latin typeface="Gill Sans MT" charset="0"/>
              </a:rPr>
              <a:t>cleartext </a:t>
            </a:r>
            <a:r>
              <a:rPr lang="en-US" dirty="0" smtClean="0">
                <a:latin typeface="Gill Sans MT" charset="0"/>
              </a:rPr>
              <a:t>passwords </a:t>
            </a:r>
            <a:r>
              <a:rPr lang="en-US" dirty="0">
                <a:latin typeface="Gill Sans MT" charset="0"/>
              </a:rPr>
              <a:t>sent into socket traverse Internet  encrypted </a:t>
            </a:r>
          </a:p>
          <a:p>
            <a:pPr marL="233363" lvl="1" indent="-233363">
              <a:lnSpc>
                <a:spcPct val="100000"/>
              </a:lnSpc>
              <a:buSzPct val="100000"/>
              <a:buFont typeface="Wingdings" charset="2"/>
              <a:buChar char="§"/>
              <a:defRPr/>
            </a:pPr>
            <a:r>
              <a:rPr lang="en-US" dirty="0" smtClean="0">
                <a:latin typeface="Gill Sans MT" charset="0"/>
              </a:rPr>
              <a:t>see </a:t>
            </a:r>
            <a:r>
              <a:rPr lang="en-US" dirty="0">
                <a:latin typeface="Gill Sans MT" charset="0"/>
              </a:rPr>
              <a:t>Chapter </a:t>
            </a:r>
            <a:r>
              <a:rPr lang="en-US" dirty="0" smtClean="0">
                <a:latin typeface="Gill Sans MT" charset="0"/>
              </a:rPr>
              <a:t>8</a:t>
            </a:r>
            <a:endParaRPr lang="en-US" dirty="0">
              <a:latin typeface="Gill Sans MT" charset="0"/>
            </a:endParaRPr>
          </a:p>
          <a:p>
            <a:pPr marL="342900" lvl="1" indent="-342900">
              <a:buFont typeface="Arial"/>
              <a:buChar char="•"/>
              <a:defRPr/>
            </a:pPr>
            <a:endParaRPr lang="en-US" dirty="0">
              <a:latin typeface="Gill Sans MT" charset="0"/>
            </a:endParaRPr>
          </a:p>
          <a:p>
            <a:pPr>
              <a:buFont typeface="Wingdings" charset="2"/>
              <a:buChar char="§"/>
              <a:defRPr/>
            </a:pPr>
            <a:endParaRPr lang="en-US" dirty="0">
              <a:latin typeface="Gill Sans MT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703A8-9B18-404C-8A14-4DB8769735EA}" type="datetime1">
              <a:rPr lang="en-US" smtClean="0"/>
              <a:t>9/16/19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519134F-D711-FE4C-B14F-B668558BCC46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5572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8CED2-E8C4-664B-A9C3-778A18C43179}" type="datetime1">
              <a:rPr lang="en-US" smtClean="0"/>
              <a:t>9/16/19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BFEF4A-0794-8E43-888E-E00DE68A0CA5}" type="slidenum">
              <a:rPr lang="en-US"/>
              <a:pPr/>
              <a:t>22</a:t>
            </a:fld>
            <a:endParaRPr lang="en-US"/>
          </a:p>
        </p:txBody>
      </p:sp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7467600" cy="1219200"/>
          </a:xfrm>
        </p:spPr>
        <p:txBody>
          <a:bodyPr/>
          <a:lstStyle/>
          <a:p>
            <a:r>
              <a:rPr lang="en-US" sz="3200" dirty="0"/>
              <a:t>Reflecting on Application-Layer Protocols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458200" cy="4800600"/>
          </a:xfrm>
        </p:spPr>
        <p:txBody>
          <a:bodyPr/>
          <a:lstStyle/>
          <a:p>
            <a:pPr marL="223838" indent="-223838">
              <a:lnSpc>
                <a:spcPct val="90000"/>
              </a:lnSpc>
            </a:pPr>
            <a:r>
              <a:rPr lang="en-US" sz="2400" dirty="0"/>
              <a:t>Protocols are tailored to the applications</a:t>
            </a:r>
          </a:p>
          <a:p>
            <a:pPr marL="563563" lvl="1" indent="-223838">
              <a:lnSpc>
                <a:spcPct val="90000"/>
              </a:lnSpc>
            </a:pPr>
            <a:r>
              <a:rPr lang="en-US" dirty="0"/>
              <a:t>Each protocol is customized to a specific need</a:t>
            </a:r>
          </a:p>
          <a:p>
            <a:pPr marL="223838" indent="-223838">
              <a:lnSpc>
                <a:spcPct val="90000"/>
              </a:lnSpc>
            </a:pPr>
            <a:r>
              <a:rPr lang="en-US" sz="2400" dirty="0"/>
              <a:t>Protocols have many key similarities</a:t>
            </a:r>
          </a:p>
          <a:p>
            <a:pPr marL="563563" lvl="1" indent="-223838">
              <a:lnSpc>
                <a:spcPct val="90000"/>
              </a:lnSpc>
            </a:pPr>
            <a:r>
              <a:rPr lang="en-US" dirty="0"/>
              <a:t>Each new protocol was influenced by the previous ones</a:t>
            </a:r>
          </a:p>
          <a:p>
            <a:pPr marL="563563" lvl="1" indent="-223838">
              <a:lnSpc>
                <a:spcPct val="90000"/>
              </a:lnSpc>
            </a:pPr>
            <a:r>
              <a:rPr lang="en-US" dirty="0"/>
              <a:t>New protocols commonly borrow from the older ones</a:t>
            </a:r>
          </a:p>
          <a:p>
            <a:pPr marL="223838" indent="-223838">
              <a:lnSpc>
                <a:spcPct val="90000"/>
              </a:lnSpc>
            </a:pPr>
            <a:r>
              <a:rPr lang="en-US" sz="2400" dirty="0"/>
              <a:t>Protocols depend on same underlying substrate</a:t>
            </a:r>
          </a:p>
          <a:p>
            <a:pPr marL="563563" lvl="1" indent="-223838">
              <a:lnSpc>
                <a:spcPct val="90000"/>
              </a:lnSpc>
            </a:pPr>
            <a:r>
              <a:rPr lang="en-US" dirty="0"/>
              <a:t>Ordered reliable stream of bytes (i.e., TCP)</a:t>
            </a:r>
          </a:p>
          <a:p>
            <a:pPr marL="563563" lvl="1" indent="-223838">
              <a:lnSpc>
                <a:spcPct val="90000"/>
              </a:lnSpc>
            </a:pPr>
            <a:r>
              <a:rPr lang="en-US" dirty="0"/>
              <a:t>Domain Name System (DNS)</a:t>
            </a:r>
          </a:p>
          <a:p>
            <a:pPr marL="223838" indent="-223838">
              <a:lnSpc>
                <a:spcPct val="90000"/>
              </a:lnSpc>
            </a:pPr>
            <a:r>
              <a:rPr lang="en-US" sz="2400" dirty="0"/>
              <a:t>Relevance of the protocol standards process</a:t>
            </a:r>
          </a:p>
          <a:p>
            <a:pPr marL="563563" lvl="1" indent="-223838">
              <a:lnSpc>
                <a:spcPct val="90000"/>
              </a:lnSpc>
            </a:pPr>
            <a:r>
              <a:rPr lang="en-US" dirty="0"/>
              <a:t>Important for interoperability across implementations</a:t>
            </a:r>
          </a:p>
          <a:p>
            <a:pPr marL="563563" lvl="1" indent="-223838">
              <a:lnSpc>
                <a:spcPct val="90000"/>
              </a:lnSpc>
            </a:pPr>
            <a:r>
              <a:rPr lang="en-US" dirty="0"/>
              <a:t>Yet, not necessary if same party writes all of the software</a:t>
            </a:r>
          </a:p>
          <a:p>
            <a:pPr marL="563563" lvl="1" indent="-223838">
              <a:lnSpc>
                <a:spcPct val="90000"/>
              </a:lnSpc>
            </a:pPr>
            <a:r>
              <a:rPr lang="en-US" dirty="0"/>
              <a:t>…which is increasingly common (e.g., P2P software)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7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195263"/>
            <a:ext cx="7772400" cy="1143000"/>
          </a:xfrm>
        </p:spPr>
        <p:txBody>
          <a:bodyPr/>
          <a:lstStyle/>
          <a:p>
            <a:r>
              <a:rPr lang="en-US">
                <a:latin typeface="Gill Sans MT" charset="0"/>
              </a:rPr>
              <a:t>Some network apps</a:t>
            </a:r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371600"/>
            <a:ext cx="3810000" cy="46482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e-mail</a:t>
            </a:r>
          </a:p>
          <a:p>
            <a:r>
              <a:rPr lang="en-US" dirty="0">
                <a:latin typeface="Gill Sans MT" charset="0"/>
              </a:rPr>
              <a:t>web</a:t>
            </a:r>
          </a:p>
          <a:p>
            <a:r>
              <a:rPr lang="en-US" dirty="0">
                <a:latin typeface="Gill Sans MT" charset="0"/>
              </a:rPr>
              <a:t>text messaging</a:t>
            </a:r>
          </a:p>
          <a:p>
            <a:r>
              <a:rPr lang="en-US" dirty="0">
                <a:latin typeface="Gill Sans MT" charset="0"/>
              </a:rPr>
              <a:t>remote login</a:t>
            </a:r>
          </a:p>
          <a:p>
            <a:r>
              <a:rPr lang="en-US" dirty="0">
                <a:latin typeface="Gill Sans MT" charset="0"/>
              </a:rPr>
              <a:t>P2P file sharing</a:t>
            </a:r>
          </a:p>
          <a:p>
            <a:r>
              <a:rPr lang="en-US" dirty="0">
                <a:latin typeface="Gill Sans MT" charset="0"/>
              </a:rPr>
              <a:t>multi-user network games</a:t>
            </a:r>
          </a:p>
          <a:p>
            <a:r>
              <a:rPr lang="en-US" dirty="0">
                <a:latin typeface="Gill Sans MT" charset="0"/>
              </a:rPr>
              <a:t>streaming stored video (YouTube, </a:t>
            </a:r>
            <a:r>
              <a:rPr lang="en-US" dirty="0" err="1">
                <a:latin typeface="Gill Sans MT" charset="0"/>
              </a:rPr>
              <a:t>Hulu</a:t>
            </a:r>
            <a:r>
              <a:rPr lang="en-US" dirty="0">
                <a:latin typeface="Gill Sans MT" charset="0"/>
              </a:rPr>
              <a:t>, Netflix) </a:t>
            </a:r>
          </a:p>
          <a:p>
            <a:endParaRPr lang="en-US" dirty="0">
              <a:latin typeface="Gill Sans MT" charset="0"/>
            </a:endParaRPr>
          </a:p>
          <a:p>
            <a:pPr>
              <a:buFont typeface="Wingdings" charset="0"/>
              <a:buNone/>
            </a:pPr>
            <a:endParaRPr lang="en-US" sz="2400" dirty="0">
              <a:latin typeface="Gill Sans MT" charset="0"/>
            </a:endParaRPr>
          </a:p>
          <a:p>
            <a:pPr>
              <a:buFont typeface="Wingdings" charset="0"/>
              <a:buNone/>
            </a:pPr>
            <a:endParaRPr lang="en-US" sz="2400" dirty="0">
              <a:latin typeface="Gill Sans MT" charset="0"/>
            </a:endParaRP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371600"/>
            <a:ext cx="3810000" cy="46482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voice over IP (e.g., Skype)</a:t>
            </a:r>
          </a:p>
          <a:p>
            <a:r>
              <a:rPr lang="en-US" dirty="0">
                <a:latin typeface="Gill Sans MT" charset="0"/>
              </a:rPr>
              <a:t>real-time video conferencing</a:t>
            </a:r>
          </a:p>
          <a:p>
            <a:r>
              <a:rPr lang="en-US" dirty="0">
                <a:latin typeface="Gill Sans MT" charset="0"/>
              </a:rPr>
              <a:t>social networking</a:t>
            </a:r>
          </a:p>
          <a:p>
            <a:r>
              <a:rPr lang="en-US" dirty="0" smtClean="0">
                <a:latin typeface="Gill Sans MT" charset="0"/>
              </a:rPr>
              <a:t>Search</a:t>
            </a:r>
            <a:endParaRPr lang="en-US" dirty="0">
              <a:latin typeface="Gill Sans MT" charset="0"/>
            </a:endParaRPr>
          </a:p>
          <a:p>
            <a:r>
              <a:rPr lang="en-US" dirty="0" smtClean="0">
                <a:latin typeface="Gill Sans MT" charset="0"/>
              </a:rPr>
              <a:t>????</a:t>
            </a:r>
            <a:endParaRPr lang="en-US" dirty="0">
              <a:latin typeface="Gill Sans MT" charset="0"/>
            </a:endParaRPr>
          </a:p>
          <a:p>
            <a:r>
              <a:rPr lang="en-US" dirty="0">
                <a:latin typeface="Gill Sans MT" charset="0"/>
              </a:rPr>
              <a:t>…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C96CE-D204-5D4C-AD8F-A9232E7649C9}" type="datetime1">
              <a:rPr lang="en-US" smtClean="0"/>
              <a:t>9/16/19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519134F-D711-FE4C-B14F-B668558BCC4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4404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>
          <a:xfrm>
            <a:off x="455613" y="0"/>
            <a:ext cx="7772400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Chapter 2: application layer</a:t>
            </a:r>
          </a:p>
        </p:txBody>
      </p:sp>
      <p:sp>
        <p:nvSpPr>
          <p:cNvPr id="3584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990600"/>
            <a:ext cx="3733800" cy="51816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u="sng" dirty="0">
                <a:solidFill>
                  <a:srgbClr val="CC0000"/>
                </a:solidFill>
                <a:latin typeface="Gill Sans MT" charset="0"/>
              </a:rPr>
              <a:t>our goals:</a:t>
            </a:r>
            <a:r>
              <a:rPr lang="en-US" dirty="0">
                <a:solidFill>
                  <a:srgbClr val="CC0000"/>
                </a:solidFill>
                <a:latin typeface="Gill Sans MT" charset="0"/>
              </a:rPr>
              <a:t> </a:t>
            </a:r>
          </a:p>
          <a:p>
            <a:r>
              <a:rPr lang="en-US" sz="2400" dirty="0">
                <a:latin typeface="Gill Sans MT" charset="0"/>
              </a:rPr>
              <a:t>conceptual, implementation aspects of network application protocols</a:t>
            </a:r>
          </a:p>
          <a:p>
            <a:pPr lvl="1"/>
            <a:r>
              <a:rPr lang="en-US" dirty="0">
                <a:latin typeface="Gill Sans MT" charset="0"/>
              </a:rPr>
              <a:t>transport-layer service models</a:t>
            </a:r>
          </a:p>
          <a:p>
            <a:pPr lvl="1"/>
            <a:r>
              <a:rPr lang="en-US" dirty="0">
                <a:latin typeface="Gill Sans MT" charset="0"/>
              </a:rPr>
              <a:t>client-server paradigm</a:t>
            </a:r>
          </a:p>
          <a:p>
            <a:pPr lvl="1"/>
            <a:r>
              <a:rPr lang="en-US" dirty="0">
                <a:latin typeface="Gill Sans MT" charset="0"/>
              </a:rPr>
              <a:t>peer-to-peer paradigm</a:t>
            </a:r>
          </a:p>
          <a:p>
            <a:pPr lvl="1"/>
            <a:r>
              <a:rPr lang="en-US" dirty="0">
                <a:latin typeface="Gill Sans MT" charset="0"/>
              </a:rPr>
              <a:t>content distribution networks</a:t>
            </a:r>
          </a:p>
        </p:txBody>
      </p:sp>
      <p:sp>
        <p:nvSpPr>
          <p:cNvPr id="3584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19600" y="1066800"/>
            <a:ext cx="3667125" cy="4648200"/>
          </a:xfrm>
        </p:spPr>
        <p:txBody>
          <a:bodyPr/>
          <a:lstStyle/>
          <a:p>
            <a:r>
              <a:rPr lang="en-US" sz="2400" dirty="0">
                <a:latin typeface="Gill Sans MT" charset="0"/>
              </a:rPr>
              <a:t>learn about protocols by examining popular application-level protocols</a:t>
            </a:r>
          </a:p>
          <a:p>
            <a:pPr lvl="1"/>
            <a:r>
              <a:rPr lang="en-US" sz="2000" dirty="0">
                <a:latin typeface="Gill Sans MT" charset="0"/>
              </a:rPr>
              <a:t>HTTP</a:t>
            </a:r>
          </a:p>
          <a:p>
            <a:pPr lvl="1"/>
            <a:r>
              <a:rPr lang="en-US" sz="2000" dirty="0">
                <a:latin typeface="Gill Sans MT" charset="0"/>
              </a:rPr>
              <a:t>FTP</a:t>
            </a:r>
          </a:p>
          <a:p>
            <a:pPr lvl="1"/>
            <a:r>
              <a:rPr lang="en-US" sz="2000" dirty="0">
                <a:latin typeface="Gill Sans MT" charset="0"/>
              </a:rPr>
              <a:t>SMTP / POP3 / IMAP</a:t>
            </a:r>
          </a:p>
          <a:p>
            <a:pPr lvl="1"/>
            <a:r>
              <a:rPr lang="en-US" sz="2000" dirty="0">
                <a:latin typeface="Gill Sans MT" charset="0"/>
              </a:rPr>
              <a:t>DNS</a:t>
            </a:r>
          </a:p>
          <a:p>
            <a:r>
              <a:rPr lang="en-US" sz="2400" dirty="0">
                <a:latin typeface="Gill Sans MT" charset="0"/>
              </a:rPr>
              <a:t>creating network applications</a:t>
            </a:r>
          </a:p>
          <a:p>
            <a:pPr lvl="1"/>
            <a:r>
              <a:rPr lang="en-US" dirty="0">
                <a:latin typeface="Gill Sans MT" charset="0"/>
              </a:rPr>
              <a:t>socket </a:t>
            </a:r>
            <a:r>
              <a:rPr lang="en-US" dirty="0" smtClean="0">
                <a:latin typeface="Gill Sans MT" charset="0"/>
              </a:rPr>
              <a:t>API </a:t>
            </a:r>
            <a:endParaRPr lang="en-US" dirty="0">
              <a:latin typeface="Gill Sans MT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9F53B-25EE-3C44-A4F3-9404684BFA23}" type="datetime1">
              <a:rPr lang="en-US" smtClean="0"/>
              <a:t>9/16/19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519134F-D711-FE4C-B14F-B668558BCC4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4844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939" name="Group 1037"/>
          <p:cNvGrpSpPr>
            <a:grpSpLocks/>
          </p:cNvGrpSpPr>
          <p:nvPr/>
        </p:nvGrpSpPr>
        <p:grpSpPr bwMode="auto">
          <a:xfrm>
            <a:off x="5124450" y="1257300"/>
            <a:ext cx="3540125" cy="4545013"/>
            <a:chOff x="3277" y="974"/>
            <a:chExt cx="2230" cy="2863"/>
          </a:xfrm>
        </p:grpSpPr>
        <p:sp>
          <p:nvSpPr>
            <p:cNvPr id="39972" name="Freeform 1038"/>
            <p:cNvSpPr>
              <a:spLocks/>
            </p:cNvSpPr>
            <p:nvPr/>
          </p:nvSpPr>
          <p:spPr bwMode="auto">
            <a:xfrm>
              <a:off x="3277" y="1079"/>
              <a:ext cx="1094" cy="675"/>
            </a:xfrm>
            <a:custGeom>
              <a:avLst/>
              <a:gdLst>
                <a:gd name="T0" fmla="*/ 1466 w 1036"/>
                <a:gd name="T1" fmla="*/ 11 h 675"/>
                <a:gd name="T2" fmla="*/ 884 w 1036"/>
                <a:gd name="T3" fmla="*/ 53 h 675"/>
                <a:gd name="T4" fmla="*/ 467 w 1036"/>
                <a:gd name="T5" fmla="*/ 129 h 675"/>
                <a:gd name="T6" fmla="*/ 347 w 1036"/>
                <a:gd name="T7" fmla="*/ 229 h 675"/>
                <a:gd name="T8" fmla="*/ 48 w 1036"/>
                <a:gd name="T9" fmla="*/ 297 h 675"/>
                <a:gd name="T10" fmla="*/ 39 w 1036"/>
                <a:gd name="T11" fmla="*/ 459 h 675"/>
                <a:gd name="T12" fmla="*/ 298 w 1036"/>
                <a:gd name="T13" fmla="*/ 489 h 675"/>
                <a:gd name="T14" fmla="*/ 1039 w 1036"/>
                <a:gd name="T15" fmla="*/ 489 h 675"/>
                <a:gd name="T16" fmla="*/ 1353 w 1036"/>
                <a:gd name="T17" fmla="*/ 555 h 675"/>
                <a:gd name="T18" fmla="*/ 1702 w 1036"/>
                <a:gd name="T19" fmla="*/ 657 h 675"/>
                <a:gd name="T20" fmla="*/ 1969 w 1036"/>
                <a:gd name="T21" fmla="*/ 661 h 675"/>
                <a:gd name="T22" fmla="*/ 2153 w 1036"/>
                <a:gd name="T23" fmla="*/ 603 h 675"/>
                <a:gd name="T24" fmla="*/ 2247 w 1036"/>
                <a:gd name="T25" fmla="*/ 445 h 675"/>
                <a:gd name="T26" fmla="*/ 2305 w 1036"/>
                <a:gd name="T27" fmla="*/ 291 h 675"/>
                <a:gd name="T28" fmla="*/ 2312 w 1036"/>
                <a:gd name="T29" fmla="*/ 107 h 675"/>
                <a:gd name="T30" fmla="*/ 2113 w 1036"/>
                <a:gd name="T31" fmla="*/ 17 h 675"/>
                <a:gd name="T32" fmla="*/ 1755 w 1036"/>
                <a:gd name="T33" fmla="*/ 3 h 675"/>
                <a:gd name="T34" fmla="*/ 1466 w 1036"/>
                <a:gd name="T35" fmla="*/ 11 h 67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036"/>
                <a:gd name="T55" fmla="*/ 0 h 675"/>
                <a:gd name="T56" fmla="*/ 1036 w 1036"/>
                <a:gd name="T57" fmla="*/ 675 h 675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036" h="675">
                  <a:moveTo>
                    <a:pt x="648" y="11"/>
                  </a:moveTo>
                  <a:cubicBezTo>
                    <a:pt x="584" y="19"/>
                    <a:pt x="464" y="33"/>
                    <a:pt x="390" y="53"/>
                  </a:cubicBezTo>
                  <a:cubicBezTo>
                    <a:pt x="316" y="73"/>
                    <a:pt x="246" y="100"/>
                    <a:pt x="206" y="129"/>
                  </a:cubicBezTo>
                  <a:cubicBezTo>
                    <a:pt x="166" y="158"/>
                    <a:pt x="183" y="201"/>
                    <a:pt x="152" y="229"/>
                  </a:cubicBezTo>
                  <a:cubicBezTo>
                    <a:pt x="121" y="257"/>
                    <a:pt x="44" y="259"/>
                    <a:pt x="22" y="297"/>
                  </a:cubicBezTo>
                  <a:cubicBezTo>
                    <a:pt x="0" y="335"/>
                    <a:pt x="0" y="427"/>
                    <a:pt x="18" y="459"/>
                  </a:cubicBezTo>
                  <a:cubicBezTo>
                    <a:pt x="36" y="491"/>
                    <a:pt x="59" y="484"/>
                    <a:pt x="132" y="489"/>
                  </a:cubicBezTo>
                  <a:cubicBezTo>
                    <a:pt x="205" y="494"/>
                    <a:pt x="380" y="478"/>
                    <a:pt x="458" y="489"/>
                  </a:cubicBezTo>
                  <a:cubicBezTo>
                    <a:pt x="536" y="500"/>
                    <a:pt x="549" y="527"/>
                    <a:pt x="598" y="555"/>
                  </a:cubicBezTo>
                  <a:cubicBezTo>
                    <a:pt x="647" y="583"/>
                    <a:pt x="707" y="639"/>
                    <a:pt x="752" y="657"/>
                  </a:cubicBezTo>
                  <a:cubicBezTo>
                    <a:pt x="797" y="675"/>
                    <a:pt x="837" y="670"/>
                    <a:pt x="870" y="661"/>
                  </a:cubicBezTo>
                  <a:cubicBezTo>
                    <a:pt x="903" y="652"/>
                    <a:pt x="932" y="639"/>
                    <a:pt x="952" y="603"/>
                  </a:cubicBezTo>
                  <a:cubicBezTo>
                    <a:pt x="972" y="567"/>
                    <a:pt x="981" y="497"/>
                    <a:pt x="992" y="445"/>
                  </a:cubicBezTo>
                  <a:cubicBezTo>
                    <a:pt x="1003" y="393"/>
                    <a:pt x="1013" y="347"/>
                    <a:pt x="1018" y="291"/>
                  </a:cubicBezTo>
                  <a:cubicBezTo>
                    <a:pt x="1023" y="235"/>
                    <a:pt x="1036" y="153"/>
                    <a:pt x="1022" y="107"/>
                  </a:cubicBezTo>
                  <a:cubicBezTo>
                    <a:pt x="1008" y="61"/>
                    <a:pt x="975" y="34"/>
                    <a:pt x="934" y="17"/>
                  </a:cubicBezTo>
                  <a:cubicBezTo>
                    <a:pt x="893" y="0"/>
                    <a:pt x="824" y="4"/>
                    <a:pt x="776" y="3"/>
                  </a:cubicBezTo>
                  <a:cubicBezTo>
                    <a:pt x="728" y="2"/>
                    <a:pt x="712" y="3"/>
                    <a:pt x="648" y="11"/>
                  </a:cubicBez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9973" name="Group 1039"/>
            <p:cNvGrpSpPr>
              <a:grpSpLocks/>
            </p:cNvGrpSpPr>
            <p:nvPr/>
          </p:nvGrpSpPr>
          <p:grpSpPr bwMode="auto">
            <a:xfrm>
              <a:off x="3383" y="1920"/>
              <a:ext cx="919" cy="588"/>
              <a:chOff x="2889" y="1631"/>
              <a:chExt cx="980" cy="743"/>
            </a:xfrm>
          </p:grpSpPr>
          <p:sp>
            <p:nvSpPr>
              <p:cNvPr id="40348" name="Rectangle 1040"/>
              <p:cNvSpPr>
                <a:spLocks noChangeArrowheads="1"/>
              </p:cNvSpPr>
              <p:nvPr/>
            </p:nvSpPr>
            <p:spPr bwMode="auto">
              <a:xfrm>
                <a:off x="3046" y="1841"/>
                <a:ext cx="663" cy="533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349" name="AutoShape 1041"/>
              <p:cNvSpPr>
                <a:spLocks noChangeArrowheads="1"/>
              </p:cNvSpPr>
              <p:nvPr/>
            </p:nvSpPr>
            <p:spPr bwMode="auto">
              <a:xfrm>
                <a:off x="2889" y="1631"/>
                <a:ext cx="980" cy="253"/>
              </a:xfrm>
              <a:prstGeom prst="triangle">
                <a:avLst>
                  <a:gd name="adj" fmla="val 50000"/>
                </a:avLst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solidFill>
                    <a:srgbClr val="00CCFF"/>
                  </a:solidFill>
                </a:endParaRPr>
              </a:p>
            </p:txBody>
          </p:sp>
        </p:grpSp>
        <p:sp>
          <p:nvSpPr>
            <p:cNvPr id="39974" name="Freeform 1042"/>
            <p:cNvSpPr>
              <a:spLocks/>
            </p:cNvSpPr>
            <p:nvPr/>
          </p:nvSpPr>
          <p:spPr bwMode="auto">
            <a:xfrm>
              <a:off x="3379" y="2788"/>
              <a:ext cx="2032" cy="1049"/>
            </a:xfrm>
            <a:custGeom>
              <a:avLst/>
              <a:gdLst>
                <a:gd name="T0" fmla="*/ 1044 w 2032"/>
                <a:gd name="T1" fmla="*/ 26 h 1049"/>
                <a:gd name="T2" fmla="*/ 847 w 2032"/>
                <a:gd name="T3" fmla="*/ 125 h 1049"/>
                <a:gd name="T4" fmla="*/ 580 w 2032"/>
                <a:gd name="T5" fmla="*/ 68 h 1049"/>
                <a:gd name="T6" fmla="*/ 143 w 2032"/>
                <a:gd name="T7" fmla="*/ 170 h 1049"/>
                <a:gd name="T8" fmla="*/ 48 w 2032"/>
                <a:gd name="T9" fmla="*/ 374 h 1049"/>
                <a:gd name="T10" fmla="*/ 41 w 2032"/>
                <a:gd name="T11" fmla="*/ 680 h 1049"/>
                <a:gd name="T12" fmla="*/ 294 w 2032"/>
                <a:gd name="T13" fmla="*/ 744 h 1049"/>
                <a:gd name="T14" fmla="*/ 660 w 2032"/>
                <a:gd name="T15" fmla="*/ 893 h 1049"/>
                <a:gd name="T16" fmla="*/ 1088 w 2032"/>
                <a:gd name="T17" fmla="*/ 1014 h 1049"/>
                <a:gd name="T18" fmla="*/ 1525 w 2032"/>
                <a:gd name="T19" fmla="*/ 1031 h 1049"/>
                <a:gd name="T20" fmla="*/ 1831 w 2032"/>
                <a:gd name="T21" fmla="*/ 907 h 1049"/>
                <a:gd name="T22" fmla="*/ 2015 w 2032"/>
                <a:gd name="T23" fmla="*/ 714 h 1049"/>
                <a:gd name="T24" fmla="*/ 1931 w 2032"/>
                <a:gd name="T25" fmla="*/ 251 h 1049"/>
                <a:gd name="T26" fmla="*/ 1658 w 2032"/>
                <a:gd name="T27" fmla="*/ 114 h 1049"/>
                <a:gd name="T28" fmla="*/ 1355 w 2032"/>
                <a:gd name="T29" fmla="*/ 15 h 1049"/>
                <a:gd name="T30" fmla="*/ 1044 w 2032"/>
                <a:gd name="T31" fmla="*/ 26 h 1049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2032"/>
                <a:gd name="T49" fmla="*/ 0 h 1049"/>
                <a:gd name="T50" fmla="*/ 2032 w 2032"/>
                <a:gd name="T51" fmla="*/ 1049 h 1049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032" h="1049">
                  <a:moveTo>
                    <a:pt x="1044" y="26"/>
                  </a:moveTo>
                  <a:cubicBezTo>
                    <a:pt x="959" y="45"/>
                    <a:pt x="924" y="118"/>
                    <a:pt x="847" y="125"/>
                  </a:cubicBezTo>
                  <a:cubicBezTo>
                    <a:pt x="770" y="132"/>
                    <a:pt x="697" y="61"/>
                    <a:pt x="580" y="68"/>
                  </a:cubicBezTo>
                  <a:cubicBezTo>
                    <a:pt x="463" y="75"/>
                    <a:pt x="232" y="119"/>
                    <a:pt x="143" y="170"/>
                  </a:cubicBezTo>
                  <a:cubicBezTo>
                    <a:pt x="54" y="221"/>
                    <a:pt x="65" y="289"/>
                    <a:pt x="48" y="374"/>
                  </a:cubicBezTo>
                  <a:cubicBezTo>
                    <a:pt x="31" y="459"/>
                    <a:pt x="0" y="618"/>
                    <a:pt x="41" y="680"/>
                  </a:cubicBezTo>
                  <a:cubicBezTo>
                    <a:pt x="82" y="742"/>
                    <a:pt x="191" y="709"/>
                    <a:pt x="294" y="744"/>
                  </a:cubicBezTo>
                  <a:cubicBezTo>
                    <a:pt x="397" y="779"/>
                    <a:pt x="527" y="849"/>
                    <a:pt x="660" y="893"/>
                  </a:cubicBezTo>
                  <a:cubicBezTo>
                    <a:pt x="793" y="938"/>
                    <a:pt x="944" y="991"/>
                    <a:pt x="1088" y="1014"/>
                  </a:cubicBezTo>
                  <a:cubicBezTo>
                    <a:pt x="1232" y="1036"/>
                    <a:pt x="1401" y="1049"/>
                    <a:pt x="1525" y="1031"/>
                  </a:cubicBezTo>
                  <a:cubicBezTo>
                    <a:pt x="1649" y="1012"/>
                    <a:pt x="1749" y="960"/>
                    <a:pt x="1831" y="907"/>
                  </a:cubicBezTo>
                  <a:cubicBezTo>
                    <a:pt x="1913" y="855"/>
                    <a:pt x="1998" y="824"/>
                    <a:pt x="2015" y="714"/>
                  </a:cubicBezTo>
                  <a:cubicBezTo>
                    <a:pt x="2032" y="604"/>
                    <a:pt x="1990" y="350"/>
                    <a:pt x="1931" y="251"/>
                  </a:cubicBezTo>
                  <a:cubicBezTo>
                    <a:pt x="1872" y="151"/>
                    <a:pt x="1754" y="153"/>
                    <a:pt x="1658" y="114"/>
                  </a:cubicBezTo>
                  <a:cubicBezTo>
                    <a:pt x="1562" y="76"/>
                    <a:pt x="1457" y="30"/>
                    <a:pt x="1355" y="15"/>
                  </a:cubicBezTo>
                  <a:cubicBezTo>
                    <a:pt x="1253" y="0"/>
                    <a:pt x="1129" y="8"/>
                    <a:pt x="1044" y="26"/>
                  </a:cubicBez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75" name="Line 1043"/>
            <p:cNvSpPr>
              <a:spLocks noChangeShapeType="1"/>
            </p:cNvSpPr>
            <p:nvPr/>
          </p:nvSpPr>
          <p:spPr bwMode="auto">
            <a:xfrm rot="-5400000">
              <a:off x="4942" y="3252"/>
              <a:ext cx="330" cy="88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76" name="Line 1044"/>
            <p:cNvSpPr>
              <a:spLocks noChangeShapeType="1"/>
            </p:cNvSpPr>
            <p:nvPr/>
          </p:nvSpPr>
          <p:spPr bwMode="auto">
            <a:xfrm rot="5400000" flipV="1">
              <a:off x="5034" y="3429"/>
              <a:ext cx="2" cy="54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77" name="Line 1045"/>
            <p:cNvSpPr>
              <a:spLocks noChangeShapeType="1"/>
            </p:cNvSpPr>
            <p:nvPr/>
          </p:nvSpPr>
          <p:spPr bwMode="auto">
            <a:xfrm rot="-5400000">
              <a:off x="5151" y="3225"/>
              <a:ext cx="0" cy="72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78" name="Line 1047"/>
            <p:cNvSpPr>
              <a:spLocks noChangeShapeType="1"/>
            </p:cNvSpPr>
            <p:nvPr/>
          </p:nvSpPr>
          <p:spPr bwMode="auto">
            <a:xfrm>
              <a:off x="3843" y="3009"/>
              <a:ext cx="124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79" name="Line 1048"/>
            <p:cNvSpPr>
              <a:spLocks noChangeShapeType="1"/>
            </p:cNvSpPr>
            <p:nvPr/>
          </p:nvSpPr>
          <p:spPr bwMode="auto">
            <a:xfrm flipV="1">
              <a:off x="3680" y="3155"/>
              <a:ext cx="248" cy="66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80" name="Line 1051"/>
            <p:cNvSpPr>
              <a:spLocks noChangeShapeType="1"/>
            </p:cNvSpPr>
            <p:nvPr/>
          </p:nvSpPr>
          <p:spPr bwMode="auto">
            <a:xfrm flipH="1">
              <a:off x="3948" y="3208"/>
              <a:ext cx="96" cy="113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81" name="Line 1052"/>
            <p:cNvSpPr>
              <a:spLocks noChangeShapeType="1"/>
            </p:cNvSpPr>
            <p:nvPr/>
          </p:nvSpPr>
          <p:spPr bwMode="auto">
            <a:xfrm flipH="1" flipV="1">
              <a:off x="4144" y="3212"/>
              <a:ext cx="53" cy="11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82" name="Line 1053"/>
            <p:cNvSpPr>
              <a:spLocks noChangeShapeType="1"/>
            </p:cNvSpPr>
            <p:nvPr/>
          </p:nvSpPr>
          <p:spPr bwMode="auto">
            <a:xfrm>
              <a:off x="4248" y="3185"/>
              <a:ext cx="317" cy="17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83" name="Line 1054"/>
            <p:cNvSpPr>
              <a:spLocks noChangeShapeType="1"/>
            </p:cNvSpPr>
            <p:nvPr/>
          </p:nvSpPr>
          <p:spPr bwMode="auto">
            <a:xfrm>
              <a:off x="3898" y="3025"/>
              <a:ext cx="56" cy="6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84" name="Line 1055"/>
            <p:cNvSpPr>
              <a:spLocks noChangeShapeType="1"/>
            </p:cNvSpPr>
            <p:nvPr/>
          </p:nvSpPr>
          <p:spPr bwMode="auto">
            <a:xfrm>
              <a:off x="3809" y="2257"/>
              <a:ext cx="148" cy="47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85" name="Line 1056"/>
            <p:cNvSpPr>
              <a:spLocks noChangeShapeType="1"/>
            </p:cNvSpPr>
            <p:nvPr/>
          </p:nvSpPr>
          <p:spPr bwMode="auto">
            <a:xfrm flipV="1">
              <a:off x="3711" y="2354"/>
              <a:ext cx="106" cy="2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9986" name="Group 1057"/>
            <p:cNvGrpSpPr>
              <a:grpSpLocks/>
            </p:cNvGrpSpPr>
            <p:nvPr/>
          </p:nvGrpSpPr>
          <p:grpSpPr bwMode="auto">
            <a:xfrm>
              <a:off x="3535" y="2207"/>
              <a:ext cx="319" cy="222"/>
              <a:chOff x="2967" y="478"/>
              <a:chExt cx="788" cy="625"/>
            </a:xfrm>
          </p:grpSpPr>
          <p:pic>
            <p:nvPicPr>
              <p:cNvPr id="40346" name="Picture 1058" descr="access_point_stylized_small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12" y="559"/>
                <a:ext cx="576" cy="5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0347" name="Picture 1059" descr="antenna_radiation_stylized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67" y="478"/>
                <a:ext cx="788" cy="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39987" name="Freeform 1060"/>
            <p:cNvSpPr>
              <a:spLocks/>
            </p:cNvSpPr>
            <p:nvPr/>
          </p:nvSpPr>
          <p:spPr bwMode="auto">
            <a:xfrm>
              <a:off x="4419" y="2224"/>
              <a:ext cx="828" cy="425"/>
            </a:xfrm>
            <a:custGeom>
              <a:avLst/>
              <a:gdLst>
                <a:gd name="T0" fmla="*/ 382 w 828"/>
                <a:gd name="T1" fmla="*/ 30 h 425"/>
                <a:gd name="T2" fmla="*/ 370 w 828"/>
                <a:gd name="T3" fmla="*/ 30 h 425"/>
                <a:gd name="T4" fmla="*/ 126 w 828"/>
                <a:gd name="T5" fmla="*/ 32 h 425"/>
                <a:gd name="T6" fmla="*/ 6 w 828"/>
                <a:gd name="T7" fmla="*/ 126 h 425"/>
                <a:gd name="T8" fmla="*/ 92 w 828"/>
                <a:gd name="T9" fmla="*/ 274 h 425"/>
                <a:gd name="T10" fmla="*/ 292 w 828"/>
                <a:gd name="T11" fmla="*/ 384 h 425"/>
                <a:gd name="T12" fmla="*/ 540 w 828"/>
                <a:gd name="T13" fmla="*/ 416 h 425"/>
                <a:gd name="T14" fmla="*/ 698 w 828"/>
                <a:gd name="T15" fmla="*/ 330 h 425"/>
                <a:gd name="T16" fmla="*/ 776 w 828"/>
                <a:gd name="T17" fmla="*/ 170 h 425"/>
                <a:gd name="T18" fmla="*/ 792 w 828"/>
                <a:gd name="T19" fmla="*/ 22 h 425"/>
                <a:gd name="T20" fmla="*/ 560 w 828"/>
                <a:gd name="T21" fmla="*/ 38 h 425"/>
                <a:gd name="T22" fmla="*/ 382 w 828"/>
                <a:gd name="T23" fmla="*/ 30 h 42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828"/>
                <a:gd name="T37" fmla="*/ 0 h 425"/>
                <a:gd name="T38" fmla="*/ 828 w 828"/>
                <a:gd name="T39" fmla="*/ 425 h 425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828" h="425">
                  <a:moveTo>
                    <a:pt x="382" y="30"/>
                  </a:moveTo>
                  <a:cubicBezTo>
                    <a:pt x="350" y="29"/>
                    <a:pt x="413" y="30"/>
                    <a:pt x="370" y="30"/>
                  </a:cubicBezTo>
                  <a:cubicBezTo>
                    <a:pt x="327" y="30"/>
                    <a:pt x="187" y="16"/>
                    <a:pt x="126" y="32"/>
                  </a:cubicBezTo>
                  <a:cubicBezTo>
                    <a:pt x="65" y="48"/>
                    <a:pt x="12" y="86"/>
                    <a:pt x="6" y="126"/>
                  </a:cubicBezTo>
                  <a:cubicBezTo>
                    <a:pt x="0" y="166"/>
                    <a:pt x="44" y="231"/>
                    <a:pt x="92" y="274"/>
                  </a:cubicBezTo>
                  <a:cubicBezTo>
                    <a:pt x="140" y="317"/>
                    <a:pt x="217" y="360"/>
                    <a:pt x="292" y="384"/>
                  </a:cubicBezTo>
                  <a:cubicBezTo>
                    <a:pt x="367" y="408"/>
                    <a:pt x="472" y="425"/>
                    <a:pt x="540" y="416"/>
                  </a:cubicBezTo>
                  <a:cubicBezTo>
                    <a:pt x="608" y="407"/>
                    <a:pt x="659" y="371"/>
                    <a:pt x="698" y="330"/>
                  </a:cubicBezTo>
                  <a:cubicBezTo>
                    <a:pt x="737" y="289"/>
                    <a:pt x="760" y="221"/>
                    <a:pt x="776" y="170"/>
                  </a:cubicBezTo>
                  <a:cubicBezTo>
                    <a:pt x="792" y="119"/>
                    <a:pt x="828" y="44"/>
                    <a:pt x="792" y="22"/>
                  </a:cubicBezTo>
                  <a:cubicBezTo>
                    <a:pt x="756" y="0"/>
                    <a:pt x="630" y="37"/>
                    <a:pt x="560" y="38"/>
                  </a:cubicBezTo>
                  <a:cubicBezTo>
                    <a:pt x="490" y="39"/>
                    <a:pt x="414" y="31"/>
                    <a:pt x="382" y="30"/>
                  </a:cubicBez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88" name="Freeform 1061"/>
            <p:cNvSpPr>
              <a:spLocks/>
            </p:cNvSpPr>
            <p:nvPr/>
          </p:nvSpPr>
          <p:spPr bwMode="auto">
            <a:xfrm>
              <a:off x="4417" y="1263"/>
              <a:ext cx="1090" cy="709"/>
            </a:xfrm>
            <a:custGeom>
              <a:avLst/>
              <a:gdLst>
                <a:gd name="T0" fmla="*/ 85898 w 765"/>
                <a:gd name="T1" fmla="*/ 6712 h 459"/>
                <a:gd name="T2" fmla="*/ 58210 w 765"/>
                <a:gd name="T3" fmla="*/ 47662 h 459"/>
                <a:gd name="T4" fmla="*/ 19473 w 765"/>
                <a:gd name="T5" fmla="*/ 67835 h 459"/>
                <a:gd name="T6" fmla="*/ 2783 w 765"/>
                <a:gd name="T7" fmla="*/ 228588 h 459"/>
                <a:gd name="T8" fmla="*/ 36422 w 765"/>
                <a:gd name="T9" fmla="*/ 302028 h 459"/>
                <a:gd name="T10" fmla="*/ 70014 w 765"/>
                <a:gd name="T11" fmla="*/ 289496 h 459"/>
                <a:gd name="T12" fmla="*/ 118176 w 765"/>
                <a:gd name="T13" fmla="*/ 302028 h 459"/>
                <a:gd name="T14" fmla="*/ 141415 w 765"/>
                <a:gd name="T15" fmla="*/ 295017 h 459"/>
                <a:gd name="T16" fmla="*/ 152220 w 765"/>
                <a:gd name="T17" fmla="*/ 253122 h 459"/>
                <a:gd name="T18" fmla="*/ 151953 w 765"/>
                <a:gd name="T19" fmla="*/ 107441 h 459"/>
                <a:gd name="T20" fmla="*/ 134106 w 765"/>
                <a:gd name="T21" fmla="*/ 23437 h 459"/>
                <a:gd name="T22" fmla="*/ 85898 w 765"/>
                <a:gd name="T23" fmla="*/ 6712 h 45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765"/>
                <a:gd name="T37" fmla="*/ 0 h 459"/>
                <a:gd name="T38" fmla="*/ 765 w 765"/>
                <a:gd name="T39" fmla="*/ 459 h 459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765" h="459">
                  <a:moveTo>
                    <a:pt x="424" y="10"/>
                  </a:moveTo>
                  <a:cubicBezTo>
                    <a:pt x="362" y="16"/>
                    <a:pt x="343" y="55"/>
                    <a:pt x="288" y="70"/>
                  </a:cubicBezTo>
                  <a:cubicBezTo>
                    <a:pt x="233" y="85"/>
                    <a:pt x="142" y="56"/>
                    <a:pt x="96" y="100"/>
                  </a:cubicBezTo>
                  <a:cubicBezTo>
                    <a:pt x="50" y="144"/>
                    <a:pt x="0" y="279"/>
                    <a:pt x="14" y="336"/>
                  </a:cubicBezTo>
                  <a:cubicBezTo>
                    <a:pt x="28" y="393"/>
                    <a:pt x="125" y="429"/>
                    <a:pt x="180" y="444"/>
                  </a:cubicBezTo>
                  <a:cubicBezTo>
                    <a:pt x="235" y="459"/>
                    <a:pt x="279" y="426"/>
                    <a:pt x="346" y="426"/>
                  </a:cubicBezTo>
                  <a:cubicBezTo>
                    <a:pt x="413" y="426"/>
                    <a:pt x="525" y="443"/>
                    <a:pt x="584" y="444"/>
                  </a:cubicBezTo>
                  <a:cubicBezTo>
                    <a:pt x="643" y="445"/>
                    <a:pt x="670" y="446"/>
                    <a:pt x="698" y="434"/>
                  </a:cubicBezTo>
                  <a:cubicBezTo>
                    <a:pt x="726" y="422"/>
                    <a:pt x="743" y="418"/>
                    <a:pt x="752" y="372"/>
                  </a:cubicBezTo>
                  <a:cubicBezTo>
                    <a:pt x="761" y="326"/>
                    <a:pt x="765" y="214"/>
                    <a:pt x="750" y="158"/>
                  </a:cubicBezTo>
                  <a:cubicBezTo>
                    <a:pt x="735" y="102"/>
                    <a:pt x="716" y="58"/>
                    <a:pt x="662" y="34"/>
                  </a:cubicBezTo>
                  <a:cubicBezTo>
                    <a:pt x="608" y="10"/>
                    <a:pt x="505" y="0"/>
                    <a:pt x="424" y="10"/>
                  </a:cubicBezTo>
                  <a:close/>
                </a:path>
              </a:pathLst>
            </a:custGeom>
            <a:gradFill rotWithShape="1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89" name="Line 1062"/>
            <p:cNvSpPr>
              <a:spLocks noChangeShapeType="1"/>
            </p:cNvSpPr>
            <p:nvPr/>
          </p:nvSpPr>
          <p:spPr bwMode="auto">
            <a:xfrm>
              <a:off x="4659" y="2404"/>
              <a:ext cx="103" cy="76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90" name="Line 1063"/>
            <p:cNvSpPr>
              <a:spLocks noChangeShapeType="1"/>
            </p:cNvSpPr>
            <p:nvPr/>
          </p:nvSpPr>
          <p:spPr bwMode="auto">
            <a:xfrm>
              <a:off x="4720" y="2354"/>
              <a:ext cx="176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91" name="Line 1064"/>
            <p:cNvSpPr>
              <a:spLocks noChangeShapeType="1"/>
            </p:cNvSpPr>
            <p:nvPr/>
          </p:nvSpPr>
          <p:spPr bwMode="auto">
            <a:xfrm flipV="1">
              <a:off x="4869" y="2408"/>
              <a:ext cx="85" cy="66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92" name="Line 1065"/>
            <p:cNvSpPr>
              <a:spLocks noChangeShapeType="1"/>
            </p:cNvSpPr>
            <p:nvPr/>
          </p:nvSpPr>
          <p:spPr bwMode="auto">
            <a:xfrm>
              <a:off x="4235" y="1632"/>
              <a:ext cx="321" cy="2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93" name="Line 1066"/>
            <p:cNvSpPr>
              <a:spLocks noChangeShapeType="1"/>
            </p:cNvSpPr>
            <p:nvPr/>
          </p:nvSpPr>
          <p:spPr bwMode="auto">
            <a:xfrm>
              <a:off x="4635" y="2961"/>
              <a:ext cx="246" cy="116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94" name="Line 1067"/>
            <p:cNvSpPr>
              <a:spLocks noChangeShapeType="1"/>
            </p:cNvSpPr>
            <p:nvPr/>
          </p:nvSpPr>
          <p:spPr bwMode="auto">
            <a:xfrm flipV="1">
              <a:off x="4244" y="2953"/>
              <a:ext cx="203" cy="125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95" name="Line 1068"/>
            <p:cNvSpPr>
              <a:spLocks noChangeShapeType="1"/>
            </p:cNvSpPr>
            <p:nvPr/>
          </p:nvSpPr>
          <p:spPr bwMode="auto">
            <a:xfrm flipV="1">
              <a:off x="4271" y="3137"/>
              <a:ext cx="61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96" name="Line 1069"/>
            <p:cNvSpPr>
              <a:spLocks noChangeShapeType="1"/>
            </p:cNvSpPr>
            <p:nvPr/>
          </p:nvSpPr>
          <p:spPr bwMode="auto">
            <a:xfrm flipV="1">
              <a:off x="4773" y="1572"/>
              <a:ext cx="78" cy="55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97" name="Line 1070"/>
            <p:cNvSpPr>
              <a:spLocks noChangeShapeType="1"/>
            </p:cNvSpPr>
            <p:nvPr/>
          </p:nvSpPr>
          <p:spPr bwMode="auto">
            <a:xfrm>
              <a:off x="4665" y="1681"/>
              <a:ext cx="0" cy="52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98" name="Line 1071"/>
            <p:cNvSpPr>
              <a:spLocks noChangeShapeType="1"/>
            </p:cNvSpPr>
            <p:nvPr/>
          </p:nvSpPr>
          <p:spPr bwMode="auto">
            <a:xfrm flipV="1">
              <a:off x="4773" y="1616"/>
              <a:ext cx="166" cy="182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99" name="Line 1072"/>
            <p:cNvSpPr>
              <a:spLocks noChangeShapeType="1"/>
            </p:cNvSpPr>
            <p:nvPr/>
          </p:nvSpPr>
          <p:spPr bwMode="auto">
            <a:xfrm>
              <a:off x="5003" y="1615"/>
              <a:ext cx="0" cy="124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000" name="Line 1073"/>
            <p:cNvSpPr>
              <a:spLocks noChangeShapeType="1"/>
            </p:cNvSpPr>
            <p:nvPr/>
          </p:nvSpPr>
          <p:spPr bwMode="auto">
            <a:xfrm>
              <a:off x="4785" y="1808"/>
              <a:ext cx="119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001" name="Line 1074"/>
            <p:cNvSpPr>
              <a:spLocks noChangeShapeType="1"/>
            </p:cNvSpPr>
            <p:nvPr/>
          </p:nvSpPr>
          <p:spPr bwMode="auto">
            <a:xfrm>
              <a:off x="5134" y="1802"/>
              <a:ext cx="11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002" name="Line 1075"/>
            <p:cNvSpPr>
              <a:spLocks noChangeShapeType="1"/>
            </p:cNvSpPr>
            <p:nvPr/>
          </p:nvSpPr>
          <p:spPr bwMode="auto">
            <a:xfrm flipH="1">
              <a:off x="4596" y="1850"/>
              <a:ext cx="62" cy="444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003" name="Line 1076"/>
            <p:cNvSpPr>
              <a:spLocks noChangeShapeType="1"/>
            </p:cNvSpPr>
            <p:nvPr/>
          </p:nvSpPr>
          <p:spPr bwMode="auto">
            <a:xfrm flipH="1">
              <a:off x="4969" y="1850"/>
              <a:ext cx="70" cy="458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004" name="Line 1077"/>
            <p:cNvSpPr>
              <a:spLocks noChangeShapeType="1"/>
            </p:cNvSpPr>
            <p:nvPr/>
          </p:nvSpPr>
          <p:spPr bwMode="auto">
            <a:xfrm flipV="1">
              <a:off x="4581" y="2569"/>
              <a:ext cx="143" cy="275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005" name="Line 1078"/>
            <p:cNvSpPr>
              <a:spLocks noChangeShapeType="1"/>
            </p:cNvSpPr>
            <p:nvPr/>
          </p:nvSpPr>
          <p:spPr bwMode="auto">
            <a:xfrm>
              <a:off x="5257" y="1801"/>
              <a:ext cx="11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0006" name="Group 1079"/>
            <p:cNvGrpSpPr>
              <a:grpSpLocks/>
            </p:cNvGrpSpPr>
            <p:nvPr/>
          </p:nvGrpSpPr>
          <p:grpSpPr bwMode="auto">
            <a:xfrm>
              <a:off x="3813" y="1163"/>
              <a:ext cx="295" cy="391"/>
              <a:chOff x="1653" y="3023"/>
              <a:chExt cx="622" cy="911"/>
            </a:xfrm>
          </p:grpSpPr>
          <p:sp>
            <p:nvSpPr>
              <p:cNvPr id="40329" name="Line 270"/>
              <p:cNvSpPr>
                <a:spLocks noChangeShapeType="1"/>
              </p:cNvSpPr>
              <p:nvPr/>
            </p:nvSpPr>
            <p:spPr bwMode="auto">
              <a:xfrm flipH="1">
                <a:off x="1766" y="3287"/>
                <a:ext cx="188" cy="586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0330" name="Line 271"/>
              <p:cNvSpPr>
                <a:spLocks noChangeShapeType="1"/>
              </p:cNvSpPr>
              <p:nvPr/>
            </p:nvSpPr>
            <p:spPr bwMode="auto">
              <a:xfrm>
                <a:off x="1954" y="3287"/>
                <a:ext cx="188" cy="583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0331" name="Line 272"/>
              <p:cNvSpPr>
                <a:spLocks noChangeShapeType="1"/>
              </p:cNvSpPr>
              <p:nvPr/>
            </p:nvSpPr>
            <p:spPr bwMode="auto">
              <a:xfrm>
                <a:off x="1766" y="3870"/>
                <a:ext cx="188" cy="64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0332" name="Line 273"/>
              <p:cNvSpPr>
                <a:spLocks noChangeShapeType="1"/>
              </p:cNvSpPr>
              <p:nvPr/>
            </p:nvSpPr>
            <p:spPr bwMode="auto">
              <a:xfrm flipH="1">
                <a:off x="1954" y="3870"/>
                <a:ext cx="188" cy="64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0333" name="Line 274"/>
              <p:cNvSpPr>
                <a:spLocks noChangeShapeType="1"/>
              </p:cNvSpPr>
              <p:nvPr/>
            </p:nvSpPr>
            <p:spPr bwMode="auto">
              <a:xfrm>
                <a:off x="1954" y="3300"/>
                <a:ext cx="0" cy="634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0334" name="Line 275"/>
              <p:cNvSpPr>
                <a:spLocks noChangeShapeType="1"/>
              </p:cNvSpPr>
              <p:nvPr/>
            </p:nvSpPr>
            <p:spPr bwMode="auto">
              <a:xfrm flipV="1">
                <a:off x="1766" y="3810"/>
                <a:ext cx="188" cy="63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0335" name="Line 276"/>
              <p:cNvSpPr>
                <a:spLocks noChangeShapeType="1"/>
              </p:cNvSpPr>
              <p:nvPr/>
            </p:nvSpPr>
            <p:spPr bwMode="auto">
              <a:xfrm flipH="1" flipV="1">
                <a:off x="1954" y="3810"/>
                <a:ext cx="188" cy="60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0336" name="Line 277"/>
              <p:cNvSpPr>
                <a:spLocks noChangeShapeType="1"/>
              </p:cNvSpPr>
              <p:nvPr/>
            </p:nvSpPr>
            <p:spPr bwMode="auto">
              <a:xfrm>
                <a:off x="1846" y="3618"/>
                <a:ext cx="108" cy="48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0337" name="Line 278"/>
              <p:cNvSpPr>
                <a:spLocks noChangeShapeType="1"/>
              </p:cNvSpPr>
              <p:nvPr/>
            </p:nvSpPr>
            <p:spPr bwMode="auto">
              <a:xfrm flipV="1">
                <a:off x="1954" y="3618"/>
                <a:ext cx="114" cy="48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0338" name="Line 279"/>
              <p:cNvSpPr>
                <a:spLocks noChangeShapeType="1"/>
              </p:cNvSpPr>
              <p:nvPr/>
            </p:nvSpPr>
            <p:spPr bwMode="auto">
              <a:xfrm>
                <a:off x="1810" y="3704"/>
                <a:ext cx="139" cy="65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0339" name="Line 280"/>
              <p:cNvSpPr>
                <a:spLocks noChangeShapeType="1"/>
              </p:cNvSpPr>
              <p:nvPr/>
            </p:nvSpPr>
            <p:spPr bwMode="auto">
              <a:xfrm flipV="1">
                <a:off x="1954" y="3717"/>
                <a:ext cx="140" cy="57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0340" name="Line 281"/>
              <p:cNvSpPr>
                <a:spLocks noChangeShapeType="1"/>
              </p:cNvSpPr>
              <p:nvPr/>
            </p:nvSpPr>
            <p:spPr bwMode="auto">
              <a:xfrm flipV="1">
                <a:off x="1954" y="3530"/>
                <a:ext cx="72" cy="24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0341" name="Line 282"/>
              <p:cNvSpPr>
                <a:spLocks noChangeShapeType="1"/>
              </p:cNvSpPr>
              <p:nvPr/>
            </p:nvSpPr>
            <p:spPr bwMode="auto">
              <a:xfrm flipV="1">
                <a:off x="1954" y="3409"/>
                <a:ext cx="45" cy="18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0342" name="Line 283"/>
              <p:cNvSpPr>
                <a:spLocks noChangeShapeType="1"/>
              </p:cNvSpPr>
              <p:nvPr/>
            </p:nvSpPr>
            <p:spPr bwMode="auto">
              <a:xfrm>
                <a:off x="1873" y="3522"/>
                <a:ext cx="87" cy="32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0343" name="Line 284"/>
              <p:cNvSpPr>
                <a:spLocks noChangeShapeType="1"/>
              </p:cNvSpPr>
              <p:nvPr/>
            </p:nvSpPr>
            <p:spPr bwMode="auto">
              <a:xfrm>
                <a:off x="1912" y="3404"/>
                <a:ext cx="50" cy="31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0344" name="Oval 1095"/>
              <p:cNvSpPr>
                <a:spLocks noChangeArrowheads="1"/>
              </p:cNvSpPr>
              <p:nvPr/>
            </p:nvSpPr>
            <p:spPr bwMode="auto">
              <a:xfrm>
                <a:off x="1921" y="3233"/>
                <a:ext cx="63" cy="68"/>
              </a:xfrm>
              <a:prstGeom prst="ellipse">
                <a:avLst/>
              </a:prstGeom>
              <a:solidFill>
                <a:srgbClr val="808080"/>
              </a:solidFill>
              <a:ln w="9525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pic>
            <p:nvPicPr>
              <p:cNvPr id="40345" name="Picture 1096" descr="cell_tower_radiation_gray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53" y="3023"/>
                <a:ext cx="622" cy="5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40007" name="Group 1097"/>
            <p:cNvGrpSpPr>
              <a:grpSpLocks/>
            </p:cNvGrpSpPr>
            <p:nvPr/>
          </p:nvGrpSpPr>
          <p:grpSpPr bwMode="auto">
            <a:xfrm>
              <a:off x="3962" y="1516"/>
              <a:ext cx="286" cy="160"/>
              <a:chOff x="3843" y="1516"/>
              <a:chExt cx="286" cy="160"/>
            </a:xfrm>
          </p:grpSpPr>
          <p:sp>
            <p:nvSpPr>
              <p:cNvPr id="40320" name="Line 1098"/>
              <p:cNvSpPr>
                <a:spLocks noChangeShapeType="1"/>
              </p:cNvSpPr>
              <p:nvPr/>
            </p:nvSpPr>
            <p:spPr bwMode="auto">
              <a:xfrm>
                <a:off x="3843" y="1516"/>
                <a:ext cx="96" cy="60"/>
              </a:xfrm>
              <a:prstGeom prst="line">
                <a:avLst/>
              </a:prstGeom>
              <a:noFill/>
              <a:ln w="9525">
                <a:solidFill>
                  <a:srgbClr val="96969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321" name="Oval 407"/>
              <p:cNvSpPr>
                <a:spLocks noChangeArrowheads="1"/>
              </p:cNvSpPr>
              <p:nvPr/>
            </p:nvSpPr>
            <p:spPr bwMode="auto">
              <a:xfrm>
                <a:off x="3884" y="1616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40322" name="Rectangle 410"/>
              <p:cNvSpPr>
                <a:spLocks noChangeArrowheads="1"/>
              </p:cNvSpPr>
              <p:nvPr/>
            </p:nvSpPr>
            <p:spPr bwMode="auto">
              <a:xfrm>
                <a:off x="3884" y="1610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40323" name="Oval 411"/>
              <p:cNvSpPr>
                <a:spLocks noChangeArrowheads="1"/>
              </p:cNvSpPr>
              <p:nvPr/>
            </p:nvSpPr>
            <p:spPr bwMode="auto">
              <a:xfrm>
                <a:off x="3883" y="1569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grpSp>
            <p:nvGrpSpPr>
              <p:cNvPr id="40324" name="Group 1102"/>
              <p:cNvGrpSpPr>
                <a:grpSpLocks/>
              </p:cNvGrpSpPr>
              <p:nvPr/>
            </p:nvGrpSpPr>
            <p:grpSpPr bwMode="auto">
              <a:xfrm>
                <a:off x="3932" y="1587"/>
                <a:ext cx="138" cy="33"/>
                <a:chOff x="2468" y="1332"/>
                <a:chExt cx="310" cy="60"/>
              </a:xfrm>
            </p:grpSpPr>
            <p:sp>
              <p:nvSpPr>
                <p:cNvPr id="40327" name="Freeform 1103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328" name="Freeform 1104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0325" name="Line 1105"/>
              <p:cNvSpPr>
                <a:spLocks noChangeShapeType="1"/>
              </p:cNvSpPr>
              <p:nvPr/>
            </p:nvSpPr>
            <p:spPr bwMode="auto">
              <a:xfrm>
                <a:off x="3884" y="1602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326" name="Line 1106"/>
              <p:cNvSpPr>
                <a:spLocks noChangeShapeType="1"/>
              </p:cNvSpPr>
              <p:nvPr/>
            </p:nvSpPr>
            <p:spPr bwMode="auto">
              <a:xfrm>
                <a:off x="4127" y="1604"/>
                <a:ext cx="0" cy="4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0008" name="Group 1107"/>
            <p:cNvGrpSpPr>
              <a:grpSpLocks/>
            </p:cNvGrpSpPr>
            <p:nvPr/>
          </p:nvGrpSpPr>
          <p:grpSpPr bwMode="auto">
            <a:xfrm>
              <a:off x="4537" y="1571"/>
              <a:ext cx="246" cy="110"/>
              <a:chOff x="4334" y="1470"/>
              <a:chExt cx="246" cy="107"/>
            </a:xfrm>
          </p:grpSpPr>
          <p:sp>
            <p:nvSpPr>
              <p:cNvPr id="40312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40313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40314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grpSp>
            <p:nvGrpSpPr>
              <p:cNvPr id="40315" name="Group 1111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40318" name="Freeform 1112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319" name="Freeform 1113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0316" name="Line 1114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317" name="Line 1115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0009" name="Group 1116"/>
            <p:cNvGrpSpPr>
              <a:grpSpLocks/>
            </p:cNvGrpSpPr>
            <p:nvPr/>
          </p:nvGrpSpPr>
          <p:grpSpPr bwMode="auto">
            <a:xfrm>
              <a:off x="4544" y="1737"/>
              <a:ext cx="246" cy="110"/>
              <a:chOff x="4334" y="1470"/>
              <a:chExt cx="246" cy="107"/>
            </a:xfrm>
          </p:grpSpPr>
          <p:sp>
            <p:nvSpPr>
              <p:cNvPr id="40304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40305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40306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grpSp>
            <p:nvGrpSpPr>
              <p:cNvPr id="40307" name="Group 1120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40310" name="Freeform 1121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311" name="Freeform 1122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0308" name="Line 1123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309" name="Line 1124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0010" name="Group 1125"/>
            <p:cNvGrpSpPr>
              <a:grpSpLocks/>
            </p:cNvGrpSpPr>
            <p:nvPr/>
          </p:nvGrpSpPr>
          <p:grpSpPr bwMode="auto">
            <a:xfrm>
              <a:off x="4890" y="1738"/>
              <a:ext cx="246" cy="110"/>
              <a:chOff x="4334" y="1470"/>
              <a:chExt cx="246" cy="107"/>
            </a:xfrm>
          </p:grpSpPr>
          <p:sp>
            <p:nvSpPr>
              <p:cNvPr id="40296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40297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40298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grpSp>
            <p:nvGrpSpPr>
              <p:cNvPr id="40299" name="Group 1129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40302" name="Freeform 1130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303" name="Freeform 1131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0300" name="Line 1132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301" name="Line 1133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0011" name="Group 1134"/>
            <p:cNvGrpSpPr>
              <a:grpSpLocks/>
            </p:cNvGrpSpPr>
            <p:nvPr/>
          </p:nvGrpSpPr>
          <p:grpSpPr bwMode="auto">
            <a:xfrm>
              <a:off x="4844" y="1508"/>
              <a:ext cx="246" cy="110"/>
              <a:chOff x="4334" y="1470"/>
              <a:chExt cx="246" cy="107"/>
            </a:xfrm>
          </p:grpSpPr>
          <p:sp>
            <p:nvSpPr>
              <p:cNvPr id="40288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40289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40290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grpSp>
            <p:nvGrpSpPr>
              <p:cNvPr id="40291" name="Group 1138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40294" name="Freeform 1139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295" name="Freeform 1140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0292" name="Line 1141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293" name="Line 1142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0012" name="Group 1143"/>
            <p:cNvGrpSpPr>
              <a:grpSpLocks/>
            </p:cNvGrpSpPr>
            <p:nvPr/>
          </p:nvGrpSpPr>
          <p:grpSpPr bwMode="auto">
            <a:xfrm>
              <a:off x="4874" y="2296"/>
              <a:ext cx="310" cy="130"/>
              <a:chOff x="4334" y="1470"/>
              <a:chExt cx="246" cy="107"/>
            </a:xfrm>
          </p:grpSpPr>
          <p:sp>
            <p:nvSpPr>
              <p:cNvPr id="40280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40281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40282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grpSp>
            <p:nvGrpSpPr>
              <p:cNvPr id="40283" name="Group 1147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40286" name="Freeform 114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287" name="Freeform 114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0284" name="Line 1150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285" name="Line 1151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0013" name="Line 1152"/>
            <p:cNvSpPr>
              <a:spLocks noChangeShapeType="1"/>
            </p:cNvSpPr>
            <p:nvPr/>
          </p:nvSpPr>
          <p:spPr bwMode="auto">
            <a:xfrm>
              <a:off x="4049" y="2358"/>
              <a:ext cx="428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0014" name="Group 1153"/>
            <p:cNvGrpSpPr>
              <a:grpSpLocks/>
            </p:cNvGrpSpPr>
            <p:nvPr/>
          </p:nvGrpSpPr>
          <p:grpSpPr bwMode="auto">
            <a:xfrm>
              <a:off x="4464" y="2288"/>
              <a:ext cx="310" cy="130"/>
              <a:chOff x="4334" y="1470"/>
              <a:chExt cx="246" cy="107"/>
            </a:xfrm>
          </p:grpSpPr>
          <p:sp>
            <p:nvSpPr>
              <p:cNvPr id="40272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40273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40274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grpSp>
            <p:nvGrpSpPr>
              <p:cNvPr id="40275" name="Group 1157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40278" name="Freeform 115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279" name="Freeform 115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0276" name="Line 1160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277" name="Line 1161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0015" name="Group 1162"/>
            <p:cNvGrpSpPr>
              <a:grpSpLocks/>
            </p:cNvGrpSpPr>
            <p:nvPr/>
          </p:nvGrpSpPr>
          <p:grpSpPr bwMode="auto">
            <a:xfrm>
              <a:off x="4660" y="2464"/>
              <a:ext cx="310" cy="130"/>
              <a:chOff x="4334" y="1470"/>
              <a:chExt cx="246" cy="107"/>
            </a:xfrm>
          </p:grpSpPr>
          <p:sp>
            <p:nvSpPr>
              <p:cNvPr id="40264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40265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40266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grpSp>
            <p:nvGrpSpPr>
              <p:cNvPr id="40267" name="Group 1166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40270" name="Freeform 1167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271" name="Freeform 1168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0268" name="Line 1169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269" name="Line 1170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0016" name="Group 1171"/>
            <p:cNvGrpSpPr>
              <a:grpSpLocks/>
            </p:cNvGrpSpPr>
            <p:nvPr/>
          </p:nvGrpSpPr>
          <p:grpSpPr bwMode="auto">
            <a:xfrm>
              <a:off x="4782" y="3028"/>
              <a:ext cx="392" cy="154"/>
              <a:chOff x="4334" y="1470"/>
              <a:chExt cx="246" cy="107"/>
            </a:xfrm>
          </p:grpSpPr>
          <p:sp>
            <p:nvSpPr>
              <p:cNvPr id="40256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40257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40258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grpSp>
            <p:nvGrpSpPr>
              <p:cNvPr id="40259" name="Group 1175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40262" name="Freeform 1176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263" name="Freeform 1177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0260" name="Line 1178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261" name="Line 1179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0017" name="Group 1180"/>
            <p:cNvGrpSpPr>
              <a:grpSpLocks/>
            </p:cNvGrpSpPr>
            <p:nvPr/>
          </p:nvGrpSpPr>
          <p:grpSpPr bwMode="auto">
            <a:xfrm>
              <a:off x="4388" y="2840"/>
              <a:ext cx="392" cy="154"/>
              <a:chOff x="4334" y="1470"/>
              <a:chExt cx="246" cy="107"/>
            </a:xfrm>
          </p:grpSpPr>
          <p:sp>
            <p:nvSpPr>
              <p:cNvPr id="40248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40249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40250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grpSp>
            <p:nvGrpSpPr>
              <p:cNvPr id="40251" name="Group 1184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40254" name="Freeform 1185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255" name="Freeform 1186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0252" name="Line 1187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253" name="Line 1188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0018" name="Group 1189"/>
            <p:cNvGrpSpPr>
              <a:grpSpLocks/>
            </p:cNvGrpSpPr>
            <p:nvPr/>
          </p:nvGrpSpPr>
          <p:grpSpPr bwMode="auto">
            <a:xfrm>
              <a:off x="3932" y="3056"/>
              <a:ext cx="392" cy="154"/>
              <a:chOff x="4334" y="1470"/>
              <a:chExt cx="246" cy="107"/>
            </a:xfrm>
          </p:grpSpPr>
          <p:sp>
            <p:nvSpPr>
              <p:cNvPr id="40240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40241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40242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grpSp>
            <p:nvGrpSpPr>
              <p:cNvPr id="40243" name="Group 1193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40246" name="Freeform 1194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247" name="Freeform 1195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0244" name="Line 1196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245" name="Line 1197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0019" name="Group 1198"/>
            <p:cNvGrpSpPr>
              <a:grpSpLocks/>
            </p:cNvGrpSpPr>
            <p:nvPr/>
          </p:nvGrpSpPr>
          <p:grpSpPr bwMode="auto">
            <a:xfrm>
              <a:off x="3812" y="2296"/>
              <a:ext cx="246" cy="108"/>
              <a:chOff x="4334" y="1470"/>
              <a:chExt cx="246" cy="107"/>
            </a:xfrm>
          </p:grpSpPr>
          <p:sp>
            <p:nvSpPr>
              <p:cNvPr id="40232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40233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40234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grpSp>
            <p:nvGrpSpPr>
              <p:cNvPr id="40235" name="Group 1202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40238" name="Freeform 1203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239" name="Freeform 1204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0236" name="Line 1205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5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237" name="Line 1206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9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0020" name="Group 1207"/>
            <p:cNvGrpSpPr>
              <a:grpSpLocks/>
            </p:cNvGrpSpPr>
            <p:nvPr/>
          </p:nvGrpSpPr>
          <p:grpSpPr bwMode="auto">
            <a:xfrm>
              <a:off x="4511" y="3153"/>
              <a:ext cx="281" cy="266"/>
              <a:chOff x="5072" y="3611"/>
              <a:chExt cx="459" cy="380"/>
            </a:xfrm>
          </p:grpSpPr>
          <p:grpSp>
            <p:nvGrpSpPr>
              <p:cNvPr id="40218" name="Group 1208"/>
              <p:cNvGrpSpPr>
                <a:grpSpLocks/>
              </p:cNvGrpSpPr>
              <p:nvPr/>
            </p:nvGrpSpPr>
            <p:grpSpPr bwMode="auto">
              <a:xfrm>
                <a:off x="5144" y="3611"/>
                <a:ext cx="387" cy="99"/>
                <a:chOff x="5030" y="2639"/>
                <a:chExt cx="387" cy="99"/>
              </a:xfrm>
            </p:grpSpPr>
            <p:sp>
              <p:nvSpPr>
                <p:cNvPr id="40220" name="Freeform 1209"/>
                <p:cNvSpPr>
                  <a:spLocks/>
                </p:cNvSpPr>
                <p:nvPr/>
              </p:nvSpPr>
              <p:spPr bwMode="auto">
                <a:xfrm>
                  <a:off x="5134" y="2657"/>
                  <a:ext cx="69" cy="55"/>
                </a:xfrm>
                <a:custGeom>
                  <a:avLst/>
                  <a:gdLst>
                    <a:gd name="T0" fmla="*/ 0 w 199"/>
                    <a:gd name="T1" fmla="*/ 0 h 232"/>
                    <a:gd name="T2" fmla="*/ 0 w 199"/>
                    <a:gd name="T3" fmla="*/ 0 h 232"/>
                    <a:gd name="T4" fmla="*/ 0 w 199"/>
                    <a:gd name="T5" fmla="*/ 0 h 232"/>
                    <a:gd name="T6" fmla="*/ 0 w 199"/>
                    <a:gd name="T7" fmla="*/ 0 h 232"/>
                    <a:gd name="T8" fmla="*/ 0 w 199"/>
                    <a:gd name="T9" fmla="*/ 0 h 232"/>
                    <a:gd name="T10" fmla="*/ 0 w 199"/>
                    <a:gd name="T11" fmla="*/ 0 h 232"/>
                    <a:gd name="T12" fmla="*/ 0 w 199"/>
                    <a:gd name="T13" fmla="*/ 0 h 232"/>
                    <a:gd name="T14" fmla="*/ 0 w 199"/>
                    <a:gd name="T15" fmla="*/ 0 h 232"/>
                    <a:gd name="T16" fmla="*/ 0 w 199"/>
                    <a:gd name="T17" fmla="*/ 0 h 232"/>
                    <a:gd name="T18" fmla="*/ 0 w 199"/>
                    <a:gd name="T19" fmla="*/ 0 h 232"/>
                    <a:gd name="T20" fmla="*/ 0 w 199"/>
                    <a:gd name="T21" fmla="*/ 0 h 232"/>
                    <a:gd name="T22" fmla="*/ 0 w 199"/>
                    <a:gd name="T23" fmla="*/ 0 h 232"/>
                    <a:gd name="T24" fmla="*/ 0 w 199"/>
                    <a:gd name="T25" fmla="*/ 0 h 232"/>
                    <a:gd name="T26" fmla="*/ 0 w 199"/>
                    <a:gd name="T27" fmla="*/ 0 h 232"/>
                    <a:gd name="T28" fmla="*/ 0 w 199"/>
                    <a:gd name="T29" fmla="*/ 0 h 232"/>
                    <a:gd name="T30" fmla="*/ 0 w 199"/>
                    <a:gd name="T31" fmla="*/ 0 h 232"/>
                    <a:gd name="T32" fmla="*/ 0 w 199"/>
                    <a:gd name="T33" fmla="*/ 0 h 232"/>
                    <a:gd name="T34" fmla="*/ 0 w 199"/>
                    <a:gd name="T35" fmla="*/ 0 h 232"/>
                    <a:gd name="T36" fmla="*/ 0 w 199"/>
                    <a:gd name="T37" fmla="*/ 0 h 232"/>
                    <a:gd name="T38" fmla="*/ 0 w 199"/>
                    <a:gd name="T39" fmla="*/ 0 h 232"/>
                    <a:gd name="T40" fmla="*/ 0 w 199"/>
                    <a:gd name="T41" fmla="*/ 0 h 232"/>
                    <a:gd name="T42" fmla="*/ 0 w 199"/>
                    <a:gd name="T43" fmla="*/ 0 h 232"/>
                    <a:gd name="T44" fmla="*/ 0 w 199"/>
                    <a:gd name="T45" fmla="*/ 0 h 232"/>
                    <a:gd name="T46" fmla="*/ 0 w 199"/>
                    <a:gd name="T47" fmla="*/ 0 h 232"/>
                    <a:gd name="T48" fmla="*/ 0 w 199"/>
                    <a:gd name="T49" fmla="*/ 0 h 232"/>
                    <a:gd name="T50" fmla="*/ 0 w 199"/>
                    <a:gd name="T51" fmla="*/ 0 h 232"/>
                    <a:gd name="T52" fmla="*/ 0 w 199"/>
                    <a:gd name="T53" fmla="*/ 0 h 232"/>
                    <a:gd name="T54" fmla="*/ 0 w 199"/>
                    <a:gd name="T55" fmla="*/ 0 h 232"/>
                    <a:gd name="T56" fmla="*/ 0 w 199"/>
                    <a:gd name="T57" fmla="*/ 0 h 232"/>
                    <a:gd name="T58" fmla="*/ 0 w 199"/>
                    <a:gd name="T59" fmla="*/ 0 h 232"/>
                    <a:gd name="T60" fmla="*/ 0 w 199"/>
                    <a:gd name="T61" fmla="*/ 0 h 232"/>
                    <a:gd name="T62" fmla="*/ 0 w 199"/>
                    <a:gd name="T63" fmla="*/ 0 h 232"/>
                    <a:gd name="T64" fmla="*/ 0 w 199"/>
                    <a:gd name="T65" fmla="*/ 0 h 232"/>
                    <a:gd name="T66" fmla="*/ 0 w 199"/>
                    <a:gd name="T67" fmla="*/ 0 h 232"/>
                    <a:gd name="T68" fmla="*/ 0 w 199"/>
                    <a:gd name="T69" fmla="*/ 0 h 232"/>
                    <a:gd name="T70" fmla="*/ 0 w 199"/>
                    <a:gd name="T71" fmla="*/ 0 h 232"/>
                    <a:gd name="T72" fmla="*/ 0 w 199"/>
                    <a:gd name="T73" fmla="*/ 0 h 232"/>
                    <a:gd name="T74" fmla="*/ 0 w 199"/>
                    <a:gd name="T75" fmla="*/ 0 h 232"/>
                    <a:gd name="T76" fmla="*/ 0 w 199"/>
                    <a:gd name="T77" fmla="*/ 0 h 232"/>
                    <a:gd name="T78" fmla="*/ 0 w 199"/>
                    <a:gd name="T79" fmla="*/ 0 h 232"/>
                    <a:gd name="T80" fmla="*/ 0 w 199"/>
                    <a:gd name="T81" fmla="*/ 0 h 232"/>
                    <a:gd name="T82" fmla="*/ 0 w 199"/>
                    <a:gd name="T83" fmla="*/ 0 h 232"/>
                    <a:gd name="T84" fmla="*/ 0 w 199"/>
                    <a:gd name="T85" fmla="*/ 0 h 232"/>
                    <a:gd name="T86" fmla="*/ 0 w 199"/>
                    <a:gd name="T87" fmla="*/ 0 h 232"/>
                    <a:gd name="T88" fmla="*/ 0 w 199"/>
                    <a:gd name="T89" fmla="*/ 0 h 232"/>
                    <a:gd name="T90" fmla="*/ 0 w 199"/>
                    <a:gd name="T91" fmla="*/ 0 h 232"/>
                    <a:gd name="T92" fmla="*/ 0 w 199"/>
                    <a:gd name="T93" fmla="*/ 0 h 232"/>
                    <a:gd name="T94" fmla="*/ 0 w 199"/>
                    <a:gd name="T95" fmla="*/ 0 h 232"/>
                    <a:gd name="T96" fmla="*/ 0 w 199"/>
                    <a:gd name="T97" fmla="*/ 0 h 232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w 199"/>
                    <a:gd name="T148" fmla="*/ 0 h 232"/>
                    <a:gd name="T149" fmla="*/ 199 w 199"/>
                    <a:gd name="T150" fmla="*/ 232 h 232"/>
                  </a:gdLst>
                  <a:ahLst/>
                  <a:cxnLst>
                    <a:cxn ang="T98">
                      <a:pos x="T0" y="T1"/>
                    </a:cxn>
                    <a:cxn ang="T99">
                      <a:pos x="T2" y="T3"/>
                    </a:cxn>
                    <a:cxn ang="T100">
                      <a:pos x="T4" y="T5"/>
                    </a:cxn>
                    <a:cxn ang="T101">
                      <a:pos x="T6" y="T7"/>
                    </a:cxn>
                    <a:cxn ang="T102">
                      <a:pos x="T8" y="T9"/>
                    </a:cxn>
                    <a:cxn ang="T103">
                      <a:pos x="T10" y="T11"/>
                    </a:cxn>
                    <a:cxn ang="T104">
                      <a:pos x="T12" y="T13"/>
                    </a:cxn>
                    <a:cxn ang="T105">
                      <a:pos x="T14" y="T15"/>
                    </a:cxn>
                    <a:cxn ang="T106">
                      <a:pos x="T16" y="T17"/>
                    </a:cxn>
                    <a:cxn ang="T107">
                      <a:pos x="T18" y="T19"/>
                    </a:cxn>
                    <a:cxn ang="T108">
                      <a:pos x="T20" y="T21"/>
                    </a:cxn>
                    <a:cxn ang="T109">
                      <a:pos x="T22" y="T23"/>
                    </a:cxn>
                    <a:cxn ang="T110">
                      <a:pos x="T24" y="T25"/>
                    </a:cxn>
                    <a:cxn ang="T111">
                      <a:pos x="T26" y="T27"/>
                    </a:cxn>
                    <a:cxn ang="T112">
                      <a:pos x="T28" y="T29"/>
                    </a:cxn>
                    <a:cxn ang="T113">
                      <a:pos x="T30" y="T31"/>
                    </a:cxn>
                    <a:cxn ang="T114">
                      <a:pos x="T32" y="T33"/>
                    </a:cxn>
                    <a:cxn ang="T115">
                      <a:pos x="T34" y="T35"/>
                    </a:cxn>
                    <a:cxn ang="T116">
                      <a:pos x="T36" y="T37"/>
                    </a:cxn>
                    <a:cxn ang="T117">
                      <a:pos x="T38" y="T39"/>
                    </a:cxn>
                    <a:cxn ang="T118">
                      <a:pos x="T40" y="T41"/>
                    </a:cxn>
                    <a:cxn ang="T119">
                      <a:pos x="T42" y="T43"/>
                    </a:cxn>
                    <a:cxn ang="T120">
                      <a:pos x="T44" y="T45"/>
                    </a:cxn>
                    <a:cxn ang="T121">
                      <a:pos x="T46" y="T47"/>
                    </a:cxn>
                    <a:cxn ang="T122">
                      <a:pos x="T48" y="T49"/>
                    </a:cxn>
                    <a:cxn ang="T123">
                      <a:pos x="T50" y="T51"/>
                    </a:cxn>
                    <a:cxn ang="T124">
                      <a:pos x="T52" y="T53"/>
                    </a:cxn>
                    <a:cxn ang="T125">
                      <a:pos x="T54" y="T55"/>
                    </a:cxn>
                    <a:cxn ang="T126">
                      <a:pos x="T56" y="T57"/>
                    </a:cxn>
                    <a:cxn ang="T127">
                      <a:pos x="T58" y="T59"/>
                    </a:cxn>
                    <a:cxn ang="T128">
                      <a:pos x="T60" y="T61"/>
                    </a:cxn>
                    <a:cxn ang="T129">
                      <a:pos x="T62" y="T63"/>
                    </a:cxn>
                    <a:cxn ang="T130">
                      <a:pos x="T64" y="T65"/>
                    </a:cxn>
                    <a:cxn ang="T131">
                      <a:pos x="T66" y="T67"/>
                    </a:cxn>
                    <a:cxn ang="T132">
                      <a:pos x="T68" y="T69"/>
                    </a:cxn>
                    <a:cxn ang="T133">
                      <a:pos x="T70" y="T71"/>
                    </a:cxn>
                    <a:cxn ang="T134">
                      <a:pos x="T72" y="T73"/>
                    </a:cxn>
                    <a:cxn ang="T135">
                      <a:pos x="T74" y="T75"/>
                    </a:cxn>
                    <a:cxn ang="T136">
                      <a:pos x="T76" y="T77"/>
                    </a:cxn>
                    <a:cxn ang="T137">
                      <a:pos x="T78" y="T79"/>
                    </a:cxn>
                    <a:cxn ang="T138">
                      <a:pos x="T80" y="T81"/>
                    </a:cxn>
                    <a:cxn ang="T139">
                      <a:pos x="T82" y="T83"/>
                    </a:cxn>
                    <a:cxn ang="T140">
                      <a:pos x="T84" y="T85"/>
                    </a:cxn>
                    <a:cxn ang="T141">
                      <a:pos x="T86" y="T87"/>
                    </a:cxn>
                    <a:cxn ang="T142">
                      <a:pos x="T88" y="T89"/>
                    </a:cxn>
                    <a:cxn ang="T143">
                      <a:pos x="T90" y="T91"/>
                    </a:cxn>
                    <a:cxn ang="T144">
                      <a:pos x="T92" y="T93"/>
                    </a:cxn>
                    <a:cxn ang="T145">
                      <a:pos x="T94" y="T95"/>
                    </a:cxn>
                    <a:cxn ang="T146">
                      <a:pos x="T96" y="T97"/>
                    </a:cxn>
                  </a:cxnLst>
                  <a:rect l="T147" t="T148" r="T149" b="T150"/>
                  <a:pathLst>
                    <a:path w="199" h="232">
                      <a:moveTo>
                        <a:pt x="70" y="29"/>
                      </a:moveTo>
                      <a:lnTo>
                        <a:pt x="55" y="39"/>
                      </a:lnTo>
                      <a:lnTo>
                        <a:pt x="42" y="50"/>
                      </a:lnTo>
                      <a:lnTo>
                        <a:pt x="30" y="63"/>
                      </a:lnTo>
                      <a:lnTo>
                        <a:pt x="20" y="77"/>
                      </a:lnTo>
                      <a:lnTo>
                        <a:pt x="12" y="91"/>
                      </a:lnTo>
                      <a:lnTo>
                        <a:pt x="6" y="108"/>
                      </a:lnTo>
                      <a:lnTo>
                        <a:pt x="2" y="125"/>
                      </a:lnTo>
                      <a:lnTo>
                        <a:pt x="0" y="142"/>
                      </a:lnTo>
                      <a:lnTo>
                        <a:pt x="2" y="166"/>
                      </a:lnTo>
                      <a:lnTo>
                        <a:pt x="12" y="186"/>
                      </a:lnTo>
                      <a:lnTo>
                        <a:pt x="26" y="203"/>
                      </a:lnTo>
                      <a:lnTo>
                        <a:pt x="45" y="216"/>
                      </a:lnTo>
                      <a:lnTo>
                        <a:pt x="66" y="226"/>
                      </a:lnTo>
                      <a:lnTo>
                        <a:pt x="88" y="230"/>
                      </a:lnTo>
                      <a:lnTo>
                        <a:pt x="111" y="232"/>
                      </a:lnTo>
                      <a:lnTo>
                        <a:pt x="134" y="228"/>
                      </a:lnTo>
                      <a:lnTo>
                        <a:pt x="138" y="228"/>
                      </a:lnTo>
                      <a:lnTo>
                        <a:pt x="143" y="226"/>
                      </a:lnTo>
                      <a:lnTo>
                        <a:pt x="147" y="222"/>
                      </a:lnTo>
                      <a:lnTo>
                        <a:pt x="148" y="218"/>
                      </a:lnTo>
                      <a:lnTo>
                        <a:pt x="145" y="212"/>
                      </a:lnTo>
                      <a:lnTo>
                        <a:pt x="141" y="207"/>
                      </a:lnTo>
                      <a:lnTo>
                        <a:pt x="135" y="203"/>
                      </a:lnTo>
                      <a:lnTo>
                        <a:pt x="129" y="201"/>
                      </a:lnTo>
                      <a:lnTo>
                        <a:pt x="117" y="197"/>
                      </a:lnTo>
                      <a:lnTo>
                        <a:pt x="105" y="195"/>
                      </a:lnTo>
                      <a:lnTo>
                        <a:pt x="94" y="193"/>
                      </a:lnTo>
                      <a:lnTo>
                        <a:pt x="83" y="190"/>
                      </a:lnTo>
                      <a:lnTo>
                        <a:pt x="73" y="187"/>
                      </a:lnTo>
                      <a:lnTo>
                        <a:pt x="62" y="182"/>
                      </a:lnTo>
                      <a:lnTo>
                        <a:pt x="53" y="176"/>
                      </a:lnTo>
                      <a:lnTo>
                        <a:pt x="43" y="167"/>
                      </a:lnTo>
                      <a:lnTo>
                        <a:pt x="40" y="128"/>
                      </a:lnTo>
                      <a:lnTo>
                        <a:pt x="49" y="96"/>
                      </a:lnTo>
                      <a:lnTo>
                        <a:pt x="68" y="71"/>
                      </a:lnTo>
                      <a:lnTo>
                        <a:pt x="94" y="50"/>
                      </a:lnTo>
                      <a:lnTo>
                        <a:pt x="122" y="34"/>
                      </a:lnTo>
                      <a:lnTo>
                        <a:pt x="151" y="21"/>
                      </a:lnTo>
                      <a:lnTo>
                        <a:pt x="178" y="12"/>
                      </a:lnTo>
                      <a:lnTo>
                        <a:pt x="199" y="4"/>
                      </a:lnTo>
                      <a:lnTo>
                        <a:pt x="186" y="1"/>
                      </a:lnTo>
                      <a:lnTo>
                        <a:pt x="172" y="0"/>
                      </a:lnTo>
                      <a:lnTo>
                        <a:pt x="156" y="2"/>
                      </a:lnTo>
                      <a:lnTo>
                        <a:pt x="138" y="4"/>
                      </a:lnTo>
                      <a:lnTo>
                        <a:pt x="121" y="10"/>
                      </a:lnTo>
                      <a:lnTo>
                        <a:pt x="103" y="16"/>
                      </a:lnTo>
                      <a:lnTo>
                        <a:pt x="86" y="23"/>
                      </a:lnTo>
                      <a:lnTo>
                        <a:pt x="70" y="2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221" name="Freeform 1210"/>
                <p:cNvSpPr>
                  <a:spLocks/>
                </p:cNvSpPr>
                <p:nvPr/>
              </p:nvSpPr>
              <p:spPr bwMode="auto">
                <a:xfrm>
                  <a:off x="5252" y="2656"/>
                  <a:ext cx="47" cy="42"/>
                </a:xfrm>
                <a:custGeom>
                  <a:avLst/>
                  <a:gdLst>
                    <a:gd name="T0" fmla="*/ 0 w 128"/>
                    <a:gd name="T1" fmla="*/ 0 h 180"/>
                    <a:gd name="T2" fmla="*/ 0 w 128"/>
                    <a:gd name="T3" fmla="*/ 0 h 180"/>
                    <a:gd name="T4" fmla="*/ 0 w 128"/>
                    <a:gd name="T5" fmla="*/ 0 h 180"/>
                    <a:gd name="T6" fmla="*/ 0 w 128"/>
                    <a:gd name="T7" fmla="*/ 0 h 180"/>
                    <a:gd name="T8" fmla="*/ 0 w 128"/>
                    <a:gd name="T9" fmla="*/ 0 h 180"/>
                    <a:gd name="T10" fmla="*/ 0 w 128"/>
                    <a:gd name="T11" fmla="*/ 0 h 180"/>
                    <a:gd name="T12" fmla="*/ 0 w 128"/>
                    <a:gd name="T13" fmla="*/ 0 h 180"/>
                    <a:gd name="T14" fmla="*/ 0 w 128"/>
                    <a:gd name="T15" fmla="*/ 0 h 180"/>
                    <a:gd name="T16" fmla="*/ 0 w 128"/>
                    <a:gd name="T17" fmla="*/ 0 h 180"/>
                    <a:gd name="T18" fmla="*/ 0 w 128"/>
                    <a:gd name="T19" fmla="*/ 0 h 180"/>
                    <a:gd name="T20" fmla="*/ 0 w 128"/>
                    <a:gd name="T21" fmla="*/ 0 h 180"/>
                    <a:gd name="T22" fmla="*/ 0 w 128"/>
                    <a:gd name="T23" fmla="*/ 0 h 180"/>
                    <a:gd name="T24" fmla="*/ 0 w 128"/>
                    <a:gd name="T25" fmla="*/ 0 h 180"/>
                    <a:gd name="T26" fmla="*/ 0 w 128"/>
                    <a:gd name="T27" fmla="*/ 0 h 180"/>
                    <a:gd name="T28" fmla="*/ 0 w 128"/>
                    <a:gd name="T29" fmla="*/ 0 h 180"/>
                    <a:gd name="T30" fmla="*/ 0 w 128"/>
                    <a:gd name="T31" fmla="*/ 0 h 180"/>
                    <a:gd name="T32" fmla="*/ 0 w 128"/>
                    <a:gd name="T33" fmla="*/ 0 h 180"/>
                    <a:gd name="T34" fmla="*/ 0 w 128"/>
                    <a:gd name="T35" fmla="*/ 0 h 180"/>
                    <a:gd name="T36" fmla="*/ 0 w 128"/>
                    <a:gd name="T37" fmla="*/ 0 h 180"/>
                    <a:gd name="T38" fmla="*/ 0 w 128"/>
                    <a:gd name="T39" fmla="*/ 0 h 180"/>
                    <a:gd name="T40" fmla="*/ 0 w 128"/>
                    <a:gd name="T41" fmla="*/ 0 h 180"/>
                    <a:gd name="T42" fmla="*/ 0 w 128"/>
                    <a:gd name="T43" fmla="*/ 0 h 180"/>
                    <a:gd name="T44" fmla="*/ 0 w 128"/>
                    <a:gd name="T45" fmla="*/ 0 h 180"/>
                    <a:gd name="T46" fmla="*/ 0 w 128"/>
                    <a:gd name="T47" fmla="*/ 0 h 180"/>
                    <a:gd name="T48" fmla="*/ 0 w 128"/>
                    <a:gd name="T49" fmla="*/ 0 h 180"/>
                    <a:gd name="T50" fmla="*/ 0 w 128"/>
                    <a:gd name="T51" fmla="*/ 0 h 180"/>
                    <a:gd name="T52" fmla="*/ 0 w 128"/>
                    <a:gd name="T53" fmla="*/ 0 h 180"/>
                    <a:gd name="T54" fmla="*/ 0 w 128"/>
                    <a:gd name="T55" fmla="*/ 0 h 180"/>
                    <a:gd name="T56" fmla="*/ 0 w 128"/>
                    <a:gd name="T57" fmla="*/ 0 h 180"/>
                    <a:gd name="T58" fmla="*/ 0 w 128"/>
                    <a:gd name="T59" fmla="*/ 0 h 180"/>
                    <a:gd name="T60" fmla="*/ 0 w 128"/>
                    <a:gd name="T61" fmla="*/ 0 h 180"/>
                    <a:gd name="T62" fmla="*/ 0 w 128"/>
                    <a:gd name="T63" fmla="*/ 0 h 180"/>
                    <a:gd name="T64" fmla="*/ 0 w 128"/>
                    <a:gd name="T65" fmla="*/ 0 h 180"/>
                    <a:gd name="T66" fmla="*/ 0 w 128"/>
                    <a:gd name="T67" fmla="*/ 0 h 180"/>
                    <a:gd name="T68" fmla="*/ 0 w 128"/>
                    <a:gd name="T69" fmla="*/ 0 h 180"/>
                    <a:gd name="T70" fmla="*/ 0 w 128"/>
                    <a:gd name="T71" fmla="*/ 0 h 180"/>
                    <a:gd name="T72" fmla="*/ 0 w 128"/>
                    <a:gd name="T73" fmla="*/ 0 h 180"/>
                    <a:gd name="T74" fmla="*/ 0 w 128"/>
                    <a:gd name="T75" fmla="*/ 0 h 180"/>
                    <a:gd name="T76" fmla="*/ 0 w 128"/>
                    <a:gd name="T77" fmla="*/ 0 h 180"/>
                    <a:gd name="T78" fmla="*/ 0 w 128"/>
                    <a:gd name="T79" fmla="*/ 0 h 180"/>
                    <a:gd name="T80" fmla="*/ 0 w 128"/>
                    <a:gd name="T81" fmla="*/ 0 h 180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28"/>
                    <a:gd name="T124" fmla="*/ 0 h 180"/>
                    <a:gd name="T125" fmla="*/ 128 w 128"/>
                    <a:gd name="T126" fmla="*/ 180 h 180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28" h="180">
                      <a:moveTo>
                        <a:pt x="108" y="59"/>
                      </a:moveTo>
                      <a:lnTo>
                        <a:pt x="113" y="77"/>
                      </a:lnTo>
                      <a:lnTo>
                        <a:pt x="111" y="94"/>
                      </a:lnTo>
                      <a:lnTo>
                        <a:pt x="103" y="108"/>
                      </a:lnTo>
                      <a:lnTo>
                        <a:pt x="91" y="121"/>
                      </a:lnTo>
                      <a:lnTo>
                        <a:pt x="77" y="132"/>
                      </a:lnTo>
                      <a:lnTo>
                        <a:pt x="61" y="144"/>
                      </a:lnTo>
                      <a:lnTo>
                        <a:pt x="45" y="154"/>
                      </a:lnTo>
                      <a:lnTo>
                        <a:pt x="30" y="164"/>
                      </a:lnTo>
                      <a:lnTo>
                        <a:pt x="28" y="168"/>
                      </a:lnTo>
                      <a:lnTo>
                        <a:pt x="27" y="170"/>
                      </a:lnTo>
                      <a:lnTo>
                        <a:pt x="27" y="174"/>
                      </a:lnTo>
                      <a:lnTo>
                        <a:pt x="28" y="177"/>
                      </a:lnTo>
                      <a:lnTo>
                        <a:pt x="32" y="179"/>
                      </a:lnTo>
                      <a:lnTo>
                        <a:pt x="35" y="180"/>
                      </a:lnTo>
                      <a:lnTo>
                        <a:pt x="37" y="180"/>
                      </a:lnTo>
                      <a:lnTo>
                        <a:pt x="41" y="179"/>
                      </a:lnTo>
                      <a:lnTo>
                        <a:pt x="60" y="169"/>
                      </a:lnTo>
                      <a:lnTo>
                        <a:pt x="77" y="158"/>
                      </a:lnTo>
                      <a:lnTo>
                        <a:pt x="94" y="145"/>
                      </a:lnTo>
                      <a:lnTo>
                        <a:pt x="109" y="130"/>
                      </a:lnTo>
                      <a:lnTo>
                        <a:pt x="120" y="114"/>
                      </a:lnTo>
                      <a:lnTo>
                        <a:pt x="127" y="95"/>
                      </a:lnTo>
                      <a:lnTo>
                        <a:pt x="128" y="76"/>
                      </a:lnTo>
                      <a:lnTo>
                        <a:pt x="123" y="55"/>
                      </a:lnTo>
                      <a:lnTo>
                        <a:pt x="113" y="39"/>
                      </a:lnTo>
                      <a:lnTo>
                        <a:pt x="97" y="25"/>
                      </a:lnTo>
                      <a:lnTo>
                        <a:pt x="79" y="15"/>
                      </a:lnTo>
                      <a:lnTo>
                        <a:pt x="57" y="7"/>
                      </a:lnTo>
                      <a:lnTo>
                        <a:pt x="36" y="2"/>
                      </a:lnTo>
                      <a:lnTo>
                        <a:pt x="19" y="0"/>
                      </a:lnTo>
                      <a:lnTo>
                        <a:pt x="6" y="0"/>
                      </a:lnTo>
                      <a:lnTo>
                        <a:pt x="0" y="4"/>
                      </a:lnTo>
                      <a:lnTo>
                        <a:pt x="14" y="9"/>
                      </a:lnTo>
                      <a:lnTo>
                        <a:pt x="29" y="14"/>
                      </a:lnTo>
                      <a:lnTo>
                        <a:pt x="46" y="19"/>
                      </a:lnTo>
                      <a:lnTo>
                        <a:pt x="61" y="23"/>
                      </a:lnTo>
                      <a:lnTo>
                        <a:pt x="76" y="29"/>
                      </a:lnTo>
                      <a:lnTo>
                        <a:pt x="89" y="37"/>
                      </a:lnTo>
                      <a:lnTo>
                        <a:pt x="100" y="46"/>
                      </a:lnTo>
                      <a:lnTo>
                        <a:pt x="108" y="5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222" name="Freeform 1211"/>
                <p:cNvSpPr>
                  <a:spLocks/>
                </p:cNvSpPr>
                <p:nvPr/>
              </p:nvSpPr>
              <p:spPr bwMode="auto">
                <a:xfrm>
                  <a:off x="5089" y="2646"/>
                  <a:ext cx="114" cy="88"/>
                </a:xfrm>
                <a:custGeom>
                  <a:avLst/>
                  <a:gdLst>
                    <a:gd name="T0" fmla="*/ 0 w 322"/>
                    <a:gd name="T1" fmla="*/ 0 h 378"/>
                    <a:gd name="T2" fmla="*/ 0 w 322"/>
                    <a:gd name="T3" fmla="*/ 0 h 378"/>
                    <a:gd name="T4" fmla="*/ 0 w 322"/>
                    <a:gd name="T5" fmla="*/ 0 h 378"/>
                    <a:gd name="T6" fmla="*/ 0 w 322"/>
                    <a:gd name="T7" fmla="*/ 0 h 378"/>
                    <a:gd name="T8" fmla="*/ 0 w 322"/>
                    <a:gd name="T9" fmla="*/ 0 h 378"/>
                    <a:gd name="T10" fmla="*/ 0 w 322"/>
                    <a:gd name="T11" fmla="*/ 0 h 378"/>
                    <a:gd name="T12" fmla="*/ 0 w 322"/>
                    <a:gd name="T13" fmla="*/ 0 h 378"/>
                    <a:gd name="T14" fmla="*/ 0 w 322"/>
                    <a:gd name="T15" fmla="*/ 0 h 378"/>
                    <a:gd name="T16" fmla="*/ 0 w 322"/>
                    <a:gd name="T17" fmla="*/ 0 h 378"/>
                    <a:gd name="T18" fmla="*/ 0 w 322"/>
                    <a:gd name="T19" fmla="*/ 0 h 378"/>
                    <a:gd name="T20" fmla="*/ 0 w 322"/>
                    <a:gd name="T21" fmla="*/ 0 h 378"/>
                    <a:gd name="T22" fmla="*/ 0 w 322"/>
                    <a:gd name="T23" fmla="*/ 0 h 378"/>
                    <a:gd name="T24" fmla="*/ 0 w 322"/>
                    <a:gd name="T25" fmla="*/ 0 h 378"/>
                    <a:gd name="T26" fmla="*/ 0 w 322"/>
                    <a:gd name="T27" fmla="*/ 0 h 378"/>
                    <a:gd name="T28" fmla="*/ 0 w 322"/>
                    <a:gd name="T29" fmla="*/ 0 h 378"/>
                    <a:gd name="T30" fmla="*/ 0 w 322"/>
                    <a:gd name="T31" fmla="*/ 0 h 378"/>
                    <a:gd name="T32" fmla="*/ 0 w 322"/>
                    <a:gd name="T33" fmla="*/ 0 h 378"/>
                    <a:gd name="T34" fmla="*/ 0 w 322"/>
                    <a:gd name="T35" fmla="*/ 0 h 378"/>
                    <a:gd name="T36" fmla="*/ 0 w 322"/>
                    <a:gd name="T37" fmla="*/ 0 h 378"/>
                    <a:gd name="T38" fmla="*/ 0 w 322"/>
                    <a:gd name="T39" fmla="*/ 0 h 378"/>
                    <a:gd name="T40" fmla="*/ 0 w 322"/>
                    <a:gd name="T41" fmla="*/ 0 h 378"/>
                    <a:gd name="T42" fmla="*/ 0 w 322"/>
                    <a:gd name="T43" fmla="*/ 0 h 378"/>
                    <a:gd name="T44" fmla="*/ 0 w 322"/>
                    <a:gd name="T45" fmla="*/ 0 h 378"/>
                    <a:gd name="T46" fmla="*/ 0 w 322"/>
                    <a:gd name="T47" fmla="*/ 0 h 378"/>
                    <a:gd name="T48" fmla="*/ 0 w 322"/>
                    <a:gd name="T49" fmla="*/ 0 h 378"/>
                    <a:gd name="T50" fmla="*/ 0 w 322"/>
                    <a:gd name="T51" fmla="*/ 0 h 378"/>
                    <a:gd name="T52" fmla="*/ 0 w 322"/>
                    <a:gd name="T53" fmla="*/ 0 h 378"/>
                    <a:gd name="T54" fmla="*/ 0 w 322"/>
                    <a:gd name="T55" fmla="*/ 0 h 378"/>
                    <a:gd name="T56" fmla="*/ 0 w 322"/>
                    <a:gd name="T57" fmla="*/ 0 h 378"/>
                    <a:gd name="T58" fmla="*/ 0 w 322"/>
                    <a:gd name="T59" fmla="*/ 0 h 378"/>
                    <a:gd name="T60" fmla="*/ 0 w 322"/>
                    <a:gd name="T61" fmla="*/ 0 h 378"/>
                    <a:gd name="T62" fmla="*/ 0 w 322"/>
                    <a:gd name="T63" fmla="*/ 0 h 378"/>
                    <a:gd name="T64" fmla="*/ 0 w 322"/>
                    <a:gd name="T65" fmla="*/ 0 h 378"/>
                    <a:gd name="T66" fmla="*/ 0 w 322"/>
                    <a:gd name="T67" fmla="*/ 0 h 378"/>
                    <a:gd name="T68" fmla="*/ 0 w 322"/>
                    <a:gd name="T69" fmla="*/ 0 h 378"/>
                    <a:gd name="T70" fmla="*/ 0 w 322"/>
                    <a:gd name="T71" fmla="*/ 0 h 378"/>
                    <a:gd name="T72" fmla="*/ 0 w 322"/>
                    <a:gd name="T73" fmla="*/ 0 h 378"/>
                    <a:gd name="T74" fmla="*/ 0 w 322"/>
                    <a:gd name="T75" fmla="*/ 0 h 378"/>
                    <a:gd name="T76" fmla="*/ 0 w 322"/>
                    <a:gd name="T77" fmla="*/ 0 h 378"/>
                    <a:gd name="T78" fmla="*/ 0 w 322"/>
                    <a:gd name="T79" fmla="*/ 0 h 378"/>
                    <a:gd name="T80" fmla="*/ 0 w 322"/>
                    <a:gd name="T81" fmla="*/ 0 h 378"/>
                    <a:gd name="T82" fmla="*/ 0 w 322"/>
                    <a:gd name="T83" fmla="*/ 0 h 378"/>
                    <a:gd name="T84" fmla="*/ 0 w 322"/>
                    <a:gd name="T85" fmla="*/ 0 h 378"/>
                    <a:gd name="T86" fmla="*/ 0 w 322"/>
                    <a:gd name="T87" fmla="*/ 0 h 378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w 322"/>
                    <a:gd name="T133" fmla="*/ 0 h 378"/>
                    <a:gd name="T134" fmla="*/ 322 w 322"/>
                    <a:gd name="T135" fmla="*/ 378 h 378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T132" t="T133" r="T134" b="T135"/>
                  <a:pathLst>
                    <a:path w="322" h="378">
                      <a:moveTo>
                        <a:pt x="125" y="49"/>
                      </a:moveTo>
                      <a:lnTo>
                        <a:pt x="100" y="70"/>
                      </a:lnTo>
                      <a:lnTo>
                        <a:pt x="76" y="90"/>
                      </a:lnTo>
                      <a:lnTo>
                        <a:pt x="53" y="115"/>
                      </a:lnTo>
                      <a:lnTo>
                        <a:pt x="34" y="140"/>
                      </a:lnTo>
                      <a:lnTo>
                        <a:pt x="17" y="166"/>
                      </a:lnTo>
                      <a:lnTo>
                        <a:pt x="5" y="195"/>
                      </a:lnTo>
                      <a:lnTo>
                        <a:pt x="0" y="226"/>
                      </a:lnTo>
                      <a:lnTo>
                        <a:pt x="1" y="258"/>
                      </a:lnTo>
                      <a:lnTo>
                        <a:pt x="3" y="266"/>
                      </a:lnTo>
                      <a:lnTo>
                        <a:pt x="5" y="275"/>
                      </a:lnTo>
                      <a:lnTo>
                        <a:pt x="9" y="282"/>
                      </a:lnTo>
                      <a:lnTo>
                        <a:pt x="14" y="290"/>
                      </a:lnTo>
                      <a:lnTo>
                        <a:pt x="19" y="297"/>
                      </a:lnTo>
                      <a:lnTo>
                        <a:pt x="26" y="304"/>
                      </a:lnTo>
                      <a:lnTo>
                        <a:pt x="32" y="310"/>
                      </a:lnTo>
                      <a:lnTo>
                        <a:pt x="41" y="314"/>
                      </a:lnTo>
                      <a:lnTo>
                        <a:pt x="56" y="324"/>
                      </a:lnTo>
                      <a:lnTo>
                        <a:pt x="71" y="332"/>
                      </a:lnTo>
                      <a:lnTo>
                        <a:pt x="86" y="338"/>
                      </a:lnTo>
                      <a:lnTo>
                        <a:pt x="103" y="344"/>
                      </a:lnTo>
                      <a:lnTo>
                        <a:pt x="119" y="350"/>
                      </a:lnTo>
                      <a:lnTo>
                        <a:pt x="136" y="355"/>
                      </a:lnTo>
                      <a:lnTo>
                        <a:pt x="152" y="359"/>
                      </a:lnTo>
                      <a:lnTo>
                        <a:pt x="168" y="363"/>
                      </a:lnTo>
                      <a:lnTo>
                        <a:pt x="186" y="366"/>
                      </a:lnTo>
                      <a:lnTo>
                        <a:pt x="202" y="368"/>
                      </a:lnTo>
                      <a:lnTo>
                        <a:pt x="220" y="371"/>
                      </a:lnTo>
                      <a:lnTo>
                        <a:pt x="238" y="373"/>
                      </a:lnTo>
                      <a:lnTo>
                        <a:pt x="254" y="374"/>
                      </a:lnTo>
                      <a:lnTo>
                        <a:pt x="272" y="375"/>
                      </a:lnTo>
                      <a:lnTo>
                        <a:pt x="289" y="376"/>
                      </a:lnTo>
                      <a:lnTo>
                        <a:pt x="306" y="378"/>
                      </a:lnTo>
                      <a:lnTo>
                        <a:pt x="311" y="378"/>
                      </a:lnTo>
                      <a:lnTo>
                        <a:pt x="316" y="375"/>
                      </a:lnTo>
                      <a:lnTo>
                        <a:pt x="320" y="371"/>
                      </a:lnTo>
                      <a:lnTo>
                        <a:pt x="322" y="366"/>
                      </a:lnTo>
                      <a:lnTo>
                        <a:pt x="322" y="360"/>
                      </a:lnTo>
                      <a:lnTo>
                        <a:pt x="320" y="356"/>
                      </a:lnTo>
                      <a:lnTo>
                        <a:pt x="315" y="352"/>
                      </a:lnTo>
                      <a:lnTo>
                        <a:pt x="309" y="350"/>
                      </a:lnTo>
                      <a:lnTo>
                        <a:pt x="294" y="347"/>
                      </a:lnTo>
                      <a:lnTo>
                        <a:pt x="279" y="344"/>
                      </a:lnTo>
                      <a:lnTo>
                        <a:pt x="263" y="341"/>
                      </a:lnTo>
                      <a:lnTo>
                        <a:pt x="247" y="338"/>
                      </a:lnTo>
                      <a:lnTo>
                        <a:pt x="232" y="336"/>
                      </a:lnTo>
                      <a:lnTo>
                        <a:pt x="216" y="334"/>
                      </a:lnTo>
                      <a:lnTo>
                        <a:pt x="200" y="332"/>
                      </a:lnTo>
                      <a:lnTo>
                        <a:pt x="185" y="328"/>
                      </a:lnTo>
                      <a:lnTo>
                        <a:pt x="170" y="326"/>
                      </a:lnTo>
                      <a:lnTo>
                        <a:pt x="154" y="322"/>
                      </a:lnTo>
                      <a:lnTo>
                        <a:pt x="139" y="318"/>
                      </a:lnTo>
                      <a:lnTo>
                        <a:pt x="124" y="314"/>
                      </a:lnTo>
                      <a:lnTo>
                        <a:pt x="110" y="309"/>
                      </a:lnTo>
                      <a:lnTo>
                        <a:pt x="94" y="303"/>
                      </a:lnTo>
                      <a:lnTo>
                        <a:pt x="80" y="297"/>
                      </a:lnTo>
                      <a:lnTo>
                        <a:pt x="66" y="289"/>
                      </a:lnTo>
                      <a:lnTo>
                        <a:pt x="55" y="281"/>
                      </a:lnTo>
                      <a:lnTo>
                        <a:pt x="45" y="271"/>
                      </a:lnTo>
                      <a:lnTo>
                        <a:pt x="38" y="259"/>
                      </a:lnTo>
                      <a:lnTo>
                        <a:pt x="35" y="245"/>
                      </a:lnTo>
                      <a:lnTo>
                        <a:pt x="34" y="232"/>
                      </a:lnTo>
                      <a:lnTo>
                        <a:pt x="35" y="216"/>
                      </a:lnTo>
                      <a:lnTo>
                        <a:pt x="38" y="200"/>
                      </a:lnTo>
                      <a:lnTo>
                        <a:pt x="43" y="187"/>
                      </a:lnTo>
                      <a:lnTo>
                        <a:pt x="51" y="170"/>
                      </a:lnTo>
                      <a:lnTo>
                        <a:pt x="60" y="152"/>
                      </a:lnTo>
                      <a:lnTo>
                        <a:pt x="71" y="137"/>
                      </a:lnTo>
                      <a:lnTo>
                        <a:pt x="83" y="124"/>
                      </a:lnTo>
                      <a:lnTo>
                        <a:pt x="94" y="110"/>
                      </a:lnTo>
                      <a:lnTo>
                        <a:pt x="107" y="96"/>
                      </a:lnTo>
                      <a:lnTo>
                        <a:pt x="123" y="82"/>
                      </a:lnTo>
                      <a:lnTo>
                        <a:pt x="138" y="69"/>
                      </a:lnTo>
                      <a:lnTo>
                        <a:pt x="153" y="57"/>
                      </a:lnTo>
                      <a:lnTo>
                        <a:pt x="173" y="47"/>
                      </a:lnTo>
                      <a:lnTo>
                        <a:pt x="195" y="38"/>
                      </a:lnTo>
                      <a:lnTo>
                        <a:pt x="218" y="28"/>
                      </a:lnTo>
                      <a:lnTo>
                        <a:pt x="238" y="20"/>
                      </a:lnTo>
                      <a:lnTo>
                        <a:pt x="254" y="13"/>
                      </a:lnTo>
                      <a:lnTo>
                        <a:pt x="264" y="7"/>
                      </a:lnTo>
                      <a:lnTo>
                        <a:pt x="268" y="2"/>
                      </a:lnTo>
                      <a:lnTo>
                        <a:pt x="256" y="0"/>
                      </a:lnTo>
                      <a:lnTo>
                        <a:pt x="240" y="1"/>
                      </a:lnTo>
                      <a:lnTo>
                        <a:pt x="221" y="4"/>
                      </a:lnTo>
                      <a:lnTo>
                        <a:pt x="201" y="10"/>
                      </a:lnTo>
                      <a:lnTo>
                        <a:pt x="180" y="18"/>
                      </a:lnTo>
                      <a:lnTo>
                        <a:pt x="160" y="27"/>
                      </a:lnTo>
                      <a:lnTo>
                        <a:pt x="141" y="38"/>
                      </a:lnTo>
                      <a:lnTo>
                        <a:pt x="125" y="4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223" name="Freeform 1212"/>
                <p:cNvSpPr>
                  <a:spLocks/>
                </p:cNvSpPr>
                <p:nvPr/>
              </p:nvSpPr>
              <p:spPr bwMode="auto">
                <a:xfrm>
                  <a:off x="5250" y="2643"/>
                  <a:ext cx="99" cy="59"/>
                </a:xfrm>
                <a:custGeom>
                  <a:avLst/>
                  <a:gdLst>
                    <a:gd name="T0" fmla="*/ 0 w 283"/>
                    <a:gd name="T1" fmla="*/ 0 h 252"/>
                    <a:gd name="T2" fmla="*/ 0 w 283"/>
                    <a:gd name="T3" fmla="*/ 0 h 252"/>
                    <a:gd name="T4" fmla="*/ 0 w 283"/>
                    <a:gd name="T5" fmla="*/ 0 h 252"/>
                    <a:gd name="T6" fmla="*/ 0 w 283"/>
                    <a:gd name="T7" fmla="*/ 0 h 252"/>
                    <a:gd name="T8" fmla="*/ 0 w 283"/>
                    <a:gd name="T9" fmla="*/ 0 h 252"/>
                    <a:gd name="T10" fmla="*/ 0 w 283"/>
                    <a:gd name="T11" fmla="*/ 0 h 252"/>
                    <a:gd name="T12" fmla="*/ 0 w 283"/>
                    <a:gd name="T13" fmla="*/ 0 h 252"/>
                    <a:gd name="T14" fmla="*/ 0 w 283"/>
                    <a:gd name="T15" fmla="*/ 0 h 252"/>
                    <a:gd name="T16" fmla="*/ 0 w 283"/>
                    <a:gd name="T17" fmla="*/ 0 h 252"/>
                    <a:gd name="T18" fmla="*/ 0 w 283"/>
                    <a:gd name="T19" fmla="*/ 0 h 252"/>
                    <a:gd name="T20" fmla="*/ 0 w 283"/>
                    <a:gd name="T21" fmla="*/ 0 h 252"/>
                    <a:gd name="T22" fmla="*/ 0 w 283"/>
                    <a:gd name="T23" fmla="*/ 0 h 252"/>
                    <a:gd name="T24" fmla="*/ 0 w 283"/>
                    <a:gd name="T25" fmla="*/ 0 h 252"/>
                    <a:gd name="T26" fmla="*/ 0 w 283"/>
                    <a:gd name="T27" fmla="*/ 0 h 252"/>
                    <a:gd name="T28" fmla="*/ 0 w 283"/>
                    <a:gd name="T29" fmla="*/ 0 h 252"/>
                    <a:gd name="T30" fmla="*/ 0 w 283"/>
                    <a:gd name="T31" fmla="*/ 0 h 252"/>
                    <a:gd name="T32" fmla="*/ 0 w 283"/>
                    <a:gd name="T33" fmla="*/ 0 h 252"/>
                    <a:gd name="T34" fmla="*/ 0 w 283"/>
                    <a:gd name="T35" fmla="*/ 0 h 252"/>
                    <a:gd name="T36" fmla="*/ 0 w 283"/>
                    <a:gd name="T37" fmla="*/ 0 h 252"/>
                    <a:gd name="T38" fmla="*/ 0 w 283"/>
                    <a:gd name="T39" fmla="*/ 0 h 252"/>
                    <a:gd name="T40" fmla="*/ 0 w 283"/>
                    <a:gd name="T41" fmla="*/ 0 h 252"/>
                    <a:gd name="T42" fmla="*/ 0 w 283"/>
                    <a:gd name="T43" fmla="*/ 0 h 252"/>
                    <a:gd name="T44" fmla="*/ 0 w 283"/>
                    <a:gd name="T45" fmla="*/ 0 h 252"/>
                    <a:gd name="T46" fmla="*/ 0 w 283"/>
                    <a:gd name="T47" fmla="*/ 0 h 252"/>
                    <a:gd name="T48" fmla="*/ 0 w 283"/>
                    <a:gd name="T49" fmla="*/ 0 h 252"/>
                    <a:gd name="T50" fmla="*/ 0 w 283"/>
                    <a:gd name="T51" fmla="*/ 0 h 252"/>
                    <a:gd name="T52" fmla="*/ 0 w 283"/>
                    <a:gd name="T53" fmla="*/ 0 h 252"/>
                    <a:gd name="T54" fmla="*/ 0 w 283"/>
                    <a:gd name="T55" fmla="*/ 0 h 252"/>
                    <a:gd name="T56" fmla="*/ 0 w 283"/>
                    <a:gd name="T57" fmla="*/ 0 h 252"/>
                    <a:gd name="T58" fmla="*/ 0 w 283"/>
                    <a:gd name="T59" fmla="*/ 0 h 252"/>
                    <a:gd name="T60" fmla="*/ 0 w 283"/>
                    <a:gd name="T61" fmla="*/ 0 h 252"/>
                    <a:gd name="T62" fmla="*/ 0 w 283"/>
                    <a:gd name="T63" fmla="*/ 0 h 252"/>
                    <a:gd name="T64" fmla="*/ 0 w 283"/>
                    <a:gd name="T65" fmla="*/ 0 h 252"/>
                    <a:gd name="T66" fmla="*/ 0 w 283"/>
                    <a:gd name="T67" fmla="*/ 0 h 252"/>
                    <a:gd name="T68" fmla="*/ 0 w 283"/>
                    <a:gd name="T69" fmla="*/ 0 h 252"/>
                    <a:gd name="T70" fmla="*/ 0 w 283"/>
                    <a:gd name="T71" fmla="*/ 0 h 252"/>
                    <a:gd name="T72" fmla="*/ 0 w 283"/>
                    <a:gd name="T73" fmla="*/ 0 h 252"/>
                    <a:gd name="T74" fmla="*/ 0 w 283"/>
                    <a:gd name="T75" fmla="*/ 0 h 252"/>
                    <a:gd name="T76" fmla="*/ 0 w 283"/>
                    <a:gd name="T77" fmla="*/ 0 h 252"/>
                    <a:gd name="T78" fmla="*/ 0 w 283"/>
                    <a:gd name="T79" fmla="*/ 0 h 252"/>
                    <a:gd name="T80" fmla="*/ 0 w 283"/>
                    <a:gd name="T81" fmla="*/ 0 h 252"/>
                    <a:gd name="T82" fmla="*/ 0 w 283"/>
                    <a:gd name="T83" fmla="*/ 0 h 252"/>
                    <a:gd name="T84" fmla="*/ 0 w 283"/>
                    <a:gd name="T85" fmla="*/ 0 h 252"/>
                    <a:gd name="T86" fmla="*/ 0 w 283"/>
                    <a:gd name="T87" fmla="*/ 0 h 252"/>
                    <a:gd name="T88" fmla="*/ 0 w 283"/>
                    <a:gd name="T89" fmla="*/ 0 h 252"/>
                    <a:gd name="T90" fmla="*/ 0 w 283"/>
                    <a:gd name="T91" fmla="*/ 0 h 252"/>
                    <a:gd name="T92" fmla="*/ 0 w 283"/>
                    <a:gd name="T93" fmla="*/ 0 h 252"/>
                    <a:gd name="T94" fmla="*/ 0 w 283"/>
                    <a:gd name="T95" fmla="*/ 0 h 252"/>
                    <a:gd name="T96" fmla="*/ 0 w 283"/>
                    <a:gd name="T97" fmla="*/ 0 h 252"/>
                    <a:gd name="T98" fmla="*/ 0 w 283"/>
                    <a:gd name="T99" fmla="*/ 0 h 252"/>
                    <a:gd name="T100" fmla="*/ 0 w 283"/>
                    <a:gd name="T101" fmla="*/ 0 h 252"/>
                    <a:gd name="T102" fmla="*/ 0 w 283"/>
                    <a:gd name="T103" fmla="*/ 0 h 252"/>
                    <a:gd name="T104" fmla="*/ 0 w 283"/>
                    <a:gd name="T105" fmla="*/ 0 h 252"/>
                    <a:gd name="T106" fmla="*/ 0 w 283"/>
                    <a:gd name="T107" fmla="*/ 0 h 252"/>
                    <a:gd name="T108" fmla="*/ 0 w 283"/>
                    <a:gd name="T109" fmla="*/ 0 h 252"/>
                    <a:gd name="T110" fmla="*/ 0 w 283"/>
                    <a:gd name="T111" fmla="*/ 0 h 252"/>
                    <a:gd name="T112" fmla="*/ 0 w 283"/>
                    <a:gd name="T113" fmla="*/ 0 h 252"/>
                    <a:gd name="T114" fmla="*/ 0 w 283"/>
                    <a:gd name="T115" fmla="*/ 0 h 252"/>
                    <a:gd name="T116" fmla="*/ 0 w 283"/>
                    <a:gd name="T117" fmla="*/ 0 h 252"/>
                    <a:gd name="T118" fmla="*/ 0 w 283"/>
                    <a:gd name="T119" fmla="*/ 0 h 252"/>
                    <a:gd name="T120" fmla="*/ 0 w 283"/>
                    <a:gd name="T121" fmla="*/ 0 h 252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283"/>
                    <a:gd name="T184" fmla="*/ 0 h 252"/>
                    <a:gd name="T185" fmla="*/ 283 w 283"/>
                    <a:gd name="T186" fmla="*/ 252 h 252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283" h="252">
                      <a:moveTo>
                        <a:pt x="235" y="77"/>
                      </a:moveTo>
                      <a:lnTo>
                        <a:pt x="248" y="91"/>
                      </a:lnTo>
                      <a:lnTo>
                        <a:pt x="256" y="107"/>
                      </a:lnTo>
                      <a:lnTo>
                        <a:pt x="259" y="124"/>
                      </a:lnTo>
                      <a:lnTo>
                        <a:pt x="259" y="142"/>
                      </a:lnTo>
                      <a:lnTo>
                        <a:pt x="257" y="157"/>
                      </a:lnTo>
                      <a:lnTo>
                        <a:pt x="252" y="170"/>
                      </a:lnTo>
                      <a:lnTo>
                        <a:pt x="244" y="183"/>
                      </a:lnTo>
                      <a:lnTo>
                        <a:pt x="236" y="193"/>
                      </a:lnTo>
                      <a:lnTo>
                        <a:pt x="225" y="204"/>
                      </a:lnTo>
                      <a:lnTo>
                        <a:pt x="215" y="214"/>
                      </a:lnTo>
                      <a:lnTo>
                        <a:pt x="204" y="224"/>
                      </a:lnTo>
                      <a:lnTo>
                        <a:pt x="194" y="234"/>
                      </a:lnTo>
                      <a:lnTo>
                        <a:pt x="191" y="238"/>
                      </a:lnTo>
                      <a:lnTo>
                        <a:pt x="191" y="241"/>
                      </a:lnTo>
                      <a:lnTo>
                        <a:pt x="191" y="245"/>
                      </a:lnTo>
                      <a:lnTo>
                        <a:pt x="194" y="248"/>
                      </a:lnTo>
                      <a:lnTo>
                        <a:pt x="197" y="250"/>
                      </a:lnTo>
                      <a:lnTo>
                        <a:pt x="202" y="252"/>
                      </a:lnTo>
                      <a:lnTo>
                        <a:pt x="205" y="250"/>
                      </a:lnTo>
                      <a:lnTo>
                        <a:pt x="209" y="248"/>
                      </a:lnTo>
                      <a:lnTo>
                        <a:pt x="232" y="233"/>
                      </a:lnTo>
                      <a:lnTo>
                        <a:pt x="252" y="214"/>
                      </a:lnTo>
                      <a:lnTo>
                        <a:pt x="268" y="192"/>
                      </a:lnTo>
                      <a:lnTo>
                        <a:pt x="278" y="167"/>
                      </a:lnTo>
                      <a:lnTo>
                        <a:pt x="283" y="141"/>
                      </a:lnTo>
                      <a:lnTo>
                        <a:pt x="280" y="115"/>
                      </a:lnTo>
                      <a:lnTo>
                        <a:pt x="271" y="91"/>
                      </a:lnTo>
                      <a:lnTo>
                        <a:pt x="252" y="69"/>
                      </a:lnTo>
                      <a:lnTo>
                        <a:pt x="238" y="57"/>
                      </a:lnTo>
                      <a:lnTo>
                        <a:pt x="222" y="48"/>
                      </a:lnTo>
                      <a:lnTo>
                        <a:pt x="204" y="39"/>
                      </a:lnTo>
                      <a:lnTo>
                        <a:pt x="184" y="31"/>
                      </a:lnTo>
                      <a:lnTo>
                        <a:pt x="164" y="23"/>
                      </a:lnTo>
                      <a:lnTo>
                        <a:pt x="144" y="17"/>
                      </a:lnTo>
                      <a:lnTo>
                        <a:pt x="123" y="13"/>
                      </a:lnTo>
                      <a:lnTo>
                        <a:pt x="103" y="8"/>
                      </a:lnTo>
                      <a:lnTo>
                        <a:pt x="83" y="5"/>
                      </a:lnTo>
                      <a:lnTo>
                        <a:pt x="66" y="2"/>
                      </a:lnTo>
                      <a:lnTo>
                        <a:pt x="48" y="0"/>
                      </a:lnTo>
                      <a:lnTo>
                        <a:pt x="34" y="0"/>
                      </a:lnTo>
                      <a:lnTo>
                        <a:pt x="21" y="0"/>
                      </a:lnTo>
                      <a:lnTo>
                        <a:pt x="11" y="0"/>
                      </a:lnTo>
                      <a:lnTo>
                        <a:pt x="4" y="2"/>
                      </a:lnTo>
                      <a:lnTo>
                        <a:pt x="0" y="5"/>
                      </a:lnTo>
                      <a:lnTo>
                        <a:pt x="12" y="7"/>
                      </a:lnTo>
                      <a:lnTo>
                        <a:pt x="24" y="8"/>
                      </a:lnTo>
                      <a:lnTo>
                        <a:pt x="38" y="10"/>
                      </a:lnTo>
                      <a:lnTo>
                        <a:pt x="52" y="13"/>
                      </a:lnTo>
                      <a:lnTo>
                        <a:pt x="66" y="16"/>
                      </a:lnTo>
                      <a:lnTo>
                        <a:pt x="82" y="18"/>
                      </a:lnTo>
                      <a:lnTo>
                        <a:pt x="98" y="22"/>
                      </a:lnTo>
                      <a:lnTo>
                        <a:pt x="114" y="25"/>
                      </a:lnTo>
                      <a:lnTo>
                        <a:pt x="129" y="30"/>
                      </a:lnTo>
                      <a:lnTo>
                        <a:pt x="146" y="34"/>
                      </a:lnTo>
                      <a:lnTo>
                        <a:pt x="162" y="39"/>
                      </a:lnTo>
                      <a:lnTo>
                        <a:pt x="177" y="45"/>
                      </a:lnTo>
                      <a:lnTo>
                        <a:pt x="193" y="52"/>
                      </a:lnTo>
                      <a:lnTo>
                        <a:pt x="208" y="60"/>
                      </a:lnTo>
                      <a:lnTo>
                        <a:pt x="222" y="68"/>
                      </a:lnTo>
                      <a:lnTo>
                        <a:pt x="235" y="77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224" name="Freeform 1213"/>
                <p:cNvSpPr>
                  <a:spLocks/>
                </p:cNvSpPr>
                <p:nvPr/>
              </p:nvSpPr>
              <p:spPr bwMode="auto">
                <a:xfrm>
                  <a:off x="5047" y="2671"/>
                  <a:ext cx="40" cy="55"/>
                </a:xfrm>
                <a:custGeom>
                  <a:avLst/>
                  <a:gdLst>
                    <a:gd name="T0" fmla="*/ 0 w 114"/>
                    <a:gd name="T1" fmla="*/ 0 h 238"/>
                    <a:gd name="T2" fmla="*/ 0 w 114"/>
                    <a:gd name="T3" fmla="*/ 0 h 238"/>
                    <a:gd name="T4" fmla="*/ 0 w 114"/>
                    <a:gd name="T5" fmla="*/ 0 h 238"/>
                    <a:gd name="T6" fmla="*/ 0 w 114"/>
                    <a:gd name="T7" fmla="*/ 0 h 238"/>
                    <a:gd name="T8" fmla="*/ 0 w 114"/>
                    <a:gd name="T9" fmla="*/ 0 h 238"/>
                    <a:gd name="T10" fmla="*/ 0 w 114"/>
                    <a:gd name="T11" fmla="*/ 0 h 238"/>
                    <a:gd name="T12" fmla="*/ 0 w 114"/>
                    <a:gd name="T13" fmla="*/ 0 h 238"/>
                    <a:gd name="T14" fmla="*/ 0 w 114"/>
                    <a:gd name="T15" fmla="*/ 0 h 238"/>
                    <a:gd name="T16" fmla="*/ 0 w 114"/>
                    <a:gd name="T17" fmla="*/ 0 h 238"/>
                    <a:gd name="T18" fmla="*/ 0 w 114"/>
                    <a:gd name="T19" fmla="*/ 0 h 238"/>
                    <a:gd name="T20" fmla="*/ 0 w 114"/>
                    <a:gd name="T21" fmla="*/ 0 h 238"/>
                    <a:gd name="T22" fmla="*/ 0 w 114"/>
                    <a:gd name="T23" fmla="*/ 0 h 238"/>
                    <a:gd name="T24" fmla="*/ 0 w 114"/>
                    <a:gd name="T25" fmla="*/ 0 h 238"/>
                    <a:gd name="T26" fmla="*/ 0 w 114"/>
                    <a:gd name="T27" fmla="*/ 0 h 238"/>
                    <a:gd name="T28" fmla="*/ 0 w 114"/>
                    <a:gd name="T29" fmla="*/ 0 h 238"/>
                    <a:gd name="T30" fmla="*/ 0 w 114"/>
                    <a:gd name="T31" fmla="*/ 0 h 238"/>
                    <a:gd name="T32" fmla="*/ 0 w 114"/>
                    <a:gd name="T33" fmla="*/ 0 h 238"/>
                    <a:gd name="T34" fmla="*/ 0 w 114"/>
                    <a:gd name="T35" fmla="*/ 0 h 238"/>
                    <a:gd name="T36" fmla="*/ 0 w 114"/>
                    <a:gd name="T37" fmla="*/ 0 h 238"/>
                    <a:gd name="T38" fmla="*/ 0 w 114"/>
                    <a:gd name="T39" fmla="*/ 0 h 238"/>
                    <a:gd name="T40" fmla="*/ 0 w 114"/>
                    <a:gd name="T41" fmla="*/ 0 h 238"/>
                    <a:gd name="T42" fmla="*/ 0 w 114"/>
                    <a:gd name="T43" fmla="*/ 0 h 238"/>
                    <a:gd name="T44" fmla="*/ 0 w 114"/>
                    <a:gd name="T45" fmla="*/ 0 h 238"/>
                    <a:gd name="T46" fmla="*/ 0 w 114"/>
                    <a:gd name="T47" fmla="*/ 0 h 238"/>
                    <a:gd name="T48" fmla="*/ 0 w 114"/>
                    <a:gd name="T49" fmla="*/ 0 h 238"/>
                    <a:gd name="T50" fmla="*/ 0 w 114"/>
                    <a:gd name="T51" fmla="*/ 0 h 238"/>
                    <a:gd name="T52" fmla="*/ 0 w 114"/>
                    <a:gd name="T53" fmla="*/ 0 h 238"/>
                    <a:gd name="T54" fmla="*/ 0 w 114"/>
                    <a:gd name="T55" fmla="*/ 0 h 238"/>
                    <a:gd name="T56" fmla="*/ 0 w 114"/>
                    <a:gd name="T57" fmla="*/ 0 h 238"/>
                    <a:gd name="T58" fmla="*/ 0 w 114"/>
                    <a:gd name="T59" fmla="*/ 0 h 238"/>
                    <a:gd name="T60" fmla="*/ 0 w 114"/>
                    <a:gd name="T61" fmla="*/ 0 h 238"/>
                    <a:gd name="T62" fmla="*/ 0 w 114"/>
                    <a:gd name="T63" fmla="*/ 0 h 238"/>
                    <a:gd name="T64" fmla="*/ 0 w 114"/>
                    <a:gd name="T65" fmla="*/ 0 h 238"/>
                    <a:gd name="T66" fmla="*/ 0 w 114"/>
                    <a:gd name="T67" fmla="*/ 0 h 238"/>
                    <a:gd name="T68" fmla="*/ 0 w 114"/>
                    <a:gd name="T69" fmla="*/ 0 h 238"/>
                    <a:gd name="T70" fmla="*/ 0 w 114"/>
                    <a:gd name="T71" fmla="*/ 0 h 238"/>
                    <a:gd name="T72" fmla="*/ 0 w 114"/>
                    <a:gd name="T73" fmla="*/ 0 h 238"/>
                    <a:gd name="T74" fmla="*/ 0 w 114"/>
                    <a:gd name="T75" fmla="*/ 0 h 238"/>
                    <a:gd name="T76" fmla="*/ 0 w 114"/>
                    <a:gd name="T77" fmla="*/ 0 h 238"/>
                    <a:gd name="T78" fmla="*/ 0 w 114"/>
                    <a:gd name="T79" fmla="*/ 0 h 238"/>
                    <a:gd name="T80" fmla="*/ 0 w 114"/>
                    <a:gd name="T81" fmla="*/ 0 h 238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14"/>
                    <a:gd name="T124" fmla="*/ 0 h 238"/>
                    <a:gd name="T125" fmla="*/ 114 w 114"/>
                    <a:gd name="T126" fmla="*/ 238 h 238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14" h="238">
                      <a:moveTo>
                        <a:pt x="0" y="130"/>
                      </a:moveTo>
                      <a:lnTo>
                        <a:pt x="0" y="149"/>
                      </a:lnTo>
                      <a:lnTo>
                        <a:pt x="4" y="168"/>
                      </a:lnTo>
                      <a:lnTo>
                        <a:pt x="12" y="185"/>
                      </a:lnTo>
                      <a:lnTo>
                        <a:pt x="24" y="200"/>
                      </a:lnTo>
                      <a:lnTo>
                        <a:pt x="38" y="213"/>
                      </a:lnTo>
                      <a:lnTo>
                        <a:pt x="55" y="224"/>
                      </a:lnTo>
                      <a:lnTo>
                        <a:pt x="73" y="232"/>
                      </a:lnTo>
                      <a:lnTo>
                        <a:pt x="92" y="237"/>
                      </a:lnTo>
                      <a:lnTo>
                        <a:pt x="98" y="238"/>
                      </a:lnTo>
                      <a:lnTo>
                        <a:pt x="104" y="235"/>
                      </a:lnTo>
                      <a:lnTo>
                        <a:pt x="109" y="232"/>
                      </a:lnTo>
                      <a:lnTo>
                        <a:pt x="111" y="227"/>
                      </a:lnTo>
                      <a:lnTo>
                        <a:pt x="111" y="222"/>
                      </a:lnTo>
                      <a:lnTo>
                        <a:pt x="110" y="216"/>
                      </a:lnTo>
                      <a:lnTo>
                        <a:pt x="106" y="211"/>
                      </a:lnTo>
                      <a:lnTo>
                        <a:pt x="100" y="209"/>
                      </a:lnTo>
                      <a:lnTo>
                        <a:pt x="82" y="202"/>
                      </a:lnTo>
                      <a:lnTo>
                        <a:pt x="64" y="193"/>
                      </a:lnTo>
                      <a:lnTo>
                        <a:pt x="50" y="180"/>
                      </a:lnTo>
                      <a:lnTo>
                        <a:pt x="39" y="167"/>
                      </a:lnTo>
                      <a:lnTo>
                        <a:pt x="32" y="149"/>
                      </a:lnTo>
                      <a:lnTo>
                        <a:pt x="29" y="131"/>
                      </a:lnTo>
                      <a:lnTo>
                        <a:pt x="29" y="111"/>
                      </a:lnTo>
                      <a:lnTo>
                        <a:pt x="35" y="91"/>
                      </a:lnTo>
                      <a:lnTo>
                        <a:pt x="42" y="76"/>
                      </a:lnTo>
                      <a:lnTo>
                        <a:pt x="51" y="62"/>
                      </a:lnTo>
                      <a:lnTo>
                        <a:pt x="62" y="49"/>
                      </a:lnTo>
                      <a:lnTo>
                        <a:pt x="73" y="38"/>
                      </a:lnTo>
                      <a:lnTo>
                        <a:pt x="84" y="28"/>
                      </a:lnTo>
                      <a:lnTo>
                        <a:pt x="96" y="18"/>
                      </a:lnTo>
                      <a:lnTo>
                        <a:pt x="106" y="9"/>
                      </a:lnTo>
                      <a:lnTo>
                        <a:pt x="114" y="1"/>
                      </a:lnTo>
                      <a:lnTo>
                        <a:pt x="106" y="0"/>
                      </a:lnTo>
                      <a:lnTo>
                        <a:pt x="93" y="6"/>
                      </a:lnTo>
                      <a:lnTo>
                        <a:pt x="76" y="18"/>
                      </a:lnTo>
                      <a:lnTo>
                        <a:pt x="56" y="36"/>
                      </a:lnTo>
                      <a:lnTo>
                        <a:pt x="37" y="57"/>
                      </a:lnTo>
                      <a:lnTo>
                        <a:pt x="20" y="80"/>
                      </a:lnTo>
                      <a:lnTo>
                        <a:pt x="7" y="106"/>
                      </a:lnTo>
                      <a:lnTo>
                        <a:pt x="0" y="130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225" name="Freeform 1214"/>
                <p:cNvSpPr>
                  <a:spLocks/>
                </p:cNvSpPr>
                <p:nvPr/>
              </p:nvSpPr>
              <p:spPr bwMode="auto">
                <a:xfrm>
                  <a:off x="5330" y="2639"/>
                  <a:ext cx="87" cy="73"/>
                </a:xfrm>
                <a:custGeom>
                  <a:avLst/>
                  <a:gdLst>
                    <a:gd name="T0" fmla="*/ 0 w 246"/>
                    <a:gd name="T1" fmla="*/ 0 h 310"/>
                    <a:gd name="T2" fmla="*/ 0 w 246"/>
                    <a:gd name="T3" fmla="*/ 0 h 310"/>
                    <a:gd name="T4" fmla="*/ 0 w 246"/>
                    <a:gd name="T5" fmla="*/ 0 h 310"/>
                    <a:gd name="T6" fmla="*/ 0 w 246"/>
                    <a:gd name="T7" fmla="*/ 0 h 310"/>
                    <a:gd name="T8" fmla="*/ 0 w 246"/>
                    <a:gd name="T9" fmla="*/ 0 h 310"/>
                    <a:gd name="T10" fmla="*/ 0 w 246"/>
                    <a:gd name="T11" fmla="*/ 0 h 310"/>
                    <a:gd name="T12" fmla="*/ 0 w 246"/>
                    <a:gd name="T13" fmla="*/ 0 h 310"/>
                    <a:gd name="T14" fmla="*/ 0 w 246"/>
                    <a:gd name="T15" fmla="*/ 0 h 310"/>
                    <a:gd name="T16" fmla="*/ 0 w 246"/>
                    <a:gd name="T17" fmla="*/ 0 h 310"/>
                    <a:gd name="T18" fmla="*/ 0 w 246"/>
                    <a:gd name="T19" fmla="*/ 0 h 310"/>
                    <a:gd name="T20" fmla="*/ 0 w 246"/>
                    <a:gd name="T21" fmla="*/ 0 h 310"/>
                    <a:gd name="T22" fmla="*/ 0 w 246"/>
                    <a:gd name="T23" fmla="*/ 0 h 310"/>
                    <a:gd name="T24" fmla="*/ 0 w 246"/>
                    <a:gd name="T25" fmla="*/ 0 h 310"/>
                    <a:gd name="T26" fmla="*/ 0 w 246"/>
                    <a:gd name="T27" fmla="*/ 0 h 310"/>
                    <a:gd name="T28" fmla="*/ 0 w 246"/>
                    <a:gd name="T29" fmla="*/ 0 h 310"/>
                    <a:gd name="T30" fmla="*/ 0 w 246"/>
                    <a:gd name="T31" fmla="*/ 0 h 310"/>
                    <a:gd name="T32" fmla="*/ 0 w 246"/>
                    <a:gd name="T33" fmla="*/ 0 h 310"/>
                    <a:gd name="T34" fmla="*/ 0 w 246"/>
                    <a:gd name="T35" fmla="*/ 0 h 310"/>
                    <a:gd name="T36" fmla="*/ 0 w 246"/>
                    <a:gd name="T37" fmla="*/ 0 h 310"/>
                    <a:gd name="T38" fmla="*/ 0 w 246"/>
                    <a:gd name="T39" fmla="*/ 0 h 310"/>
                    <a:gd name="T40" fmla="*/ 0 w 246"/>
                    <a:gd name="T41" fmla="*/ 0 h 310"/>
                    <a:gd name="T42" fmla="*/ 0 w 246"/>
                    <a:gd name="T43" fmla="*/ 0 h 310"/>
                    <a:gd name="T44" fmla="*/ 0 w 246"/>
                    <a:gd name="T45" fmla="*/ 0 h 310"/>
                    <a:gd name="T46" fmla="*/ 0 w 246"/>
                    <a:gd name="T47" fmla="*/ 0 h 310"/>
                    <a:gd name="T48" fmla="*/ 0 w 246"/>
                    <a:gd name="T49" fmla="*/ 0 h 310"/>
                    <a:gd name="T50" fmla="*/ 0 w 246"/>
                    <a:gd name="T51" fmla="*/ 0 h 310"/>
                    <a:gd name="T52" fmla="*/ 0 w 246"/>
                    <a:gd name="T53" fmla="*/ 0 h 310"/>
                    <a:gd name="T54" fmla="*/ 0 w 246"/>
                    <a:gd name="T55" fmla="*/ 0 h 310"/>
                    <a:gd name="T56" fmla="*/ 0 w 246"/>
                    <a:gd name="T57" fmla="*/ 0 h 310"/>
                    <a:gd name="T58" fmla="*/ 0 w 246"/>
                    <a:gd name="T59" fmla="*/ 0 h 310"/>
                    <a:gd name="T60" fmla="*/ 0 w 246"/>
                    <a:gd name="T61" fmla="*/ 0 h 310"/>
                    <a:gd name="T62" fmla="*/ 0 w 246"/>
                    <a:gd name="T63" fmla="*/ 0 h 310"/>
                    <a:gd name="T64" fmla="*/ 0 w 246"/>
                    <a:gd name="T65" fmla="*/ 0 h 310"/>
                    <a:gd name="T66" fmla="*/ 0 w 246"/>
                    <a:gd name="T67" fmla="*/ 0 h 310"/>
                    <a:gd name="T68" fmla="*/ 0 w 246"/>
                    <a:gd name="T69" fmla="*/ 0 h 310"/>
                    <a:gd name="T70" fmla="*/ 0 w 246"/>
                    <a:gd name="T71" fmla="*/ 0 h 310"/>
                    <a:gd name="T72" fmla="*/ 0 w 246"/>
                    <a:gd name="T73" fmla="*/ 0 h 310"/>
                    <a:gd name="T74" fmla="*/ 0 w 246"/>
                    <a:gd name="T75" fmla="*/ 0 h 310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w 246"/>
                    <a:gd name="T115" fmla="*/ 0 h 310"/>
                    <a:gd name="T116" fmla="*/ 246 w 246"/>
                    <a:gd name="T117" fmla="*/ 310 h 310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T114" t="T115" r="T116" b="T117"/>
                  <a:pathLst>
                    <a:path w="246" h="310">
                      <a:moveTo>
                        <a:pt x="199" y="116"/>
                      </a:moveTo>
                      <a:lnTo>
                        <a:pt x="207" y="124"/>
                      </a:lnTo>
                      <a:lnTo>
                        <a:pt x="214" y="133"/>
                      </a:lnTo>
                      <a:lnTo>
                        <a:pt x="219" y="143"/>
                      </a:lnTo>
                      <a:lnTo>
                        <a:pt x="223" y="154"/>
                      </a:lnTo>
                      <a:lnTo>
                        <a:pt x="225" y="164"/>
                      </a:lnTo>
                      <a:lnTo>
                        <a:pt x="225" y="176"/>
                      </a:lnTo>
                      <a:lnTo>
                        <a:pt x="221" y="187"/>
                      </a:lnTo>
                      <a:lnTo>
                        <a:pt x="216" y="197"/>
                      </a:lnTo>
                      <a:lnTo>
                        <a:pt x="208" y="209"/>
                      </a:lnTo>
                      <a:lnTo>
                        <a:pt x="199" y="219"/>
                      </a:lnTo>
                      <a:lnTo>
                        <a:pt x="188" y="228"/>
                      </a:lnTo>
                      <a:lnTo>
                        <a:pt x="177" y="238"/>
                      </a:lnTo>
                      <a:lnTo>
                        <a:pt x="166" y="246"/>
                      </a:lnTo>
                      <a:lnTo>
                        <a:pt x="154" y="255"/>
                      </a:lnTo>
                      <a:lnTo>
                        <a:pt x="143" y="264"/>
                      </a:lnTo>
                      <a:lnTo>
                        <a:pt x="132" y="274"/>
                      </a:lnTo>
                      <a:lnTo>
                        <a:pt x="129" y="278"/>
                      </a:lnTo>
                      <a:lnTo>
                        <a:pt x="126" y="282"/>
                      </a:lnTo>
                      <a:lnTo>
                        <a:pt x="124" y="287"/>
                      </a:lnTo>
                      <a:lnTo>
                        <a:pt x="121" y="292"/>
                      </a:lnTo>
                      <a:lnTo>
                        <a:pt x="120" y="296"/>
                      </a:lnTo>
                      <a:lnTo>
                        <a:pt x="120" y="301"/>
                      </a:lnTo>
                      <a:lnTo>
                        <a:pt x="121" y="305"/>
                      </a:lnTo>
                      <a:lnTo>
                        <a:pt x="125" y="309"/>
                      </a:lnTo>
                      <a:lnTo>
                        <a:pt x="130" y="310"/>
                      </a:lnTo>
                      <a:lnTo>
                        <a:pt x="134" y="310"/>
                      </a:lnTo>
                      <a:lnTo>
                        <a:pt x="139" y="309"/>
                      </a:lnTo>
                      <a:lnTo>
                        <a:pt x="143" y="305"/>
                      </a:lnTo>
                      <a:lnTo>
                        <a:pt x="154" y="293"/>
                      </a:lnTo>
                      <a:lnTo>
                        <a:pt x="167" y="280"/>
                      </a:lnTo>
                      <a:lnTo>
                        <a:pt x="180" y="269"/>
                      </a:lnTo>
                      <a:lnTo>
                        <a:pt x="194" y="257"/>
                      </a:lnTo>
                      <a:lnTo>
                        <a:pt x="207" y="246"/>
                      </a:lnTo>
                      <a:lnTo>
                        <a:pt x="219" y="233"/>
                      </a:lnTo>
                      <a:lnTo>
                        <a:pt x="231" y="219"/>
                      </a:lnTo>
                      <a:lnTo>
                        <a:pt x="239" y="204"/>
                      </a:lnTo>
                      <a:lnTo>
                        <a:pt x="245" y="187"/>
                      </a:lnTo>
                      <a:lnTo>
                        <a:pt x="246" y="170"/>
                      </a:lnTo>
                      <a:lnTo>
                        <a:pt x="242" y="153"/>
                      </a:lnTo>
                      <a:lnTo>
                        <a:pt x="236" y="136"/>
                      </a:lnTo>
                      <a:lnTo>
                        <a:pt x="227" y="120"/>
                      </a:lnTo>
                      <a:lnTo>
                        <a:pt x="215" y="107"/>
                      </a:lnTo>
                      <a:lnTo>
                        <a:pt x="201" y="94"/>
                      </a:lnTo>
                      <a:lnTo>
                        <a:pt x="187" y="82"/>
                      </a:lnTo>
                      <a:lnTo>
                        <a:pt x="177" y="74"/>
                      </a:lnTo>
                      <a:lnTo>
                        <a:pt x="165" y="68"/>
                      </a:lnTo>
                      <a:lnTo>
                        <a:pt x="152" y="60"/>
                      </a:lnTo>
                      <a:lnTo>
                        <a:pt x="139" y="51"/>
                      </a:lnTo>
                      <a:lnTo>
                        <a:pt x="126" y="43"/>
                      </a:lnTo>
                      <a:lnTo>
                        <a:pt x="112" y="35"/>
                      </a:lnTo>
                      <a:lnTo>
                        <a:pt x="98" y="28"/>
                      </a:lnTo>
                      <a:lnTo>
                        <a:pt x="85" y="22"/>
                      </a:lnTo>
                      <a:lnTo>
                        <a:pt x="72" y="16"/>
                      </a:lnTo>
                      <a:lnTo>
                        <a:pt x="59" y="10"/>
                      </a:lnTo>
                      <a:lnTo>
                        <a:pt x="46" y="7"/>
                      </a:lnTo>
                      <a:lnTo>
                        <a:pt x="35" y="3"/>
                      </a:lnTo>
                      <a:lnTo>
                        <a:pt x="24" y="1"/>
                      </a:lnTo>
                      <a:lnTo>
                        <a:pt x="15" y="0"/>
                      </a:lnTo>
                      <a:lnTo>
                        <a:pt x="7" y="1"/>
                      </a:lnTo>
                      <a:lnTo>
                        <a:pt x="0" y="3"/>
                      </a:lnTo>
                      <a:lnTo>
                        <a:pt x="8" y="6"/>
                      </a:lnTo>
                      <a:lnTo>
                        <a:pt x="17" y="9"/>
                      </a:lnTo>
                      <a:lnTo>
                        <a:pt x="28" y="14"/>
                      </a:lnTo>
                      <a:lnTo>
                        <a:pt x="38" y="18"/>
                      </a:lnTo>
                      <a:lnTo>
                        <a:pt x="51" y="24"/>
                      </a:lnTo>
                      <a:lnTo>
                        <a:pt x="64" y="30"/>
                      </a:lnTo>
                      <a:lnTo>
                        <a:pt x="78" y="37"/>
                      </a:lnTo>
                      <a:lnTo>
                        <a:pt x="92" y="43"/>
                      </a:lnTo>
                      <a:lnTo>
                        <a:pt x="106" y="51"/>
                      </a:lnTo>
                      <a:lnTo>
                        <a:pt x="120" y="60"/>
                      </a:lnTo>
                      <a:lnTo>
                        <a:pt x="134" y="69"/>
                      </a:lnTo>
                      <a:lnTo>
                        <a:pt x="148" y="78"/>
                      </a:lnTo>
                      <a:lnTo>
                        <a:pt x="163" y="87"/>
                      </a:lnTo>
                      <a:lnTo>
                        <a:pt x="175" y="96"/>
                      </a:lnTo>
                      <a:lnTo>
                        <a:pt x="187" y="105"/>
                      </a:lnTo>
                      <a:lnTo>
                        <a:pt x="199" y="116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226" name="Freeform 1215"/>
                <p:cNvSpPr>
                  <a:spLocks/>
                </p:cNvSpPr>
                <p:nvPr/>
              </p:nvSpPr>
              <p:spPr bwMode="auto">
                <a:xfrm>
                  <a:off x="5115" y="2660"/>
                  <a:ext cx="69" cy="55"/>
                </a:xfrm>
                <a:custGeom>
                  <a:avLst/>
                  <a:gdLst>
                    <a:gd name="T0" fmla="*/ 0 w 198"/>
                    <a:gd name="T1" fmla="*/ 0 h 236"/>
                    <a:gd name="T2" fmla="*/ 0 w 198"/>
                    <a:gd name="T3" fmla="*/ 0 h 236"/>
                    <a:gd name="T4" fmla="*/ 0 w 198"/>
                    <a:gd name="T5" fmla="*/ 0 h 236"/>
                    <a:gd name="T6" fmla="*/ 0 w 198"/>
                    <a:gd name="T7" fmla="*/ 0 h 236"/>
                    <a:gd name="T8" fmla="*/ 0 w 198"/>
                    <a:gd name="T9" fmla="*/ 0 h 236"/>
                    <a:gd name="T10" fmla="*/ 0 w 198"/>
                    <a:gd name="T11" fmla="*/ 0 h 236"/>
                    <a:gd name="T12" fmla="*/ 0 w 198"/>
                    <a:gd name="T13" fmla="*/ 0 h 236"/>
                    <a:gd name="T14" fmla="*/ 0 w 198"/>
                    <a:gd name="T15" fmla="*/ 0 h 236"/>
                    <a:gd name="T16" fmla="*/ 0 w 198"/>
                    <a:gd name="T17" fmla="*/ 0 h 236"/>
                    <a:gd name="T18" fmla="*/ 0 w 198"/>
                    <a:gd name="T19" fmla="*/ 0 h 236"/>
                    <a:gd name="T20" fmla="*/ 0 w 198"/>
                    <a:gd name="T21" fmla="*/ 0 h 236"/>
                    <a:gd name="T22" fmla="*/ 0 w 198"/>
                    <a:gd name="T23" fmla="*/ 0 h 236"/>
                    <a:gd name="T24" fmla="*/ 0 w 198"/>
                    <a:gd name="T25" fmla="*/ 0 h 236"/>
                    <a:gd name="T26" fmla="*/ 0 w 198"/>
                    <a:gd name="T27" fmla="*/ 0 h 236"/>
                    <a:gd name="T28" fmla="*/ 0 w 198"/>
                    <a:gd name="T29" fmla="*/ 0 h 236"/>
                    <a:gd name="T30" fmla="*/ 0 w 198"/>
                    <a:gd name="T31" fmla="*/ 0 h 236"/>
                    <a:gd name="T32" fmla="*/ 0 w 198"/>
                    <a:gd name="T33" fmla="*/ 0 h 236"/>
                    <a:gd name="T34" fmla="*/ 0 w 198"/>
                    <a:gd name="T35" fmla="*/ 0 h 236"/>
                    <a:gd name="T36" fmla="*/ 0 w 198"/>
                    <a:gd name="T37" fmla="*/ 0 h 236"/>
                    <a:gd name="T38" fmla="*/ 0 w 198"/>
                    <a:gd name="T39" fmla="*/ 0 h 236"/>
                    <a:gd name="T40" fmla="*/ 0 w 198"/>
                    <a:gd name="T41" fmla="*/ 0 h 236"/>
                    <a:gd name="T42" fmla="*/ 0 w 198"/>
                    <a:gd name="T43" fmla="*/ 0 h 236"/>
                    <a:gd name="T44" fmla="*/ 0 w 198"/>
                    <a:gd name="T45" fmla="*/ 0 h 236"/>
                    <a:gd name="T46" fmla="*/ 0 w 198"/>
                    <a:gd name="T47" fmla="*/ 0 h 236"/>
                    <a:gd name="T48" fmla="*/ 0 w 198"/>
                    <a:gd name="T49" fmla="*/ 0 h 236"/>
                    <a:gd name="T50" fmla="*/ 0 w 198"/>
                    <a:gd name="T51" fmla="*/ 0 h 236"/>
                    <a:gd name="T52" fmla="*/ 0 w 198"/>
                    <a:gd name="T53" fmla="*/ 0 h 236"/>
                    <a:gd name="T54" fmla="*/ 0 w 198"/>
                    <a:gd name="T55" fmla="*/ 0 h 236"/>
                    <a:gd name="T56" fmla="*/ 0 w 198"/>
                    <a:gd name="T57" fmla="*/ 0 h 236"/>
                    <a:gd name="T58" fmla="*/ 0 w 198"/>
                    <a:gd name="T59" fmla="*/ 0 h 236"/>
                    <a:gd name="T60" fmla="*/ 0 w 198"/>
                    <a:gd name="T61" fmla="*/ 0 h 236"/>
                    <a:gd name="T62" fmla="*/ 0 w 198"/>
                    <a:gd name="T63" fmla="*/ 0 h 236"/>
                    <a:gd name="T64" fmla="*/ 0 w 198"/>
                    <a:gd name="T65" fmla="*/ 0 h 236"/>
                    <a:gd name="T66" fmla="*/ 0 w 198"/>
                    <a:gd name="T67" fmla="*/ 0 h 236"/>
                    <a:gd name="T68" fmla="*/ 0 w 198"/>
                    <a:gd name="T69" fmla="*/ 0 h 236"/>
                    <a:gd name="T70" fmla="*/ 0 w 198"/>
                    <a:gd name="T71" fmla="*/ 0 h 236"/>
                    <a:gd name="T72" fmla="*/ 0 w 198"/>
                    <a:gd name="T73" fmla="*/ 0 h 236"/>
                    <a:gd name="T74" fmla="*/ 0 w 198"/>
                    <a:gd name="T75" fmla="*/ 0 h 236"/>
                    <a:gd name="T76" fmla="*/ 0 w 198"/>
                    <a:gd name="T77" fmla="*/ 0 h 236"/>
                    <a:gd name="T78" fmla="*/ 0 w 198"/>
                    <a:gd name="T79" fmla="*/ 0 h 236"/>
                    <a:gd name="T80" fmla="*/ 0 w 198"/>
                    <a:gd name="T81" fmla="*/ 0 h 236"/>
                    <a:gd name="T82" fmla="*/ 0 w 198"/>
                    <a:gd name="T83" fmla="*/ 0 h 236"/>
                    <a:gd name="T84" fmla="*/ 0 w 198"/>
                    <a:gd name="T85" fmla="*/ 0 h 236"/>
                    <a:gd name="T86" fmla="*/ 0 w 198"/>
                    <a:gd name="T87" fmla="*/ 0 h 236"/>
                    <a:gd name="T88" fmla="*/ 0 w 198"/>
                    <a:gd name="T89" fmla="*/ 0 h 236"/>
                    <a:gd name="T90" fmla="*/ 0 w 198"/>
                    <a:gd name="T91" fmla="*/ 0 h 236"/>
                    <a:gd name="T92" fmla="*/ 0 w 198"/>
                    <a:gd name="T93" fmla="*/ 0 h 236"/>
                    <a:gd name="T94" fmla="*/ 0 w 198"/>
                    <a:gd name="T95" fmla="*/ 0 h 236"/>
                    <a:gd name="T96" fmla="*/ 0 w 198"/>
                    <a:gd name="T97" fmla="*/ 0 h 236"/>
                    <a:gd name="T98" fmla="*/ 0 w 198"/>
                    <a:gd name="T99" fmla="*/ 0 h 236"/>
                    <a:gd name="T100" fmla="*/ 0 w 198"/>
                    <a:gd name="T101" fmla="*/ 0 h 236"/>
                    <a:gd name="T102" fmla="*/ 0 w 198"/>
                    <a:gd name="T103" fmla="*/ 0 h 236"/>
                    <a:gd name="T104" fmla="*/ 0 w 198"/>
                    <a:gd name="T105" fmla="*/ 0 h 236"/>
                    <a:gd name="T106" fmla="*/ 0 w 198"/>
                    <a:gd name="T107" fmla="*/ 0 h 236"/>
                    <a:gd name="T108" fmla="*/ 0 w 198"/>
                    <a:gd name="T109" fmla="*/ 0 h 236"/>
                    <a:gd name="T110" fmla="*/ 0 w 198"/>
                    <a:gd name="T111" fmla="*/ 0 h 236"/>
                    <a:gd name="T112" fmla="*/ 0 w 198"/>
                    <a:gd name="T113" fmla="*/ 0 h 236"/>
                    <a:gd name="T114" fmla="*/ 0 w 198"/>
                    <a:gd name="T115" fmla="*/ 0 h 236"/>
                    <a:gd name="T116" fmla="*/ 0 w 198"/>
                    <a:gd name="T117" fmla="*/ 0 h 236"/>
                    <a:gd name="T118" fmla="*/ 0 w 198"/>
                    <a:gd name="T119" fmla="*/ 0 h 236"/>
                    <a:gd name="T120" fmla="*/ 0 w 198"/>
                    <a:gd name="T121" fmla="*/ 0 h 2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198"/>
                    <a:gd name="T184" fmla="*/ 0 h 236"/>
                    <a:gd name="T185" fmla="*/ 198 w 198"/>
                    <a:gd name="T186" fmla="*/ 236 h 236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198" h="236">
                      <a:moveTo>
                        <a:pt x="73" y="36"/>
                      </a:moveTo>
                      <a:lnTo>
                        <a:pt x="58" y="46"/>
                      </a:lnTo>
                      <a:lnTo>
                        <a:pt x="46" y="58"/>
                      </a:lnTo>
                      <a:lnTo>
                        <a:pt x="33" y="72"/>
                      </a:lnTo>
                      <a:lnTo>
                        <a:pt x="22" y="85"/>
                      </a:lnTo>
                      <a:lnTo>
                        <a:pt x="14" y="100"/>
                      </a:lnTo>
                      <a:lnTo>
                        <a:pt x="7" y="115"/>
                      </a:lnTo>
                      <a:lnTo>
                        <a:pt x="2" y="130"/>
                      </a:lnTo>
                      <a:lnTo>
                        <a:pt x="0" y="146"/>
                      </a:lnTo>
                      <a:lnTo>
                        <a:pt x="2" y="170"/>
                      </a:lnTo>
                      <a:lnTo>
                        <a:pt x="12" y="190"/>
                      </a:lnTo>
                      <a:lnTo>
                        <a:pt x="26" y="207"/>
                      </a:lnTo>
                      <a:lnTo>
                        <a:pt x="43" y="220"/>
                      </a:lnTo>
                      <a:lnTo>
                        <a:pt x="64" y="229"/>
                      </a:lnTo>
                      <a:lnTo>
                        <a:pt x="88" y="235"/>
                      </a:lnTo>
                      <a:lnTo>
                        <a:pt x="110" y="236"/>
                      </a:lnTo>
                      <a:lnTo>
                        <a:pt x="132" y="232"/>
                      </a:lnTo>
                      <a:lnTo>
                        <a:pt x="137" y="232"/>
                      </a:lnTo>
                      <a:lnTo>
                        <a:pt x="142" y="230"/>
                      </a:lnTo>
                      <a:lnTo>
                        <a:pt x="145" y="226"/>
                      </a:lnTo>
                      <a:lnTo>
                        <a:pt x="146" y="221"/>
                      </a:lnTo>
                      <a:lnTo>
                        <a:pt x="145" y="219"/>
                      </a:lnTo>
                      <a:lnTo>
                        <a:pt x="142" y="219"/>
                      </a:lnTo>
                      <a:lnTo>
                        <a:pt x="137" y="217"/>
                      </a:lnTo>
                      <a:lnTo>
                        <a:pt x="131" y="217"/>
                      </a:lnTo>
                      <a:lnTo>
                        <a:pt x="124" y="217"/>
                      </a:lnTo>
                      <a:lnTo>
                        <a:pt x="118" y="217"/>
                      </a:lnTo>
                      <a:lnTo>
                        <a:pt x="112" y="217"/>
                      </a:lnTo>
                      <a:lnTo>
                        <a:pt x="109" y="217"/>
                      </a:lnTo>
                      <a:lnTo>
                        <a:pt x="97" y="216"/>
                      </a:lnTo>
                      <a:lnTo>
                        <a:pt x="87" y="215"/>
                      </a:lnTo>
                      <a:lnTo>
                        <a:pt x="75" y="214"/>
                      </a:lnTo>
                      <a:lnTo>
                        <a:pt x="63" y="211"/>
                      </a:lnTo>
                      <a:lnTo>
                        <a:pt x="51" y="207"/>
                      </a:lnTo>
                      <a:lnTo>
                        <a:pt x="40" y="199"/>
                      </a:lnTo>
                      <a:lnTo>
                        <a:pt x="29" y="189"/>
                      </a:lnTo>
                      <a:lnTo>
                        <a:pt x="17" y="174"/>
                      </a:lnTo>
                      <a:lnTo>
                        <a:pt x="15" y="157"/>
                      </a:lnTo>
                      <a:lnTo>
                        <a:pt x="16" y="141"/>
                      </a:lnTo>
                      <a:lnTo>
                        <a:pt x="21" y="124"/>
                      </a:lnTo>
                      <a:lnTo>
                        <a:pt x="28" y="109"/>
                      </a:lnTo>
                      <a:lnTo>
                        <a:pt x="39" y="96"/>
                      </a:lnTo>
                      <a:lnTo>
                        <a:pt x="50" y="82"/>
                      </a:lnTo>
                      <a:lnTo>
                        <a:pt x="63" y="70"/>
                      </a:lnTo>
                      <a:lnTo>
                        <a:pt x="78" y="59"/>
                      </a:lnTo>
                      <a:lnTo>
                        <a:pt x="94" y="49"/>
                      </a:lnTo>
                      <a:lnTo>
                        <a:pt x="110" y="39"/>
                      </a:lnTo>
                      <a:lnTo>
                        <a:pt x="126" y="31"/>
                      </a:lnTo>
                      <a:lnTo>
                        <a:pt x="142" y="24"/>
                      </a:lnTo>
                      <a:lnTo>
                        <a:pt x="158" y="19"/>
                      </a:lnTo>
                      <a:lnTo>
                        <a:pt x="172" y="13"/>
                      </a:lnTo>
                      <a:lnTo>
                        <a:pt x="186" y="10"/>
                      </a:lnTo>
                      <a:lnTo>
                        <a:pt x="198" y="7"/>
                      </a:lnTo>
                      <a:lnTo>
                        <a:pt x="190" y="3"/>
                      </a:lnTo>
                      <a:lnTo>
                        <a:pt x="177" y="0"/>
                      </a:lnTo>
                      <a:lnTo>
                        <a:pt x="162" y="3"/>
                      </a:lnTo>
                      <a:lnTo>
                        <a:pt x="144" y="6"/>
                      </a:lnTo>
                      <a:lnTo>
                        <a:pt x="124" y="12"/>
                      </a:lnTo>
                      <a:lnTo>
                        <a:pt x="105" y="19"/>
                      </a:lnTo>
                      <a:lnTo>
                        <a:pt x="88" y="28"/>
                      </a:lnTo>
                      <a:lnTo>
                        <a:pt x="73" y="3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227" name="Freeform 1216"/>
                <p:cNvSpPr>
                  <a:spLocks/>
                </p:cNvSpPr>
                <p:nvPr/>
              </p:nvSpPr>
              <p:spPr bwMode="auto">
                <a:xfrm>
                  <a:off x="5233" y="2660"/>
                  <a:ext cx="47" cy="42"/>
                </a:xfrm>
                <a:custGeom>
                  <a:avLst/>
                  <a:gdLst>
                    <a:gd name="T0" fmla="*/ 0 w 128"/>
                    <a:gd name="T1" fmla="*/ 0 h 183"/>
                    <a:gd name="T2" fmla="*/ 0 w 128"/>
                    <a:gd name="T3" fmla="*/ 0 h 183"/>
                    <a:gd name="T4" fmla="*/ 0 w 128"/>
                    <a:gd name="T5" fmla="*/ 0 h 183"/>
                    <a:gd name="T6" fmla="*/ 0 w 128"/>
                    <a:gd name="T7" fmla="*/ 0 h 183"/>
                    <a:gd name="T8" fmla="*/ 0 w 128"/>
                    <a:gd name="T9" fmla="*/ 0 h 183"/>
                    <a:gd name="T10" fmla="*/ 0 w 128"/>
                    <a:gd name="T11" fmla="*/ 0 h 183"/>
                    <a:gd name="T12" fmla="*/ 0 w 128"/>
                    <a:gd name="T13" fmla="*/ 0 h 183"/>
                    <a:gd name="T14" fmla="*/ 0 w 128"/>
                    <a:gd name="T15" fmla="*/ 0 h 183"/>
                    <a:gd name="T16" fmla="*/ 0 w 128"/>
                    <a:gd name="T17" fmla="*/ 0 h 183"/>
                    <a:gd name="T18" fmla="*/ 0 w 128"/>
                    <a:gd name="T19" fmla="*/ 0 h 183"/>
                    <a:gd name="T20" fmla="*/ 0 w 128"/>
                    <a:gd name="T21" fmla="*/ 0 h 183"/>
                    <a:gd name="T22" fmla="*/ 0 w 128"/>
                    <a:gd name="T23" fmla="*/ 0 h 183"/>
                    <a:gd name="T24" fmla="*/ 0 w 128"/>
                    <a:gd name="T25" fmla="*/ 0 h 183"/>
                    <a:gd name="T26" fmla="*/ 0 w 128"/>
                    <a:gd name="T27" fmla="*/ 0 h 183"/>
                    <a:gd name="T28" fmla="*/ 0 w 128"/>
                    <a:gd name="T29" fmla="*/ 0 h 183"/>
                    <a:gd name="T30" fmla="*/ 0 w 128"/>
                    <a:gd name="T31" fmla="*/ 0 h 183"/>
                    <a:gd name="T32" fmla="*/ 0 w 128"/>
                    <a:gd name="T33" fmla="*/ 0 h 183"/>
                    <a:gd name="T34" fmla="*/ 0 w 128"/>
                    <a:gd name="T35" fmla="*/ 0 h 183"/>
                    <a:gd name="T36" fmla="*/ 0 w 128"/>
                    <a:gd name="T37" fmla="*/ 0 h 183"/>
                    <a:gd name="T38" fmla="*/ 0 w 128"/>
                    <a:gd name="T39" fmla="*/ 0 h 183"/>
                    <a:gd name="T40" fmla="*/ 0 w 128"/>
                    <a:gd name="T41" fmla="*/ 0 h 183"/>
                    <a:gd name="T42" fmla="*/ 0 w 128"/>
                    <a:gd name="T43" fmla="*/ 0 h 183"/>
                    <a:gd name="T44" fmla="*/ 0 w 128"/>
                    <a:gd name="T45" fmla="*/ 0 h 183"/>
                    <a:gd name="T46" fmla="*/ 0 w 128"/>
                    <a:gd name="T47" fmla="*/ 0 h 183"/>
                    <a:gd name="T48" fmla="*/ 0 w 128"/>
                    <a:gd name="T49" fmla="*/ 0 h 183"/>
                    <a:gd name="T50" fmla="*/ 0 w 128"/>
                    <a:gd name="T51" fmla="*/ 0 h 183"/>
                    <a:gd name="T52" fmla="*/ 0 w 128"/>
                    <a:gd name="T53" fmla="*/ 0 h 183"/>
                    <a:gd name="T54" fmla="*/ 0 w 128"/>
                    <a:gd name="T55" fmla="*/ 0 h 183"/>
                    <a:gd name="T56" fmla="*/ 0 w 128"/>
                    <a:gd name="T57" fmla="*/ 0 h 183"/>
                    <a:gd name="T58" fmla="*/ 0 w 128"/>
                    <a:gd name="T59" fmla="*/ 0 h 183"/>
                    <a:gd name="T60" fmla="*/ 0 w 128"/>
                    <a:gd name="T61" fmla="*/ 0 h 183"/>
                    <a:gd name="T62" fmla="*/ 0 w 128"/>
                    <a:gd name="T63" fmla="*/ 0 h 183"/>
                    <a:gd name="T64" fmla="*/ 0 w 128"/>
                    <a:gd name="T65" fmla="*/ 0 h 183"/>
                    <a:gd name="T66" fmla="*/ 0 w 128"/>
                    <a:gd name="T67" fmla="*/ 0 h 183"/>
                    <a:gd name="T68" fmla="*/ 0 w 128"/>
                    <a:gd name="T69" fmla="*/ 0 h 183"/>
                    <a:gd name="T70" fmla="*/ 0 w 128"/>
                    <a:gd name="T71" fmla="*/ 0 h 183"/>
                    <a:gd name="T72" fmla="*/ 0 w 128"/>
                    <a:gd name="T73" fmla="*/ 0 h 183"/>
                    <a:gd name="T74" fmla="*/ 0 w 128"/>
                    <a:gd name="T75" fmla="*/ 0 h 183"/>
                    <a:gd name="T76" fmla="*/ 0 w 128"/>
                    <a:gd name="T77" fmla="*/ 0 h 183"/>
                    <a:gd name="T78" fmla="*/ 0 w 128"/>
                    <a:gd name="T79" fmla="*/ 0 h 183"/>
                    <a:gd name="T80" fmla="*/ 0 w 128"/>
                    <a:gd name="T81" fmla="*/ 0 h 183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28"/>
                    <a:gd name="T124" fmla="*/ 0 h 183"/>
                    <a:gd name="T125" fmla="*/ 128 w 128"/>
                    <a:gd name="T126" fmla="*/ 183 h 183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28" h="183">
                      <a:moveTo>
                        <a:pt x="108" y="61"/>
                      </a:moveTo>
                      <a:lnTo>
                        <a:pt x="111" y="80"/>
                      </a:lnTo>
                      <a:lnTo>
                        <a:pt x="109" y="97"/>
                      </a:lnTo>
                      <a:lnTo>
                        <a:pt x="101" y="110"/>
                      </a:lnTo>
                      <a:lnTo>
                        <a:pt x="89" y="123"/>
                      </a:lnTo>
                      <a:lnTo>
                        <a:pt x="75" y="134"/>
                      </a:lnTo>
                      <a:lnTo>
                        <a:pt x="60" y="145"/>
                      </a:lnTo>
                      <a:lnTo>
                        <a:pt x="43" y="156"/>
                      </a:lnTo>
                      <a:lnTo>
                        <a:pt x="29" y="167"/>
                      </a:lnTo>
                      <a:lnTo>
                        <a:pt x="27" y="170"/>
                      </a:lnTo>
                      <a:lnTo>
                        <a:pt x="26" y="172"/>
                      </a:lnTo>
                      <a:lnTo>
                        <a:pt x="26" y="176"/>
                      </a:lnTo>
                      <a:lnTo>
                        <a:pt x="28" y="179"/>
                      </a:lnTo>
                      <a:lnTo>
                        <a:pt x="30" y="182"/>
                      </a:lnTo>
                      <a:lnTo>
                        <a:pt x="34" y="183"/>
                      </a:lnTo>
                      <a:lnTo>
                        <a:pt x="37" y="183"/>
                      </a:lnTo>
                      <a:lnTo>
                        <a:pt x="41" y="182"/>
                      </a:lnTo>
                      <a:lnTo>
                        <a:pt x="58" y="171"/>
                      </a:lnTo>
                      <a:lnTo>
                        <a:pt x="76" y="160"/>
                      </a:lnTo>
                      <a:lnTo>
                        <a:pt x="92" y="147"/>
                      </a:lnTo>
                      <a:lnTo>
                        <a:pt x="108" y="132"/>
                      </a:lnTo>
                      <a:lnTo>
                        <a:pt x="118" y="116"/>
                      </a:lnTo>
                      <a:lnTo>
                        <a:pt x="125" y="98"/>
                      </a:lnTo>
                      <a:lnTo>
                        <a:pt x="128" y="78"/>
                      </a:lnTo>
                      <a:lnTo>
                        <a:pt x="123" y="58"/>
                      </a:lnTo>
                      <a:lnTo>
                        <a:pt x="112" y="41"/>
                      </a:lnTo>
                      <a:lnTo>
                        <a:pt x="98" y="28"/>
                      </a:lnTo>
                      <a:lnTo>
                        <a:pt x="80" y="16"/>
                      </a:lnTo>
                      <a:lnTo>
                        <a:pt x="61" y="8"/>
                      </a:lnTo>
                      <a:lnTo>
                        <a:pt x="41" y="2"/>
                      </a:lnTo>
                      <a:lnTo>
                        <a:pt x="23" y="0"/>
                      </a:lnTo>
                      <a:lnTo>
                        <a:pt x="9" y="1"/>
                      </a:lnTo>
                      <a:lnTo>
                        <a:pt x="0" y="6"/>
                      </a:lnTo>
                      <a:lnTo>
                        <a:pt x="16" y="10"/>
                      </a:lnTo>
                      <a:lnTo>
                        <a:pt x="33" y="14"/>
                      </a:lnTo>
                      <a:lnTo>
                        <a:pt x="48" y="17"/>
                      </a:lnTo>
                      <a:lnTo>
                        <a:pt x="63" y="22"/>
                      </a:lnTo>
                      <a:lnTo>
                        <a:pt x="77" y="28"/>
                      </a:lnTo>
                      <a:lnTo>
                        <a:pt x="90" y="36"/>
                      </a:lnTo>
                      <a:lnTo>
                        <a:pt x="101" y="46"/>
                      </a:lnTo>
                      <a:lnTo>
                        <a:pt x="108" y="6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228" name="Freeform 1217"/>
                <p:cNvSpPr>
                  <a:spLocks/>
                </p:cNvSpPr>
                <p:nvPr/>
              </p:nvSpPr>
              <p:spPr bwMode="auto">
                <a:xfrm>
                  <a:off x="5070" y="2650"/>
                  <a:ext cx="112" cy="88"/>
                </a:xfrm>
                <a:custGeom>
                  <a:avLst/>
                  <a:gdLst>
                    <a:gd name="T0" fmla="*/ 0 w 323"/>
                    <a:gd name="T1" fmla="*/ 0 h 379"/>
                    <a:gd name="T2" fmla="*/ 0 w 323"/>
                    <a:gd name="T3" fmla="*/ 0 h 379"/>
                    <a:gd name="T4" fmla="*/ 0 w 323"/>
                    <a:gd name="T5" fmla="*/ 0 h 379"/>
                    <a:gd name="T6" fmla="*/ 0 w 323"/>
                    <a:gd name="T7" fmla="*/ 0 h 379"/>
                    <a:gd name="T8" fmla="*/ 0 w 323"/>
                    <a:gd name="T9" fmla="*/ 0 h 379"/>
                    <a:gd name="T10" fmla="*/ 0 w 323"/>
                    <a:gd name="T11" fmla="*/ 0 h 379"/>
                    <a:gd name="T12" fmla="*/ 0 w 323"/>
                    <a:gd name="T13" fmla="*/ 0 h 379"/>
                    <a:gd name="T14" fmla="*/ 0 w 323"/>
                    <a:gd name="T15" fmla="*/ 0 h 379"/>
                    <a:gd name="T16" fmla="*/ 0 w 323"/>
                    <a:gd name="T17" fmla="*/ 0 h 379"/>
                    <a:gd name="T18" fmla="*/ 0 w 323"/>
                    <a:gd name="T19" fmla="*/ 0 h 379"/>
                    <a:gd name="T20" fmla="*/ 0 w 323"/>
                    <a:gd name="T21" fmla="*/ 0 h 379"/>
                    <a:gd name="T22" fmla="*/ 0 w 323"/>
                    <a:gd name="T23" fmla="*/ 0 h 379"/>
                    <a:gd name="T24" fmla="*/ 0 w 323"/>
                    <a:gd name="T25" fmla="*/ 0 h 379"/>
                    <a:gd name="T26" fmla="*/ 0 w 323"/>
                    <a:gd name="T27" fmla="*/ 0 h 379"/>
                    <a:gd name="T28" fmla="*/ 0 w 323"/>
                    <a:gd name="T29" fmla="*/ 0 h 379"/>
                    <a:gd name="T30" fmla="*/ 0 w 323"/>
                    <a:gd name="T31" fmla="*/ 0 h 379"/>
                    <a:gd name="T32" fmla="*/ 0 w 323"/>
                    <a:gd name="T33" fmla="*/ 0 h 379"/>
                    <a:gd name="T34" fmla="*/ 0 w 323"/>
                    <a:gd name="T35" fmla="*/ 0 h 379"/>
                    <a:gd name="T36" fmla="*/ 0 w 323"/>
                    <a:gd name="T37" fmla="*/ 0 h 379"/>
                    <a:gd name="T38" fmla="*/ 0 w 323"/>
                    <a:gd name="T39" fmla="*/ 0 h 379"/>
                    <a:gd name="T40" fmla="*/ 0 w 323"/>
                    <a:gd name="T41" fmla="*/ 0 h 379"/>
                    <a:gd name="T42" fmla="*/ 0 w 323"/>
                    <a:gd name="T43" fmla="*/ 0 h 379"/>
                    <a:gd name="T44" fmla="*/ 0 w 323"/>
                    <a:gd name="T45" fmla="*/ 0 h 379"/>
                    <a:gd name="T46" fmla="*/ 0 w 323"/>
                    <a:gd name="T47" fmla="*/ 0 h 379"/>
                    <a:gd name="T48" fmla="*/ 0 w 323"/>
                    <a:gd name="T49" fmla="*/ 0 h 379"/>
                    <a:gd name="T50" fmla="*/ 0 w 323"/>
                    <a:gd name="T51" fmla="*/ 0 h 379"/>
                    <a:gd name="T52" fmla="*/ 0 w 323"/>
                    <a:gd name="T53" fmla="*/ 0 h 379"/>
                    <a:gd name="T54" fmla="*/ 0 w 323"/>
                    <a:gd name="T55" fmla="*/ 0 h 379"/>
                    <a:gd name="T56" fmla="*/ 0 w 323"/>
                    <a:gd name="T57" fmla="*/ 0 h 379"/>
                    <a:gd name="T58" fmla="*/ 0 w 323"/>
                    <a:gd name="T59" fmla="*/ 0 h 379"/>
                    <a:gd name="T60" fmla="*/ 0 w 323"/>
                    <a:gd name="T61" fmla="*/ 0 h 379"/>
                    <a:gd name="T62" fmla="*/ 0 w 323"/>
                    <a:gd name="T63" fmla="*/ 0 h 379"/>
                    <a:gd name="T64" fmla="*/ 0 w 323"/>
                    <a:gd name="T65" fmla="*/ 0 h 379"/>
                    <a:gd name="T66" fmla="*/ 0 w 323"/>
                    <a:gd name="T67" fmla="*/ 0 h 379"/>
                    <a:gd name="T68" fmla="*/ 0 w 323"/>
                    <a:gd name="T69" fmla="*/ 0 h 379"/>
                    <a:gd name="T70" fmla="*/ 0 w 323"/>
                    <a:gd name="T71" fmla="*/ 0 h 379"/>
                    <a:gd name="T72" fmla="*/ 0 w 323"/>
                    <a:gd name="T73" fmla="*/ 0 h 379"/>
                    <a:gd name="T74" fmla="*/ 0 w 323"/>
                    <a:gd name="T75" fmla="*/ 0 h 379"/>
                    <a:gd name="T76" fmla="*/ 0 w 323"/>
                    <a:gd name="T77" fmla="*/ 0 h 379"/>
                    <a:gd name="T78" fmla="*/ 0 w 323"/>
                    <a:gd name="T79" fmla="*/ 0 h 379"/>
                    <a:gd name="T80" fmla="*/ 0 w 323"/>
                    <a:gd name="T81" fmla="*/ 0 h 379"/>
                    <a:gd name="T82" fmla="*/ 0 w 323"/>
                    <a:gd name="T83" fmla="*/ 0 h 379"/>
                    <a:gd name="T84" fmla="*/ 0 w 323"/>
                    <a:gd name="T85" fmla="*/ 0 h 379"/>
                    <a:gd name="T86" fmla="*/ 0 w 323"/>
                    <a:gd name="T87" fmla="*/ 0 h 379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w 323"/>
                    <a:gd name="T133" fmla="*/ 0 h 379"/>
                    <a:gd name="T134" fmla="*/ 323 w 323"/>
                    <a:gd name="T135" fmla="*/ 379 h 379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T132" t="T133" r="T134" b="T135"/>
                  <a:pathLst>
                    <a:path w="323" h="379">
                      <a:moveTo>
                        <a:pt x="126" y="50"/>
                      </a:moveTo>
                      <a:lnTo>
                        <a:pt x="101" y="70"/>
                      </a:lnTo>
                      <a:lnTo>
                        <a:pt x="76" y="92"/>
                      </a:lnTo>
                      <a:lnTo>
                        <a:pt x="54" y="115"/>
                      </a:lnTo>
                      <a:lnTo>
                        <a:pt x="34" y="140"/>
                      </a:lnTo>
                      <a:lnTo>
                        <a:pt x="18" y="167"/>
                      </a:lnTo>
                      <a:lnTo>
                        <a:pt x="6" y="196"/>
                      </a:lnTo>
                      <a:lnTo>
                        <a:pt x="0" y="227"/>
                      </a:lnTo>
                      <a:lnTo>
                        <a:pt x="1" y="259"/>
                      </a:lnTo>
                      <a:lnTo>
                        <a:pt x="4" y="267"/>
                      </a:lnTo>
                      <a:lnTo>
                        <a:pt x="7" y="277"/>
                      </a:lnTo>
                      <a:lnTo>
                        <a:pt x="11" y="283"/>
                      </a:lnTo>
                      <a:lnTo>
                        <a:pt x="15" y="291"/>
                      </a:lnTo>
                      <a:lnTo>
                        <a:pt x="21" y="298"/>
                      </a:lnTo>
                      <a:lnTo>
                        <a:pt x="27" y="305"/>
                      </a:lnTo>
                      <a:lnTo>
                        <a:pt x="34" y="311"/>
                      </a:lnTo>
                      <a:lnTo>
                        <a:pt x="41" y="316"/>
                      </a:lnTo>
                      <a:lnTo>
                        <a:pt x="57" y="325"/>
                      </a:lnTo>
                      <a:lnTo>
                        <a:pt x="72" y="333"/>
                      </a:lnTo>
                      <a:lnTo>
                        <a:pt x="87" y="340"/>
                      </a:lnTo>
                      <a:lnTo>
                        <a:pt x="103" y="345"/>
                      </a:lnTo>
                      <a:lnTo>
                        <a:pt x="120" y="351"/>
                      </a:lnTo>
                      <a:lnTo>
                        <a:pt x="136" y="356"/>
                      </a:lnTo>
                      <a:lnTo>
                        <a:pt x="153" y="360"/>
                      </a:lnTo>
                      <a:lnTo>
                        <a:pt x="169" y="364"/>
                      </a:lnTo>
                      <a:lnTo>
                        <a:pt x="187" y="367"/>
                      </a:lnTo>
                      <a:lnTo>
                        <a:pt x="204" y="370"/>
                      </a:lnTo>
                      <a:lnTo>
                        <a:pt x="221" y="372"/>
                      </a:lnTo>
                      <a:lnTo>
                        <a:pt x="238" y="374"/>
                      </a:lnTo>
                      <a:lnTo>
                        <a:pt x="256" y="375"/>
                      </a:lnTo>
                      <a:lnTo>
                        <a:pt x="273" y="376"/>
                      </a:lnTo>
                      <a:lnTo>
                        <a:pt x="290" y="378"/>
                      </a:lnTo>
                      <a:lnTo>
                        <a:pt x="307" y="379"/>
                      </a:lnTo>
                      <a:lnTo>
                        <a:pt x="312" y="379"/>
                      </a:lnTo>
                      <a:lnTo>
                        <a:pt x="317" y="375"/>
                      </a:lnTo>
                      <a:lnTo>
                        <a:pt x="320" y="372"/>
                      </a:lnTo>
                      <a:lnTo>
                        <a:pt x="323" y="366"/>
                      </a:lnTo>
                      <a:lnTo>
                        <a:pt x="323" y="360"/>
                      </a:lnTo>
                      <a:lnTo>
                        <a:pt x="320" y="356"/>
                      </a:lnTo>
                      <a:lnTo>
                        <a:pt x="316" y="352"/>
                      </a:lnTo>
                      <a:lnTo>
                        <a:pt x="311" y="351"/>
                      </a:lnTo>
                      <a:lnTo>
                        <a:pt x="295" y="351"/>
                      </a:lnTo>
                      <a:lnTo>
                        <a:pt x="279" y="351"/>
                      </a:lnTo>
                      <a:lnTo>
                        <a:pt x="263" y="350"/>
                      </a:lnTo>
                      <a:lnTo>
                        <a:pt x="248" y="349"/>
                      </a:lnTo>
                      <a:lnTo>
                        <a:pt x="231" y="348"/>
                      </a:lnTo>
                      <a:lnTo>
                        <a:pt x="215" y="345"/>
                      </a:lnTo>
                      <a:lnTo>
                        <a:pt x="200" y="343"/>
                      </a:lnTo>
                      <a:lnTo>
                        <a:pt x="183" y="341"/>
                      </a:lnTo>
                      <a:lnTo>
                        <a:pt x="168" y="337"/>
                      </a:lnTo>
                      <a:lnTo>
                        <a:pt x="151" y="334"/>
                      </a:lnTo>
                      <a:lnTo>
                        <a:pt x="136" y="329"/>
                      </a:lnTo>
                      <a:lnTo>
                        <a:pt x="121" y="325"/>
                      </a:lnTo>
                      <a:lnTo>
                        <a:pt x="106" y="320"/>
                      </a:lnTo>
                      <a:lnTo>
                        <a:pt x="92" y="313"/>
                      </a:lnTo>
                      <a:lnTo>
                        <a:pt x="76" y="306"/>
                      </a:lnTo>
                      <a:lnTo>
                        <a:pt x="62" y="300"/>
                      </a:lnTo>
                      <a:lnTo>
                        <a:pt x="51" y="291"/>
                      </a:lnTo>
                      <a:lnTo>
                        <a:pt x="41" y="280"/>
                      </a:lnTo>
                      <a:lnTo>
                        <a:pt x="35" y="269"/>
                      </a:lnTo>
                      <a:lnTo>
                        <a:pt x="31" y="255"/>
                      </a:lnTo>
                      <a:lnTo>
                        <a:pt x="31" y="239"/>
                      </a:lnTo>
                      <a:lnTo>
                        <a:pt x="33" y="218"/>
                      </a:lnTo>
                      <a:lnTo>
                        <a:pt x="38" y="197"/>
                      </a:lnTo>
                      <a:lnTo>
                        <a:pt x="42" y="182"/>
                      </a:lnTo>
                      <a:lnTo>
                        <a:pt x="51" y="165"/>
                      </a:lnTo>
                      <a:lnTo>
                        <a:pt x="60" y="150"/>
                      </a:lnTo>
                      <a:lnTo>
                        <a:pt x="68" y="136"/>
                      </a:lnTo>
                      <a:lnTo>
                        <a:pt x="79" y="124"/>
                      </a:lnTo>
                      <a:lnTo>
                        <a:pt x="89" y="111"/>
                      </a:lnTo>
                      <a:lnTo>
                        <a:pt x="101" y="100"/>
                      </a:lnTo>
                      <a:lnTo>
                        <a:pt x="114" y="88"/>
                      </a:lnTo>
                      <a:lnTo>
                        <a:pt x="129" y="76"/>
                      </a:lnTo>
                      <a:lnTo>
                        <a:pt x="144" y="64"/>
                      </a:lnTo>
                      <a:lnTo>
                        <a:pt x="162" y="53"/>
                      </a:lnTo>
                      <a:lnTo>
                        <a:pt x="181" y="41"/>
                      </a:lnTo>
                      <a:lnTo>
                        <a:pt x="201" y="31"/>
                      </a:lnTo>
                      <a:lnTo>
                        <a:pt x="219" y="22"/>
                      </a:lnTo>
                      <a:lnTo>
                        <a:pt x="237" y="14"/>
                      </a:lnTo>
                      <a:lnTo>
                        <a:pt x="253" y="7"/>
                      </a:lnTo>
                      <a:lnTo>
                        <a:pt x="268" y="1"/>
                      </a:lnTo>
                      <a:lnTo>
                        <a:pt x="255" y="0"/>
                      </a:lnTo>
                      <a:lnTo>
                        <a:pt x="238" y="1"/>
                      </a:lnTo>
                      <a:lnTo>
                        <a:pt x="221" y="5"/>
                      </a:lnTo>
                      <a:lnTo>
                        <a:pt x="201" y="11"/>
                      </a:lnTo>
                      <a:lnTo>
                        <a:pt x="181" y="19"/>
                      </a:lnTo>
                      <a:lnTo>
                        <a:pt x="161" y="28"/>
                      </a:lnTo>
                      <a:lnTo>
                        <a:pt x="142" y="39"/>
                      </a:lnTo>
                      <a:lnTo>
                        <a:pt x="126" y="5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229" name="Freeform 1218"/>
                <p:cNvSpPr>
                  <a:spLocks/>
                </p:cNvSpPr>
                <p:nvPr/>
              </p:nvSpPr>
              <p:spPr bwMode="auto">
                <a:xfrm>
                  <a:off x="5229" y="2647"/>
                  <a:ext cx="99" cy="59"/>
                </a:xfrm>
                <a:custGeom>
                  <a:avLst/>
                  <a:gdLst>
                    <a:gd name="T0" fmla="*/ 0 w 282"/>
                    <a:gd name="T1" fmla="*/ 0 h 253"/>
                    <a:gd name="T2" fmla="*/ 0 w 282"/>
                    <a:gd name="T3" fmla="*/ 0 h 253"/>
                    <a:gd name="T4" fmla="*/ 0 w 282"/>
                    <a:gd name="T5" fmla="*/ 0 h 253"/>
                    <a:gd name="T6" fmla="*/ 0 w 282"/>
                    <a:gd name="T7" fmla="*/ 0 h 253"/>
                    <a:gd name="T8" fmla="*/ 0 w 282"/>
                    <a:gd name="T9" fmla="*/ 0 h 253"/>
                    <a:gd name="T10" fmla="*/ 0 w 282"/>
                    <a:gd name="T11" fmla="*/ 0 h 253"/>
                    <a:gd name="T12" fmla="*/ 0 w 282"/>
                    <a:gd name="T13" fmla="*/ 0 h 253"/>
                    <a:gd name="T14" fmla="*/ 0 w 282"/>
                    <a:gd name="T15" fmla="*/ 0 h 253"/>
                    <a:gd name="T16" fmla="*/ 0 w 282"/>
                    <a:gd name="T17" fmla="*/ 0 h 253"/>
                    <a:gd name="T18" fmla="*/ 0 w 282"/>
                    <a:gd name="T19" fmla="*/ 0 h 253"/>
                    <a:gd name="T20" fmla="*/ 0 w 282"/>
                    <a:gd name="T21" fmla="*/ 0 h 253"/>
                    <a:gd name="T22" fmla="*/ 0 w 282"/>
                    <a:gd name="T23" fmla="*/ 0 h 253"/>
                    <a:gd name="T24" fmla="*/ 0 w 282"/>
                    <a:gd name="T25" fmla="*/ 0 h 253"/>
                    <a:gd name="T26" fmla="*/ 0 w 282"/>
                    <a:gd name="T27" fmla="*/ 0 h 253"/>
                    <a:gd name="T28" fmla="*/ 0 w 282"/>
                    <a:gd name="T29" fmla="*/ 0 h 253"/>
                    <a:gd name="T30" fmla="*/ 0 w 282"/>
                    <a:gd name="T31" fmla="*/ 0 h 253"/>
                    <a:gd name="T32" fmla="*/ 0 w 282"/>
                    <a:gd name="T33" fmla="*/ 0 h 253"/>
                    <a:gd name="T34" fmla="*/ 0 w 282"/>
                    <a:gd name="T35" fmla="*/ 0 h 253"/>
                    <a:gd name="T36" fmla="*/ 0 w 282"/>
                    <a:gd name="T37" fmla="*/ 0 h 253"/>
                    <a:gd name="T38" fmla="*/ 0 w 282"/>
                    <a:gd name="T39" fmla="*/ 0 h 253"/>
                    <a:gd name="T40" fmla="*/ 0 w 282"/>
                    <a:gd name="T41" fmla="*/ 0 h 253"/>
                    <a:gd name="T42" fmla="*/ 0 w 282"/>
                    <a:gd name="T43" fmla="*/ 0 h 253"/>
                    <a:gd name="T44" fmla="*/ 0 w 282"/>
                    <a:gd name="T45" fmla="*/ 0 h 253"/>
                    <a:gd name="T46" fmla="*/ 0 w 282"/>
                    <a:gd name="T47" fmla="*/ 0 h 253"/>
                    <a:gd name="T48" fmla="*/ 0 w 282"/>
                    <a:gd name="T49" fmla="*/ 0 h 253"/>
                    <a:gd name="T50" fmla="*/ 0 w 282"/>
                    <a:gd name="T51" fmla="*/ 0 h 253"/>
                    <a:gd name="T52" fmla="*/ 0 w 282"/>
                    <a:gd name="T53" fmla="*/ 0 h 253"/>
                    <a:gd name="T54" fmla="*/ 0 w 282"/>
                    <a:gd name="T55" fmla="*/ 0 h 253"/>
                    <a:gd name="T56" fmla="*/ 0 w 282"/>
                    <a:gd name="T57" fmla="*/ 0 h 253"/>
                    <a:gd name="T58" fmla="*/ 0 w 282"/>
                    <a:gd name="T59" fmla="*/ 0 h 253"/>
                    <a:gd name="T60" fmla="*/ 0 w 282"/>
                    <a:gd name="T61" fmla="*/ 0 h 253"/>
                    <a:gd name="T62" fmla="*/ 0 w 282"/>
                    <a:gd name="T63" fmla="*/ 0 h 253"/>
                    <a:gd name="T64" fmla="*/ 0 w 282"/>
                    <a:gd name="T65" fmla="*/ 0 h 253"/>
                    <a:gd name="T66" fmla="*/ 0 w 282"/>
                    <a:gd name="T67" fmla="*/ 0 h 253"/>
                    <a:gd name="T68" fmla="*/ 0 w 282"/>
                    <a:gd name="T69" fmla="*/ 0 h 253"/>
                    <a:gd name="T70" fmla="*/ 0 w 282"/>
                    <a:gd name="T71" fmla="*/ 0 h 253"/>
                    <a:gd name="T72" fmla="*/ 0 w 282"/>
                    <a:gd name="T73" fmla="*/ 0 h 253"/>
                    <a:gd name="T74" fmla="*/ 0 w 282"/>
                    <a:gd name="T75" fmla="*/ 0 h 253"/>
                    <a:gd name="T76" fmla="*/ 0 w 282"/>
                    <a:gd name="T77" fmla="*/ 0 h 253"/>
                    <a:gd name="T78" fmla="*/ 0 w 282"/>
                    <a:gd name="T79" fmla="*/ 0 h 253"/>
                    <a:gd name="T80" fmla="*/ 0 w 282"/>
                    <a:gd name="T81" fmla="*/ 0 h 253"/>
                    <a:gd name="T82" fmla="*/ 0 w 282"/>
                    <a:gd name="T83" fmla="*/ 0 h 253"/>
                    <a:gd name="T84" fmla="*/ 0 w 282"/>
                    <a:gd name="T85" fmla="*/ 0 h 253"/>
                    <a:gd name="T86" fmla="*/ 0 w 282"/>
                    <a:gd name="T87" fmla="*/ 0 h 253"/>
                    <a:gd name="T88" fmla="*/ 0 w 282"/>
                    <a:gd name="T89" fmla="*/ 0 h 253"/>
                    <a:gd name="T90" fmla="*/ 0 w 282"/>
                    <a:gd name="T91" fmla="*/ 0 h 253"/>
                    <a:gd name="T92" fmla="*/ 0 w 282"/>
                    <a:gd name="T93" fmla="*/ 0 h 253"/>
                    <a:gd name="T94" fmla="*/ 0 w 282"/>
                    <a:gd name="T95" fmla="*/ 0 h 253"/>
                    <a:gd name="T96" fmla="*/ 0 w 282"/>
                    <a:gd name="T97" fmla="*/ 0 h 253"/>
                    <a:gd name="T98" fmla="*/ 0 w 282"/>
                    <a:gd name="T99" fmla="*/ 0 h 253"/>
                    <a:gd name="T100" fmla="*/ 0 w 282"/>
                    <a:gd name="T101" fmla="*/ 0 h 253"/>
                    <a:gd name="T102" fmla="*/ 0 w 282"/>
                    <a:gd name="T103" fmla="*/ 0 h 253"/>
                    <a:gd name="T104" fmla="*/ 0 w 282"/>
                    <a:gd name="T105" fmla="*/ 0 h 253"/>
                    <a:gd name="T106" fmla="*/ 0 w 282"/>
                    <a:gd name="T107" fmla="*/ 0 h 253"/>
                    <a:gd name="T108" fmla="*/ 0 w 282"/>
                    <a:gd name="T109" fmla="*/ 0 h 253"/>
                    <a:gd name="T110" fmla="*/ 0 w 282"/>
                    <a:gd name="T111" fmla="*/ 0 h 253"/>
                    <a:gd name="T112" fmla="*/ 0 w 282"/>
                    <a:gd name="T113" fmla="*/ 0 h 253"/>
                    <a:gd name="T114" fmla="*/ 0 w 282"/>
                    <a:gd name="T115" fmla="*/ 0 h 253"/>
                    <a:gd name="T116" fmla="*/ 0 w 282"/>
                    <a:gd name="T117" fmla="*/ 0 h 253"/>
                    <a:gd name="T118" fmla="*/ 0 w 282"/>
                    <a:gd name="T119" fmla="*/ 0 h 253"/>
                    <a:gd name="T120" fmla="*/ 0 w 282"/>
                    <a:gd name="T121" fmla="*/ 0 h 253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282"/>
                    <a:gd name="T184" fmla="*/ 0 h 253"/>
                    <a:gd name="T185" fmla="*/ 282 w 282"/>
                    <a:gd name="T186" fmla="*/ 253 h 253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282" h="253">
                      <a:moveTo>
                        <a:pt x="235" y="78"/>
                      </a:moveTo>
                      <a:lnTo>
                        <a:pt x="248" y="92"/>
                      </a:lnTo>
                      <a:lnTo>
                        <a:pt x="255" y="108"/>
                      </a:lnTo>
                      <a:lnTo>
                        <a:pt x="259" y="125"/>
                      </a:lnTo>
                      <a:lnTo>
                        <a:pt x="259" y="144"/>
                      </a:lnTo>
                      <a:lnTo>
                        <a:pt x="257" y="159"/>
                      </a:lnTo>
                      <a:lnTo>
                        <a:pt x="252" y="171"/>
                      </a:lnTo>
                      <a:lnTo>
                        <a:pt x="244" y="184"/>
                      </a:lnTo>
                      <a:lnTo>
                        <a:pt x="236" y="194"/>
                      </a:lnTo>
                      <a:lnTo>
                        <a:pt x="225" y="206"/>
                      </a:lnTo>
                      <a:lnTo>
                        <a:pt x="215" y="215"/>
                      </a:lnTo>
                      <a:lnTo>
                        <a:pt x="204" y="225"/>
                      </a:lnTo>
                      <a:lnTo>
                        <a:pt x="194" y="236"/>
                      </a:lnTo>
                      <a:lnTo>
                        <a:pt x="191" y="239"/>
                      </a:lnTo>
                      <a:lnTo>
                        <a:pt x="190" y="242"/>
                      </a:lnTo>
                      <a:lnTo>
                        <a:pt x="191" y="246"/>
                      </a:lnTo>
                      <a:lnTo>
                        <a:pt x="194" y="249"/>
                      </a:lnTo>
                      <a:lnTo>
                        <a:pt x="197" y="252"/>
                      </a:lnTo>
                      <a:lnTo>
                        <a:pt x="201" y="253"/>
                      </a:lnTo>
                      <a:lnTo>
                        <a:pt x="205" y="252"/>
                      </a:lnTo>
                      <a:lnTo>
                        <a:pt x="209" y="249"/>
                      </a:lnTo>
                      <a:lnTo>
                        <a:pt x="232" y="234"/>
                      </a:lnTo>
                      <a:lnTo>
                        <a:pt x="251" y="215"/>
                      </a:lnTo>
                      <a:lnTo>
                        <a:pt x="267" y="192"/>
                      </a:lnTo>
                      <a:lnTo>
                        <a:pt x="278" y="168"/>
                      </a:lnTo>
                      <a:lnTo>
                        <a:pt x="282" y="141"/>
                      </a:lnTo>
                      <a:lnTo>
                        <a:pt x="279" y="116"/>
                      </a:lnTo>
                      <a:lnTo>
                        <a:pt x="270" y="92"/>
                      </a:lnTo>
                      <a:lnTo>
                        <a:pt x="251" y="70"/>
                      </a:lnTo>
                      <a:lnTo>
                        <a:pt x="237" y="59"/>
                      </a:lnTo>
                      <a:lnTo>
                        <a:pt x="221" y="48"/>
                      </a:lnTo>
                      <a:lnTo>
                        <a:pt x="202" y="39"/>
                      </a:lnTo>
                      <a:lnTo>
                        <a:pt x="183" y="31"/>
                      </a:lnTo>
                      <a:lnTo>
                        <a:pt x="163" y="24"/>
                      </a:lnTo>
                      <a:lnTo>
                        <a:pt x="142" y="18"/>
                      </a:lnTo>
                      <a:lnTo>
                        <a:pt x="122" y="13"/>
                      </a:lnTo>
                      <a:lnTo>
                        <a:pt x="101" y="8"/>
                      </a:lnTo>
                      <a:lnTo>
                        <a:pt x="82" y="5"/>
                      </a:lnTo>
                      <a:lnTo>
                        <a:pt x="63" y="2"/>
                      </a:lnTo>
                      <a:lnTo>
                        <a:pt x="47" y="0"/>
                      </a:lnTo>
                      <a:lnTo>
                        <a:pt x="32" y="0"/>
                      </a:lnTo>
                      <a:lnTo>
                        <a:pt x="19" y="0"/>
                      </a:lnTo>
                      <a:lnTo>
                        <a:pt x="10" y="1"/>
                      </a:lnTo>
                      <a:lnTo>
                        <a:pt x="4" y="4"/>
                      </a:lnTo>
                      <a:lnTo>
                        <a:pt x="0" y="6"/>
                      </a:lnTo>
                      <a:lnTo>
                        <a:pt x="12" y="8"/>
                      </a:lnTo>
                      <a:lnTo>
                        <a:pt x="25" y="9"/>
                      </a:lnTo>
                      <a:lnTo>
                        <a:pt x="38" y="12"/>
                      </a:lnTo>
                      <a:lnTo>
                        <a:pt x="52" y="14"/>
                      </a:lnTo>
                      <a:lnTo>
                        <a:pt x="67" y="16"/>
                      </a:lnTo>
                      <a:lnTo>
                        <a:pt x="82" y="18"/>
                      </a:lnTo>
                      <a:lnTo>
                        <a:pt x="97" y="22"/>
                      </a:lnTo>
                      <a:lnTo>
                        <a:pt x="114" y="25"/>
                      </a:lnTo>
                      <a:lnTo>
                        <a:pt x="129" y="30"/>
                      </a:lnTo>
                      <a:lnTo>
                        <a:pt x="146" y="35"/>
                      </a:lnTo>
                      <a:lnTo>
                        <a:pt x="162" y="40"/>
                      </a:lnTo>
                      <a:lnTo>
                        <a:pt x="177" y="46"/>
                      </a:lnTo>
                      <a:lnTo>
                        <a:pt x="192" y="53"/>
                      </a:lnTo>
                      <a:lnTo>
                        <a:pt x="208" y="60"/>
                      </a:lnTo>
                      <a:lnTo>
                        <a:pt x="222" y="69"/>
                      </a:lnTo>
                      <a:lnTo>
                        <a:pt x="235" y="7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230" name="Freeform 1219"/>
                <p:cNvSpPr>
                  <a:spLocks/>
                </p:cNvSpPr>
                <p:nvPr/>
              </p:nvSpPr>
              <p:spPr bwMode="auto">
                <a:xfrm>
                  <a:off x="5030" y="2680"/>
                  <a:ext cx="40" cy="54"/>
                </a:xfrm>
                <a:custGeom>
                  <a:avLst/>
                  <a:gdLst>
                    <a:gd name="T0" fmla="*/ 0 w 115"/>
                    <a:gd name="T1" fmla="*/ 0 h 236"/>
                    <a:gd name="T2" fmla="*/ 0 w 115"/>
                    <a:gd name="T3" fmla="*/ 0 h 236"/>
                    <a:gd name="T4" fmla="*/ 0 w 115"/>
                    <a:gd name="T5" fmla="*/ 0 h 236"/>
                    <a:gd name="T6" fmla="*/ 0 w 115"/>
                    <a:gd name="T7" fmla="*/ 0 h 236"/>
                    <a:gd name="T8" fmla="*/ 0 w 115"/>
                    <a:gd name="T9" fmla="*/ 0 h 236"/>
                    <a:gd name="T10" fmla="*/ 0 w 115"/>
                    <a:gd name="T11" fmla="*/ 0 h 236"/>
                    <a:gd name="T12" fmla="*/ 0 w 115"/>
                    <a:gd name="T13" fmla="*/ 0 h 236"/>
                    <a:gd name="T14" fmla="*/ 0 w 115"/>
                    <a:gd name="T15" fmla="*/ 0 h 236"/>
                    <a:gd name="T16" fmla="*/ 0 w 115"/>
                    <a:gd name="T17" fmla="*/ 0 h 236"/>
                    <a:gd name="T18" fmla="*/ 0 w 115"/>
                    <a:gd name="T19" fmla="*/ 0 h 236"/>
                    <a:gd name="T20" fmla="*/ 0 w 115"/>
                    <a:gd name="T21" fmla="*/ 0 h 236"/>
                    <a:gd name="T22" fmla="*/ 0 w 115"/>
                    <a:gd name="T23" fmla="*/ 0 h 236"/>
                    <a:gd name="T24" fmla="*/ 0 w 115"/>
                    <a:gd name="T25" fmla="*/ 0 h 236"/>
                    <a:gd name="T26" fmla="*/ 0 w 115"/>
                    <a:gd name="T27" fmla="*/ 0 h 236"/>
                    <a:gd name="T28" fmla="*/ 0 w 115"/>
                    <a:gd name="T29" fmla="*/ 0 h 236"/>
                    <a:gd name="T30" fmla="*/ 0 w 115"/>
                    <a:gd name="T31" fmla="*/ 0 h 236"/>
                    <a:gd name="T32" fmla="*/ 0 w 115"/>
                    <a:gd name="T33" fmla="*/ 0 h 236"/>
                    <a:gd name="T34" fmla="*/ 0 w 115"/>
                    <a:gd name="T35" fmla="*/ 0 h 236"/>
                    <a:gd name="T36" fmla="*/ 0 w 115"/>
                    <a:gd name="T37" fmla="*/ 0 h 236"/>
                    <a:gd name="T38" fmla="*/ 0 w 115"/>
                    <a:gd name="T39" fmla="*/ 0 h 236"/>
                    <a:gd name="T40" fmla="*/ 0 w 115"/>
                    <a:gd name="T41" fmla="*/ 0 h 236"/>
                    <a:gd name="T42" fmla="*/ 0 w 115"/>
                    <a:gd name="T43" fmla="*/ 0 h 236"/>
                    <a:gd name="T44" fmla="*/ 0 w 115"/>
                    <a:gd name="T45" fmla="*/ 0 h 236"/>
                    <a:gd name="T46" fmla="*/ 0 w 115"/>
                    <a:gd name="T47" fmla="*/ 0 h 236"/>
                    <a:gd name="T48" fmla="*/ 0 w 115"/>
                    <a:gd name="T49" fmla="*/ 0 h 236"/>
                    <a:gd name="T50" fmla="*/ 0 w 115"/>
                    <a:gd name="T51" fmla="*/ 0 h 236"/>
                    <a:gd name="T52" fmla="*/ 0 w 115"/>
                    <a:gd name="T53" fmla="*/ 0 h 236"/>
                    <a:gd name="T54" fmla="*/ 0 w 115"/>
                    <a:gd name="T55" fmla="*/ 0 h 236"/>
                    <a:gd name="T56" fmla="*/ 0 w 115"/>
                    <a:gd name="T57" fmla="*/ 0 h 236"/>
                    <a:gd name="T58" fmla="*/ 0 w 115"/>
                    <a:gd name="T59" fmla="*/ 0 h 236"/>
                    <a:gd name="T60" fmla="*/ 0 w 115"/>
                    <a:gd name="T61" fmla="*/ 0 h 236"/>
                    <a:gd name="T62" fmla="*/ 0 w 115"/>
                    <a:gd name="T63" fmla="*/ 0 h 236"/>
                    <a:gd name="T64" fmla="*/ 0 w 115"/>
                    <a:gd name="T65" fmla="*/ 0 h 236"/>
                    <a:gd name="T66" fmla="*/ 0 w 115"/>
                    <a:gd name="T67" fmla="*/ 0 h 236"/>
                    <a:gd name="T68" fmla="*/ 0 w 115"/>
                    <a:gd name="T69" fmla="*/ 0 h 236"/>
                    <a:gd name="T70" fmla="*/ 0 w 115"/>
                    <a:gd name="T71" fmla="*/ 0 h 236"/>
                    <a:gd name="T72" fmla="*/ 0 w 115"/>
                    <a:gd name="T73" fmla="*/ 0 h 236"/>
                    <a:gd name="T74" fmla="*/ 0 w 115"/>
                    <a:gd name="T75" fmla="*/ 0 h 236"/>
                    <a:gd name="T76" fmla="*/ 0 w 115"/>
                    <a:gd name="T77" fmla="*/ 0 h 236"/>
                    <a:gd name="T78" fmla="*/ 0 w 115"/>
                    <a:gd name="T79" fmla="*/ 0 h 236"/>
                    <a:gd name="T80" fmla="*/ 0 w 115"/>
                    <a:gd name="T81" fmla="*/ 0 h 2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15"/>
                    <a:gd name="T124" fmla="*/ 0 h 236"/>
                    <a:gd name="T125" fmla="*/ 115 w 115"/>
                    <a:gd name="T126" fmla="*/ 236 h 236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15" h="236">
                      <a:moveTo>
                        <a:pt x="0" y="128"/>
                      </a:moveTo>
                      <a:lnTo>
                        <a:pt x="0" y="148"/>
                      </a:lnTo>
                      <a:lnTo>
                        <a:pt x="5" y="166"/>
                      </a:lnTo>
                      <a:lnTo>
                        <a:pt x="13" y="184"/>
                      </a:lnTo>
                      <a:lnTo>
                        <a:pt x="24" y="198"/>
                      </a:lnTo>
                      <a:lnTo>
                        <a:pt x="39" y="211"/>
                      </a:lnTo>
                      <a:lnTo>
                        <a:pt x="55" y="223"/>
                      </a:lnTo>
                      <a:lnTo>
                        <a:pt x="74" y="231"/>
                      </a:lnTo>
                      <a:lnTo>
                        <a:pt x="92" y="235"/>
                      </a:lnTo>
                      <a:lnTo>
                        <a:pt x="98" y="236"/>
                      </a:lnTo>
                      <a:lnTo>
                        <a:pt x="104" y="234"/>
                      </a:lnTo>
                      <a:lnTo>
                        <a:pt x="109" y="231"/>
                      </a:lnTo>
                      <a:lnTo>
                        <a:pt x="111" y="226"/>
                      </a:lnTo>
                      <a:lnTo>
                        <a:pt x="111" y="220"/>
                      </a:lnTo>
                      <a:lnTo>
                        <a:pt x="110" y="215"/>
                      </a:lnTo>
                      <a:lnTo>
                        <a:pt x="107" y="210"/>
                      </a:lnTo>
                      <a:lnTo>
                        <a:pt x="101" y="208"/>
                      </a:lnTo>
                      <a:lnTo>
                        <a:pt x="82" y="201"/>
                      </a:lnTo>
                      <a:lnTo>
                        <a:pt x="64" y="192"/>
                      </a:lnTo>
                      <a:lnTo>
                        <a:pt x="50" y="179"/>
                      </a:lnTo>
                      <a:lnTo>
                        <a:pt x="40" y="165"/>
                      </a:lnTo>
                      <a:lnTo>
                        <a:pt x="33" y="148"/>
                      </a:lnTo>
                      <a:lnTo>
                        <a:pt x="29" y="130"/>
                      </a:lnTo>
                      <a:lnTo>
                        <a:pt x="29" y="110"/>
                      </a:lnTo>
                      <a:lnTo>
                        <a:pt x="35" y="89"/>
                      </a:lnTo>
                      <a:lnTo>
                        <a:pt x="43" y="74"/>
                      </a:lnTo>
                      <a:lnTo>
                        <a:pt x="56" y="60"/>
                      </a:lnTo>
                      <a:lnTo>
                        <a:pt x="70" y="46"/>
                      </a:lnTo>
                      <a:lnTo>
                        <a:pt x="85" y="33"/>
                      </a:lnTo>
                      <a:lnTo>
                        <a:pt x="98" y="23"/>
                      </a:lnTo>
                      <a:lnTo>
                        <a:pt x="109" y="12"/>
                      </a:lnTo>
                      <a:lnTo>
                        <a:pt x="115" y="6"/>
                      </a:lnTo>
                      <a:lnTo>
                        <a:pt x="115" y="0"/>
                      </a:lnTo>
                      <a:lnTo>
                        <a:pt x="102" y="4"/>
                      </a:lnTo>
                      <a:lnTo>
                        <a:pt x="85" y="12"/>
                      </a:lnTo>
                      <a:lnTo>
                        <a:pt x="68" y="26"/>
                      </a:lnTo>
                      <a:lnTo>
                        <a:pt x="49" y="42"/>
                      </a:lnTo>
                      <a:lnTo>
                        <a:pt x="32" y="61"/>
                      </a:lnTo>
                      <a:lnTo>
                        <a:pt x="17" y="82"/>
                      </a:lnTo>
                      <a:lnTo>
                        <a:pt x="6" y="105"/>
                      </a:lnTo>
                      <a:lnTo>
                        <a:pt x="0" y="12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231" name="Freeform 1220"/>
                <p:cNvSpPr>
                  <a:spLocks/>
                </p:cNvSpPr>
                <p:nvPr/>
              </p:nvSpPr>
              <p:spPr bwMode="auto">
                <a:xfrm>
                  <a:off x="5311" y="2643"/>
                  <a:ext cx="87" cy="73"/>
                </a:xfrm>
                <a:custGeom>
                  <a:avLst/>
                  <a:gdLst>
                    <a:gd name="T0" fmla="*/ 0 w 245"/>
                    <a:gd name="T1" fmla="*/ 0 h 310"/>
                    <a:gd name="T2" fmla="*/ 0 w 245"/>
                    <a:gd name="T3" fmla="*/ 0 h 310"/>
                    <a:gd name="T4" fmla="*/ 0 w 245"/>
                    <a:gd name="T5" fmla="*/ 0 h 310"/>
                    <a:gd name="T6" fmla="*/ 0 w 245"/>
                    <a:gd name="T7" fmla="*/ 0 h 310"/>
                    <a:gd name="T8" fmla="*/ 0 w 245"/>
                    <a:gd name="T9" fmla="*/ 0 h 310"/>
                    <a:gd name="T10" fmla="*/ 0 w 245"/>
                    <a:gd name="T11" fmla="*/ 0 h 310"/>
                    <a:gd name="T12" fmla="*/ 0 w 245"/>
                    <a:gd name="T13" fmla="*/ 0 h 310"/>
                    <a:gd name="T14" fmla="*/ 0 w 245"/>
                    <a:gd name="T15" fmla="*/ 0 h 310"/>
                    <a:gd name="T16" fmla="*/ 0 w 245"/>
                    <a:gd name="T17" fmla="*/ 0 h 310"/>
                    <a:gd name="T18" fmla="*/ 0 w 245"/>
                    <a:gd name="T19" fmla="*/ 0 h 310"/>
                    <a:gd name="T20" fmla="*/ 0 w 245"/>
                    <a:gd name="T21" fmla="*/ 0 h 310"/>
                    <a:gd name="T22" fmla="*/ 0 w 245"/>
                    <a:gd name="T23" fmla="*/ 0 h 310"/>
                    <a:gd name="T24" fmla="*/ 0 w 245"/>
                    <a:gd name="T25" fmla="*/ 0 h 310"/>
                    <a:gd name="T26" fmla="*/ 0 w 245"/>
                    <a:gd name="T27" fmla="*/ 0 h 310"/>
                    <a:gd name="T28" fmla="*/ 0 w 245"/>
                    <a:gd name="T29" fmla="*/ 0 h 310"/>
                    <a:gd name="T30" fmla="*/ 0 w 245"/>
                    <a:gd name="T31" fmla="*/ 0 h 310"/>
                    <a:gd name="T32" fmla="*/ 0 w 245"/>
                    <a:gd name="T33" fmla="*/ 0 h 310"/>
                    <a:gd name="T34" fmla="*/ 0 w 245"/>
                    <a:gd name="T35" fmla="*/ 0 h 310"/>
                    <a:gd name="T36" fmla="*/ 0 w 245"/>
                    <a:gd name="T37" fmla="*/ 0 h 310"/>
                    <a:gd name="T38" fmla="*/ 0 w 245"/>
                    <a:gd name="T39" fmla="*/ 0 h 310"/>
                    <a:gd name="T40" fmla="*/ 0 w 245"/>
                    <a:gd name="T41" fmla="*/ 0 h 310"/>
                    <a:gd name="T42" fmla="*/ 0 w 245"/>
                    <a:gd name="T43" fmla="*/ 0 h 310"/>
                    <a:gd name="T44" fmla="*/ 0 w 245"/>
                    <a:gd name="T45" fmla="*/ 0 h 310"/>
                    <a:gd name="T46" fmla="*/ 0 w 245"/>
                    <a:gd name="T47" fmla="*/ 0 h 310"/>
                    <a:gd name="T48" fmla="*/ 0 w 245"/>
                    <a:gd name="T49" fmla="*/ 0 h 310"/>
                    <a:gd name="T50" fmla="*/ 0 w 245"/>
                    <a:gd name="T51" fmla="*/ 0 h 310"/>
                    <a:gd name="T52" fmla="*/ 0 w 245"/>
                    <a:gd name="T53" fmla="*/ 0 h 310"/>
                    <a:gd name="T54" fmla="*/ 0 w 245"/>
                    <a:gd name="T55" fmla="*/ 0 h 310"/>
                    <a:gd name="T56" fmla="*/ 0 w 245"/>
                    <a:gd name="T57" fmla="*/ 0 h 310"/>
                    <a:gd name="T58" fmla="*/ 0 w 245"/>
                    <a:gd name="T59" fmla="*/ 0 h 310"/>
                    <a:gd name="T60" fmla="*/ 0 w 245"/>
                    <a:gd name="T61" fmla="*/ 0 h 310"/>
                    <a:gd name="T62" fmla="*/ 0 w 245"/>
                    <a:gd name="T63" fmla="*/ 0 h 310"/>
                    <a:gd name="T64" fmla="*/ 0 w 245"/>
                    <a:gd name="T65" fmla="*/ 0 h 310"/>
                    <a:gd name="T66" fmla="*/ 0 w 245"/>
                    <a:gd name="T67" fmla="*/ 0 h 310"/>
                    <a:gd name="T68" fmla="*/ 0 w 245"/>
                    <a:gd name="T69" fmla="*/ 0 h 310"/>
                    <a:gd name="T70" fmla="*/ 0 w 245"/>
                    <a:gd name="T71" fmla="*/ 0 h 310"/>
                    <a:gd name="T72" fmla="*/ 0 w 245"/>
                    <a:gd name="T73" fmla="*/ 0 h 310"/>
                    <a:gd name="T74" fmla="*/ 0 w 245"/>
                    <a:gd name="T75" fmla="*/ 0 h 310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w 245"/>
                    <a:gd name="T115" fmla="*/ 0 h 310"/>
                    <a:gd name="T116" fmla="*/ 245 w 245"/>
                    <a:gd name="T117" fmla="*/ 310 h 310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T114" t="T115" r="T116" b="T117"/>
                  <a:pathLst>
                    <a:path w="245" h="310">
                      <a:moveTo>
                        <a:pt x="200" y="116"/>
                      </a:moveTo>
                      <a:lnTo>
                        <a:pt x="208" y="124"/>
                      </a:lnTo>
                      <a:lnTo>
                        <a:pt x="214" y="133"/>
                      </a:lnTo>
                      <a:lnTo>
                        <a:pt x="220" y="144"/>
                      </a:lnTo>
                      <a:lnTo>
                        <a:pt x="223" y="154"/>
                      </a:lnTo>
                      <a:lnTo>
                        <a:pt x="226" y="164"/>
                      </a:lnTo>
                      <a:lnTo>
                        <a:pt x="224" y="176"/>
                      </a:lnTo>
                      <a:lnTo>
                        <a:pt x="222" y="187"/>
                      </a:lnTo>
                      <a:lnTo>
                        <a:pt x="216" y="198"/>
                      </a:lnTo>
                      <a:lnTo>
                        <a:pt x="208" y="209"/>
                      </a:lnTo>
                      <a:lnTo>
                        <a:pt x="199" y="219"/>
                      </a:lnTo>
                      <a:lnTo>
                        <a:pt x="188" y="229"/>
                      </a:lnTo>
                      <a:lnTo>
                        <a:pt x="177" y="238"/>
                      </a:lnTo>
                      <a:lnTo>
                        <a:pt x="166" y="246"/>
                      </a:lnTo>
                      <a:lnTo>
                        <a:pt x="154" y="255"/>
                      </a:lnTo>
                      <a:lnTo>
                        <a:pt x="142" y="264"/>
                      </a:lnTo>
                      <a:lnTo>
                        <a:pt x="132" y="275"/>
                      </a:lnTo>
                      <a:lnTo>
                        <a:pt x="128" y="278"/>
                      </a:lnTo>
                      <a:lnTo>
                        <a:pt x="126" y="283"/>
                      </a:lnTo>
                      <a:lnTo>
                        <a:pt x="124" y="287"/>
                      </a:lnTo>
                      <a:lnTo>
                        <a:pt x="121" y="292"/>
                      </a:lnTo>
                      <a:lnTo>
                        <a:pt x="120" y="296"/>
                      </a:lnTo>
                      <a:lnTo>
                        <a:pt x="120" y="301"/>
                      </a:lnTo>
                      <a:lnTo>
                        <a:pt x="122" y="306"/>
                      </a:lnTo>
                      <a:lnTo>
                        <a:pt x="126" y="309"/>
                      </a:lnTo>
                      <a:lnTo>
                        <a:pt x="131" y="310"/>
                      </a:lnTo>
                      <a:lnTo>
                        <a:pt x="135" y="310"/>
                      </a:lnTo>
                      <a:lnTo>
                        <a:pt x="139" y="309"/>
                      </a:lnTo>
                      <a:lnTo>
                        <a:pt x="142" y="306"/>
                      </a:lnTo>
                      <a:lnTo>
                        <a:pt x="154" y="292"/>
                      </a:lnTo>
                      <a:lnTo>
                        <a:pt x="167" y="280"/>
                      </a:lnTo>
                      <a:lnTo>
                        <a:pt x="180" y="269"/>
                      </a:lnTo>
                      <a:lnTo>
                        <a:pt x="194" y="257"/>
                      </a:lnTo>
                      <a:lnTo>
                        <a:pt x="207" y="246"/>
                      </a:lnTo>
                      <a:lnTo>
                        <a:pt x="220" y="233"/>
                      </a:lnTo>
                      <a:lnTo>
                        <a:pt x="230" y="219"/>
                      </a:lnTo>
                      <a:lnTo>
                        <a:pt x="238" y="204"/>
                      </a:lnTo>
                      <a:lnTo>
                        <a:pt x="244" y="186"/>
                      </a:lnTo>
                      <a:lnTo>
                        <a:pt x="245" y="169"/>
                      </a:lnTo>
                      <a:lnTo>
                        <a:pt x="243" y="152"/>
                      </a:lnTo>
                      <a:lnTo>
                        <a:pt x="237" y="134"/>
                      </a:lnTo>
                      <a:lnTo>
                        <a:pt x="228" y="119"/>
                      </a:lnTo>
                      <a:lnTo>
                        <a:pt x="217" y="105"/>
                      </a:lnTo>
                      <a:lnTo>
                        <a:pt x="203" y="93"/>
                      </a:lnTo>
                      <a:lnTo>
                        <a:pt x="188" y="83"/>
                      </a:lnTo>
                      <a:lnTo>
                        <a:pt x="176" y="76"/>
                      </a:lnTo>
                      <a:lnTo>
                        <a:pt x="163" y="69"/>
                      </a:lnTo>
                      <a:lnTo>
                        <a:pt x="151" y="61"/>
                      </a:lnTo>
                      <a:lnTo>
                        <a:pt x="136" y="54"/>
                      </a:lnTo>
                      <a:lnTo>
                        <a:pt x="122" y="46"/>
                      </a:lnTo>
                      <a:lnTo>
                        <a:pt x="107" y="39"/>
                      </a:lnTo>
                      <a:lnTo>
                        <a:pt x="93" y="31"/>
                      </a:lnTo>
                      <a:lnTo>
                        <a:pt x="79" y="24"/>
                      </a:lnTo>
                      <a:lnTo>
                        <a:pt x="66" y="18"/>
                      </a:lnTo>
                      <a:lnTo>
                        <a:pt x="53" y="13"/>
                      </a:lnTo>
                      <a:lnTo>
                        <a:pt x="40" y="8"/>
                      </a:lnTo>
                      <a:lnTo>
                        <a:pt x="30" y="5"/>
                      </a:lnTo>
                      <a:lnTo>
                        <a:pt x="20" y="1"/>
                      </a:lnTo>
                      <a:lnTo>
                        <a:pt x="1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lnTo>
                        <a:pt x="11" y="8"/>
                      </a:lnTo>
                      <a:lnTo>
                        <a:pt x="23" y="14"/>
                      </a:lnTo>
                      <a:lnTo>
                        <a:pt x="36" y="20"/>
                      </a:lnTo>
                      <a:lnTo>
                        <a:pt x="47" y="25"/>
                      </a:lnTo>
                      <a:lnTo>
                        <a:pt x="60" y="31"/>
                      </a:lnTo>
                      <a:lnTo>
                        <a:pt x="73" y="37"/>
                      </a:lnTo>
                      <a:lnTo>
                        <a:pt x="86" y="44"/>
                      </a:lnTo>
                      <a:lnTo>
                        <a:pt x="99" y="51"/>
                      </a:lnTo>
                      <a:lnTo>
                        <a:pt x="113" y="57"/>
                      </a:lnTo>
                      <a:lnTo>
                        <a:pt x="126" y="64"/>
                      </a:lnTo>
                      <a:lnTo>
                        <a:pt x="139" y="71"/>
                      </a:lnTo>
                      <a:lnTo>
                        <a:pt x="152" y="79"/>
                      </a:lnTo>
                      <a:lnTo>
                        <a:pt x="165" y="88"/>
                      </a:lnTo>
                      <a:lnTo>
                        <a:pt x="176" y="96"/>
                      </a:lnTo>
                      <a:lnTo>
                        <a:pt x="188" y="106"/>
                      </a:lnTo>
                      <a:lnTo>
                        <a:pt x="200" y="1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pic>
            <p:nvPicPr>
              <p:cNvPr id="40219" name="Picture 1221" descr="access_point_stylized_gray_small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072" y="3642"/>
                <a:ext cx="430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40021" name="Group 1222"/>
            <p:cNvGrpSpPr>
              <a:grpSpLocks/>
            </p:cNvGrpSpPr>
            <p:nvPr/>
          </p:nvGrpSpPr>
          <p:grpSpPr bwMode="auto">
            <a:xfrm>
              <a:off x="3552" y="2211"/>
              <a:ext cx="251" cy="226"/>
              <a:chOff x="5072" y="3611"/>
              <a:chExt cx="459" cy="380"/>
            </a:xfrm>
          </p:grpSpPr>
          <p:grpSp>
            <p:nvGrpSpPr>
              <p:cNvPr id="40204" name="Group 1223"/>
              <p:cNvGrpSpPr>
                <a:grpSpLocks/>
              </p:cNvGrpSpPr>
              <p:nvPr/>
            </p:nvGrpSpPr>
            <p:grpSpPr bwMode="auto">
              <a:xfrm>
                <a:off x="5144" y="3611"/>
                <a:ext cx="387" cy="99"/>
                <a:chOff x="5030" y="2639"/>
                <a:chExt cx="387" cy="99"/>
              </a:xfrm>
            </p:grpSpPr>
            <p:sp>
              <p:nvSpPr>
                <p:cNvPr id="40206" name="Freeform 1224"/>
                <p:cNvSpPr>
                  <a:spLocks/>
                </p:cNvSpPr>
                <p:nvPr/>
              </p:nvSpPr>
              <p:spPr bwMode="auto">
                <a:xfrm>
                  <a:off x="5134" y="2657"/>
                  <a:ext cx="69" cy="55"/>
                </a:xfrm>
                <a:custGeom>
                  <a:avLst/>
                  <a:gdLst>
                    <a:gd name="T0" fmla="*/ 0 w 199"/>
                    <a:gd name="T1" fmla="*/ 0 h 232"/>
                    <a:gd name="T2" fmla="*/ 0 w 199"/>
                    <a:gd name="T3" fmla="*/ 0 h 232"/>
                    <a:gd name="T4" fmla="*/ 0 w 199"/>
                    <a:gd name="T5" fmla="*/ 0 h 232"/>
                    <a:gd name="T6" fmla="*/ 0 w 199"/>
                    <a:gd name="T7" fmla="*/ 0 h 232"/>
                    <a:gd name="T8" fmla="*/ 0 w 199"/>
                    <a:gd name="T9" fmla="*/ 0 h 232"/>
                    <a:gd name="T10" fmla="*/ 0 w 199"/>
                    <a:gd name="T11" fmla="*/ 0 h 232"/>
                    <a:gd name="T12" fmla="*/ 0 w 199"/>
                    <a:gd name="T13" fmla="*/ 0 h 232"/>
                    <a:gd name="T14" fmla="*/ 0 w 199"/>
                    <a:gd name="T15" fmla="*/ 0 h 232"/>
                    <a:gd name="T16" fmla="*/ 0 w 199"/>
                    <a:gd name="T17" fmla="*/ 0 h 232"/>
                    <a:gd name="T18" fmla="*/ 0 w 199"/>
                    <a:gd name="T19" fmla="*/ 0 h 232"/>
                    <a:gd name="T20" fmla="*/ 0 w 199"/>
                    <a:gd name="T21" fmla="*/ 0 h 232"/>
                    <a:gd name="T22" fmla="*/ 0 w 199"/>
                    <a:gd name="T23" fmla="*/ 0 h 232"/>
                    <a:gd name="T24" fmla="*/ 0 w 199"/>
                    <a:gd name="T25" fmla="*/ 0 h 232"/>
                    <a:gd name="T26" fmla="*/ 0 w 199"/>
                    <a:gd name="T27" fmla="*/ 0 h 232"/>
                    <a:gd name="T28" fmla="*/ 0 w 199"/>
                    <a:gd name="T29" fmla="*/ 0 h 232"/>
                    <a:gd name="T30" fmla="*/ 0 w 199"/>
                    <a:gd name="T31" fmla="*/ 0 h 232"/>
                    <a:gd name="T32" fmla="*/ 0 w 199"/>
                    <a:gd name="T33" fmla="*/ 0 h 232"/>
                    <a:gd name="T34" fmla="*/ 0 w 199"/>
                    <a:gd name="T35" fmla="*/ 0 h 232"/>
                    <a:gd name="T36" fmla="*/ 0 w 199"/>
                    <a:gd name="T37" fmla="*/ 0 h 232"/>
                    <a:gd name="T38" fmla="*/ 0 w 199"/>
                    <a:gd name="T39" fmla="*/ 0 h 232"/>
                    <a:gd name="T40" fmla="*/ 0 w 199"/>
                    <a:gd name="T41" fmla="*/ 0 h 232"/>
                    <a:gd name="T42" fmla="*/ 0 w 199"/>
                    <a:gd name="T43" fmla="*/ 0 h 232"/>
                    <a:gd name="T44" fmla="*/ 0 w 199"/>
                    <a:gd name="T45" fmla="*/ 0 h 232"/>
                    <a:gd name="T46" fmla="*/ 0 w 199"/>
                    <a:gd name="T47" fmla="*/ 0 h 232"/>
                    <a:gd name="T48" fmla="*/ 0 w 199"/>
                    <a:gd name="T49" fmla="*/ 0 h 232"/>
                    <a:gd name="T50" fmla="*/ 0 w 199"/>
                    <a:gd name="T51" fmla="*/ 0 h 232"/>
                    <a:gd name="T52" fmla="*/ 0 w 199"/>
                    <a:gd name="T53" fmla="*/ 0 h 232"/>
                    <a:gd name="T54" fmla="*/ 0 w 199"/>
                    <a:gd name="T55" fmla="*/ 0 h 232"/>
                    <a:gd name="T56" fmla="*/ 0 w 199"/>
                    <a:gd name="T57" fmla="*/ 0 h 232"/>
                    <a:gd name="T58" fmla="*/ 0 w 199"/>
                    <a:gd name="T59" fmla="*/ 0 h 232"/>
                    <a:gd name="T60" fmla="*/ 0 w 199"/>
                    <a:gd name="T61" fmla="*/ 0 h 232"/>
                    <a:gd name="T62" fmla="*/ 0 w 199"/>
                    <a:gd name="T63" fmla="*/ 0 h 232"/>
                    <a:gd name="T64" fmla="*/ 0 w 199"/>
                    <a:gd name="T65" fmla="*/ 0 h 232"/>
                    <a:gd name="T66" fmla="*/ 0 w 199"/>
                    <a:gd name="T67" fmla="*/ 0 h 232"/>
                    <a:gd name="T68" fmla="*/ 0 w 199"/>
                    <a:gd name="T69" fmla="*/ 0 h 232"/>
                    <a:gd name="T70" fmla="*/ 0 w 199"/>
                    <a:gd name="T71" fmla="*/ 0 h 232"/>
                    <a:gd name="T72" fmla="*/ 0 w 199"/>
                    <a:gd name="T73" fmla="*/ 0 h 232"/>
                    <a:gd name="T74" fmla="*/ 0 w 199"/>
                    <a:gd name="T75" fmla="*/ 0 h 232"/>
                    <a:gd name="T76" fmla="*/ 0 w 199"/>
                    <a:gd name="T77" fmla="*/ 0 h 232"/>
                    <a:gd name="T78" fmla="*/ 0 w 199"/>
                    <a:gd name="T79" fmla="*/ 0 h 232"/>
                    <a:gd name="T80" fmla="*/ 0 w 199"/>
                    <a:gd name="T81" fmla="*/ 0 h 232"/>
                    <a:gd name="T82" fmla="*/ 0 w 199"/>
                    <a:gd name="T83" fmla="*/ 0 h 232"/>
                    <a:gd name="T84" fmla="*/ 0 w 199"/>
                    <a:gd name="T85" fmla="*/ 0 h 232"/>
                    <a:gd name="T86" fmla="*/ 0 w 199"/>
                    <a:gd name="T87" fmla="*/ 0 h 232"/>
                    <a:gd name="T88" fmla="*/ 0 w 199"/>
                    <a:gd name="T89" fmla="*/ 0 h 232"/>
                    <a:gd name="T90" fmla="*/ 0 w 199"/>
                    <a:gd name="T91" fmla="*/ 0 h 232"/>
                    <a:gd name="T92" fmla="*/ 0 w 199"/>
                    <a:gd name="T93" fmla="*/ 0 h 232"/>
                    <a:gd name="T94" fmla="*/ 0 w 199"/>
                    <a:gd name="T95" fmla="*/ 0 h 232"/>
                    <a:gd name="T96" fmla="*/ 0 w 199"/>
                    <a:gd name="T97" fmla="*/ 0 h 232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w 199"/>
                    <a:gd name="T148" fmla="*/ 0 h 232"/>
                    <a:gd name="T149" fmla="*/ 199 w 199"/>
                    <a:gd name="T150" fmla="*/ 232 h 232"/>
                  </a:gdLst>
                  <a:ahLst/>
                  <a:cxnLst>
                    <a:cxn ang="T98">
                      <a:pos x="T0" y="T1"/>
                    </a:cxn>
                    <a:cxn ang="T99">
                      <a:pos x="T2" y="T3"/>
                    </a:cxn>
                    <a:cxn ang="T100">
                      <a:pos x="T4" y="T5"/>
                    </a:cxn>
                    <a:cxn ang="T101">
                      <a:pos x="T6" y="T7"/>
                    </a:cxn>
                    <a:cxn ang="T102">
                      <a:pos x="T8" y="T9"/>
                    </a:cxn>
                    <a:cxn ang="T103">
                      <a:pos x="T10" y="T11"/>
                    </a:cxn>
                    <a:cxn ang="T104">
                      <a:pos x="T12" y="T13"/>
                    </a:cxn>
                    <a:cxn ang="T105">
                      <a:pos x="T14" y="T15"/>
                    </a:cxn>
                    <a:cxn ang="T106">
                      <a:pos x="T16" y="T17"/>
                    </a:cxn>
                    <a:cxn ang="T107">
                      <a:pos x="T18" y="T19"/>
                    </a:cxn>
                    <a:cxn ang="T108">
                      <a:pos x="T20" y="T21"/>
                    </a:cxn>
                    <a:cxn ang="T109">
                      <a:pos x="T22" y="T23"/>
                    </a:cxn>
                    <a:cxn ang="T110">
                      <a:pos x="T24" y="T25"/>
                    </a:cxn>
                    <a:cxn ang="T111">
                      <a:pos x="T26" y="T27"/>
                    </a:cxn>
                    <a:cxn ang="T112">
                      <a:pos x="T28" y="T29"/>
                    </a:cxn>
                    <a:cxn ang="T113">
                      <a:pos x="T30" y="T31"/>
                    </a:cxn>
                    <a:cxn ang="T114">
                      <a:pos x="T32" y="T33"/>
                    </a:cxn>
                    <a:cxn ang="T115">
                      <a:pos x="T34" y="T35"/>
                    </a:cxn>
                    <a:cxn ang="T116">
                      <a:pos x="T36" y="T37"/>
                    </a:cxn>
                    <a:cxn ang="T117">
                      <a:pos x="T38" y="T39"/>
                    </a:cxn>
                    <a:cxn ang="T118">
                      <a:pos x="T40" y="T41"/>
                    </a:cxn>
                    <a:cxn ang="T119">
                      <a:pos x="T42" y="T43"/>
                    </a:cxn>
                    <a:cxn ang="T120">
                      <a:pos x="T44" y="T45"/>
                    </a:cxn>
                    <a:cxn ang="T121">
                      <a:pos x="T46" y="T47"/>
                    </a:cxn>
                    <a:cxn ang="T122">
                      <a:pos x="T48" y="T49"/>
                    </a:cxn>
                    <a:cxn ang="T123">
                      <a:pos x="T50" y="T51"/>
                    </a:cxn>
                    <a:cxn ang="T124">
                      <a:pos x="T52" y="T53"/>
                    </a:cxn>
                    <a:cxn ang="T125">
                      <a:pos x="T54" y="T55"/>
                    </a:cxn>
                    <a:cxn ang="T126">
                      <a:pos x="T56" y="T57"/>
                    </a:cxn>
                    <a:cxn ang="T127">
                      <a:pos x="T58" y="T59"/>
                    </a:cxn>
                    <a:cxn ang="T128">
                      <a:pos x="T60" y="T61"/>
                    </a:cxn>
                    <a:cxn ang="T129">
                      <a:pos x="T62" y="T63"/>
                    </a:cxn>
                    <a:cxn ang="T130">
                      <a:pos x="T64" y="T65"/>
                    </a:cxn>
                    <a:cxn ang="T131">
                      <a:pos x="T66" y="T67"/>
                    </a:cxn>
                    <a:cxn ang="T132">
                      <a:pos x="T68" y="T69"/>
                    </a:cxn>
                    <a:cxn ang="T133">
                      <a:pos x="T70" y="T71"/>
                    </a:cxn>
                    <a:cxn ang="T134">
                      <a:pos x="T72" y="T73"/>
                    </a:cxn>
                    <a:cxn ang="T135">
                      <a:pos x="T74" y="T75"/>
                    </a:cxn>
                    <a:cxn ang="T136">
                      <a:pos x="T76" y="T77"/>
                    </a:cxn>
                    <a:cxn ang="T137">
                      <a:pos x="T78" y="T79"/>
                    </a:cxn>
                    <a:cxn ang="T138">
                      <a:pos x="T80" y="T81"/>
                    </a:cxn>
                    <a:cxn ang="T139">
                      <a:pos x="T82" y="T83"/>
                    </a:cxn>
                    <a:cxn ang="T140">
                      <a:pos x="T84" y="T85"/>
                    </a:cxn>
                    <a:cxn ang="T141">
                      <a:pos x="T86" y="T87"/>
                    </a:cxn>
                    <a:cxn ang="T142">
                      <a:pos x="T88" y="T89"/>
                    </a:cxn>
                    <a:cxn ang="T143">
                      <a:pos x="T90" y="T91"/>
                    </a:cxn>
                    <a:cxn ang="T144">
                      <a:pos x="T92" y="T93"/>
                    </a:cxn>
                    <a:cxn ang="T145">
                      <a:pos x="T94" y="T95"/>
                    </a:cxn>
                    <a:cxn ang="T146">
                      <a:pos x="T96" y="T97"/>
                    </a:cxn>
                  </a:cxnLst>
                  <a:rect l="T147" t="T148" r="T149" b="T150"/>
                  <a:pathLst>
                    <a:path w="199" h="232">
                      <a:moveTo>
                        <a:pt x="70" y="29"/>
                      </a:moveTo>
                      <a:lnTo>
                        <a:pt x="55" y="39"/>
                      </a:lnTo>
                      <a:lnTo>
                        <a:pt x="42" y="50"/>
                      </a:lnTo>
                      <a:lnTo>
                        <a:pt x="30" y="63"/>
                      </a:lnTo>
                      <a:lnTo>
                        <a:pt x="20" y="77"/>
                      </a:lnTo>
                      <a:lnTo>
                        <a:pt x="12" y="91"/>
                      </a:lnTo>
                      <a:lnTo>
                        <a:pt x="6" y="108"/>
                      </a:lnTo>
                      <a:lnTo>
                        <a:pt x="2" y="125"/>
                      </a:lnTo>
                      <a:lnTo>
                        <a:pt x="0" y="142"/>
                      </a:lnTo>
                      <a:lnTo>
                        <a:pt x="2" y="166"/>
                      </a:lnTo>
                      <a:lnTo>
                        <a:pt x="12" y="186"/>
                      </a:lnTo>
                      <a:lnTo>
                        <a:pt x="26" y="203"/>
                      </a:lnTo>
                      <a:lnTo>
                        <a:pt x="45" y="216"/>
                      </a:lnTo>
                      <a:lnTo>
                        <a:pt x="66" y="226"/>
                      </a:lnTo>
                      <a:lnTo>
                        <a:pt x="88" y="230"/>
                      </a:lnTo>
                      <a:lnTo>
                        <a:pt x="111" y="232"/>
                      </a:lnTo>
                      <a:lnTo>
                        <a:pt x="134" y="228"/>
                      </a:lnTo>
                      <a:lnTo>
                        <a:pt x="138" y="228"/>
                      </a:lnTo>
                      <a:lnTo>
                        <a:pt x="143" y="226"/>
                      </a:lnTo>
                      <a:lnTo>
                        <a:pt x="147" y="222"/>
                      </a:lnTo>
                      <a:lnTo>
                        <a:pt x="148" y="218"/>
                      </a:lnTo>
                      <a:lnTo>
                        <a:pt x="145" y="212"/>
                      </a:lnTo>
                      <a:lnTo>
                        <a:pt x="141" y="207"/>
                      </a:lnTo>
                      <a:lnTo>
                        <a:pt x="135" y="203"/>
                      </a:lnTo>
                      <a:lnTo>
                        <a:pt x="129" y="201"/>
                      </a:lnTo>
                      <a:lnTo>
                        <a:pt x="117" y="197"/>
                      </a:lnTo>
                      <a:lnTo>
                        <a:pt x="105" y="195"/>
                      </a:lnTo>
                      <a:lnTo>
                        <a:pt x="94" y="193"/>
                      </a:lnTo>
                      <a:lnTo>
                        <a:pt x="83" y="190"/>
                      </a:lnTo>
                      <a:lnTo>
                        <a:pt x="73" y="187"/>
                      </a:lnTo>
                      <a:lnTo>
                        <a:pt x="62" y="182"/>
                      </a:lnTo>
                      <a:lnTo>
                        <a:pt x="53" y="176"/>
                      </a:lnTo>
                      <a:lnTo>
                        <a:pt x="43" y="167"/>
                      </a:lnTo>
                      <a:lnTo>
                        <a:pt x="40" y="128"/>
                      </a:lnTo>
                      <a:lnTo>
                        <a:pt x="49" y="96"/>
                      </a:lnTo>
                      <a:lnTo>
                        <a:pt x="68" y="71"/>
                      </a:lnTo>
                      <a:lnTo>
                        <a:pt x="94" y="50"/>
                      </a:lnTo>
                      <a:lnTo>
                        <a:pt x="122" y="34"/>
                      </a:lnTo>
                      <a:lnTo>
                        <a:pt x="151" y="21"/>
                      </a:lnTo>
                      <a:lnTo>
                        <a:pt x="178" y="12"/>
                      </a:lnTo>
                      <a:lnTo>
                        <a:pt x="199" y="4"/>
                      </a:lnTo>
                      <a:lnTo>
                        <a:pt x="186" y="1"/>
                      </a:lnTo>
                      <a:lnTo>
                        <a:pt x="172" y="0"/>
                      </a:lnTo>
                      <a:lnTo>
                        <a:pt x="156" y="2"/>
                      </a:lnTo>
                      <a:lnTo>
                        <a:pt x="138" y="4"/>
                      </a:lnTo>
                      <a:lnTo>
                        <a:pt x="121" y="10"/>
                      </a:lnTo>
                      <a:lnTo>
                        <a:pt x="103" y="16"/>
                      </a:lnTo>
                      <a:lnTo>
                        <a:pt x="86" y="23"/>
                      </a:lnTo>
                      <a:lnTo>
                        <a:pt x="70" y="2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207" name="Freeform 1225"/>
                <p:cNvSpPr>
                  <a:spLocks/>
                </p:cNvSpPr>
                <p:nvPr/>
              </p:nvSpPr>
              <p:spPr bwMode="auto">
                <a:xfrm>
                  <a:off x="5252" y="2656"/>
                  <a:ext cx="47" cy="42"/>
                </a:xfrm>
                <a:custGeom>
                  <a:avLst/>
                  <a:gdLst>
                    <a:gd name="T0" fmla="*/ 0 w 128"/>
                    <a:gd name="T1" fmla="*/ 0 h 180"/>
                    <a:gd name="T2" fmla="*/ 0 w 128"/>
                    <a:gd name="T3" fmla="*/ 0 h 180"/>
                    <a:gd name="T4" fmla="*/ 0 w 128"/>
                    <a:gd name="T5" fmla="*/ 0 h 180"/>
                    <a:gd name="T6" fmla="*/ 0 w 128"/>
                    <a:gd name="T7" fmla="*/ 0 h 180"/>
                    <a:gd name="T8" fmla="*/ 0 w 128"/>
                    <a:gd name="T9" fmla="*/ 0 h 180"/>
                    <a:gd name="T10" fmla="*/ 0 w 128"/>
                    <a:gd name="T11" fmla="*/ 0 h 180"/>
                    <a:gd name="T12" fmla="*/ 0 w 128"/>
                    <a:gd name="T13" fmla="*/ 0 h 180"/>
                    <a:gd name="T14" fmla="*/ 0 w 128"/>
                    <a:gd name="T15" fmla="*/ 0 h 180"/>
                    <a:gd name="T16" fmla="*/ 0 w 128"/>
                    <a:gd name="T17" fmla="*/ 0 h 180"/>
                    <a:gd name="T18" fmla="*/ 0 w 128"/>
                    <a:gd name="T19" fmla="*/ 0 h 180"/>
                    <a:gd name="T20" fmla="*/ 0 w 128"/>
                    <a:gd name="T21" fmla="*/ 0 h 180"/>
                    <a:gd name="T22" fmla="*/ 0 w 128"/>
                    <a:gd name="T23" fmla="*/ 0 h 180"/>
                    <a:gd name="T24" fmla="*/ 0 w 128"/>
                    <a:gd name="T25" fmla="*/ 0 h 180"/>
                    <a:gd name="T26" fmla="*/ 0 w 128"/>
                    <a:gd name="T27" fmla="*/ 0 h 180"/>
                    <a:gd name="T28" fmla="*/ 0 w 128"/>
                    <a:gd name="T29" fmla="*/ 0 h 180"/>
                    <a:gd name="T30" fmla="*/ 0 w 128"/>
                    <a:gd name="T31" fmla="*/ 0 h 180"/>
                    <a:gd name="T32" fmla="*/ 0 w 128"/>
                    <a:gd name="T33" fmla="*/ 0 h 180"/>
                    <a:gd name="T34" fmla="*/ 0 w 128"/>
                    <a:gd name="T35" fmla="*/ 0 h 180"/>
                    <a:gd name="T36" fmla="*/ 0 w 128"/>
                    <a:gd name="T37" fmla="*/ 0 h 180"/>
                    <a:gd name="T38" fmla="*/ 0 w 128"/>
                    <a:gd name="T39" fmla="*/ 0 h 180"/>
                    <a:gd name="T40" fmla="*/ 0 w 128"/>
                    <a:gd name="T41" fmla="*/ 0 h 180"/>
                    <a:gd name="T42" fmla="*/ 0 w 128"/>
                    <a:gd name="T43" fmla="*/ 0 h 180"/>
                    <a:gd name="T44" fmla="*/ 0 w 128"/>
                    <a:gd name="T45" fmla="*/ 0 h 180"/>
                    <a:gd name="T46" fmla="*/ 0 w 128"/>
                    <a:gd name="T47" fmla="*/ 0 h 180"/>
                    <a:gd name="T48" fmla="*/ 0 w 128"/>
                    <a:gd name="T49" fmla="*/ 0 h 180"/>
                    <a:gd name="T50" fmla="*/ 0 w 128"/>
                    <a:gd name="T51" fmla="*/ 0 h 180"/>
                    <a:gd name="T52" fmla="*/ 0 w 128"/>
                    <a:gd name="T53" fmla="*/ 0 h 180"/>
                    <a:gd name="T54" fmla="*/ 0 w 128"/>
                    <a:gd name="T55" fmla="*/ 0 h 180"/>
                    <a:gd name="T56" fmla="*/ 0 w 128"/>
                    <a:gd name="T57" fmla="*/ 0 h 180"/>
                    <a:gd name="T58" fmla="*/ 0 w 128"/>
                    <a:gd name="T59" fmla="*/ 0 h 180"/>
                    <a:gd name="T60" fmla="*/ 0 w 128"/>
                    <a:gd name="T61" fmla="*/ 0 h 180"/>
                    <a:gd name="T62" fmla="*/ 0 w 128"/>
                    <a:gd name="T63" fmla="*/ 0 h 180"/>
                    <a:gd name="T64" fmla="*/ 0 w 128"/>
                    <a:gd name="T65" fmla="*/ 0 h 180"/>
                    <a:gd name="T66" fmla="*/ 0 w 128"/>
                    <a:gd name="T67" fmla="*/ 0 h 180"/>
                    <a:gd name="T68" fmla="*/ 0 w 128"/>
                    <a:gd name="T69" fmla="*/ 0 h 180"/>
                    <a:gd name="T70" fmla="*/ 0 w 128"/>
                    <a:gd name="T71" fmla="*/ 0 h 180"/>
                    <a:gd name="T72" fmla="*/ 0 w 128"/>
                    <a:gd name="T73" fmla="*/ 0 h 180"/>
                    <a:gd name="T74" fmla="*/ 0 w 128"/>
                    <a:gd name="T75" fmla="*/ 0 h 180"/>
                    <a:gd name="T76" fmla="*/ 0 w 128"/>
                    <a:gd name="T77" fmla="*/ 0 h 180"/>
                    <a:gd name="T78" fmla="*/ 0 w 128"/>
                    <a:gd name="T79" fmla="*/ 0 h 180"/>
                    <a:gd name="T80" fmla="*/ 0 w 128"/>
                    <a:gd name="T81" fmla="*/ 0 h 180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28"/>
                    <a:gd name="T124" fmla="*/ 0 h 180"/>
                    <a:gd name="T125" fmla="*/ 128 w 128"/>
                    <a:gd name="T126" fmla="*/ 180 h 180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28" h="180">
                      <a:moveTo>
                        <a:pt x="108" y="59"/>
                      </a:moveTo>
                      <a:lnTo>
                        <a:pt x="113" y="77"/>
                      </a:lnTo>
                      <a:lnTo>
                        <a:pt x="111" y="94"/>
                      </a:lnTo>
                      <a:lnTo>
                        <a:pt x="103" y="108"/>
                      </a:lnTo>
                      <a:lnTo>
                        <a:pt x="91" y="121"/>
                      </a:lnTo>
                      <a:lnTo>
                        <a:pt x="77" y="132"/>
                      </a:lnTo>
                      <a:lnTo>
                        <a:pt x="61" y="144"/>
                      </a:lnTo>
                      <a:lnTo>
                        <a:pt x="45" y="154"/>
                      </a:lnTo>
                      <a:lnTo>
                        <a:pt x="30" y="164"/>
                      </a:lnTo>
                      <a:lnTo>
                        <a:pt x="28" y="168"/>
                      </a:lnTo>
                      <a:lnTo>
                        <a:pt x="27" y="170"/>
                      </a:lnTo>
                      <a:lnTo>
                        <a:pt x="27" y="174"/>
                      </a:lnTo>
                      <a:lnTo>
                        <a:pt x="28" y="177"/>
                      </a:lnTo>
                      <a:lnTo>
                        <a:pt x="32" y="179"/>
                      </a:lnTo>
                      <a:lnTo>
                        <a:pt x="35" y="180"/>
                      </a:lnTo>
                      <a:lnTo>
                        <a:pt x="37" y="180"/>
                      </a:lnTo>
                      <a:lnTo>
                        <a:pt x="41" y="179"/>
                      </a:lnTo>
                      <a:lnTo>
                        <a:pt x="60" y="169"/>
                      </a:lnTo>
                      <a:lnTo>
                        <a:pt x="77" y="158"/>
                      </a:lnTo>
                      <a:lnTo>
                        <a:pt x="94" y="145"/>
                      </a:lnTo>
                      <a:lnTo>
                        <a:pt x="109" y="130"/>
                      </a:lnTo>
                      <a:lnTo>
                        <a:pt x="120" y="114"/>
                      </a:lnTo>
                      <a:lnTo>
                        <a:pt x="127" y="95"/>
                      </a:lnTo>
                      <a:lnTo>
                        <a:pt x="128" y="76"/>
                      </a:lnTo>
                      <a:lnTo>
                        <a:pt x="123" y="55"/>
                      </a:lnTo>
                      <a:lnTo>
                        <a:pt x="113" y="39"/>
                      </a:lnTo>
                      <a:lnTo>
                        <a:pt x="97" y="25"/>
                      </a:lnTo>
                      <a:lnTo>
                        <a:pt x="79" y="15"/>
                      </a:lnTo>
                      <a:lnTo>
                        <a:pt x="57" y="7"/>
                      </a:lnTo>
                      <a:lnTo>
                        <a:pt x="36" y="2"/>
                      </a:lnTo>
                      <a:lnTo>
                        <a:pt x="19" y="0"/>
                      </a:lnTo>
                      <a:lnTo>
                        <a:pt x="6" y="0"/>
                      </a:lnTo>
                      <a:lnTo>
                        <a:pt x="0" y="4"/>
                      </a:lnTo>
                      <a:lnTo>
                        <a:pt x="14" y="9"/>
                      </a:lnTo>
                      <a:lnTo>
                        <a:pt x="29" y="14"/>
                      </a:lnTo>
                      <a:lnTo>
                        <a:pt x="46" y="19"/>
                      </a:lnTo>
                      <a:lnTo>
                        <a:pt x="61" y="23"/>
                      </a:lnTo>
                      <a:lnTo>
                        <a:pt x="76" y="29"/>
                      </a:lnTo>
                      <a:lnTo>
                        <a:pt x="89" y="37"/>
                      </a:lnTo>
                      <a:lnTo>
                        <a:pt x="100" y="46"/>
                      </a:lnTo>
                      <a:lnTo>
                        <a:pt x="108" y="5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208" name="Freeform 1226"/>
                <p:cNvSpPr>
                  <a:spLocks/>
                </p:cNvSpPr>
                <p:nvPr/>
              </p:nvSpPr>
              <p:spPr bwMode="auto">
                <a:xfrm>
                  <a:off x="5089" y="2646"/>
                  <a:ext cx="114" cy="88"/>
                </a:xfrm>
                <a:custGeom>
                  <a:avLst/>
                  <a:gdLst>
                    <a:gd name="T0" fmla="*/ 0 w 322"/>
                    <a:gd name="T1" fmla="*/ 0 h 378"/>
                    <a:gd name="T2" fmla="*/ 0 w 322"/>
                    <a:gd name="T3" fmla="*/ 0 h 378"/>
                    <a:gd name="T4" fmla="*/ 0 w 322"/>
                    <a:gd name="T5" fmla="*/ 0 h 378"/>
                    <a:gd name="T6" fmla="*/ 0 w 322"/>
                    <a:gd name="T7" fmla="*/ 0 h 378"/>
                    <a:gd name="T8" fmla="*/ 0 w 322"/>
                    <a:gd name="T9" fmla="*/ 0 h 378"/>
                    <a:gd name="T10" fmla="*/ 0 w 322"/>
                    <a:gd name="T11" fmla="*/ 0 h 378"/>
                    <a:gd name="T12" fmla="*/ 0 w 322"/>
                    <a:gd name="T13" fmla="*/ 0 h 378"/>
                    <a:gd name="T14" fmla="*/ 0 w 322"/>
                    <a:gd name="T15" fmla="*/ 0 h 378"/>
                    <a:gd name="T16" fmla="*/ 0 w 322"/>
                    <a:gd name="T17" fmla="*/ 0 h 378"/>
                    <a:gd name="T18" fmla="*/ 0 w 322"/>
                    <a:gd name="T19" fmla="*/ 0 h 378"/>
                    <a:gd name="T20" fmla="*/ 0 w 322"/>
                    <a:gd name="T21" fmla="*/ 0 h 378"/>
                    <a:gd name="T22" fmla="*/ 0 w 322"/>
                    <a:gd name="T23" fmla="*/ 0 h 378"/>
                    <a:gd name="T24" fmla="*/ 0 w 322"/>
                    <a:gd name="T25" fmla="*/ 0 h 378"/>
                    <a:gd name="T26" fmla="*/ 0 w 322"/>
                    <a:gd name="T27" fmla="*/ 0 h 378"/>
                    <a:gd name="T28" fmla="*/ 0 w 322"/>
                    <a:gd name="T29" fmla="*/ 0 h 378"/>
                    <a:gd name="T30" fmla="*/ 0 w 322"/>
                    <a:gd name="T31" fmla="*/ 0 h 378"/>
                    <a:gd name="T32" fmla="*/ 0 w 322"/>
                    <a:gd name="T33" fmla="*/ 0 h 378"/>
                    <a:gd name="T34" fmla="*/ 0 w 322"/>
                    <a:gd name="T35" fmla="*/ 0 h 378"/>
                    <a:gd name="T36" fmla="*/ 0 w 322"/>
                    <a:gd name="T37" fmla="*/ 0 h 378"/>
                    <a:gd name="T38" fmla="*/ 0 w 322"/>
                    <a:gd name="T39" fmla="*/ 0 h 378"/>
                    <a:gd name="T40" fmla="*/ 0 w 322"/>
                    <a:gd name="T41" fmla="*/ 0 h 378"/>
                    <a:gd name="T42" fmla="*/ 0 w 322"/>
                    <a:gd name="T43" fmla="*/ 0 h 378"/>
                    <a:gd name="T44" fmla="*/ 0 w 322"/>
                    <a:gd name="T45" fmla="*/ 0 h 378"/>
                    <a:gd name="T46" fmla="*/ 0 w 322"/>
                    <a:gd name="T47" fmla="*/ 0 h 378"/>
                    <a:gd name="T48" fmla="*/ 0 w 322"/>
                    <a:gd name="T49" fmla="*/ 0 h 378"/>
                    <a:gd name="T50" fmla="*/ 0 w 322"/>
                    <a:gd name="T51" fmla="*/ 0 h 378"/>
                    <a:gd name="T52" fmla="*/ 0 w 322"/>
                    <a:gd name="T53" fmla="*/ 0 h 378"/>
                    <a:gd name="T54" fmla="*/ 0 w 322"/>
                    <a:gd name="T55" fmla="*/ 0 h 378"/>
                    <a:gd name="T56" fmla="*/ 0 w 322"/>
                    <a:gd name="T57" fmla="*/ 0 h 378"/>
                    <a:gd name="T58" fmla="*/ 0 w 322"/>
                    <a:gd name="T59" fmla="*/ 0 h 378"/>
                    <a:gd name="T60" fmla="*/ 0 w 322"/>
                    <a:gd name="T61" fmla="*/ 0 h 378"/>
                    <a:gd name="T62" fmla="*/ 0 w 322"/>
                    <a:gd name="T63" fmla="*/ 0 h 378"/>
                    <a:gd name="T64" fmla="*/ 0 w 322"/>
                    <a:gd name="T65" fmla="*/ 0 h 378"/>
                    <a:gd name="T66" fmla="*/ 0 w 322"/>
                    <a:gd name="T67" fmla="*/ 0 h 378"/>
                    <a:gd name="T68" fmla="*/ 0 w 322"/>
                    <a:gd name="T69" fmla="*/ 0 h 378"/>
                    <a:gd name="T70" fmla="*/ 0 w 322"/>
                    <a:gd name="T71" fmla="*/ 0 h 378"/>
                    <a:gd name="T72" fmla="*/ 0 w 322"/>
                    <a:gd name="T73" fmla="*/ 0 h 378"/>
                    <a:gd name="T74" fmla="*/ 0 w 322"/>
                    <a:gd name="T75" fmla="*/ 0 h 378"/>
                    <a:gd name="T76" fmla="*/ 0 w 322"/>
                    <a:gd name="T77" fmla="*/ 0 h 378"/>
                    <a:gd name="T78" fmla="*/ 0 w 322"/>
                    <a:gd name="T79" fmla="*/ 0 h 378"/>
                    <a:gd name="T80" fmla="*/ 0 w 322"/>
                    <a:gd name="T81" fmla="*/ 0 h 378"/>
                    <a:gd name="T82" fmla="*/ 0 w 322"/>
                    <a:gd name="T83" fmla="*/ 0 h 378"/>
                    <a:gd name="T84" fmla="*/ 0 w 322"/>
                    <a:gd name="T85" fmla="*/ 0 h 378"/>
                    <a:gd name="T86" fmla="*/ 0 w 322"/>
                    <a:gd name="T87" fmla="*/ 0 h 378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w 322"/>
                    <a:gd name="T133" fmla="*/ 0 h 378"/>
                    <a:gd name="T134" fmla="*/ 322 w 322"/>
                    <a:gd name="T135" fmla="*/ 378 h 378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T132" t="T133" r="T134" b="T135"/>
                  <a:pathLst>
                    <a:path w="322" h="378">
                      <a:moveTo>
                        <a:pt x="125" y="49"/>
                      </a:moveTo>
                      <a:lnTo>
                        <a:pt x="100" y="70"/>
                      </a:lnTo>
                      <a:lnTo>
                        <a:pt x="76" y="90"/>
                      </a:lnTo>
                      <a:lnTo>
                        <a:pt x="53" y="115"/>
                      </a:lnTo>
                      <a:lnTo>
                        <a:pt x="34" y="140"/>
                      </a:lnTo>
                      <a:lnTo>
                        <a:pt x="17" y="166"/>
                      </a:lnTo>
                      <a:lnTo>
                        <a:pt x="5" y="195"/>
                      </a:lnTo>
                      <a:lnTo>
                        <a:pt x="0" y="226"/>
                      </a:lnTo>
                      <a:lnTo>
                        <a:pt x="1" y="258"/>
                      </a:lnTo>
                      <a:lnTo>
                        <a:pt x="3" y="266"/>
                      </a:lnTo>
                      <a:lnTo>
                        <a:pt x="5" y="275"/>
                      </a:lnTo>
                      <a:lnTo>
                        <a:pt x="9" y="282"/>
                      </a:lnTo>
                      <a:lnTo>
                        <a:pt x="14" y="290"/>
                      </a:lnTo>
                      <a:lnTo>
                        <a:pt x="19" y="297"/>
                      </a:lnTo>
                      <a:lnTo>
                        <a:pt x="26" y="304"/>
                      </a:lnTo>
                      <a:lnTo>
                        <a:pt x="32" y="310"/>
                      </a:lnTo>
                      <a:lnTo>
                        <a:pt x="41" y="314"/>
                      </a:lnTo>
                      <a:lnTo>
                        <a:pt x="56" y="324"/>
                      </a:lnTo>
                      <a:lnTo>
                        <a:pt x="71" y="332"/>
                      </a:lnTo>
                      <a:lnTo>
                        <a:pt x="86" y="338"/>
                      </a:lnTo>
                      <a:lnTo>
                        <a:pt x="103" y="344"/>
                      </a:lnTo>
                      <a:lnTo>
                        <a:pt x="119" y="350"/>
                      </a:lnTo>
                      <a:lnTo>
                        <a:pt x="136" y="355"/>
                      </a:lnTo>
                      <a:lnTo>
                        <a:pt x="152" y="359"/>
                      </a:lnTo>
                      <a:lnTo>
                        <a:pt x="168" y="363"/>
                      </a:lnTo>
                      <a:lnTo>
                        <a:pt x="186" y="366"/>
                      </a:lnTo>
                      <a:lnTo>
                        <a:pt x="202" y="368"/>
                      </a:lnTo>
                      <a:lnTo>
                        <a:pt x="220" y="371"/>
                      </a:lnTo>
                      <a:lnTo>
                        <a:pt x="238" y="373"/>
                      </a:lnTo>
                      <a:lnTo>
                        <a:pt x="254" y="374"/>
                      </a:lnTo>
                      <a:lnTo>
                        <a:pt x="272" y="375"/>
                      </a:lnTo>
                      <a:lnTo>
                        <a:pt x="289" y="376"/>
                      </a:lnTo>
                      <a:lnTo>
                        <a:pt x="306" y="378"/>
                      </a:lnTo>
                      <a:lnTo>
                        <a:pt x="311" y="378"/>
                      </a:lnTo>
                      <a:lnTo>
                        <a:pt x="316" y="375"/>
                      </a:lnTo>
                      <a:lnTo>
                        <a:pt x="320" y="371"/>
                      </a:lnTo>
                      <a:lnTo>
                        <a:pt x="322" y="366"/>
                      </a:lnTo>
                      <a:lnTo>
                        <a:pt x="322" y="360"/>
                      </a:lnTo>
                      <a:lnTo>
                        <a:pt x="320" y="356"/>
                      </a:lnTo>
                      <a:lnTo>
                        <a:pt x="315" y="352"/>
                      </a:lnTo>
                      <a:lnTo>
                        <a:pt x="309" y="350"/>
                      </a:lnTo>
                      <a:lnTo>
                        <a:pt x="294" y="347"/>
                      </a:lnTo>
                      <a:lnTo>
                        <a:pt x="279" y="344"/>
                      </a:lnTo>
                      <a:lnTo>
                        <a:pt x="263" y="341"/>
                      </a:lnTo>
                      <a:lnTo>
                        <a:pt x="247" y="338"/>
                      </a:lnTo>
                      <a:lnTo>
                        <a:pt x="232" y="336"/>
                      </a:lnTo>
                      <a:lnTo>
                        <a:pt x="216" y="334"/>
                      </a:lnTo>
                      <a:lnTo>
                        <a:pt x="200" y="332"/>
                      </a:lnTo>
                      <a:lnTo>
                        <a:pt x="185" y="328"/>
                      </a:lnTo>
                      <a:lnTo>
                        <a:pt x="170" y="326"/>
                      </a:lnTo>
                      <a:lnTo>
                        <a:pt x="154" y="322"/>
                      </a:lnTo>
                      <a:lnTo>
                        <a:pt x="139" y="318"/>
                      </a:lnTo>
                      <a:lnTo>
                        <a:pt x="124" y="314"/>
                      </a:lnTo>
                      <a:lnTo>
                        <a:pt x="110" y="309"/>
                      </a:lnTo>
                      <a:lnTo>
                        <a:pt x="94" y="303"/>
                      </a:lnTo>
                      <a:lnTo>
                        <a:pt x="80" y="297"/>
                      </a:lnTo>
                      <a:lnTo>
                        <a:pt x="66" y="289"/>
                      </a:lnTo>
                      <a:lnTo>
                        <a:pt x="55" y="281"/>
                      </a:lnTo>
                      <a:lnTo>
                        <a:pt x="45" y="271"/>
                      </a:lnTo>
                      <a:lnTo>
                        <a:pt x="38" y="259"/>
                      </a:lnTo>
                      <a:lnTo>
                        <a:pt x="35" y="245"/>
                      </a:lnTo>
                      <a:lnTo>
                        <a:pt x="34" y="232"/>
                      </a:lnTo>
                      <a:lnTo>
                        <a:pt x="35" y="216"/>
                      </a:lnTo>
                      <a:lnTo>
                        <a:pt x="38" y="200"/>
                      </a:lnTo>
                      <a:lnTo>
                        <a:pt x="43" y="187"/>
                      </a:lnTo>
                      <a:lnTo>
                        <a:pt x="51" y="170"/>
                      </a:lnTo>
                      <a:lnTo>
                        <a:pt x="60" y="152"/>
                      </a:lnTo>
                      <a:lnTo>
                        <a:pt x="71" y="137"/>
                      </a:lnTo>
                      <a:lnTo>
                        <a:pt x="83" y="124"/>
                      </a:lnTo>
                      <a:lnTo>
                        <a:pt x="94" y="110"/>
                      </a:lnTo>
                      <a:lnTo>
                        <a:pt x="107" y="96"/>
                      </a:lnTo>
                      <a:lnTo>
                        <a:pt x="123" y="82"/>
                      </a:lnTo>
                      <a:lnTo>
                        <a:pt x="138" y="69"/>
                      </a:lnTo>
                      <a:lnTo>
                        <a:pt x="153" y="57"/>
                      </a:lnTo>
                      <a:lnTo>
                        <a:pt x="173" y="47"/>
                      </a:lnTo>
                      <a:lnTo>
                        <a:pt x="195" y="38"/>
                      </a:lnTo>
                      <a:lnTo>
                        <a:pt x="218" y="28"/>
                      </a:lnTo>
                      <a:lnTo>
                        <a:pt x="238" y="20"/>
                      </a:lnTo>
                      <a:lnTo>
                        <a:pt x="254" y="13"/>
                      </a:lnTo>
                      <a:lnTo>
                        <a:pt x="264" y="7"/>
                      </a:lnTo>
                      <a:lnTo>
                        <a:pt x="268" y="2"/>
                      </a:lnTo>
                      <a:lnTo>
                        <a:pt x="256" y="0"/>
                      </a:lnTo>
                      <a:lnTo>
                        <a:pt x="240" y="1"/>
                      </a:lnTo>
                      <a:lnTo>
                        <a:pt x="221" y="4"/>
                      </a:lnTo>
                      <a:lnTo>
                        <a:pt x="201" y="10"/>
                      </a:lnTo>
                      <a:lnTo>
                        <a:pt x="180" y="18"/>
                      </a:lnTo>
                      <a:lnTo>
                        <a:pt x="160" y="27"/>
                      </a:lnTo>
                      <a:lnTo>
                        <a:pt x="141" y="38"/>
                      </a:lnTo>
                      <a:lnTo>
                        <a:pt x="125" y="4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209" name="Freeform 1227"/>
                <p:cNvSpPr>
                  <a:spLocks/>
                </p:cNvSpPr>
                <p:nvPr/>
              </p:nvSpPr>
              <p:spPr bwMode="auto">
                <a:xfrm>
                  <a:off x="5250" y="2643"/>
                  <a:ext cx="99" cy="59"/>
                </a:xfrm>
                <a:custGeom>
                  <a:avLst/>
                  <a:gdLst>
                    <a:gd name="T0" fmla="*/ 0 w 283"/>
                    <a:gd name="T1" fmla="*/ 0 h 252"/>
                    <a:gd name="T2" fmla="*/ 0 w 283"/>
                    <a:gd name="T3" fmla="*/ 0 h 252"/>
                    <a:gd name="T4" fmla="*/ 0 w 283"/>
                    <a:gd name="T5" fmla="*/ 0 h 252"/>
                    <a:gd name="T6" fmla="*/ 0 w 283"/>
                    <a:gd name="T7" fmla="*/ 0 h 252"/>
                    <a:gd name="T8" fmla="*/ 0 w 283"/>
                    <a:gd name="T9" fmla="*/ 0 h 252"/>
                    <a:gd name="T10" fmla="*/ 0 w 283"/>
                    <a:gd name="T11" fmla="*/ 0 h 252"/>
                    <a:gd name="T12" fmla="*/ 0 w 283"/>
                    <a:gd name="T13" fmla="*/ 0 h 252"/>
                    <a:gd name="T14" fmla="*/ 0 w 283"/>
                    <a:gd name="T15" fmla="*/ 0 h 252"/>
                    <a:gd name="T16" fmla="*/ 0 w 283"/>
                    <a:gd name="T17" fmla="*/ 0 h 252"/>
                    <a:gd name="T18" fmla="*/ 0 w 283"/>
                    <a:gd name="T19" fmla="*/ 0 h 252"/>
                    <a:gd name="T20" fmla="*/ 0 w 283"/>
                    <a:gd name="T21" fmla="*/ 0 h 252"/>
                    <a:gd name="T22" fmla="*/ 0 w 283"/>
                    <a:gd name="T23" fmla="*/ 0 h 252"/>
                    <a:gd name="T24" fmla="*/ 0 w 283"/>
                    <a:gd name="T25" fmla="*/ 0 h 252"/>
                    <a:gd name="T26" fmla="*/ 0 w 283"/>
                    <a:gd name="T27" fmla="*/ 0 h 252"/>
                    <a:gd name="T28" fmla="*/ 0 w 283"/>
                    <a:gd name="T29" fmla="*/ 0 h 252"/>
                    <a:gd name="T30" fmla="*/ 0 w 283"/>
                    <a:gd name="T31" fmla="*/ 0 h 252"/>
                    <a:gd name="T32" fmla="*/ 0 w 283"/>
                    <a:gd name="T33" fmla="*/ 0 h 252"/>
                    <a:gd name="T34" fmla="*/ 0 w 283"/>
                    <a:gd name="T35" fmla="*/ 0 h 252"/>
                    <a:gd name="T36" fmla="*/ 0 w 283"/>
                    <a:gd name="T37" fmla="*/ 0 h 252"/>
                    <a:gd name="T38" fmla="*/ 0 w 283"/>
                    <a:gd name="T39" fmla="*/ 0 h 252"/>
                    <a:gd name="T40" fmla="*/ 0 w 283"/>
                    <a:gd name="T41" fmla="*/ 0 h 252"/>
                    <a:gd name="T42" fmla="*/ 0 w 283"/>
                    <a:gd name="T43" fmla="*/ 0 h 252"/>
                    <a:gd name="T44" fmla="*/ 0 w 283"/>
                    <a:gd name="T45" fmla="*/ 0 h 252"/>
                    <a:gd name="T46" fmla="*/ 0 w 283"/>
                    <a:gd name="T47" fmla="*/ 0 h 252"/>
                    <a:gd name="T48" fmla="*/ 0 w 283"/>
                    <a:gd name="T49" fmla="*/ 0 h 252"/>
                    <a:gd name="T50" fmla="*/ 0 w 283"/>
                    <a:gd name="T51" fmla="*/ 0 h 252"/>
                    <a:gd name="T52" fmla="*/ 0 w 283"/>
                    <a:gd name="T53" fmla="*/ 0 h 252"/>
                    <a:gd name="T54" fmla="*/ 0 w 283"/>
                    <a:gd name="T55" fmla="*/ 0 h 252"/>
                    <a:gd name="T56" fmla="*/ 0 w 283"/>
                    <a:gd name="T57" fmla="*/ 0 h 252"/>
                    <a:gd name="T58" fmla="*/ 0 w 283"/>
                    <a:gd name="T59" fmla="*/ 0 h 252"/>
                    <a:gd name="T60" fmla="*/ 0 w 283"/>
                    <a:gd name="T61" fmla="*/ 0 h 252"/>
                    <a:gd name="T62" fmla="*/ 0 w 283"/>
                    <a:gd name="T63" fmla="*/ 0 h 252"/>
                    <a:gd name="T64" fmla="*/ 0 w 283"/>
                    <a:gd name="T65" fmla="*/ 0 h 252"/>
                    <a:gd name="T66" fmla="*/ 0 w 283"/>
                    <a:gd name="T67" fmla="*/ 0 h 252"/>
                    <a:gd name="T68" fmla="*/ 0 w 283"/>
                    <a:gd name="T69" fmla="*/ 0 h 252"/>
                    <a:gd name="T70" fmla="*/ 0 w 283"/>
                    <a:gd name="T71" fmla="*/ 0 h 252"/>
                    <a:gd name="T72" fmla="*/ 0 w 283"/>
                    <a:gd name="T73" fmla="*/ 0 h 252"/>
                    <a:gd name="T74" fmla="*/ 0 w 283"/>
                    <a:gd name="T75" fmla="*/ 0 h 252"/>
                    <a:gd name="T76" fmla="*/ 0 w 283"/>
                    <a:gd name="T77" fmla="*/ 0 h 252"/>
                    <a:gd name="T78" fmla="*/ 0 w 283"/>
                    <a:gd name="T79" fmla="*/ 0 h 252"/>
                    <a:gd name="T80" fmla="*/ 0 w 283"/>
                    <a:gd name="T81" fmla="*/ 0 h 252"/>
                    <a:gd name="T82" fmla="*/ 0 w 283"/>
                    <a:gd name="T83" fmla="*/ 0 h 252"/>
                    <a:gd name="T84" fmla="*/ 0 w 283"/>
                    <a:gd name="T85" fmla="*/ 0 h 252"/>
                    <a:gd name="T86" fmla="*/ 0 w 283"/>
                    <a:gd name="T87" fmla="*/ 0 h 252"/>
                    <a:gd name="T88" fmla="*/ 0 w 283"/>
                    <a:gd name="T89" fmla="*/ 0 h 252"/>
                    <a:gd name="T90" fmla="*/ 0 w 283"/>
                    <a:gd name="T91" fmla="*/ 0 h 252"/>
                    <a:gd name="T92" fmla="*/ 0 w 283"/>
                    <a:gd name="T93" fmla="*/ 0 h 252"/>
                    <a:gd name="T94" fmla="*/ 0 w 283"/>
                    <a:gd name="T95" fmla="*/ 0 h 252"/>
                    <a:gd name="T96" fmla="*/ 0 w 283"/>
                    <a:gd name="T97" fmla="*/ 0 h 252"/>
                    <a:gd name="T98" fmla="*/ 0 w 283"/>
                    <a:gd name="T99" fmla="*/ 0 h 252"/>
                    <a:gd name="T100" fmla="*/ 0 w 283"/>
                    <a:gd name="T101" fmla="*/ 0 h 252"/>
                    <a:gd name="T102" fmla="*/ 0 w 283"/>
                    <a:gd name="T103" fmla="*/ 0 h 252"/>
                    <a:gd name="T104" fmla="*/ 0 w 283"/>
                    <a:gd name="T105" fmla="*/ 0 h 252"/>
                    <a:gd name="T106" fmla="*/ 0 w 283"/>
                    <a:gd name="T107" fmla="*/ 0 h 252"/>
                    <a:gd name="T108" fmla="*/ 0 w 283"/>
                    <a:gd name="T109" fmla="*/ 0 h 252"/>
                    <a:gd name="T110" fmla="*/ 0 w 283"/>
                    <a:gd name="T111" fmla="*/ 0 h 252"/>
                    <a:gd name="T112" fmla="*/ 0 w 283"/>
                    <a:gd name="T113" fmla="*/ 0 h 252"/>
                    <a:gd name="T114" fmla="*/ 0 w 283"/>
                    <a:gd name="T115" fmla="*/ 0 h 252"/>
                    <a:gd name="T116" fmla="*/ 0 w 283"/>
                    <a:gd name="T117" fmla="*/ 0 h 252"/>
                    <a:gd name="T118" fmla="*/ 0 w 283"/>
                    <a:gd name="T119" fmla="*/ 0 h 252"/>
                    <a:gd name="T120" fmla="*/ 0 w 283"/>
                    <a:gd name="T121" fmla="*/ 0 h 252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283"/>
                    <a:gd name="T184" fmla="*/ 0 h 252"/>
                    <a:gd name="T185" fmla="*/ 283 w 283"/>
                    <a:gd name="T186" fmla="*/ 252 h 252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283" h="252">
                      <a:moveTo>
                        <a:pt x="235" y="77"/>
                      </a:moveTo>
                      <a:lnTo>
                        <a:pt x="248" y="91"/>
                      </a:lnTo>
                      <a:lnTo>
                        <a:pt x="256" y="107"/>
                      </a:lnTo>
                      <a:lnTo>
                        <a:pt x="259" y="124"/>
                      </a:lnTo>
                      <a:lnTo>
                        <a:pt x="259" y="142"/>
                      </a:lnTo>
                      <a:lnTo>
                        <a:pt x="257" y="157"/>
                      </a:lnTo>
                      <a:lnTo>
                        <a:pt x="252" y="170"/>
                      </a:lnTo>
                      <a:lnTo>
                        <a:pt x="244" y="183"/>
                      </a:lnTo>
                      <a:lnTo>
                        <a:pt x="236" y="193"/>
                      </a:lnTo>
                      <a:lnTo>
                        <a:pt x="225" y="204"/>
                      </a:lnTo>
                      <a:lnTo>
                        <a:pt x="215" y="214"/>
                      </a:lnTo>
                      <a:lnTo>
                        <a:pt x="204" y="224"/>
                      </a:lnTo>
                      <a:lnTo>
                        <a:pt x="194" y="234"/>
                      </a:lnTo>
                      <a:lnTo>
                        <a:pt x="191" y="238"/>
                      </a:lnTo>
                      <a:lnTo>
                        <a:pt x="191" y="241"/>
                      </a:lnTo>
                      <a:lnTo>
                        <a:pt x="191" y="245"/>
                      </a:lnTo>
                      <a:lnTo>
                        <a:pt x="194" y="248"/>
                      </a:lnTo>
                      <a:lnTo>
                        <a:pt x="197" y="250"/>
                      </a:lnTo>
                      <a:lnTo>
                        <a:pt x="202" y="252"/>
                      </a:lnTo>
                      <a:lnTo>
                        <a:pt x="205" y="250"/>
                      </a:lnTo>
                      <a:lnTo>
                        <a:pt x="209" y="248"/>
                      </a:lnTo>
                      <a:lnTo>
                        <a:pt x="232" y="233"/>
                      </a:lnTo>
                      <a:lnTo>
                        <a:pt x="252" y="214"/>
                      </a:lnTo>
                      <a:lnTo>
                        <a:pt x="268" y="192"/>
                      </a:lnTo>
                      <a:lnTo>
                        <a:pt x="278" y="167"/>
                      </a:lnTo>
                      <a:lnTo>
                        <a:pt x="283" y="141"/>
                      </a:lnTo>
                      <a:lnTo>
                        <a:pt x="280" y="115"/>
                      </a:lnTo>
                      <a:lnTo>
                        <a:pt x="271" y="91"/>
                      </a:lnTo>
                      <a:lnTo>
                        <a:pt x="252" y="69"/>
                      </a:lnTo>
                      <a:lnTo>
                        <a:pt x="238" y="57"/>
                      </a:lnTo>
                      <a:lnTo>
                        <a:pt x="222" y="48"/>
                      </a:lnTo>
                      <a:lnTo>
                        <a:pt x="204" y="39"/>
                      </a:lnTo>
                      <a:lnTo>
                        <a:pt x="184" y="31"/>
                      </a:lnTo>
                      <a:lnTo>
                        <a:pt x="164" y="23"/>
                      </a:lnTo>
                      <a:lnTo>
                        <a:pt x="144" y="17"/>
                      </a:lnTo>
                      <a:lnTo>
                        <a:pt x="123" y="13"/>
                      </a:lnTo>
                      <a:lnTo>
                        <a:pt x="103" y="8"/>
                      </a:lnTo>
                      <a:lnTo>
                        <a:pt x="83" y="5"/>
                      </a:lnTo>
                      <a:lnTo>
                        <a:pt x="66" y="2"/>
                      </a:lnTo>
                      <a:lnTo>
                        <a:pt x="48" y="0"/>
                      </a:lnTo>
                      <a:lnTo>
                        <a:pt x="34" y="0"/>
                      </a:lnTo>
                      <a:lnTo>
                        <a:pt x="21" y="0"/>
                      </a:lnTo>
                      <a:lnTo>
                        <a:pt x="11" y="0"/>
                      </a:lnTo>
                      <a:lnTo>
                        <a:pt x="4" y="2"/>
                      </a:lnTo>
                      <a:lnTo>
                        <a:pt x="0" y="5"/>
                      </a:lnTo>
                      <a:lnTo>
                        <a:pt x="12" y="7"/>
                      </a:lnTo>
                      <a:lnTo>
                        <a:pt x="24" y="8"/>
                      </a:lnTo>
                      <a:lnTo>
                        <a:pt x="38" y="10"/>
                      </a:lnTo>
                      <a:lnTo>
                        <a:pt x="52" y="13"/>
                      </a:lnTo>
                      <a:lnTo>
                        <a:pt x="66" y="16"/>
                      </a:lnTo>
                      <a:lnTo>
                        <a:pt x="82" y="18"/>
                      </a:lnTo>
                      <a:lnTo>
                        <a:pt x="98" y="22"/>
                      </a:lnTo>
                      <a:lnTo>
                        <a:pt x="114" y="25"/>
                      </a:lnTo>
                      <a:lnTo>
                        <a:pt x="129" y="30"/>
                      </a:lnTo>
                      <a:lnTo>
                        <a:pt x="146" y="34"/>
                      </a:lnTo>
                      <a:lnTo>
                        <a:pt x="162" y="39"/>
                      </a:lnTo>
                      <a:lnTo>
                        <a:pt x="177" y="45"/>
                      </a:lnTo>
                      <a:lnTo>
                        <a:pt x="193" y="52"/>
                      </a:lnTo>
                      <a:lnTo>
                        <a:pt x="208" y="60"/>
                      </a:lnTo>
                      <a:lnTo>
                        <a:pt x="222" y="68"/>
                      </a:lnTo>
                      <a:lnTo>
                        <a:pt x="235" y="77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210" name="Freeform 1228"/>
                <p:cNvSpPr>
                  <a:spLocks/>
                </p:cNvSpPr>
                <p:nvPr/>
              </p:nvSpPr>
              <p:spPr bwMode="auto">
                <a:xfrm>
                  <a:off x="5047" y="2671"/>
                  <a:ext cx="40" cy="55"/>
                </a:xfrm>
                <a:custGeom>
                  <a:avLst/>
                  <a:gdLst>
                    <a:gd name="T0" fmla="*/ 0 w 114"/>
                    <a:gd name="T1" fmla="*/ 0 h 238"/>
                    <a:gd name="T2" fmla="*/ 0 w 114"/>
                    <a:gd name="T3" fmla="*/ 0 h 238"/>
                    <a:gd name="T4" fmla="*/ 0 w 114"/>
                    <a:gd name="T5" fmla="*/ 0 h 238"/>
                    <a:gd name="T6" fmla="*/ 0 w 114"/>
                    <a:gd name="T7" fmla="*/ 0 h 238"/>
                    <a:gd name="T8" fmla="*/ 0 w 114"/>
                    <a:gd name="T9" fmla="*/ 0 h 238"/>
                    <a:gd name="T10" fmla="*/ 0 w 114"/>
                    <a:gd name="T11" fmla="*/ 0 h 238"/>
                    <a:gd name="T12" fmla="*/ 0 w 114"/>
                    <a:gd name="T13" fmla="*/ 0 h 238"/>
                    <a:gd name="T14" fmla="*/ 0 w 114"/>
                    <a:gd name="T15" fmla="*/ 0 h 238"/>
                    <a:gd name="T16" fmla="*/ 0 w 114"/>
                    <a:gd name="T17" fmla="*/ 0 h 238"/>
                    <a:gd name="T18" fmla="*/ 0 w 114"/>
                    <a:gd name="T19" fmla="*/ 0 h 238"/>
                    <a:gd name="T20" fmla="*/ 0 w 114"/>
                    <a:gd name="T21" fmla="*/ 0 h 238"/>
                    <a:gd name="T22" fmla="*/ 0 w 114"/>
                    <a:gd name="T23" fmla="*/ 0 h 238"/>
                    <a:gd name="T24" fmla="*/ 0 w 114"/>
                    <a:gd name="T25" fmla="*/ 0 h 238"/>
                    <a:gd name="T26" fmla="*/ 0 w 114"/>
                    <a:gd name="T27" fmla="*/ 0 h 238"/>
                    <a:gd name="T28" fmla="*/ 0 w 114"/>
                    <a:gd name="T29" fmla="*/ 0 h 238"/>
                    <a:gd name="T30" fmla="*/ 0 w 114"/>
                    <a:gd name="T31" fmla="*/ 0 h 238"/>
                    <a:gd name="T32" fmla="*/ 0 w 114"/>
                    <a:gd name="T33" fmla="*/ 0 h 238"/>
                    <a:gd name="T34" fmla="*/ 0 w 114"/>
                    <a:gd name="T35" fmla="*/ 0 h 238"/>
                    <a:gd name="T36" fmla="*/ 0 w 114"/>
                    <a:gd name="T37" fmla="*/ 0 h 238"/>
                    <a:gd name="T38" fmla="*/ 0 w 114"/>
                    <a:gd name="T39" fmla="*/ 0 h 238"/>
                    <a:gd name="T40" fmla="*/ 0 w 114"/>
                    <a:gd name="T41" fmla="*/ 0 h 238"/>
                    <a:gd name="T42" fmla="*/ 0 w 114"/>
                    <a:gd name="T43" fmla="*/ 0 h 238"/>
                    <a:gd name="T44" fmla="*/ 0 w 114"/>
                    <a:gd name="T45" fmla="*/ 0 h 238"/>
                    <a:gd name="T46" fmla="*/ 0 w 114"/>
                    <a:gd name="T47" fmla="*/ 0 h 238"/>
                    <a:gd name="T48" fmla="*/ 0 w 114"/>
                    <a:gd name="T49" fmla="*/ 0 h 238"/>
                    <a:gd name="T50" fmla="*/ 0 w 114"/>
                    <a:gd name="T51" fmla="*/ 0 h 238"/>
                    <a:gd name="T52" fmla="*/ 0 w 114"/>
                    <a:gd name="T53" fmla="*/ 0 h 238"/>
                    <a:gd name="T54" fmla="*/ 0 w 114"/>
                    <a:gd name="T55" fmla="*/ 0 h 238"/>
                    <a:gd name="T56" fmla="*/ 0 w 114"/>
                    <a:gd name="T57" fmla="*/ 0 h 238"/>
                    <a:gd name="T58" fmla="*/ 0 w 114"/>
                    <a:gd name="T59" fmla="*/ 0 h 238"/>
                    <a:gd name="T60" fmla="*/ 0 w 114"/>
                    <a:gd name="T61" fmla="*/ 0 h 238"/>
                    <a:gd name="T62" fmla="*/ 0 w 114"/>
                    <a:gd name="T63" fmla="*/ 0 h 238"/>
                    <a:gd name="T64" fmla="*/ 0 w 114"/>
                    <a:gd name="T65" fmla="*/ 0 h 238"/>
                    <a:gd name="T66" fmla="*/ 0 w 114"/>
                    <a:gd name="T67" fmla="*/ 0 h 238"/>
                    <a:gd name="T68" fmla="*/ 0 w 114"/>
                    <a:gd name="T69" fmla="*/ 0 h 238"/>
                    <a:gd name="T70" fmla="*/ 0 w 114"/>
                    <a:gd name="T71" fmla="*/ 0 h 238"/>
                    <a:gd name="T72" fmla="*/ 0 w 114"/>
                    <a:gd name="T73" fmla="*/ 0 h 238"/>
                    <a:gd name="T74" fmla="*/ 0 w 114"/>
                    <a:gd name="T75" fmla="*/ 0 h 238"/>
                    <a:gd name="T76" fmla="*/ 0 w 114"/>
                    <a:gd name="T77" fmla="*/ 0 h 238"/>
                    <a:gd name="T78" fmla="*/ 0 w 114"/>
                    <a:gd name="T79" fmla="*/ 0 h 238"/>
                    <a:gd name="T80" fmla="*/ 0 w 114"/>
                    <a:gd name="T81" fmla="*/ 0 h 238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14"/>
                    <a:gd name="T124" fmla="*/ 0 h 238"/>
                    <a:gd name="T125" fmla="*/ 114 w 114"/>
                    <a:gd name="T126" fmla="*/ 238 h 238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14" h="238">
                      <a:moveTo>
                        <a:pt x="0" y="130"/>
                      </a:moveTo>
                      <a:lnTo>
                        <a:pt x="0" y="149"/>
                      </a:lnTo>
                      <a:lnTo>
                        <a:pt x="4" y="168"/>
                      </a:lnTo>
                      <a:lnTo>
                        <a:pt x="12" y="185"/>
                      </a:lnTo>
                      <a:lnTo>
                        <a:pt x="24" y="200"/>
                      </a:lnTo>
                      <a:lnTo>
                        <a:pt x="38" y="213"/>
                      </a:lnTo>
                      <a:lnTo>
                        <a:pt x="55" y="224"/>
                      </a:lnTo>
                      <a:lnTo>
                        <a:pt x="73" y="232"/>
                      </a:lnTo>
                      <a:lnTo>
                        <a:pt x="92" y="237"/>
                      </a:lnTo>
                      <a:lnTo>
                        <a:pt x="98" y="238"/>
                      </a:lnTo>
                      <a:lnTo>
                        <a:pt x="104" y="235"/>
                      </a:lnTo>
                      <a:lnTo>
                        <a:pt x="109" y="232"/>
                      </a:lnTo>
                      <a:lnTo>
                        <a:pt x="111" y="227"/>
                      </a:lnTo>
                      <a:lnTo>
                        <a:pt x="111" y="222"/>
                      </a:lnTo>
                      <a:lnTo>
                        <a:pt x="110" y="216"/>
                      </a:lnTo>
                      <a:lnTo>
                        <a:pt x="106" y="211"/>
                      </a:lnTo>
                      <a:lnTo>
                        <a:pt x="100" y="209"/>
                      </a:lnTo>
                      <a:lnTo>
                        <a:pt x="82" y="202"/>
                      </a:lnTo>
                      <a:lnTo>
                        <a:pt x="64" y="193"/>
                      </a:lnTo>
                      <a:lnTo>
                        <a:pt x="50" y="180"/>
                      </a:lnTo>
                      <a:lnTo>
                        <a:pt x="39" y="167"/>
                      </a:lnTo>
                      <a:lnTo>
                        <a:pt x="32" y="149"/>
                      </a:lnTo>
                      <a:lnTo>
                        <a:pt x="29" y="131"/>
                      </a:lnTo>
                      <a:lnTo>
                        <a:pt x="29" y="111"/>
                      </a:lnTo>
                      <a:lnTo>
                        <a:pt x="35" y="91"/>
                      </a:lnTo>
                      <a:lnTo>
                        <a:pt x="42" y="76"/>
                      </a:lnTo>
                      <a:lnTo>
                        <a:pt x="51" y="62"/>
                      </a:lnTo>
                      <a:lnTo>
                        <a:pt x="62" y="49"/>
                      </a:lnTo>
                      <a:lnTo>
                        <a:pt x="73" y="38"/>
                      </a:lnTo>
                      <a:lnTo>
                        <a:pt x="84" y="28"/>
                      </a:lnTo>
                      <a:lnTo>
                        <a:pt x="96" y="18"/>
                      </a:lnTo>
                      <a:lnTo>
                        <a:pt x="106" y="9"/>
                      </a:lnTo>
                      <a:lnTo>
                        <a:pt x="114" y="1"/>
                      </a:lnTo>
                      <a:lnTo>
                        <a:pt x="106" y="0"/>
                      </a:lnTo>
                      <a:lnTo>
                        <a:pt x="93" y="6"/>
                      </a:lnTo>
                      <a:lnTo>
                        <a:pt x="76" y="18"/>
                      </a:lnTo>
                      <a:lnTo>
                        <a:pt x="56" y="36"/>
                      </a:lnTo>
                      <a:lnTo>
                        <a:pt x="37" y="57"/>
                      </a:lnTo>
                      <a:lnTo>
                        <a:pt x="20" y="80"/>
                      </a:lnTo>
                      <a:lnTo>
                        <a:pt x="7" y="106"/>
                      </a:lnTo>
                      <a:lnTo>
                        <a:pt x="0" y="130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211" name="Freeform 1229"/>
                <p:cNvSpPr>
                  <a:spLocks/>
                </p:cNvSpPr>
                <p:nvPr/>
              </p:nvSpPr>
              <p:spPr bwMode="auto">
                <a:xfrm>
                  <a:off x="5330" y="2639"/>
                  <a:ext cx="87" cy="73"/>
                </a:xfrm>
                <a:custGeom>
                  <a:avLst/>
                  <a:gdLst>
                    <a:gd name="T0" fmla="*/ 0 w 246"/>
                    <a:gd name="T1" fmla="*/ 0 h 310"/>
                    <a:gd name="T2" fmla="*/ 0 w 246"/>
                    <a:gd name="T3" fmla="*/ 0 h 310"/>
                    <a:gd name="T4" fmla="*/ 0 w 246"/>
                    <a:gd name="T5" fmla="*/ 0 h 310"/>
                    <a:gd name="T6" fmla="*/ 0 w 246"/>
                    <a:gd name="T7" fmla="*/ 0 h 310"/>
                    <a:gd name="T8" fmla="*/ 0 w 246"/>
                    <a:gd name="T9" fmla="*/ 0 h 310"/>
                    <a:gd name="T10" fmla="*/ 0 w 246"/>
                    <a:gd name="T11" fmla="*/ 0 h 310"/>
                    <a:gd name="T12" fmla="*/ 0 w 246"/>
                    <a:gd name="T13" fmla="*/ 0 h 310"/>
                    <a:gd name="T14" fmla="*/ 0 w 246"/>
                    <a:gd name="T15" fmla="*/ 0 h 310"/>
                    <a:gd name="T16" fmla="*/ 0 w 246"/>
                    <a:gd name="T17" fmla="*/ 0 h 310"/>
                    <a:gd name="T18" fmla="*/ 0 w 246"/>
                    <a:gd name="T19" fmla="*/ 0 h 310"/>
                    <a:gd name="T20" fmla="*/ 0 w 246"/>
                    <a:gd name="T21" fmla="*/ 0 h 310"/>
                    <a:gd name="T22" fmla="*/ 0 w 246"/>
                    <a:gd name="T23" fmla="*/ 0 h 310"/>
                    <a:gd name="T24" fmla="*/ 0 w 246"/>
                    <a:gd name="T25" fmla="*/ 0 h 310"/>
                    <a:gd name="T26" fmla="*/ 0 w 246"/>
                    <a:gd name="T27" fmla="*/ 0 h 310"/>
                    <a:gd name="T28" fmla="*/ 0 w 246"/>
                    <a:gd name="T29" fmla="*/ 0 h 310"/>
                    <a:gd name="T30" fmla="*/ 0 w 246"/>
                    <a:gd name="T31" fmla="*/ 0 h 310"/>
                    <a:gd name="T32" fmla="*/ 0 w 246"/>
                    <a:gd name="T33" fmla="*/ 0 h 310"/>
                    <a:gd name="T34" fmla="*/ 0 w 246"/>
                    <a:gd name="T35" fmla="*/ 0 h 310"/>
                    <a:gd name="T36" fmla="*/ 0 w 246"/>
                    <a:gd name="T37" fmla="*/ 0 h 310"/>
                    <a:gd name="T38" fmla="*/ 0 w 246"/>
                    <a:gd name="T39" fmla="*/ 0 h 310"/>
                    <a:gd name="T40" fmla="*/ 0 w 246"/>
                    <a:gd name="T41" fmla="*/ 0 h 310"/>
                    <a:gd name="T42" fmla="*/ 0 w 246"/>
                    <a:gd name="T43" fmla="*/ 0 h 310"/>
                    <a:gd name="T44" fmla="*/ 0 w 246"/>
                    <a:gd name="T45" fmla="*/ 0 h 310"/>
                    <a:gd name="T46" fmla="*/ 0 w 246"/>
                    <a:gd name="T47" fmla="*/ 0 h 310"/>
                    <a:gd name="T48" fmla="*/ 0 w 246"/>
                    <a:gd name="T49" fmla="*/ 0 h 310"/>
                    <a:gd name="T50" fmla="*/ 0 w 246"/>
                    <a:gd name="T51" fmla="*/ 0 h 310"/>
                    <a:gd name="T52" fmla="*/ 0 w 246"/>
                    <a:gd name="T53" fmla="*/ 0 h 310"/>
                    <a:gd name="T54" fmla="*/ 0 w 246"/>
                    <a:gd name="T55" fmla="*/ 0 h 310"/>
                    <a:gd name="T56" fmla="*/ 0 w 246"/>
                    <a:gd name="T57" fmla="*/ 0 h 310"/>
                    <a:gd name="T58" fmla="*/ 0 w 246"/>
                    <a:gd name="T59" fmla="*/ 0 h 310"/>
                    <a:gd name="T60" fmla="*/ 0 w 246"/>
                    <a:gd name="T61" fmla="*/ 0 h 310"/>
                    <a:gd name="T62" fmla="*/ 0 w 246"/>
                    <a:gd name="T63" fmla="*/ 0 h 310"/>
                    <a:gd name="T64" fmla="*/ 0 w 246"/>
                    <a:gd name="T65" fmla="*/ 0 h 310"/>
                    <a:gd name="T66" fmla="*/ 0 w 246"/>
                    <a:gd name="T67" fmla="*/ 0 h 310"/>
                    <a:gd name="T68" fmla="*/ 0 w 246"/>
                    <a:gd name="T69" fmla="*/ 0 h 310"/>
                    <a:gd name="T70" fmla="*/ 0 w 246"/>
                    <a:gd name="T71" fmla="*/ 0 h 310"/>
                    <a:gd name="T72" fmla="*/ 0 w 246"/>
                    <a:gd name="T73" fmla="*/ 0 h 310"/>
                    <a:gd name="T74" fmla="*/ 0 w 246"/>
                    <a:gd name="T75" fmla="*/ 0 h 310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w 246"/>
                    <a:gd name="T115" fmla="*/ 0 h 310"/>
                    <a:gd name="T116" fmla="*/ 246 w 246"/>
                    <a:gd name="T117" fmla="*/ 310 h 310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T114" t="T115" r="T116" b="T117"/>
                  <a:pathLst>
                    <a:path w="246" h="310">
                      <a:moveTo>
                        <a:pt x="199" y="116"/>
                      </a:moveTo>
                      <a:lnTo>
                        <a:pt x="207" y="124"/>
                      </a:lnTo>
                      <a:lnTo>
                        <a:pt x="214" y="133"/>
                      </a:lnTo>
                      <a:lnTo>
                        <a:pt x="219" y="143"/>
                      </a:lnTo>
                      <a:lnTo>
                        <a:pt x="223" y="154"/>
                      </a:lnTo>
                      <a:lnTo>
                        <a:pt x="225" y="164"/>
                      </a:lnTo>
                      <a:lnTo>
                        <a:pt x="225" y="176"/>
                      </a:lnTo>
                      <a:lnTo>
                        <a:pt x="221" y="187"/>
                      </a:lnTo>
                      <a:lnTo>
                        <a:pt x="216" y="197"/>
                      </a:lnTo>
                      <a:lnTo>
                        <a:pt x="208" y="209"/>
                      </a:lnTo>
                      <a:lnTo>
                        <a:pt x="199" y="219"/>
                      </a:lnTo>
                      <a:lnTo>
                        <a:pt x="188" y="228"/>
                      </a:lnTo>
                      <a:lnTo>
                        <a:pt x="177" y="238"/>
                      </a:lnTo>
                      <a:lnTo>
                        <a:pt x="166" y="246"/>
                      </a:lnTo>
                      <a:lnTo>
                        <a:pt x="154" y="255"/>
                      </a:lnTo>
                      <a:lnTo>
                        <a:pt x="143" y="264"/>
                      </a:lnTo>
                      <a:lnTo>
                        <a:pt x="132" y="274"/>
                      </a:lnTo>
                      <a:lnTo>
                        <a:pt x="129" y="278"/>
                      </a:lnTo>
                      <a:lnTo>
                        <a:pt x="126" y="282"/>
                      </a:lnTo>
                      <a:lnTo>
                        <a:pt x="124" y="287"/>
                      </a:lnTo>
                      <a:lnTo>
                        <a:pt x="121" y="292"/>
                      </a:lnTo>
                      <a:lnTo>
                        <a:pt x="120" y="296"/>
                      </a:lnTo>
                      <a:lnTo>
                        <a:pt x="120" y="301"/>
                      </a:lnTo>
                      <a:lnTo>
                        <a:pt x="121" y="305"/>
                      </a:lnTo>
                      <a:lnTo>
                        <a:pt x="125" y="309"/>
                      </a:lnTo>
                      <a:lnTo>
                        <a:pt x="130" y="310"/>
                      </a:lnTo>
                      <a:lnTo>
                        <a:pt x="134" y="310"/>
                      </a:lnTo>
                      <a:lnTo>
                        <a:pt x="139" y="309"/>
                      </a:lnTo>
                      <a:lnTo>
                        <a:pt x="143" y="305"/>
                      </a:lnTo>
                      <a:lnTo>
                        <a:pt x="154" y="293"/>
                      </a:lnTo>
                      <a:lnTo>
                        <a:pt x="167" y="280"/>
                      </a:lnTo>
                      <a:lnTo>
                        <a:pt x="180" y="269"/>
                      </a:lnTo>
                      <a:lnTo>
                        <a:pt x="194" y="257"/>
                      </a:lnTo>
                      <a:lnTo>
                        <a:pt x="207" y="246"/>
                      </a:lnTo>
                      <a:lnTo>
                        <a:pt x="219" y="233"/>
                      </a:lnTo>
                      <a:lnTo>
                        <a:pt x="231" y="219"/>
                      </a:lnTo>
                      <a:lnTo>
                        <a:pt x="239" y="204"/>
                      </a:lnTo>
                      <a:lnTo>
                        <a:pt x="245" y="187"/>
                      </a:lnTo>
                      <a:lnTo>
                        <a:pt x="246" y="170"/>
                      </a:lnTo>
                      <a:lnTo>
                        <a:pt x="242" y="153"/>
                      </a:lnTo>
                      <a:lnTo>
                        <a:pt x="236" y="136"/>
                      </a:lnTo>
                      <a:lnTo>
                        <a:pt x="227" y="120"/>
                      </a:lnTo>
                      <a:lnTo>
                        <a:pt x="215" y="107"/>
                      </a:lnTo>
                      <a:lnTo>
                        <a:pt x="201" y="94"/>
                      </a:lnTo>
                      <a:lnTo>
                        <a:pt x="187" y="82"/>
                      </a:lnTo>
                      <a:lnTo>
                        <a:pt x="177" y="74"/>
                      </a:lnTo>
                      <a:lnTo>
                        <a:pt x="165" y="68"/>
                      </a:lnTo>
                      <a:lnTo>
                        <a:pt x="152" y="60"/>
                      </a:lnTo>
                      <a:lnTo>
                        <a:pt x="139" y="51"/>
                      </a:lnTo>
                      <a:lnTo>
                        <a:pt x="126" y="43"/>
                      </a:lnTo>
                      <a:lnTo>
                        <a:pt x="112" y="35"/>
                      </a:lnTo>
                      <a:lnTo>
                        <a:pt x="98" y="28"/>
                      </a:lnTo>
                      <a:lnTo>
                        <a:pt x="85" y="22"/>
                      </a:lnTo>
                      <a:lnTo>
                        <a:pt x="72" y="16"/>
                      </a:lnTo>
                      <a:lnTo>
                        <a:pt x="59" y="10"/>
                      </a:lnTo>
                      <a:lnTo>
                        <a:pt x="46" y="7"/>
                      </a:lnTo>
                      <a:lnTo>
                        <a:pt x="35" y="3"/>
                      </a:lnTo>
                      <a:lnTo>
                        <a:pt x="24" y="1"/>
                      </a:lnTo>
                      <a:lnTo>
                        <a:pt x="15" y="0"/>
                      </a:lnTo>
                      <a:lnTo>
                        <a:pt x="7" y="1"/>
                      </a:lnTo>
                      <a:lnTo>
                        <a:pt x="0" y="3"/>
                      </a:lnTo>
                      <a:lnTo>
                        <a:pt x="8" y="6"/>
                      </a:lnTo>
                      <a:lnTo>
                        <a:pt x="17" y="9"/>
                      </a:lnTo>
                      <a:lnTo>
                        <a:pt x="28" y="14"/>
                      </a:lnTo>
                      <a:lnTo>
                        <a:pt x="38" y="18"/>
                      </a:lnTo>
                      <a:lnTo>
                        <a:pt x="51" y="24"/>
                      </a:lnTo>
                      <a:lnTo>
                        <a:pt x="64" y="30"/>
                      </a:lnTo>
                      <a:lnTo>
                        <a:pt x="78" y="37"/>
                      </a:lnTo>
                      <a:lnTo>
                        <a:pt x="92" y="43"/>
                      </a:lnTo>
                      <a:lnTo>
                        <a:pt x="106" y="51"/>
                      </a:lnTo>
                      <a:lnTo>
                        <a:pt x="120" y="60"/>
                      </a:lnTo>
                      <a:lnTo>
                        <a:pt x="134" y="69"/>
                      </a:lnTo>
                      <a:lnTo>
                        <a:pt x="148" y="78"/>
                      </a:lnTo>
                      <a:lnTo>
                        <a:pt x="163" y="87"/>
                      </a:lnTo>
                      <a:lnTo>
                        <a:pt x="175" y="96"/>
                      </a:lnTo>
                      <a:lnTo>
                        <a:pt x="187" y="105"/>
                      </a:lnTo>
                      <a:lnTo>
                        <a:pt x="199" y="116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212" name="Freeform 1230"/>
                <p:cNvSpPr>
                  <a:spLocks/>
                </p:cNvSpPr>
                <p:nvPr/>
              </p:nvSpPr>
              <p:spPr bwMode="auto">
                <a:xfrm>
                  <a:off x="5115" y="2660"/>
                  <a:ext cx="69" cy="55"/>
                </a:xfrm>
                <a:custGeom>
                  <a:avLst/>
                  <a:gdLst>
                    <a:gd name="T0" fmla="*/ 0 w 198"/>
                    <a:gd name="T1" fmla="*/ 0 h 236"/>
                    <a:gd name="T2" fmla="*/ 0 w 198"/>
                    <a:gd name="T3" fmla="*/ 0 h 236"/>
                    <a:gd name="T4" fmla="*/ 0 w 198"/>
                    <a:gd name="T5" fmla="*/ 0 h 236"/>
                    <a:gd name="T6" fmla="*/ 0 w 198"/>
                    <a:gd name="T7" fmla="*/ 0 h 236"/>
                    <a:gd name="T8" fmla="*/ 0 w 198"/>
                    <a:gd name="T9" fmla="*/ 0 h 236"/>
                    <a:gd name="T10" fmla="*/ 0 w 198"/>
                    <a:gd name="T11" fmla="*/ 0 h 236"/>
                    <a:gd name="T12" fmla="*/ 0 w 198"/>
                    <a:gd name="T13" fmla="*/ 0 h 236"/>
                    <a:gd name="T14" fmla="*/ 0 w 198"/>
                    <a:gd name="T15" fmla="*/ 0 h 236"/>
                    <a:gd name="T16" fmla="*/ 0 w 198"/>
                    <a:gd name="T17" fmla="*/ 0 h 236"/>
                    <a:gd name="T18" fmla="*/ 0 w 198"/>
                    <a:gd name="T19" fmla="*/ 0 h 236"/>
                    <a:gd name="T20" fmla="*/ 0 w 198"/>
                    <a:gd name="T21" fmla="*/ 0 h 236"/>
                    <a:gd name="T22" fmla="*/ 0 w 198"/>
                    <a:gd name="T23" fmla="*/ 0 h 236"/>
                    <a:gd name="T24" fmla="*/ 0 w 198"/>
                    <a:gd name="T25" fmla="*/ 0 h 236"/>
                    <a:gd name="T26" fmla="*/ 0 w 198"/>
                    <a:gd name="T27" fmla="*/ 0 h 236"/>
                    <a:gd name="T28" fmla="*/ 0 w 198"/>
                    <a:gd name="T29" fmla="*/ 0 h 236"/>
                    <a:gd name="T30" fmla="*/ 0 w 198"/>
                    <a:gd name="T31" fmla="*/ 0 h 236"/>
                    <a:gd name="T32" fmla="*/ 0 w 198"/>
                    <a:gd name="T33" fmla="*/ 0 h 236"/>
                    <a:gd name="T34" fmla="*/ 0 w 198"/>
                    <a:gd name="T35" fmla="*/ 0 h 236"/>
                    <a:gd name="T36" fmla="*/ 0 w 198"/>
                    <a:gd name="T37" fmla="*/ 0 h 236"/>
                    <a:gd name="T38" fmla="*/ 0 w 198"/>
                    <a:gd name="T39" fmla="*/ 0 h 236"/>
                    <a:gd name="T40" fmla="*/ 0 w 198"/>
                    <a:gd name="T41" fmla="*/ 0 h 236"/>
                    <a:gd name="T42" fmla="*/ 0 w 198"/>
                    <a:gd name="T43" fmla="*/ 0 h 236"/>
                    <a:gd name="T44" fmla="*/ 0 w 198"/>
                    <a:gd name="T45" fmla="*/ 0 h 236"/>
                    <a:gd name="T46" fmla="*/ 0 w 198"/>
                    <a:gd name="T47" fmla="*/ 0 h 236"/>
                    <a:gd name="T48" fmla="*/ 0 w 198"/>
                    <a:gd name="T49" fmla="*/ 0 h 236"/>
                    <a:gd name="T50" fmla="*/ 0 w 198"/>
                    <a:gd name="T51" fmla="*/ 0 h 236"/>
                    <a:gd name="T52" fmla="*/ 0 w 198"/>
                    <a:gd name="T53" fmla="*/ 0 h 236"/>
                    <a:gd name="T54" fmla="*/ 0 w 198"/>
                    <a:gd name="T55" fmla="*/ 0 h 236"/>
                    <a:gd name="T56" fmla="*/ 0 w 198"/>
                    <a:gd name="T57" fmla="*/ 0 h 236"/>
                    <a:gd name="T58" fmla="*/ 0 w 198"/>
                    <a:gd name="T59" fmla="*/ 0 h 236"/>
                    <a:gd name="T60" fmla="*/ 0 w 198"/>
                    <a:gd name="T61" fmla="*/ 0 h 236"/>
                    <a:gd name="T62" fmla="*/ 0 w 198"/>
                    <a:gd name="T63" fmla="*/ 0 h 236"/>
                    <a:gd name="T64" fmla="*/ 0 w 198"/>
                    <a:gd name="T65" fmla="*/ 0 h 236"/>
                    <a:gd name="T66" fmla="*/ 0 w 198"/>
                    <a:gd name="T67" fmla="*/ 0 h 236"/>
                    <a:gd name="T68" fmla="*/ 0 w 198"/>
                    <a:gd name="T69" fmla="*/ 0 h 236"/>
                    <a:gd name="T70" fmla="*/ 0 w 198"/>
                    <a:gd name="T71" fmla="*/ 0 h 236"/>
                    <a:gd name="T72" fmla="*/ 0 w 198"/>
                    <a:gd name="T73" fmla="*/ 0 h 236"/>
                    <a:gd name="T74" fmla="*/ 0 w 198"/>
                    <a:gd name="T75" fmla="*/ 0 h 236"/>
                    <a:gd name="T76" fmla="*/ 0 w 198"/>
                    <a:gd name="T77" fmla="*/ 0 h 236"/>
                    <a:gd name="T78" fmla="*/ 0 w 198"/>
                    <a:gd name="T79" fmla="*/ 0 h 236"/>
                    <a:gd name="T80" fmla="*/ 0 w 198"/>
                    <a:gd name="T81" fmla="*/ 0 h 236"/>
                    <a:gd name="T82" fmla="*/ 0 w 198"/>
                    <a:gd name="T83" fmla="*/ 0 h 236"/>
                    <a:gd name="T84" fmla="*/ 0 w 198"/>
                    <a:gd name="T85" fmla="*/ 0 h 236"/>
                    <a:gd name="T86" fmla="*/ 0 w 198"/>
                    <a:gd name="T87" fmla="*/ 0 h 236"/>
                    <a:gd name="T88" fmla="*/ 0 w 198"/>
                    <a:gd name="T89" fmla="*/ 0 h 236"/>
                    <a:gd name="T90" fmla="*/ 0 w 198"/>
                    <a:gd name="T91" fmla="*/ 0 h 236"/>
                    <a:gd name="T92" fmla="*/ 0 w 198"/>
                    <a:gd name="T93" fmla="*/ 0 h 236"/>
                    <a:gd name="T94" fmla="*/ 0 w 198"/>
                    <a:gd name="T95" fmla="*/ 0 h 236"/>
                    <a:gd name="T96" fmla="*/ 0 w 198"/>
                    <a:gd name="T97" fmla="*/ 0 h 236"/>
                    <a:gd name="T98" fmla="*/ 0 w 198"/>
                    <a:gd name="T99" fmla="*/ 0 h 236"/>
                    <a:gd name="T100" fmla="*/ 0 w 198"/>
                    <a:gd name="T101" fmla="*/ 0 h 236"/>
                    <a:gd name="T102" fmla="*/ 0 w 198"/>
                    <a:gd name="T103" fmla="*/ 0 h 236"/>
                    <a:gd name="T104" fmla="*/ 0 w 198"/>
                    <a:gd name="T105" fmla="*/ 0 h 236"/>
                    <a:gd name="T106" fmla="*/ 0 w 198"/>
                    <a:gd name="T107" fmla="*/ 0 h 236"/>
                    <a:gd name="T108" fmla="*/ 0 w 198"/>
                    <a:gd name="T109" fmla="*/ 0 h 236"/>
                    <a:gd name="T110" fmla="*/ 0 w 198"/>
                    <a:gd name="T111" fmla="*/ 0 h 236"/>
                    <a:gd name="T112" fmla="*/ 0 w 198"/>
                    <a:gd name="T113" fmla="*/ 0 h 236"/>
                    <a:gd name="T114" fmla="*/ 0 w 198"/>
                    <a:gd name="T115" fmla="*/ 0 h 236"/>
                    <a:gd name="T116" fmla="*/ 0 w 198"/>
                    <a:gd name="T117" fmla="*/ 0 h 236"/>
                    <a:gd name="T118" fmla="*/ 0 w 198"/>
                    <a:gd name="T119" fmla="*/ 0 h 236"/>
                    <a:gd name="T120" fmla="*/ 0 w 198"/>
                    <a:gd name="T121" fmla="*/ 0 h 2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198"/>
                    <a:gd name="T184" fmla="*/ 0 h 236"/>
                    <a:gd name="T185" fmla="*/ 198 w 198"/>
                    <a:gd name="T186" fmla="*/ 236 h 236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198" h="236">
                      <a:moveTo>
                        <a:pt x="73" y="36"/>
                      </a:moveTo>
                      <a:lnTo>
                        <a:pt x="58" y="46"/>
                      </a:lnTo>
                      <a:lnTo>
                        <a:pt x="46" y="58"/>
                      </a:lnTo>
                      <a:lnTo>
                        <a:pt x="33" y="72"/>
                      </a:lnTo>
                      <a:lnTo>
                        <a:pt x="22" y="85"/>
                      </a:lnTo>
                      <a:lnTo>
                        <a:pt x="14" y="100"/>
                      </a:lnTo>
                      <a:lnTo>
                        <a:pt x="7" y="115"/>
                      </a:lnTo>
                      <a:lnTo>
                        <a:pt x="2" y="130"/>
                      </a:lnTo>
                      <a:lnTo>
                        <a:pt x="0" y="146"/>
                      </a:lnTo>
                      <a:lnTo>
                        <a:pt x="2" y="170"/>
                      </a:lnTo>
                      <a:lnTo>
                        <a:pt x="12" y="190"/>
                      </a:lnTo>
                      <a:lnTo>
                        <a:pt x="26" y="207"/>
                      </a:lnTo>
                      <a:lnTo>
                        <a:pt x="43" y="220"/>
                      </a:lnTo>
                      <a:lnTo>
                        <a:pt x="64" y="229"/>
                      </a:lnTo>
                      <a:lnTo>
                        <a:pt x="88" y="235"/>
                      </a:lnTo>
                      <a:lnTo>
                        <a:pt x="110" y="236"/>
                      </a:lnTo>
                      <a:lnTo>
                        <a:pt x="132" y="232"/>
                      </a:lnTo>
                      <a:lnTo>
                        <a:pt x="137" y="232"/>
                      </a:lnTo>
                      <a:lnTo>
                        <a:pt x="142" y="230"/>
                      </a:lnTo>
                      <a:lnTo>
                        <a:pt x="145" y="226"/>
                      </a:lnTo>
                      <a:lnTo>
                        <a:pt x="146" y="221"/>
                      </a:lnTo>
                      <a:lnTo>
                        <a:pt x="145" y="219"/>
                      </a:lnTo>
                      <a:lnTo>
                        <a:pt x="142" y="219"/>
                      </a:lnTo>
                      <a:lnTo>
                        <a:pt x="137" y="217"/>
                      </a:lnTo>
                      <a:lnTo>
                        <a:pt x="131" y="217"/>
                      </a:lnTo>
                      <a:lnTo>
                        <a:pt x="124" y="217"/>
                      </a:lnTo>
                      <a:lnTo>
                        <a:pt x="118" y="217"/>
                      </a:lnTo>
                      <a:lnTo>
                        <a:pt x="112" y="217"/>
                      </a:lnTo>
                      <a:lnTo>
                        <a:pt x="109" y="217"/>
                      </a:lnTo>
                      <a:lnTo>
                        <a:pt x="97" y="216"/>
                      </a:lnTo>
                      <a:lnTo>
                        <a:pt x="87" y="215"/>
                      </a:lnTo>
                      <a:lnTo>
                        <a:pt x="75" y="214"/>
                      </a:lnTo>
                      <a:lnTo>
                        <a:pt x="63" y="211"/>
                      </a:lnTo>
                      <a:lnTo>
                        <a:pt x="51" y="207"/>
                      </a:lnTo>
                      <a:lnTo>
                        <a:pt x="40" y="199"/>
                      </a:lnTo>
                      <a:lnTo>
                        <a:pt x="29" y="189"/>
                      </a:lnTo>
                      <a:lnTo>
                        <a:pt x="17" y="174"/>
                      </a:lnTo>
                      <a:lnTo>
                        <a:pt x="15" y="157"/>
                      </a:lnTo>
                      <a:lnTo>
                        <a:pt x="16" y="141"/>
                      </a:lnTo>
                      <a:lnTo>
                        <a:pt x="21" y="124"/>
                      </a:lnTo>
                      <a:lnTo>
                        <a:pt x="28" y="109"/>
                      </a:lnTo>
                      <a:lnTo>
                        <a:pt x="39" y="96"/>
                      </a:lnTo>
                      <a:lnTo>
                        <a:pt x="50" y="82"/>
                      </a:lnTo>
                      <a:lnTo>
                        <a:pt x="63" y="70"/>
                      </a:lnTo>
                      <a:lnTo>
                        <a:pt x="78" y="59"/>
                      </a:lnTo>
                      <a:lnTo>
                        <a:pt x="94" y="49"/>
                      </a:lnTo>
                      <a:lnTo>
                        <a:pt x="110" y="39"/>
                      </a:lnTo>
                      <a:lnTo>
                        <a:pt x="126" y="31"/>
                      </a:lnTo>
                      <a:lnTo>
                        <a:pt x="142" y="24"/>
                      </a:lnTo>
                      <a:lnTo>
                        <a:pt x="158" y="19"/>
                      </a:lnTo>
                      <a:lnTo>
                        <a:pt x="172" y="13"/>
                      </a:lnTo>
                      <a:lnTo>
                        <a:pt x="186" y="10"/>
                      </a:lnTo>
                      <a:lnTo>
                        <a:pt x="198" y="7"/>
                      </a:lnTo>
                      <a:lnTo>
                        <a:pt x="190" y="3"/>
                      </a:lnTo>
                      <a:lnTo>
                        <a:pt x="177" y="0"/>
                      </a:lnTo>
                      <a:lnTo>
                        <a:pt x="162" y="3"/>
                      </a:lnTo>
                      <a:lnTo>
                        <a:pt x="144" y="6"/>
                      </a:lnTo>
                      <a:lnTo>
                        <a:pt x="124" y="12"/>
                      </a:lnTo>
                      <a:lnTo>
                        <a:pt x="105" y="19"/>
                      </a:lnTo>
                      <a:lnTo>
                        <a:pt x="88" y="28"/>
                      </a:lnTo>
                      <a:lnTo>
                        <a:pt x="73" y="3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213" name="Freeform 1231"/>
                <p:cNvSpPr>
                  <a:spLocks/>
                </p:cNvSpPr>
                <p:nvPr/>
              </p:nvSpPr>
              <p:spPr bwMode="auto">
                <a:xfrm>
                  <a:off x="5233" y="2660"/>
                  <a:ext cx="47" cy="42"/>
                </a:xfrm>
                <a:custGeom>
                  <a:avLst/>
                  <a:gdLst>
                    <a:gd name="T0" fmla="*/ 0 w 128"/>
                    <a:gd name="T1" fmla="*/ 0 h 183"/>
                    <a:gd name="T2" fmla="*/ 0 w 128"/>
                    <a:gd name="T3" fmla="*/ 0 h 183"/>
                    <a:gd name="T4" fmla="*/ 0 w 128"/>
                    <a:gd name="T5" fmla="*/ 0 h 183"/>
                    <a:gd name="T6" fmla="*/ 0 w 128"/>
                    <a:gd name="T7" fmla="*/ 0 h 183"/>
                    <a:gd name="T8" fmla="*/ 0 w 128"/>
                    <a:gd name="T9" fmla="*/ 0 h 183"/>
                    <a:gd name="T10" fmla="*/ 0 w 128"/>
                    <a:gd name="T11" fmla="*/ 0 h 183"/>
                    <a:gd name="T12" fmla="*/ 0 w 128"/>
                    <a:gd name="T13" fmla="*/ 0 h 183"/>
                    <a:gd name="T14" fmla="*/ 0 w 128"/>
                    <a:gd name="T15" fmla="*/ 0 h 183"/>
                    <a:gd name="T16" fmla="*/ 0 w 128"/>
                    <a:gd name="T17" fmla="*/ 0 h 183"/>
                    <a:gd name="T18" fmla="*/ 0 w 128"/>
                    <a:gd name="T19" fmla="*/ 0 h 183"/>
                    <a:gd name="T20" fmla="*/ 0 w 128"/>
                    <a:gd name="T21" fmla="*/ 0 h 183"/>
                    <a:gd name="T22" fmla="*/ 0 w 128"/>
                    <a:gd name="T23" fmla="*/ 0 h 183"/>
                    <a:gd name="T24" fmla="*/ 0 w 128"/>
                    <a:gd name="T25" fmla="*/ 0 h 183"/>
                    <a:gd name="T26" fmla="*/ 0 w 128"/>
                    <a:gd name="T27" fmla="*/ 0 h 183"/>
                    <a:gd name="T28" fmla="*/ 0 w 128"/>
                    <a:gd name="T29" fmla="*/ 0 h 183"/>
                    <a:gd name="T30" fmla="*/ 0 w 128"/>
                    <a:gd name="T31" fmla="*/ 0 h 183"/>
                    <a:gd name="T32" fmla="*/ 0 w 128"/>
                    <a:gd name="T33" fmla="*/ 0 h 183"/>
                    <a:gd name="T34" fmla="*/ 0 w 128"/>
                    <a:gd name="T35" fmla="*/ 0 h 183"/>
                    <a:gd name="T36" fmla="*/ 0 w 128"/>
                    <a:gd name="T37" fmla="*/ 0 h 183"/>
                    <a:gd name="T38" fmla="*/ 0 w 128"/>
                    <a:gd name="T39" fmla="*/ 0 h 183"/>
                    <a:gd name="T40" fmla="*/ 0 w 128"/>
                    <a:gd name="T41" fmla="*/ 0 h 183"/>
                    <a:gd name="T42" fmla="*/ 0 w 128"/>
                    <a:gd name="T43" fmla="*/ 0 h 183"/>
                    <a:gd name="T44" fmla="*/ 0 w 128"/>
                    <a:gd name="T45" fmla="*/ 0 h 183"/>
                    <a:gd name="T46" fmla="*/ 0 w 128"/>
                    <a:gd name="T47" fmla="*/ 0 h 183"/>
                    <a:gd name="T48" fmla="*/ 0 w 128"/>
                    <a:gd name="T49" fmla="*/ 0 h 183"/>
                    <a:gd name="T50" fmla="*/ 0 w 128"/>
                    <a:gd name="T51" fmla="*/ 0 h 183"/>
                    <a:gd name="T52" fmla="*/ 0 w 128"/>
                    <a:gd name="T53" fmla="*/ 0 h 183"/>
                    <a:gd name="T54" fmla="*/ 0 w 128"/>
                    <a:gd name="T55" fmla="*/ 0 h 183"/>
                    <a:gd name="T56" fmla="*/ 0 w 128"/>
                    <a:gd name="T57" fmla="*/ 0 h 183"/>
                    <a:gd name="T58" fmla="*/ 0 w 128"/>
                    <a:gd name="T59" fmla="*/ 0 h 183"/>
                    <a:gd name="T60" fmla="*/ 0 w 128"/>
                    <a:gd name="T61" fmla="*/ 0 h 183"/>
                    <a:gd name="T62" fmla="*/ 0 w 128"/>
                    <a:gd name="T63" fmla="*/ 0 h 183"/>
                    <a:gd name="T64" fmla="*/ 0 w 128"/>
                    <a:gd name="T65" fmla="*/ 0 h 183"/>
                    <a:gd name="T66" fmla="*/ 0 w 128"/>
                    <a:gd name="T67" fmla="*/ 0 h 183"/>
                    <a:gd name="T68" fmla="*/ 0 w 128"/>
                    <a:gd name="T69" fmla="*/ 0 h 183"/>
                    <a:gd name="T70" fmla="*/ 0 w 128"/>
                    <a:gd name="T71" fmla="*/ 0 h 183"/>
                    <a:gd name="T72" fmla="*/ 0 w 128"/>
                    <a:gd name="T73" fmla="*/ 0 h 183"/>
                    <a:gd name="T74" fmla="*/ 0 w 128"/>
                    <a:gd name="T75" fmla="*/ 0 h 183"/>
                    <a:gd name="T76" fmla="*/ 0 w 128"/>
                    <a:gd name="T77" fmla="*/ 0 h 183"/>
                    <a:gd name="T78" fmla="*/ 0 w 128"/>
                    <a:gd name="T79" fmla="*/ 0 h 183"/>
                    <a:gd name="T80" fmla="*/ 0 w 128"/>
                    <a:gd name="T81" fmla="*/ 0 h 183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28"/>
                    <a:gd name="T124" fmla="*/ 0 h 183"/>
                    <a:gd name="T125" fmla="*/ 128 w 128"/>
                    <a:gd name="T126" fmla="*/ 183 h 183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28" h="183">
                      <a:moveTo>
                        <a:pt x="108" y="61"/>
                      </a:moveTo>
                      <a:lnTo>
                        <a:pt x="111" y="80"/>
                      </a:lnTo>
                      <a:lnTo>
                        <a:pt x="109" y="97"/>
                      </a:lnTo>
                      <a:lnTo>
                        <a:pt x="101" y="110"/>
                      </a:lnTo>
                      <a:lnTo>
                        <a:pt x="89" y="123"/>
                      </a:lnTo>
                      <a:lnTo>
                        <a:pt x="75" y="134"/>
                      </a:lnTo>
                      <a:lnTo>
                        <a:pt x="60" y="145"/>
                      </a:lnTo>
                      <a:lnTo>
                        <a:pt x="43" y="156"/>
                      </a:lnTo>
                      <a:lnTo>
                        <a:pt x="29" y="167"/>
                      </a:lnTo>
                      <a:lnTo>
                        <a:pt x="27" y="170"/>
                      </a:lnTo>
                      <a:lnTo>
                        <a:pt x="26" y="172"/>
                      </a:lnTo>
                      <a:lnTo>
                        <a:pt x="26" y="176"/>
                      </a:lnTo>
                      <a:lnTo>
                        <a:pt x="28" y="179"/>
                      </a:lnTo>
                      <a:lnTo>
                        <a:pt x="30" y="182"/>
                      </a:lnTo>
                      <a:lnTo>
                        <a:pt x="34" y="183"/>
                      </a:lnTo>
                      <a:lnTo>
                        <a:pt x="37" y="183"/>
                      </a:lnTo>
                      <a:lnTo>
                        <a:pt x="41" y="182"/>
                      </a:lnTo>
                      <a:lnTo>
                        <a:pt x="58" y="171"/>
                      </a:lnTo>
                      <a:lnTo>
                        <a:pt x="76" y="160"/>
                      </a:lnTo>
                      <a:lnTo>
                        <a:pt x="92" y="147"/>
                      </a:lnTo>
                      <a:lnTo>
                        <a:pt x="108" y="132"/>
                      </a:lnTo>
                      <a:lnTo>
                        <a:pt x="118" y="116"/>
                      </a:lnTo>
                      <a:lnTo>
                        <a:pt x="125" y="98"/>
                      </a:lnTo>
                      <a:lnTo>
                        <a:pt x="128" y="78"/>
                      </a:lnTo>
                      <a:lnTo>
                        <a:pt x="123" y="58"/>
                      </a:lnTo>
                      <a:lnTo>
                        <a:pt x="112" y="41"/>
                      </a:lnTo>
                      <a:lnTo>
                        <a:pt x="98" y="28"/>
                      </a:lnTo>
                      <a:lnTo>
                        <a:pt x="80" y="16"/>
                      </a:lnTo>
                      <a:lnTo>
                        <a:pt x="61" y="8"/>
                      </a:lnTo>
                      <a:lnTo>
                        <a:pt x="41" y="2"/>
                      </a:lnTo>
                      <a:lnTo>
                        <a:pt x="23" y="0"/>
                      </a:lnTo>
                      <a:lnTo>
                        <a:pt x="9" y="1"/>
                      </a:lnTo>
                      <a:lnTo>
                        <a:pt x="0" y="6"/>
                      </a:lnTo>
                      <a:lnTo>
                        <a:pt x="16" y="10"/>
                      </a:lnTo>
                      <a:lnTo>
                        <a:pt x="33" y="14"/>
                      </a:lnTo>
                      <a:lnTo>
                        <a:pt x="48" y="17"/>
                      </a:lnTo>
                      <a:lnTo>
                        <a:pt x="63" y="22"/>
                      </a:lnTo>
                      <a:lnTo>
                        <a:pt x="77" y="28"/>
                      </a:lnTo>
                      <a:lnTo>
                        <a:pt x="90" y="36"/>
                      </a:lnTo>
                      <a:lnTo>
                        <a:pt x="101" y="46"/>
                      </a:lnTo>
                      <a:lnTo>
                        <a:pt x="108" y="6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214" name="Freeform 1232"/>
                <p:cNvSpPr>
                  <a:spLocks/>
                </p:cNvSpPr>
                <p:nvPr/>
              </p:nvSpPr>
              <p:spPr bwMode="auto">
                <a:xfrm>
                  <a:off x="5070" y="2650"/>
                  <a:ext cx="112" cy="88"/>
                </a:xfrm>
                <a:custGeom>
                  <a:avLst/>
                  <a:gdLst>
                    <a:gd name="T0" fmla="*/ 0 w 323"/>
                    <a:gd name="T1" fmla="*/ 0 h 379"/>
                    <a:gd name="T2" fmla="*/ 0 w 323"/>
                    <a:gd name="T3" fmla="*/ 0 h 379"/>
                    <a:gd name="T4" fmla="*/ 0 w 323"/>
                    <a:gd name="T5" fmla="*/ 0 h 379"/>
                    <a:gd name="T6" fmla="*/ 0 w 323"/>
                    <a:gd name="T7" fmla="*/ 0 h 379"/>
                    <a:gd name="T8" fmla="*/ 0 w 323"/>
                    <a:gd name="T9" fmla="*/ 0 h 379"/>
                    <a:gd name="T10" fmla="*/ 0 w 323"/>
                    <a:gd name="T11" fmla="*/ 0 h 379"/>
                    <a:gd name="T12" fmla="*/ 0 w 323"/>
                    <a:gd name="T13" fmla="*/ 0 h 379"/>
                    <a:gd name="T14" fmla="*/ 0 w 323"/>
                    <a:gd name="T15" fmla="*/ 0 h 379"/>
                    <a:gd name="T16" fmla="*/ 0 w 323"/>
                    <a:gd name="T17" fmla="*/ 0 h 379"/>
                    <a:gd name="T18" fmla="*/ 0 w 323"/>
                    <a:gd name="T19" fmla="*/ 0 h 379"/>
                    <a:gd name="T20" fmla="*/ 0 w 323"/>
                    <a:gd name="T21" fmla="*/ 0 h 379"/>
                    <a:gd name="T22" fmla="*/ 0 w 323"/>
                    <a:gd name="T23" fmla="*/ 0 h 379"/>
                    <a:gd name="T24" fmla="*/ 0 w 323"/>
                    <a:gd name="T25" fmla="*/ 0 h 379"/>
                    <a:gd name="T26" fmla="*/ 0 w 323"/>
                    <a:gd name="T27" fmla="*/ 0 h 379"/>
                    <a:gd name="T28" fmla="*/ 0 w 323"/>
                    <a:gd name="T29" fmla="*/ 0 h 379"/>
                    <a:gd name="T30" fmla="*/ 0 w 323"/>
                    <a:gd name="T31" fmla="*/ 0 h 379"/>
                    <a:gd name="T32" fmla="*/ 0 w 323"/>
                    <a:gd name="T33" fmla="*/ 0 h 379"/>
                    <a:gd name="T34" fmla="*/ 0 w 323"/>
                    <a:gd name="T35" fmla="*/ 0 h 379"/>
                    <a:gd name="T36" fmla="*/ 0 w 323"/>
                    <a:gd name="T37" fmla="*/ 0 h 379"/>
                    <a:gd name="T38" fmla="*/ 0 w 323"/>
                    <a:gd name="T39" fmla="*/ 0 h 379"/>
                    <a:gd name="T40" fmla="*/ 0 w 323"/>
                    <a:gd name="T41" fmla="*/ 0 h 379"/>
                    <a:gd name="T42" fmla="*/ 0 w 323"/>
                    <a:gd name="T43" fmla="*/ 0 h 379"/>
                    <a:gd name="T44" fmla="*/ 0 w 323"/>
                    <a:gd name="T45" fmla="*/ 0 h 379"/>
                    <a:gd name="T46" fmla="*/ 0 w 323"/>
                    <a:gd name="T47" fmla="*/ 0 h 379"/>
                    <a:gd name="T48" fmla="*/ 0 w 323"/>
                    <a:gd name="T49" fmla="*/ 0 h 379"/>
                    <a:gd name="T50" fmla="*/ 0 w 323"/>
                    <a:gd name="T51" fmla="*/ 0 h 379"/>
                    <a:gd name="T52" fmla="*/ 0 w 323"/>
                    <a:gd name="T53" fmla="*/ 0 h 379"/>
                    <a:gd name="T54" fmla="*/ 0 w 323"/>
                    <a:gd name="T55" fmla="*/ 0 h 379"/>
                    <a:gd name="T56" fmla="*/ 0 w 323"/>
                    <a:gd name="T57" fmla="*/ 0 h 379"/>
                    <a:gd name="T58" fmla="*/ 0 w 323"/>
                    <a:gd name="T59" fmla="*/ 0 h 379"/>
                    <a:gd name="T60" fmla="*/ 0 w 323"/>
                    <a:gd name="T61" fmla="*/ 0 h 379"/>
                    <a:gd name="T62" fmla="*/ 0 w 323"/>
                    <a:gd name="T63" fmla="*/ 0 h 379"/>
                    <a:gd name="T64" fmla="*/ 0 w 323"/>
                    <a:gd name="T65" fmla="*/ 0 h 379"/>
                    <a:gd name="T66" fmla="*/ 0 w 323"/>
                    <a:gd name="T67" fmla="*/ 0 h 379"/>
                    <a:gd name="T68" fmla="*/ 0 w 323"/>
                    <a:gd name="T69" fmla="*/ 0 h 379"/>
                    <a:gd name="T70" fmla="*/ 0 w 323"/>
                    <a:gd name="T71" fmla="*/ 0 h 379"/>
                    <a:gd name="T72" fmla="*/ 0 w 323"/>
                    <a:gd name="T73" fmla="*/ 0 h 379"/>
                    <a:gd name="T74" fmla="*/ 0 w 323"/>
                    <a:gd name="T75" fmla="*/ 0 h 379"/>
                    <a:gd name="T76" fmla="*/ 0 w 323"/>
                    <a:gd name="T77" fmla="*/ 0 h 379"/>
                    <a:gd name="T78" fmla="*/ 0 w 323"/>
                    <a:gd name="T79" fmla="*/ 0 h 379"/>
                    <a:gd name="T80" fmla="*/ 0 w 323"/>
                    <a:gd name="T81" fmla="*/ 0 h 379"/>
                    <a:gd name="T82" fmla="*/ 0 w 323"/>
                    <a:gd name="T83" fmla="*/ 0 h 379"/>
                    <a:gd name="T84" fmla="*/ 0 w 323"/>
                    <a:gd name="T85" fmla="*/ 0 h 379"/>
                    <a:gd name="T86" fmla="*/ 0 w 323"/>
                    <a:gd name="T87" fmla="*/ 0 h 379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w 323"/>
                    <a:gd name="T133" fmla="*/ 0 h 379"/>
                    <a:gd name="T134" fmla="*/ 323 w 323"/>
                    <a:gd name="T135" fmla="*/ 379 h 379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T132" t="T133" r="T134" b="T135"/>
                  <a:pathLst>
                    <a:path w="323" h="379">
                      <a:moveTo>
                        <a:pt x="126" y="50"/>
                      </a:moveTo>
                      <a:lnTo>
                        <a:pt x="101" y="70"/>
                      </a:lnTo>
                      <a:lnTo>
                        <a:pt x="76" y="92"/>
                      </a:lnTo>
                      <a:lnTo>
                        <a:pt x="54" y="115"/>
                      </a:lnTo>
                      <a:lnTo>
                        <a:pt x="34" y="140"/>
                      </a:lnTo>
                      <a:lnTo>
                        <a:pt x="18" y="167"/>
                      </a:lnTo>
                      <a:lnTo>
                        <a:pt x="6" y="196"/>
                      </a:lnTo>
                      <a:lnTo>
                        <a:pt x="0" y="227"/>
                      </a:lnTo>
                      <a:lnTo>
                        <a:pt x="1" y="259"/>
                      </a:lnTo>
                      <a:lnTo>
                        <a:pt x="4" y="267"/>
                      </a:lnTo>
                      <a:lnTo>
                        <a:pt x="7" y="277"/>
                      </a:lnTo>
                      <a:lnTo>
                        <a:pt x="11" y="283"/>
                      </a:lnTo>
                      <a:lnTo>
                        <a:pt x="15" y="291"/>
                      </a:lnTo>
                      <a:lnTo>
                        <a:pt x="21" y="298"/>
                      </a:lnTo>
                      <a:lnTo>
                        <a:pt x="27" y="305"/>
                      </a:lnTo>
                      <a:lnTo>
                        <a:pt x="34" y="311"/>
                      </a:lnTo>
                      <a:lnTo>
                        <a:pt x="41" y="316"/>
                      </a:lnTo>
                      <a:lnTo>
                        <a:pt x="57" y="325"/>
                      </a:lnTo>
                      <a:lnTo>
                        <a:pt x="72" y="333"/>
                      </a:lnTo>
                      <a:lnTo>
                        <a:pt x="87" y="340"/>
                      </a:lnTo>
                      <a:lnTo>
                        <a:pt x="103" y="345"/>
                      </a:lnTo>
                      <a:lnTo>
                        <a:pt x="120" y="351"/>
                      </a:lnTo>
                      <a:lnTo>
                        <a:pt x="136" y="356"/>
                      </a:lnTo>
                      <a:lnTo>
                        <a:pt x="153" y="360"/>
                      </a:lnTo>
                      <a:lnTo>
                        <a:pt x="169" y="364"/>
                      </a:lnTo>
                      <a:lnTo>
                        <a:pt x="187" y="367"/>
                      </a:lnTo>
                      <a:lnTo>
                        <a:pt x="204" y="370"/>
                      </a:lnTo>
                      <a:lnTo>
                        <a:pt x="221" y="372"/>
                      </a:lnTo>
                      <a:lnTo>
                        <a:pt x="238" y="374"/>
                      </a:lnTo>
                      <a:lnTo>
                        <a:pt x="256" y="375"/>
                      </a:lnTo>
                      <a:lnTo>
                        <a:pt x="273" y="376"/>
                      </a:lnTo>
                      <a:lnTo>
                        <a:pt x="290" y="378"/>
                      </a:lnTo>
                      <a:lnTo>
                        <a:pt x="307" y="379"/>
                      </a:lnTo>
                      <a:lnTo>
                        <a:pt x="312" y="379"/>
                      </a:lnTo>
                      <a:lnTo>
                        <a:pt x="317" y="375"/>
                      </a:lnTo>
                      <a:lnTo>
                        <a:pt x="320" y="372"/>
                      </a:lnTo>
                      <a:lnTo>
                        <a:pt x="323" y="366"/>
                      </a:lnTo>
                      <a:lnTo>
                        <a:pt x="323" y="360"/>
                      </a:lnTo>
                      <a:lnTo>
                        <a:pt x="320" y="356"/>
                      </a:lnTo>
                      <a:lnTo>
                        <a:pt x="316" y="352"/>
                      </a:lnTo>
                      <a:lnTo>
                        <a:pt x="311" y="351"/>
                      </a:lnTo>
                      <a:lnTo>
                        <a:pt x="295" y="351"/>
                      </a:lnTo>
                      <a:lnTo>
                        <a:pt x="279" y="351"/>
                      </a:lnTo>
                      <a:lnTo>
                        <a:pt x="263" y="350"/>
                      </a:lnTo>
                      <a:lnTo>
                        <a:pt x="248" y="349"/>
                      </a:lnTo>
                      <a:lnTo>
                        <a:pt x="231" y="348"/>
                      </a:lnTo>
                      <a:lnTo>
                        <a:pt x="215" y="345"/>
                      </a:lnTo>
                      <a:lnTo>
                        <a:pt x="200" y="343"/>
                      </a:lnTo>
                      <a:lnTo>
                        <a:pt x="183" y="341"/>
                      </a:lnTo>
                      <a:lnTo>
                        <a:pt x="168" y="337"/>
                      </a:lnTo>
                      <a:lnTo>
                        <a:pt x="151" y="334"/>
                      </a:lnTo>
                      <a:lnTo>
                        <a:pt x="136" y="329"/>
                      </a:lnTo>
                      <a:lnTo>
                        <a:pt x="121" y="325"/>
                      </a:lnTo>
                      <a:lnTo>
                        <a:pt x="106" y="320"/>
                      </a:lnTo>
                      <a:lnTo>
                        <a:pt x="92" y="313"/>
                      </a:lnTo>
                      <a:lnTo>
                        <a:pt x="76" y="306"/>
                      </a:lnTo>
                      <a:lnTo>
                        <a:pt x="62" y="300"/>
                      </a:lnTo>
                      <a:lnTo>
                        <a:pt x="51" y="291"/>
                      </a:lnTo>
                      <a:lnTo>
                        <a:pt x="41" y="280"/>
                      </a:lnTo>
                      <a:lnTo>
                        <a:pt x="35" y="269"/>
                      </a:lnTo>
                      <a:lnTo>
                        <a:pt x="31" y="255"/>
                      </a:lnTo>
                      <a:lnTo>
                        <a:pt x="31" y="239"/>
                      </a:lnTo>
                      <a:lnTo>
                        <a:pt x="33" y="218"/>
                      </a:lnTo>
                      <a:lnTo>
                        <a:pt x="38" y="197"/>
                      </a:lnTo>
                      <a:lnTo>
                        <a:pt x="42" y="182"/>
                      </a:lnTo>
                      <a:lnTo>
                        <a:pt x="51" y="165"/>
                      </a:lnTo>
                      <a:lnTo>
                        <a:pt x="60" y="150"/>
                      </a:lnTo>
                      <a:lnTo>
                        <a:pt x="68" y="136"/>
                      </a:lnTo>
                      <a:lnTo>
                        <a:pt x="79" y="124"/>
                      </a:lnTo>
                      <a:lnTo>
                        <a:pt x="89" y="111"/>
                      </a:lnTo>
                      <a:lnTo>
                        <a:pt x="101" y="100"/>
                      </a:lnTo>
                      <a:lnTo>
                        <a:pt x="114" y="88"/>
                      </a:lnTo>
                      <a:lnTo>
                        <a:pt x="129" y="76"/>
                      </a:lnTo>
                      <a:lnTo>
                        <a:pt x="144" y="64"/>
                      </a:lnTo>
                      <a:lnTo>
                        <a:pt x="162" y="53"/>
                      </a:lnTo>
                      <a:lnTo>
                        <a:pt x="181" y="41"/>
                      </a:lnTo>
                      <a:lnTo>
                        <a:pt x="201" y="31"/>
                      </a:lnTo>
                      <a:lnTo>
                        <a:pt x="219" y="22"/>
                      </a:lnTo>
                      <a:lnTo>
                        <a:pt x="237" y="14"/>
                      </a:lnTo>
                      <a:lnTo>
                        <a:pt x="253" y="7"/>
                      </a:lnTo>
                      <a:lnTo>
                        <a:pt x="268" y="1"/>
                      </a:lnTo>
                      <a:lnTo>
                        <a:pt x="255" y="0"/>
                      </a:lnTo>
                      <a:lnTo>
                        <a:pt x="238" y="1"/>
                      </a:lnTo>
                      <a:lnTo>
                        <a:pt x="221" y="5"/>
                      </a:lnTo>
                      <a:lnTo>
                        <a:pt x="201" y="11"/>
                      </a:lnTo>
                      <a:lnTo>
                        <a:pt x="181" y="19"/>
                      </a:lnTo>
                      <a:lnTo>
                        <a:pt x="161" y="28"/>
                      </a:lnTo>
                      <a:lnTo>
                        <a:pt x="142" y="39"/>
                      </a:lnTo>
                      <a:lnTo>
                        <a:pt x="126" y="5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215" name="Freeform 1233"/>
                <p:cNvSpPr>
                  <a:spLocks/>
                </p:cNvSpPr>
                <p:nvPr/>
              </p:nvSpPr>
              <p:spPr bwMode="auto">
                <a:xfrm>
                  <a:off x="5229" y="2647"/>
                  <a:ext cx="99" cy="59"/>
                </a:xfrm>
                <a:custGeom>
                  <a:avLst/>
                  <a:gdLst>
                    <a:gd name="T0" fmla="*/ 0 w 282"/>
                    <a:gd name="T1" fmla="*/ 0 h 253"/>
                    <a:gd name="T2" fmla="*/ 0 w 282"/>
                    <a:gd name="T3" fmla="*/ 0 h 253"/>
                    <a:gd name="T4" fmla="*/ 0 w 282"/>
                    <a:gd name="T5" fmla="*/ 0 h 253"/>
                    <a:gd name="T6" fmla="*/ 0 w 282"/>
                    <a:gd name="T7" fmla="*/ 0 h 253"/>
                    <a:gd name="T8" fmla="*/ 0 w 282"/>
                    <a:gd name="T9" fmla="*/ 0 h 253"/>
                    <a:gd name="T10" fmla="*/ 0 w 282"/>
                    <a:gd name="T11" fmla="*/ 0 h 253"/>
                    <a:gd name="T12" fmla="*/ 0 w 282"/>
                    <a:gd name="T13" fmla="*/ 0 h 253"/>
                    <a:gd name="T14" fmla="*/ 0 w 282"/>
                    <a:gd name="T15" fmla="*/ 0 h 253"/>
                    <a:gd name="T16" fmla="*/ 0 w 282"/>
                    <a:gd name="T17" fmla="*/ 0 h 253"/>
                    <a:gd name="T18" fmla="*/ 0 w 282"/>
                    <a:gd name="T19" fmla="*/ 0 h 253"/>
                    <a:gd name="T20" fmla="*/ 0 w 282"/>
                    <a:gd name="T21" fmla="*/ 0 h 253"/>
                    <a:gd name="T22" fmla="*/ 0 w 282"/>
                    <a:gd name="T23" fmla="*/ 0 h 253"/>
                    <a:gd name="T24" fmla="*/ 0 w 282"/>
                    <a:gd name="T25" fmla="*/ 0 h 253"/>
                    <a:gd name="T26" fmla="*/ 0 w 282"/>
                    <a:gd name="T27" fmla="*/ 0 h 253"/>
                    <a:gd name="T28" fmla="*/ 0 w 282"/>
                    <a:gd name="T29" fmla="*/ 0 h 253"/>
                    <a:gd name="T30" fmla="*/ 0 w 282"/>
                    <a:gd name="T31" fmla="*/ 0 h 253"/>
                    <a:gd name="T32" fmla="*/ 0 w 282"/>
                    <a:gd name="T33" fmla="*/ 0 h 253"/>
                    <a:gd name="T34" fmla="*/ 0 w 282"/>
                    <a:gd name="T35" fmla="*/ 0 h 253"/>
                    <a:gd name="T36" fmla="*/ 0 w 282"/>
                    <a:gd name="T37" fmla="*/ 0 h 253"/>
                    <a:gd name="T38" fmla="*/ 0 w 282"/>
                    <a:gd name="T39" fmla="*/ 0 h 253"/>
                    <a:gd name="T40" fmla="*/ 0 w 282"/>
                    <a:gd name="T41" fmla="*/ 0 h 253"/>
                    <a:gd name="T42" fmla="*/ 0 w 282"/>
                    <a:gd name="T43" fmla="*/ 0 h 253"/>
                    <a:gd name="T44" fmla="*/ 0 w 282"/>
                    <a:gd name="T45" fmla="*/ 0 h 253"/>
                    <a:gd name="T46" fmla="*/ 0 w 282"/>
                    <a:gd name="T47" fmla="*/ 0 h 253"/>
                    <a:gd name="T48" fmla="*/ 0 w 282"/>
                    <a:gd name="T49" fmla="*/ 0 h 253"/>
                    <a:gd name="T50" fmla="*/ 0 w 282"/>
                    <a:gd name="T51" fmla="*/ 0 h 253"/>
                    <a:gd name="T52" fmla="*/ 0 w 282"/>
                    <a:gd name="T53" fmla="*/ 0 h 253"/>
                    <a:gd name="T54" fmla="*/ 0 w 282"/>
                    <a:gd name="T55" fmla="*/ 0 h 253"/>
                    <a:gd name="T56" fmla="*/ 0 w 282"/>
                    <a:gd name="T57" fmla="*/ 0 h 253"/>
                    <a:gd name="T58" fmla="*/ 0 w 282"/>
                    <a:gd name="T59" fmla="*/ 0 h 253"/>
                    <a:gd name="T60" fmla="*/ 0 w 282"/>
                    <a:gd name="T61" fmla="*/ 0 h 253"/>
                    <a:gd name="T62" fmla="*/ 0 w 282"/>
                    <a:gd name="T63" fmla="*/ 0 h 253"/>
                    <a:gd name="T64" fmla="*/ 0 w 282"/>
                    <a:gd name="T65" fmla="*/ 0 h 253"/>
                    <a:gd name="T66" fmla="*/ 0 w 282"/>
                    <a:gd name="T67" fmla="*/ 0 h 253"/>
                    <a:gd name="T68" fmla="*/ 0 w 282"/>
                    <a:gd name="T69" fmla="*/ 0 h 253"/>
                    <a:gd name="T70" fmla="*/ 0 w 282"/>
                    <a:gd name="T71" fmla="*/ 0 h 253"/>
                    <a:gd name="T72" fmla="*/ 0 w 282"/>
                    <a:gd name="T73" fmla="*/ 0 h 253"/>
                    <a:gd name="T74" fmla="*/ 0 w 282"/>
                    <a:gd name="T75" fmla="*/ 0 h 253"/>
                    <a:gd name="T76" fmla="*/ 0 w 282"/>
                    <a:gd name="T77" fmla="*/ 0 h 253"/>
                    <a:gd name="T78" fmla="*/ 0 w 282"/>
                    <a:gd name="T79" fmla="*/ 0 h 253"/>
                    <a:gd name="T80" fmla="*/ 0 w 282"/>
                    <a:gd name="T81" fmla="*/ 0 h 253"/>
                    <a:gd name="T82" fmla="*/ 0 w 282"/>
                    <a:gd name="T83" fmla="*/ 0 h 253"/>
                    <a:gd name="T84" fmla="*/ 0 w 282"/>
                    <a:gd name="T85" fmla="*/ 0 h 253"/>
                    <a:gd name="T86" fmla="*/ 0 w 282"/>
                    <a:gd name="T87" fmla="*/ 0 h 253"/>
                    <a:gd name="T88" fmla="*/ 0 w 282"/>
                    <a:gd name="T89" fmla="*/ 0 h 253"/>
                    <a:gd name="T90" fmla="*/ 0 w 282"/>
                    <a:gd name="T91" fmla="*/ 0 h 253"/>
                    <a:gd name="T92" fmla="*/ 0 w 282"/>
                    <a:gd name="T93" fmla="*/ 0 h 253"/>
                    <a:gd name="T94" fmla="*/ 0 w 282"/>
                    <a:gd name="T95" fmla="*/ 0 h 253"/>
                    <a:gd name="T96" fmla="*/ 0 w 282"/>
                    <a:gd name="T97" fmla="*/ 0 h 253"/>
                    <a:gd name="T98" fmla="*/ 0 w 282"/>
                    <a:gd name="T99" fmla="*/ 0 h 253"/>
                    <a:gd name="T100" fmla="*/ 0 w 282"/>
                    <a:gd name="T101" fmla="*/ 0 h 253"/>
                    <a:gd name="T102" fmla="*/ 0 w 282"/>
                    <a:gd name="T103" fmla="*/ 0 h 253"/>
                    <a:gd name="T104" fmla="*/ 0 w 282"/>
                    <a:gd name="T105" fmla="*/ 0 h 253"/>
                    <a:gd name="T106" fmla="*/ 0 w 282"/>
                    <a:gd name="T107" fmla="*/ 0 h 253"/>
                    <a:gd name="T108" fmla="*/ 0 w 282"/>
                    <a:gd name="T109" fmla="*/ 0 h 253"/>
                    <a:gd name="T110" fmla="*/ 0 w 282"/>
                    <a:gd name="T111" fmla="*/ 0 h 253"/>
                    <a:gd name="T112" fmla="*/ 0 w 282"/>
                    <a:gd name="T113" fmla="*/ 0 h 253"/>
                    <a:gd name="T114" fmla="*/ 0 w 282"/>
                    <a:gd name="T115" fmla="*/ 0 h 253"/>
                    <a:gd name="T116" fmla="*/ 0 w 282"/>
                    <a:gd name="T117" fmla="*/ 0 h 253"/>
                    <a:gd name="T118" fmla="*/ 0 w 282"/>
                    <a:gd name="T119" fmla="*/ 0 h 253"/>
                    <a:gd name="T120" fmla="*/ 0 w 282"/>
                    <a:gd name="T121" fmla="*/ 0 h 253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282"/>
                    <a:gd name="T184" fmla="*/ 0 h 253"/>
                    <a:gd name="T185" fmla="*/ 282 w 282"/>
                    <a:gd name="T186" fmla="*/ 253 h 253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282" h="253">
                      <a:moveTo>
                        <a:pt x="235" y="78"/>
                      </a:moveTo>
                      <a:lnTo>
                        <a:pt x="248" y="92"/>
                      </a:lnTo>
                      <a:lnTo>
                        <a:pt x="255" y="108"/>
                      </a:lnTo>
                      <a:lnTo>
                        <a:pt x="259" y="125"/>
                      </a:lnTo>
                      <a:lnTo>
                        <a:pt x="259" y="144"/>
                      </a:lnTo>
                      <a:lnTo>
                        <a:pt x="257" y="159"/>
                      </a:lnTo>
                      <a:lnTo>
                        <a:pt x="252" y="171"/>
                      </a:lnTo>
                      <a:lnTo>
                        <a:pt x="244" y="184"/>
                      </a:lnTo>
                      <a:lnTo>
                        <a:pt x="236" y="194"/>
                      </a:lnTo>
                      <a:lnTo>
                        <a:pt x="225" y="206"/>
                      </a:lnTo>
                      <a:lnTo>
                        <a:pt x="215" y="215"/>
                      </a:lnTo>
                      <a:lnTo>
                        <a:pt x="204" y="225"/>
                      </a:lnTo>
                      <a:lnTo>
                        <a:pt x="194" y="236"/>
                      </a:lnTo>
                      <a:lnTo>
                        <a:pt x="191" y="239"/>
                      </a:lnTo>
                      <a:lnTo>
                        <a:pt x="190" y="242"/>
                      </a:lnTo>
                      <a:lnTo>
                        <a:pt x="191" y="246"/>
                      </a:lnTo>
                      <a:lnTo>
                        <a:pt x="194" y="249"/>
                      </a:lnTo>
                      <a:lnTo>
                        <a:pt x="197" y="252"/>
                      </a:lnTo>
                      <a:lnTo>
                        <a:pt x="201" y="253"/>
                      </a:lnTo>
                      <a:lnTo>
                        <a:pt x="205" y="252"/>
                      </a:lnTo>
                      <a:lnTo>
                        <a:pt x="209" y="249"/>
                      </a:lnTo>
                      <a:lnTo>
                        <a:pt x="232" y="234"/>
                      </a:lnTo>
                      <a:lnTo>
                        <a:pt x="251" y="215"/>
                      </a:lnTo>
                      <a:lnTo>
                        <a:pt x="267" y="192"/>
                      </a:lnTo>
                      <a:lnTo>
                        <a:pt x="278" y="168"/>
                      </a:lnTo>
                      <a:lnTo>
                        <a:pt x="282" y="141"/>
                      </a:lnTo>
                      <a:lnTo>
                        <a:pt x="279" y="116"/>
                      </a:lnTo>
                      <a:lnTo>
                        <a:pt x="270" y="92"/>
                      </a:lnTo>
                      <a:lnTo>
                        <a:pt x="251" y="70"/>
                      </a:lnTo>
                      <a:lnTo>
                        <a:pt x="237" y="59"/>
                      </a:lnTo>
                      <a:lnTo>
                        <a:pt x="221" y="48"/>
                      </a:lnTo>
                      <a:lnTo>
                        <a:pt x="202" y="39"/>
                      </a:lnTo>
                      <a:lnTo>
                        <a:pt x="183" y="31"/>
                      </a:lnTo>
                      <a:lnTo>
                        <a:pt x="163" y="24"/>
                      </a:lnTo>
                      <a:lnTo>
                        <a:pt x="142" y="18"/>
                      </a:lnTo>
                      <a:lnTo>
                        <a:pt x="122" y="13"/>
                      </a:lnTo>
                      <a:lnTo>
                        <a:pt x="101" y="8"/>
                      </a:lnTo>
                      <a:lnTo>
                        <a:pt x="82" y="5"/>
                      </a:lnTo>
                      <a:lnTo>
                        <a:pt x="63" y="2"/>
                      </a:lnTo>
                      <a:lnTo>
                        <a:pt x="47" y="0"/>
                      </a:lnTo>
                      <a:lnTo>
                        <a:pt x="32" y="0"/>
                      </a:lnTo>
                      <a:lnTo>
                        <a:pt x="19" y="0"/>
                      </a:lnTo>
                      <a:lnTo>
                        <a:pt x="10" y="1"/>
                      </a:lnTo>
                      <a:lnTo>
                        <a:pt x="4" y="4"/>
                      </a:lnTo>
                      <a:lnTo>
                        <a:pt x="0" y="6"/>
                      </a:lnTo>
                      <a:lnTo>
                        <a:pt x="12" y="8"/>
                      </a:lnTo>
                      <a:lnTo>
                        <a:pt x="25" y="9"/>
                      </a:lnTo>
                      <a:lnTo>
                        <a:pt x="38" y="12"/>
                      </a:lnTo>
                      <a:lnTo>
                        <a:pt x="52" y="14"/>
                      </a:lnTo>
                      <a:lnTo>
                        <a:pt x="67" y="16"/>
                      </a:lnTo>
                      <a:lnTo>
                        <a:pt x="82" y="18"/>
                      </a:lnTo>
                      <a:lnTo>
                        <a:pt x="97" y="22"/>
                      </a:lnTo>
                      <a:lnTo>
                        <a:pt x="114" y="25"/>
                      </a:lnTo>
                      <a:lnTo>
                        <a:pt x="129" y="30"/>
                      </a:lnTo>
                      <a:lnTo>
                        <a:pt x="146" y="35"/>
                      </a:lnTo>
                      <a:lnTo>
                        <a:pt x="162" y="40"/>
                      </a:lnTo>
                      <a:lnTo>
                        <a:pt x="177" y="46"/>
                      </a:lnTo>
                      <a:lnTo>
                        <a:pt x="192" y="53"/>
                      </a:lnTo>
                      <a:lnTo>
                        <a:pt x="208" y="60"/>
                      </a:lnTo>
                      <a:lnTo>
                        <a:pt x="222" y="69"/>
                      </a:lnTo>
                      <a:lnTo>
                        <a:pt x="235" y="7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216" name="Freeform 1234"/>
                <p:cNvSpPr>
                  <a:spLocks/>
                </p:cNvSpPr>
                <p:nvPr/>
              </p:nvSpPr>
              <p:spPr bwMode="auto">
                <a:xfrm>
                  <a:off x="5030" y="2680"/>
                  <a:ext cx="40" cy="54"/>
                </a:xfrm>
                <a:custGeom>
                  <a:avLst/>
                  <a:gdLst>
                    <a:gd name="T0" fmla="*/ 0 w 115"/>
                    <a:gd name="T1" fmla="*/ 0 h 236"/>
                    <a:gd name="T2" fmla="*/ 0 w 115"/>
                    <a:gd name="T3" fmla="*/ 0 h 236"/>
                    <a:gd name="T4" fmla="*/ 0 w 115"/>
                    <a:gd name="T5" fmla="*/ 0 h 236"/>
                    <a:gd name="T6" fmla="*/ 0 w 115"/>
                    <a:gd name="T7" fmla="*/ 0 h 236"/>
                    <a:gd name="T8" fmla="*/ 0 w 115"/>
                    <a:gd name="T9" fmla="*/ 0 h 236"/>
                    <a:gd name="T10" fmla="*/ 0 w 115"/>
                    <a:gd name="T11" fmla="*/ 0 h 236"/>
                    <a:gd name="T12" fmla="*/ 0 w 115"/>
                    <a:gd name="T13" fmla="*/ 0 h 236"/>
                    <a:gd name="T14" fmla="*/ 0 w 115"/>
                    <a:gd name="T15" fmla="*/ 0 h 236"/>
                    <a:gd name="T16" fmla="*/ 0 w 115"/>
                    <a:gd name="T17" fmla="*/ 0 h 236"/>
                    <a:gd name="T18" fmla="*/ 0 w 115"/>
                    <a:gd name="T19" fmla="*/ 0 h 236"/>
                    <a:gd name="T20" fmla="*/ 0 w 115"/>
                    <a:gd name="T21" fmla="*/ 0 h 236"/>
                    <a:gd name="T22" fmla="*/ 0 w 115"/>
                    <a:gd name="T23" fmla="*/ 0 h 236"/>
                    <a:gd name="T24" fmla="*/ 0 w 115"/>
                    <a:gd name="T25" fmla="*/ 0 h 236"/>
                    <a:gd name="T26" fmla="*/ 0 w 115"/>
                    <a:gd name="T27" fmla="*/ 0 h 236"/>
                    <a:gd name="T28" fmla="*/ 0 w 115"/>
                    <a:gd name="T29" fmla="*/ 0 h 236"/>
                    <a:gd name="T30" fmla="*/ 0 w 115"/>
                    <a:gd name="T31" fmla="*/ 0 h 236"/>
                    <a:gd name="T32" fmla="*/ 0 w 115"/>
                    <a:gd name="T33" fmla="*/ 0 h 236"/>
                    <a:gd name="T34" fmla="*/ 0 w 115"/>
                    <a:gd name="T35" fmla="*/ 0 h 236"/>
                    <a:gd name="T36" fmla="*/ 0 w 115"/>
                    <a:gd name="T37" fmla="*/ 0 h 236"/>
                    <a:gd name="T38" fmla="*/ 0 w 115"/>
                    <a:gd name="T39" fmla="*/ 0 h 236"/>
                    <a:gd name="T40" fmla="*/ 0 w 115"/>
                    <a:gd name="T41" fmla="*/ 0 h 236"/>
                    <a:gd name="T42" fmla="*/ 0 w 115"/>
                    <a:gd name="T43" fmla="*/ 0 h 236"/>
                    <a:gd name="T44" fmla="*/ 0 w 115"/>
                    <a:gd name="T45" fmla="*/ 0 h 236"/>
                    <a:gd name="T46" fmla="*/ 0 w 115"/>
                    <a:gd name="T47" fmla="*/ 0 h 236"/>
                    <a:gd name="T48" fmla="*/ 0 w 115"/>
                    <a:gd name="T49" fmla="*/ 0 h 236"/>
                    <a:gd name="T50" fmla="*/ 0 w 115"/>
                    <a:gd name="T51" fmla="*/ 0 h 236"/>
                    <a:gd name="T52" fmla="*/ 0 w 115"/>
                    <a:gd name="T53" fmla="*/ 0 h 236"/>
                    <a:gd name="T54" fmla="*/ 0 w 115"/>
                    <a:gd name="T55" fmla="*/ 0 h 236"/>
                    <a:gd name="T56" fmla="*/ 0 w 115"/>
                    <a:gd name="T57" fmla="*/ 0 h 236"/>
                    <a:gd name="T58" fmla="*/ 0 w 115"/>
                    <a:gd name="T59" fmla="*/ 0 h 236"/>
                    <a:gd name="T60" fmla="*/ 0 w 115"/>
                    <a:gd name="T61" fmla="*/ 0 h 236"/>
                    <a:gd name="T62" fmla="*/ 0 w 115"/>
                    <a:gd name="T63" fmla="*/ 0 h 236"/>
                    <a:gd name="T64" fmla="*/ 0 w 115"/>
                    <a:gd name="T65" fmla="*/ 0 h 236"/>
                    <a:gd name="T66" fmla="*/ 0 w 115"/>
                    <a:gd name="T67" fmla="*/ 0 h 236"/>
                    <a:gd name="T68" fmla="*/ 0 w 115"/>
                    <a:gd name="T69" fmla="*/ 0 h 236"/>
                    <a:gd name="T70" fmla="*/ 0 w 115"/>
                    <a:gd name="T71" fmla="*/ 0 h 236"/>
                    <a:gd name="T72" fmla="*/ 0 w 115"/>
                    <a:gd name="T73" fmla="*/ 0 h 236"/>
                    <a:gd name="T74" fmla="*/ 0 w 115"/>
                    <a:gd name="T75" fmla="*/ 0 h 236"/>
                    <a:gd name="T76" fmla="*/ 0 w 115"/>
                    <a:gd name="T77" fmla="*/ 0 h 236"/>
                    <a:gd name="T78" fmla="*/ 0 w 115"/>
                    <a:gd name="T79" fmla="*/ 0 h 236"/>
                    <a:gd name="T80" fmla="*/ 0 w 115"/>
                    <a:gd name="T81" fmla="*/ 0 h 2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15"/>
                    <a:gd name="T124" fmla="*/ 0 h 236"/>
                    <a:gd name="T125" fmla="*/ 115 w 115"/>
                    <a:gd name="T126" fmla="*/ 236 h 236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15" h="236">
                      <a:moveTo>
                        <a:pt x="0" y="128"/>
                      </a:moveTo>
                      <a:lnTo>
                        <a:pt x="0" y="148"/>
                      </a:lnTo>
                      <a:lnTo>
                        <a:pt x="5" y="166"/>
                      </a:lnTo>
                      <a:lnTo>
                        <a:pt x="13" y="184"/>
                      </a:lnTo>
                      <a:lnTo>
                        <a:pt x="24" y="198"/>
                      </a:lnTo>
                      <a:lnTo>
                        <a:pt x="39" y="211"/>
                      </a:lnTo>
                      <a:lnTo>
                        <a:pt x="55" y="223"/>
                      </a:lnTo>
                      <a:lnTo>
                        <a:pt x="74" y="231"/>
                      </a:lnTo>
                      <a:lnTo>
                        <a:pt x="92" y="235"/>
                      </a:lnTo>
                      <a:lnTo>
                        <a:pt x="98" y="236"/>
                      </a:lnTo>
                      <a:lnTo>
                        <a:pt x="104" y="234"/>
                      </a:lnTo>
                      <a:lnTo>
                        <a:pt x="109" y="231"/>
                      </a:lnTo>
                      <a:lnTo>
                        <a:pt x="111" y="226"/>
                      </a:lnTo>
                      <a:lnTo>
                        <a:pt x="111" y="220"/>
                      </a:lnTo>
                      <a:lnTo>
                        <a:pt x="110" y="215"/>
                      </a:lnTo>
                      <a:lnTo>
                        <a:pt x="107" y="210"/>
                      </a:lnTo>
                      <a:lnTo>
                        <a:pt x="101" y="208"/>
                      </a:lnTo>
                      <a:lnTo>
                        <a:pt x="82" y="201"/>
                      </a:lnTo>
                      <a:lnTo>
                        <a:pt x="64" y="192"/>
                      </a:lnTo>
                      <a:lnTo>
                        <a:pt x="50" y="179"/>
                      </a:lnTo>
                      <a:lnTo>
                        <a:pt x="40" y="165"/>
                      </a:lnTo>
                      <a:lnTo>
                        <a:pt x="33" y="148"/>
                      </a:lnTo>
                      <a:lnTo>
                        <a:pt x="29" y="130"/>
                      </a:lnTo>
                      <a:lnTo>
                        <a:pt x="29" y="110"/>
                      </a:lnTo>
                      <a:lnTo>
                        <a:pt x="35" y="89"/>
                      </a:lnTo>
                      <a:lnTo>
                        <a:pt x="43" y="74"/>
                      </a:lnTo>
                      <a:lnTo>
                        <a:pt x="56" y="60"/>
                      </a:lnTo>
                      <a:lnTo>
                        <a:pt x="70" y="46"/>
                      </a:lnTo>
                      <a:lnTo>
                        <a:pt x="85" y="33"/>
                      </a:lnTo>
                      <a:lnTo>
                        <a:pt x="98" y="23"/>
                      </a:lnTo>
                      <a:lnTo>
                        <a:pt x="109" y="12"/>
                      </a:lnTo>
                      <a:lnTo>
                        <a:pt x="115" y="6"/>
                      </a:lnTo>
                      <a:lnTo>
                        <a:pt x="115" y="0"/>
                      </a:lnTo>
                      <a:lnTo>
                        <a:pt x="102" y="4"/>
                      </a:lnTo>
                      <a:lnTo>
                        <a:pt x="85" y="12"/>
                      </a:lnTo>
                      <a:lnTo>
                        <a:pt x="68" y="26"/>
                      </a:lnTo>
                      <a:lnTo>
                        <a:pt x="49" y="42"/>
                      </a:lnTo>
                      <a:lnTo>
                        <a:pt x="32" y="61"/>
                      </a:lnTo>
                      <a:lnTo>
                        <a:pt x="17" y="82"/>
                      </a:lnTo>
                      <a:lnTo>
                        <a:pt x="6" y="105"/>
                      </a:lnTo>
                      <a:lnTo>
                        <a:pt x="0" y="12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217" name="Freeform 1235"/>
                <p:cNvSpPr>
                  <a:spLocks/>
                </p:cNvSpPr>
                <p:nvPr/>
              </p:nvSpPr>
              <p:spPr bwMode="auto">
                <a:xfrm>
                  <a:off x="5311" y="2643"/>
                  <a:ext cx="87" cy="73"/>
                </a:xfrm>
                <a:custGeom>
                  <a:avLst/>
                  <a:gdLst>
                    <a:gd name="T0" fmla="*/ 0 w 245"/>
                    <a:gd name="T1" fmla="*/ 0 h 310"/>
                    <a:gd name="T2" fmla="*/ 0 w 245"/>
                    <a:gd name="T3" fmla="*/ 0 h 310"/>
                    <a:gd name="T4" fmla="*/ 0 w 245"/>
                    <a:gd name="T5" fmla="*/ 0 h 310"/>
                    <a:gd name="T6" fmla="*/ 0 w 245"/>
                    <a:gd name="T7" fmla="*/ 0 h 310"/>
                    <a:gd name="T8" fmla="*/ 0 w 245"/>
                    <a:gd name="T9" fmla="*/ 0 h 310"/>
                    <a:gd name="T10" fmla="*/ 0 w 245"/>
                    <a:gd name="T11" fmla="*/ 0 h 310"/>
                    <a:gd name="T12" fmla="*/ 0 w 245"/>
                    <a:gd name="T13" fmla="*/ 0 h 310"/>
                    <a:gd name="T14" fmla="*/ 0 w 245"/>
                    <a:gd name="T15" fmla="*/ 0 h 310"/>
                    <a:gd name="T16" fmla="*/ 0 w 245"/>
                    <a:gd name="T17" fmla="*/ 0 h 310"/>
                    <a:gd name="T18" fmla="*/ 0 w 245"/>
                    <a:gd name="T19" fmla="*/ 0 h 310"/>
                    <a:gd name="T20" fmla="*/ 0 w 245"/>
                    <a:gd name="T21" fmla="*/ 0 h 310"/>
                    <a:gd name="T22" fmla="*/ 0 w 245"/>
                    <a:gd name="T23" fmla="*/ 0 h 310"/>
                    <a:gd name="T24" fmla="*/ 0 w 245"/>
                    <a:gd name="T25" fmla="*/ 0 h 310"/>
                    <a:gd name="T26" fmla="*/ 0 w 245"/>
                    <a:gd name="T27" fmla="*/ 0 h 310"/>
                    <a:gd name="T28" fmla="*/ 0 w 245"/>
                    <a:gd name="T29" fmla="*/ 0 h 310"/>
                    <a:gd name="T30" fmla="*/ 0 w 245"/>
                    <a:gd name="T31" fmla="*/ 0 h 310"/>
                    <a:gd name="T32" fmla="*/ 0 w 245"/>
                    <a:gd name="T33" fmla="*/ 0 h 310"/>
                    <a:gd name="T34" fmla="*/ 0 w 245"/>
                    <a:gd name="T35" fmla="*/ 0 h 310"/>
                    <a:gd name="T36" fmla="*/ 0 w 245"/>
                    <a:gd name="T37" fmla="*/ 0 h 310"/>
                    <a:gd name="T38" fmla="*/ 0 w 245"/>
                    <a:gd name="T39" fmla="*/ 0 h 310"/>
                    <a:gd name="T40" fmla="*/ 0 w 245"/>
                    <a:gd name="T41" fmla="*/ 0 h 310"/>
                    <a:gd name="T42" fmla="*/ 0 w 245"/>
                    <a:gd name="T43" fmla="*/ 0 h 310"/>
                    <a:gd name="T44" fmla="*/ 0 w 245"/>
                    <a:gd name="T45" fmla="*/ 0 h 310"/>
                    <a:gd name="T46" fmla="*/ 0 w 245"/>
                    <a:gd name="T47" fmla="*/ 0 h 310"/>
                    <a:gd name="T48" fmla="*/ 0 w 245"/>
                    <a:gd name="T49" fmla="*/ 0 h 310"/>
                    <a:gd name="T50" fmla="*/ 0 w 245"/>
                    <a:gd name="T51" fmla="*/ 0 h 310"/>
                    <a:gd name="T52" fmla="*/ 0 w 245"/>
                    <a:gd name="T53" fmla="*/ 0 h 310"/>
                    <a:gd name="T54" fmla="*/ 0 w 245"/>
                    <a:gd name="T55" fmla="*/ 0 h 310"/>
                    <a:gd name="T56" fmla="*/ 0 w 245"/>
                    <a:gd name="T57" fmla="*/ 0 h 310"/>
                    <a:gd name="T58" fmla="*/ 0 w 245"/>
                    <a:gd name="T59" fmla="*/ 0 h 310"/>
                    <a:gd name="T60" fmla="*/ 0 w 245"/>
                    <a:gd name="T61" fmla="*/ 0 h 310"/>
                    <a:gd name="T62" fmla="*/ 0 w 245"/>
                    <a:gd name="T63" fmla="*/ 0 h 310"/>
                    <a:gd name="T64" fmla="*/ 0 w 245"/>
                    <a:gd name="T65" fmla="*/ 0 h 310"/>
                    <a:gd name="T66" fmla="*/ 0 w 245"/>
                    <a:gd name="T67" fmla="*/ 0 h 310"/>
                    <a:gd name="T68" fmla="*/ 0 w 245"/>
                    <a:gd name="T69" fmla="*/ 0 h 310"/>
                    <a:gd name="T70" fmla="*/ 0 w 245"/>
                    <a:gd name="T71" fmla="*/ 0 h 310"/>
                    <a:gd name="T72" fmla="*/ 0 w 245"/>
                    <a:gd name="T73" fmla="*/ 0 h 310"/>
                    <a:gd name="T74" fmla="*/ 0 w 245"/>
                    <a:gd name="T75" fmla="*/ 0 h 310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w 245"/>
                    <a:gd name="T115" fmla="*/ 0 h 310"/>
                    <a:gd name="T116" fmla="*/ 245 w 245"/>
                    <a:gd name="T117" fmla="*/ 310 h 310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T114" t="T115" r="T116" b="T117"/>
                  <a:pathLst>
                    <a:path w="245" h="310">
                      <a:moveTo>
                        <a:pt x="200" y="116"/>
                      </a:moveTo>
                      <a:lnTo>
                        <a:pt x="208" y="124"/>
                      </a:lnTo>
                      <a:lnTo>
                        <a:pt x="214" y="133"/>
                      </a:lnTo>
                      <a:lnTo>
                        <a:pt x="220" y="144"/>
                      </a:lnTo>
                      <a:lnTo>
                        <a:pt x="223" y="154"/>
                      </a:lnTo>
                      <a:lnTo>
                        <a:pt x="226" y="164"/>
                      </a:lnTo>
                      <a:lnTo>
                        <a:pt x="224" y="176"/>
                      </a:lnTo>
                      <a:lnTo>
                        <a:pt x="222" y="187"/>
                      </a:lnTo>
                      <a:lnTo>
                        <a:pt x="216" y="198"/>
                      </a:lnTo>
                      <a:lnTo>
                        <a:pt x="208" y="209"/>
                      </a:lnTo>
                      <a:lnTo>
                        <a:pt x="199" y="219"/>
                      </a:lnTo>
                      <a:lnTo>
                        <a:pt x="188" y="229"/>
                      </a:lnTo>
                      <a:lnTo>
                        <a:pt x="177" y="238"/>
                      </a:lnTo>
                      <a:lnTo>
                        <a:pt x="166" y="246"/>
                      </a:lnTo>
                      <a:lnTo>
                        <a:pt x="154" y="255"/>
                      </a:lnTo>
                      <a:lnTo>
                        <a:pt x="142" y="264"/>
                      </a:lnTo>
                      <a:lnTo>
                        <a:pt x="132" y="275"/>
                      </a:lnTo>
                      <a:lnTo>
                        <a:pt x="128" y="278"/>
                      </a:lnTo>
                      <a:lnTo>
                        <a:pt x="126" y="283"/>
                      </a:lnTo>
                      <a:lnTo>
                        <a:pt x="124" y="287"/>
                      </a:lnTo>
                      <a:lnTo>
                        <a:pt x="121" y="292"/>
                      </a:lnTo>
                      <a:lnTo>
                        <a:pt x="120" y="296"/>
                      </a:lnTo>
                      <a:lnTo>
                        <a:pt x="120" y="301"/>
                      </a:lnTo>
                      <a:lnTo>
                        <a:pt x="122" y="306"/>
                      </a:lnTo>
                      <a:lnTo>
                        <a:pt x="126" y="309"/>
                      </a:lnTo>
                      <a:lnTo>
                        <a:pt x="131" y="310"/>
                      </a:lnTo>
                      <a:lnTo>
                        <a:pt x="135" y="310"/>
                      </a:lnTo>
                      <a:lnTo>
                        <a:pt x="139" y="309"/>
                      </a:lnTo>
                      <a:lnTo>
                        <a:pt x="142" y="306"/>
                      </a:lnTo>
                      <a:lnTo>
                        <a:pt x="154" y="292"/>
                      </a:lnTo>
                      <a:lnTo>
                        <a:pt x="167" y="280"/>
                      </a:lnTo>
                      <a:lnTo>
                        <a:pt x="180" y="269"/>
                      </a:lnTo>
                      <a:lnTo>
                        <a:pt x="194" y="257"/>
                      </a:lnTo>
                      <a:lnTo>
                        <a:pt x="207" y="246"/>
                      </a:lnTo>
                      <a:lnTo>
                        <a:pt x="220" y="233"/>
                      </a:lnTo>
                      <a:lnTo>
                        <a:pt x="230" y="219"/>
                      </a:lnTo>
                      <a:lnTo>
                        <a:pt x="238" y="204"/>
                      </a:lnTo>
                      <a:lnTo>
                        <a:pt x="244" y="186"/>
                      </a:lnTo>
                      <a:lnTo>
                        <a:pt x="245" y="169"/>
                      </a:lnTo>
                      <a:lnTo>
                        <a:pt x="243" y="152"/>
                      </a:lnTo>
                      <a:lnTo>
                        <a:pt x="237" y="134"/>
                      </a:lnTo>
                      <a:lnTo>
                        <a:pt x="228" y="119"/>
                      </a:lnTo>
                      <a:lnTo>
                        <a:pt x="217" y="105"/>
                      </a:lnTo>
                      <a:lnTo>
                        <a:pt x="203" y="93"/>
                      </a:lnTo>
                      <a:lnTo>
                        <a:pt x="188" y="83"/>
                      </a:lnTo>
                      <a:lnTo>
                        <a:pt x="176" y="76"/>
                      </a:lnTo>
                      <a:lnTo>
                        <a:pt x="163" y="69"/>
                      </a:lnTo>
                      <a:lnTo>
                        <a:pt x="151" y="61"/>
                      </a:lnTo>
                      <a:lnTo>
                        <a:pt x="136" y="54"/>
                      </a:lnTo>
                      <a:lnTo>
                        <a:pt x="122" y="46"/>
                      </a:lnTo>
                      <a:lnTo>
                        <a:pt x="107" y="39"/>
                      </a:lnTo>
                      <a:lnTo>
                        <a:pt x="93" y="31"/>
                      </a:lnTo>
                      <a:lnTo>
                        <a:pt x="79" y="24"/>
                      </a:lnTo>
                      <a:lnTo>
                        <a:pt x="66" y="18"/>
                      </a:lnTo>
                      <a:lnTo>
                        <a:pt x="53" y="13"/>
                      </a:lnTo>
                      <a:lnTo>
                        <a:pt x="40" y="8"/>
                      </a:lnTo>
                      <a:lnTo>
                        <a:pt x="30" y="5"/>
                      </a:lnTo>
                      <a:lnTo>
                        <a:pt x="20" y="1"/>
                      </a:lnTo>
                      <a:lnTo>
                        <a:pt x="1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lnTo>
                        <a:pt x="11" y="8"/>
                      </a:lnTo>
                      <a:lnTo>
                        <a:pt x="23" y="14"/>
                      </a:lnTo>
                      <a:lnTo>
                        <a:pt x="36" y="20"/>
                      </a:lnTo>
                      <a:lnTo>
                        <a:pt x="47" y="25"/>
                      </a:lnTo>
                      <a:lnTo>
                        <a:pt x="60" y="31"/>
                      </a:lnTo>
                      <a:lnTo>
                        <a:pt x="73" y="37"/>
                      </a:lnTo>
                      <a:lnTo>
                        <a:pt x="86" y="44"/>
                      </a:lnTo>
                      <a:lnTo>
                        <a:pt x="99" y="51"/>
                      </a:lnTo>
                      <a:lnTo>
                        <a:pt x="113" y="57"/>
                      </a:lnTo>
                      <a:lnTo>
                        <a:pt x="126" y="64"/>
                      </a:lnTo>
                      <a:lnTo>
                        <a:pt x="139" y="71"/>
                      </a:lnTo>
                      <a:lnTo>
                        <a:pt x="152" y="79"/>
                      </a:lnTo>
                      <a:lnTo>
                        <a:pt x="165" y="88"/>
                      </a:lnTo>
                      <a:lnTo>
                        <a:pt x="176" y="96"/>
                      </a:lnTo>
                      <a:lnTo>
                        <a:pt x="188" y="106"/>
                      </a:lnTo>
                      <a:lnTo>
                        <a:pt x="200" y="1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pic>
            <p:nvPicPr>
              <p:cNvPr id="40205" name="Picture 1236" descr="access_point_stylized_gray_small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072" y="3642"/>
                <a:ext cx="430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40022" name="Line 1237"/>
            <p:cNvSpPr>
              <a:spLocks noChangeShapeType="1"/>
            </p:cNvSpPr>
            <p:nvPr/>
          </p:nvSpPr>
          <p:spPr bwMode="auto">
            <a:xfrm rot="5400000" flipV="1">
              <a:off x="5034" y="3427"/>
              <a:ext cx="2" cy="54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0023" name="Group 1238"/>
            <p:cNvGrpSpPr>
              <a:grpSpLocks/>
            </p:cNvGrpSpPr>
            <p:nvPr/>
          </p:nvGrpSpPr>
          <p:grpSpPr bwMode="auto">
            <a:xfrm flipH="1">
              <a:off x="3638" y="2856"/>
              <a:ext cx="261" cy="235"/>
              <a:chOff x="2839" y="3501"/>
              <a:chExt cx="755" cy="803"/>
            </a:xfrm>
          </p:grpSpPr>
          <p:pic>
            <p:nvPicPr>
              <p:cNvPr id="40202" name="Picture 1239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0203" name="Freeform 1240"/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40024" name="Group 1241"/>
            <p:cNvGrpSpPr>
              <a:grpSpLocks/>
            </p:cNvGrpSpPr>
            <p:nvPr/>
          </p:nvGrpSpPr>
          <p:grpSpPr bwMode="auto">
            <a:xfrm flipH="1">
              <a:off x="3438" y="3121"/>
              <a:ext cx="304" cy="256"/>
              <a:chOff x="2839" y="3501"/>
              <a:chExt cx="755" cy="803"/>
            </a:xfrm>
          </p:grpSpPr>
          <p:pic>
            <p:nvPicPr>
              <p:cNvPr id="40200" name="Picture 1242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0201" name="Freeform 1243"/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40025" name="Group 1244"/>
            <p:cNvGrpSpPr>
              <a:grpSpLocks/>
            </p:cNvGrpSpPr>
            <p:nvPr/>
          </p:nvGrpSpPr>
          <p:grpSpPr bwMode="auto">
            <a:xfrm flipH="1">
              <a:off x="3739" y="3311"/>
              <a:ext cx="269" cy="220"/>
              <a:chOff x="2839" y="3501"/>
              <a:chExt cx="755" cy="803"/>
            </a:xfrm>
          </p:grpSpPr>
          <p:pic>
            <p:nvPicPr>
              <p:cNvPr id="40198" name="Picture 12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0199" name="Freeform 1246"/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40026" name="Group 1247"/>
            <p:cNvGrpSpPr>
              <a:grpSpLocks/>
            </p:cNvGrpSpPr>
            <p:nvPr/>
          </p:nvGrpSpPr>
          <p:grpSpPr bwMode="auto">
            <a:xfrm>
              <a:off x="4126" y="3300"/>
              <a:ext cx="269" cy="221"/>
              <a:chOff x="2839" y="3501"/>
              <a:chExt cx="755" cy="803"/>
            </a:xfrm>
          </p:grpSpPr>
          <p:pic>
            <p:nvPicPr>
              <p:cNvPr id="40196" name="Picture 1248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0197" name="Freeform 1249"/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pic>
          <p:nvPicPr>
            <p:cNvPr id="40027" name="Picture 1250" descr="car_icon_small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95" y="1084"/>
              <a:ext cx="535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40028" name="Group 1251"/>
            <p:cNvGrpSpPr>
              <a:grpSpLocks/>
            </p:cNvGrpSpPr>
            <p:nvPr/>
          </p:nvGrpSpPr>
          <p:grpSpPr bwMode="auto">
            <a:xfrm>
              <a:off x="3536" y="974"/>
              <a:ext cx="262" cy="243"/>
              <a:chOff x="2751" y="1851"/>
              <a:chExt cx="462" cy="478"/>
            </a:xfrm>
          </p:grpSpPr>
          <p:pic>
            <p:nvPicPr>
              <p:cNvPr id="40194" name="Picture 1252" descr="iphone_stylized_small"/>
              <p:cNvPicPr>
                <a:picLocks noChangeAspect="1" noChangeArrowheads="1"/>
              </p:cNvPicPr>
              <p:nvPr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28" y="1922"/>
                <a:ext cx="152" cy="4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0195" name="Picture 1253" descr="antenna_radiation_stylized"/>
              <p:cNvPicPr>
                <a:picLocks noChangeAspect="1" noChangeArrowheads="1"/>
              </p:cNvPicPr>
              <p:nvPr/>
            </p:nvPicPr>
            <p:blipFill>
              <a:blip r:embed="rId1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751" y="1851"/>
                <a:ext cx="462" cy="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40029" name="Group 1254"/>
            <p:cNvGrpSpPr>
              <a:grpSpLocks/>
            </p:cNvGrpSpPr>
            <p:nvPr/>
          </p:nvGrpSpPr>
          <p:grpSpPr bwMode="auto">
            <a:xfrm>
              <a:off x="5191" y="3151"/>
              <a:ext cx="143" cy="303"/>
              <a:chOff x="4140" y="429"/>
              <a:chExt cx="1425" cy="2396"/>
            </a:xfrm>
          </p:grpSpPr>
          <p:sp>
            <p:nvSpPr>
              <p:cNvPr id="40162" name="Freeform 1255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2 w 354"/>
                  <a:gd name="T1" fmla="*/ 0 h 2742"/>
                  <a:gd name="T2" fmla="*/ 12 w 354"/>
                  <a:gd name="T3" fmla="*/ 23 h 2742"/>
                  <a:gd name="T4" fmla="*/ 12 w 354"/>
                  <a:gd name="T5" fmla="*/ 171 h 2742"/>
                  <a:gd name="T6" fmla="*/ 0 w 354"/>
                  <a:gd name="T7" fmla="*/ 179 h 2742"/>
                  <a:gd name="T8" fmla="*/ 2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4"/>
                  <a:gd name="T16" fmla="*/ 0 h 2742"/>
                  <a:gd name="T17" fmla="*/ 354 w 354"/>
                  <a:gd name="T18" fmla="*/ 2742 h 27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163" name="Rectangle 1256"/>
              <p:cNvSpPr>
                <a:spLocks noChangeArrowheads="1"/>
              </p:cNvSpPr>
              <p:nvPr/>
            </p:nvSpPr>
            <p:spPr bwMode="auto">
              <a:xfrm>
                <a:off x="4210" y="429"/>
                <a:ext cx="1046" cy="2285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164" name="Freeform 1257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7 w 211"/>
                  <a:gd name="T3" fmla="*/ 15 h 2537"/>
                  <a:gd name="T4" fmla="*/ 2 w 211"/>
                  <a:gd name="T5" fmla="*/ 163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1"/>
                  <a:gd name="T13" fmla="*/ 0 h 2537"/>
                  <a:gd name="T14" fmla="*/ 211 w 211"/>
                  <a:gd name="T15" fmla="*/ 2537 h 253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165" name="Freeform 1258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11 w 328"/>
                  <a:gd name="T3" fmla="*/ 9 h 226"/>
                  <a:gd name="T4" fmla="*/ 11 w 328"/>
                  <a:gd name="T5" fmla="*/ 16 h 226"/>
                  <a:gd name="T6" fmla="*/ 0 w 328"/>
                  <a:gd name="T7" fmla="*/ 7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166" name="Rectangle 1259"/>
              <p:cNvSpPr>
                <a:spLocks noChangeArrowheads="1"/>
              </p:cNvSpPr>
              <p:nvPr/>
            </p:nvSpPr>
            <p:spPr bwMode="auto">
              <a:xfrm>
                <a:off x="4210" y="690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0167" name="Group 1260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40192" name="AutoShape 1261"/>
                <p:cNvSpPr>
                  <a:spLocks noChangeArrowheads="1"/>
                </p:cNvSpPr>
                <p:nvPr/>
              </p:nvSpPr>
              <p:spPr bwMode="auto">
                <a:xfrm>
                  <a:off x="613" y="2566"/>
                  <a:ext cx="721" cy="14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193" name="AutoShape 1262"/>
                <p:cNvSpPr>
                  <a:spLocks noChangeArrowheads="1"/>
                </p:cNvSpPr>
                <p:nvPr/>
              </p:nvSpPr>
              <p:spPr bwMode="auto">
                <a:xfrm>
                  <a:off x="625" y="2581"/>
                  <a:ext cx="696" cy="114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0168" name="Rectangle 1263"/>
              <p:cNvSpPr>
                <a:spLocks noChangeArrowheads="1"/>
              </p:cNvSpPr>
              <p:nvPr/>
            </p:nvSpPr>
            <p:spPr bwMode="auto">
              <a:xfrm>
                <a:off x="4220" y="1022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0169" name="Group 1264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40190" name="AutoShape 1265"/>
                <p:cNvSpPr>
                  <a:spLocks noChangeArrowheads="1"/>
                </p:cNvSpPr>
                <p:nvPr/>
              </p:nvSpPr>
              <p:spPr bwMode="auto">
                <a:xfrm>
                  <a:off x="615" y="2564"/>
                  <a:ext cx="721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191" name="AutoShape 1266"/>
                <p:cNvSpPr>
                  <a:spLocks noChangeArrowheads="1"/>
                </p:cNvSpPr>
                <p:nvPr/>
              </p:nvSpPr>
              <p:spPr bwMode="auto">
                <a:xfrm>
                  <a:off x="628" y="2581"/>
                  <a:ext cx="696" cy="107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0170" name="Rectangle 1267"/>
              <p:cNvSpPr>
                <a:spLocks noChangeArrowheads="1"/>
              </p:cNvSpPr>
              <p:nvPr/>
            </p:nvSpPr>
            <p:spPr bwMode="auto">
              <a:xfrm>
                <a:off x="4220" y="1354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171" name="Rectangle 1268"/>
              <p:cNvSpPr>
                <a:spLocks noChangeArrowheads="1"/>
              </p:cNvSpPr>
              <p:nvPr/>
            </p:nvSpPr>
            <p:spPr bwMode="auto">
              <a:xfrm>
                <a:off x="4230" y="1655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0172" name="Group 1269"/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40188" name="AutoShape 1270"/>
                <p:cNvSpPr>
                  <a:spLocks noChangeArrowheads="1"/>
                </p:cNvSpPr>
                <p:nvPr/>
              </p:nvSpPr>
              <p:spPr bwMode="auto">
                <a:xfrm>
                  <a:off x="618" y="2586"/>
                  <a:ext cx="720" cy="12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189" name="AutoShape 1271"/>
                <p:cNvSpPr>
                  <a:spLocks noChangeArrowheads="1"/>
                </p:cNvSpPr>
                <p:nvPr/>
              </p:nvSpPr>
              <p:spPr bwMode="auto">
                <a:xfrm>
                  <a:off x="630" y="2586"/>
                  <a:ext cx="695" cy="109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0173" name="Freeform 1272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11 w 328"/>
                  <a:gd name="T3" fmla="*/ 8 h 226"/>
                  <a:gd name="T4" fmla="*/ 11 w 328"/>
                  <a:gd name="T5" fmla="*/ 14 h 226"/>
                  <a:gd name="T6" fmla="*/ 0 w 328"/>
                  <a:gd name="T7" fmla="*/ 6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0174" name="Group 1273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40186" name="AutoShape 1274"/>
                <p:cNvSpPr>
                  <a:spLocks noChangeArrowheads="1"/>
                </p:cNvSpPr>
                <p:nvPr/>
              </p:nvSpPr>
              <p:spPr bwMode="auto">
                <a:xfrm>
                  <a:off x="613" y="2571"/>
                  <a:ext cx="732" cy="13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187" name="AutoShape 1275"/>
                <p:cNvSpPr>
                  <a:spLocks noChangeArrowheads="1"/>
                </p:cNvSpPr>
                <p:nvPr/>
              </p:nvSpPr>
              <p:spPr bwMode="auto">
                <a:xfrm>
                  <a:off x="625" y="2587"/>
                  <a:ext cx="720" cy="103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0175" name="Rectangle 1276"/>
              <p:cNvSpPr>
                <a:spLocks noChangeArrowheads="1"/>
              </p:cNvSpPr>
              <p:nvPr/>
            </p:nvSpPr>
            <p:spPr bwMode="auto">
              <a:xfrm>
                <a:off x="5246" y="429"/>
                <a:ext cx="70" cy="2285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176" name="Freeform 1277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11 w 296"/>
                  <a:gd name="T3" fmla="*/ 8 h 256"/>
                  <a:gd name="T4" fmla="*/ 11 w 296"/>
                  <a:gd name="T5" fmla="*/ 16 h 256"/>
                  <a:gd name="T6" fmla="*/ 0 w 296"/>
                  <a:gd name="T7" fmla="*/ 6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6"/>
                  <a:gd name="T16" fmla="*/ 0 h 256"/>
                  <a:gd name="T17" fmla="*/ 296 w 296"/>
                  <a:gd name="T18" fmla="*/ 256 h 2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177" name="Freeform 1278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11 w 304"/>
                  <a:gd name="T3" fmla="*/ 11 h 288"/>
                  <a:gd name="T4" fmla="*/ 10 w 304"/>
                  <a:gd name="T5" fmla="*/ 19 h 288"/>
                  <a:gd name="T6" fmla="*/ 2 w 304"/>
                  <a:gd name="T7" fmla="*/ 8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4"/>
                  <a:gd name="T16" fmla="*/ 0 h 288"/>
                  <a:gd name="T17" fmla="*/ 304 w 304"/>
                  <a:gd name="T18" fmla="*/ 288 h 28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178" name="Oval 1279"/>
              <p:cNvSpPr>
                <a:spLocks noChangeArrowheads="1"/>
              </p:cNvSpPr>
              <p:nvPr/>
            </p:nvSpPr>
            <p:spPr bwMode="auto">
              <a:xfrm>
                <a:off x="5515" y="2611"/>
                <a:ext cx="50" cy="95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179" name="Freeform 1280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8 h 240"/>
                  <a:gd name="T2" fmla="*/ 2 w 306"/>
                  <a:gd name="T3" fmla="*/ 16 h 240"/>
                  <a:gd name="T4" fmla="*/ 11 w 306"/>
                  <a:gd name="T5" fmla="*/ 8 h 240"/>
                  <a:gd name="T6" fmla="*/ 11 w 306"/>
                  <a:gd name="T7" fmla="*/ 0 h 240"/>
                  <a:gd name="T8" fmla="*/ 0 w 306"/>
                  <a:gd name="T9" fmla="*/ 8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6"/>
                  <a:gd name="T16" fmla="*/ 0 h 240"/>
                  <a:gd name="T17" fmla="*/ 306 w 306"/>
                  <a:gd name="T18" fmla="*/ 240 h 2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180" name="AutoShape 1281"/>
              <p:cNvSpPr>
                <a:spLocks noChangeArrowheads="1"/>
              </p:cNvSpPr>
              <p:nvPr/>
            </p:nvSpPr>
            <p:spPr bwMode="auto">
              <a:xfrm>
                <a:off x="4140" y="2675"/>
                <a:ext cx="1196" cy="150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181" name="AutoShape 1282"/>
              <p:cNvSpPr>
                <a:spLocks noChangeArrowheads="1"/>
              </p:cNvSpPr>
              <p:nvPr/>
            </p:nvSpPr>
            <p:spPr bwMode="auto">
              <a:xfrm>
                <a:off x="4210" y="2714"/>
                <a:ext cx="1066" cy="7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182" name="Oval 1283"/>
              <p:cNvSpPr>
                <a:spLocks noChangeArrowheads="1"/>
              </p:cNvSpPr>
              <p:nvPr/>
            </p:nvSpPr>
            <p:spPr bwMode="auto">
              <a:xfrm>
                <a:off x="4309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183" name="Oval 1284"/>
              <p:cNvSpPr>
                <a:spLocks noChangeArrowheads="1"/>
              </p:cNvSpPr>
              <p:nvPr/>
            </p:nvSpPr>
            <p:spPr bwMode="auto">
              <a:xfrm>
                <a:off x="4489" y="2382"/>
                <a:ext cx="159" cy="14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1800">
                  <a:solidFill>
                    <a:srgbClr val="FF0000"/>
                  </a:solidFill>
                  <a:cs typeface="Arial" charset="0"/>
                </a:endParaRPr>
              </a:p>
            </p:txBody>
          </p:sp>
          <p:sp>
            <p:nvSpPr>
              <p:cNvPr id="40184" name="Oval 1285"/>
              <p:cNvSpPr>
                <a:spLocks noChangeArrowheads="1"/>
              </p:cNvSpPr>
              <p:nvPr/>
            </p:nvSpPr>
            <p:spPr bwMode="auto">
              <a:xfrm>
                <a:off x="4658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185" name="Rectangle 1286"/>
              <p:cNvSpPr>
                <a:spLocks noChangeArrowheads="1"/>
              </p:cNvSpPr>
              <p:nvPr/>
            </p:nvSpPr>
            <p:spPr bwMode="auto">
              <a:xfrm>
                <a:off x="5067" y="1837"/>
                <a:ext cx="80" cy="759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0030" name="Group 1287"/>
            <p:cNvGrpSpPr>
              <a:grpSpLocks/>
            </p:cNvGrpSpPr>
            <p:nvPr/>
          </p:nvGrpSpPr>
          <p:grpSpPr bwMode="auto">
            <a:xfrm>
              <a:off x="4992" y="3341"/>
              <a:ext cx="143" cy="303"/>
              <a:chOff x="4140" y="429"/>
              <a:chExt cx="1425" cy="2396"/>
            </a:xfrm>
          </p:grpSpPr>
          <p:sp>
            <p:nvSpPr>
              <p:cNvPr id="40130" name="Freeform 1288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2 w 354"/>
                  <a:gd name="T1" fmla="*/ 0 h 2742"/>
                  <a:gd name="T2" fmla="*/ 12 w 354"/>
                  <a:gd name="T3" fmla="*/ 23 h 2742"/>
                  <a:gd name="T4" fmla="*/ 12 w 354"/>
                  <a:gd name="T5" fmla="*/ 171 h 2742"/>
                  <a:gd name="T6" fmla="*/ 0 w 354"/>
                  <a:gd name="T7" fmla="*/ 179 h 2742"/>
                  <a:gd name="T8" fmla="*/ 2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4"/>
                  <a:gd name="T16" fmla="*/ 0 h 2742"/>
                  <a:gd name="T17" fmla="*/ 354 w 354"/>
                  <a:gd name="T18" fmla="*/ 2742 h 27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131" name="Rectangle 1289"/>
              <p:cNvSpPr>
                <a:spLocks noChangeArrowheads="1"/>
              </p:cNvSpPr>
              <p:nvPr/>
            </p:nvSpPr>
            <p:spPr bwMode="auto">
              <a:xfrm>
                <a:off x="4210" y="429"/>
                <a:ext cx="1046" cy="2285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132" name="Freeform 1290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7 w 211"/>
                  <a:gd name="T3" fmla="*/ 15 h 2537"/>
                  <a:gd name="T4" fmla="*/ 2 w 211"/>
                  <a:gd name="T5" fmla="*/ 163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1"/>
                  <a:gd name="T13" fmla="*/ 0 h 2537"/>
                  <a:gd name="T14" fmla="*/ 211 w 211"/>
                  <a:gd name="T15" fmla="*/ 2537 h 253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133" name="Freeform 1291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11 w 328"/>
                  <a:gd name="T3" fmla="*/ 9 h 226"/>
                  <a:gd name="T4" fmla="*/ 11 w 328"/>
                  <a:gd name="T5" fmla="*/ 16 h 226"/>
                  <a:gd name="T6" fmla="*/ 0 w 328"/>
                  <a:gd name="T7" fmla="*/ 7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134" name="Rectangle 1292"/>
              <p:cNvSpPr>
                <a:spLocks noChangeArrowheads="1"/>
              </p:cNvSpPr>
              <p:nvPr/>
            </p:nvSpPr>
            <p:spPr bwMode="auto">
              <a:xfrm>
                <a:off x="4210" y="690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0135" name="Group 1293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40160" name="AutoShape 1294"/>
                <p:cNvSpPr>
                  <a:spLocks noChangeArrowheads="1"/>
                </p:cNvSpPr>
                <p:nvPr/>
              </p:nvSpPr>
              <p:spPr bwMode="auto">
                <a:xfrm>
                  <a:off x="613" y="2566"/>
                  <a:ext cx="721" cy="14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161" name="AutoShape 1295"/>
                <p:cNvSpPr>
                  <a:spLocks noChangeArrowheads="1"/>
                </p:cNvSpPr>
                <p:nvPr/>
              </p:nvSpPr>
              <p:spPr bwMode="auto">
                <a:xfrm>
                  <a:off x="625" y="2581"/>
                  <a:ext cx="696" cy="114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0136" name="Rectangle 1296"/>
              <p:cNvSpPr>
                <a:spLocks noChangeArrowheads="1"/>
              </p:cNvSpPr>
              <p:nvPr/>
            </p:nvSpPr>
            <p:spPr bwMode="auto">
              <a:xfrm>
                <a:off x="4220" y="1022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0137" name="Group 1297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40158" name="AutoShape 1298"/>
                <p:cNvSpPr>
                  <a:spLocks noChangeArrowheads="1"/>
                </p:cNvSpPr>
                <p:nvPr/>
              </p:nvSpPr>
              <p:spPr bwMode="auto">
                <a:xfrm>
                  <a:off x="615" y="2564"/>
                  <a:ext cx="721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159" name="AutoShape 1299"/>
                <p:cNvSpPr>
                  <a:spLocks noChangeArrowheads="1"/>
                </p:cNvSpPr>
                <p:nvPr/>
              </p:nvSpPr>
              <p:spPr bwMode="auto">
                <a:xfrm>
                  <a:off x="628" y="2581"/>
                  <a:ext cx="696" cy="107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0138" name="Rectangle 1300"/>
              <p:cNvSpPr>
                <a:spLocks noChangeArrowheads="1"/>
              </p:cNvSpPr>
              <p:nvPr/>
            </p:nvSpPr>
            <p:spPr bwMode="auto">
              <a:xfrm>
                <a:off x="4220" y="1354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139" name="Rectangle 1301"/>
              <p:cNvSpPr>
                <a:spLocks noChangeArrowheads="1"/>
              </p:cNvSpPr>
              <p:nvPr/>
            </p:nvSpPr>
            <p:spPr bwMode="auto">
              <a:xfrm>
                <a:off x="4230" y="1655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0140" name="Group 1302"/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40156" name="AutoShape 1303"/>
                <p:cNvSpPr>
                  <a:spLocks noChangeArrowheads="1"/>
                </p:cNvSpPr>
                <p:nvPr/>
              </p:nvSpPr>
              <p:spPr bwMode="auto">
                <a:xfrm>
                  <a:off x="618" y="2586"/>
                  <a:ext cx="720" cy="12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157" name="AutoShape 1304"/>
                <p:cNvSpPr>
                  <a:spLocks noChangeArrowheads="1"/>
                </p:cNvSpPr>
                <p:nvPr/>
              </p:nvSpPr>
              <p:spPr bwMode="auto">
                <a:xfrm>
                  <a:off x="630" y="2586"/>
                  <a:ext cx="695" cy="109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0141" name="Freeform 1305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11 w 328"/>
                  <a:gd name="T3" fmla="*/ 8 h 226"/>
                  <a:gd name="T4" fmla="*/ 11 w 328"/>
                  <a:gd name="T5" fmla="*/ 14 h 226"/>
                  <a:gd name="T6" fmla="*/ 0 w 328"/>
                  <a:gd name="T7" fmla="*/ 6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0142" name="Group 1306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40154" name="AutoShape 1307"/>
                <p:cNvSpPr>
                  <a:spLocks noChangeArrowheads="1"/>
                </p:cNvSpPr>
                <p:nvPr/>
              </p:nvSpPr>
              <p:spPr bwMode="auto">
                <a:xfrm>
                  <a:off x="613" y="2571"/>
                  <a:ext cx="732" cy="13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155" name="AutoShape 1308"/>
                <p:cNvSpPr>
                  <a:spLocks noChangeArrowheads="1"/>
                </p:cNvSpPr>
                <p:nvPr/>
              </p:nvSpPr>
              <p:spPr bwMode="auto">
                <a:xfrm>
                  <a:off x="625" y="2587"/>
                  <a:ext cx="720" cy="103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0143" name="Rectangle 1309"/>
              <p:cNvSpPr>
                <a:spLocks noChangeArrowheads="1"/>
              </p:cNvSpPr>
              <p:nvPr/>
            </p:nvSpPr>
            <p:spPr bwMode="auto">
              <a:xfrm>
                <a:off x="5246" y="429"/>
                <a:ext cx="70" cy="2285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144" name="Freeform 1310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11 w 296"/>
                  <a:gd name="T3" fmla="*/ 8 h 256"/>
                  <a:gd name="T4" fmla="*/ 11 w 296"/>
                  <a:gd name="T5" fmla="*/ 16 h 256"/>
                  <a:gd name="T6" fmla="*/ 0 w 296"/>
                  <a:gd name="T7" fmla="*/ 6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6"/>
                  <a:gd name="T16" fmla="*/ 0 h 256"/>
                  <a:gd name="T17" fmla="*/ 296 w 296"/>
                  <a:gd name="T18" fmla="*/ 256 h 2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145" name="Freeform 1311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11 w 304"/>
                  <a:gd name="T3" fmla="*/ 11 h 288"/>
                  <a:gd name="T4" fmla="*/ 10 w 304"/>
                  <a:gd name="T5" fmla="*/ 19 h 288"/>
                  <a:gd name="T6" fmla="*/ 2 w 304"/>
                  <a:gd name="T7" fmla="*/ 8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4"/>
                  <a:gd name="T16" fmla="*/ 0 h 288"/>
                  <a:gd name="T17" fmla="*/ 304 w 304"/>
                  <a:gd name="T18" fmla="*/ 288 h 28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146" name="Oval 1312"/>
              <p:cNvSpPr>
                <a:spLocks noChangeArrowheads="1"/>
              </p:cNvSpPr>
              <p:nvPr/>
            </p:nvSpPr>
            <p:spPr bwMode="auto">
              <a:xfrm>
                <a:off x="5515" y="2611"/>
                <a:ext cx="50" cy="95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147" name="Freeform 1313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8 h 240"/>
                  <a:gd name="T2" fmla="*/ 2 w 306"/>
                  <a:gd name="T3" fmla="*/ 16 h 240"/>
                  <a:gd name="T4" fmla="*/ 11 w 306"/>
                  <a:gd name="T5" fmla="*/ 8 h 240"/>
                  <a:gd name="T6" fmla="*/ 11 w 306"/>
                  <a:gd name="T7" fmla="*/ 0 h 240"/>
                  <a:gd name="T8" fmla="*/ 0 w 306"/>
                  <a:gd name="T9" fmla="*/ 8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6"/>
                  <a:gd name="T16" fmla="*/ 0 h 240"/>
                  <a:gd name="T17" fmla="*/ 306 w 306"/>
                  <a:gd name="T18" fmla="*/ 240 h 2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148" name="AutoShape 1314"/>
              <p:cNvSpPr>
                <a:spLocks noChangeArrowheads="1"/>
              </p:cNvSpPr>
              <p:nvPr/>
            </p:nvSpPr>
            <p:spPr bwMode="auto">
              <a:xfrm>
                <a:off x="4140" y="2675"/>
                <a:ext cx="1196" cy="150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149" name="AutoShape 1315"/>
              <p:cNvSpPr>
                <a:spLocks noChangeArrowheads="1"/>
              </p:cNvSpPr>
              <p:nvPr/>
            </p:nvSpPr>
            <p:spPr bwMode="auto">
              <a:xfrm>
                <a:off x="4210" y="2714"/>
                <a:ext cx="1066" cy="7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150" name="Oval 1316"/>
              <p:cNvSpPr>
                <a:spLocks noChangeArrowheads="1"/>
              </p:cNvSpPr>
              <p:nvPr/>
            </p:nvSpPr>
            <p:spPr bwMode="auto">
              <a:xfrm>
                <a:off x="4309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151" name="Oval 1317"/>
              <p:cNvSpPr>
                <a:spLocks noChangeArrowheads="1"/>
              </p:cNvSpPr>
              <p:nvPr/>
            </p:nvSpPr>
            <p:spPr bwMode="auto">
              <a:xfrm>
                <a:off x="4489" y="2382"/>
                <a:ext cx="159" cy="14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1800">
                  <a:solidFill>
                    <a:srgbClr val="FF0000"/>
                  </a:solidFill>
                  <a:cs typeface="Arial" charset="0"/>
                </a:endParaRPr>
              </a:p>
            </p:txBody>
          </p:sp>
          <p:sp>
            <p:nvSpPr>
              <p:cNvPr id="40152" name="Oval 1318"/>
              <p:cNvSpPr>
                <a:spLocks noChangeArrowheads="1"/>
              </p:cNvSpPr>
              <p:nvPr/>
            </p:nvSpPr>
            <p:spPr bwMode="auto">
              <a:xfrm>
                <a:off x="4658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153" name="Rectangle 1319"/>
              <p:cNvSpPr>
                <a:spLocks noChangeArrowheads="1"/>
              </p:cNvSpPr>
              <p:nvPr/>
            </p:nvSpPr>
            <p:spPr bwMode="auto">
              <a:xfrm>
                <a:off x="5067" y="1837"/>
                <a:ext cx="80" cy="759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0031" name="Group 1320"/>
            <p:cNvGrpSpPr>
              <a:grpSpLocks/>
            </p:cNvGrpSpPr>
            <p:nvPr/>
          </p:nvGrpSpPr>
          <p:grpSpPr bwMode="auto">
            <a:xfrm>
              <a:off x="3340" y="1287"/>
              <a:ext cx="337" cy="257"/>
              <a:chOff x="877" y="1008"/>
              <a:chExt cx="2747" cy="2591"/>
            </a:xfrm>
          </p:grpSpPr>
          <p:pic>
            <p:nvPicPr>
              <p:cNvPr id="40107" name="Picture 1321" descr="antenna_stylized"/>
              <p:cNvPicPr>
                <a:picLocks noChangeAspect="1" noChangeArrowheads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77" y="1008"/>
                <a:ext cx="2725" cy="14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0108" name="Picture 1322" descr="laptop_keyboard"/>
              <p:cNvPicPr>
                <a:picLocks noChangeAspect="1" noChangeArrowheads="1"/>
              </p:cNvPicPr>
              <p:nvPr/>
            </p:nvPicPr>
            <p:blipFill>
              <a:blip r:embed="rId1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9064" flipH="1">
                <a:off x="1009" y="2586"/>
                <a:ext cx="2245" cy="10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0109" name="Freeform 1323"/>
              <p:cNvSpPr>
                <a:spLocks/>
              </p:cNvSpPr>
              <p:nvPr/>
            </p:nvSpPr>
            <p:spPr bwMode="auto">
              <a:xfrm>
                <a:off x="1753" y="1603"/>
                <a:ext cx="1807" cy="1322"/>
              </a:xfrm>
              <a:custGeom>
                <a:avLst/>
                <a:gdLst>
                  <a:gd name="T0" fmla="*/ 1 w 2982"/>
                  <a:gd name="T1" fmla="*/ 0 h 2442"/>
                  <a:gd name="T2" fmla="*/ 0 w 2982"/>
                  <a:gd name="T3" fmla="*/ 1 h 2442"/>
                  <a:gd name="T4" fmla="*/ 1 w 2982"/>
                  <a:gd name="T5" fmla="*/ 1 h 2442"/>
                  <a:gd name="T6" fmla="*/ 1 w 2982"/>
                  <a:gd name="T7" fmla="*/ 1 h 2442"/>
                  <a:gd name="T8" fmla="*/ 1 w 2982"/>
                  <a:gd name="T9" fmla="*/ 0 h 24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82"/>
                  <a:gd name="T16" fmla="*/ 0 h 2442"/>
                  <a:gd name="T17" fmla="*/ 2982 w 2982"/>
                  <a:gd name="T18" fmla="*/ 2442 h 24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82" h="2442">
                    <a:moveTo>
                      <a:pt x="540" y="0"/>
                    </a:moveTo>
                    <a:lnTo>
                      <a:pt x="0" y="1734"/>
                    </a:lnTo>
                    <a:lnTo>
                      <a:pt x="2394" y="2442"/>
                    </a:lnTo>
                    <a:lnTo>
                      <a:pt x="2982" y="318"/>
                    </a:lnTo>
                    <a:lnTo>
                      <a:pt x="54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40110" name="Picture 1324" descr="screen"/>
              <p:cNvPicPr>
                <a:picLocks noChangeAspect="1" noChangeArrowheads="1"/>
              </p:cNvPicPr>
              <p:nvPr/>
            </p:nvPicPr>
            <p:blipFill>
              <a:blip r:embed="rId1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42" y="1637"/>
                <a:ext cx="1642" cy="1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0111" name="Freeform 1325"/>
              <p:cNvSpPr>
                <a:spLocks/>
              </p:cNvSpPr>
              <p:nvPr/>
            </p:nvSpPr>
            <p:spPr bwMode="auto">
              <a:xfrm>
                <a:off x="2082" y="1564"/>
                <a:ext cx="1531" cy="246"/>
              </a:xfrm>
              <a:custGeom>
                <a:avLst/>
                <a:gdLst>
                  <a:gd name="T0" fmla="*/ 1 w 2528"/>
                  <a:gd name="T1" fmla="*/ 0 h 455"/>
                  <a:gd name="T2" fmla="*/ 1 w 2528"/>
                  <a:gd name="T3" fmla="*/ 1 h 455"/>
                  <a:gd name="T4" fmla="*/ 1 w 2528"/>
                  <a:gd name="T5" fmla="*/ 1 h 455"/>
                  <a:gd name="T6" fmla="*/ 0 w 2528"/>
                  <a:gd name="T7" fmla="*/ 1 h 455"/>
                  <a:gd name="T8" fmla="*/ 1 w 2528"/>
                  <a:gd name="T9" fmla="*/ 0 h 4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28"/>
                  <a:gd name="T16" fmla="*/ 0 h 455"/>
                  <a:gd name="T17" fmla="*/ 2528 w 2528"/>
                  <a:gd name="T18" fmla="*/ 455 h 4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28" h="455">
                    <a:moveTo>
                      <a:pt x="14" y="0"/>
                    </a:moveTo>
                    <a:lnTo>
                      <a:pt x="2528" y="341"/>
                    </a:lnTo>
                    <a:lnTo>
                      <a:pt x="2480" y="455"/>
                    </a:lnTo>
                    <a:lnTo>
                      <a:pt x="0" y="86"/>
                    </a:lnTo>
                    <a:lnTo>
                      <a:pt x="14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112" name="Freeform 1326"/>
              <p:cNvSpPr>
                <a:spLocks/>
              </p:cNvSpPr>
              <p:nvPr/>
            </p:nvSpPr>
            <p:spPr bwMode="auto">
              <a:xfrm>
                <a:off x="1737" y="1562"/>
                <a:ext cx="425" cy="1024"/>
              </a:xfrm>
              <a:custGeom>
                <a:avLst/>
                <a:gdLst>
                  <a:gd name="T0" fmla="*/ 1 w 702"/>
                  <a:gd name="T1" fmla="*/ 0 h 1893"/>
                  <a:gd name="T2" fmla="*/ 0 w 702"/>
                  <a:gd name="T3" fmla="*/ 1 h 1893"/>
                  <a:gd name="T4" fmla="*/ 1 w 702"/>
                  <a:gd name="T5" fmla="*/ 1 h 1893"/>
                  <a:gd name="T6" fmla="*/ 1 w 702"/>
                  <a:gd name="T7" fmla="*/ 1 h 1893"/>
                  <a:gd name="T8" fmla="*/ 1 w 702"/>
                  <a:gd name="T9" fmla="*/ 0 h 18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02"/>
                  <a:gd name="T16" fmla="*/ 0 h 1893"/>
                  <a:gd name="T17" fmla="*/ 702 w 702"/>
                  <a:gd name="T18" fmla="*/ 1893 h 189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02" h="1893">
                    <a:moveTo>
                      <a:pt x="579" y="0"/>
                    </a:moveTo>
                    <a:lnTo>
                      <a:pt x="0" y="1869"/>
                    </a:lnTo>
                    <a:lnTo>
                      <a:pt x="114" y="1893"/>
                    </a:lnTo>
                    <a:lnTo>
                      <a:pt x="702" y="51"/>
                    </a:lnTo>
                    <a:lnTo>
                      <a:pt x="579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113" name="Freeform 1327"/>
              <p:cNvSpPr>
                <a:spLocks/>
              </p:cNvSpPr>
              <p:nvPr/>
            </p:nvSpPr>
            <p:spPr bwMode="auto">
              <a:xfrm>
                <a:off x="3144" y="1745"/>
                <a:ext cx="458" cy="1182"/>
              </a:xfrm>
              <a:custGeom>
                <a:avLst/>
                <a:gdLst>
                  <a:gd name="T0" fmla="*/ 1 w 756"/>
                  <a:gd name="T1" fmla="*/ 0 h 2184"/>
                  <a:gd name="T2" fmla="*/ 1 w 756"/>
                  <a:gd name="T3" fmla="*/ 1 h 2184"/>
                  <a:gd name="T4" fmla="*/ 0 w 756"/>
                  <a:gd name="T5" fmla="*/ 1 h 2184"/>
                  <a:gd name="T6" fmla="*/ 1 w 756"/>
                  <a:gd name="T7" fmla="*/ 1 h 2184"/>
                  <a:gd name="T8" fmla="*/ 1 w 756"/>
                  <a:gd name="T9" fmla="*/ 0 h 21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6"/>
                  <a:gd name="T16" fmla="*/ 0 h 2184"/>
                  <a:gd name="T17" fmla="*/ 756 w 756"/>
                  <a:gd name="T18" fmla="*/ 2184 h 21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6" h="2184">
                    <a:moveTo>
                      <a:pt x="756" y="0"/>
                    </a:moveTo>
                    <a:lnTo>
                      <a:pt x="138" y="2184"/>
                    </a:lnTo>
                    <a:lnTo>
                      <a:pt x="0" y="2148"/>
                    </a:lnTo>
                    <a:lnTo>
                      <a:pt x="606" y="78"/>
                    </a:lnTo>
                    <a:lnTo>
                      <a:pt x="756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114" name="Freeform 1328"/>
              <p:cNvSpPr>
                <a:spLocks/>
              </p:cNvSpPr>
              <p:nvPr/>
            </p:nvSpPr>
            <p:spPr bwMode="auto">
              <a:xfrm>
                <a:off x="1732" y="2534"/>
                <a:ext cx="1680" cy="399"/>
              </a:xfrm>
              <a:custGeom>
                <a:avLst/>
                <a:gdLst>
                  <a:gd name="T0" fmla="*/ 1 w 2773"/>
                  <a:gd name="T1" fmla="*/ 0 h 738"/>
                  <a:gd name="T2" fmla="*/ 0 w 2773"/>
                  <a:gd name="T3" fmla="*/ 1 h 738"/>
                  <a:gd name="T4" fmla="*/ 1 w 2773"/>
                  <a:gd name="T5" fmla="*/ 1 h 738"/>
                  <a:gd name="T6" fmla="*/ 1 w 2773"/>
                  <a:gd name="T7" fmla="*/ 1 h 738"/>
                  <a:gd name="T8" fmla="*/ 1 w 2773"/>
                  <a:gd name="T9" fmla="*/ 0 h 7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773"/>
                  <a:gd name="T16" fmla="*/ 0 h 738"/>
                  <a:gd name="T17" fmla="*/ 2773 w 2773"/>
                  <a:gd name="T18" fmla="*/ 738 h 73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773" h="738">
                    <a:moveTo>
                      <a:pt x="33" y="0"/>
                    </a:moveTo>
                    <a:lnTo>
                      <a:pt x="0" y="99"/>
                    </a:lnTo>
                    <a:lnTo>
                      <a:pt x="2436" y="738"/>
                    </a:lnTo>
                    <a:cubicBezTo>
                      <a:pt x="2499" y="501"/>
                      <a:pt x="2773" y="727"/>
                      <a:pt x="2373" y="603"/>
                    </a:cubicBezTo>
                    <a:lnTo>
                      <a:pt x="3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CC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115" name="Freeform 1329"/>
              <p:cNvSpPr>
                <a:spLocks/>
              </p:cNvSpPr>
              <p:nvPr/>
            </p:nvSpPr>
            <p:spPr bwMode="auto">
              <a:xfrm>
                <a:off x="3195" y="1755"/>
                <a:ext cx="429" cy="1187"/>
              </a:xfrm>
              <a:custGeom>
                <a:avLst/>
                <a:gdLst>
                  <a:gd name="T0" fmla="*/ 1 w 637"/>
                  <a:gd name="T1" fmla="*/ 0 h 1659"/>
                  <a:gd name="T2" fmla="*/ 1 w 637"/>
                  <a:gd name="T3" fmla="*/ 0 h 1659"/>
                  <a:gd name="T4" fmla="*/ 1 w 637"/>
                  <a:gd name="T5" fmla="*/ 11 h 1659"/>
                  <a:gd name="T6" fmla="*/ 0 w 637"/>
                  <a:gd name="T7" fmla="*/ 11 h 1659"/>
                  <a:gd name="T8" fmla="*/ 1 w 637"/>
                  <a:gd name="T9" fmla="*/ 0 h 165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7"/>
                  <a:gd name="T16" fmla="*/ 0 h 1659"/>
                  <a:gd name="T17" fmla="*/ 637 w 637"/>
                  <a:gd name="T18" fmla="*/ 1659 h 165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7" h="1659">
                    <a:moveTo>
                      <a:pt x="615" y="0"/>
                    </a:moveTo>
                    <a:lnTo>
                      <a:pt x="637" y="0"/>
                    </a:lnTo>
                    <a:lnTo>
                      <a:pt x="68" y="1659"/>
                    </a:lnTo>
                    <a:lnTo>
                      <a:pt x="0" y="1647"/>
                    </a:lnTo>
                    <a:lnTo>
                      <a:pt x="615" y="0"/>
                    </a:ln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116" name="Freeform 1330"/>
              <p:cNvSpPr>
                <a:spLocks/>
              </p:cNvSpPr>
              <p:nvPr/>
            </p:nvSpPr>
            <p:spPr bwMode="auto">
              <a:xfrm>
                <a:off x="1734" y="2587"/>
                <a:ext cx="1494" cy="394"/>
              </a:xfrm>
              <a:custGeom>
                <a:avLst/>
                <a:gdLst>
                  <a:gd name="T0" fmla="*/ 0 w 2216"/>
                  <a:gd name="T1" fmla="*/ 0 h 550"/>
                  <a:gd name="T2" fmla="*/ 1 w 2216"/>
                  <a:gd name="T3" fmla="*/ 1 h 550"/>
                  <a:gd name="T4" fmla="*/ 6 w 2216"/>
                  <a:gd name="T5" fmla="*/ 4 h 550"/>
                  <a:gd name="T6" fmla="*/ 6 w 2216"/>
                  <a:gd name="T7" fmla="*/ 3 h 550"/>
                  <a:gd name="T8" fmla="*/ 0 w 2216"/>
                  <a:gd name="T9" fmla="*/ 0 h 5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16"/>
                  <a:gd name="T16" fmla="*/ 0 h 550"/>
                  <a:gd name="T17" fmla="*/ 2216 w 2216"/>
                  <a:gd name="T18" fmla="*/ 550 h 55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16" h="550">
                    <a:moveTo>
                      <a:pt x="0" y="0"/>
                    </a:moveTo>
                    <a:lnTo>
                      <a:pt x="9" y="57"/>
                    </a:lnTo>
                    <a:lnTo>
                      <a:pt x="2164" y="550"/>
                    </a:lnTo>
                    <a:lnTo>
                      <a:pt x="2216" y="49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0117" name="Group 1331"/>
              <p:cNvGrpSpPr>
                <a:grpSpLocks/>
              </p:cNvGrpSpPr>
              <p:nvPr/>
            </p:nvGrpSpPr>
            <p:grpSpPr bwMode="auto">
              <a:xfrm>
                <a:off x="1709" y="3008"/>
                <a:ext cx="507" cy="234"/>
                <a:chOff x="1740" y="2642"/>
                <a:chExt cx="752" cy="327"/>
              </a:xfrm>
            </p:grpSpPr>
            <p:sp>
              <p:nvSpPr>
                <p:cNvPr id="40124" name="Freeform 1332"/>
                <p:cNvSpPr>
                  <a:spLocks/>
                </p:cNvSpPr>
                <p:nvPr/>
              </p:nvSpPr>
              <p:spPr bwMode="auto">
                <a:xfrm>
                  <a:off x="1740" y="2642"/>
                  <a:ext cx="752" cy="327"/>
                </a:xfrm>
                <a:custGeom>
                  <a:avLst/>
                  <a:gdLst>
                    <a:gd name="T0" fmla="*/ 293 w 752"/>
                    <a:gd name="T1" fmla="*/ 0 h 327"/>
                    <a:gd name="T2" fmla="*/ 752 w 752"/>
                    <a:gd name="T3" fmla="*/ 124 h 327"/>
                    <a:gd name="T4" fmla="*/ 470 w 752"/>
                    <a:gd name="T5" fmla="*/ 327 h 327"/>
                    <a:gd name="T6" fmla="*/ 0 w 752"/>
                    <a:gd name="T7" fmla="*/ 183 h 327"/>
                    <a:gd name="T8" fmla="*/ 293 w 752"/>
                    <a:gd name="T9" fmla="*/ 0 h 3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52"/>
                    <a:gd name="T16" fmla="*/ 0 h 327"/>
                    <a:gd name="T17" fmla="*/ 752 w 752"/>
                    <a:gd name="T18" fmla="*/ 327 h 32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52" h="327">
                      <a:moveTo>
                        <a:pt x="293" y="0"/>
                      </a:moveTo>
                      <a:lnTo>
                        <a:pt x="752" y="124"/>
                      </a:lnTo>
                      <a:lnTo>
                        <a:pt x="470" y="327"/>
                      </a:lnTo>
                      <a:lnTo>
                        <a:pt x="0" y="183"/>
                      </a:lnTo>
                      <a:lnTo>
                        <a:pt x="293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125" name="Freeform 1333"/>
                <p:cNvSpPr>
                  <a:spLocks/>
                </p:cNvSpPr>
                <p:nvPr/>
              </p:nvSpPr>
              <p:spPr bwMode="auto">
                <a:xfrm>
                  <a:off x="1754" y="2649"/>
                  <a:ext cx="726" cy="311"/>
                </a:xfrm>
                <a:custGeom>
                  <a:avLst/>
                  <a:gdLst>
                    <a:gd name="T0" fmla="*/ 282 w 726"/>
                    <a:gd name="T1" fmla="*/ 0 h 311"/>
                    <a:gd name="T2" fmla="*/ 726 w 726"/>
                    <a:gd name="T3" fmla="*/ 119 h 311"/>
                    <a:gd name="T4" fmla="*/ 457 w 726"/>
                    <a:gd name="T5" fmla="*/ 311 h 311"/>
                    <a:gd name="T6" fmla="*/ 0 w 726"/>
                    <a:gd name="T7" fmla="*/ 173 h 311"/>
                    <a:gd name="T8" fmla="*/ 282 w 726"/>
                    <a:gd name="T9" fmla="*/ 0 h 3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26"/>
                    <a:gd name="T16" fmla="*/ 0 h 311"/>
                    <a:gd name="T17" fmla="*/ 726 w 726"/>
                    <a:gd name="T18" fmla="*/ 311 h 31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26" h="311">
                      <a:moveTo>
                        <a:pt x="282" y="0"/>
                      </a:moveTo>
                      <a:lnTo>
                        <a:pt x="726" y="119"/>
                      </a:lnTo>
                      <a:lnTo>
                        <a:pt x="457" y="311"/>
                      </a:lnTo>
                      <a:lnTo>
                        <a:pt x="0" y="173"/>
                      </a:lnTo>
                      <a:lnTo>
                        <a:pt x="282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4D4D4D"/>
                    </a:gs>
                    <a:gs pos="100000">
                      <a:srgbClr val="DDDDDD"/>
                    </a:gs>
                  </a:gsLst>
                  <a:lin ang="189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126" name="Freeform 1334"/>
                <p:cNvSpPr>
                  <a:spLocks/>
                </p:cNvSpPr>
                <p:nvPr/>
              </p:nvSpPr>
              <p:spPr bwMode="auto">
                <a:xfrm>
                  <a:off x="1808" y="2770"/>
                  <a:ext cx="258" cy="100"/>
                </a:xfrm>
                <a:custGeom>
                  <a:avLst/>
                  <a:gdLst>
                    <a:gd name="T0" fmla="*/ 0 w 258"/>
                    <a:gd name="T1" fmla="*/ 44 h 100"/>
                    <a:gd name="T2" fmla="*/ 75 w 258"/>
                    <a:gd name="T3" fmla="*/ 0 h 100"/>
                    <a:gd name="T4" fmla="*/ 258 w 258"/>
                    <a:gd name="T5" fmla="*/ 50 h 100"/>
                    <a:gd name="T6" fmla="*/ 183 w 258"/>
                    <a:gd name="T7" fmla="*/ 100 h 100"/>
                    <a:gd name="T8" fmla="*/ 0 w 258"/>
                    <a:gd name="T9" fmla="*/ 44 h 1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0"/>
                    <a:gd name="T17" fmla="*/ 258 w 258"/>
                    <a:gd name="T18" fmla="*/ 100 h 1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0">
                      <a:moveTo>
                        <a:pt x="0" y="44"/>
                      </a:moveTo>
                      <a:lnTo>
                        <a:pt x="75" y="0"/>
                      </a:lnTo>
                      <a:lnTo>
                        <a:pt x="258" y="50"/>
                      </a:lnTo>
                      <a:lnTo>
                        <a:pt x="183" y="100"/>
                      </a:lnTo>
                      <a:lnTo>
                        <a:pt x="0" y="4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127" name="Freeform 1335"/>
                <p:cNvSpPr>
                  <a:spLocks/>
                </p:cNvSpPr>
                <p:nvPr/>
              </p:nvSpPr>
              <p:spPr bwMode="auto">
                <a:xfrm>
                  <a:off x="1799" y="2816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128" name="Freeform 1336"/>
                <p:cNvSpPr>
                  <a:spLocks/>
                </p:cNvSpPr>
                <p:nvPr/>
              </p:nvSpPr>
              <p:spPr bwMode="auto">
                <a:xfrm>
                  <a:off x="2020" y="2834"/>
                  <a:ext cx="258" cy="102"/>
                </a:xfrm>
                <a:custGeom>
                  <a:avLst/>
                  <a:gdLst>
                    <a:gd name="T0" fmla="*/ 0 w 258"/>
                    <a:gd name="T1" fmla="*/ 46 h 102"/>
                    <a:gd name="T2" fmla="*/ 71 w 258"/>
                    <a:gd name="T3" fmla="*/ 0 h 102"/>
                    <a:gd name="T4" fmla="*/ 258 w 258"/>
                    <a:gd name="T5" fmla="*/ 52 h 102"/>
                    <a:gd name="T6" fmla="*/ 183 w 258"/>
                    <a:gd name="T7" fmla="*/ 102 h 102"/>
                    <a:gd name="T8" fmla="*/ 0 w 258"/>
                    <a:gd name="T9" fmla="*/ 46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2"/>
                    <a:gd name="T17" fmla="*/ 258 w 258"/>
                    <a:gd name="T18" fmla="*/ 102 h 10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2">
                      <a:moveTo>
                        <a:pt x="0" y="46"/>
                      </a:moveTo>
                      <a:lnTo>
                        <a:pt x="71" y="0"/>
                      </a:lnTo>
                      <a:lnTo>
                        <a:pt x="258" y="52"/>
                      </a:lnTo>
                      <a:lnTo>
                        <a:pt x="183" y="102"/>
                      </a:lnTo>
                      <a:lnTo>
                        <a:pt x="0" y="46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129" name="Freeform 1337"/>
                <p:cNvSpPr>
                  <a:spLocks/>
                </p:cNvSpPr>
                <p:nvPr/>
              </p:nvSpPr>
              <p:spPr bwMode="auto">
                <a:xfrm>
                  <a:off x="2011" y="2882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0118" name="Freeform 1338"/>
              <p:cNvSpPr>
                <a:spLocks/>
              </p:cNvSpPr>
              <p:nvPr/>
            </p:nvSpPr>
            <p:spPr bwMode="auto">
              <a:xfrm>
                <a:off x="2577" y="3043"/>
                <a:ext cx="614" cy="514"/>
              </a:xfrm>
              <a:custGeom>
                <a:avLst/>
                <a:gdLst>
                  <a:gd name="T0" fmla="*/ 1 w 990"/>
                  <a:gd name="T1" fmla="*/ 1 h 792"/>
                  <a:gd name="T2" fmla="*/ 1 w 990"/>
                  <a:gd name="T3" fmla="*/ 0 h 792"/>
                  <a:gd name="T4" fmla="*/ 1 w 990"/>
                  <a:gd name="T5" fmla="*/ 1 h 792"/>
                  <a:gd name="T6" fmla="*/ 0 w 990"/>
                  <a:gd name="T7" fmla="*/ 1 h 792"/>
                  <a:gd name="T8" fmla="*/ 1 w 990"/>
                  <a:gd name="T9" fmla="*/ 1 h 7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90"/>
                  <a:gd name="T16" fmla="*/ 0 h 792"/>
                  <a:gd name="T17" fmla="*/ 990 w 990"/>
                  <a:gd name="T18" fmla="*/ 792 h 79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90" h="792">
                    <a:moveTo>
                      <a:pt x="3" y="738"/>
                    </a:moveTo>
                    <a:lnTo>
                      <a:pt x="990" y="0"/>
                    </a:lnTo>
                    <a:lnTo>
                      <a:pt x="987" y="60"/>
                    </a:lnTo>
                    <a:lnTo>
                      <a:pt x="0" y="792"/>
                    </a:lnTo>
                    <a:lnTo>
                      <a:pt x="3" y="738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119" name="Freeform 1339"/>
              <p:cNvSpPr>
                <a:spLocks/>
              </p:cNvSpPr>
              <p:nvPr/>
            </p:nvSpPr>
            <p:spPr bwMode="auto">
              <a:xfrm>
                <a:off x="1010" y="3084"/>
                <a:ext cx="1571" cy="469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2 w 2532"/>
                  <a:gd name="T5" fmla="*/ 1 h 723"/>
                  <a:gd name="T6" fmla="*/ 2 w 2532"/>
                  <a:gd name="T7" fmla="*/ 1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120" name="Freeform 1340"/>
              <p:cNvSpPr>
                <a:spLocks/>
              </p:cNvSpPr>
              <p:nvPr/>
            </p:nvSpPr>
            <p:spPr bwMode="auto">
              <a:xfrm>
                <a:off x="1011" y="2998"/>
                <a:ext cx="17" cy="95"/>
              </a:xfrm>
              <a:custGeom>
                <a:avLst/>
                <a:gdLst>
                  <a:gd name="T0" fmla="*/ 1 w 26"/>
                  <a:gd name="T1" fmla="*/ 1 h 147"/>
                  <a:gd name="T2" fmla="*/ 1 w 26"/>
                  <a:gd name="T3" fmla="*/ 1 h 147"/>
                  <a:gd name="T4" fmla="*/ 0 w 26"/>
                  <a:gd name="T5" fmla="*/ 1 h 147"/>
                  <a:gd name="T6" fmla="*/ 1 w 26"/>
                  <a:gd name="T7" fmla="*/ 0 h 147"/>
                  <a:gd name="T8" fmla="*/ 1 w 26"/>
                  <a:gd name="T9" fmla="*/ 1 h 1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6"/>
                  <a:gd name="T16" fmla="*/ 0 h 147"/>
                  <a:gd name="T17" fmla="*/ 26 w 26"/>
                  <a:gd name="T18" fmla="*/ 147 h 14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6" h="147">
                    <a:moveTo>
                      <a:pt x="26" y="10"/>
                    </a:moveTo>
                    <a:lnTo>
                      <a:pt x="23" y="147"/>
                    </a:lnTo>
                    <a:lnTo>
                      <a:pt x="0" y="144"/>
                    </a:lnTo>
                    <a:lnTo>
                      <a:pt x="3" y="0"/>
                    </a:lnTo>
                    <a:lnTo>
                      <a:pt x="26" y="1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121" name="Freeform 1341"/>
              <p:cNvSpPr>
                <a:spLocks/>
              </p:cNvSpPr>
              <p:nvPr/>
            </p:nvSpPr>
            <p:spPr bwMode="auto">
              <a:xfrm>
                <a:off x="1012" y="2611"/>
                <a:ext cx="730" cy="393"/>
              </a:xfrm>
              <a:custGeom>
                <a:avLst/>
                <a:gdLst>
                  <a:gd name="T0" fmla="*/ 1 w 1176"/>
                  <a:gd name="T1" fmla="*/ 0 h 606"/>
                  <a:gd name="T2" fmla="*/ 0 w 1176"/>
                  <a:gd name="T3" fmla="*/ 1 h 606"/>
                  <a:gd name="T4" fmla="*/ 1 w 1176"/>
                  <a:gd name="T5" fmla="*/ 1 h 606"/>
                  <a:gd name="T6" fmla="*/ 1 w 1176"/>
                  <a:gd name="T7" fmla="*/ 1 h 606"/>
                  <a:gd name="T8" fmla="*/ 1 w 1176"/>
                  <a:gd name="T9" fmla="*/ 0 h 6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76"/>
                  <a:gd name="T16" fmla="*/ 0 h 606"/>
                  <a:gd name="T17" fmla="*/ 1176 w 1176"/>
                  <a:gd name="T18" fmla="*/ 606 h 60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76" h="606">
                    <a:moveTo>
                      <a:pt x="1170" y="0"/>
                    </a:moveTo>
                    <a:lnTo>
                      <a:pt x="0" y="597"/>
                    </a:lnTo>
                    <a:lnTo>
                      <a:pt x="30" y="606"/>
                    </a:lnTo>
                    <a:lnTo>
                      <a:pt x="1176" y="18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122" name="Freeform 1342"/>
              <p:cNvSpPr>
                <a:spLocks/>
              </p:cNvSpPr>
              <p:nvPr/>
            </p:nvSpPr>
            <p:spPr bwMode="auto">
              <a:xfrm>
                <a:off x="1061" y="3018"/>
                <a:ext cx="1490" cy="451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1 w 2532"/>
                  <a:gd name="T5" fmla="*/ 1 h 723"/>
                  <a:gd name="T6" fmla="*/ 1 w 2532"/>
                  <a:gd name="T7" fmla="*/ 1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123" name="Freeform 1343"/>
              <p:cNvSpPr>
                <a:spLocks/>
              </p:cNvSpPr>
              <p:nvPr/>
            </p:nvSpPr>
            <p:spPr bwMode="auto">
              <a:xfrm flipV="1">
                <a:off x="2549" y="2986"/>
                <a:ext cx="608" cy="467"/>
              </a:xfrm>
              <a:custGeom>
                <a:avLst/>
                <a:gdLst>
                  <a:gd name="T0" fmla="*/ 0 w 2532"/>
                  <a:gd name="T1" fmla="*/ 0 h 723"/>
                  <a:gd name="T2" fmla="*/ 0 w 2532"/>
                  <a:gd name="T3" fmla="*/ 0 h 723"/>
                  <a:gd name="T4" fmla="*/ 0 w 2532"/>
                  <a:gd name="T5" fmla="*/ 1 h 723"/>
                  <a:gd name="T6" fmla="*/ 0 w 2532"/>
                  <a:gd name="T7" fmla="*/ 1 h 723"/>
                  <a:gd name="T8" fmla="*/ 0 w 2532"/>
                  <a:gd name="T9" fmla="*/ 1 h 723"/>
                  <a:gd name="T10" fmla="*/ 0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0032" name="Group 1344"/>
            <p:cNvGrpSpPr>
              <a:grpSpLocks/>
            </p:cNvGrpSpPr>
            <p:nvPr/>
          </p:nvGrpSpPr>
          <p:grpSpPr bwMode="auto">
            <a:xfrm>
              <a:off x="4329" y="3456"/>
              <a:ext cx="299" cy="257"/>
              <a:chOff x="877" y="1008"/>
              <a:chExt cx="2747" cy="2591"/>
            </a:xfrm>
          </p:grpSpPr>
          <p:pic>
            <p:nvPicPr>
              <p:cNvPr id="40084" name="Picture 1345" descr="antenna_stylized"/>
              <p:cNvPicPr>
                <a:picLocks noChangeAspect="1" noChangeArrowheads="1"/>
              </p:cNvPicPr>
              <p:nvPr/>
            </p:nvPicPr>
            <p:blipFill>
              <a:blip r:embed="rId1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77" y="1008"/>
                <a:ext cx="2725" cy="14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0085" name="Picture 1346" descr="laptop_keyboard"/>
              <p:cNvPicPr>
                <a:picLocks noChangeAspect="1" noChangeArrowheads="1"/>
              </p:cNvPicPr>
              <p:nvPr/>
            </p:nvPicPr>
            <p:blipFill>
              <a:blip r:embed="rId1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9064" flipH="1">
                <a:off x="1009" y="2586"/>
                <a:ext cx="2245" cy="10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0086" name="Freeform 1347"/>
              <p:cNvSpPr>
                <a:spLocks/>
              </p:cNvSpPr>
              <p:nvPr/>
            </p:nvSpPr>
            <p:spPr bwMode="auto">
              <a:xfrm>
                <a:off x="1753" y="1603"/>
                <a:ext cx="1807" cy="1322"/>
              </a:xfrm>
              <a:custGeom>
                <a:avLst/>
                <a:gdLst>
                  <a:gd name="T0" fmla="*/ 1 w 2982"/>
                  <a:gd name="T1" fmla="*/ 0 h 2442"/>
                  <a:gd name="T2" fmla="*/ 0 w 2982"/>
                  <a:gd name="T3" fmla="*/ 1 h 2442"/>
                  <a:gd name="T4" fmla="*/ 1 w 2982"/>
                  <a:gd name="T5" fmla="*/ 1 h 2442"/>
                  <a:gd name="T6" fmla="*/ 1 w 2982"/>
                  <a:gd name="T7" fmla="*/ 1 h 2442"/>
                  <a:gd name="T8" fmla="*/ 1 w 2982"/>
                  <a:gd name="T9" fmla="*/ 0 h 24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82"/>
                  <a:gd name="T16" fmla="*/ 0 h 2442"/>
                  <a:gd name="T17" fmla="*/ 2982 w 2982"/>
                  <a:gd name="T18" fmla="*/ 2442 h 24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82" h="2442">
                    <a:moveTo>
                      <a:pt x="540" y="0"/>
                    </a:moveTo>
                    <a:lnTo>
                      <a:pt x="0" y="1734"/>
                    </a:lnTo>
                    <a:lnTo>
                      <a:pt x="2394" y="2442"/>
                    </a:lnTo>
                    <a:lnTo>
                      <a:pt x="2982" y="318"/>
                    </a:lnTo>
                    <a:lnTo>
                      <a:pt x="54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40087" name="Picture 1348" descr="screen"/>
              <p:cNvPicPr>
                <a:picLocks noChangeAspect="1" noChangeArrowheads="1"/>
              </p:cNvPicPr>
              <p:nvPr/>
            </p:nvPicPr>
            <p:blipFill>
              <a:blip r:embed="rId1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42" y="1637"/>
                <a:ext cx="1642" cy="1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0088" name="Freeform 1349"/>
              <p:cNvSpPr>
                <a:spLocks/>
              </p:cNvSpPr>
              <p:nvPr/>
            </p:nvSpPr>
            <p:spPr bwMode="auto">
              <a:xfrm>
                <a:off x="2082" y="1564"/>
                <a:ext cx="1531" cy="246"/>
              </a:xfrm>
              <a:custGeom>
                <a:avLst/>
                <a:gdLst>
                  <a:gd name="T0" fmla="*/ 1 w 2528"/>
                  <a:gd name="T1" fmla="*/ 0 h 455"/>
                  <a:gd name="T2" fmla="*/ 1 w 2528"/>
                  <a:gd name="T3" fmla="*/ 1 h 455"/>
                  <a:gd name="T4" fmla="*/ 1 w 2528"/>
                  <a:gd name="T5" fmla="*/ 1 h 455"/>
                  <a:gd name="T6" fmla="*/ 0 w 2528"/>
                  <a:gd name="T7" fmla="*/ 1 h 455"/>
                  <a:gd name="T8" fmla="*/ 1 w 2528"/>
                  <a:gd name="T9" fmla="*/ 0 h 4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28"/>
                  <a:gd name="T16" fmla="*/ 0 h 455"/>
                  <a:gd name="T17" fmla="*/ 2528 w 2528"/>
                  <a:gd name="T18" fmla="*/ 455 h 4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28" h="455">
                    <a:moveTo>
                      <a:pt x="14" y="0"/>
                    </a:moveTo>
                    <a:lnTo>
                      <a:pt x="2528" y="341"/>
                    </a:lnTo>
                    <a:lnTo>
                      <a:pt x="2480" y="455"/>
                    </a:lnTo>
                    <a:lnTo>
                      <a:pt x="0" y="86"/>
                    </a:lnTo>
                    <a:lnTo>
                      <a:pt x="14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089" name="Freeform 1350"/>
              <p:cNvSpPr>
                <a:spLocks/>
              </p:cNvSpPr>
              <p:nvPr/>
            </p:nvSpPr>
            <p:spPr bwMode="auto">
              <a:xfrm>
                <a:off x="1737" y="1562"/>
                <a:ext cx="425" cy="1024"/>
              </a:xfrm>
              <a:custGeom>
                <a:avLst/>
                <a:gdLst>
                  <a:gd name="T0" fmla="*/ 1 w 702"/>
                  <a:gd name="T1" fmla="*/ 0 h 1893"/>
                  <a:gd name="T2" fmla="*/ 0 w 702"/>
                  <a:gd name="T3" fmla="*/ 1 h 1893"/>
                  <a:gd name="T4" fmla="*/ 1 w 702"/>
                  <a:gd name="T5" fmla="*/ 1 h 1893"/>
                  <a:gd name="T6" fmla="*/ 1 w 702"/>
                  <a:gd name="T7" fmla="*/ 1 h 1893"/>
                  <a:gd name="T8" fmla="*/ 1 w 702"/>
                  <a:gd name="T9" fmla="*/ 0 h 18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02"/>
                  <a:gd name="T16" fmla="*/ 0 h 1893"/>
                  <a:gd name="T17" fmla="*/ 702 w 702"/>
                  <a:gd name="T18" fmla="*/ 1893 h 189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02" h="1893">
                    <a:moveTo>
                      <a:pt x="579" y="0"/>
                    </a:moveTo>
                    <a:lnTo>
                      <a:pt x="0" y="1869"/>
                    </a:lnTo>
                    <a:lnTo>
                      <a:pt x="114" y="1893"/>
                    </a:lnTo>
                    <a:lnTo>
                      <a:pt x="702" y="51"/>
                    </a:lnTo>
                    <a:lnTo>
                      <a:pt x="579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090" name="Freeform 1351"/>
              <p:cNvSpPr>
                <a:spLocks/>
              </p:cNvSpPr>
              <p:nvPr/>
            </p:nvSpPr>
            <p:spPr bwMode="auto">
              <a:xfrm>
                <a:off x="3144" y="1745"/>
                <a:ext cx="458" cy="1182"/>
              </a:xfrm>
              <a:custGeom>
                <a:avLst/>
                <a:gdLst>
                  <a:gd name="T0" fmla="*/ 1 w 756"/>
                  <a:gd name="T1" fmla="*/ 0 h 2184"/>
                  <a:gd name="T2" fmla="*/ 1 w 756"/>
                  <a:gd name="T3" fmla="*/ 1 h 2184"/>
                  <a:gd name="T4" fmla="*/ 0 w 756"/>
                  <a:gd name="T5" fmla="*/ 1 h 2184"/>
                  <a:gd name="T6" fmla="*/ 1 w 756"/>
                  <a:gd name="T7" fmla="*/ 1 h 2184"/>
                  <a:gd name="T8" fmla="*/ 1 w 756"/>
                  <a:gd name="T9" fmla="*/ 0 h 21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6"/>
                  <a:gd name="T16" fmla="*/ 0 h 2184"/>
                  <a:gd name="T17" fmla="*/ 756 w 756"/>
                  <a:gd name="T18" fmla="*/ 2184 h 21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6" h="2184">
                    <a:moveTo>
                      <a:pt x="756" y="0"/>
                    </a:moveTo>
                    <a:lnTo>
                      <a:pt x="138" y="2184"/>
                    </a:lnTo>
                    <a:lnTo>
                      <a:pt x="0" y="2148"/>
                    </a:lnTo>
                    <a:lnTo>
                      <a:pt x="606" y="78"/>
                    </a:lnTo>
                    <a:lnTo>
                      <a:pt x="756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091" name="Freeform 1352"/>
              <p:cNvSpPr>
                <a:spLocks/>
              </p:cNvSpPr>
              <p:nvPr/>
            </p:nvSpPr>
            <p:spPr bwMode="auto">
              <a:xfrm>
                <a:off x="1732" y="2534"/>
                <a:ext cx="1680" cy="399"/>
              </a:xfrm>
              <a:custGeom>
                <a:avLst/>
                <a:gdLst>
                  <a:gd name="T0" fmla="*/ 1 w 2773"/>
                  <a:gd name="T1" fmla="*/ 0 h 738"/>
                  <a:gd name="T2" fmla="*/ 0 w 2773"/>
                  <a:gd name="T3" fmla="*/ 1 h 738"/>
                  <a:gd name="T4" fmla="*/ 1 w 2773"/>
                  <a:gd name="T5" fmla="*/ 1 h 738"/>
                  <a:gd name="T6" fmla="*/ 1 w 2773"/>
                  <a:gd name="T7" fmla="*/ 1 h 738"/>
                  <a:gd name="T8" fmla="*/ 1 w 2773"/>
                  <a:gd name="T9" fmla="*/ 0 h 7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773"/>
                  <a:gd name="T16" fmla="*/ 0 h 738"/>
                  <a:gd name="T17" fmla="*/ 2773 w 2773"/>
                  <a:gd name="T18" fmla="*/ 738 h 73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773" h="738">
                    <a:moveTo>
                      <a:pt x="33" y="0"/>
                    </a:moveTo>
                    <a:lnTo>
                      <a:pt x="0" y="99"/>
                    </a:lnTo>
                    <a:lnTo>
                      <a:pt x="2436" y="738"/>
                    </a:lnTo>
                    <a:cubicBezTo>
                      <a:pt x="2499" y="501"/>
                      <a:pt x="2773" y="727"/>
                      <a:pt x="2373" y="603"/>
                    </a:cubicBezTo>
                    <a:lnTo>
                      <a:pt x="3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CC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092" name="Freeform 1353"/>
              <p:cNvSpPr>
                <a:spLocks/>
              </p:cNvSpPr>
              <p:nvPr/>
            </p:nvSpPr>
            <p:spPr bwMode="auto">
              <a:xfrm>
                <a:off x="3195" y="1755"/>
                <a:ext cx="429" cy="1187"/>
              </a:xfrm>
              <a:custGeom>
                <a:avLst/>
                <a:gdLst>
                  <a:gd name="T0" fmla="*/ 1 w 637"/>
                  <a:gd name="T1" fmla="*/ 0 h 1659"/>
                  <a:gd name="T2" fmla="*/ 1 w 637"/>
                  <a:gd name="T3" fmla="*/ 0 h 1659"/>
                  <a:gd name="T4" fmla="*/ 1 w 637"/>
                  <a:gd name="T5" fmla="*/ 11 h 1659"/>
                  <a:gd name="T6" fmla="*/ 0 w 637"/>
                  <a:gd name="T7" fmla="*/ 11 h 1659"/>
                  <a:gd name="T8" fmla="*/ 1 w 637"/>
                  <a:gd name="T9" fmla="*/ 0 h 165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7"/>
                  <a:gd name="T16" fmla="*/ 0 h 1659"/>
                  <a:gd name="T17" fmla="*/ 637 w 637"/>
                  <a:gd name="T18" fmla="*/ 1659 h 165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7" h="1659">
                    <a:moveTo>
                      <a:pt x="615" y="0"/>
                    </a:moveTo>
                    <a:lnTo>
                      <a:pt x="637" y="0"/>
                    </a:lnTo>
                    <a:lnTo>
                      <a:pt x="68" y="1659"/>
                    </a:lnTo>
                    <a:lnTo>
                      <a:pt x="0" y="1647"/>
                    </a:lnTo>
                    <a:lnTo>
                      <a:pt x="615" y="0"/>
                    </a:ln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093" name="Freeform 1354"/>
              <p:cNvSpPr>
                <a:spLocks/>
              </p:cNvSpPr>
              <p:nvPr/>
            </p:nvSpPr>
            <p:spPr bwMode="auto">
              <a:xfrm>
                <a:off x="1734" y="2587"/>
                <a:ext cx="1494" cy="394"/>
              </a:xfrm>
              <a:custGeom>
                <a:avLst/>
                <a:gdLst>
                  <a:gd name="T0" fmla="*/ 0 w 2216"/>
                  <a:gd name="T1" fmla="*/ 0 h 550"/>
                  <a:gd name="T2" fmla="*/ 1 w 2216"/>
                  <a:gd name="T3" fmla="*/ 1 h 550"/>
                  <a:gd name="T4" fmla="*/ 6 w 2216"/>
                  <a:gd name="T5" fmla="*/ 4 h 550"/>
                  <a:gd name="T6" fmla="*/ 6 w 2216"/>
                  <a:gd name="T7" fmla="*/ 3 h 550"/>
                  <a:gd name="T8" fmla="*/ 0 w 2216"/>
                  <a:gd name="T9" fmla="*/ 0 h 5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16"/>
                  <a:gd name="T16" fmla="*/ 0 h 550"/>
                  <a:gd name="T17" fmla="*/ 2216 w 2216"/>
                  <a:gd name="T18" fmla="*/ 550 h 55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16" h="550">
                    <a:moveTo>
                      <a:pt x="0" y="0"/>
                    </a:moveTo>
                    <a:lnTo>
                      <a:pt x="9" y="57"/>
                    </a:lnTo>
                    <a:lnTo>
                      <a:pt x="2164" y="550"/>
                    </a:lnTo>
                    <a:lnTo>
                      <a:pt x="2216" y="49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0094" name="Group 1355"/>
              <p:cNvGrpSpPr>
                <a:grpSpLocks/>
              </p:cNvGrpSpPr>
              <p:nvPr/>
            </p:nvGrpSpPr>
            <p:grpSpPr bwMode="auto">
              <a:xfrm>
                <a:off x="1709" y="3008"/>
                <a:ext cx="507" cy="234"/>
                <a:chOff x="1740" y="2642"/>
                <a:chExt cx="752" cy="327"/>
              </a:xfrm>
            </p:grpSpPr>
            <p:sp>
              <p:nvSpPr>
                <p:cNvPr id="40101" name="Freeform 1356"/>
                <p:cNvSpPr>
                  <a:spLocks/>
                </p:cNvSpPr>
                <p:nvPr/>
              </p:nvSpPr>
              <p:spPr bwMode="auto">
                <a:xfrm>
                  <a:off x="1740" y="2642"/>
                  <a:ext cx="752" cy="327"/>
                </a:xfrm>
                <a:custGeom>
                  <a:avLst/>
                  <a:gdLst>
                    <a:gd name="T0" fmla="*/ 293 w 752"/>
                    <a:gd name="T1" fmla="*/ 0 h 327"/>
                    <a:gd name="T2" fmla="*/ 752 w 752"/>
                    <a:gd name="T3" fmla="*/ 124 h 327"/>
                    <a:gd name="T4" fmla="*/ 470 w 752"/>
                    <a:gd name="T5" fmla="*/ 327 h 327"/>
                    <a:gd name="T6" fmla="*/ 0 w 752"/>
                    <a:gd name="T7" fmla="*/ 183 h 327"/>
                    <a:gd name="T8" fmla="*/ 293 w 752"/>
                    <a:gd name="T9" fmla="*/ 0 h 3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52"/>
                    <a:gd name="T16" fmla="*/ 0 h 327"/>
                    <a:gd name="T17" fmla="*/ 752 w 752"/>
                    <a:gd name="T18" fmla="*/ 327 h 32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52" h="327">
                      <a:moveTo>
                        <a:pt x="293" y="0"/>
                      </a:moveTo>
                      <a:lnTo>
                        <a:pt x="752" y="124"/>
                      </a:lnTo>
                      <a:lnTo>
                        <a:pt x="470" y="327"/>
                      </a:lnTo>
                      <a:lnTo>
                        <a:pt x="0" y="183"/>
                      </a:lnTo>
                      <a:lnTo>
                        <a:pt x="293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102" name="Freeform 1357"/>
                <p:cNvSpPr>
                  <a:spLocks/>
                </p:cNvSpPr>
                <p:nvPr/>
              </p:nvSpPr>
              <p:spPr bwMode="auto">
                <a:xfrm>
                  <a:off x="1754" y="2649"/>
                  <a:ext cx="726" cy="311"/>
                </a:xfrm>
                <a:custGeom>
                  <a:avLst/>
                  <a:gdLst>
                    <a:gd name="T0" fmla="*/ 282 w 726"/>
                    <a:gd name="T1" fmla="*/ 0 h 311"/>
                    <a:gd name="T2" fmla="*/ 726 w 726"/>
                    <a:gd name="T3" fmla="*/ 119 h 311"/>
                    <a:gd name="T4" fmla="*/ 457 w 726"/>
                    <a:gd name="T5" fmla="*/ 311 h 311"/>
                    <a:gd name="T6" fmla="*/ 0 w 726"/>
                    <a:gd name="T7" fmla="*/ 173 h 311"/>
                    <a:gd name="T8" fmla="*/ 282 w 726"/>
                    <a:gd name="T9" fmla="*/ 0 h 3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26"/>
                    <a:gd name="T16" fmla="*/ 0 h 311"/>
                    <a:gd name="T17" fmla="*/ 726 w 726"/>
                    <a:gd name="T18" fmla="*/ 311 h 31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26" h="311">
                      <a:moveTo>
                        <a:pt x="282" y="0"/>
                      </a:moveTo>
                      <a:lnTo>
                        <a:pt x="726" y="119"/>
                      </a:lnTo>
                      <a:lnTo>
                        <a:pt x="457" y="311"/>
                      </a:lnTo>
                      <a:lnTo>
                        <a:pt x="0" y="173"/>
                      </a:lnTo>
                      <a:lnTo>
                        <a:pt x="282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4D4D4D"/>
                    </a:gs>
                    <a:gs pos="100000">
                      <a:srgbClr val="DDDDDD"/>
                    </a:gs>
                  </a:gsLst>
                  <a:lin ang="189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103" name="Freeform 1358"/>
                <p:cNvSpPr>
                  <a:spLocks/>
                </p:cNvSpPr>
                <p:nvPr/>
              </p:nvSpPr>
              <p:spPr bwMode="auto">
                <a:xfrm>
                  <a:off x="1808" y="2770"/>
                  <a:ext cx="258" cy="100"/>
                </a:xfrm>
                <a:custGeom>
                  <a:avLst/>
                  <a:gdLst>
                    <a:gd name="T0" fmla="*/ 0 w 258"/>
                    <a:gd name="T1" fmla="*/ 44 h 100"/>
                    <a:gd name="T2" fmla="*/ 75 w 258"/>
                    <a:gd name="T3" fmla="*/ 0 h 100"/>
                    <a:gd name="T4" fmla="*/ 258 w 258"/>
                    <a:gd name="T5" fmla="*/ 50 h 100"/>
                    <a:gd name="T6" fmla="*/ 183 w 258"/>
                    <a:gd name="T7" fmla="*/ 100 h 100"/>
                    <a:gd name="T8" fmla="*/ 0 w 258"/>
                    <a:gd name="T9" fmla="*/ 44 h 1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0"/>
                    <a:gd name="T17" fmla="*/ 258 w 258"/>
                    <a:gd name="T18" fmla="*/ 100 h 1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0">
                      <a:moveTo>
                        <a:pt x="0" y="44"/>
                      </a:moveTo>
                      <a:lnTo>
                        <a:pt x="75" y="0"/>
                      </a:lnTo>
                      <a:lnTo>
                        <a:pt x="258" y="50"/>
                      </a:lnTo>
                      <a:lnTo>
                        <a:pt x="183" y="100"/>
                      </a:lnTo>
                      <a:lnTo>
                        <a:pt x="0" y="4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104" name="Freeform 1359"/>
                <p:cNvSpPr>
                  <a:spLocks/>
                </p:cNvSpPr>
                <p:nvPr/>
              </p:nvSpPr>
              <p:spPr bwMode="auto">
                <a:xfrm>
                  <a:off x="1799" y="2816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105" name="Freeform 1360"/>
                <p:cNvSpPr>
                  <a:spLocks/>
                </p:cNvSpPr>
                <p:nvPr/>
              </p:nvSpPr>
              <p:spPr bwMode="auto">
                <a:xfrm>
                  <a:off x="2020" y="2834"/>
                  <a:ext cx="258" cy="102"/>
                </a:xfrm>
                <a:custGeom>
                  <a:avLst/>
                  <a:gdLst>
                    <a:gd name="T0" fmla="*/ 0 w 258"/>
                    <a:gd name="T1" fmla="*/ 46 h 102"/>
                    <a:gd name="T2" fmla="*/ 71 w 258"/>
                    <a:gd name="T3" fmla="*/ 0 h 102"/>
                    <a:gd name="T4" fmla="*/ 258 w 258"/>
                    <a:gd name="T5" fmla="*/ 52 h 102"/>
                    <a:gd name="T6" fmla="*/ 183 w 258"/>
                    <a:gd name="T7" fmla="*/ 102 h 102"/>
                    <a:gd name="T8" fmla="*/ 0 w 258"/>
                    <a:gd name="T9" fmla="*/ 46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2"/>
                    <a:gd name="T17" fmla="*/ 258 w 258"/>
                    <a:gd name="T18" fmla="*/ 102 h 10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2">
                      <a:moveTo>
                        <a:pt x="0" y="46"/>
                      </a:moveTo>
                      <a:lnTo>
                        <a:pt x="71" y="0"/>
                      </a:lnTo>
                      <a:lnTo>
                        <a:pt x="258" y="52"/>
                      </a:lnTo>
                      <a:lnTo>
                        <a:pt x="183" y="102"/>
                      </a:lnTo>
                      <a:lnTo>
                        <a:pt x="0" y="46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106" name="Freeform 1361"/>
                <p:cNvSpPr>
                  <a:spLocks/>
                </p:cNvSpPr>
                <p:nvPr/>
              </p:nvSpPr>
              <p:spPr bwMode="auto">
                <a:xfrm>
                  <a:off x="2011" y="2882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0095" name="Freeform 1362"/>
              <p:cNvSpPr>
                <a:spLocks/>
              </p:cNvSpPr>
              <p:nvPr/>
            </p:nvSpPr>
            <p:spPr bwMode="auto">
              <a:xfrm>
                <a:off x="2577" y="3043"/>
                <a:ext cx="614" cy="514"/>
              </a:xfrm>
              <a:custGeom>
                <a:avLst/>
                <a:gdLst>
                  <a:gd name="T0" fmla="*/ 1 w 990"/>
                  <a:gd name="T1" fmla="*/ 1 h 792"/>
                  <a:gd name="T2" fmla="*/ 1 w 990"/>
                  <a:gd name="T3" fmla="*/ 0 h 792"/>
                  <a:gd name="T4" fmla="*/ 1 w 990"/>
                  <a:gd name="T5" fmla="*/ 1 h 792"/>
                  <a:gd name="T6" fmla="*/ 0 w 990"/>
                  <a:gd name="T7" fmla="*/ 1 h 792"/>
                  <a:gd name="T8" fmla="*/ 1 w 990"/>
                  <a:gd name="T9" fmla="*/ 1 h 7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90"/>
                  <a:gd name="T16" fmla="*/ 0 h 792"/>
                  <a:gd name="T17" fmla="*/ 990 w 990"/>
                  <a:gd name="T18" fmla="*/ 792 h 79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90" h="792">
                    <a:moveTo>
                      <a:pt x="3" y="738"/>
                    </a:moveTo>
                    <a:lnTo>
                      <a:pt x="990" y="0"/>
                    </a:lnTo>
                    <a:lnTo>
                      <a:pt x="987" y="60"/>
                    </a:lnTo>
                    <a:lnTo>
                      <a:pt x="0" y="792"/>
                    </a:lnTo>
                    <a:lnTo>
                      <a:pt x="3" y="738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096" name="Freeform 1363"/>
              <p:cNvSpPr>
                <a:spLocks/>
              </p:cNvSpPr>
              <p:nvPr/>
            </p:nvSpPr>
            <p:spPr bwMode="auto">
              <a:xfrm>
                <a:off x="1010" y="3084"/>
                <a:ext cx="1571" cy="469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2 w 2532"/>
                  <a:gd name="T5" fmla="*/ 1 h 723"/>
                  <a:gd name="T6" fmla="*/ 2 w 2532"/>
                  <a:gd name="T7" fmla="*/ 1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097" name="Freeform 1364"/>
              <p:cNvSpPr>
                <a:spLocks/>
              </p:cNvSpPr>
              <p:nvPr/>
            </p:nvSpPr>
            <p:spPr bwMode="auto">
              <a:xfrm>
                <a:off x="1011" y="2998"/>
                <a:ext cx="17" cy="95"/>
              </a:xfrm>
              <a:custGeom>
                <a:avLst/>
                <a:gdLst>
                  <a:gd name="T0" fmla="*/ 1 w 26"/>
                  <a:gd name="T1" fmla="*/ 1 h 147"/>
                  <a:gd name="T2" fmla="*/ 1 w 26"/>
                  <a:gd name="T3" fmla="*/ 1 h 147"/>
                  <a:gd name="T4" fmla="*/ 0 w 26"/>
                  <a:gd name="T5" fmla="*/ 1 h 147"/>
                  <a:gd name="T6" fmla="*/ 1 w 26"/>
                  <a:gd name="T7" fmla="*/ 0 h 147"/>
                  <a:gd name="T8" fmla="*/ 1 w 26"/>
                  <a:gd name="T9" fmla="*/ 1 h 1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6"/>
                  <a:gd name="T16" fmla="*/ 0 h 147"/>
                  <a:gd name="T17" fmla="*/ 26 w 26"/>
                  <a:gd name="T18" fmla="*/ 147 h 14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6" h="147">
                    <a:moveTo>
                      <a:pt x="26" y="10"/>
                    </a:moveTo>
                    <a:lnTo>
                      <a:pt x="23" y="147"/>
                    </a:lnTo>
                    <a:lnTo>
                      <a:pt x="0" y="144"/>
                    </a:lnTo>
                    <a:lnTo>
                      <a:pt x="3" y="0"/>
                    </a:lnTo>
                    <a:lnTo>
                      <a:pt x="26" y="1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098" name="Freeform 1365"/>
              <p:cNvSpPr>
                <a:spLocks/>
              </p:cNvSpPr>
              <p:nvPr/>
            </p:nvSpPr>
            <p:spPr bwMode="auto">
              <a:xfrm>
                <a:off x="1012" y="2611"/>
                <a:ext cx="730" cy="393"/>
              </a:xfrm>
              <a:custGeom>
                <a:avLst/>
                <a:gdLst>
                  <a:gd name="T0" fmla="*/ 1 w 1176"/>
                  <a:gd name="T1" fmla="*/ 0 h 606"/>
                  <a:gd name="T2" fmla="*/ 0 w 1176"/>
                  <a:gd name="T3" fmla="*/ 1 h 606"/>
                  <a:gd name="T4" fmla="*/ 1 w 1176"/>
                  <a:gd name="T5" fmla="*/ 1 h 606"/>
                  <a:gd name="T6" fmla="*/ 1 w 1176"/>
                  <a:gd name="T7" fmla="*/ 1 h 606"/>
                  <a:gd name="T8" fmla="*/ 1 w 1176"/>
                  <a:gd name="T9" fmla="*/ 0 h 6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76"/>
                  <a:gd name="T16" fmla="*/ 0 h 606"/>
                  <a:gd name="T17" fmla="*/ 1176 w 1176"/>
                  <a:gd name="T18" fmla="*/ 606 h 60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76" h="606">
                    <a:moveTo>
                      <a:pt x="1170" y="0"/>
                    </a:moveTo>
                    <a:lnTo>
                      <a:pt x="0" y="597"/>
                    </a:lnTo>
                    <a:lnTo>
                      <a:pt x="30" y="606"/>
                    </a:lnTo>
                    <a:lnTo>
                      <a:pt x="1176" y="18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099" name="Freeform 1366"/>
              <p:cNvSpPr>
                <a:spLocks/>
              </p:cNvSpPr>
              <p:nvPr/>
            </p:nvSpPr>
            <p:spPr bwMode="auto">
              <a:xfrm>
                <a:off x="1061" y="3018"/>
                <a:ext cx="1490" cy="451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1 w 2532"/>
                  <a:gd name="T5" fmla="*/ 1 h 723"/>
                  <a:gd name="T6" fmla="*/ 1 w 2532"/>
                  <a:gd name="T7" fmla="*/ 1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100" name="Freeform 1367"/>
              <p:cNvSpPr>
                <a:spLocks/>
              </p:cNvSpPr>
              <p:nvPr/>
            </p:nvSpPr>
            <p:spPr bwMode="auto">
              <a:xfrm flipV="1">
                <a:off x="2549" y="2986"/>
                <a:ext cx="608" cy="467"/>
              </a:xfrm>
              <a:custGeom>
                <a:avLst/>
                <a:gdLst>
                  <a:gd name="T0" fmla="*/ 0 w 2532"/>
                  <a:gd name="T1" fmla="*/ 0 h 723"/>
                  <a:gd name="T2" fmla="*/ 0 w 2532"/>
                  <a:gd name="T3" fmla="*/ 0 h 723"/>
                  <a:gd name="T4" fmla="*/ 0 w 2532"/>
                  <a:gd name="T5" fmla="*/ 1 h 723"/>
                  <a:gd name="T6" fmla="*/ 0 w 2532"/>
                  <a:gd name="T7" fmla="*/ 1 h 723"/>
                  <a:gd name="T8" fmla="*/ 0 w 2532"/>
                  <a:gd name="T9" fmla="*/ 1 h 723"/>
                  <a:gd name="T10" fmla="*/ 0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0033" name="Group 1368"/>
            <p:cNvGrpSpPr>
              <a:grpSpLocks/>
            </p:cNvGrpSpPr>
            <p:nvPr/>
          </p:nvGrpSpPr>
          <p:grpSpPr bwMode="auto">
            <a:xfrm>
              <a:off x="3503" y="1916"/>
              <a:ext cx="280" cy="257"/>
              <a:chOff x="877" y="1008"/>
              <a:chExt cx="2747" cy="2591"/>
            </a:xfrm>
          </p:grpSpPr>
          <p:pic>
            <p:nvPicPr>
              <p:cNvPr id="40061" name="Picture 1369" descr="antenna_stylized"/>
              <p:cNvPicPr>
                <a:picLocks noChangeAspect="1" noChangeArrowheads="1"/>
              </p:cNvPicPr>
              <p:nvPr/>
            </p:nvPicPr>
            <p:blipFill>
              <a:blip r:embed="rId1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77" y="1008"/>
                <a:ext cx="2725" cy="14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0062" name="Picture 1370" descr="laptop_keyboard"/>
              <p:cNvPicPr>
                <a:picLocks noChangeAspect="1" noChangeArrowheads="1"/>
              </p:cNvPicPr>
              <p:nvPr/>
            </p:nvPicPr>
            <p:blipFill>
              <a:blip r:embed="rId2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9064" flipH="1">
                <a:off x="1009" y="2586"/>
                <a:ext cx="2245" cy="10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0063" name="Freeform 1371"/>
              <p:cNvSpPr>
                <a:spLocks/>
              </p:cNvSpPr>
              <p:nvPr/>
            </p:nvSpPr>
            <p:spPr bwMode="auto">
              <a:xfrm>
                <a:off x="1753" y="1603"/>
                <a:ext cx="1807" cy="1322"/>
              </a:xfrm>
              <a:custGeom>
                <a:avLst/>
                <a:gdLst>
                  <a:gd name="T0" fmla="*/ 1 w 2982"/>
                  <a:gd name="T1" fmla="*/ 0 h 2442"/>
                  <a:gd name="T2" fmla="*/ 0 w 2982"/>
                  <a:gd name="T3" fmla="*/ 1 h 2442"/>
                  <a:gd name="T4" fmla="*/ 1 w 2982"/>
                  <a:gd name="T5" fmla="*/ 1 h 2442"/>
                  <a:gd name="T6" fmla="*/ 1 w 2982"/>
                  <a:gd name="T7" fmla="*/ 1 h 2442"/>
                  <a:gd name="T8" fmla="*/ 1 w 2982"/>
                  <a:gd name="T9" fmla="*/ 0 h 24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82"/>
                  <a:gd name="T16" fmla="*/ 0 h 2442"/>
                  <a:gd name="T17" fmla="*/ 2982 w 2982"/>
                  <a:gd name="T18" fmla="*/ 2442 h 24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82" h="2442">
                    <a:moveTo>
                      <a:pt x="540" y="0"/>
                    </a:moveTo>
                    <a:lnTo>
                      <a:pt x="0" y="1734"/>
                    </a:lnTo>
                    <a:lnTo>
                      <a:pt x="2394" y="2442"/>
                    </a:lnTo>
                    <a:lnTo>
                      <a:pt x="2982" y="318"/>
                    </a:lnTo>
                    <a:lnTo>
                      <a:pt x="54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40064" name="Picture 1372" descr="screen"/>
              <p:cNvPicPr>
                <a:picLocks noChangeAspect="1" noChangeArrowheads="1"/>
              </p:cNvPicPr>
              <p:nvPr/>
            </p:nvPicPr>
            <p:blipFill>
              <a:blip r:embed="rId2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42" y="1637"/>
                <a:ext cx="1642" cy="1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0065" name="Freeform 1373"/>
              <p:cNvSpPr>
                <a:spLocks/>
              </p:cNvSpPr>
              <p:nvPr/>
            </p:nvSpPr>
            <p:spPr bwMode="auto">
              <a:xfrm>
                <a:off x="2082" y="1564"/>
                <a:ext cx="1531" cy="246"/>
              </a:xfrm>
              <a:custGeom>
                <a:avLst/>
                <a:gdLst>
                  <a:gd name="T0" fmla="*/ 1 w 2528"/>
                  <a:gd name="T1" fmla="*/ 0 h 455"/>
                  <a:gd name="T2" fmla="*/ 1 w 2528"/>
                  <a:gd name="T3" fmla="*/ 1 h 455"/>
                  <a:gd name="T4" fmla="*/ 1 w 2528"/>
                  <a:gd name="T5" fmla="*/ 1 h 455"/>
                  <a:gd name="T6" fmla="*/ 0 w 2528"/>
                  <a:gd name="T7" fmla="*/ 1 h 455"/>
                  <a:gd name="T8" fmla="*/ 1 w 2528"/>
                  <a:gd name="T9" fmla="*/ 0 h 4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28"/>
                  <a:gd name="T16" fmla="*/ 0 h 455"/>
                  <a:gd name="T17" fmla="*/ 2528 w 2528"/>
                  <a:gd name="T18" fmla="*/ 455 h 4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28" h="455">
                    <a:moveTo>
                      <a:pt x="14" y="0"/>
                    </a:moveTo>
                    <a:lnTo>
                      <a:pt x="2528" y="341"/>
                    </a:lnTo>
                    <a:lnTo>
                      <a:pt x="2480" y="455"/>
                    </a:lnTo>
                    <a:lnTo>
                      <a:pt x="0" y="86"/>
                    </a:lnTo>
                    <a:lnTo>
                      <a:pt x="14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066" name="Freeform 1374"/>
              <p:cNvSpPr>
                <a:spLocks/>
              </p:cNvSpPr>
              <p:nvPr/>
            </p:nvSpPr>
            <p:spPr bwMode="auto">
              <a:xfrm>
                <a:off x="1737" y="1562"/>
                <a:ext cx="425" cy="1024"/>
              </a:xfrm>
              <a:custGeom>
                <a:avLst/>
                <a:gdLst>
                  <a:gd name="T0" fmla="*/ 1 w 702"/>
                  <a:gd name="T1" fmla="*/ 0 h 1893"/>
                  <a:gd name="T2" fmla="*/ 0 w 702"/>
                  <a:gd name="T3" fmla="*/ 1 h 1893"/>
                  <a:gd name="T4" fmla="*/ 1 w 702"/>
                  <a:gd name="T5" fmla="*/ 1 h 1893"/>
                  <a:gd name="T6" fmla="*/ 1 w 702"/>
                  <a:gd name="T7" fmla="*/ 1 h 1893"/>
                  <a:gd name="T8" fmla="*/ 1 w 702"/>
                  <a:gd name="T9" fmla="*/ 0 h 18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02"/>
                  <a:gd name="T16" fmla="*/ 0 h 1893"/>
                  <a:gd name="T17" fmla="*/ 702 w 702"/>
                  <a:gd name="T18" fmla="*/ 1893 h 189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02" h="1893">
                    <a:moveTo>
                      <a:pt x="579" y="0"/>
                    </a:moveTo>
                    <a:lnTo>
                      <a:pt x="0" y="1869"/>
                    </a:lnTo>
                    <a:lnTo>
                      <a:pt x="114" y="1893"/>
                    </a:lnTo>
                    <a:lnTo>
                      <a:pt x="702" y="51"/>
                    </a:lnTo>
                    <a:lnTo>
                      <a:pt x="579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067" name="Freeform 1375"/>
              <p:cNvSpPr>
                <a:spLocks/>
              </p:cNvSpPr>
              <p:nvPr/>
            </p:nvSpPr>
            <p:spPr bwMode="auto">
              <a:xfrm>
                <a:off x="3144" y="1745"/>
                <a:ext cx="458" cy="1182"/>
              </a:xfrm>
              <a:custGeom>
                <a:avLst/>
                <a:gdLst>
                  <a:gd name="T0" fmla="*/ 1 w 756"/>
                  <a:gd name="T1" fmla="*/ 0 h 2184"/>
                  <a:gd name="T2" fmla="*/ 1 w 756"/>
                  <a:gd name="T3" fmla="*/ 1 h 2184"/>
                  <a:gd name="T4" fmla="*/ 0 w 756"/>
                  <a:gd name="T5" fmla="*/ 1 h 2184"/>
                  <a:gd name="T6" fmla="*/ 1 w 756"/>
                  <a:gd name="T7" fmla="*/ 1 h 2184"/>
                  <a:gd name="T8" fmla="*/ 1 w 756"/>
                  <a:gd name="T9" fmla="*/ 0 h 21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6"/>
                  <a:gd name="T16" fmla="*/ 0 h 2184"/>
                  <a:gd name="T17" fmla="*/ 756 w 756"/>
                  <a:gd name="T18" fmla="*/ 2184 h 21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6" h="2184">
                    <a:moveTo>
                      <a:pt x="756" y="0"/>
                    </a:moveTo>
                    <a:lnTo>
                      <a:pt x="138" y="2184"/>
                    </a:lnTo>
                    <a:lnTo>
                      <a:pt x="0" y="2148"/>
                    </a:lnTo>
                    <a:lnTo>
                      <a:pt x="606" y="78"/>
                    </a:lnTo>
                    <a:lnTo>
                      <a:pt x="756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068" name="Freeform 1376"/>
              <p:cNvSpPr>
                <a:spLocks/>
              </p:cNvSpPr>
              <p:nvPr/>
            </p:nvSpPr>
            <p:spPr bwMode="auto">
              <a:xfrm>
                <a:off x="1732" y="2534"/>
                <a:ext cx="1680" cy="399"/>
              </a:xfrm>
              <a:custGeom>
                <a:avLst/>
                <a:gdLst>
                  <a:gd name="T0" fmla="*/ 1 w 2773"/>
                  <a:gd name="T1" fmla="*/ 0 h 738"/>
                  <a:gd name="T2" fmla="*/ 0 w 2773"/>
                  <a:gd name="T3" fmla="*/ 1 h 738"/>
                  <a:gd name="T4" fmla="*/ 1 w 2773"/>
                  <a:gd name="T5" fmla="*/ 1 h 738"/>
                  <a:gd name="T6" fmla="*/ 1 w 2773"/>
                  <a:gd name="T7" fmla="*/ 1 h 738"/>
                  <a:gd name="T8" fmla="*/ 1 w 2773"/>
                  <a:gd name="T9" fmla="*/ 0 h 7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773"/>
                  <a:gd name="T16" fmla="*/ 0 h 738"/>
                  <a:gd name="T17" fmla="*/ 2773 w 2773"/>
                  <a:gd name="T18" fmla="*/ 738 h 73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773" h="738">
                    <a:moveTo>
                      <a:pt x="33" y="0"/>
                    </a:moveTo>
                    <a:lnTo>
                      <a:pt x="0" y="99"/>
                    </a:lnTo>
                    <a:lnTo>
                      <a:pt x="2436" y="738"/>
                    </a:lnTo>
                    <a:cubicBezTo>
                      <a:pt x="2499" y="501"/>
                      <a:pt x="2773" y="727"/>
                      <a:pt x="2373" y="603"/>
                    </a:cubicBezTo>
                    <a:lnTo>
                      <a:pt x="3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CC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069" name="Freeform 1377"/>
              <p:cNvSpPr>
                <a:spLocks/>
              </p:cNvSpPr>
              <p:nvPr/>
            </p:nvSpPr>
            <p:spPr bwMode="auto">
              <a:xfrm>
                <a:off x="3195" y="1755"/>
                <a:ext cx="429" cy="1187"/>
              </a:xfrm>
              <a:custGeom>
                <a:avLst/>
                <a:gdLst>
                  <a:gd name="T0" fmla="*/ 1 w 637"/>
                  <a:gd name="T1" fmla="*/ 0 h 1659"/>
                  <a:gd name="T2" fmla="*/ 1 w 637"/>
                  <a:gd name="T3" fmla="*/ 0 h 1659"/>
                  <a:gd name="T4" fmla="*/ 1 w 637"/>
                  <a:gd name="T5" fmla="*/ 11 h 1659"/>
                  <a:gd name="T6" fmla="*/ 0 w 637"/>
                  <a:gd name="T7" fmla="*/ 11 h 1659"/>
                  <a:gd name="T8" fmla="*/ 1 w 637"/>
                  <a:gd name="T9" fmla="*/ 0 h 165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7"/>
                  <a:gd name="T16" fmla="*/ 0 h 1659"/>
                  <a:gd name="T17" fmla="*/ 637 w 637"/>
                  <a:gd name="T18" fmla="*/ 1659 h 165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7" h="1659">
                    <a:moveTo>
                      <a:pt x="615" y="0"/>
                    </a:moveTo>
                    <a:lnTo>
                      <a:pt x="637" y="0"/>
                    </a:lnTo>
                    <a:lnTo>
                      <a:pt x="68" y="1659"/>
                    </a:lnTo>
                    <a:lnTo>
                      <a:pt x="0" y="1647"/>
                    </a:lnTo>
                    <a:lnTo>
                      <a:pt x="615" y="0"/>
                    </a:ln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070" name="Freeform 1378"/>
              <p:cNvSpPr>
                <a:spLocks/>
              </p:cNvSpPr>
              <p:nvPr/>
            </p:nvSpPr>
            <p:spPr bwMode="auto">
              <a:xfrm>
                <a:off x="1734" y="2587"/>
                <a:ext cx="1494" cy="394"/>
              </a:xfrm>
              <a:custGeom>
                <a:avLst/>
                <a:gdLst>
                  <a:gd name="T0" fmla="*/ 0 w 2216"/>
                  <a:gd name="T1" fmla="*/ 0 h 550"/>
                  <a:gd name="T2" fmla="*/ 1 w 2216"/>
                  <a:gd name="T3" fmla="*/ 1 h 550"/>
                  <a:gd name="T4" fmla="*/ 6 w 2216"/>
                  <a:gd name="T5" fmla="*/ 4 h 550"/>
                  <a:gd name="T6" fmla="*/ 6 w 2216"/>
                  <a:gd name="T7" fmla="*/ 3 h 550"/>
                  <a:gd name="T8" fmla="*/ 0 w 2216"/>
                  <a:gd name="T9" fmla="*/ 0 h 5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16"/>
                  <a:gd name="T16" fmla="*/ 0 h 550"/>
                  <a:gd name="T17" fmla="*/ 2216 w 2216"/>
                  <a:gd name="T18" fmla="*/ 550 h 55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16" h="550">
                    <a:moveTo>
                      <a:pt x="0" y="0"/>
                    </a:moveTo>
                    <a:lnTo>
                      <a:pt x="9" y="57"/>
                    </a:lnTo>
                    <a:lnTo>
                      <a:pt x="2164" y="550"/>
                    </a:lnTo>
                    <a:lnTo>
                      <a:pt x="2216" y="49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0071" name="Group 1379"/>
              <p:cNvGrpSpPr>
                <a:grpSpLocks/>
              </p:cNvGrpSpPr>
              <p:nvPr/>
            </p:nvGrpSpPr>
            <p:grpSpPr bwMode="auto">
              <a:xfrm>
                <a:off x="1709" y="3008"/>
                <a:ext cx="507" cy="234"/>
                <a:chOff x="1740" y="2642"/>
                <a:chExt cx="752" cy="327"/>
              </a:xfrm>
            </p:grpSpPr>
            <p:sp>
              <p:nvSpPr>
                <p:cNvPr id="40078" name="Freeform 1380"/>
                <p:cNvSpPr>
                  <a:spLocks/>
                </p:cNvSpPr>
                <p:nvPr/>
              </p:nvSpPr>
              <p:spPr bwMode="auto">
                <a:xfrm>
                  <a:off x="1740" y="2642"/>
                  <a:ext cx="752" cy="327"/>
                </a:xfrm>
                <a:custGeom>
                  <a:avLst/>
                  <a:gdLst>
                    <a:gd name="T0" fmla="*/ 293 w 752"/>
                    <a:gd name="T1" fmla="*/ 0 h 327"/>
                    <a:gd name="T2" fmla="*/ 752 w 752"/>
                    <a:gd name="T3" fmla="*/ 124 h 327"/>
                    <a:gd name="T4" fmla="*/ 470 w 752"/>
                    <a:gd name="T5" fmla="*/ 327 h 327"/>
                    <a:gd name="T6" fmla="*/ 0 w 752"/>
                    <a:gd name="T7" fmla="*/ 183 h 327"/>
                    <a:gd name="T8" fmla="*/ 293 w 752"/>
                    <a:gd name="T9" fmla="*/ 0 h 3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52"/>
                    <a:gd name="T16" fmla="*/ 0 h 327"/>
                    <a:gd name="T17" fmla="*/ 752 w 752"/>
                    <a:gd name="T18" fmla="*/ 327 h 32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52" h="327">
                      <a:moveTo>
                        <a:pt x="293" y="0"/>
                      </a:moveTo>
                      <a:lnTo>
                        <a:pt x="752" y="124"/>
                      </a:lnTo>
                      <a:lnTo>
                        <a:pt x="470" y="327"/>
                      </a:lnTo>
                      <a:lnTo>
                        <a:pt x="0" y="183"/>
                      </a:lnTo>
                      <a:lnTo>
                        <a:pt x="293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079" name="Freeform 1381"/>
                <p:cNvSpPr>
                  <a:spLocks/>
                </p:cNvSpPr>
                <p:nvPr/>
              </p:nvSpPr>
              <p:spPr bwMode="auto">
                <a:xfrm>
                  <a:off x="1754" y="2649"/>
                  <a:ext cx="726" cy="311"/>
                </a:xfrm>
                <a:custGeom>
                  <a:avLst/>
                  <a:gdLst>
                    <a:gd name="T0" fmla="*/ 282 w 726"/>
                    <a:gd name="T1" fmla="*/ 0 h 311"/>
                    <a:gd name="T2" fmla="*/ 726 w 726"/>
                    <a:gd name="T3" fmla="*/ 119 h 311"/>
                    <a:gd name="T4" fmla="*/ 457 w 726"/>
                    <a:gd name="T5" fmla="*/ 311 h 311"/>
                    <a:gd name="T6" fmla="*/ 0 w 726"/>
                    <a:gd name="T7" fmla="*/ 173 h 311"/>
                    <a:gd name="T8" fmla="*/ 282 w 726"/>
                    <a:gd name="T9" fmla="*/ 0 h 3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26"/>
                    <a:gd name="T16" fmla="*/ 0 h 311"/>
                    <a:gd name="T17" fmla="*/ 726 w 726"/>
                    <a:gd name="T18" fmla="*/ 311 h 31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26" h="311">
                      <a:moveTo>
                        <a:pt x="282" y="0"/>
                      </a:moveTo>
                      <a:lnTo>
                        <a:pt x="726" y="119"/>
                      </a:lnTo>
                      <a:lnTo>
                        <a:pt x="457" y="311"/>
                      </a:lnTo>
                      <a:lnTo>
                        <a:pt x="0" y="173"/>
                      </a:lnTo>
                      <a:lnTo>
                        <a:pt x="282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4D4D4D"/>
                    </a:gs>
                    <a:gs pos="100000">
                      <a:srgbClr val="DDDDDD"/>
                    </a:gs>
                  </a:gsLst>
                  <a:lin ang="189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080" name="Freeform 1382"/>
                <p:cNvSpPr>
                  <a:spLocks/>
                </p:cNvSpPr>
                <p:nvPr/>
              </p:nvSpPr>
              <p:spPr bwMode="auto">
                <a:xfrm>
                  <a:off x="1808" y="2770"/>
                  <a:ext cx="258" cy="100"/>
                </a:xfrm>
                <a:custGeom>
                  <a:avLst/>
                  <a:gdLst>
                    <a:gd name="T0" fmla="*/ 0 w 258"/>
                    <a:gd name="T1" fmla="*/ 44 h 100"/>
                    <a:gd name="T2" fmla="*/ 75 w 258"/>
                    <a:gd name="T3" fmla="*/ 0 h 100"/>
                    <a:gd name="T4" fmla="*/ 258 w 258"/>
                    <a:gd name="T5" fmla="*/ 50 h 100"/>
                    <a:gd name="T6" fmla="*/ 183 w 258"/>
                    <a:gd name="T7" fmla="*/ 100 h 100"/>
                    <a:gd name="T8" fmla="*/ 0 w 258"/>
                    <a:gd name="T9" fmla="*/ 44 h 1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0"/>
                    <a:gd name="T17" fmla="*/ 258 w 258"/>
                    <a:gd name="T18" fmla="*/ 100 h 1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0">
                      <a:moveTo>
                        <a:pt x="0" y="44"/>
                      </a:moveTo>
                      <a:lnTo>
                        <a:pt x="75" y="0"/>
                      </a:lnTo>
                      <a:lnTo>
                        <a:pt x="258" y="50"/>
                      </a:lnTo>
                      <a:lnTo>
                        <a:pt x="183" y="100"/>
                      </a:lnTo>
                      <a:lnTo>
                        <a:pt x="0" y="4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081" name="Freeform 1383"/>
                <p:cNvSpPr>
                  <a:spLocks/>
                </p:cNvSpPr>
                <p:nvPr/>
              </p:nvSpPr>
              <p:spPr bwMode="auto">
                <a:xfrm>
                  <a:off x="1799" y="2816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082" name="Freeform 1384"/>
                <p:cNvSpPr>
                  <a:spLocks/>
                </p:cNvSpPr>
                <p:nvPr/>
              </p:nvSpPr>
              <p:spPr bwMode="auto">
                <a:xfrm>
                  <a:off x="2020" y="2834"/>
                  <a:ext cx="258" cy="102"/>
                </a:xfrm>
                <a:custGeom>
                  <a:avLst/>
                  <a:gdLst>
                    <a:gd name="T0" fmla="*/ 0 w 258"/>
                    <a:gd name="T1" fmla="*/ 46 h 102"/>
                    <a:gd name="T2" fmla="*/ 71 w 258"/>
                    <a:gd name="T3" fmla="*/ 0 h 102"/>
                    <a:gd name="T4" fmla="*/ 258 w 258"/>
                    <a:gd name="T5" fmla="*/ 52 h 102"/>
                    <a:gd name="T6" fmla="*/ 183 w 258"/>
                    <a:gd name="T7" fmla="*/ 102 h 102"/>
                    <a:gd name="T8" fmla="*/ 0 w 258"/>
                    <a:gd name="T9" fmla="*/ 46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2"/>
                    <a:gd name="T17" fmla="*/ 258 w 258"/>
                    <a:gd name="T18" fmla="*/ 102 h 10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2">
                      <a:moveTo>
                        <a:pt x="0" y="46"/>
                      </a:moveTo>
                      <a:lnTo>
                        <a:pt x="71" y="0"/>
                      </a:lnTo>
                      <a:lnTo>
                        <a:pt x="258" y="52"/>
                      </a:lnTo>
                      <a:lnTo>
                        <a:pt x="183" y="102"/>
                      </a:lnTo>
                      <a:lnTo>
                        <a:pt x="0" y="46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083" name="Freeform 1385"/>
                <p:cNvSpPr>
                  <a:spLocks/>
                </p:cNvSpPr>
                <p:nvPr/>
              </p:nvSpPr>
              <p:spPr bwMode="auto">
                <a:xfrm>
                  <a:off x="2011" y="2882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0072" name="Freeform 1386"/>
              <p:cNvSpPr>
                <a:spLocks/>
              </p:cNvSpPr>
              <p:nvPr/>
            </p:nvSpPr>
            <p:spPr bwMode="auto">
              <a:xfrm>
                <a:off x="2577" y="3043"/>
                <a:ext cx="614" cy="514"/>
              </a:xfrm>
              <a:custGeom>
                <a:avLst/>
                <a:gdLst>
                  <a:gd name="T0" fmla="*/ 1 w 990"/>
                  <a:gd name="T1" fmla="*/ 1 h 792"/>
                  <a:gd name="T2" fmla="*/ 1 w 990"/>
                  <a:gd name="T3" fmla="*/ 0 h 792"/>
                  <a:gd name="T4" fmla="*/ 1 w 990"/>
                  <a:gd name="T5" fmla="*/ 1 h 792"/>
                  <a:gd name="T6" fmla="*/ 0 w 990"/>
                  <a:gd name="T7" fmla="*/ 1 h 792"/>
                  <a:gd name="T8" fmla="*/ 1 w 990"/>
                  <a:gd name="T9" fmla="*/ 1 h 7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90"/>
                  <a:gd name="T16" fmla="*/ 0 h 792"/>
                  <a:gd name="T17" fmla="*/ 990 w 990"/>
                  <a:gd name="T18" fmla="*/ 792 h 79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90" h="792">
                    <a:moveTo>
                      <a:pt x="3" y="738"/>
                    </a:moveTo>
                    <a:lnTo>
                      <a:pt x="990" y="0"/>
                    </a:lnTo>
                    <a:lnTo>
                      <a:pt x="987" y="60"/>
                    </a:lnTo>
                    <a:lnTo>
                      <a:pt x="0" y="792"/>
                    </a:lnTo>
                    <a:lnTo>
                      <a:pt x="3" y="738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073" name="Freeform 1387"/>
              <p:cNvSpPr>
                <a:spLocks/>
              </p:cNvSpPr>
              <p:nvPr/>
            </p:nvSpPr>
            <p:spPr bwMode="auto">
              <a:xfrm>
                <a:off x="1010" y="3084"/>
                <a:ext cx="1571" cy="469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2 w 2532"/>
                  <a:gd name="T5" fmla="*/ 1 h 723"/>
                  <a:gd name="T6" fmla="*/ 2 w 2532"/>
                  <a:gd name="T7" fmla="*/ 1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074" name="Freeform 1388"/>
              <p:cNvSpPr>
                <a:spLocks/>
              </p:cNvSpPr>
              <p:nvPr/>
            </p:nvSpPr>
            <p:spPr bwMode="auto">
              <a:xfrm>
                <a:off x="1011" y="2998"/>
                <a:ext cx="17" cy="95"/>
              </a:xfrm>
              <a:custGeom>
                <a:avLst/>
                <a:gdLst>
                  <a:gd name="T0" fmla="*/ 1 w 26"/>
                  <a:gd name="T1" fmla="*/ 1 h 147"/>
                  <a:gd name="T2" fmla="*/ 1 w 26"/>
                  <a:gd name="T3" fmla="*/ 1 h 147"/>
                  <a:gd name="T4" fmla="*/ 0 w 26"/>
                  <a:gd name="T5" fmla="*/ 1 h 147"/>
                  <a:gd name="T6" fmla="*/ 1 w 26"/>
                  <a:gd name="T7" fmla="*/ 0 h 147"/>
                  <a:gd name="T8" fmla="*/ 1 w 26"/>
                  <a:gd name="T9" fmla="*/ 1 h 1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6"/>
                  <a:gd name="T16" fmla="*/ 0 h 147"/>
                  <a:gd name="T17" fmla="*/ 26 w 26"/>
                  <a:gd name="T18" fmla="*/ 147 h 14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6" h="147">
                    <a:moveTo>
                      <a:pt x="26" y="10"/>
                    </a:moveTo>
                    <a:lnTo>
                      <a:pt x="23" y="147"/>
                    </a:lnTo>
                    <a:lnTo>
                      <a:pt x="0" y="144"/>
                    </a:lnTo>
                    <a:lnTo>
                      <a:pt x="3" y="0"/>
                    </a:lnTo>
                    <a:lnTo>
                      <a:pt x="26" y="1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075" name="Freeform 1389"/>
              <p:cNvSpPr>
                <a:spLocks/>
              </p:cNvSpPr>
              <p:nvPr/>
            </p:nvSpPr>
            <p:spPr bwMode="auto">
              <a:xfrm>
                <a:off x="1012" y="2611"/>
                <a:ext cx="730" cy="393"/>
              </a:xfrm>
              <a:custGeom>
                <a:avLst/>
                <a:gdLst>
                  <a:gd name="T0" fmla="*/ 1 w 1176"/>
                  <a:gd name="T1" fmla="*/ 0 h 606"/>
                  <a:gd name="T2" fmla="*/ 0 w 1176"/>
                  <a:gd name="T3" fmla="*/ 1 h 606"/>
                  <a:gd name="T4" fmla="*/ 1 w 1176"/>
                  <a:gd name="T5" fmla="*/ 1 h 606"/>
                  <a:gd name="T6" fmla="*/ 1 w 1176"/>
                  <a:gd name="T7" fmla="*/ 1 h 606"/>
                  <a:gd name="T8" fmla="*/ 1 w 1176"/>
                  <a:gd name="T9" fmla="*/ 0 h 6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76"/>
                  <a:gd name="T16" fmla="*/ 0 h 606"/>
                  <a:gd name="T17" fmla="*/ 1176 w 1176"/>
                  <a:gd name="T18" fmla="*/ 606 h 60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76" h="606">
                    <a:moveTo>
                      <a:pt x="1170" y="0"/>
                    </a:moveTo>
                    <a:lnTo>
                      <a:pt x="0" y="597"/>
                    </a:lnTo>
                    <a:lnTo>
                      <a:pt x="30" y="606"/>
                    </a:lnTo>
                    <a:lnTo>
                      <a:pt x="1176" y="18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076" name="Freeform 1390"/>
              <p:cNvSpPr>
                <a:spLocks/>
              </p:cNvSpPr>
              <p:nvPr/>
            </p:nvSpPr>
            <p:spPr bwMode="auto">
              <a:xfrm>
                <a:off x="1061" y="3018"/>
                <a:ext cx="1490" cy="451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1 w 2532"/>
                  <a:gd name="T5" fmla="*/ 1 h 723"/>
                  <a:gd name="T6" fmla="*/ 1 w 2532"/>
                  <a:gd name="T7" fmla="*/ 1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077" name="Freeform 1391"/>
              <p:cNvSpPr>
                <a:spLocks/>
              </p:cNvSpPr>
              <p:nvPr/>
            </p:nvSpPr>
            <p:spPr bwMode="auto">
              <a:xfrm flipV="1">
                <a:off x="2549" y="2986"/>
                <a:ext cx="608" cy="467"/>
              </a:xfrm>
              <a:custGeom>
                <a:avLst/>
                <a:gdLst>
                  <a:gd name="T0" fmla="*/ 0 w 2532"/>
                  <a:gd name="T1" fmla="*/ 0 h 723"/>
                  <a:gd name="T2" fmla="*/ 0 w 2532"/>
                  <a:gd name="T3" fmla="*/ 0 h 723"/>
                  <a:gd name="T4" fmla="*/ 0 w 2532"/>
                  <a:gd name="T5" fmla="*/ 1 h 723"/>
                  <a:gd name="T6" fmla="*/ 0 w 2532"/>
                  <a:gd name="T7" fmla="*/ 1 h 723"/>
                  <a:gd name="T8" fmla="*/ 0 w 2532"/>
                  <a:gd name="T9" fmla="*/ 1 h 723"/>
                  <a:gd name="T10" fmla="*/ 0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0034" name="Group 1392"/>
            <p:cNvGrpSpPr>
              <a:grpSpLocks/>
            </p:cNvGrpSpPr>
            <p:nvPr/>
          </p:nvGrpSpPr>
          <p:grpSpPr bwMode="auto">
            <a:xfrm flipH="1">
              <a:off x="3742" y="2030"/>
              <a:ext cx="261" cy="235"/>
              <a:chOff x="2839" y="3501"/>
              <a:chExt cx="755" cy="803"/>
            </a:xfrm>
          </p:grpSpPr>
          <p:pic>
            <p:nvPicPr>
              <p:cNvPr id="40059" name="Picture 1393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0060" name="Freeform 1394"/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40035" name="Group 1395"/>
            <p:cNvGrpSpPr>
              <a:grpSpLocks/>
            </p:cNvGrpSpPr>
            <p:nvPr/>
          </p:nvGrpSpPr>
          <p:grpSpPr bwMode="auto">
            <a:xfrm>
              <a:off x="4603" y="3416"/>
              <a:ext cx="299" cy="257"/>
              <a:chOff x="877" y="1008"/>
              <a:chExt cx="2747" cy="2591"/>
            </a:xfrm>
          </p:grpSpPr>
          <p:pic>
            <p:nvPicPr>
              <p:cNvPr id="40036" name="Picture 1396" descr="antenna_stylized"/>
              <p:cNvPicPr>
                <a:picLocks noChangeAspect="1" noChangeArrowheads="1"/>
              </p:cNvPicPr>
              <p:nvPr/>
            </p:nvPicPr>
            <p:blipFill>
              <a:blip r:embed="rId1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77" y="1008"/>
                <a:ext cx="2725" cy="14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0037" name="Picture 1397" descr="laptop_keyboard"/>
              <p:cNvPicPr>
                <a:picLocks noChangeAspect="1" noChangeArrowheads="1"/>
              </p:cNvPicPr>
              <p:nvPr/>
            </p:nvPicPr>
            <p:blipFill>
              <a:blip r:embed="rId1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9064" flipH="1">
                <a:off x="1009" y="2586"/>
                <a:ext cx="2245" cy="10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0038" name="Freeform 1398"/>
              <p:cNvSpPr>
                <a:spLocks/>
              </p:cNvSpPr>
              <p:nvPr/>
            </p:nvSpPr>
            <p:spPr bwMode="auto">
              <a:xfrm>
                <a:off x="1753" y="1603"/>
                <a:ext cx="1807" cy="1322"/>
              </a:xfrm>
              <a:custGeom>
                <a:avLst/>
                <a:gdLst>
                  <a:gd name="T0" fmla="*/ 1 w 2982"/>
                  <a:gd name="T1" fmla="*/ 0 h 2442"/>
                  <a:gd name="T2" fmla="*/ 0 w 2982"/>
                  <a:gd name="T3" fmla="*/ 1 h 2442"/>
                  <a:gd name="T4" fmla="*/ 1 w 2982"/>
                  <a:gd name="T5" fmla="*/ 1 h 2442"/>
                  <a:gd name="T6" fmla="*/ 1 w 2982"/>
                  <a:gd name="T7" fmla="*/ 1 h 2442"/>
                  <a:gd name="T8" fmla="*/ 1 w 2982"/>
                  <a:gd name="T9" fmla="*/ 0 h 24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82"/>
                  <a:gd name="T16" fmla="*/ 0 h 2442"/>
                  <a:gd name="T17" fmla="*/ 2982 w 2982"/>
                  <a:gd name="T18" fmla="*/ 2442 h 24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82" h="2442">
                    <a:moveTo>
                      <a:pt x="540" y="0"/>
                    </a:moveTo>
                    <a:lnTo>
                      <a:pt x="0" y="1734"/>
                    </a:lnTo>
                    <a:lnTo>
                      <a:pt x="2394" y="2442"/>
                    </a:lnTo>
                    <a:lnTo>
                      <a:pt x="2982" y="318"/>
                    </a:lnTo>
                    <a:lnTo>
                      <a:pt x="54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40039" name="Picture 1399" descr="screen"/>
              <p:cNvPicPr>
                <a:picLocks noChangeAspect="1" noChangeArrowheads="1"/>
              </p:cNvPicPr>
              <p:nvPr/>
            </p:nvPicPr>
            <p:blipFill>
              <a:blip r:embed="rId1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42" y="1637"/>
                <a:ext cx="1642" cy="1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0040" name="Freeform 1400"/>
              <p:cNvSpPr>
                <a:spLocks/>
              </p:cNvSpPr>
              <p:nvPr/>
            </p:nvSpPr>
            <p:spPr bwMode="auto">
              <a:xfrm>
                <a:off x="2082" y="1564"/>
                <a:ext cx="1531" cy="246"/>
              </a:xfrm>
              <a:custGeom>
                <a:avLst/>
                <a:gdLst>
                  <a:gd name="T0" fmla="*/ 1 w 2528"/>
                  <a:gd name="T1" fmla="*/ 0 h 455"/>
                  <a:gd name="T2" fmla="*/ 1 w 2528"/>
                  <a:gd name="T3" fmla="*/ 1 h 455"/>
                  <a:gd name="T4" fmla="*/ 1 w 2528"/>
                  <a:gd name="T5" fmla="*/ 1 h 455"/>
                  <a:gd name="T6" fmla="*/ 0 w 2528"/>
                  <a:gd name="T7" fmla="*/ 1 h 455"/>
                  <a:gd name="T8" fmla="*/ 1 w 2528"/>
                  <a:gd name="T9" fmla="*/ 0 h 4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28"/>
                  <a:gd name="T16" fmla="*/ 0 h 455"/>
                  <a:gd name="T17" fmla="*/ 2528 w 2528"/>
                  <a:gd name="T18" fmla="*/ 455 h 4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28" h="455">
                    <a:moveTo>
                      <a:pt x="14" y="0"/>
                    </a:moveTo>
                    <a:lnTo>
                      <a:pt x="2528" y="341"/>
                    </a:lnTo>
                    <a:lnTo>
                      <a:pt x="2480" y="455"/>
                    </a:lnTo>
                    <a:lnTo>
                      <a:pt x="0" y="86"/>
                    </a:lnTo>
                    <a:lnTo>
                      <a:pt x="14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041" name="Freeform 1401"/>
              <p:cNvSpPr>
                <a:spLocks/>
              </p:cNvSpPr>
              <p:nvPr/>
            </p:nvSpPr>
            <p:spPr bwMode="auto">
              <a:xfrm>
                <a:off x="1737" y="1562"/>
                <a:ext cx="425" cy="1024"/>
              </a:xfrm>
              <a:custGeom>
                <a:avLst/>
                <a:gdLst>
                  <a:gd name="T0" fmla="*/ 1 w 702"/>
                  <a:gd name="T1" fmla="*/ 0 h 1893"/>
                  <a:gd name="T2" fmla="*/ 0 w 702"/>
                  <a:gd name="T3" fmla="*/ 1 h 1893"/>
                  <a:gd name="T4" fmla="*/ 1 w 702"/>
                  <a:gd name="T5" fmla="*/ 1 h 1893"/>
                  <a:gd name="T6" fmla="*/ 1 w 702"/>
                  <a:gd name="T7" fmla="*/ 1 h 1893"/>
                  <a:gd name="T8" fmla="*/ 1 w 702"/>
                  <a:gd name="T9" fmla="*/ 0 h 18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02"/>
                  <a:gd name="T16" fmla="*/ 0 h 1893"/>
                  <a:gd name="T17" fmla="*/ 702 w 702"/>
                  <a:gd name="T18" fmla="*/ 1893 h 189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02" h="1893">
                    <a:moveTo>
                      <a:pt x="579" y="0"/>
                    </a:moveTo>
                    <a:lnTo>
                      <a:pt x="0" y="1869"/>
                    </a:lnTo>
                    <a:lnTo>
                      <a:pt x="114" y="1893"/>
                    </a:lnTo>
                    <a:lnTo>
                      <a:pt x="702" y="51"/>
                    </a:lnTo>
                    <a:lnTo>
                      <a:pt x="579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042" name="Freeform 1402"/>
              <p:cNvSpPr>
                <a:spLocks/>
              </p:cNvSpPr>
              <p:nvPr/>
            </p:nvSpPr>
            <p:spPr bwMode="auto">
              <a:xfrm>
                <a:off x="3144" y="1745"/>
                <a:ext cx="458" cy="1182"/>
              </a:xfrm>
              <a:custGeom>
                <a:avLst/>
                <a:gdLst>
                  <a:gd name="T0" fmla="*/ 1 w 756"/>
                  <a:gd name="T1" fmla="*/ 0 h 2184"/>
                  <a:gd name="T2" fmla="*/ 1 w 756"/>
                  <a:gd name="T3" fmla="*/ 1 h 2184"/>
                  <a:gd name="T4" fmla="*/ 0 w 756"/>
                  <a:gd name="T5" fmla="*/ 1 h 2184"/>
                  <a:gd name="T6" fmla="*/ 1 w 756"/>
                  <a:gd name="T7" fmla="*/ 1 h 2184"/>
                  <a:gd name="T8" fmla="*/ 1 w 756"/>
                  <a:gd name="T9" fmla="*/ 0 h 21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6"/>
                  <a:gd name="T16" fmla="*/ 0 h 2184"/>
                  <a:gd name="T17" fmla="*/ 756 w 756"/>
                  <a:gd name="T18" fmla="*/ 2184 h 21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6" h="2184">
                    <a:moveTo>
                      <a:pt x="756" y="0"/>
                    </a:moveTo>
                    <a:lnTo>
                      <a:pt x="138" y="2184"/>
                    </a:lnTo>
                    <a:lnTo>
                      <a:pt x="0" y="2148"/>
                    </a:lnTo>
                    <a:lnTo>
                      <a:pt x="606" y="78"/>
                    </a:lnTo>
                    <a:lnTo>
                      <a:pt x="756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043" name="Freeform 1403"/>
              <p:cNvSpPr>
                <a:spLocks/>
              </p:cNvSpPr>
              <p:nvPr/>
            </p:nvSpPr>
            <p:spPr bwMode="auto">
              <a:xfrm>
                <a:off x="1732" y="2534"/>
                <a:ext cx="1680" cy="399"/>
              </a:xfrm>
              <a:custGeom>
                <a:avLst/>
                <a:gdLst>
                  <a:gd name="T0" fmla="*/ 1 w 2773"/>
                  <a:gd name="T1" fmla="*/ 0 h 738"/>
                  <a:gd name="T2" fmla="*/ 0 w 2773"/>
                  <a:gd name="T3" fmla="*/ 1 h 738"/>
                  <a:gd name="T4" fmla="*/ 1 w 2773"/>
                  <a:gd name="T5" fmla="*/ 1 h 738"/>
                  <a:gd name="T6" fmla="*/ 1 w 2773"/>
                  <a:gd name="T7" fmla="*/ 1 h 738"/>
                  <a:gd name="T8" fmla="*/ 1 w 2773"/>
                  <a:gd name="T9" fmla="*/ 0 h 7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773"/>
                  <a:gd name="T16" fmla="*/ 0 h 738"/>
                  <a:gd name="T17" fmla="*/ 2773 w 2773"/>
                  <a:gd name="T18" fmla="*/ 738 h 73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773" h="738">
                    <a:moveTo>
                      <a:pt x="33" y="0"/>
                    </a:moveTo>
                    <a:lnTo>
                      <a:pt x="0" y="99"/>
                    </a:lnTo>
                    <a:lnTo>
                      <a:pt x="2436" y="738"/>
                    </a:lnTo>
                    <a:cubicBezTo>
                      <a:pt x="2499" y="501"/>
                      <a:pt x="2773" y="727"/>
                      <a:pt x="2373" y="603"/>
                    </a:cubicBezTo>
                    <a:lnTo>
                      <a:pt x="3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CC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044" name="Freeform 1404"/>
              <p:cNvSpPr>
                <a:spLocks/>
              </p:cNvSpPr>
              <p:nvPr/>
            </p:nvSpPr>
            <p:spPr bwMode="auto">
              <a:xfrm>
                <a:off x="3195" y="1755"/>
                <a:ext cx="429" cy="1187"/>
              </a:xfrm>
              <a:custGeom>
                <a:avLst/>
                <a:gdLst>
                  <a:gd name="T0" fmla="*/ 1 w 637"/>
                  <a:gd name="T1" fmla="*/ 0 h 1659"/>
                  <a:gd name="T2" fmla="*/ 1 w 637"/>
                  <a:gd name="T3" fmla="*/ 0 h 1659"/>
                  <a:gd name="T4" fmla="*/ 1 w 637"/>
                  <a:gd name="T5" fmla="*/ 11 h 1659"/>
                  <a:gd name="T6" fmla="*/ 0 w 637"/>
                  <a:gd name="T7" fmla="*/ 11 h 1659"/>
                  <a:gd name="T8" fmla="*/ 1 w 637"/>
                  <a:gd name="T9" fmla="*/ 0 h 165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7"/>
                  <a:gd name="T16" fmla="*/ 0 h 1659"/>
                  <a:gd name="T17" fmla="*/ 637 w 637"/>
                  <a:gd name="T18" fmla="*/ 1659 h 165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7" h="1659">
                    <a:moveTo>
                      <a:pt x="615" y="0"/>
                    </a:moveTo>
                    <a:lnTo>
                      <a:pt x="637" y="0"/>
                    </a:lnTo>
                    <a:lnTo>
                      <a:pt x="68" y="1659"/>
                    </a:lnTo>
                    <a:lnTo>
                      <a:pt x="0" y="1647"/>
                    </a:lnTo>
                    <a:lnTo>
                      <a:pt x="615" y="0"/>
                    </a:ln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045" name="Freeform 1405"/>
              <p:cNvSpPr>
                <a:spLocks/>
              </p:cNvSpPr>
              <p:nvPr/>
            </p:nvSpPr>
            <p:spPr bwMode="auto">
              <a:xfrm>
                <a:off x="1734" y="2587"/>
                <a:ext cx="1494" cy="394"/>
              </a:xfrm>
              <a:custGeom>
                <a:avLst/>
                <a:gdLst>
                  <a:gd name="T0" fmla="*/ 0 w 2216"/>
                  <a:gd name="T1" fmla="*/ 0 h 550"/>
                  <a:gd name="T2" fmla="*/ 1 w 2216"/>
                  <a:gd name="T3" fmla="*/ 1 h 550"/>
                  <a:gd name="T4" fmla="*/ 6 w 2216"/>
                  <a:gd name="T5" fmla="*/ 4 h 550"/>
                  <a:gd name="T6" fmla="*/ 6 w 2216"/>
                  <a:gd name="T7" fmla="*/ 3 h 550"/>
                  <a:gd name="T8" fmla="*/ 0 w 2216"/>
                  <a:gd name="T9" fmla="*/ 0 h 5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16"/>
                  <a:gd name="T16" fmla="*/ 0 h 550"/>
                  <a:gd name="T17" fmla="*/ 2216 w 2216"/>
                  <a:gd name="T18" fmla="*/ 550 h 55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16" h="550">
                    <a:moveTo>
                      <a:pt x="0" y="0"/>
                    </a:moveTo>
                    <a:lnTo>
                      <a:pt x="9" y="57"/>
                    </a:lnTo>
                    <a:lnTo>
                      <a:pt x="2164" y="550"/>
                    </a:lnTo>
                    <a:lnTo>
                      <a:pt x="2216" y="49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0046" name="Group 1406"/>
              <p:cNvGrpSpPr>
                <a:grpSpLocks/>
              </p:cNvGrpSpPr>
              <p:nvPr/>
            </p:nvGrpSpPr>
            <p:grpSpPr bwMode="auto">
              <a:xfrm>
                <a:off x="1709" y="3008"/>
                <a:ext cx="507" cy="234"/>
                <a:chOff x="1740" y="2642"/>
                <a:chExt cx="752" cy="327"/>
              </a:xfrm>
            </p:grpSpPr>
            <p:sp>
              <p:nvSpPr>
                <p:cNvPr id="40053" name="Freeform 1407"/>
                <p:cNvSpPr>
                  <a:spLocks/>
                </p:cNvSpPr>
                <p:nvPr/>
              </p:nvSpPr>
              <p:spPr bwMode="auto">
                <a:xfrm>
                  <a:off x="1740" y="2642"/>
                  <a:ext cx="752" cy="327"/>
                </a:xfrm>
                <a:custGeom>
                  <a:avLst/>
                  <a:gdLst>
                    <a:gd name="T0" fmla="*/ 293 w 752"/>
                    <a:gd name="T1" fmla="*/ 0 h 327"/>
                    <a:gd name="T2" fmla="*/ 752 w 752"/>
                    <a:gd name="T3" fmla="*/ 124 h 327"/>
                    <a:gd name="T4" fmla="*/ 470 w 752"/>
                    <a:gd name="T5" fmla="*/ 327 h 327"/>
                    <a:gd name="T6" fmla="*/ 0 w 752"/>
                    <a:gd name="T7" fmla="*/ 183 h 327"/>
                    <a:gd name="T8" fmla="*/ 293 w 752"/>
                    <a:gd name="T9" fmla="*/ 0 h 3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52"/>
                    <a:gd name="T16" fmla="*/ 0 h 327"/>
                    <a:gd name="T17" fmla="*/ 752 w 752"/>
                    <a:gd name="T18" fmla="*/ 327 h 32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52" h="327">
                      <a:moveTo>
                        <a:pt x="293" y="0"/>
                      </a:moveTo>
                      <a:lnTo>
                        <a:pt x="752" y="124"/>
                      </a:lnTo>
                      <a:lnTo>
                        <a:pt x="470" y="327"/>
                      </a:lnTo>
                      <a:lnTo>
                        <a:pt x="0" y="183"/>
                      </a:lnTo>
                      <a:lnTo>
                        <a:pt x="293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054" name="Freeform 1408"/>
                <p:cNvSpPr>
                  <a:spLocks/>
                </p:cNvSpPr>
                <p:nvPr/>
              </p:nvSpPr>
              <p:spPr bwMode="auto">
                <a:xfrm>
                  <a:off x="1754" y="2649"/>
                  <a:ext cx="726" cy="311"/>
                </a:xfrm>
                <a:custGeom>
                  <a:avLst/>
                  <a:gdLst>
                    <a:gd name="T0" fmla="*/ 282 w 726"/>
                    <a:gd name="T1" fmla="*/ 0 h 311"/>
                    <a:gd name="T2" fmla="*/ 726 w 726"/>
                    <a:gd name="T3" fmla="*/ 119 h 311"/>
                    <a:gd name="T4" fmla="*/ 457 w 726"/>
                    <a:gd name="T5" fmla="*/ 311 h 311"/>
                    <a:gd name="T6" fmla="*/ 0 w 726"/>
                    <a:gd name="T7" fmla="*/ 173 h 311"/>
                    <a:gd name="T8" fmla="*/ 282 w 726"/>
                    <a:gd name="T9" fmla="*/ 0 h 3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26"/>
                    <a:gd name="T16" fmla="*/ 0 h 311"/>
                    <a:gd name="T17" fmla="*/ 726 w 726"/>
                    <a:gd name="T18" fmla="*/ 311 h 31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26" h="311">
                      <a:moveTo>
                        <a:pt x="282" y="0"/>
                      </a:moveTo>
                      <a:lnTo>
                        <a:pt x="726" y="119"/>
                      </a:lnTo>
                      <a:lnTo>
                        <a:pt x="457" y="311"/>
                      </a:lnTo>
                      <a:lnTo>
                        <a:pt x="0" y="173"/>
                      </a:lnTo>
                      <a:lnTo>
                        <a:pt x="282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4D4D4D"/>
                    </a:gs>
                    <a:gs pos="100000">
                      <a:srgbClr val="DDDDDD"/>
                    </a:gs>
                  </a:gsLst>
                  <a:lin ang="189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055" name="Freeform 1409"/>
                <p:cNvSpPr>
                  <a:spLocks/>
                </p:cNvSpPr>
                <p:nvPr/>
              </p:nvSpPr>
              <p:spPr bwMode="auto">
                <a:xfrm>
                  <a:off x="1808" y="2770"/>
                  <a:ext cx="258" cy="100"/>
                </a:xfrm>
                <a:custGeom>
                  <a:avLst/>
                  <a:gdLst>
                    <a:gd name="T0" fmla="*/ 0 w 258"/>
                    <a:gd name="T1" fmla="*/ 44 h 100"/>
                    <a:gd name="T2" fmla="*/ 75 w 258"/>
                    <a:gd name="T3" fmla="*/ 0 h 100"/>
                    <a:gd name="T4" fmla="*/ 258 w 258"/>
                    <a:gd name="T5" fmla="*/ 50 h 100"/>
                    <a:gd name="T6" fmla="*/ 183 w 258"/>
                    <a:gd name="T7" fmla="*/ 100 h 100"/>
                    <a:gd name="T8" fmla="*/ 0 w 258"/>
                    <a:gd name="T9" fmla="*/ 44 h 1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0"/>
                    <a:gd name="T17" fmla="*/ 258 w 258"/>
                    <a:gd name="T18" fmla="*/ 100 h 1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0">
                      <a:moveTo>
                        <a:pt x="0" y="44"/>
                      </a:moveTo>
                      <a:lnTo>
                        <a:pt x="75" y="0"/>
                      </a:lnTo>
                      <a:lnTo>
                        <a:pt x="258" y="50"/>
                      </a:lnTo>
                      <a:lnTo>
                        <a:pt x="183" y="100"/>
                      </a:lnTo>
                      <a:lnTo>
                        <a:pt x="0" y="4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056" name="Freeform 1410"/>
                <p:cNvSpPr>
                  <a:spLocks/>
                </p:cNvSpPr>
                <p:nvPr/>
              </p:nvSpPr>
              <p:spPr bwMode="auto">
                <a:xfrm>
                  <a:off x="1799" y="2816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057" name="Freeform 1411"/>
                <p:cNvSpPr>
                  <a:spLocks/>
                </p:cNvSpPr>
                <p:nvPr/>
              </p:nvSpPr>
              <p:spPr bwMode="auto">
                <a:xfrm>
                  <a:off x="2020" y="2834"/>
                  <a:ext cx="258" cy="102"/>
                </a:xfrm>
                <a:custGeom>
                  <a:avLst/>
                  <a:gdLst>
                    <a:gd name="T0" fmla="*/ 0 w 258"/>
                    <a:gd name="T1" fmla="*/ 46 h 102"/>
                    <a:gd name="T2" fmla="*/ 71 w 258"/>
                    <a:gd name="T3" fmla="*/ 0 h 102"/>
                    <a:gd name="T4" fmla="*/ 258 w 258"/>
                    <a:gd name="T5" fmla="*/ 52 h 102"/>
                    <a:gd name="T6" fmla="*/ 183 w 258"/>
                    <a:gd name="T7" fmla="*/ 102 h 102"/>
                    <a:gd name="T8" fmla="*/ 0 w 258"/>
                    <a:gd name="T9" fmla="*/ 46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2"/>
                    <a:gd name="T17" fmla="*/ 258 w 258"/>
                    <a:gd name="T18" fmla="*/ 102 h 10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2">
                      <a:moveTo>
                        <a:pt x="0" y="46"/>
                      </a:moveTo>
                      <a:lnTo>
                        <a:pt x="71" y="0"/>
                      </a:lnTo>
                      <a:lnTo>
                        <a:pt x="258" y="52"/>
                      </a:lnTo>
                      <a:lnTo>
                        <a:pt x="183" y="102"/>
                      </a:lnTo>
                      <a:lnTo>
                        <a:pt x="0" y="46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058" name="Freeform 1412"/>
                <p:cNvSpPr>
                  <a:spLocks/>
                </p:cNvSpPr>
                <p:nvPr/>
              </p:nvSpPr>
              <p:spPr bwMode="auto">
                <a:xfrm>
                  <a:off x="2011" y="2882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0047" name="Freeform 1413"/>
              <p:cNvSpPr>
                <a:spLocks/>
              </p:cNvSpPr>
              <p:nvPr/>
            </p:nvSpPr>
            <p:spPr bwMode="auto">
              <a:xfrm>
                <a:off x="2577" y="3043"/>
                <a:ext cx="614" cy="514"/>
              </a:xfrm>
              <a:custGeom>
                <a:avLst/>
                <a:gdLst>
                  <a:gd name="T0" fmla="*/ 1 w 990"/>
                  <a:gd name="T1" fmla="*/ 1 h 792"/>
                  <a:gd name="T2" fmla="*/ 1 w 990"/>
                  <a:gd name="T3" fmla="*/ 0 h 792"/>
                  <a:gd name="T4" fmla="*/ 1 w 990"/>
                  <a:gd name="T5" fmla="*/ 1 h 792"/>
                  <a:gd name="T6" fmla="*/ 0 w 990"/>
                  <a:gd name="T7" fmla="*/ 1 h 792"/>
                  <a:gd name="T8" fmla="*/ 1 w 990"/>
                  <a:gd name="T9" fmla="*/ 1 h 7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90"/>
                  <a:gd name="T16" fmla="*/ 0 h 792"/>
                  <a:gd name="T17" fmla="*/ 990 w 990"/>
                  <a:gd name="T18" fmla="*/ 792 h 79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90" h="792">
                    <a:moveTo>
                      <a:pt x="3" y="738"/>
                    </a:moveTo>
                    <a:lnTo>
                      <a:pt x="990" y="0"/>
                    </a:lnTo>
                    <a:lnTo>
                      <a:pt x="987" y="60"/>
                    </a:lnTo>
                    <a:lnTo>
                      <a:pt x="0" y="792"/>
                    </a:lnTo>
                    <a:lnTo>
                      <a:pt x="3" y="738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048" name="Freeform 1414"/>
              <p:cNvSpPr>
                <a:spLocks/>
              </p:cNvSpPr>
              <p:nvPr/>
            </p:nvSpPr>
            <p:spPr bwMode="auto">
              <a:xfrm>
                <a:off x="1010" y="3084"/>
                <a:ext cx="1571" cy="469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2 w 2532"/>
                  <a:gd name="T5" fmla="*/ 1 h 723"/>
                  <a:gd name="T6" fmla="*/ 2 w 2532"/>
                  <a:gd name="T7" fmla="*/ 1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049" name="Freeform 1415"/>
              <p:cNvSpPr>
                <a:spLocks/>
              </p:cNvSpPr>
              <p:nvPr/>
            </p:nvSpPr>
            <p:spPr bwMode="auto">
              <a:xfrm>
                <a:off x="1011" y="2998"/>
                <a:ext cx="17" cy="95"/>
              </a:xfrm>
              <a:custGeom>
                <a:avLst/>
                <a:gdLst>
                  <a:gd name="T0" fmla="*/ 1 w 26"/>
                  <a:gd name="T1" fmla="*/ 1 h 147"/>
                  <a:gd name="T2" fmla="*/ 1 w 26"/>
                  <a:gd name="T3" fmla="*/ 1 h 147"/>
                  <a:gd name="T4" fmla="*/ 0 w 26"/>
                  <a:gd name="T5" fmla="*/ 1 h 147"/>
                  <a:gd name="T6" fmla="*/ 1 w 26"/>
                  <a:gd name="T7" fmla="*/ 0 h 147"/>
                  <a:gd name="T8" fmla="*/ 1 w 26"/>
                  <a:gd name="T9" fmla="*/ 1 h 1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6"/>
                  <a:gd name="T16" fmla="*/ 0 h 147"/>
                  <a:gd name="T17" fmla="*/ 26 w 26"/>
                  <a:gd name="T18" fmla="*/ 147 h 14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6" h="147">
                    <a:moveTo>
                      <a:pt x="26" y="10"/>
                    </a:moveTo>
                    <a:lnTo>
                      <a:pt x="23" y="147"/>
                    </a:lnTo>
                    <a:lnTo>
                      <a:pt x="0" y="144"/>
                    </a:lnTo>
                    <a:lnTo>
                      <a:pt x="3" y="0"/>
                    </a:lnTo>
                    <a:lnTo>
                      <a:pt x="26" y="1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050" name="Freeform 1416"/>
              <p:cNvSpPr>
                <a:spLocks/>
              </p:cNvSpPr>
              <p:nvPr/>
            </p:nvSpPr>
            <p:spPr bwMode="auto">
              <a:xfrm>
                <a:off x="1012" y="2611"/>
                <a:ext cx="730" cy="393"/>
              </a:xfrm>
              <a:custGeom>
                <a:avLst/>
                <a:gdLst>
                  <a:gd name="T0" fmla="*/ 1 w 1176"/>
                  <a:gd name="T1" fmla="*/ 0 h 606"/>
                  <a:gd name="T2" fmla="*/ 0 w 1176"/>
                  <a:gd name="T3" fmla="*/ 1 h 606"/>
                  <a:gd name="T4" fmla="*/ 1 w 1176"/>
                  <a:gd name="T5" fmla="*/ 1 h 606"/>
                  <a:gd name="T6" fmla="*/ 1 w 1176"/>
                  <a:gd name="T7" fmla="*/ 1 h 606"/>
                  <a:gd name="T8" fmla="*/ 1 w 1176"/>
                  <a:gd name="T9" fmla="*/ 0 h 6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76"/>
                  <a:gd name="T16" fmla="*/ 0 h 606"/>
                  <a:gd name="T17" fmla="*/ 1176 w 1176"/>
                  <a:gd name="T18" fmla="*/ 606 h 60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76" h="606">
                    <a:moveTo>
                      <a:pt x="1170" y="0"/>
                    </a:moveTo>
                    <a:lnTo>
                      <a:pt x="0" y="597"/>
                    </a:lnTo>
                    <a:lnTo>
                      <a:pt x="30" y="606"/>
                    </a:lnTo>
                    <a:lnTo>
                      <a:pt x="1176" y="18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051" name="Freeform 1417"/>
              <p:cNvSpPr>
                <a:spLocks/>
              </p:cNvSpPr>
              <p:nvPr/>
            </p:nvSpPr>
            <p:spPr bwMode="auto">
              <a:xfrm>
                <a:off x="1061" y="3018"/>
                <a:ext cx="1490" cy="451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1 w 2532"/>
                  <a:gd name="T5" fmla="*/ 1 h 723"/>
                  <a:gd name="T6" fmla="*/ 1 w 2532"/>
                  <a:gd name="T7" fmla="*/ 1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052" name="Freeform 1418"/>
              <p:cNvSpPr>
                <a:spLocks/>
              </p:cNvSpPr>
              <p:nvPr/>
            </p:nvSpPr>
            <p:spPr bwMode="auto">
              <a:xfrm flipV="1">
                <a:off x="2549" y="2986"/>
                <a:ext cx="608" cy="467"/>
              </a:xfrm>
              <a:custGeom>
                <a:avLst/>
                <a:gdLst>
                  <a:gd name="T0" fmla="*/ 0 w 2532"/>
                  <a:gd name="T1" fmla="*/ 0 h 723"/>
                  <a:gd name="T2" fmla="*/ 0 w 2532"/>
                  <a:gd name="T3" fmla="*/ 0 h 723"/>
                  <a:gd name="T4" fmla="*/ 0 w 2532"/>
                  <a:gd name="T5" fmla="*/ 1 h 723"/>
                  <a:gd name="T6" fmla="*/ 0 w 2532"/>
                  <a:gd name="T7" fmla="*/ 1 h 723"/>
                  <a:gd name="T8" fmla="*/ 0 w 2532"/>
                  <a:gd name="T9" fmla="*/ 1 h 723"/>
                  <a:gd name="T10" fmla="*/ 0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5729" name="Line 913"/>
          <p:cNvSpPr>
            <a:spLocks noChangeShapeType="1"/>
          </p:cNvSpPr>
          <p:nvPr/>
        </p:nvSpPr>
        <p:spPr bwMode="auto">
          <a:xfrm>
            <a:off x="6850063" y="3786188"/>
            <a:ext cx="1290637" cy="541337"/>
          </a:xfrm>
          <a:prstGeom prst="line">
            <a:avLst/>
          </a:prstGeom>
          <a:noFill/>
          <a:ln w="76200">
            <a:solidFill>
              <a:srgbClr val="CC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727" name="Line 911"/>
          <p:cNvSpPr>
            <a:spLocks noChangeShapeType="1"/>
          </p:cNvSpPr>
          <p:nvPr/>
        </p:nvSpPr>
        <p:spPr bwMode="auto">
          <a:xfrm>
            <a:off x="6945313" y="660400"/>
            <a:ext cx="1700212" cy="3386138"/>
          </a:xfrm>
          <a:prstGeom prst="line">
            <a:avLst/>
          </a:prstGeom>
          <a:noFill/>
          <a:ln w="76200">
            <a:solidFill>
              <a:srgbClr val="CC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95275" y="0"/>
            <a:ext cx="7553325" cy="990600"/>
          </a:xfrm>
        </p:spPr>
        <p:txBody>
          <a:bodyPr/>
          <a:lstStyle/>
          <a:p>
            <a:r>
              <a:rPr lang="en-US" sz="4000" dirty="0" smtClean="0">
                <a:latin typeface="Gill Sans MT" charset="0"/>
              </a:rPr>
              <a:t>Apps: Creating </a:t>
            </a:r>
            <a:r>
              <a:rPr lang="en-US" sz="4000" dirty="0">
                <a:latin typeface="Gill Sans MT" charset="0"/>
              </a:rPr>
              <a:t>a network app</a:t>
            </a:r>
          </a:p>
        </p:txBody>
      </p:sp>
      <p:sp>
        <p:nvSpPr>
          <p:cNvPr id="39944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28600" y="762000"/>
            <a:ext cx="5257800" cy="57912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dirty="0">
                <a:solidFill>
                  <a:srgbClr val="CC0000"/>
                </a:solidFill>
                <a:latin typeface="Gill Sans MT" charset="0"/>
              </a:rPr>
              <a:t>write programs that:</a:t>
            </a:r>
          </a:p>
          <a:p>
            <a:r>
              <a:rPr lang="en-US" sz="2400" dirty="0">
                <a:latin typeface="Gill Sans MT" charset="0"/>
              </a:rPr>
              <a:t>run on (different) </a:t>
            </a:r>
            <a:r>
              <a:rPr lang="en-US" sz="2400" i="1" dirty="0">
                <a:latin typeface="Gill Sans MT" charset="0"/>
              </a:rPr>
              <a:t>end systems</a:t>
            </a:r>
          </a:p>
          <a:p>
            <a:r>
              <a:rPr lang="en-US" sz="2400" dirty="0">
                <a:latin typeface="Gill Sans MT" charset="0"/>
              </a:rPr>
              <a:t>communicate over network</a:t>
            </a:r>
          </a:p>
          <a:p>
            <a:r>
              <a:rPr lang="en-US" sz="2400" dirty="0">
                <a:latin typeface="Gill Sans MT" charset="0"/>
              </a:rPr>
              <a:t>e.g., web server software communicates with browser software</a:t>
            </a:r>
          </a:p>
          <a:p>
            <a:pPr>
              <a:spcBef>
                <a:spcPct val="80000"/>
              </a:spcBef>
              <a:buFont typeface="Wingdings" charset="0"/>
              <a:buNone/>
            </a:pPr>
            <a:r>
              <a:rPr lang="en-US" dirty="0">
                <a:solidFill>
                  <a:srgbClr val="CC0000"/>
                </a:solidFill>
                <a:latin typeface="Gill Sans MT" charset="0"/>
              </a:rPr>
              <a:t>no </a:t>
            </a:r>
            <a:r>
              <a:rPr lang="en-US" dirty="0" smtClean="0">
                <a:solidFill>
                  <a:srgbClr val="CC0000"/>
                </a:solidFill>
                <a:latin typeface="Gill Sans MT" charset="0"/>
              </a:rPr>
              <a:t>“need” </a:t>
            </a:r>
            <a:r>
              <a:rPr lang="en-US" dirty="0">
                <a:solidFill>
                  <a:srgbClr val="CC0000"/>
                </a:solidFill>
                <a:latin typeface="Gill Sans MT" charset="0"/>
              </a:rPr>
              <a:t>to write software for network-core devices</a:t>
            </a:r>
          </a:p>
          <a:p>
            <a:r>
              <a:rPr lang="en-US" sz="2400" dirty="0">
                <a:latin typeface="Gill Sans MT" charset="0"/>
              </a:rPr>
              <a:t>network-core devices do not run user applications </a:t>
            </a:r>
          </a:p>
          <a:p>
            <a:r>
              <a:rPr lang="en-US" sz="2400" dirty="0">
                <a:latin typeface="Gill Sans MT" charset="0"/>
              </a:rPr>
              <a:t>applications on end systems  allows for rapid app development, propagation</a:t>
            </a:r>
          </a:p>
          <a:p>
            <a:pPr>
              <a:buFont typeface="Wingdings" charset="0"/>
              <a:buNone/>
            </a:pPr>
            <a:endParaRPr lang="en-US" sz="2400" dirty="0">
              <a:solidFill>
                <a:srgbClr val="FF0000"/>
              </a:solidFill>
              <a:latin typeface="Gill Sans MT" charset="0"/>
            </a:endParaRPr>
          </a:p>
        </p:txBody>
      </p:sp>
      <p:grpSp>
        <p:nvGrpSpPr>
          <p:cNvPr id="35725" name="Group 618"/>
          <p:cNvGrpSpPr>
            <a:grpSpLocks/>
          </p:cNvGrpSpPr>
          <p:nvPr/>
        </p:nvGrpSpPr>
        <p:grpSpPr bwMode="auto">
          <a:xfrm>
            <a:off x="5857875" y="503238"/>
            <a:ext cx="1044575" cy="965200"/>
            <a:chOff x="4047" y="420"/>
            <a:chExt cx="658" cy="608"/>
          </a:xfrm>
        </p:grpSpPr>
        <p:sp>
          <p:nvSpPr>
            <p:cNvPr id="39964" name="Rectangle 227"/>
            <p:cNvSpPr>
              <a:spLocks noChangeArrowheads="1"/>
            </p:cNvSpPr>
            <p:nvPr/>
          </p:nvSpPr>
          <p:spPr bwMode="auto">
            <a:xfrm>
              <a:off x="4266" y="420"/>
              <a:ext cx="426" cy="4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39965" name="Rectangle 228"/>
            <p:cNvSpPr>
              <a:spLocks noChangeArrowheads="1"/>
            </p:cNvSpPr>
            <p:nvPr/>
          </p:nvSpPr>
          <p:spPr bwMode="auto">
            <a:xfrm>
              <a:off x="4245" y="435"/>
              <a:ext cx="435" cy="50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39966" name="Rectangle 229"/>
            <p:cNvSpPr>
              <a:spLocks noChangeArrowheads="1"/>
            </p:cNvSpPr>
            <p:nvPr/>
          </p:nvSpPr>
          <p:spPr bwMode="auto">
            <a:xfrm>
              <a:off x="4251" y="438"/>
              <a:ext cx="426" cy="126"/>
            </a:xfrm>
            <a:prstGeom prst="rect">
              <a:avLst/>
            </a:prstGeom>
            <a:solidFill>
              <a:srgbClr val="C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39967" name="Text Box 230"/>
            <p:cNvSpPr txBox="1">
              <a:spLocks noChangeArrowheads="1"/>
            </p:cNvSpPr>
            <p:nvPr/>
          </p:nvSpPr>
          <p:spPr bwMode="auto">
            <a:xfrm>
              <a:off x="4192" y="420"/>
              <a:ext cx="513" cy="5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000">
                  <a:solidFill>
                    <a:schemeClr val="bg1"/>
                  </a:solidFill>
                </a:rPr>
                <a:t>application</a:t>
              </a:r>
              <a:endParaRPr lang="en-US" sz="1000"/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000"/>
                <a:t>transport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000"/>
                <a:t>network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000"/>
                <a:t>data link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000"/>
                <a:t>physical</a:t>
              </a:r>
              <a:endParaRPr lang="en-US" sz="2400"/>
            </a:p>
          </p:txBody>
        </p:sp>
        <p:sp>
          <p:nvSpPr>
            <p:cNvPr id="39968" name="Line 231"/>
            <p:cNvSpPr>
              <a:spLocks noChangeShapeType="1"/>
            </p:cNvSpPr>
            <p:nvPr/>
          </p:nvSpPr>
          <p:spPr bwMode="auto">
            <a:xfrm>
              <a:off x="4245" y="651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69" name="Line 232"/>
            <p:cNvSpPr>
              <a:spLocks noChangeShapeType="1"/>
            </p:cNvSpPr>
            <p:nvPr/>
          </p:nvSpPr>
          <p:spPr bwMode="auto">
            <a:xfrm>
              <a:off x="4251" y="738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70" name="Line 233"/>
            <p:cNvSpPr>
              <a:spLocks noChangeShapeType="1"/>
            </p:cNvSpPr>
            <p:nvPr/>
          </p:nvSpPr>
          <p:spPr bwMode="auto">
            <a:xfrm>
              <a:off x="4251" y="825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71" name="Freeform 917"/>
            <p:cNvSpPr>
              <a:spLocks/>
            </p:cNvSpPr>
            <p:nvPr/>
          </p:nvSpPr>
          <p:spPr bwMode="auto">
            <a:xfrm>
              <a:off x="4047" y="434"/>
              <a:ext cx="192" cy="594"/>
            </a:xfrm>
            <a:custGeom>
              <a:avLst/>
              <a:gdLst>
                <a:gd name="T0" fmla="*/ 0 w 192"/>
                <a:gd name="T1" fmla="*/ 594 h 594"/>
                <a:gd name="T2" fmla="*/ 192 w 192"/>
                <a:gd name="T3" fmla="*/ 0 h 594"/>
                <a:gd name="T4" fmla="*/ 192 w 192"/>
                <a:gd name="T5" fmla="*/ 515 h 594"/>
                <a:gd name="T6" fmla="*/ 0 w 192"/>
                <a:gd name="T7" fmla="*/ 594 h 59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92"/>
                <a:gd name="T13" fmla="*/ 0 h 594"/>
                <a:gd name="T14" fmla="*/ 192 w 192"/>
                <a:gd name="T15" fmla="*/ 594 h 59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92" h="594">
                  <a:moveTo>
                    <a:pt x="0" y="594"/>
                  </a:moveTo>
                  <a:lnTo>
                    <a:pt x="192" y="0"/>
                  </a:lnTo>
                  <a:lnTo>
                    <a:pt x="192" y="515"/>
                  </a:lnTo>
                  <a:lnTo>
                    <a:pt x="0" y="59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00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5726" name="Group 619"/>
          <p:cNvGrpSpPr>
            <a:grpSpLocks/>
          </p:cNvGrpSpPr>
          <p:nvPr/>
        </p:nvGrpSpPr>
        <p:grpSpPr bwMode="auto">
          <a:xfrm>
            <a:off x="7956550" y="4087813"/>
            <a:ext cx="1044575" cy="965200"/>
            <a:chOff x="4047" y="420"/>
            <a:chExt cx="658" cy="608"/>
          </a:xfrm>
        </p:grpSpPr>
        <p:sp>
          <p:nvSpPr>
            <p:cNvPr id="39956" name="Rectangle 227"/>
            <p:cNvSpPr>
              <a:spLocks noChangeArrowheads="1"/>
            </p:cNvSpPr>
            <p:nvPr/>
          </p:nvSpPr>
          <p:spPr bwMode="auto">
            <a:xfrm>
              <a:off x="4266" y="420"/>
              <a:ext cx="426" cy="4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39957" name="Rectangle 228"/>
            <p:cNvSpPr>
              <a:spLocks noChangeArrowheads="1"/>
            </p:cNvSpPr>
            <p:nvPr/>
          </p:nvSpPr>
          <p:spPr bwMode="auto">
            <a:xfrm>
              <a:off x="4245" y="435"/>
              <a:ext cx="435" cy="50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39958" name="Rectangle 229"/>
            <p:cNvSpPr>
              <a:spLocks noChangeArrowheads="1"/>
            </p:cNvSpPr>
            <p:nvPr/>
          </p:nvSpPr>
          <p:spPr bwMode="auto">
            <a:xfrm>
              <a:off x="4251" y="438"/>
              <a:ext cx="426" cy="126"/>
            </a:xfrm>
            <a:prstGeom prst="rect">
              <a:avLst/>
            </a:prstGeom>
            <a:solidFill>
              <a:srgbClr val="C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39959" name="Text Box 230"/>
            <p:cNvSpPr txBox="1">
              <a:spLocks noChangeArrowheads="1"/>
            </p:cNvSpPr>
            <p:nvPr/>
          </p:nvSpPr>
          <p:spPr bwMode="auto">
            <a:xfrm>
              <a:off x="4192" y="420"/>
              <a:ext cx="513" cy="5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000">
                  <a:solidFill>
                    <a:schemeClr val="bg1"/>
                  </a:solidFill>
                </a:rPr>
                <a:t>application</a:t>
              </a:r>
              <a:endParaRPr lang="en-US" sz="1000"/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000"/>
                <a:t>transport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000"/>
                <a:t>network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000"/>
                <a:t>data link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000"/>
                <a:t>physical</a:t>
              </a:r>
              <a:endParaRPr lang="en-US" sz="2400"/>
            </a:p>
          </p:txBody>
        </p:sp>
        <p:sp>
          <p:nvSpPr>
            <p:cNvPr id="39960" name="Line 231"/>
            <p:cNvSpPr>
              <a:spLocks noChangeShapeType="1"/>
            </p:cNvSpPr>
            <p:nvPr/>
          </p:nvSpPr>
          <p:spPr bwMode="auto">
            <a:xfrm>
              <a:off x="4245" y="651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61" name="Line 232"/>
            <p:cNvSpPr>
              <a:spLocks noChangeShapeType="1"/>
            </p:cNvSpPr>
            <p:nvPr/>
          </p:nvSpPr>
          <p:spPr bwMode="auto">
            <a:xfrm>
              <a:off x="4251" y="738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62" name="Line 233"/>
            <p:cNvSpPr>
              <a:spLocks noChangeShapeType="1"/>
            </p:cNvSpPr>
            <p:nvPr/>
          </p:nvSpPr>
          <p:spPr bwMode="auto">
            <a:xfrm>
              <a:off x="4251" y="825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63" name="Freeform 917"/>
            <p:cNvSpPr>
              <a:spLocks/>
            </p:cNvSpPr>
            <p:nvPr/>
          </p:nvSpPr>
          <p:spPr bwMode="auto">
            <a:xfrm>
              <a:off x="4047" y="434"/>
              <a:ext cx="192" cy="594"/>
            </a:xfrm>
            <a:custGeom>
              <a:avLst/>
              <a:gdLst>
                <a:gd name="T0" fmla="*/ 0 w 192"/>
                <a:gd name="T1" fmla="*/ 594 h 594"/>
                <a:gd name="T2" fmla="*/ 192 w 192"/>
                <a:gd name="T3" fmla="*/ 0 h 594"/>
                <a:gd name="T4" fmla="*/ 192 w 192"/>
                <a:gd name="T5" fmla="*/ 515 h 594"/>
                <a:gd name="T6" fmla="*/ 0 w 192"/>
                <a:gd name="T7" fmla="*/ 594 h 59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92"/>
                <a:gd name="T13" fmla="*/ 0 h 594"/>
                <a:gd name="T14" fmla="*/ 192 w 192"/>
                <a:gd name="T15" fmla="*/ 594 h 59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92" h="594">
                  <a:moveTo>
                    <a:pt x="0" y="594"/>
                  </a:moveTo>
                  <a:lnTo>
                    <a:pt x="192" y="0"/>
                  </a:lnTo>
                  <a:lnTo>
                    <a:pt x="192" y="515"/>
                  </a:lnTo>
                  <a:lnTo>
                    <a:pt x="0" y="59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00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5728" name="Group 628"/>
          <p:cNvGrpSpPr>
            <a:grpSpLocks/>
          </p:cNvGrpSpPr>
          <p:nvPr/>
        </p:nvGrpSpPr>
        <p:grpSpPr bwMode="auto">
          <a:xfrm>
            <a:off x="5815013" y="3651250"/>
            <a:ext cx="1044575" cy="965200"/>
            <a:chOff x="4047" y="420"/>
            <a:chExt cx="658" cy="608"/>
          </a:xfrm>
        </p:grpSpPr>
        <p:sp>
          <p:nvSpPr>
            <p:cNvPr id="39948" name="Rectangle 227"/>
            <p:cNvSpPr>
              <a:spLocks noChangeArrowheads="1"/>
            </p:cNvSpPr>
            <p:nvPr/>
          </p:nvSpPr>
          <p:spPr bwMode="auto">
            <a:xfrm>
              <a:off x="4266" y="420"/>
              <a:ext cx="426" cy="4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39949" name="Rectangle 228"/>
            <p:cNvSpPr>
              <a:spLocks noChangeArrowheads="1"/>
            </p:cNvSpPr>
            <p:nvPr/>
          </p:nvSpPr>
          <p:spPr bwMode="auto">
            <a:xfrm>
              <a:off x="4245" y="435"/>
              <a:ext cx="435" cy="50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39950" name="Rectangle 229"/>
            <p:cNvSpPr>
              <a:spLocks noChangeArrowheads="1"/>
            </p:cNvSpPr>
            <p:nvPr/>
          </p:nvSpPr>
          <p:spPr bwMode="auto">
            <a:xfrm>
              <a:off x="4251" y="438"/>
              <a:ext cx="426" cy="126"/>
            </a:xfrm>
            <a:prstGeom prst="rect">
              <a:avLst/>
            </a:prstGeom>
            <a:solidFill>
              <a:srgbClr val="C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39951" name="Text Box 230"/>
            <p:cNvSpPr txBox="1">
              <a:spLocks noChangeArrowheads="1"/>
            </p:cNvSpPr>
            <p:nvPr/>
          </p:nvSpPr>
          <p:spPr bwMode="auto">
            <a:xfrm>
              <a:off x="4192" y="420"/>
              <a:ext cx="513" cy="5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000">
                  <a:solidFill>
                    <a:schemeClr val="bg1"/>
                  </a:solidFill>
                </a:rPr>
                <a:t>application</a:t>
              </a:r>
              <a:endParaRPr lang="en-US" sz="1000"/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000"/>
                <a:t>transport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000"/>
                <a:t>network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000"/>
                <a:t>data link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000"/>
                <a:t>physical</a:t>
              </a:r>
              <a:endParaRPr lang="en-US" sz="2400"/>
            </a:p>
          </p:txBody>
        </p:sp>
        <p:sp>
          <p:nvSpPr>
            <p:cNvPr id="39952" name="Line 231"/>
            <p:cNvSpPr>
              <a:spLocks noChangeShapeType="1"/>
            </p:cNvSpPr>
            <p:nvPr/>
          </p:nvSpPr>
          <p:spPr bwMode="auto">
            <a:xfrm>
              <a:off x="4245" y="651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53" name="Line 232"/>
            <p:cNvSpPr>
              <a:spLocks noChangeShapeType="1"/>
            </p:cNvSpPr>
            <p:nvPr/>
          </p:nvSpPr>
          <p:spPr bwMode="auto">
            <a:xfrm>
              <a:off x="4251" y="738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54" name="Line 233"/>
            <p:cNvSpPr>
              <a:spLocks noChangeShapeType="1"/>
            </p:cNvSpPr>
            <p:nvPr/>
          </p:nvSpPr>
          <p:spPr bwMode="auto">
            <a:xfrm>
              <a:off x="4251" y="825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55" name="Freeform 917"/>
            <p:cNvSpPr>
              <a:spLocks/>
            </p:cNvSpPr>
            <p:nvPr/>
          </p:nvSpPr>
          <p:spPr bwMode="auto">
            <a:xfrm>
              <a:off x="4047" y="434"/>
              <a:ext cx="192" cy="594"/>
            </a:xfrm>
            <a:custGeom>
              <a:avLst/>
              <a:gdLst>
                <a:gd name="T0" fmla="*/ 0 w 192"/>
                <a:gd name="T1" fmla="*/ 594 h 594"/>
                <a:gd name="T2" fmla="*/ 192 w 192"/>
                <a:gd name="T3" fmla="*/ 0 h 594"/>
                <a:gd name="T4" fmla="*/ 192 w 192"/>
                <a:gd name="T5" fmla="*/ 515 h 594"/>
                <a:gd name="T6" fmla="*/ 0 w 192"/>
                <a:gd name="T7" fmla="*/ 594 h 59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92"/>
                <a:gd name="T13" fmla="*/ 0 h 594"/>
                <a:gd name="T14" fmla="*/ 192 w 192"/>
                <a:gd name="T15" fmla="*/ 594 h 59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92" h="594">
                  <a:moveTo>
                    <a:pt x="0" y="594"/>
                  </a:moveTo>
                  <a:lnTo>
                    <a:pt x="192" y="0"/>
                  </a:lnTo>
                  <a:lnTo>
                    <a:pt x="192" y="515"/>
                  </a:lnTo>
                  <a:lnTo>
                    <a:pt x="0" y="59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00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9E46B-88F6-D549-942D-EAE8775DFAB5}" type="datetime1">
              <a:rPr lang="en-US" smtClean="0"/>
              <a:t>9/16/19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778CD1C-D268-AB49-9134-DA36DD7A2EA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0274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5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35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35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5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5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729" grpId="0" animBg="1"/>
      <p:bldP spid="3572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EF677-8038-7B42-A5C5-F0045F3DB83E}" type="datetime1">
              <a:rPr lang="en-US" smtClean="0"/>
              <a:t>9/16/19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B17A56D-C406-6E4A-BCE0-67CF76A4A1C3}" type="slidenum">
              <a:rPr lang="en-US"/>
              <a:pPr/>
              <a:t>6</a:t>
            </a:fld>
            <a:endParaRPr lang="en-US"/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6705600" cy="1219200"/>
          </a:xfrm>
        </p:spPr>
        <p:txBody>
          <a:bodyPr/>
          <a:lstStyle/>
          <a:p>
            <a:r>
              <a:rPr lang="en-US" dirty="0"/>
              <a:t>Application-Layer Protocols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3058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Network applications run on end systems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They depend on the network to provide a service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… but cannot run software on the network elements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Network applications run on multiple machines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Different end systems communicate with each other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Software is often written by multiple parties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Leading to a need to explicitly define a </a:t>
            </a:r>
            <a:r>
              <a:rPr lang="en-US" sz="2400" dirty="0" smtClean="0"/>
              <a:t>protocol </a:t>
            </a:r>
            <a:r>
              <a:rPr lang="mr-IN" sz="2400" dirty="0" smtClean="0"/>
              <a:t>–</a:t>
            </a:r>
            <a:r>
              <a:rPr lang="en-US" sz="2400" dirty="0" smtClean="0"/>
              <a:t> </a:t>
            </a:r>
            <a:r>
              <a:rPr lang="en-US" sz="2400" dirty="0" err="1" smtClean="0">
                <a:solidFill>
                  <a:srgbClr val="FF00FF"/>
                </a:solidFill>
              </a:rPr>
              <a:t>MyEXP</a:t>
            </a:r>
            <a:endParaRPr lang="en-US" sz="2400" dirty="0" smtClean="0">
              <a:solidFill>
                <a:srgbClr val="FF00FF"/>
              </a:solidFill>
            </a:endParaRPr>
          </a:p>
          <a:p>
            <a:pPr>
              <a:lnSpc>
                <a:spcPct val="90000"/>
              </a:lnSpc>
            </a:pPr>
            <a:r>
              <a:rPr lang="en-US" dirty="0" smtClean="0"/>
              <a:t>Types </a:t>
            </a:r>
            <a:r>
              <a:rPr lang="en-US" dirty="0"/>
              <a:t>of messages (e.g., requests and responses)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Message syntax (e.g., fields, and how to delineate)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Semantics of the fields (i.e., meaning of the information)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Rules for when and how a process sends messages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C70B9-596F-BE42-B6DE-644C8BDAAD55}" type="datetime1">
              <a:rPr lang="en-US" smtClean="0"/>
              <a:t>9/16/19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F29455-5B09-A547-9F5F-59BA39A974C8}" type="slidenum">
              <a:rPr lang="en-US"/>
              <a:pPr/>
              <a:t>7</a:t>
            </a:fld>
            <a:endParaRPr lang="en-US"/>
          </a:p>
        </p:txBody>
      </p:sp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6705600" cy="1219200"/>
          </a:xfrm>
        </p:spPr>
        <p:txBody>
          <a:bodyPr/>
          <a:lstStyle/>
          <a:p>
            <a:r>
              <a:rPr lang="en-US" sz="3200" dirty="0"/>
              <a:t>Application vs. Application-Layer Protocols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229600" cy="472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Application-layer protocol is just one piece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Defining how the end hosts communicate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Example: World Wide Web</a:t>
            </a:r>
          </a:p>
          <a:p>
            <a:pPr lvl="1">
              <a:lnSpc>
                <a:spcPct val="90000"/>
              </a:lnSpc>
            </a:pPr>
            <a:r>
              <a:rPr lang="en-US" dirty="0" err="1"/>
              <a:t>HyperText</a:t>
            </a:r>
            <a:r>
              <a:rPr lang="en-US" dirty="0"/>
              <a:t> Transfer Protocol is </a:t>
            </a:r>
            <a:r>
              <a:rPr lang="en-US" dirty="0" smtClean="0"/>
              <a:t>the ‘</a:t>
            </a:r>
            <a:r>
              <a:rPr lang="en-US" dirty="0"/>
              <a:t>t</a:t>
            </a:r>
            <a:r>
              <a:rPr lang="en-US" dirty="0" smtClean="0"/>
              <a:t>ransfer’  </a:t>
            </a:r>
            <a:r>
              <a:rPr lang="en-US" dirty="0"/>
              <a:t>protocol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But the Web includes other components, such as document formats (HTML), Web browsers, servers, …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Example: electronic mail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Simple Mail Transfer Protocol (SMTP) is </a:t>
            </a:r>
            <a:r>
              <a:rPr lang="en-US" dirty="0" err="1" smtClean="0"/>
              <a:t>the’transfer</a:t>
            </a:r>
            <a:r>
              <a:rPr lang="en-US" dirty="0" smtClean="0"/>
              <a:t>’ </a:t>
            </a:r>
            <a:r>
              <a:rPr lang="en-US" dirty="0"/>
              <a:t>protocol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But e-mail includes other components, such as mail servers, user mailboxes, mail readers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7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Rectangle 2"/>
          <p:cNvSpPr>
            <a:spLocks noGrp="1" noChangeArrowheads="1"/>
          </p:cNvSpPr>
          <p:nvPr>
            <p:ph type="title"/>
          </p:nvPr>
        </p:nvSpPr>
        <p:spPr>
          <a:xfrm>
            <a:off x="444500" y="207963"/>
            <a:ext cx="7099300" cy="706437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Application architectures</a:t>
            </a:r>
          </a:p>
        </p:txBody>
      </p:sp>
      <p:sp>
        <p:nvSpPr>
          <p:cNvPr id="4198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charset="0"/>
              <a:buNone/>
            </a:pPr>
            <a:r>
              <a:rPr lang="en-US">
                <a:solidFill>
                  <a:srgbClr val="000099"/>
                </a:solidFill>
                <a:latin typeface="Gill Sans MT" charset="0"/>
              </a:rPr>
              <a:t>possible structure of applications:</a:t>
            </a:r>
          </a:p>
          <a:p>
            <a:r>
              <a:rPr lang="en-US">
                <a:latin typeface="Gill Sans MT" charset="0"/>
              </a:rPr>
              <a:t>client-server</a:t>
            </a:r>
          </a:p>
          <a:p>
            <a:r>
              <a:rPr lang="en-US">
                <a:latin typeface="Gill Sans MT" charset="0"/>
              </a:rPr>
              <a:t>peer-to-peer (P2P)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013A2-3FCF-7D49-BCE3-ECB07B833434}" type="datetime1">
              <a:rPr lang="en-US" smtClean="0"/>
              <a:t>9/16/19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8C46DE-A709-E44E-81D4-8F3BFFDC42A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1169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035" name="Group 582"/>
          <p:cNvGrpSpPr>
            <a:grpSpLocks/>
          </p:cNvGrpSpPr>
          <p:nvPr/>
        </p:nvGrpSpPr>
        <p:grpSpPr bwMode="auto">
          <a:xfrm>
            <a:off x="542925" y="1492250"/>
            <a:ext cx="3540125" cy="4545013"/>
            <a:chOff x="3277" y="974"/>
            <a:chExt cx="2230" cy="2863"/>
          </a:xfrm>
        </p:grpSpPr>
        <p:sp>
          <p:nvSpPr>
            <p:cNvPr id="44042" name="Freeform 583"/>
            <p:cNvSpPr>
              <a:spLocks/>
            </p:cNvSpPr>
            <p:nvPr/>
          </p:nvSpPr>
          <p:spPr bwMode="auto">
            <a:xfrm>
              <a:off x="3277" y="1079"/>
              <a:ext cx="1094" cy="675"/>
            </a:xfrm>
            <a:custGeom>
              <a:avLst/>
              <a:gdLst>
                <a:gd name="T0" fmla="*/ 1466 w 1036"/>
                <a:gd name="T1" fmla="*/ 11 h 675"/>
                <a:gd name="T2" fmla="*/ 884 w 1036"/>
                <a:gd name="T3" fmla="*/ 53 h 675"/>
                <a:gd name="T4" fmla="*/ 467 w 1036"/>
                <a:gd name="T5" fmla="*/ 129 h 675"/>
                <a:gd name="T6" fmla="*/ 347 w 1036"/>
                <a:gd name="T7" fmla="*/ 229 h 675"/>
                <a:gd name="T8" fmla="*/ 48 w 1036"/>
                <a:gd name="T9" fmla="*/ 297 h 675"/>
                <a:gd name="T10" fmla="*/ 39 w 1036"/>
                <a:gd name="T11" fmla="*/ 459 h 675"/>
                <a:gd name="T12" fmla="*/ 298 w 1036"/>
                <a:gd name="T13" fmla="*/ 489 h 675"/>
                <a:gd name="T14" fmla="*/ 1039 w 1036"/>
                <a:gd name="T15" fmla="*/ 489 h 675"/>
                <a:gd name="T16" fmla="*/ 1353 w 1036"/>
                <a:gd name="T17" fmla="*/ 555 h 675"/>
                <a:gd name="T18" fmla="*/ 1702 w 1036"/>
                <a:gd name="T19" fmla="*/ 657 h 675"/>
                <a:gd name="T20" fmla="*/ 1969 w 1036"/>
                <a:gd name="T21" fmla="*/ 661 h 675"/>
                <a:gd name="T22" fmla="*/ 2153 w 1036"/>
                <a:gd name="T23" fmla="*/ 603 h 675"/>
                <a:gd name="T24" fmla="*/ 2247 w 1036"/>
                <a:gd name="T25" fmla="*/ 445 h 675"/>
                <a:gd name="T26" fmla="*/ 2305 w 1036"/>
                <a:gd name="T27" fmla="*/ 291 h 675"/>
                <a:gd name="T28" fmla="*/ 2312 w 1036"/>
                <a:gd name="T29" fmla="*/ 107 h 675"/>
                <a:gd name="T30" fmla="*/ 2113 w 1036"/>
                <a:gd name="T31" fmla="*/ 17 h 675"/>
                <a:gd name="T32" fmla="*/ 1755 w 1036"/>
                <a:gd name="T33" fmla="*/ 3 h 675"/>
                <a:gd name="T34" fmla="*/ 1466 w 1036"/>
                <a:gd name="T35" fmla="*/ 11 h 67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036"/>
                <a:gd name="T55" fmla="*/ 0 h 675"/>
                <a:gd name="T56" fmla="*/ 1036 w 1036"/>
                <a:gd name="T57" fmla="*/ 675 h 675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036" h="675">
                  <a:moveTo>
                    <a:pt x="648" y="11"/>
                  </a:moveTo>
                  <a:cubicBezTo>
                    <a:pt x="584" y="19"/>
                    <a:pt x="464" y="33"/>
                    <a:pt x="390" y="53"/>
                  </a:cubicBezTo>
                  <a:cubicBezTo>
                    <a:pt x="316" y="73"/>
                    <a:pt x="246" y="100"/>
                    <a:pt x="206" y="129"/>
                  </a:cubicBezTo>
                  <a:cubicBezTo>
                    <a:pt x="166" y="158"/>
                    <a:pt x="183" y="201"/>
                    <a:pt x="152" y="229"/>
                  </a:cubicBezTo>
                  <a:cubicBezTo>
                    <a:pt x="121" y="257"/>
                    <a:pt x="44" y="259"/>
                    <a:pt x="22" y="297"/>
                  </a:cubicBezTo>
                  <a:cubicBezTo>
                    <a:pt x="0" y="335"/>
                    <a:pt x="0" y="427"/>
                    <a:pt x="18" y="459"/>
                  </a:cubicBezTo>
                  <a:cubicBezTo>
                    <a:pt x="36" y="491"/>
                    <a:pt x="59" y="484"/>
                    <a:pt x="132" y="489"/>
                  </a:cubicBezTo>
                  <a:cubicBezTo>
                    <a:pt x="205" y="494"/>
                    <a:pt x="380" y="478"/>
                    <a:pt x="458" y="489"/>
                  </a:cubicBezTo>
                  <a:cubicBezTo>
                    <a:pt x="536" y="500"/>
                    <a:pt x="549" y="527"/>
                    <a:pt x="598" y="555"/>
                  </a:cubicBezTo>
                  <a:cubicBezTo>
                    <a:pt x="647" y="583"/>
                    <a:pt x="707" y="639"/>
                    <a:pt x="752" y="657"/>
                  </a:cubicBezTo>
                  <a:cubicBezTo>
                    <a:pt x="797" y="675"/>
                    <a:pt x="837" y="670"/>
                    <a:pt x="870" y="661"/>
                  </a:cubicBezTo>
                  <a:cubicBezTo>
                    <a:pt x="903" y="652"/>
                    <a:pt x="932" y="639"/>
                    <a:pt x="952" y="603"/>
                  </a:cubicBezTo>
                  <a:cubicBezTo>
                    <a:pt x="972" y="567"/>
                    <a:pt x="981" y="497"/>
                    <a:pt x="992" y="445"/>
                  </a:cubicBezTo>
                  <a:cubicBezTo>
                    <a:pt x="1003" y="393"/>
                    <a:pt x="1013" y="347"/>
                    <a:pt x="1018" y="291"/>
                  </a:cubicBezTo>
                  <a:cubicBezTo>
                    <a:pt x="1023" y="235"/>
                    <a:pt x="1036" y="153"/>
                    <a:pt x="1022" y="107"/>
                  </a:cubicBezTo>
                  <a:cubicBezTo>
                    <a:pt x="1008" y="61"/>
                    <a:pt x="975" y="34"/>
                    <a:pt x="934" y="17"/>
                  </a:cubicBezTo>
                  <a:cubicBezTo>
                    <a:pt x="893" y="0"/>
                    <a:pt x="824" y="4"/>
                    <a:pt x="776" y="3"/>
                  </a:cubicBezTo>
                  <a:cubicBezTo>
                    <a:pt x="728" y="2"/>
                    <a:pt x="712" y="3"/>
                    <a:pt x="648" y="11"/>
                  </a:cubicBez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4043" name="Group 584"/>
            <p:cNvGrpSpPr>
              <a:grpSpLocks/>
            </p:cNvGrpSpPr>
            <p:nvPr/>
          </p:nvGrpSpPr>
          <p:grpSpPr bwMode="auto">
            <a:xfrm>
              <a:off x="3383" y="1920"/>
              <a:ext cx="919" cy="588"/>
              <a:chOff x="2889" y="1631"/>
              <a:chExt cx="980" cy="743"/>
            </a:xfrm>
          </p:grpSpPr>
          <p:sp>
            <p:nvSpPr>
              <p:cNvPr id="44417" name="Rectangle 585"/>
              <p:cNvSpPr>
                <a:spLocks noChangeArrowheads="1"/>
              </p:cNvSpPr>
              <p:nvPr/>
            </p:nvSpPr>
            <p:spPr bwMode="auto">
              <a:xfrm>
                <a:off x="3046" y="1841"/>
                <a:ext cx="663" cy="533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418" name="AutoShape 586"/>
              <p:cNvSpPr>
                <a:spLocks noChangeArrowheads="1"/>
              </p:cNvSpPr>
              <p:nvPr/>
            </p:nvSpPr>
            <p:spPr bwMode="auto">
              <a:xfrm>
                <a:off x="2889" y="1631"/>
                <a:ext cx="980" cy="253"/>
              </a:xfrm>
              <a:prstGeom prst="triangle">
                <a:avLst>
                  <a:gd name="adj" fmla="val 50000"/>
                </a:avLst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solidFill>
                    <a:srgbClr val="00CCFF"/>
                  </a:solidFill>
                </a:endParaRPr>
              </a:p>
            </p:txBody>
          </p:sp>
        </p:grpSp>
        <p:sp>
          <p:nvSpPr>
            <p:cNvPr id="44044" name="Freeform 587"/>
            <p:cNvSpPr>
              <a:spLocks/>
            </p:cNvSpPr>
            <p:nvPr/>
          </p:nvSpPr>
          <p:spPr bwMode="auto">
            <a:xfrm>
              <a:off x="3379" y="2788"/>
              <a:ext cx="2032" cy="1049"/>
            </a:xfrm>
            <a:custGeom>
              <a:avLst/>
              <a:gdLst>
                <a:gd name="T0" fmla="*/ 1044 w 2032"/>
                <a:gd name="T1" fmla="*/ 26 h 1049"/>
                <a:gd name="T2" fmla="*/ 847 w 2032"/>
                <a:gd name="T3" fmla="*/ 125 h 1049"/>
                <a:gd name="T4" fmla="*/ 580 w 2032"/>
                <a:gd name="T5" fmla="*/ 68 h 1049"/>
                <a:gd name="T6" fmla="*/ 143 w 2032"/>
                <a:gd name="T7" fmla="*/ 170 h 1049"/>
                <a:gd name="T8" fmla="*/ 48 w 2032"/>
                <a:gd name="T9" fmla="*/ 374 h 1049"/>
                <a:gd name="T10" fmla="*/ 41 w 2032"/>
                <a:gd name="T11" fmla="*/ 680 h 1049"/>
                <a:gd name="T12" fmla="*/ 294 w 2032"/>
                <a:gd name="T13" fmla="*/ 744 h 1049"/>
                <a:gd name="T14" fmla="*/ 660 w 2032"/>
                <a:gd name="T15" fmla="*/ 893 h 1049"/>
                <a:gd name="T16" fmla="*/ 1088 w 2032"/>
                <a:gd name="T17" fmla="*/ 1014 h 1049"/>
                <a:gd name="T18" fmla="*/ 1525 w 2032"/>
                <a:gd name="T19" fmla="*/ 1031 h 1049"/>
                <a:gd name="T20" fmla="*/ 1831 w 2032"/>
                <a:gd name="T21" fmla="*/ 907 h 1049"/>
                <a:gd name="T22" fmla="*/ 2015 w 2032"/>
                <a:gd name="T23" fmla="*/ 714 h 1049"/>
                <a:gd name="T24" fmla="*/ 1931 w 2032"/>
                <a:gd name="T25" fmla="*/ 251 h 1049"/>
                <a:gd name="T26" fmla="*/ 1658 w 2032"/>
                <a:gd name="T27" fmla="*/ 114 h 1049"/>
                <a:gd name="T28" fmla="*/ 1355 w 2032"/>
                <a:gd name="T29" fmla="*/ 15 h 1049"/>
                <a:gd name="T30" fmla="*/ 1044 w 2032"/>
                <a:gd name="T31" fmla="*/ 26 h 1049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2032"/>
                <a:gd name="T49" fmla="*/ 0 h 1049"/>
                <a:gd name="T50" fmla="*/ 2032 w 2032"/>
                <a:gd name="T51" fmla="*/ 1049 h 1049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032" h="1049">
                  <a:moveTo>
                    <a:pt x="1044" y="26"/>
                  </a:moveTo>
                  <a:cubicBezTo>
                    <a:pt x="959" y="45"/>
                    <a:pt x="924" y="118"/>
                    <a:pt x="847" y="125"/>
                  </a:cubicBezTo>
                  <a:cubicBezTo>
                    <a:pt x="770" y="132"/>
                    <a:pt x="697" y="61"/>
                    <a:pt x="580" y="68"/>
                  </a:cubicBezTo>
                  <a:cubicBezTo>
                    <a:pt x="463" y="75"/>
                    <a:pt x="232" y="119"/>
                    <a:pt x="143" y="170"/>
                  </a:cubicBezTo>
                  <a:cubicBezTo>
                    <a:pt x="54" y="221"/>
                    <a:pt x="65" y="289"/>
                    <a:pt x="48" y="374"/>
                  </a:cubicBezTo>
                  <a:cubicBezTo>
                    <a:pt x="31" y="459"/>
                    <a:pt x="0" y="618"/>
                    <a:pt x="41" y="680"/>
                  </a:cubicBezTo>
                  <a:cubicBezTo>
                    <a:pt x="82" y="742"/>
                    <a:pt x="191" y="709"/>
                    <a:pt x="294" y="744"/>
                  </a:cubicBezTo>
                  <a:cubicBezTo>
                    <a:pt x="397" y="779"/>
                    <a:pt x="527" y="849"/>
                    <a:pt x="660" y="893"/>
                  </a:cubicBezTo>
                  <a:cubicBezTo>
                    <a:pt x="793" y="938"/>
                    <a:pt x="944" y="991"/>
                    <a:pt x="1088" y="1014"/>
                  </a:cubicBezTo>
                  <a:cubicBezTo>
                    <a:pt x="1232" y="1036"/>
                    <a:pt x="1401" y="1049"/>
                    <a:pt x="1525" y="1031"/>
                  </a:cubicBezTo>
                  <a:cubicBezTo>
                    <a:pt x="1649" y="1012"/>
                    <a:pt x="1749" y="960"/>
                    <a:pt x="1831" y="907"/>
                  </a:cubicBezTo>
                  <a:cubicBezTo>
                    <a:pt x="1913" y="855"/>
                    <a:pt x="1998" y="824"/>
                    <a:pt x="2015" y="714"/>
                  </a:cubicBezTo>
                  <a:cubicBezTo>
                    <a:pt x="2032" y="604"/>
                    <a:pt x="1990" y="350"/>
                    <a:pt x="1931" y="251"/>
                  </a:cubicBezTo>
                  <a:cubicBezTo>
                    <a:pt x="1872" y="151"/>
                    <a:pt x="1754" y="153"/>
                    <a:pt x="1658" y="114"/>
                  </a:cubicBezTo>
                  <a:cubicBezTo>
                    <a:pt x="1562" y="76"/>
                    <a:pt x="1457" y="30"/>
                    <a:pt x="1355" y="15"/>
                  </a:cubicBezTo>
                  <a:cubicBezTo>
                    <a:pt x="1253" y="0"/>
                    <a:pt x="1129" y="8"/>
                    <a:pt x="1044" y="26"/>
                  </a:cubicBez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45" name="Line 588"/>
            <p:cNvSpPr>
              <a:spLocks noChangeShapeType="1"/>
            </p:cNvSpPr>
            <p:nvPr/>
          </p:nvSpPr>
          <p:spPr bwMode="auto">
            <a:xfrm rot="16200000" flipV="1">
              <a:off x="4915" y="3313"/>
              <a:ext cx="285" cy="11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46" name="Line 589"/>
            <p:cNvSpPr>
              <a:spLocks noChangeShapeType="1"/>
            </p:cNvSpPr>
            <p:nvPr/>
          </p:nvSpPr>
          <p:spPr bwMode="auto">
            <a:xfrm rot="5400000" flipV="1">
              <a:off x="5034" y="3429"/>
              <a:ext cx="2" cy="54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47" name="Line 590"/>
            <p:cNvSpPr>
              <a:spLocks noChangeShapeType="1"/>
            </p:cNvSpPr>
            <p:nvPr/>
          </p:nvSpPr>
          <p:spPr bwMode="auto">
            <a:xfrm rot="16200000" flipH="1">
              <a:off x="5116" y="3190"/>
              <a:ext cx="96" cy="45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48" name="Line 592"/>
            <p:cNvSpPr>
              <a:spLocks noChangeShapeType="1"/>
            </p:cNvSpPr>
            <p:nvPr/>
          </p:nvSpPr>
          <p:spPr bwMode="auto">
            <a:xfrm>
              <a:off x="3843" y="3009"/>
              <a:ext cx="94" cy="107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49" name="Line 593"/>
            <p:cNvSpPr>
              <a:spLocks noChangeShapeType="1"/>
            </p:cNvSpPr>
            <p:nvPr/>
          </p:nvSpPr>
          <p:spPr bwMode="auto">
            <a:xfrm flipV="1">
              <a:off x="3680" y="3150"/>
              <a:ext cx="261" cy="71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50" name="Line 596"/>
            <p:cNvSpPr>
              <a:spLocks noChangeShapeType="1"/>
            </p:cNvSpPr>
            <p:nvPr/>
          </p:nvSpPr>
          <p:spPr bwMode="auto">
            <a:xfrm flipH="1">
              <a:off x="3948" y="3209"/>
              <a:ext cx="98" cy="112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51" name="Line 597"/>
            <p:cNvSpPr>
              <a:spLocks noChangeShapeType="1"/>
            </p:cNvSpPr>
            <p:nvPr/>
          </p:nvSpPr>
          <p:spPr bwMode="auto">
            <a:xfrm flipH="1" flipV="1">
              <a:off x="4132" y="3213"/>
              <a:ext cx="65" cy="109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52" name="Line 598"/>
            <p:cNvSpPr>
              <a:spLocks noChangeShapeType="1"/>
            </p:cNvSpPr>
            <p:nvPr/>
          </p:nvSpPr>
          <p:spPr bwMode="auto">
            <a:xfrm>
              <a:off x="4248" y="3185"/>
              <a:ext cx="317" cy="17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53" name="Line 600"/>
            <p:cNvSpPr>
              <a:spLocks noChangeShapeType="1"/>
            </p:cNvSpPr>
            <p:nvPr/>
          </p:nvSpPr>
          <p:spPr bwMode="auto">
            <a:xfrm>
              <a:off x="3809" y="2257"/>
              <a:ext cx="148" cy="47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54" name="Line 601"/>
            <p:cNvSpPr>
              <a:spLocks noChangeShapeType="1"/>
            </p:cNvSpPr>
            <p:nvPr/>
          </p:nvSpPr>
          <p:spPr bwMode="auto">
            <a:xfrm flipV="1">
              <a:off x="3711" y="2354"/>
              <a:ext cx="106" cy="2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4055" name="Group 602"/>
            <p:cNvGrpSpPr>
              <a:grpSpLocks/>
            </p:cNvGrpSpPr>
            <p:nvPr/>
          </p:nvGrpSpPr>
          <p:grpSpPr bwMode="auto">
            <a:xfrm>
              <a:off x="3535" y="2207"/>
              <a:ext cx="319" cy="222"/>
              <a:chOff x="2967" y="478"/>
              <a:chExt cx="788" cy="625"/>
            </a:xfrm>
          </p:grpSpPr>
          <p:pic>
            <p:nvPicPr>
              <p:cNvPr id="44415" name="Picture 603" descr="access_point_stylized_small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12" y="559"/>
                <a:ext cx="576" cy="5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4416" name="Picture 604" descr="antenna_radiation_stylized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67" y="478"/>
                <a:ext cx="788" cy="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44056" name="Freeform 605"/>
            <p:cNvSpPr>
              <a:spLocks/>
            </p:cNvSpPr>
            <p:nvPr/>
          </p:nvSpPr>
          <p:spPr bwMode="auto">
            <a:xfrm>
              <a:off x="4419" y="2224"/>
              <a:ext cx="828" cy="425"/>
            </a:xfrm>
            <a:custGeom>
              <a:avLst/>
              <a:gdLst>
                <a:gd name="T0" fmla="*/ 382 w 828"/>
                <a:gd name="T1" fmla="*/ 30 h 425"/>
                <a:gd name="T2" fmla="*/ 370 w 828"/>
                <a:gd name="T3" fmla="*/ 30 h 425"/>
                <a:gd name="T4" fmla="*/ 126 w 828"/>
                <a:gd name="T5" fmla="*/ 32 h 425"/>
                <a:gd name="T6" fmla="*/ 6 w 828"/>
                <a:gd name="T7" fmla="*/ 126 h 425"/>
                <a:gd name="T8" fmla="*/ 92 w 828"/>
                <a:gd name="T9" fmla="*/ 274 h 425"/>
                <a:gd name="T10" fmla="*/ 292 w 828"/>
                <a:gd name="T11" fmla="*/ 384 h 425"/>
                <a:gd name="T12" fmla="*/ 540 w 828"/>
                <a:gd name="T13" fmla="*/ 416 h 425"/>
                <a:gd name="T14" fmla="*/ 698 w 828"/>
                <a:gd name="T15" fmla="*/ 330 h 425"/>
                <a:gd name="T16" fmla="*/ 776 w 828"/>
                <a:gd name="T17" fmla="*/ 170 h 425"/>
                <a:gd name="T18" fmla="*/ 792 w 828"/>
                <a:gd name="T19" fmla="*/ 22 h 425"/>
                <a:gd name="T20" fmla="*/ 560 w 828"/>
                <a:gd name="T21" fmla="*/ 38 h 425"/>
                <a:gd name="T22" fmla="*/ 382 w 828"/>
                <a:gd name="T23" fmla="*/ 30 h 42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828"/>
                <a:gd name="T37" fmla="*/ 0 h 425"/>
                <a:gd name="T38" fmla="*/ 828 w 828"/>
                <a:gd name="T39" fmla="*/ 425 h 425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828" h="425">
                  <a:moveTo>
                    <a:pt x="382" y="30"/>
                  </a:moveTo>
                  <a:cubicBezTo>
                    <a:pt x="350" y="29"/>
                    <a:pt x="413" y="30"/>
                    <a:pt x="370" y="30"/>
                  </a:cubicBezTo>
                  <a:cubicBezTo>
                    <a:pt x="327" y="30"/>
                    <a:pt x="187" y="16"/>
                    <a:pt x="126" y="32"/>
                  </a:cubicBezTo>
                  <a:cubicBezTo>
                    <a:pt x="65" y="48"/>
                    <a:pt x="12" y="86"/>
                    <a:pt x="6" y="126"/>
                  </a:cubicBezTo>
                  <a:cubicBezTo>
                    <a:pt x="0" y="166"/>
                    <a:pt x="44" y="231"/>
                    <a:pt x="92" y="274"/>
                  </a:cubicBezTo>
                  <a:cubicBezTo>
                    <a:pt x="140" y="317"/>
                    <a:pt x="217" y="360"/>
                    <a:pt x="292" y="384"/>
                  </a:cubicBezTo>
                  <a:cubicBezTo>
                    <a:pt x="367" y="408"/>
                    <a:pt x="472" y="425"/>
                    <a:pt x="540" y="416"/>
                  </a:cubicBezTo>
                  <a:cubicBezTo>
                    <a:pt x="608" y="407"/>
                    <a:pt x="659" y="371"/>
                    <a:pt x="698" y="330"/>
                  </a:cubicBezTo>
                  <a:cubicBezTo>
                    <a:pt x="737" y="289"/>
                    <a:pt x="760" y="221"/>
                    <a:pt x="776" y="170"/>
                  </a:cubicBezTo>
                  <a:cubicBezTo>
                    <a:pt x="792" y="119"/>
                    <a:pt x="828" y="44"/>
                    <a:pt x="792" y="22"/>
                  </a:cubicBezTo>
                  <a:cubicBezTo>
                    <a:pt x="756" y="0"/>
                    <a:pt x="630" y="37"/>
                    <a:pt x="560" y="38"/>
                  </a:cubicBezTo>
                  <a:cubicBezTo>
                    <a:pt x="490" y="39"/>
                    <a:pt x="414" y="31"/>
                    <a:pt x="382" y="30"/>
                  </a:cubicBez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57" name="Freeform 606"/>
            <p:cNvSpPr>
              <a:spLocks/>
            </p:cNvSpPr>
            <p:nvPr/>
          </p:nvSpPr>
          <p:spPr bwMode="auto">
            <a:xfrm>
              <a:off x="4417" y="1263"/>
              <a:ext cx="1090" cy="709"/>
            </a:xfrm>
            <a:custGeom>
              <a:avLst/>
              <a:gdLst>
                <a:gd name="T0" fmla="*/ 85898 w 765"/>
                <a:gd name="T1" fmla="*/ 6712 h 459"/>
                <a:gd name="T2" fmla="*/ 58210 w 765"/>
                <a:gd name="T3" fmla="*/ 47662 h 459"/>
                <a:gd name="T4" fmla="*/ 19473 w 765"/>
                <a:gd name="T5" fmla="*/ 67835 h 459"/>
                <a:gd name="T6" fmla="*/ 2783 w 765"/>
                <a:gd name="T7" fmla="*/ 228588 h 459"/>
                <a:gd name="T8" fmla="*/ 36422 w 765"/>
                <a:gd name="T9" fmla="*/ 302028 h 459"/>
                <a:gd name="T10" fmla="*/ 70014 w 765"/>
                <a:gd name="T11" fmla="*/ 289496 h 459"/>
                <a:gd name="T12" fmla="*/ 118176 w 765"/>
                <a:gd name="T13" fmla="*/ 302028 h 459"/>
                <a:gd name="T14" fmla="*/ 141415 w 765"/>
                <a:gd name="T15" fmla="*/ 295017 h 459"/>
                <a:gd name="T16" fmla="*/ 152220 w 765"/>
                <a:gd name="T17" fmla="*/ 253122 h 459"/>
                <a:gd name="T18" fmla="*/ 151953 w 765"/>
                <a:gd name="T19" fmla="*/ 107441 h 459"/>
                <a:gd name="T20" fmla="*/ 134106 w 765"/>
                <a:gd name="T21" fmla="*/ 23437 h 459"/>
                <a:gd name="T22" fmla="*/ 85898 w 765"/>
                <a:gd name="T23" fmla="*/ 6712 h 45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765"/>
                <a:gd name="T37" fmla="*/ 0 h 459"/>
                <a:gd name="T38" fmla="*/ 765 w 765"/>
                <a:gd name="T39" fmla="*/ 459 h 459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765" h="459">
                  <a:moveTo>
                    <a:pt x="424" y="10"/>
                  </a:moveTo>
                  <a:cubicBezTo>
                    <a:pt x="362" y="16"/>
                    <a:pt x="343" y="55"/>
                    <a:pt x="288" y="70"/>
                  </a:cubicBezTo>
                  <a:cubicBezTo>
                    <a:pt x="233" y="85"/>
                    <a:pt x="142" y="56"/>
                    <a:pt x="96" y="100"/>
                  </a:cubicBezTo>
                  <a:cubicBezTo>
                    <a:pt x="50" y="144"/>
                    <a:pt x="0" y="279"/>
                    <a:pt x="14" y="336"/>
                  </a:cubicBezTo>
                  <a:cubicBezTo>
                    <a:pt x="28" y="393"/>
                    <a:pt x="125" y="429"/>
                    <a:pt x="180" y="444"/>
                  </a:cubicBezTo>
                  <a:cubicBezTo>
                    <a:pt x="235" y="459"/>
                    <a:pt x="279" y="426"/>
                    <a:pt x="346" y="426"/>
                  </a:cubicBezTo>
                  <a:cubicBezTo>
                    <a:pt x="413" y="426"/>
                    <a:pt x="525" y="443"/>
                    <a:pt x="584" y="444"/>
                  </a:cubicBezTo>
                  <a:cubicBezTo>
                    <a:pt x="643" y="445"/>
                    <a:pt x="670" y="446"/>
                    <a:pt x="698" y="434"/>
                  </a:cubicBezTo>
                  <a:cubicBezTo>
                    <a:pt x="726" y="422"/>
                    <a:pt x="743" y="418"/>
                    <a:pt x="752" y="372"/>
                  </a:cubicBezTo>
                  <a:cubicBezTo>
                    <a:pt x="761" y="326"/>
                    <a:pt x="765" y="214"/>
                    <a:pt x="750" y="158"/>
                  </a:cubicBezTo>
                  <a:cubicBezTo>
                    <a:pt x="735" y="102"/>
                    <a:pt x="716" y="58"/>
                    <a:pt x="662" y="34"/>
                  </a:cubicBezTo>
                  <a:cubicBezTo>
                    <a:pt x="608" y="10"/>
                    <a:pt x="505" y="0"/>
                    <a:pt x="424" y="10"/>
                  </a:cubicBezTo>
                  <a:close/>
                </a:path>
              </a:pathLst>
            </a:custGeom>
            <a:gradFill rotWithShape="1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58" name="Line 607"/>
            <p:cNvSpPr>
              <a:spLocks noChangeShapeType="1"/>
            </p:cNvSpPr>
            <p:nvPr/>
          </p:nvSpPr>
          <p:spPr bwMode="auto">
            <a:xfrm>
              <a:off x="4659" y="2404"/>
              <a:ext cx="103" cy="76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59" name="Line 608"/>
            <p:cNvSpPr>
              <a:spLocks noChangeShapeType="1"/>
            </p:cNvSpPr>
            <p:nvPr/>
          </p:nvSpPr>
          <p:spPr bwMode="auto">
            <a:xfrm>
              <a:off x="4720" y="2354"/>
              <a:ext cx="176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60" name="Line 609"/>
            <p:cNvSpPr>
              <a:spLocks noChangeShapeType="1"/>
            </p:cNvSpPr>
            <p:nvPr/>
          </p:nvSpPr>
          <p:spPr bwMode="auto">
            <a:xfrm flipV="1">
              <a:off x="4869" y="2408"/>
              <a:ext cx="85" cy="66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61" name="Line 610"/>
            <p:cNvSpPr>
              <a:spLocks noChangeShapeType="1"/>
            </p:cNvSpPr>
            <p:nvPr/>
          </p:nvSpPr>
          <p:spPr bwMode="auto">
            <a:xfrm>
              <a:off x="4235" y="1632"/>
              <a:ext cx="321" cy="2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62" name="Line 611"/>
            <p:cNvSpPr>
              <a:spLocks noChangeShapeType="1"/>
            </p:cNvSpPr>
            <p:nvPr/>
          </p:nvSpPr>
          <p:spPr bwMode="auto">
            <a:xfrm>
              <a:off x="4635" y="2961"/>
              <a:ext cx="246" cy="116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63" name="Line 612"/>
            <p:cNvSpPr>
              <a:spLocks noChangeShapeType="1"/>
            </p:cNvSpPr>
            <p:nvPr/>
          </p:nvSpPr>
          <p:spPr bwMode="auto">
            <a:xfrm flipV="1">
              <a:off x="4244" y="2953"/>
              <a:ext cx="203" cy="125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64" name="Line 613"/>
            <p:cNvSpPr>
              <a:spLocks noChangeShapeType="1"/>
            </p:cNvSpPr>
            <p:nvPr/>
          </p:nvSpPr>
          <p:spPr bwMode="auto">
            <a:xfrm flipV="1">
              <a:off x="4271" y="3137"/>
              <a:ext cx="61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65" name="Line 614"/>
            <p:cNvSpPr>
              <a:spLocks noChangeShapeType="1"/>
            </p:cNvSpPr>
            <p:nvPr/>
          </p:nvSpPr>
          <p:spPr bwMode="auto">
            <a:xfrm flipV="1">
              <a:off x="4773" y="1572"/>
              <a:ext cx="78" cy="55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66" name="Line 615"/>
            <p:cNvSpPr>
              <a:spLocks noChangeShapeType="1"/>
            </p:cNvSpPr>
            <p:nvPr/>
          </p:nvSpPr>
          <p:spPr bwMode="auto">
            <a:xfrm>
              <a:off x="4665" y="1681"/>
              <a:ext cx="0" cy="52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67" name="Line 616"/>
            <p:cNvSpPr>
              <a:spLocks noChangeShapeType="1"/>
            </p:cNvSpPr>
            <p:nvPr/>
          </p:nvSpPr>
          <p:spPr bwMode="auto">
            <a:xfrm flipV="1">
              <a:off x="4773" y="1616"/>
              <a:ext cx="166" cy="182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68" name="Line 617"/>
            <p:cNvSpPr>
              <a:spLocks noChangeShapeType="1"/>
            </p:cNvSpPr>
            <p:nvPr/>
          </p:nvSpPr>
          <p:spPr bwMode="auto">
            <a:xfrm>
              <a:off x="5003" y="1615"/>
              <a:ext cx="0" cy="124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69" name="Line 618"/>
            <p:cNvSpPr>
              <a:spLocks noChangeShapeType="1"/>
            </p:cNvSpPr>
            <p:nvPr/>
          </p:nvSpPr>
          <p:spPr bwMode="auto">
            <a:xfrm>
              <a:off x="4785" y="1808"/>
              <a:ext cx="119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70" name="Line 619"/>
            <p:cNvSpPr>
              <a:spLocks noChangeShapeType="1"/>
            </p:cNvSpPr>
            <p:nvPr/>
          </p:nvSpPr>
          <p:spPr bwMode="auto">
            <a:xfrm>
              <a:off x="5134" y="1802"/>
              <a:ext cx="11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71" name="Line 620"/>
            <p:cNvSpPr>
              <a:spLocks noChangeShapeType="1"/>
            </p:cNvSpPr>
            <p:nvPr/>
          </p:nvSpPr>
          <p:spPr bwMode="auto">
            <a:xfrm flipH="1">
              <a:off x="4596" y="1850"/>
              <a:ext cx="62" cy="444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72" name="Line 621"/>
            <p:cNvSpPr>
              <a:spLocks noChangeShapeType="1"/>
            </p:cNvSpPr>
            <p:nvPr/>
          </p:nvSpPr>
          <p:spPr bwMode="auto">
            <a:xfrm flipH="1">
              <a:off x="4969" y="1850"/>
              <a:ext cx="70" cy="458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73" name="Line 622"/>
            <p:cNvSpPr>
              <a:spLocks noChangeShapeType="1"/>
            </p:cNvSpPr>
            <p:nvPr/>
          </p:nvSpPr>
          <p:spPr bwMode="auto">
            <a:xfrm flipV="1">
              <a:off x="4581" y="2569"/>
              <a:ext cx="143" cy="275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74" name="Line 623"/>
            <p:cNvSpPr>
              <a:spLocks noChangeShapeType="1"/>
            </p:cNvSpPr>
            <p:nvPr/>
          </p:nvSpPr>
          <p:spPr bwMode="auto">
            <a:xfrm>
              <a:off x="5257" y="1801"/>
              <a:ext cx="11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4075" name="Group 624"/>
            <p:cNvGrpSpPr>
              <a:grpSpLocks/>
            </p:cNvGrpSpPr>
            <p:nvPr/>
          </p:nvGrpSpPr>
          <p:grpSpPr bwMode="auto">
            <a:xfrm>
              <a:off x="3813" y="1163"/>
              <a:ext cx="295" cy="391"/>
              <a:chOff x="1653" y="3023"/>
              <a:chExt cx="622" cy="911"/>
            </a:xfrm>
          </p:grpSpPr>
          <p:sp>
            <p:nvSpPr>
              <p:cNvPr id="44398" name="Line 270"/>
              <p:cNvSpPr>
                <a:spLocks noChangeShapeType="1"/>
              </p:cNvSpPr>
              <p:nvPr/>
            </p:nvSpPr>
            <p:spPr bwMode="auto">
              <a:xfrm flipH="1">
                <a:off x="1766" y="3287"/>
                <a:ext cx="188" cy="586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4399" name="Line 271"/>
              <p:cNvSpPr>
                <a:spLocks noChangeShapeType="1"/>
              </p:cNvSpPr>
              <p:nvPr/>
            </p:nvSpPr>
            <p:spPr bwMode="auto">
              <a:xfrm>
                <a:off x="1954" y="3287"/>
                <a:ext cx="188" cy="583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4400" name="Line 272"/>
              <p:cNvSpPr>
                <a:spLocks noChangeShapeType="1"/>
              </p:cNvSpPr>
              <p:nvPr/>
            </p:nvSpPr>
            <p:spPr bwMode="auto">
              <a:xfrm>
                <a:off x="1766" y="3870"/>
                <a:ext cx="188" cy="64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4401" name="Line 273"/>
              <p:cNvSpPr>
                <a:spLocks noChangeShapeType="1"/>
              </p:cNvSpPr>
              <p:nvPr/>
            </p:nvSpPr>
            <p:spPr bwMode="auto">
              <a:xfrm flipH="1">
                <a:off x="1954" y="3870"/>
                <a:ext cx="188" cy="64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4402" name="Line 274"/>
              <p:cNvSpPr>
                <a:spLocks noChangeShapeType="1"/>
              </p:cNvSpPr>
              <p:nvPr/>
            </p:nvSpPr>
            <p:spPr bwMode="auto">
              <a:xfrm>
                <a:off x="1954" y="3300"/>
                <a:ext cx="0" cy="634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4403" name="Line 275"/>
              <p:cNvSpPr>
                <a:spLocks noChangeShapeType="1"/>
              </p:cNvSpPr>
              <p:nvPr/>
            </p:nvSpPr>
            <p:spPr bwMode="auto">
              <a:xfrm flipV="1">
                <a:off x="1766" y="3810"/>
                <a:ext cx="188" cy="63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4404" name="Line 276"/>
              <p:cNvSpPr>
                <a:spLocks noChangeShapeType="1"/>
              </p:cNvSpPr>
              <p:nvPr/>
            </p:nvSpPr>
            <p:spPr bwMode="auto">
              <a:xfrm flipH="1" flipV="1">
                <a:off x="1954" y="3810"/>
                <a:ext cx="188" cy="60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4405" name="Line 277"/>
              <p:cNvSpPr>
                <a:spLocks noChangeShapeType="1"/>
              </p:cNvSpPr>
              <p:nvPr/>
            </p:nvSpPr>
            <p:spPr bwMode="auto">
              <a:xfrm>
                <a:off x="1846" y="3618"/>
                <a:ext cx="108" cy="48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4406" name="Line 278"/>
              <p:cNvSpPr>
                <a:spLocks noChangeShapeType="1"/>
              </p:cNvSpPr>
              <p:nvPr/>
            </p:nvSpPr>
            <p:spPr bwMode="auto">
              <a:xfrm flipV="1">
                <a:off x="1954" y="3618"/>
                <a:ext cx="114" cy="48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4407" name="Line 279"/>
              <p:cNvSpPr>
                <a:spLocks noChangeShapeType="1"/>
              </p:cNvSpPr>
              <p:nvPr/>
            </p:nvSpPr>
            <p:spPr bwMode="auto">
              <a:xfrm>
                <a:off x="1810" y="3704"/>
                <a:ext cx="139" cy="65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4408" name="Line 280"/>
              <p:cNvSpPr>
                <a:spLocks noChangeShapeType="1"/>
              </p:cNvSpPr>
              <p:nvPr/>
            </p:nvSpPr>
            <p:spPr bwMode="auto">
              <a:xfrm flipV="1">
                <a:off x="1954" y="3717"/>
                <a:ext cx="140" cy="57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4409" name="Line 281"/>
              <p:cNvSpPr>
                <a:spLocks noChangeShapeType="1"/>
              </p:cNvSpPr>
              <p:nvPr/>
            </p:nvSpPr>
            <p:spPr bwMode="auto">
              <a:xfrm flipV="1">
                <a:off x="1954" y="3530"/>
                <a:ext cx="72" cy="24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4410" name="Line 282"/>
              <p:cNvSpPr>
                <a:spLocks noChangeShapeType="1"/>
              </p:cNvSpPr>
              <p:nvPr/>
            </p:nvSpPr>
            <p:spPr bwMode="auto">
              <a:xfrm flipV="1">
                <a:off x="1954" y="3409"/>
                <a:ext cx="45" cy="18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4411" name="Line 283"/>
              <p:cNvSpPr>
                <a:spLocks noChangeShapeType="1"/>
              </p:cNvSpPr>
              <p:nvPr/>
            </p:nvSpPr>
            <p:spPr bwMode="auto">
              <a:xfrm>
                <a:off x="1873" y="3522"/>
                <a:ext cx="87" cy="32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4412" name="Line 284"/>
              <p:cNvSpPr>
                <a:spLocks noChangeShapeType="1"/>
              </p:cNvSpPr>
              <p:nvPr/>
            </p:nvSpPr>
            <p:spPr bwMode="auto">
              <a:xfrm>
                <a:off x="1912" y="3404"/>
                <a:ext cx="50" cy="31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4413" name="Oval 640"/>
              <p:cNvSpPr>
                <a:spLocks noChangeArrowheads="1"/>
              </p:cNvSpPr>
              <p:nvPr/>
            </p:nvSpPr>
            <p:spPr bwMode="auto">
              <a:xfrm>
                <a:off x="1921" y="3233"/>
                <a:ext cx="63" cy="68"/>
              </a:xfrm>
              <a:prstGeom prst="ellipse">
                <a:avLst/>
              </a:prstGeom>
              <a:solidFill>
                <a:srgbClr val="808080"/>
              </a:solidFill>
              <a:ln w="9525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pic>
            <p:nvPicPr>
              <p:cNvPr id="44414" name="Picture 641" descr="cell_tower_radiation_gray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53" y="3023"/>
                <a:ext cx="622" cy="5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44076" name="Group 642"/>
            <p:cNvGrpSpPr>
              <a:grpSpLocks/>
            </p:cNvGrpSpPr>
            <p:nvPr/>
          </p:nvGrpSpPr>
          <p:grpSpPr bwMode="auto">
            <a:xfrm>
              <a:off x="3962" y="1516"/>
              <a:ext cx="286" cy="160"/>
              <a:chOff x="3843" y="1516"/>
              <a:chExt cx="286" cy="160"/>
            </a:xfrm>
          </p:grpSpPr>
          <p:sp>
            <p:nvSpPr>
              <p:cNvPr id="44389" name="Line 643"/>
              <p:cNvSpPr>
                <a:spLocks noChangeShapeType="1"/>
              </p:cNvSpPr>
              <p:nvPr/>
            </p:nvSpPr>
            <p:spPr bwMode="auto">
              <a:xfrm>
                <a:off x="3843" y="1516"/>
                <a:ext cx="96" cy="60"/>
              </a:xfrm>
              <a:prstGeom prst="line">
                <a:avLst/>
              </a:prstGeom>
              <a:noFill/>
              <a:ln w="9525">
                <a:solidFill>
                  <a:srgbClr val="96969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390" name="Oval 407"/>
              <p:cNvSpPr>
                <a:spLocks noChangeArrowheads="1"/>
              </p:cNvSpPr>
              <p:nvPr/>
            </p:nvSpPr>
            <p:spPr bwMode="auto">
              <a:xfrm>
                <a:off x="3884" y="1616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44391" name="Rectangle 410"/>
              <p:cNvSpPr>
                <a:spLocks noChangeArrowheads="1"/>
              </p:cNvSpPr>
              <p:nvPr/>
            </p:nvSpPr>
            <p:spPr bwMode="auto">
              <a:xfrm>
                <a:off x="3884" y="1610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44392" name="Oval 411"/>
              <p:cNvSpPr>
                <a:spLocks noChangeArrowheads="1"/>
              </p:cNvSpPr>
              <p:nvPr/>
            </p:nvSpPr>
            <p:spPr bwMode="auto">
              <a:xfrm>
                <a:off x="3883" y="1569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grpSp>
            <p:nvGrpSpPr>
              <p:cNvPr id="44393" name="Group 647"/>
              <p:cNvGrpSpPr>
                <a:grpSpLocks/>
              </p:cNvGrpSpPr>
              <p:nvPr/>
            </p:nvGrpSpPr>
            <p:grpSpPr bwMode="auto">
              <a:xfrm>
                <a:off x="3932" y="1587"/>
                <a:ext cx="138" cy="33"/>
                <a:chOff x="2468" y="1332"/>
                <a:chExt cx="310" cy="60"/>
              </a:xfrm>
            </p:grpSpPr>
            <p:sp>
              <p:nvSpPr>
                <p:cNvPr id="44396" name="Freeform 64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397" name="Freeform 64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4394" name="Line 650"/>
              <p:cNvSpPr>
                <a:spLocks noChangeShapeType="1"/>
              </p:cNvSpPr>
              <p:nvPr/>
            </p:nvSpPr>
            <p:spPr bwMode="auto">
              <a:xfrm>
                <a:off x="3884" y="1602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395" name="Line 651"/>
              <p:cNvSpPr>
                <a:spLocks noChangeShapeType="1"/>
              </p:cNvSpPr>
              <p:nvPr/>
            </p:nvSpPr>
            <p:spPr bwMode="auto">
              <a:xfrm>
                <a:off x="4127" y="1604"/>
                <a:ext cx="0" cy="4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4077" name="Group 652"/>
            <p:cNvGrpSpPr>
              <a:grpSpLocks/>
            </p:cNvGrpSpPr>
            <p:nvPr/>
          </p:nvGrpSpPr>
          <p:grpSpPr bwMode="auto">
            <a:xfrm>
              <a:off x="4537" y="1571"/>
              <a:ext cx="246" cy="110"/>
              <a:chOff x="4334" y="1470"/>
              <a:chExt cx="246" cy="107"/>
            </a:xfrm>
          </p:grpSpPr>
          <p:sp>
            <p:nvSpPr>
              <p:cNvPr id="44381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44382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44383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grpSp>
            <p:nvGrpSpPr>
              <p:cNvPr id="44384" name="Group 656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44387" name="Freeform 657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388" name="Freeform 658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4385" name="Line 659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386" name="Line 660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4078" name="Group 661"/>
            <p:cNvGrpSpPr>
              <a:grpSpLocks/>
            </p:cNvGrpSpPr>
            <p:nvPr/>
          </p:nvGrpSpPr>
          <p:grpSpPr bwMode="auto">
            <a:xfrm>
              <a:off x="4544" y="1737"/>
              <a:ext cx="246" cy="110"/>
              <a:chOff x="4334" y="1470"/>
              <a:chExt cx="246" cy="107"/>
            </a:xfrm>
          </p:grpSpPr>
          <p:sp>
            <p:nvSpPr>
              <p:cNvPr id="44373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44374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44375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grpSp>
            <p:nvGrpSpPr>
              <p:cNvPr id="44376" name="Group 665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44379" name="Freeform 666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380" name="Freeform 667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4377" name="Line 668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378" name="Line 669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4079" name="Group 670"/>
            <p:cNvGrpSpPr>
              <a:grpSpLocks/>
            </p:cNvGrpSpPr>
            <p:nvPr/>
          </p:nvGrpSpPr>
          <p:grpSpPr bwMode="auto">
            <a:xfrm>
              <a:off x="4890" y="1738"/>
              <a:ext cx="246" cy="110"/>
              <a:chOff x="4334" y="1470"/>
              <a:chExt cx="246" cy="107"/>
            </a:xfrm>
          </p:grpSpPr>
          <p:sp>
            <p:nvSpPr>
              <p:cNvPr id="44365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44366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44367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grpSp>
            <p:nvGrpSpPr>
              <p:cNvPr id="44368" name="Group 674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44371" name="Freeform 675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372" name="Freeform 676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4369" name="Line 677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370" name="Line 678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4080" name="Group 679"/>
            <p:cNvGrpSpPr>
              <a:grpSpLocks/>
            </p:cNvGrpSpPr>
            <p:nvPr/>
          </p:nvGrpSpPr>
          <p:grpSpPr bwMode="auto">
            <a:xfrm>
              <a:off x="4844" y="1508"/>
              <a:ext cx="246" cy="110"/>
              <a:chOff x="4334" y="1470"/>
              <a:chExt cx="246" cy="107"/>
            </a:xfrm>
          </p:grpSpPr>
          <p:sp>
            <p:nvSpPr>
              <p:cNvPr id="44357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44358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44359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grpSp>
            <p:nvGrpSpPr>
              <p:cNvPr id="44360" name="Group 683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44363" name="Freeform 684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364" name="Freeform 685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4361" name="Line 686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362" name="Line 687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4081" name="Group 688"/>
            <p:cNvGrpSpPr>
              <a:grpSpLocks/>
            </p:cNvGrpSpPr>
            <p:nvPr/>
          </p:nvGrpSpPr>
          <p:grpSpPr bwMode="auto">
            <a:xfrm>
              <a:off x="4874" y="2296"/>
              <a:ext cx="310" cy="130"/>
              <a:chOff x="4334" y="1470"/>
              <a:chExt cx="246" cy="107"/>
            </a:xfrm>
          </p:grpSpPr>
          <p:sp>
            <p:nvSpPr>
              <p:cNvPr id="44349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44350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44351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grpSp>
            <p:nvGrpSpPr>
              <p:cNvPr id="44352" name="Group 692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44355" name="Freeform 693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356" name="Freeform 694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4353" name="Line 695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354" name="Line 696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4082" name="Line 697"/>
            <p:cNvSpPr>
              <a:spLocks noChangeShapeType="1"/>
            </p:cNvSpPr>
            <p:nvPr/>
          </p:nvSpPr>
          <p:spPr bwMode="auto">
            <a:xfrm>
              <a:off x="4049" y="2358"/>
              <a:ext cx="428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4083" name="Group 698"/>
            <p:cNvGrpSpPr>
              <a:grpSpLocks/>
            </p:cNvGrpSpPr>
            <p:nvPr/>
          </p:nvGrpSpPr>
          <p:grpSpPr bwMode="auto">
            <a:xfrm>
              <a:off x="4464" y="2288"/>
              <a:ext cx="310" cy="130"/>
              <a:chOff x="4334" y="1470"/>
              <a:chExt cx="246" cy="107"/>
            </a:xfrm>
          </p:grpSpPr>
          <p:sp>
            <p:nvSpPr>
              <p:cNvPr id="44341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44342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44343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grpSp>
            <p:nvGrpSpPr>
              <p:cNvPr id="44344" name="Group 702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44347" name="Freeform 703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348" name="Freeform 704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4345" name="Line 705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346" name="Line 706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4084" name="Group 707"/>
            <p:cNvGrpSpPr>
              <a:grpSpLocks/>
            </p:cNvGrpSpPr>
            <p:nvPr/>
          </p:nvGrpSpPr>
          <p:grpSpPr bwMode="auto">
            <a:xfrm>
              <a:off x="4660" y="2464"/>
              <a:ext cx="310" cy="130"/>
              <a:chOff x="4334" y="1470"/>
              <a:chExt cx="246" cy="107"/>
            </a:xfrm>
          </p:grpSpPr>
          <p:sp>
            <p:nvSpPr>
              <p:cNvPr id="44333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44334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44335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grpSp>
            <p:nvGrpSpPr>
              <p:cNvPr id="44336" name="Group 711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44339" name="Freeform 712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340" name="Freeform 713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4337" name="Line 714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338" name="Line 715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4085" name="Group 716"/>
            <p:cNvGrpSpPr>
              <a:grpSpLocks/>
            </p:cNvGrpSpPr>
            <p:nvPr/>
          </p:nvGrpSpPr>
          <p:grpSpPr bwMode="auto">
            <a:xfrm>
              <a:off x="4782" y="3028"/>
              <a:ext cx="392" cy="154"/>
              <a:chOff x="4334" y="1470"/>
              <a:chExt cx="246" cy="107"/>
            </a:xfrm>
          </p:grpSpPr>
          <p:sp>
            <p:nvSpPr>
              <p:cNvPr id="44325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44326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44327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grpSp>
            <p:nvGrpSpPr>
              <p:cNvPr id="44328" name="Group 720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44331" name="Freeform 721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332" name="Freeform 722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4329" name="Line 723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330" name="Line 724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4086" name="Group 725"/>
            <p:cNvGrpSpPr>
              <a:grpSpLocks/>
            </p:cNvGrpSpPr>
            <p:nvPr/>
          </p:nvGrpSpPr>
          <p:grpSpPr bwMode="auto">
            <a:xfrm>
              <a:off x="4388" y="2840"/>
              <a:ext cx="392" cy="154"/>
              <a:chOff x="4334" y="1470"/>
              <a:chExt cx="246" cy="107"/>
            </a:xfrm>
          </p:grpSpPr>
          <p:sp>
            <p:nvSpPr>
              <p:cNvPr id="44317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44318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44319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grpSp>
            <p:nvGrpSpPr>
              <p:cNvPr id="44320" name="Group 729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44323" name="Freeform 730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324" name="Freeform 731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4321" name="Line 732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322" name="Line 733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4087" name="Group 734"/>
            <p:cNvGrpSpPr>
              <a:grpSpLocks/>
            </p:cNvGrpSpPr>
            <p:nvPr/>
          </p:nvGrpSpPr>
          <p:grpSpPr bwMode="auto">
            <a:xfrm>
              <a:off x="3932" y="3056"/>
              <a:ext cx="392" cy="154"/>
              <a:chOff x="4334" y="1470"/>
              <a:chExt cx="246" cy="107"/>
            </a:xfrm>
          </p:grpSpPr>
          <p:sp>
            <p:nvSpPr>
              <p:cNvPr id="44309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44310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44311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grpSp>
            <p:nvGrpSpPr>
              <p:cNvPr id="44312" name="Group 738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44315" name="Freeform 739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316" name="Freeform 740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4313" name="Line 741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314" name="Line 742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4088" name="Group 743"/>
            <p:cNvGrpSpPr>
              <a:grpSpLocks/>
            </p:cNvGrpSpPr>
            <p:nvPr/>
          </p:nvGrpSpPr>
          <p:grpSpPr bwMode="auto">
            <a:xfrm>
              <a:off x="3812" y="2296"/>
              <a:ext cx="246" cy="108"/>
              <a:chOff x="4334" y="1470"/>
              <a:chExt cx="246" cy="107"/>
            </a:xfrm>
          </p:grpSpPr>
          <p:sp>
            <p:nvSpPr>
              <p:cNvPr id="44301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44302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44303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grpSp>
            <p:nvGrpSpPr>
              <p:cNvPr id="44304" name="Group 747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44307" name="Freeform 74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308" name="Freeform 74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4305" name="Line 750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5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306" name="Line 751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9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4089" name="Group 752"/>
            <p:cNvGrpSpPr>
              <a:grpSpLocks/>
            </p:cNvGrpSpPr>
            <p:nvPr/>
          </p:nvGrpSpPr>
          <p:grpSpPr bwMode="auto">
            <a:xfrm>
              <a:off x="4511" y="3153"/>
              <a:ext cx="281" cy="266"/>
              <a:chOff x="5072" y="3611"/>
              <a:chExt cx="459" cy="380"/>
            </a:xfrm>
          </p:grpSpPr>
          <p:grpSp>
            <p:nvGrpSpPr>
              <p:cNvPr id="44287" name="Group 753"/>
              <p:cNvGrpSpPr>
                <a:grpSpLocks/>
              </p:cNvGrpSpPr>
              <p:nvPr/>
            </p:nvGrpSpPr>
            <p:grpSpPr bwMode="auto">
              <a:xfrm>
                <a:off x="5144" y="3611"/>
                <a:ext cx="387" cy="99"/>
                <a:chOff x="5030" y="2639"/>
                <a:chExt cx="387" cy="99"/>
              </a:xfrm>
            </p:grpSpPr>
            <p:sp>
              <p:nvSpPr>
                <p:cNvPr id="44289" name="Freeform 754"/>
                <p:cNvSpPr>
                  <a:spLocks/>
                </p:cNvSpPr>
                <p:nvPr/>
              </p:nvSpPr>
              <p:spPr bwMode="auto">
                <a:xfrm>
                  <a:off x="5134" y="2657"/>
                  <a:ext cx="69" cy="55"/>
                </a:xfrm>
                <a:custGeom>
                  <a:avLst/>
                  <a:gdLst>
                    <a:gd name="T0" fmla="*/ 0 w 199"/>
                    <a:gd name="T1" fmla="*/ 0 h 232"/>
                    <a:gd name="T2" fmla="*/ 0 w 199"/>
                    <a:gd name="T3" fmla="*/ 0 h 232"/>
                    <a:gd name="T4" fmla="*/ 0 w 199"/>
                    <a:gd name="T5" fmla="*/ 0 h 232"/>
                    <a:gd name="T6" fmla="*/ 0 w 199"/>
                    <a:gd name="T7" fmla="*/ 0 h 232"/>
                    <a:gd name="T8" fmla="*/ 0 w 199"/>
                    <a:gd name="T9" fmla="*/ 0 h 232"/>
                    <a:gd name="T10" fmla="*/ 0 w 199"/>
                    <a:gd name="T11" fmla="*/ 0 h 232"/>
                    <a:gd name="T12" fmla="*/ 0 w 199"/>
                    <a:gd name="T13" fmla="*/ 0 h 232"/>
                    <a:gd name="T14" fmla="*/ 0 w 199"/>
                    <a:gd name="T15" fmla="*/ 0 h 232"/>
                    <a:gd name="T16" fmla="*/ 0 w 199"/>
                    <a:gd name="T17" fmla="*/ 0 h 232"/>
                    <a:gd name="T18" fmla="*/ 0 w 199"/>
                    <a:gd name="T19" fmla="*/ 0 h 232"/>
                    <a:gd name="T20" fmla="*/ 0 w 199"/>
                    <a:gd name="T21" fmla="*/ 0 h 232"/>
                    <a:gd name="T22" fmla="*/ 0 w 199"/>
                    <a:gd name="T23" fmla="*/ 0 h 232"/>
                    <a:gd name="T24" fmla="*/ 0 w 199"/>
                    <a:gd name="T25" fmla="*/ 0 h 232"/>
                    <a:gd name="T26" fmla="*/ 0 w 199"/>
                    <a:gd name="T27" fmla="*/ 0 h 232"/>
                    <a:gd name="T28" fmla="*/ 0 w 199"/>
                    <a:gd name="T29" fmla="*/ 0 h 232"/>
                    <a:gd name="T30" fmla="*/ 0 w 199"/>
                    <a:gd name="T31" fmla="*/ 0 h 232"/>
                    <a:gd name="T32" fmla="*/ 0 w 199"/>
                    <a:gd name="T33" fmla="*/ 0 h 232"/>
                    <a:gd name="T34" fmla="*/ 0 w 199"/>
                    <a:gd name="T35" fmla="*/ 0 h 232"/>
                    <a:gd name="T36" fmla="*/ 0 w 199"/>
                    <a:gd name="T37" fmla="*/ 0 h 232"/>
                    <a:gd name="T38" fmla="*/ 0 w 199"/>
                    <a:gd name="T39" fmla="*/ 0 h 232"/>
                    <a:gd name="T40" fmla="*/ 0 w 199"/>
                    <a:gd name="T41" fmla="*/ 0 h 232"/>
                    <a:gd name="T42" fmla="*/ 0 w 199"/>
                    <a:gd name="T43" fmla="*/ 0 h 232"/>
                    <a:gd name="T44" fmla="*/ 0 w 199"/>
                    <a:gd name="T45" fmla="*/ 0 h 232"/>
                    <a:gd name="T46" fmla="*/ 0 w 199"/>
                    <a:gd name="T47" fmla="*/ 0 h 232"/>
                    <a:gd name="T48" fmla="*/ 0 w 199"/>
                    <a:gd name="T49" fmla="*/ 0 h 232"/>
                    <a:gd name="T50" fmla="*/ 0 w 199"/>
                    <a:gd name="T51" fmla="*/ 0 h 232"/>
                    <a:gd name="T52" fmla="*/ 0 w 199"/>
                    <a:gd name="T53" fmla="*/ 0 h 232"/>
                    <a:gd name="T54" fmla="*/ 0 w 199"/>
                    <a:gd name="T55" fmla="*/ 0 h 232"/>
                    <a:gd name="T56" fmla="*/ 0 w 199"/>
                    <a:gd name="T57" fmla="*/ 0 h 232"/>
                    <a:gd name="T58" fmla="*/ 0 w 199"/>
                    <a:gd name="T59" fmla="*/ 0 h 232"/>
                    <a:gd name="T60" fmla="*/ 0 w 199"/>
                    <a:gd name="T61" fmla="*/ 0 h 232"/>
                    <a:gd name="T62" fmla="*/ 0 w 199"/>
                    <a:gd name="T63" fmla="*/ 0 h 232"/>
                    <a:gd name="T64" fmla="*/ 0 w 199"/>
                    <a:gd name="T65" fmla="*/ 0 h 232"/>
                    <a:gd name="T66" fmla="*/ 0 w 199"/>
                    <a:gd name="T67" fmla="*/ 0 h 232"/>
                    <a:gd name="T68" fmla="*/ 0 w 199"/>
                    <a:gd name="T69" fmla="*/ 0 h 232"/>
                    <a:gd name="T70" fmla="*/ 0 w 199"/>
                    <a:gd name="T71" fmla="*/ 0 h 232"/>
                    <a:gd name="T72" fmla="*/ 0 w 199"/>
                    <a:gd name="T73" fmla="*/ 0 h 232"/>
                    <a:gd name="T74" fmla="*/ 0 w 199"/>
                    <a:gd name="T75" fmla="*/ 0 h 232"/>
                    <a:gd name="T76" fmla="*/ 0 w 199"/>
                    <a:gd name="T77" fmla="*/ 0 h 232"/>
                    <a:gd name="T78" fmla="*/ 0 w 199"/>
                    <a:gd name="T79" fmla="*/ 0 h 232"/>
                    <a:gd name="T80" fmla="*/ 0 w 199"/>
                    <a:gd name="T81" fmla="*/ 0 h 232"/>
                    <a:gd name="T82" fmla="*/ 0 w 199"/>
                    <a:gd name="T83" fmla="*/ 0 h 232"/>
                    <a:gd name="T84" fmla="*/ 0 w 199"/>
                    <a:gd name="T85" fmla="*/ 0 h 232"/>
                    <a:gd name="T86" fmla="*/ 0 w 199"/>
                    <a:gd name="T87" fmla="*/ 0 h 232"/>
                    <a:gd name="T88" fmla="*/ 0 w 199"/>
                    <a:gd name="T89" fmla="*/ 0 h 232"/>
                    <a:gd name="T90" fmla="*/ 0 w 199"/>
                    <a:gd name="T91" fmla="*/ 0 h 232"/>
                    <a:gd name="T92" fmla="*/ 0 w 199"/>
                    <a:gd name="T93" fmla="*/ 0 h 232"/>
                    <a:gd name="T94" fmla="*/ 0 w 199"/>
                    <a:gd name="T95" fmla="*/ 0 h 232"/>
                    <a:gd name="T96" fmla="*/ 0 w 199"/>
                    <a:gd name="T97" fmla="*/ 0 h 232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w 199"/>
                    <a:gd name="T148" fmla="*/ 0 h 232"/>
                    <a:gd name="T149" fmla="*/ 199 w 199"/>
                    <a:gd name="T150" fmla="*/ 232 h 232"/>
                  </a:gdLst>
                  <a:ahLst/>
                  <a:cxnLst>
                    <a:cxn ang="T98">
                      <a:pos x="T0" y="T1"/>
                    </a:cxn>
                    <a:cxn ang="T99">
                      <a:pos x="T2" y="T3"/>
                    </a:cxn>
                    <a:cxn ang="T100">
                      <a:pos x="T4" y="T5"/>
                    </a:cxn>
                    <a:cxn ang="T101">
                      <a:pos x="T6" y="T7"/>
                    </a:cxn>
                    <a:cxn ang="T102">
                      <a:pos x="T8" y="T9"/>
                    </a:cxn>
                    <a:cxn ang="T103">
                      <a:pos x="T10" y="T11"/>
                    </a:cxn>
                    <a:cxn ang="T104">
                      <a:pos x="T12" y="T13"/>
                    </a:cxn>
                    <a:cxn ang="T105">
                      <a:pos x="T14" y="T15"/>
                    </a:cxn>
                    <a:cxn ang="T106">
                      <a:pos x="T16" y="T17"/>
                    </a:cxn>
                    <a:cxn ang="T107">
                      <a:pos x="T18" y="T19"/>
                    </a:cxn>
                    <a:cxn ang="T108">
                      <a:pos x="T20" y="T21"/>
                    </a:cxn>
                    <a:cxn ang="T109">
                      <a:pos x="T22" y="T23"/>
                    </a:cxn>
                    <a:cxn ang="T110">
                      <a:pos x="T24" y="T25"/>
                    </a:cxn>
                    <a:cxn ang="T111">
                      <a:pos x="T26" y="T27"/>
                    </a:cxn>
                    <a:cxn ang="T112">
                      <a:pos x="T28" y="T29"/>
                    </a:cxn>
                    <a:cxn ang="T113">
                      <a:pos x="T30" y="T31"/>
                    </a:cxn>
                    <a:cxn ang="T114">
                      <a:pos x="T32" y="T33"/>
                    </a:cxn>
                    <a:cxn ang="T115">
                      <a:pos x="T34" y="T35"/>
                    </a:cxn>
                    <a:cxn ang="T116">
                      <a:pos x="T36" y="T37"/>
                    </a:cxn>
                    <a:cxn ang="T117">
                      <a:pos x="T38" y="T39"/>
                    </a:cxn>
                    <a:cxn ang="T118">
                      <a:pos x="T40" y="T41"/>
                    </a:cxn>
                    <a:cxn ang="T119">
                      <a:pos x="T42" y="T43"/>
                    </a:cxn>
                    <a:cxn ang="T120">
                      <a:pos x="T44" y="T45"/>
                    </a:cxn>
                    <a:cxn ang="T121">
                      <a:pos x="T46" y="T47"/>
                    </a:cxn>
                    <a:cxn ang="T122">
                      <a:pos x="T48" y="T49"/>
                    </a:cxn>
                    <a:cxn ang="T123">
                      <a:pos x="T50" y="T51"/>
                    </a:cxn>
                    <a:cxn ang="T124">
                      <a:pos x="T52" y="T53"/>
                    </a:cxn>
                    <a:cxn ang="T125">
                      <a:pos x="T54" y="T55"/>
                    </a:cxn>
                    <a:cxn ang="T126">
                      <a:pos x="T56" y="T57"/>
                    </a:cxn>
                    <a:cxn ang="T127">
                      <a:pos x="T58" y="T59"/>
                    </a:cxn>
                    <a:cxn ang="T128">
                      <a:pos x="T60" y="T61"/>
                    </a:cxn>
                    <a:cxn ang="T129">
                      <a:pos x="T62" y="T63"/>
                    </a:cxn>
                    <a:cxn ang="T130">
                      <a:pos x="T64" y="T65"/>
                    </a:cxn>
                    <a:cxn ang="T131">
                      <a:pos x="T66" y="T67"/>
                    </a:cxn>
                    <a:cxn ang="T132">
                      <a:pos x="T68" y="T69"/>
                    </a:cxn>
                    <a:cxn ang="T133">
                      <a:pos x="T70" y="T71"/>
                    </a:cxn>
                    <a:cxn ang="T134">
                      <a:pos x="T72" y="T73"/>
                    </a:cxn>
                    <a:cxn ang="T135">
                      <a:pos x="T74" y="T75"/>
                    </a:cxn>
                    <a:cxn ang="T136">
                      <a:pos x="T76" y="T77"/>
                    </a:cxn>
                    <a:cxn ang="T137">
                      <a:pos x="T78" y="T79"/>
                    </a:cxn>
                    <a:cxn ang="T138">
                      <a:pos x="T80" y="T81"/>
                    </a:cxn>
                    <a:cxn ang="T139">
                      <a:pos x="T82" y="T83"/>
                    </a:cxn>
                    <a:cxn ang="T140">
                      <a:pos x="T84" y="T85"/>
                    </a:cxn>
                    <a:cxn ang="T141">
                      <a:pos x="T86" y="T87"/>
                    </a:cxn>
                    <a:cxn ang="T142">
                      <a:pos x="T88" y="T89"/>
                    </a:cxn>
                    <a:cxn ang="T143">
                      <a:pos x="T90" y="T91"/>
                    </a:cxn>
                    <a:cxn ang="T144">
                      <a:pos x="T92" y="T93"/>
                    </a:cxn>
                    <a:cxn ang="T145">
                      <a:pos x="T94" y="T95"/>
                    </a:cxn>
                    <a:cxn ang="T146">
                      <a:pos x="T96" y="T97"/>
                    </a:cxn>
                  </a:cxnLst>
                  <a:rect l="T147" t="T148" r="T149" b="T150"/>
                  <a:pathLst>
                    <a:path w="199" h="232">
                      <a:moveTo>
                        <a:pt x="70" y="29"/>
                      </a:moveTo>
                      <a:lnTo>
                        <a:pt x="55" y="39"/>
                      </a:lnTo>
                      <a:lnTo>
                        <a:pt x="42" y="50"/>
                      </a:lnTo>
                      <a:lnTo>
                        <a:pt x="30" y="63"/>
                      </a:lnTo>
                      <a:lnTo>
                        <a:pt x="20" y="77"/>
                      </a:lnTo>
                      <a:lnTo>
                        <a:pt x="12" y="91"/>
                      </a:lnTo>
                      <a:lnTo>
                        <a:pt x="6" y="108"/>
                      </a:lnTo>
                      <a:lnTo>
                        <a:pt x="2" y="125"/>
                      </a:lnTo>
                      <a:lnTo>
                        <a:pt x="0" y="142"/>
                      </a:lnTo>
                      <a:lnTo>
                        <a:pt x="2" y="166"/>
                      </a:lnTo>
                      <a:lnTo>
                        <a:pt x="12" y="186"/>
                      </a:lnTo>
                      <a:lnTo>
                        <a:pt x="26" y="203"/>
                      </a:lnTo>
                      <a:lnTo>
                        <a:pt x="45" y="216"/>
                      </a:lnTo>
                      <a:lnTo>
                        <a:pt x="66" y="226"/>
                      </a:lnTo>
                      <a:lnTo>
                        <a:pt x="88" y="230"/>
                      </a:lnTo>
                      <a:lnTo>
                        <a:pt x="111" y="232"/>
                      </a:lnTo>
                      <a:lnTo>
                        <a:pt x="134" y="228"/>
                      </a:lnTo>
                      <a:lnTo>
                        <a:pt x="138" y="228"/>
                      </a:lnTo>
                      <a:lnTo>
                        <a:pt x="143" y="226"/>
                      </a:lnTo>
                      <a:lnTo>
                        <a:pt x="147" y="222"/>
                      </a:lnTo>
                      <a:lnTo>
                        <a:pt x="148" y="218"/>
                      </a:lnTo>
                      <a:lnTo>
                        <a:pt x="145" y="212"/>
                      </a:lnTo>
                      <a:lnTo>
                        <a:pt x="141" y="207"/>
                      </a:lnTo>
                      <a:lnTo>
                        <a:pt x="135" y="203"/>
                      </a:lnTo>
                      <a:lnTo>
                        <a:pt x="129" y="201"/>
                      </a:lnTo>
                      <a:lnTo>
                        <a:pt x="117" y="197"/>
                      </a:lnTo>
                      <a:lnTo>
                        <a:pt x="105" y="195"/>
                      </a:lnTo>
                      <a:lnTo>
                        <a:pt x="94" y="193"/>
                      </a:lnTo>
                      <a:lnTo>
                        <a:pt x="83" y="190"/>
                      </a:lnTo>
                      <a:lnTo>
                        <a:pt x="73" y="187"/>
                      </a:lnTo>
                      <a:lnTo>
                        <a:pt x="62" y="182"/>
                      </a:lnTo>
                      <a:lnTo>
                        <a:pt x="53" y="176"/>
                      </a:lnTo>
                      <a:lnTo>
                        <a:pt x="43" y="167"/>
                      </a:lnTo>
                      <a:lnTo>
                        <a:pt x="40" y="128"/>
                      </a:lnTo>
                      <a:lnTo>
                        <a:pt x="49" y="96"/>
                      </a:lnTo>
                      <a:lnTo>
                        <a:pt x="68" y="71"/>
                      </a:lnTo>
                      <a:lnTo>
                        <a:pt x="94" y="50"/>
                      </a:lnTo>
                      <a:lnTo>
                        <a:pt x="122" y="34"/>
                      </a:lnTo>
                      <a:lnTo>
                        <a:pt x="151" y="21"/>
                      </a:lnTo>
                      <a:lnTo>
                        <a:pt x="178" y="12"/>
                      </a:lnTo>
                      <a:lnTo>
                        <a:pt x="199" y="4"/>
                      </a:lnTo>
                      <a:lnTo>
                        <a:pt x="186" y="1"/>
                      </a:lnTo>
                      <a:lnTo>
                        <a:pt x="172" y="0"/>
                      </a:lnTo>
                      <a:lnTo>
                        <a:pt x="156" y="2"/>
                      </a:lnTo>
                      <a:lnTo>
                        <a:pt x="138" y="4"/>
                      </a:lnTo>
                      <a:lnTo>
                        <a:pt x="121" y="10"/>
                      </a:lnTo>
                      <a:lnTo>
                        <a:pt x="103" y="16"/>
                      </a:lnTo>
                      <a:lnTo>
                        <a:pt x="86" y="23"/>
                      </a:lnTo>
                      <a:lnTo>
                        <a:pt x="70" y="2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290" name="Freeform 755"/>
                <p:cNvSpPr>
                  <a:spLocks/>
                </p:cNvSpPr>
                <p:nvPr/>
              </p:nvSpPr>
              <p:spPr bwMode="auto">
                <a:xfrm>
                  <a:off x="5252" y="2656"/>
                  <a:ext cx="47" cy="42"/>
                </a:xfrm>
                <a:custGeom>
                  <a:avLst/>
                  <a:gdLst>
                    <a:gd name="T0" fmla="*/ 0 w 128"/>
                    <a:gd name="T1" fmla="*/ 0 h 180"/>
                    <a:gd name="T2" fmla="*/ 0 w 128"/>
                    <a:gd name="T3" fmla="*/ 0 h 180"/>
                    <a:gd name="T4" fmla="*/ 0 w 128"/>
                    <a:gd name="T5" fmla="*/ 0 h 180"/>
                    <a:gd name="T6" fmla="*/ 0 w 128"/>
                    <a:gd name="T7" fmla="*/ 0 h 180"/>
                    <a:gd name="T8" fmla="*/ 0 w 128"/>
                    <a:gd name="T9" fmla="*/ 0 h 180"/>
                    <a:gd name="T10" fmla="*/ 0 w 128"/>
                    <a:gd name="T11" fmla="*/ 0 h 180"/>
                    <a:gd name="T12" fmla="*/ 0 w 128"/>
                    <a:gd name="T13" fmla="*/ 0 h 180"/>
                    <a:gd name="T14" fmla="*/ 0 w 128"/>
                    <a:gd name="T15" fmla="*/ 0 h 180"/>
                    <a:gd name="T16" fmla="*/ 0 w 128"/>
                    <a:gd name="T17" fmla="*/ 0 h 180"/>
                    <a:gd name="T18" fmla="*/ 0 w 128"/>
                    <a:gd name="T19" fmla="*/ 0 h 180"/>
                    <a:gd name="T20" fmla="*/ 0 w 128"/>
                    <a:gd name="T21" fmla="*/ 0 h 180"/>
                    <a:gd name="T22" fmla="*/ 0 w 128"/>
                    <a:gd name="T23" fmla="*/ 0 h 180"/>
                    <a:gd name="T24" fmla="*/ 0 w 128"/>
                    <a:gd name="T25" fmla="*/ 0 h 180"/>
                    <a:gd name="T26" fmla="*/ 0 w 128"/>
                    <a:gd name="T27" fmla="*/ 0 h 180"/>
                    <a:gd name="T28" fmla="*/ 0 w 128"/>
                    <a:gd name="T29" fmla="*/ 0 h 180"/>
                    <a:gd name="T30" fmla="*/ 0 w 128"/>
                    <a:gd name="T31" fmla="*/ 0 h 180"/>
                    <a:gd name="T32" fmla="*/ 0 w 128"/>
                    <a:gd name="T33" fmla="*/ 0 h 180"/>
                    <a:gd name="T34" fmla="*/ 0 w 128"/>
                    <a:gd name="T35" fmla="*/ 0 h 180"/>
                    <a:gd name="T36" fmla="*/ 0 w 128"/>
                    <a:gd name="T37" fmla="*/ 0 h 180"/>
                    <a:gd name="T38" fmla="*/ 0 w 128"/>
                    <a:gd name="T39" fmla="*/ 0 h 180"/>
                    <a:gd name="T40" fmla="*/ 0 w 128"/>
                    <a:gd name="T41" fmla="*/ 0 h 180"/>
                    <a:gd name="T42" fmla="*/ 0 w 128"/>
                    <a:gd name="T43" fmla="*/ 0 h 180"/>
                    <a:gd name="T44" fmla="*/ 0 w 128"/>
                    <a:gd name="T45" fmla="*/ 0 h 180"/>
                    <a:gd name="T46" fmla="*/ 0 w 128"/>
                    <a:gd name="T47" fmla="*/ 0 h 180"/>
                    <a:gd name="T48" fmla="*/ 0 w 128"/>
                    <a:gd name="T49" fmla="*/ 0 h 180"/>
                    <a:gd name="T50" fmla="*/ 0 w 128"/>
                    <a:gd name="T51" fmla="*/ 0 h 180"/>
                    <a:gd name="T52" fmla="*/ 0 w 128"/>
                    <a:gd name="T53" fmla="*/ 0 h 180"/>
                    <a:gd name="T54" fmla="*/ 0 w 128"/>
                    <a:gd name="T55" fmla="*/ 0 h 180"/>
                    <a:gd name="T56" fmla="*/ 0 w 128"/>
                    <a:gd name="T57" fmla="*/ 0 h 180"/>
                    <a:gd name="T58" fmla="*/ 0 w 128"/>
                    <a:gd name="T59" fmla="*/ 0 h 180"/>
                    <a:gd name="T60" fmla="*/ 0 w 128"/>
                    <a:gd name="T61" fmla="*/ 0 h 180"/>
                    <a:gd name="T62" fmla="*/ 0 w 128"/>
                    <a:gd name="T63" fmla="*/ 0 h 180"/>
                    <a:gd name="T64" fmla="*/ 0 w 128"/>
                    <a:gd name="T65" fmla="*/ 0 h 180"/>
                    <a:gd name="T66" fmla="*/ 0 w 128"/>
                    <a:gd name="T67" fmla="*/ 0 h 180"/>
                    <a:gd name="T68" fmla="*/ 0 w 128"/>
                    <a:gd name="T69" fmla="*/ 0 h 180"/>
                    <a:gd name="T70" fmla="*/ 0 w 128"/>
                    <a:gd name="T71" fmla="*/ 0 h 180"/>
                    <a:gd name="T72" fmla="*/ 0 w 128"/>
                    <a:gd name="T73" fmla="*/ 0 h 180"/>
                    <a:gd name="T74" fmla="*/ 0 w 128"/>
                    <a:gd name="T75" fmla="*/ 0 h 180"/>
                    <a:gd name="T76" fmla="*/ 0 w 128"/>
                    <a:gd name="T77" fmla="*/ 0 h 180"/>
                    <a:gd name="T78" fmla="*/ 0 w 128"/>
                    <a:gd name="T79" fmla="*/ 0 h 180"/>
                    <a:gd name="T80" fmla="*/ 0 w 128"/>
                    <a:gd name="T81" fmla="*/ 0 h 180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28"/>
                    <a:gd name="T124" fmla="*/ 0 h 180"/>
                    <a:gd name="T125" fmla="*/ 128 w 128"/>
                    <a:gd name="T126" fmla="*/ 180 h 180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28" h="180">
                      <a:moveTo>
                        <a:pt x="108" y="59"/>
                      </a:moveTo>
                      <a:lnTo>
                        <a:pt x="113" y="77"/>
                      </a:lnTo>
                      <a:lnTo>
                        <a:pt x="111" y="94"/>
                      </a:lnTo>
                      <a:lnTo>
                        <a:pt x="103" y="108"/>
                      </a:lnTo>
                      <a:lnTo>
                        <a:pt x="91" y="121"/>
                      </a:lnTo>
                      <a:lnTo>
                        <a:pt x="77" y="132"/>
                      </a:lnTo>
                      <a:lnTo>
                        <a:pt x="61" y="144"/>
                      </a:lnTo>
                      <a:lnTo>
                        <a:pt x="45" y="154"/>
                      </a:lnTo>
                      <a:lnTo>
                        <a:pt x="30" y="164"/>
                      </a:lnTo>
                      <a:lnTo>
                        <a:pt x="28" y="168"/>
                      </a:lnTo>
                      <a:lnTo>
                        <a:pt x="27" y="170"/>
                      </a:lnTo>
                      <a:lnTo>
                        <a:pt x="27" y="174"/>
                      </a:lnTo>
                      <a:lnTo>
                        <a:pt x="28" y="177"/>
                      </a:lnTo>
                      <a:lnTo>
                        <a:pt x="32" y="179"/>
                      </a:lnTo>
                      <a:lnTo>
                        <a:pt x="35" y="180"/>
                      </a:lnTo>
                      <a:lnTo>
                        <a:pt x="37" y="180"/>
                      </a:lnTo>
                      <a:lnTo>
                        <a:pt x="41" y="179"/>
                      </a:lnTo>
                      <a:lnTo>
                        <a:pt x="60" y="169"/>
                      </a:lnTo>
                      <a:lnTo>
                        <a:pt x="77" y="158"/>
                      </a:lnTo>
                      <a:lnTo>
                        <a:pt x="94" y="145"/>
                      </a:lnTo>
                      <a:lnTo>
                        <a:pt x="109" y="130"/>
                      </a:lnTo>
                      <a:lnTo>
                        <a:pt x="120" y="114"/>
                      </a:lnTo>
                      <a:lnTo>
                        <a:pt x="127" y="95"/>
                      </a:lnTo>
                      <a:lnTo>
                        <a:pt x="128" y="76"/>
                      </a:lnTo>
                      <a:lnTo>
                        <a:pt x="123" y="55"/>
                      </a:lnTo>
                      <a:lnTo>
                        <a:pt x="113" y="39"/>
                      </a:lnTo>
                      <a:lnTo>
                        <a:pt x="97" y="25"/>
                      </a:lnTo>
                      <a:lnTo>
                        <a:pt x="79" y="15"/>
                      </a:lnTo>
                      <a:lnTo>
                        <a:pt x="57" y="7"/>
                      </a:lnTo>
                      <a:lnTo>
                        <a:pt x="36" y="2"/>
                      </a:lnTo>
                      <a:lnTo>
                        <a:pt x="19" y="0"/>
                      </a:lnTo>
                      <a:lnTo>
                        <a:pt x="6" y="0"/>
                      </a:lnTo>
                      <a:lnTo>
                        <a:pt x="0" y="4"/>
                      </a:lnTo>
                      <a:lnTo>
                        <a:pt x="14" y="9"/>
                      </a:lnTo>
                      <a:lnTo>
                        <a:pt x="29" y="14"/>
                      </a:lnTo>
                      <a:lnTo>
                        <a:pt x="46" y="19"/>
                      </a:lnTo>
                      <a:lnTo>
                        <a:pt x="61" y="23"/>
                      </a:lnTo>
                      <a:lnTo>
                        <a:pt x="76" y="29"/>
                      </a:lnTo>
                      <a:lnTo>
                        <a:pt x="89" y="37"/>
                      </a:lnTo>
                      <a:lnTo>
                        <a:pt x="100" y="46"/>
                      </a:lnTo>
                      <a:lnTo>
                        <a:pt x="108" y="5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291" name="Freeform 756"/>
                <p:cNvSpPr>
                  <a:spLocks/>
                </p:cNvSpPr>
                <p:nvPr/>
              </p:nvSpPr>
              <p:spPr bwMode="auto">
                <a:xfrm>
                  <a:off x="5089" y="2646"/>
                  <a:ext cx="114" cy="88"/>
                </a:xfrm>
                <a:custGeom>
                  <a:avLst/>
                  <a:gdLst>
                    <a:gd name="T0" fmla="*/ 0 w 322"/>
                    <a:gd name="T1" fmla="*/ 0 h 378"/>
                    <a:gd name="T2" fmla="*/ 0 w 322"/>
                    <a:gd name="T3" fmla="*/ 0 h 378"/>
                    <a:gd name="T4" fmla="*/ 0 w 322"/>
                    <a:gd name="T5" fmla="*/ 0 h 378"/>
                    <a:gd name="T6" fmla="*/ 0 w 322"/>
                    <a:gd name="T7" fmla="*/ 0 h 378"/>
                    <a:gd name="T8" fmla="*/ 0 w 322"/>
                    <a:gd name="T9" fmla="*/ 0 h 378"/>
                    <a:gd name="T10" fmla="*/ 0 w 322"/>
                    <a:gd name="T11" fmla="*/ 0 h 378"/>
                    <a:gd name="T12" fmla="*/ 0 w 322"/>
                    <a:gd name="T13" fmla="*/ 0 h 378"/>
                    <a:gd name="T14" fmla="*/ 0 w 322"/>
                    <a:gd name="T15" fmla="*/ 0 h 378"/>
                    <a:gd name="T16" fmla="*/ 0 w 322"/>
                    <a:gd name="T17" fmla="*/ 0 h 378"/>
                    <a:gd name="T18" fmla="*/ 0 w 322"/>
                    <a:gd name="T19" fmla="*/ 0 h 378"/>
                    <a:gd name="T20" fmla="*/ 0 w 322"/>
                    <a:gd name="T21" fmla="*/ 0 h 378"/>
                    <a:gd name="T22" fmla="*/ 0 w 322"/>
                    <a:gd name="T23" fmla="*/ 0 h 378"/>
                    <a:gd name="T24" fmla="*/ 0 w 322"/>
                    <a:gd name="T25" fmla="*/ 0 h 378"/>
                    <a:gd name="T26" fmla="*/ 0 w 322"/>
                    <a:gd name="T27" fmla="*/ 0 h 378"/>
                    <a:gd name="T28" fmla="*/ 0 w 322"/>
                    <a:gd name="T29" fmla="*/ 0 h 378"/>
                    <a:gd name="T30" fmla="*/ 0 w 322"/>
                    <a:gd name="T31" fmla="*/ 0 h 378"/>
                    <a:gd name="T32" fmla="*/ 0 w 322"/>
                    <a:gd name="T33" fmla="*/ 0 h 378"/>
                    <a:gd name="T34" fmla="*/ 0 w 322"/>
                    <a:gd name="T35" fmla="*/ 0 h 378"/>
                    <a:gd name="T36" fmla="*/ 0 w 322"/>
                    <a:gd name="T37" fmla="*/ 0 h 378"/>
                    <a:gd name="T38" fmla="*/ 0 w 322"/>
                    <a:gd name="T39" fmla="*/ 0 h 378"/>
                    <a:gd name="T40" fmla="*/ 0 w 322"/>
                    <a:gd name="T41" fmla="*/ 0 h 378"/>
                    <a:gd name="T42" fmla="*/ 0 w 322"/>
                    <a:gd name="T43" fmla="*/ 0 h 378"/>
                    <a:gd name="T44" fmla="*/ 0 w 322"/>
                    <a:gd name="T45" fmla="*/ 0 h 378"/>
                    <a:gd name="T46" fmla="*/ 0 w 322"/>
                    <a:gd name="T47" fmla="*/ 0 h 378"/>
                    <a:gd name="T48" fmla="*/ 0 w 322"/>
                    <a:gd name="T49" fmla="*/ 0 h 378"/>
                    <a:gd name="T50" fmla="*/ 0 w 322"/>
                    <a:gd name="T51" fmla="*/ 0 h 378"/>
                    <a:gd name="T52" fmla="*/ 0 w 322"/>
                    <a:gd name="T53" fmla="*/ 0 h 378"/>
                    <a:gd name="T54" fmla="*/ 0 w 322"/>
                    <a:gd name="T55" fmla="*/ 0 h 378"/>
                    <a:gd name="T56" fmla="*/ 0 w 322"/>
                    <a:gd name="T57" fmla="*/ 0 h 378"/>
                    <a:gd name="T58" fmla="*/ 0 w 322"/>
                    <a:gd name="T59" fmla="*/ 0 h 378"/>
                    <a:gd name="T60" fmla="*/ 0 w 322"/>
                    <a:gd name="T61" fmla="*/ 0 h 378"/>
                    <a:gd name="T62" fmla="*/ 0 w 322"/>
                    <a:gd name="T63" fmla="*/ 0 h 378"/>
                    <a:gd name="T64" fmla="*/ 0 w 322"/>
                    <a:gd name="T65" fmla="*/ 0 h 378"/>
                    <a:gd name="T66" fmla="*/ 0 w 322"/>
                    <a:gd name="T67" fmla="*/ 0 h 378"/>
                    <a:gd name="T68" fmla="*/ 0 w 322"/>
                    <a:gd name="T69" fmla="*/ 0 h 378"/>
                    <a:gd name="T70" fmla="*/ 0 w 322"/>
                    <a:gd name="T71" fmla="*/ 0 h 378"/>
                    <a:gd name="T72" fmla="*/ 0 w 322"/>
                    <a:gd name="T73" fmla="*/ 0 h 378"/>
                    <a:gd name="T74" fmla="*/ 0 w 322"/>
                    <a:gd name="T75" fmla="*/ 0 h 378"/>
                    <a:gd name="T76" fmla="*/ 0 w 322"/>
                    <a:gd name="T77" fmla="*/ 0 h 378"/>
                    <a:gd name="T78" fmla="*/ 0 w 322"/>
                    <a:gd name="T79" fmla="*/ 0 h 378"/>
                    <a:gd name="T80" fmla="*/ 0 w 322"/>
                    <a:gd name="T81" fmla="*/ 0 h 378"/>
                    <a:gd name="T82" fmla="*/ 0 w 322"/>
                    <a:gd name="T83" fmla="*/ 0 h 378"/>
                    <a:gd name="T84" fmla="*/ 0 w 322"/>
                    <a:gd name="T85" fmla="*/ 0 h 378"/>
                    <a:gd name="T86" fmla="*/ 0 w 322"/>
                    <a:gd name="T87" fmla="*/ 0 h 378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w 322"/>
                    <a:gd name="T133" fmla="*/ 0 h 378"/>
                    <a:gd name="T134" fmla="*/ 322 w 322"/>
                    <a:gd name="T135" fmla="*/ 378 h 378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T132" t="T133" r="T134" b="T135"/>
                  <a:pathLst>
                    <a:path w="322" h="378">
                      <a:moveTo>
                        <a:pt x="125" y="49"/>
                      </a:moveTo>
                      <a:lnTo>
                        <a:pt x="100" y="70"/>
                      </a:lnTo>
                      <a:lnTo>
                        <a:pt x="76" y="90"/>
                      </a:lnTo>
                      <a:lnTo>
                        <a:pt x="53" y="115"/>
                      </a:lnTo>
                      <a:lnTo>
                        <a:pt x="34" y="140"/>
                      </a:lnTo>
                      <a:lnTo>
                        <a:pt x="17" y="166"/>
                      </a:lnTo>
                      <a:lnTo>
                        <a:pt x="5" y="195"/>
                      </a:lnTo>
                      <a:lnTo>
                        <a:pt x="0" y="226"/>
                      </a:lnTo>
                      <a:lnTo>
                        <a:pt x="1" y="258"/>
                      </a:lnTo>
                      <a:lnTo>
                        <a:pt x="3" y="266"/>
                      </a:lnTo>
                      <a:lnTo>
                        <a:pt x="5" y="275"/>
                      </a:lnTo>
                      <a:lnTo>
                        <a:pt x="9" y="282"/>
                      </a:lnTo>
                      <a:lnTo>
                        <a:pt x="14" y="290"/>
                      </a:lnTo>
                      <a:lnTo>
                        <a:pt x="19" y="297"/>
                      </a:lnTo>
                      <a:lnTo>
                        <a:pt x="26" y="304"/>
                      </a:lnTo>
                      <a:lnTo>
                        <a:pt x="32" y="310"/>
                      </a:lnTo>
                      <a:lnTo>
                        <a:pt x="41" y="314"/>
                      </a:lnTo>
                      <a:lnTo>
                        <a:pt x="56" y="324"/>
                      </a:lnTo>
                      <a:lnTo>
                        <a:pt x="71" y="332"/>
                      </a:lnTo>
                      <a:lnTo>
                        <a:pt x="86" y="338"/>
                      </a:lnTo>
                      <a:lnTo>
                        <a:pt x="103" y="344"/>
                      </a:lnTo>
                      <a:lnTo>
                        <a:pt x="119" y="350"/>
                      </a:lnTo>
                      <a:lnTo>
                        <a:pt x="136" y="355"/>
                      </a:lnTo>
                      <a:lnTo>
                        <a:pt x="152" y="359"/>
                      </a:lnTo>
                      <a:lnTo>
                        <a:pt x="168" y="363"/>
                      </a:lnTo>
                      <a:lnTo>
                        <a:pt x="186" y="366"/>
                      </a:lnTo>
                      <a:lnTo>
                        <a:pt x="202" y="368"/>
                      </a:lnTo>
                      <a:lnTo>
                        <a:pt x="220" y="371"/>
                      </a:lnTo>
                      <a:lnTo>
                        <a:pt x="238" y="373"/>
                      </a:lnTo>
                      <a:lnTo>
                        <a:pt x="254" y="374"/>
                      </a:lnTo>
                      <a:lnTo>
                        <a:pt x="272" y="375"/>
                      </a:lnTo>
                      <a:lnTo>
                        <a:pt x="289" y="376"/>
                      </a:lnTo>
                      <a:lnTo>
                        <a:pt x="306" y="378"/>
                      </a:lnTo>
                      <a:lnTo>
                        <a:pt x="311" y="378"/>
                      </a:lnTo>
                      <a:lnTo>
                        <a:pt x="316" y="375"/>
                      </a:lnTo>
                      <a:lnTo>
                        <a:pt x="320" y="371"/>
                      </a:lnTo>
                      <a:lnTo>
                        <a:pt x="322" y="366"/>
                      </a:lnTo>
                      <a:lnTo>
                        <a:pt x="322" y="360"/>
                      </a:lnTo>
                      <a:lnTo>
                        <a:pt x="320" y="356"/>
                      </a:lnTo>
                      <a:lnTo>
                        <a:pt x="315" y="352"/>
                      </a:lnTo>
                      <a:lnTo>
                        <a:pt x="309" y="350"/>
                      </a:lnTo>
                      <a:lnTo>
                        <a:pt x="294" y="347"/>
                      </a:lnTo>
                      <a:lnTo>
                        <a:pt x="279" y="344"/>
                      </a:lnTo>
                      <a:lnTo>
                        <a:pt x="263" y="341"/>
                      </a:lnTo>
                      <a:lnTo>
                        <a:pt x="247" y="338"/>
                      </a:lnTo>
                      <a:lnTo>
                        <a:pt x="232" y="336"/>
                      </a:lnTo>
                      <a:lnTo>
                        <a:pt x="216" y="334"/>
                      </a:lnTo>
                      <a:lnTo>
                        <a:pt x="200" y="332"/>
                      </a:lnTo>
                      <a:lnTo>
                        <a:pt x="185" y="328"/>
                      </a:lnTo>
                      <a:lnTo>
                        <a:pt x="170" y="326"/>
                      </a:lnTo>
                      <a:lnTo>
                        <a:pt x="154" y="322"/>
                      </a:lnTo>
                      <a:lnTo>
                        <a:pt x="139" y="318"/>
                      </a:lnTo>
                      <a:lnTo>
                        <a:pt x="124" y="314"/>
                      </a:lnTo>
                      <a:lnTo>
                        <a:pt x="110" y="309"/>
                      </a:lnTo>
                      <a:lnTo>
                        <a:pt x="94" y="303"/>
                      </a:lnTo>
                      <a:lnTo>
                        <a:pt x="80" y="297"/>
                      </a:lnTo>
                      <a:lnTo>
                        <a:pt x="66" y="289"/>
                      </a:lnTo>
                      <a:lnTo>
                        <a:pt x="55" y="281"/>
                      </a:lnTo>
                      <a:lnTo>
                        <a:pt x="45" y="271"/>
                      </a:lnTo>
                      <a:lnTo>
                        <a:pt x="38" y="259"/>
                      </a:lnTo>
                      <a:lnTo>
                        <a:pt x="35" y="245"/>
                      </a:lnTo>
                      <a:lnTo>
                        <a:pt x="34" y="232"/>
                      </a:lnTo>
                      <a:lnTo>
                        <a:pt x="35" y="216"/>
                      </a:lnTo>
                      <a:lnTo>
                        <a:pt x="38" y="200"/>
                      </a:lnTo>
                      <a:lnTo>
                        <a:pt x="43" y="187"/>
                      </a:lnTo>
                      <a:lnTo>
                        <a:pt x="51" y="170"/>
                      </a:lnTo>
                      <a:lnTo>
                        <a:pt x="60" y="152"/>
                      </a:lnTo>
                      <a:lnTo>
                        <a:pt x="71" y="137"/>
                      </a:lnTo>
                      <a:lnTo>
                        <a:pt x="83" y="124"/>
                      </a:lnTo>
                      <a:lnTo>
                        <a:pt x="94" y="110"/>
                      </a:lnTo>
                      <a:lnTo>
                        <a:pt x="107" y="96"/>
                      </a:lnTo>
                      <a:lnTo>
                        <a:pt x="123" y="82"/>
                      </a:lnTo>
                      <a:lnTo>
                        <a:pt x="138" y="69"/>
                      </a:lnTo>
                      <a:lnTo>
                        <a:pt x="153" y="57"/>
                      </a:lnTo>
                      <a:lnTo>
                        <a:pt x="173" y="47"/>
                      </a:lnTo>
                      <a:lnTo>
                        <a:pt x="195" y="38"/>
                      </a:lnTo>
                      <a:lnTo>
                        <a:pt x="218" y="28"/>
                      </a:lnTo>
                      <a:lnTo>
                        <a:pt x="238" y="20"/>
                      </a:lnTo>
                      <a:lnTo>
                        <a:pt x="254" y="13"/>
                      </a:lnTo>
                      <a:lnTo>
                        <a:pt x="264" y="7"/>
                      </a:lnTo>
                      <a:lnTo>
                        <a:pt x="268" y="2"/>
                      </a:lnTo>
                      <a:lnTo>
                        <a:pt x="256" y="0"/>
                      </a:lnTo>
                      <a:lnTo>
                        <a:pt x="240" y="1"/>
                      </a:lnTo>
                      <a:lnTo>
                        <a:pt x="221" y="4"/>
                      </a:lnTo>
                      <a:lnTo>
                        <a:pt x="201" y="10"/>
                      </a:lnTo>
                      <a:lnTo>
                        <a:pt x="180" y="18"/>
                      </a:lnTo>
                      <a:lnTo>
                        <a:pt x="160" y="27"/>
                      </a:lnTo>
                      <a:lnTo>
                        <a:pt x="141" y="38"/>
                      </a:lnTo>
                      <a:lnTo>
                        <a:pt x="125" y="4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292" name="Freeform 757"/>
                <p:cNvSpPr>
                  <a:spLocks/>
                </p:cNvSpPr>
                <p:nvPr/>
              </p:nvSpPr>
              <p:spPr bwMode="auto">
                <a:xfrm>
                  <a:off x="5250" y="2643"/>
                  <a:ext cx="99" cy="59"/>
                </a:xfrm>
                <a:custGeom>
                  <a:avLst/>
                  <a:gdLst>
                    <a:gd name="T0" fmla="*/ 0 w 283"/>
                    <a:gd name="T1" fmla="*/ 0 h 252"/>
                    <a:gd name="T2" fmla="*/ 0 w 283"/>
                    <a:gd name="T3" fmla="*/ 0 h 252"/>
                    <a:gd name="T4" fmla="*/ 0 w 283"/>
                    <a:gd name="T5" fmla="*/ 0 h 252"/>
                    <a:gd name="T6" fmla="*/ 0 w 283"/>
                    <a:gd name="T7" fmla="*/ 0 h 252"/>
                    <a:gd name="T8" fmla="*/ 0 w 283"/>
                    <a:gd name="T9" fmla="*/ 0 h 252"/>
                    <a:gd name="T10" fmla="*/ 0 w 283"/>
                    <a:gd name="T11" fmla="*/ 0 h 252"/>
                    <a:gd name="T12" fmla="*/ 0 w 283"/>
                    <a:gd name="T13" fmla="*/ 0 h 252"/>
                    <a:gd name="T14" fmla="*/ 0 w 283"/>
                    <a:gd name="T15" fmla="*/ 0 h 252"/>
                    <a:gd name="T16" fmla="*/ 0 w 283"/>
                    <a:gd name="T17" fmla="*/ 0 h 252"/>
                    <a:gd name="T18" fmla="*/ 0 w 283"/>
                    <a:gd name="T19" fmla="*/ 0 h 252"/>
                    <a:gd name="T20" fmla="*/ 0 w 283"/>
                    <a:gd name="T21" fmla="*/ 0 h 252"/>
                    <a:gd name="T22" fmla="*/ 0 w 283"/>
                    <a:gd name="T23" fmla="*/ 0 h 252"/>
                    <a:gd name="T24" fmla="*/ 0 w 283"/>
                    <a:gd name="T25" fmla="*/ 0 h 252"/>
                    <a:gd name="T26" fmla="*/ 0 w 283"/>
                    <a:gd name="T27" fmla="*/ 0 h 252"/>
                    <a:gd name="T28" fmla="*/ 0 w 283"/>
                    <a:gd name="T29" fmla="*/ 0 h 252"/>
                    <a:gd name="T30" fmla="*/ 0 w 283"/>
                    <a:gd name="T31" fmla="*/ 0 h 252"/>
                    <a:gd name="T32" fmla="*/ 0 w 283"/>
                    <a:gd name="T33" fmla="*/ 0 h 252"/>
                    <a:gd name="T34" fmla="*/ 0 w 283"/>
                    <a:gd name="T35" fmla="*/ 0 h 252"/>
                    <a:gd name="T36" fmla="*/ 0 w 283"/>
                    <a:gd name="T37" fmla="*/ 0 h 252"/>
                    <a:gd name="T38" fmla="*/ 0 w 283"/>
                    <a:gd name="T39" fmla="*/ 0 h 252"/>
                    <a:gd name="T40" fmla="*/ 0 w 283"/>
                    <a:gd name="T41" fmla="*/ 0 h 252"/>
                    <a:gd name="T42" fmla="*/ 0 w 283"/>
                    <a:gd name="T43" fmla="*/ 0 h 252"/>
                    <a:gd name="T44" fmla="*/ 0 w 283"/>
                    <a:gd name="T45" fmla="*/ 0 h 252"/>
                    <a:gd name="T46" fmla="*/ 0 w 283"/>
                    <a:gd name="T47" fmla="*/ 0 h 252"/>
                    <a:gd name="T48" fmla="*/ 0 w 283"/>
                    <a:gd name="T49" fmla="*/ 0 h 252"/>
                    <a:gd name="T50" fmla="*/ 0 w 283"/>
                    <a:gd name="T51" fmla="*/ 0 h 252"/>
                    <a:gd name="T52" fmla="*/ 0 w 283"/>
                    <a:gd name="T53" fmla="*/ 0 h 252"/>
                    <a:gd name="T54" fmla="*/ 0 w 283"/>
                    <a:gd name="T55" fmla="*/ 0 h 252"/>
                    <a:gd name="T56" fmla="*/ 0 w 283"/>
                    <a:gd name="T57" fmla="*/ 0 h 252"/>
                    <a:gd name="T58" fmla="*/ 0 w 283"/>
                    <a:gd name="T59" fmla="*/ 0 h 252"/>
                    <a:gd name="T60" fmla="*/ 0 w 283"/>
                    <a:gd name="T61" fmla="*/ 0 h 252"/>
                    <a:gd name="T62" fmla="*/ 0 w 283"/>
                    <a:gd name="T63" fmla="*/ 0 h 252"/>
                    <a:gd name="T64" fmla="*/ 0 w 283"/>
                    <a:gd name="T65" fmla="*/ 0 h 252"/>
                    <a:gd name="T66" fmla="*/ 0 w 283"/>
                    <a:gd name="T67" fmla="*/ 0 h 252"/>
                    <a:gd name="T68" fmla="*/ 0 w 283"/>
                    <a:gd name="T69" fmla="*/ 0 h 252"/>
                    <a:gd name="T70" fmla="*/ 0 w 283"/>
                    <a:gd name="T71" fmla="*/ 0 h 252"/>
                    <a:gd name="T72" fmla="*/ 0 w 283"/>
                    <a:gd name="T73" fmla="*/ 0 h 252"/>
                    <a:gd name="T74" fmla="*/ 0 w 283"/>
                    <a:gd name="T75" fmla="*/ 0 h 252"/>
                    <a:gd name="T76" fmla="*/ 0 w 283"/>
                    <a:gd name="T77" fmla="*/ 0 h 252"/>
                    <a:gd name="T78" fmla="*/ 0 w 283"/>
                    <a:gd name="T79" fmla="*/ 0 h 252"/>
                    <a:gd name="T80" fmla="*/ 0 w 283"/>
                    <a:gd name="T81" fmla="*/ 0 h 252"/>
                    <a:gd name="T82" fmla="*/ 0 w 283"/>
                    <a:gd name="T83" fmla="*/ 0 h 252"/>
                    <a:gd name="T84" fmla="*/ 0 w 283"/>
                    <a:gd name="T85" fmla="*/ 0 h 252"/>
                    <a:gd name="T86" fmla="*/ 0 w 283"/>
                    <a:gd name="T87" fmla="*/ 0 h 252"/>
                    <a:gd name="T88" fmla="*/ 0 w 283"/>
                    <a:gd name="T89" fmla="*/ 0 h 252"/>
                    <a:gd name="T90" fmla="*/ 0 w 283"/>
                    <a:gd name="T91" fmla="*/ 0 h 252"/>
                    <a:gd name="T92" fmla="*/ 0 w 283"/>
                    <a:gd name="T93" fmla="*/ 0 h 252"/>
                    <a:gd name="T94" fmla="*/ 0 w 283"/>
                    <a:gd name="T95" fmla="*/ 0 h 252"/>
                    <a:gd name="T96" fmla="*/ 0 w 283"/>
                    <a:gd name="T97" fmla="*/ 0 h 252"/>
                    <a:gd name="T98" fmla="*/ 0 w 283"/>
                    <a:gd name="T99" fmla="*/ 0 h 252"/>
                    <a:gd name="T100" fmla="*/ 0 w 283"/>
                    <a:gd name="T101" fmla="*/ 0 h 252"/>
                    <a:gd name="T102" fmla="*/ 0 w 283"/>
                    <a:gd name="T103" fmla="*/ 0 h 252"/>
                    <a:gd name="T104" fmla="*/ 0 w 283"/>
                    <a:gd name="T105" fmla="*/ 0 h 252"/>
                    <a:gd name="T106" fmla="*/ 0 w 283"/>
                    <a:gd name="T107" fmla="*/ 0 h 252"/>
                    <a:gd name="T108" fmla="*/ 0 w 283"/>
                    <a:gd name="T109" fmla="*/ 0 h 252"/>
                    <a:gd name="T110" fmla="*/ 0 w 283"/>
                    <a:gd name="T111" fmla="*/ 0 h 252"/>
                    <a:gd name="T112" fmla="*/ 0 w 283"/>
                    <a:gd name="T113" fmla="*/ 0 h 252"/>
                    <a:gd name="T114" fmla="*/ 0 w 283"/>
                    <a:gd name="T115" fmla="*/ 0 h 252"/>
                    <a:gd name="T116" fmla="*/ 0 w 283"/>
                    <a:gd name="T117" fmla="*/ 0 h 252"/>
                    <a:gd name="T118" fmla="*/ 0 w 283"/>
                    <a:gd name="T119" fmla="*/ 0 h 252"/>
                    <a:gd name="T120" fmla="*/ 0 w 283"/>
                    <a:gd name="T121" fmla="*/ 0 h 252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283"/>
                    <a:gd name="T184" fmla="*/ 0 h 252"/>
                    <a:gd name="T185" fmla="*/ 283 w 283"/>
                    <a:gd name="T186" fmla="*/ 252 h 252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283" h="252">
                      <a:moveTo>
                        <a:pt x="235" y="77"/>
                      </a:moveTo>
                      <a:lnTo>
                        <a:pt x="248" y="91"/>
                      </a:lnTo>
                      <a:lnTo>
                        <a:pt x="256" y="107"/>
                      </a:lnTo>
                      <a:lnTo>
                        <a:pt x="259" y="124"/>
                      </a:lnTo>
                      <a:lnTo>
                        <a:pt x="259" y="142"/>
                      </a:lnTo>
                      <a:lnTo>
                        <a:pt x="257" y="157"/>
                      </a:lnTo>
                      <a:lnTo>
                        <a:pt x="252" y="170"/>
                      </a:lnTo>
                      <a:lnTo>
                        <a:pt x="244" y="183"/>
                      </a:lnTo>
                      <a:lnTo>
                        <a:pt x="236" y="193"/>
                      </a:lnTo>
                      <a:lnTo>
                        <a:pt x="225" y="204"/>
                      </a:lnTo>
                      <a:lnTo>
                        <a:pt x="215" y="214"/>
                      </a:lnTo>
                      <a:lnTo>
                        <a:pt x="204" y="224"/>
                      </a:lnTo>
                      <a:lnTo>
                        <a:pt x="194" y="234"/>
                      </a:lnTo>
                      <a:lnTo>
                        <a:pt x="191" y="238"/>
                      </a:lnTo>
                      <a:lnTo>
                        <a:pt x="191" y="241"/>
                      </a:lnTo>
                      <a:lnTo>
                        <a:pt x="191" y="245"/>
                      </a:lnTo>
                      <a:lnTo>
                        <a:pt x="194" y="248"/>
                      </a:lnTo>
                      <a:lnTo>
                        <a:pt x="197" y="250"/>
                      </a:lnTo>
                      <a:lnTo>
                        <a:pt x="202" y="252"/>
                      </a:lnTo>
                      <a:lnTo>
                        <a:pt x="205" y="250"/>
                      </a:lnTo>
                      <a:lnTo>
                        <a:pt x="209" y="248"/>
                      </a:lnTo>
                      <a:lnTo>
                        <a:pt x="232" y="233"/>
                      </a:lnTo>
                      <a:lnTo>
                        <a:pt x="252" y="214"/>
                      </a:lnTo>
                      <a:lnTo>
                        <a:pt x="268" y="192"/>
                      </a:lnTo>
                      <a:lnTo>
                        <a:pt x="278" y="167"/>
                      </a:lnTo>
                      <a:lnTo>
                        <a:pt x="283" y="141"/>
                      </a:lnTo>
                      <a:lnTo>
                        <a:pt x="280" y="115"/>
                      </a:lnTo>
                      <a:lnTo>
                        <a:pt x="271" y="91"/>
                      </a:lnTo>
                      <a:lnTo>
                        <a:pt x="252" y="69"/>
                      </a:lnTo>
                      <a:lnTo>
                        <a:pt x="238" y="57"/>
                      </a:lnTo>
                      <a:lnTo>
                        <a:pt x="222" y="48"/>
                      </a:lnTo>
                      <a:lnTo>
                        <a:pt x="204" y="39"/>
                      </a:lnTo>
                      <a:lnTo>
                        <a:pt x="184" y="31"/>
                      </a:lnTo>
                      <a:lnTo>
                        <a:pt x="164" y="23"/>
                      </a:lnTo>
                      <a:lnTo>
                        <a:pt x="144" y="17"/>
                      </a:lnTo>
                      <a:lnTo>
                        <a:pt x="123" y="13"/>
                      </a:lnTo>
                      <a:lnTo>
                        <a:pt x="103" y="8"/>
                      </a:lnTo>
                      <a:lnTo>
                        <a:pt x="83" y="5"/>
                      </a:lnTo>
                      <a:lnTo>
                        <a:pt x="66" y="2"/>
                      </a:lnTo>
                      <a:lnTo>
                        <a:pt x="48" y="0"/>
                      </a:lnTo>
                      <a:lnTo>
                        <a:pt x="34" y="0"/>
                      </a:lnTo>
                      <a:lnTo>
                        <a:pt x="21" y="0"/>
                      </a:lnTo>
                      <a:lnTo>
                        <a:pt x="11" y="0"/>
                      </a:lnTo>
                      <a:lnTo>
                        <a:pt x="4" y="2"/>
                      </a:lnTo>
                      <a:lnTo>
                        <a:pt x="0" y="5"/>
                      </a:lnTo>
                      <a:lnTo>
                        <a:pt x="12" y="7"/>
                      </a:lnTo>
                      <a:lnTo>
                        <a:pt x="24" y="8"/>
                      </a:lnTo>
                      <a:lnTo>
                        <a:pt x="38" y="10"/>
                      </a:lnTo>
                      <a:lnTo>
                        <a:pt x="52" y="13"/>
                      </a:lnTo>
                      <a:lnTo>
                        <a:pt x="66" y="16"/>
                      </a:lnTo>
                      <a:lnTo>
                        <a:pt x="82" y="18"/>
                      </a:lnTo>
                      <a:lnTo>
                        <a:pt x="98" y="22"/>
                      </a:lnTo>
                      <a:lnTo>
                        <a:pt x="114" y="25"/>
                      </a:lnTo>
                      <a:lnTo>
                        <a:pt x="129" y="30"/>
                      </a:lnTo>
                      <a:lnTo>
                        <a:pt x="146" y="34"/>
                      </a:lnTo>
                      <a:lnTo>
                        <a:pt x="162" y="39"/>
                      </a:lnTo>
                      <a:lnTo>
                        <a:pt x="177" y="45"/>
                      </a:lnTo>
                      <a:lnTo>
                        <a:pt x="193" y="52"/>
                      </a:lnTo>
                      <a:lnTo>
                        <a:pt x="208" y="60"/>
                      </a:lnTo>
                      <a:lnTo>
                        <a:pt x="222" y="68"/>
                      </a:lnTo>
                      <a:lnTo>
                        <a:pt x="235" y="77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293" name="Freeform 758"/>
                <p:cNvSpPr>
                  <a:spLocks/>
                </p:cNvSpPr>
                <p:nvPr/>
              </p:nvSpPr>
              <p:spPr bwMode="auto">
                <a:xfrm>
                  <a:off x="5047" y="2671"/>
                  <a:ext cx="40" cy="55"/>
                </a:xfrm>
                <a:custGeom>
                  <a:avLst/>
                  <a:gdLst>
                    <a:gd name="T0" fmla="*/ 0 w 114"/>
                    <a:gd name="T1" fmla="*/ 0 h 238"/>
                    <a:gd name="T2" fmla="*/ 0 w 114"/>
                    <a:gd name="T3" fmla="*/ 0 h 238"/>
                    <a:gd name="T4" fmla="*/ 0 w 114"/>
                    <a:gd name="T5" fmla="*/ 0 h 238"/>
                    <a:gd name="T6" fmla="*/ 0 w 114"/>
                    <a:gd name="T7" fmla="*/ 0 h 238"/>
                    <a:gd name="T8" fmla="*/ 0 w 114"/>
                    <a:gd name="T9" fmla="*/ 0 h 238"/>
                    <a:gd name="T10" fmla="*/ 0 w 114"/>
                    <a:gd name="T11" fmla="*/ 0 h 238"/>
                    <a:gd name="T12" fmla="*/ 0 w 114"/>
                    <a:gd name="T13" fmla="*/ 0 h 238"/>
                    <a:gd name="T14" fmla="*/ 0 w 114"/>
                    <a:gd name="T15" fmla="*/ 0 h 238"/>
                    <a:gd name="T16" fmla="*/ 0 w 114"/>
                    <a:gd name="T17" fmla="*/ 0 h 238"/>
                    <a:gd name="T18" fmla="*/ 0 w 114"/>
                    <a:gd name="T19" fmla="*/ 0 h 238"/>
                    <a:gd name="T20" fmla="*/ 0 w 114"/>
                    <a:gd name="T21" fmla="*/ 0 h 238"/>
                    <a:gd name="T22" fmla="*/ 0 w 114"/>
                    <a:gd name="T23" fmla="*/ 0 h 238"/>
                    <a:gd name="T24" fmla="*/ 0 w 114"/>
                    <a:gd name="T25" fmla="*/ 0 h 238"/>
                    <a:gd name="T26" fmla="*/ 0 w 114"/>
                    <a:gd name="T27" fmla="*/ 0 h 238"/>
                    <a:gd name="T28" fmla="*/ 0 w 114"/>
                    <a:gd name="T29" fmla="*/ 0 h 238"/>
                    <a:gd name="T30" fmla="*/ 0 w 114"/>
                    <a:gd name="T31" fmla="*/ 0 h 238"/>
                    <a:gd name="T32" fmla="*/ 0 w 114"/>
                    <a:gd name="T33" fmla="*/ 0 h 238"/>
                    <a:gd name="T34" fmla="*/ 0 w 114"/>
                    <a:gd name="T35" fmla="*/ 0 h 238"/>
                    <a:gd name="T36" fmla="*/ 0 w 114"/>
                    <a:gd name="T37" fmla="*/ 0 h 238"/>
                    <a:gd name="T38" fmla="*/ 0 w 114"/>
                    <a:gd name="T39" fmla="*/ 0 h 238"/>
                    <a:gd name="T40" fmla="*/ 0 w 114"/>
                    <a:gd name="T41" fmla="*/ 0 h 238"/>
                    <a:gd name="T42" fmla="*/ 0 w 114"/>
                    <a:gd name="T43" fmla="*/ 0 h 238"/>
                    <a:gd name="T44" fmla="*/ 0 w 114"/>
                    <a:gd name="T45" fmla="*/ 0 h 238"/>
                    <a:gd name="T46" fmla="*/ 0 w 114"/>
                    <a:gd name="T47" fmla="*/ 0 h 238"/>
                    <a:gd name="T48" fmla="*/ 0 w 114"/>
                    <a:gd name="T49" fmla="*/ 0 h 238"/>
                    <a:gd name="T50" fmla="*/ 0 w 114"/>
                    <a:gd name="T51" fmla="*/ 0 h 238"/>
                    <a:gd name="T52" fmla="*/ 0 w 114"/>
                    <a:gd name="T53" fmla="*/ 0 h 238"/>
                    <a:gd name="T54" fmla="*/ 0 w 114"/>
                    <a:gd name="T55" fmla="*/ 0 h 238"/>
                    <a:gd name="T56" fmla="*/ 0 w 114"/>
                    <a:gd name="T57" fmla="*/ 0 h 238"/>
                    <a:gd name="T58" fmla="*/ 0 w 114"/>
                    <a:gd name="T59" fmla="*/ 0 h 238"/>
                    <a:gd name="T60" fmla="*/ 0 w 114"/>
                    <a:gd name="T61" fmla="*/ 0 h 238"/>
                    <a:gd name="T62" fmla="*/ 0 w 114"/>
                    <a:gd name="T63" fmla="*/ 0 h 238"/>
                    <a:gd name="T64" fmla="*/ 0 w 114"/>
                    <a:gd name="T65" fmla="*/ 0 h 238"/>
                    <a:gd name="T66" fmla="*/ 0 w 114"/>
                    <a:gd name="T67" fmla="*/ 0 h 238"/>
                    <a:gd name="T68" fmla="*/ 0 w 114"/>
                    <a:gd name="T69" fmla="*/ 0 h 238"/>
                    <a:gd name="T70" fmla="*/ 0 w 114"/>
                    <a:gd name="T71" fmla="*/ 0 h 238"/>
                    <a:gd name="T72" fmla="*/ 0 w 114"/>
                    <a:gd name="T73" fmla="*/ 0 h 238"/>
                    <a:gd name="T74" fmla="*/ 0 w 114"/>
                    <a:gd name="T75" fmla="*/ 0 h 238"/>
                    <a:gd name="T76" fmla="*/ 0 w 114"/>
                    <a:gd name="T77" fmla="*/ 0 h 238"/>
                    <a:gd name="T78" fmla="*/ 0 w 114"/>
                    <a:gd name="T79" fmla="*/ 0 h 238"/>
                    <a:gd name="T80" fmla="*/ 0 w 114"/>
                    <a:gd name="T81" fmla="*/ 0 h 238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14"/>
                    <a:gd name="T124" fmla="*/ 0 h 238"/>
                    <a:gd name="T125" fmla="*/ 114 w 114"/>
                    <a:gd name="T126" fmla="*/ 238 h 238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14" h="238">
                      <a:moveTo>
                        <a:pt x="0" y="130"/>
                      </a:moveTo>
                      <a:lnTo>
                        <a:pt x="0" y="149"/>
                      </a:lnTo>
                      <a:lnTo>
                        <a:pt x="4" y="168"/>
                      </a:lnTo>
                      <a:lnTo>
                        <a:pt x="12" y="185"/>
                      </a:lnTo>
                      <a:lnTo>
                        <a:pt x="24" y="200"/>
                      </a:lnTo>
                      <a:lnTo>
                        <a:pt x="38" y="213"/>
                      </a:lnTo>
                      <a:lnTo>
                        <a:pt x="55" y="224"/>
                      </a:lnTo>
                      <a:lnTo>
                        <a:pt x="73" y="232"/>
                      </a:lnTo>
                      <a:lnTo>
                        <a:pt x="92" y="237"/>
                      </a:lnTo>
                      <a:lnTo>
                        <a:pt x="98" y="238"/>
                      </a:lnTo>
                      <a:lnTo>
                        <a:pt x="104" y="235"/>
                      </a:lnTo>
                      <a:lnTo>
                        <a:pt x="109" y="232"/>
                      </a:lnTo>
                      <a:lnTo>
                        <a:pt x="111" y="227"/>
                      </a:lnTo>
                      <a:lnTo>
                        <a:pt x="111" y="222"/>
                      </a:lnTo>
                      <a:lnTo>
                        <a:pt x="110" y="216"/>
                      </a:lnTo>
                      <a:lnTo>
                        <a:pt x="106" y="211"/>
                      </a:lnTo>
                      <a:lnTo>
                        <a:pt x="100" y="209"/>
                      </a:lnTo>
                      <a:lnTo>
                        <a:pt x="82" y="202"/>
                      </a:lnTo>
                      <a:lnTo>
                        <a:pt x="64" y="193"/>
                      </a:lnTo>
                      <a:lnTo>
                        <a:pt x="50" y="180"/>
                      </a:lnTo>
                      <a:lnTo>
                        <a:pt x="39" y="167"/>
                      </a:lnTo>
                      <a:lnTo>
                        <a:pt x="32" y="149"/>
                      </a:lnTo>
                      <a:lnTo>
                        <a:pt x="29" y="131"/>
                      </a:lnTo>
                      <a:lnTo>
                        <a:pt x="29" y="111"/>
                      </a:lnTo>
                      <a:lnTo>
                        <a:pt x="35" y="91"/>
                      </a:lnTo>
                      <a:lnTo>
                        <a:pt x="42" y="76"/>
                      </a:lnTo>
                      <a:lnTo>
                        <a:pt x="51" y="62"/>
                      </a:lnTo>
                      <a:lnTo>
                        <a:pt x="62" y="49"/>
                      </a:lnTo>
                      <a:lnTo>
                        <a:pt x="73" y="38"/>
                      </a:lnTo>
                      <a:lnTo>
                        <a:pt x="84" y="28"/>
                      </a:lnTo>
                      <a:lnTo>
                        <a:pt x="96" y="18"/>
                      </a:lnTo>
                      <a:lnTo>
                        <a:pt x="106" y="9"/>
                      </a:lnTo>
                      <a:lnTo>
                        <a:pt x="114" y="1"/>
                      </a:lnTo>
                      <a:lnTo>
                        <a:pt x="106" y="0"/>
                      </a:lnTo>
                      <a:lnTo>
                        <a:pt x="93" y="6"/>
                      </a:lnTo>
                      <a:lnTo>
                        <a:pt x="76" y="18"/>
                      </a:lnTo>
                      <a:lnTo>
                        <a:pt x="56" y="36"/>
                      </a:lnTo>
                      <a:lnTo>
                        <a:pt x="37" y="57"/>
                      </a:lnTo>
                      <a:lnTo>
                        <a:pt x="20" y="80"/>
                      </a:lnTo>
                      <a:lnTo>
                        <a:pt x="7" y="106"/>
                      </a:lnTo>
                      <a:lnTo>
                        <a:pt x="0" y="130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294" name="Freeform 759"/>
                <p:cNvSpPr>
                  <a:spLocks/>
                </p:cNvSpPr>
                <p:nvPr/>
              </p:nvSpPr>
              <p:spPr bwMode="auto">
                <a:xfrm>
                  <a:off x="5330" y="2639"/>
                  <a:ext cx="87" cy="73"/>
                </a:xfrm>
                <a:custGeom>
                  <a:avLst/>
                  <a:gdLst>
                    <a:gd name="T0" fmla="*/ 0 w 246"/>
                    <a:gd name="T1" fmla="*/ 0 h 310"/>
                    <a:gd name="T2" fmla="*/ 0 w 246"/>
                    <a:gd name="T3" fmla="*/ 0 h 310"/>
                    <a:gd name="T4" fmla="*/ 0 w 246"/>
                    <a:gd name="T5" fmla="*/ 0 h 310"/>
                    <a:gd name="T6" fmla="*/ 0 w 246"/>
                    <a:gd name="T7" fmla="*/ 0 h 310"/>
                    <a:gd name="T8" fmla="*/ 0 w 246"/>
                    <a:gd name="T9" fmla="*/ 0 h 310"/>
                    <a:gd name="T10" fmla="*/ 0 w 246"/>
                    <a:gd name="T11" fmla="*/ 0 h 310"/>
                    <a:gd name="T12" fmla="*/ 0 w 246"/>
                    <a:gd name="T13" fmla="*/ 0 h 310"/>
                    <a:gd name="T14" fmla="*/ 0 w 246"/>
                    <a:gd name="T15" fmla="*/ 0 h 310"/>
                    <a:gd name="T16" fmla="*/ 0 w 246"/>
                    <a:gd name="T17" fmla="*/ 0 h 310"/>
                    <a:gd name="T18" fmla="*/ 0 w 246"/>
                    <a:gd name="T19" fmla="*/ 0 h 310"/>
                    <a:gd name="T20" fmla="*/ 0 w 246"/>
                    <a:gd name="T21" fmla="*/ 0 h 310"/>
                    <a:gd name="T22" fmla="*/ 0 w 246"/>
                    <a:gd name="T23" fmla="*/ 0 h 310"/>
                    <a:gd name="T24" fmla="*/ 0 w 246"/>
                    <a:gd name="T25" fmla="*/ 0 h 310"/>
                    <a:gd name="T26" fmla="*/ 0 w 246"/>
                    <a:gd name="T27" fmla="*/ 0 h 310"/>
                    <a:gd name="T28" fmla="*/ 0 w 246"/>
                    <a:gd name="T29" fmla="*/ 0 h 310"/>
                    <a:gd name="T30" fmla="*/ 0 w 246"/>
                    <a:gd name="T31" fmla="*/ 0 h 310"/>
                    <a:gd name="T32" fmla="*/ 0 w 246"/>
                    <a:gd name="T33" fmla="*/ 0 h 310"/>
                    <a:gd name="T34" fmla="*/ 0 w 246"/>
                    <a:gd name="T35" fmla="*/ 0 h 310"/>
                    <a:gd name="T36" fmla="*/ 0 w 246"/>
                    <a:gd name="T37" fmla="*/ 0 h 310"/>
                    <a:gd name="T38" fmla="*/ 0 w 246"/>
                    <a:gd name="T39" fmla="*/ 0 h 310"/>
                    <a:gd name="T40" fmla="*/ 0 w 246"/>
                    <a:gd name="T41" fmla="*/ 0 h 310"/>
                    <a:gd name="T42" fmla="*/ 0 w 246"/>
                    <a:gd name="T43" fmla="*/ 0 h 310"/>
                    <a:gd name="T44" fmla="*/ 0 w 246"/>
                    <a:gd name="T45" fmla="*/ 0 h 310"/>
                    <a:gd name="T46" fmla="*/ 0 w 246"/>
                    <a:gd name="T47" fmla="*/ 0 h 310"/>
                    <a:gd name="T48" fmla="*/ 0 w 246"/>
                    <a:gd name="T49" fmla="*/ 0 h 310"/>
                    <a:gd name="T50" fmla="*/ 0 w 246"/>
                    <a:gd name="T51" fmla="*/ 0 h 310"/>
                    <a:gd name="T52" fmla="*/ 0 w 246"/>
                    <a:gd name="T53" fmla="*/ 0 h 310"/>
                    <a:gd name="T54" fmla="*/ 0 w 246"/>
                    <a:gd name="T55" fmla="*/ 0 h 310"/>
                    <a:gd name="T56" fmla="*/ 0 w 246"/>
                    <a:gd name="T57" fmla="*/ 0 h 310"/>
                    <a:gd name="T58" fmla="*/ 0 w 246"/>
                    <a:gd name="T59" fmla="*/ 0 h 310"/>
                    <a:gd name="T60" fmla="*/ 0 w 246"/>
                    <a:gd name="T61" fmla="*/ 0 h 310"/>
                    <a:gd name="T62" fmla="*/ 0 w 246"/>
                    <a:gd name="T63" fmla="*/ 0 h 310"/>
                    <a:gd name="T64" fmla="*/ 0 w 246"/>
                    <a:gd name="T65" fmla="*/ 0 h 310"/>
                    <a:gd name="T66" fmla="*/ 0 w 246"/>
                    <a:gd name="T67" fmla="*/ 0 h 310"/>
                    <a:gd name="T68" fmla="*/ 0 w 246"/>
                    <a:gd name="T69" fmla="*/ 0 h 310"/>
                    <a:gd name="T70" fmla="*/ 0 w 246"/>
                    <a:gd name="T71" fmla="*/ 0 h 310"/>
                    <a:gd name="T72" fmla="*/ 0 w 246"/>
                    <a:gd name="T73" fmla="*/ 0 h 310"/>
                    <a:gd name="T74" fmla="*/ 0 w 246"/>
                    <a:gd name="T75" fmla="*/ 0 h 310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w 246"/>
                    <a:gd name="T115" fmla="*/ 0 h 310"/>
                    <a:gd name="T116" fmla="*/ 246 w 246"/>
                    <a:gd name="T117" fmla="*/ 310 h 310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T114" t="T115" r="T116" b="T117"/>
                  <a:pathLst>
                    <a:path w="246" h="310">
                      <a:moveTo>
                        <a:pt x="199" y="116"/>
                      </a:moveTo>
                      <a:lnTo>
                        <a:pt x="207" y="124"/>
                      </a:lnTo>
                      <a:lnTo>
                        <a:pt x="214" y="133"/>
                      </a:lnTo>
                      <a:lnTo>
                        <a:pt x="219" y="143"/>
                      </a:lnTo>
                      <a:lnTo>
                        <a:pt x="223" y="154"/>
                      </a:lnTo>
                      <a:lnTo>
                        <a:pt x="225" y="164"/>
                      </a:lnTo>
                      <a:lnTo>
                        <a:pt x="225" y="176"/>
                      </a:lnTo>
                      <a:lnTo>
                        <a:pt x="221" y="187"/>
                      </a:lnTo>
                      <a:lnTo>
                        <a:pt x="216" y="197"/>
                      </a:lnTo>
                      <a:lnTo>
                        <a:pt x="208" y="209"/>
                      </a:lnTo>
                      <a:lnTo>
                        <a:pt x="199" y="219"/>
                      </a:lnTo>
                      <a:lnTo>
                        <a:pt x="188" y="228"/>
                      </a:lnTo>
                      <a:lnTo>
                        <a:pt x="177" y="238"/>
                      </a:lnTo>
                      <a:lnTo>
                        <a:pt x="166" y="246"/>
                      </a:lnTo>
                      <a:lnTo>
                        <a:pt x="154" y="255"/>
                      </a:lnTo>
                      <a:lnTo>
                        <a:pt x="143" y="264"/>
                      </a:lnTo>
                      <a:lnTo>
                        <a:pt x="132" y="274"/>
                      </a:lnTo>
                      <a:lnTo>
                        <a:pt x="129" y="278"/>
                      </a:lnTo>
                      <a:lnTo>
                        <a:pt x="126" y="282"/>
                      </a:lnTo>
                      <a:lnTo>
                        <a:pt x="124" y="287"/>
                      </a:lnTo>
                      <a:lnTo>
                        <a:pt x="121" y="292"/>
                      </a:lnTo>
                      <a:lnTo>
                        <a:pt x="120" y="296"/>
                      </a:lnTo>
                      <a:lnTo>
                        <a:pt x="120" y="301"/>
                      </a:lnTo>
                      <a:lnTo>
                        <a:pt x="121" y="305"/>
                      </a:lnTo>
                      <a:lnTo>
                        <a:pt x="125" y="309"/>
                      </a:lnTo>
                      <a:lnTo>
                        <a:pt x="130" y="310"/>
                      </a:lnTo>
                      <a:lnTo>
                        <a:pt x="134" y="310"/>
                      </a:lnTo>
                      <a:lnTo>
                        <a:pt x="139" y="309"/>
                      </a:lnTo>
                      <a:lnTo>
                        <a:pt x="143" y="305"/>
                      </a:lnTo>
                      <a:lnTo>
                        <a:pt x="154" y="293"/>
                      </a:lnTo>
                      <a:lnTo>
                        <a:pt x="167" y="280"/>
                      </a:lnTo>
                      <a:lnTo>
                        <a:pt x="180" y="269"/>
                      </a:lnTo>
                      <a:lnTo>
                        <a:pt x="194" y="257"/>
                      </a:lnTo>
                      <a:lnTo>
                        <a:pt x="207" y="246"/>
                      </a:lnTo>
                      <a:lnTo>
                        <a:pt x="219" y="233"/>
                      </a:lnTo>
                      <a:lnTo>
                        <a:pt x="231" y="219"/>
                      </a:lnTo>
                      <a:lnTo>
                        <a:pt x="239" y="204"/>
                      </a:lnTo>
                      <a:lnTo>
                        <a:pt x="245" y="187"/>
                      </a:lnTo>
                      <a:lnTo>
                        <a:pt x="246" y="170"/>
                      </a:lnTo>
                      <a:lnTo>
                        <a:pt x="242" y="153"/>
                      </a:lnTo>
                      <a:lnTo>
                        <a:pt x="236" y="136"/>
                      </a:lnTo>
                      <a:lnTo>
                        <a:pt x="227" y="120"/>
                      </a:lnTo>
                      <a:lnTo>
                        <a:pt x="215" y="107"/>
                      </a:lnTo>
                      <a:lnTo>
                        <a:pt x="201" y="94"/>
                      </a:lnTo>
                      <a:lnTo>
                        <a:pt x="187" y="82"/>
                      </a:lnTo>
                      <a:lnTo>
                        <a:pt x="177" y="74"/>
                      </a:lnTo>
                      <a:lnTo>
                        <a:pt x="165" y="68"/>
                      </a:lnTo>
                      <a:lnTo>
                        <a:pt x="152" y="60"/>
                      </a:lnTo>
                      <a:lnTo>
                        <a:pt x="139" y="51"/>
                      </a:lnTo>
                      <a:lnTo>
                        <a:pt x="126" y="43"/>
                      </a:lnTo>
                      <a:lnTo>
                        <a:pt x="112" y="35"/>
                      </a:lnTo>
                      <a:lnTo>
                        <a:pt x="98" y="28"/>
                      </a:lnTo>
                      <a:lnTo>
                        <a:pt x="85" y="22"/>
                      </a:lnTo>
                      <a:lnTo>
                        <a:pt x="72" y="16"/>
                      </a:lnTo>
                      <a:lnTo>
                        <a:pt x="59" y="10"/>
                      </a:lnTo>
                      <a:lnTo>
                        <a:pt x="46" y="7"/>
                      </a:lnTo>
                      <a:lnTo>
                        <a:pt x="35" y="3"/>
                      </a:lnTo>
                      <a:lnTo>
                        <a:pt x="24" y="1"/>
                      </a:lnTo>
                      <a:lnTo>
                        <a:pt x="15" y="0"/>
                      </a:lnTo>
                      <a:lnTo>
                        <a:pt x="7" y="1"/>
                      </a:lnTo>
                      <a:lnTo>
                        <a:pt x="0" y="3"/>
                      </a:lnTo>
                      <a:lnTo>
                        <a:pt x="8" y="6"/>
                      </a:lnTo>
                      <a:lnTo>
                        <a:pt x="17" y="9"/>
                      </a:lnTo>
                      <a:lnTo>
                        <a:pt x="28" y="14"/>
                      </a:lnTo>
                      <a:lnTo>
                        <a:pt x="38" y="18"/>
                      </a:lnTo>
                      <a:lnTo>
                        <a:pt x="51" y="24"/>
                      </a:lnTo>
                      <a:lnTo>
                        <a:pt x="64" y="30"/>
                      </a:lnTo>
                      <a:lnTo>
                        <a:pt x="78" y="37"/>
                      </a:lnTo>
                      <a:lnTo>
                        <a:pt x="92" y="43"/>
                      </a:lnTo>
                      <a:lnTo>
                        <a:pt x="106" y="51"/>
                      </a:lnTo>
                      <a:lnTo>
                        <a:pt x="120" y="60"/>
                      </a:lnTo>
                      <a:lnTo>
                        <a:pt x="134" y="69"/>
                      </a:lnTo>
                      <a:lnTo>
                        <a:pt x="148" y="78"/>
                      </a:lnTo>
                      <a:lnTo>
                        <a:pt x="163" y="87"/>
                      </a:lnTo>
                      <a:lnTo>
                        <a:pt x="175" y="96"/>
                      </a:lnTo>
                      <a:lnTo>
                        <a:pt x="187" y="105"/>
                      </a:lnTo>
                      <a:lnTo>
                        <a:pt x="199" y="116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295" name="Freeform 760"/>
                <p:cNvSpPr>
                  <a:spLocks/>
                </p:cNvSpPr>
                <p:nvPr/>
              </p:nvSpPr>
              <p:spPr bwMode="auto">
                <a:xfrm>
                  <a:off x="5115" y="2660"/>
                  <a:ext cx="69" cy="55"/>
                </a:xfrm>
                <a:custGeom>
                  <a:avLst/>
                  <a:gdLst>
                    <a:gd name="T0" fmla="*/ 0 w 198"/>
                    <a:gd name="T1" fmla="*/ 0 h 236"/>
                    <a:gd name="T2" fmla="*/ 0 w 198"/>
                    <a:gd name="T3" fmla="*/ 0 h 236"/>
                    <a:gd name="T4" fmla="*/ 0 w 198"/>
                    <a:gd name="T5" fmla="*/ 0 h 236"/>
                    <a:gd name="T6" fmla="*/ 0 w 198"/>
                    <a:gd name="T7" fmla="*/ 0 h 236"/>
                    <a:gd name="T8" fmla="*/ 0 w 198"/>
                    <a:gd name="T9" fmla="*/ 0 h 236"/>
                    <a:gd name="T10" fmla="*/ 0 w 198"/>
                    <a:gd name="T11" fmla="*/ 0 h 236"/>
                    <a:gd name="T12" fmla="*/ 0 w 198"/>
                    <a:gd name="T13" fmla="*/ 0 h 236"/>
                    <a:gd name="T14" fmla="*/ 0 w 198"/>
                    <a:gd name="T15" fmla="*/ 0 h 236"/>
                    <a:gd name="T16" fmla="*/ 0 w 198"/>
                    <a:gd name="T17" fmla="*/ 0 h 236"/>
                    <a:gd name="T18" fmla="*/ 0 w 198"/>
                    <a:gd name="T19" fmla="*/ 0 h 236"/>
                    <a:gd name="T20" fmla="*/ 0 w 198"/>
                    <a:gd name="T21" fmla="*/ 0 h 236"/>
                    <a:gd name="T22" fmla="*/ 0 w 198"/>
                    <a:gd name="T23" fmla="*/ 0 h 236"/>
                    <a:gd name="T24" fmla="*/ 0 w 198"/>
                    <a:gd name="T25" fmla="*/ 0 h 236"/>
                    <a:gd name="T26" fmla="*/ 0 w 198"/>
                    <a:gd name="T27" fmla="*/ 0 h 236"/>
                    <a:gd name="T28" fmla="*/ 0 w 198"/>
                    <a:gd name="T29" fmla="*/ 0 h 236"/>
                    <a:gd name="T30" fmla="*/ 0 w 198"/>
                    <a:gd name="T31" fmla="*/ 0 h 236"/>
                    <a:gd name="T32" fmla="*/ 0 w 198"/>
                    <a:gd name="T33" fmla="*/ 0 h 236"/>
                    <a:gd name="T34" fmla="*/ 0 w 198"/>
                    <a:gd name="T35" fmla="*/ 0 h 236"/>
                    <a:gd name="T36" fmla="*/ 0 w 198"/>
                    <a:gd name="T37" fmla="*/ 0 h 236"/>
                    <a:gd name="T38" fmla="*/ 0 w 198"/>
                    <a:gd name="T39" fmla="*/ 0 h 236"/>
                    <a:gd name="T40" fmla="*/ 0 w 198"/>
                    <a:gd name="T41" fmla="*/ 0 h 236"/>
                    <a:gd name="T42" fmla="*/ 0 w 198"/>
                    <a:gd name="T43" fmla="*/ 0 h 236"/>
                    <a:gd name="T44" fmla="*/ 0 w 198"/>
                    <a:gd name="T45" fmla="*/ 0 h 236"/>
                    <a:gd name="T46" fmla="*/ 0 w 198"/>
                    <a:gd name="T47" fmla="*/ 0 h 236"/>
                    <a:gd name="T48" fmla="*/ 0 w 198"/>
                    <a:gd name="T49" fmla="*/ 0 h 236"/>
                    <a:gd name="T50" fmla="*/ 0 w 198"/>
                    <a:gd name="T51" fmla="*/ 0 h 236"/>
                    <a:gd name="T52" fmla="*/ 0 w 198"/>
                    <a:gd name="T53" fmla="*/ 0 h 236"/>
                    <a:gd name="T54" fmla="*/ 0 w 198"/>
                    <a:gd name="T55" fmla="*/ 0 h 236"/>
                    <a:gd name="T56" fmla="*/ 0 w 198"/>
                    <a:gd name="T57" fmla="*/ 0 h 236"/>
                    <a:gd name="T58" fmla="*/ 0 w 198"/>
                    <a:gd name="T59" fmla="*/ 0 h 236"/>
                    <a:gd name="T60" fmla="*/ 0 w 198"/>
                    <a:gd name="T61" fmla="*/ 0 h 236"/>
                    <a:gd name="T62" fmla="*/ 0 w 198"/>
                    <a:gd name="T63" fmla="*/ 0 h 236"/>
                    <a:gd name="T64" fmla="*/ 0 w 198"/>
                    <a:gd name="T65" fmla="*/ 0 h 236"/>
                    <a:gd name="T66" fmla="*/ 0 w 198"/>
                    <a:gd name="T67" fmla="*/ 0 h 236"/>
                    <a:gd name="T68" fmla="*/ 0 w 198"/>
                    <a:gd name="T69" fmla="*/ 0 h 236"/>
                    <a:gd name="T70" fmla="*/ 0 w 198"/>
                    <a:gd name="T71" fmla="*/ 0 h 236"/>
                    <a:gd name="T72" fmla="*/ 0 w 198"/>
                    <a:gd name="T73" fmla="*/ 0 h 236"/>
                    <a:gd name="T74" fmla="*/ 0 w 198"/>
                    <a:gd name="T75" fmla="*/ 0 h 236"/>
                    <a:gd name="T76" fmla="*/ 0 w 198"/>
                    <a:gd name="T77" fmla="*/ 0 h 236"/>
                    <a:gd name="T78" fmla="*/ 0 w 198"/>
                    <a:gd name="T79" fmla="*/ 0 h 236"/>
                    <a:gd name="T80" fmla="*/ 0 w 198"/>
                    <a:gd name="T81" fmla="*/ 0 h 236"/>
                    <a:gd name="T82" fmla="*/ 0 w 198"/>
                    <a:gd name="T83" fmla="*/ 0 h 236"/>
                    <a:gd name="T84" fmla="*/ 0 w 198"/>
                    <a:gd name="T85" fmla="*/ 0 h 236"/>
                    <a:gd name="T86" fmla="*/ 0 w 198"/>
                    <a:gd name="T87" fmla="*/ 0 h 236"/>
                    <a:gd name="T88" fmla="*/ 0 w 198"/>
                    <a:gd name="T89" fmla="*/ 0 h 236"/>
                    <a:gd name="T90" fmla="*/ 0 w 198"/>
                    <a:gd name="T91" fmla="*/ 0 h 236"/>
                    <a:gd name="T92" fmla="*/ 0 w 198"/>
                    <a:gd name="T93" fmla="*/ 0 h 236"/>
                    <a:gd name="T94" fmla="*/ 0 w 198"/>
                    <a:gd name="T95" fmla="*/ 0 h 236"/>
                    <a:gd name="T96" fmla="*/ 0 w 198"/>
                    <a:gd name="T97" fmla="*/ 0 h 236"/>
                    <a:gd name="T98" fmla="*/ 0 w 198"/>
                    <a:gd name="T99" fmla="*/ 0 h 236"/>
                    <a:gd name="T100" fmla="*/ 0 w 198"/>
                    <a:gd name="T101" fmla="*/ 0 h 236"/>
                    <a:gd name="T102" fmla="*/ 0 w 198"/>
                    <a:gd name="T103" fmla="*/ 0 h 236"/>
                    <a:gd name="T104" fmla="*/ 0 w 198"/>
                    <a:gd name="T105" fmla="*/ 0 h 236"/>
                    <a:gd name="T106" fmla="*/ 0 w 198"/>
                    <a:gd name="T107" fmla="*/ 0 h 236"/>
                    <a:gd name="T108" fmla="*/ 0 w 198"/>
                    <a:gd name="T109" fmla="*/ 0 h 236"/>
                    <a:gd name="T110" fmla="*/ 0 w 198"/>
                    <a:gd name="T111" fmla="*/ 0 h 236"/>
                    <a:gd name="T112" fmla="*/ 0 w 198"/>
                    <a:gd name="T113" fmla="*/ 0 h 236"/>
                    <a:gd name="T114" fmla="*/ 0 w 198"/>
                    <a:gd name="T115" fmla="*/ 0 h 236"/>
                    <a:gd name="T116" fmla="*/ 0 w 198"/>
                    <a:gd name="T117" fmla="*/ 0 h 236"/>
                    <a:gd name="T118" fmla="*/ 0 w 198"/>
                    <a:gd name="T119" fmla="*/ 0 h 236"/>
                    <a:gd name="T120" fmla="*/ 0 w 198"/>
                    <a:gd name="T121" fmla="*/ 0 h 2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198"/>
                    <a:gd name="T184" fmla="*/ 0 h 236"/>
                    <a:gd name="T185" fmla="*/ 198 w 198"/>
                    <a:gd name="T186" fmla="*/ 236 h 236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198" h="236">
                      <a:moveTo>
                        <a:pt x="73" y="36"/>
                      </a:moveTo>
                      <a:lnTo>
                        <a:pt x="58" y="46"/>
                      </a:lnTo>
                      <a:lnTo>
                        <a:pt x="46" y="58"/>
                      </a:lnTo>
                      <a:lnTo>
                        <a:pt x="33" y="72"/>
                      </a:lnTo>
                      <a:lnTo>
                        <a:pt x="22" y="85"/>
                      </a:lnTo>
                      <a:lnTo>
                        <a:pt x="14" y="100"/>
                      </a:lnTo>
                      <a:lnTo>
                        <a:pt x="7" y="115"/>
                      </a:lnTo>
                      <a:lnTo>
                        <a:pt x="2" y="130"/>
                      </a:lnTo>
                      <a:lnTo>
                        <a:pt x="0" y="146"/>
                      </a:lnTo>
                      <a:lnTo>
                        <a:pt x="2" y="170"/>
                      </a:lnTo>
                      <a:lnTo>
                        <a:pt x="12" y="190"/>
                      </a:lnTo>
                      <a:lnTo>
                        <a:pt x="26" y="207"/>
                      </a:lnTo>
                      <a:lnTo>
                        <a:pt x="43" y="220"/>
                      </a:lnTo>
                      <a:lnTo>
                        <a:pt x="64" y="229"/>
                      </a:lnTo>
                      <a:lnTo>
                        <a:pt x="88" y="235"/>
                      </a:lnTo>
                      <a:lnTo>
                        <a:pt x="110" y="236"/>
                      </a:lnTo>
                      <a:lnTo>
                        <a:pt x="132" y="232"/>
                      </a:lnTo>
                      <a:lnTo>
                        <a:pt x="137" y="232"/>
                      </a:lnTo>
                      <a:lnTo>
                        <a:pt x="142" y="230"/>
                      </a:lnTo>
                      <a:lnTo>
                        <a:pt x="145" y="226"/>
                      </a:lnTo>
                      <a:lnTo>
                        <a:pt x="146" y="221"/>
                      </a:lnTo>
                      <a:lnTo>
                        <a:pt x="145" y="219"/>
                      </a:lnTo>
                      <a:lnTo>
                        <a:pt x="142" y="219"/>
                      </a:lnTo>
                      <a:lnTo>
                        <a:pt x="137" y="217"/>
                      </a:lnTo>
                      <a:lnTo>
                        <a:pt x="131" y="217"/>
                      </a:lnTo>
                      <a:lnTo>
                        <a:pt x="124" y="217"/>
                      </a:lnTo>
                      <a:lnTo>
                        <a:pt x="118" y="217"/>
                      </a:lnTo>
                      <a:lnTo>
                        <a:pt x="112" y="217"/>
                      </a:lnTo>
                      <a:lnTo>
                        <a:pt x="109" y="217"/>
                      </a:lnTo>
                      <a:lnTo>
                        <a:pt x="97" y="216"/>
                      </a:lnTo>
                      <a:lnTo>
                        <a:pt x="87" y="215"/>
                      </a:lnTo>
                      <a:lnTo>
                        <a:pt x="75" y="214"/>
                      </a:lnTo>
                      <a:lnTo>
                        <a:pt x="63" y="211"/>
                      </a:lnTo>
                      <a:lnTo>
                        <a:pt x="51" y="207"/>
                      </a:lnTo>
                      <a:lnTo>
                        <a:pt x="40" y="199"/>
                      </a:lnTo>
                      <a:lnTo>
                        <a:pt x="29" y="189"/>
                      </a:lnTo>
                      <a:lnTo>
                        <a:pt x="17" y="174"/>
                      </a:lnTo>
                      <a:lnTo>
                        <a:pt x="15" y="157"/>
                      </a:lnTo>
                      <a:lnTo>
                        <a:pt x="16" y="141"/>
                      </a:lnTo>
                      <a:lnTo>
                        <a:pt x="21" y="124"/>
                      </a:lnTo>
                      <a:lnTo>
                        <a:pt x="28" y="109"/>
                      </a:lnTo>
                      <a:lnTo>
                        <a:pt x="39" y="96"/>
                      </a:lnTo>
                      <a:lnTo>
                        <a:pt x="50" y="82"/>
                      </a:lnTo>
                      <a:lnTo>
                        <a:pt x="63" y="70"/>
                      </a:lnTo>
                      <a:lnTo>
                        <a:pt x="78" y="59"/>
                      </a:lnTo>
                      <a:lnTo>
                        <a:pt x="94" y="49"/>
                      </a:lnTo>
                      <a:lnTo>
                        <a:pt x="110" y="39"/>
                      </a:lnTo>
                      <a:lnTo>
                        <a:pt x="126" y="31"/>
                      </a:lnTo>
                      <a:lnTo>
                        <a:pt x="142" y="24"/>
                      </a:lnTo>
                      <a:lnTo>
                        <a:pt x="158" y="19"/>
                      </a:lnTo>
                      <a:lnTo>
                        <a:pt x="172" y="13"/>
                      </a:lnTo>
                      <a:lnTo>
                        <a:pt x="186" y="10"/>
                      </a:lnTo>
                      <a:lnTo>
                        <a:pt x="198" y="7"/>
                      </a:lnTo>
                      <a:lnTo>
                        <a:pt x="190" y="3"/>
                      </a:lnTo>
                      <a:lnTo>
                        <a:pt x="177" y="0"/>
                      </a:lnTo>
                      <a:lnTo>
                        <a:pt x="162" y="3"/>
                      </a:lnTo>
                      <a:lnTo>
                        <a:pt x="144" y="6"/>
                      </a:lnTo>
                      <a:lnTo>
                        <a:pt x="124" y="12"/>
                      </a:lnTo>
                      <a:lnTo>
                        <a:pt x="105" y="19"/>
                      </a:lnTo>
                      <a:lnTo>
                        <a:pt x="88" y="28"/>
                      </a:lnTo>
                      <a:lnTo>
                        <a:pt x="73" y="3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296" name="Freeform 761"/>
                <p:cNvSpPr>
                  <a:spLocks/>
                </p:cNvSpPr>
                <p:nvPr/>
              </p:nvSpPr>
              <p:spPr bwMode="auto">
                <a:xfrm>
                  <a:off x="5233" y="2660"/>
                  <a:ext cx="47" cy="42"/>
                </a:xfrm>
                <a:custGeom>
                  <a:avLst/>
                  <a:gdLst>
                    <a:gd name="T0" fmla="*/ 0 w 128"/>
                    <a:gd name="T1" fmla="*/ 0 h 183"/>
                    <a:gd name="T2" fmla="*/ 0 w 128"/>
                    <a:gd name="T3" fmla="*/ 0 h 183"/>
                    <a:gd name="T4" fmla="*/ 0 w 128"/>
                    <a:gd name="T5" fmla="*/ 0 h 183"/>
                    <a:gd name="T6" fmla="*/ 0 w 128"/>
                    <a:gd name="T7" fmla="*/ 0 h 183"/>
                    <a:gd name="T8" fmla="*/ 0 w 128"/>
                    <a:gd name="T9" fmla="*/ 0 h 183"/>
                    <a:gd name="T10" fmla="*/ 0 w 128"/>
                    <a:gd name="T11" fmla="*/ 0 h 183"/>
                    <a:gd name="T12" fmla="*/ 0 w 128"/>
                    <a:gd name="T13" fmla="*/ 0 h 183"/>
                    <a:gd name="T14" fmla="*/ 0 w 128"/>
                    <a:gd name="T15" fmla="*/ 0 h 183"/>
                    <a:gd name="T16" fmla="*/ 0 w 128"/>
                    <a:gd name="T17" fmla="*/ 0 h 183"/>
                    <a:gd name="T18" fmla="*/ 0 w 128"/>
                    <a:gd name="T19" fmla="*/ 0 h 183"/>
                    <a:gd name="T20" fmla="*/ 0 w 128"/>
                    <a:gd name="T21" fmla="*/ 0 h 183"/>
                    <a:gd name="T22" fmla="*/ 0 w 128"/>
                    <a:gd name="T23" fmla="*/ 0 h 183"/>
                    <a:gd name="T24" fmla="*/ 0 w 128"/>
                    <a:gd name="T25" fmla="*/ 0 h 183"/>
                    <a:gd name="T26" fmla="*/ 0 w 128"/>
                    <a:gd name="T27" fmla="*/ 0 h 183"/>
                    <a:gd name="T28" fmla="*/ 0 w 128"/>
                    <a:gd name="T29" fmla="*/ 0 h 183"/>
                    <a:gd name="T30" fmla="*/ 0 w 128"/>
                    <a:gd name="T31" fmla="*/ 0 h 183"/>
                    <a:gd name="T32" fmla="*/ 0 w 128"/>
                    <a:gd name="T33" fmla="*/ 0 h 183"/>
                    <a:gd name="T34" fmla="*/ 0 w 128"/>
                    <a:gd name="T35" fmla="*/ 0 h 183"/>
                    <a:gd name="T36" fmla="*/ 0 w 128"/>
                    <a:gd name="T37" fmla="*/ 0 h 183"/>
                    <a:gd name="T38" fmla="*/ 0 w 128"/>
                    <a:gd name="T39" fmla="*/ 0 h 183"/>
                    <a:gd name="T40" fmla="*/ 0 w 128"/>
                    <a:gd name="T41" fmla="*/ 0 h 183"/>
                    <a:gd name="T42" fmla="*/ 0 w 128"/>
                    <a:gd name="T43" fmla="*/ 0 h 183"/>
                    <a:gd name="T44" fmla="*/ 0 w 128"/>
                    <a:gd name="T45" fmla="*/ 0 h 183"/>
                    <a:gd name="T46" fmla="*/ 0 w 128"/>
                    <a:gd name="T47" fmla="*/ 0 h 183"/>
                    <a:gd name="T48" fmla="*/ 0 w 128"/>
                    <a:gd name="T49" fmla="*/ 0 h 183"/>
                    <a:gd name="T50" fmla="*/ 0 w 128"/>
                    <a:gd name="T51" fmla="*/ 0 h 183"/>
                    <a:gd name="T52" fmla="*/ 0 w 128"/>
                    <a:gd name="T53" fmla="*/ 0 h 183"/>
                    <a:gd name="T54" fmla="*/ 0 w 128"/>
                    <a:gd name="T55" fmla="*/ 0 h 183"/>
                    <a:gd name="T56" fmla="*/ 0 w 128"/>
                    <a:gd name="T57" fmla="*/ 0 h 183"/>
                    <a:gd name="T58" fmla="*/ 0 w 128"/>
                    <a:gd name="T59" fmla="*/ 0 h 183"/>
                    <a:gd name="T60" fmla="*/ 0 w 128"/>
                    <a:gd name="T61" fmla="*/ 0 h 183"/>
                    <a:gd name="T62" fmla="*/ 0 w 128"/>
                    <a:gd name="T63" fmla="*/ 0 h 183"/>
                    <a:gd name="T64" fmla="*/ 0 w 128"/>
                    <a:gd name="T65" fmla="*/ 0 h 183"/>
                    <a:gd name="T66" fmla="*/ 0 w 128"/>
                    <a:gd name="T67" fmla="*/ 0 h 183"/>
                    <a:gd name="T68" fmla="*/ 0 w 128"/>
                    <a:gd name="T69" fmla="*/ 0 h 183"/>
                    <a:gd name="T70" fmla="*/ 0 w 128"/>
                    <a:gd name="T71" fmla="*/ 0 h 183"/>
                    <a:gd name="T72" fmla="*/ 0 w 128"/>
                    <a:gd name="T73" fmla="*/ 0 h 183"/>
                    <a:gd name="T74" fmla="*/ 0 w 128"/>
                    <a:gd name="T75" fmla="*/ 0 h 183"/>
                    <a:gd name="T76" fmla="*/ 0 w 128"/>
                    <a:gd name="T77" fmla="*/ 0 h 183"/>
                    <a:gd name="T78" fmla="*/ 0 w 128"/>
                    <a:gd name="T79" fmla="*/ 0 h 183"/>
                    <a:gd name="T80" fmla="*/ 0 w 128"/>
                    <a:gd name="T81" fmla="*/ 0 h 183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28"/>
                    <a:gd name="T124" fmla="*/ 0 h 183"/>
                    <a:gd name="T125" fmla="*/ 128 w 128"/>
                    <a:gd name="T126" fmla="*/ 183 h 183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28" h="183">
                      <a:moveTo>
                        <a:pt x="108" y="61"/>
                      </a:moveTo>
                      <a:lnTo>
                        <a:pt x="111" y="80"/>
                      </a:lnTo>
                      <a:lnTo>
                        <a:pt x="109" y="97"/>
                      </a:lnTo>
                      <a:lnTo>
                        <a:pt x="101" y="110"/>
                      </a:lnTo>
                      <a:lnTo>
                        <a:pt x="89" y="123"/>
                      </a:lnTo>
                      <a:lnTo>
                        <a:pt x="75" y="134"/>
                      </a:lnTo>
                      <a:lnTo>
                        <a:pt x="60" y="145"/>
                      </a:lnTo>
                      <a:lnTo>
                        <a:pt x="43" y="156"/>
                      </a:lnTo>
                      <a:lnTo>
                        <a:pt x="29" y="167"/>
                      </a:lnTo>
                      <a:lnTo>
                        <a:pt x="27" y="170"/>
                      </a:lnTo>
                      <a:lnTo>
                        <a:pt x="26" y="172"/>
                      </a:lnTo>
                      <a:lnTo>
                        <a:pt x="26" y="176"/>
                      </a:lnTo>
                      <a:lnTo>
                        <a:pt x="28" y="179"/>
                      </a:lnTo>
                      <a:lnTo>
                        <a:pt x="30" y="182"/>
                      </a:lnTo>
                      <a:lnTo>
                        <a:pt x="34" y="183"/>
                      </a:lnTo>
                      <a:lnTo>
                        <a:pt x="37" y="183"/>
                      </a:lnTo>
                      <a:lnTo>
                        <a:pt x="41" y="182"/>
                      </a:lnTo>
                      <a:lnTo>
                        <a:pt x="58" y="171"/>
                      </a:lnTo>
                      <a:lnTo>
                        <a:pt x="76" y="160"/>
                      </a:lnTo>
                      <a:lnTo>
                        <a:pt x="92" y="147"/>
                      </a:lnTo>
                      <a:lnTo>
                        <a:pt x="108" y="132"/>
                      </a:lnTo>
                      <a:lnTo>
                        <a:pt x="118" y="116"/>
                      </a:lnTo>
                      <a:lnTo>
                        <a:pt x="125" y="98"/>
                      </a:lnTo>
                      <a:lnTo>
                        <a:pt x="128" y="78"/>
                      </a:lnTo>
                      <a:lnTo>
                        <a:pt x="123" y="58"/>
                      </a:lnTo>
                      <a:lnTo>
                        <a:pt x="112" y="41"/>
                      </a:lnTo>
                      <a:lnTo>
                        <a:pt x="98" y="28"/>
                      </a:lnTo>
                      <a:lnTo>
                        <a:pt x="80" y="16"/>
                      </a:lnTo>
                      <a:lnTo>
                        <a:pt x="61" y="8"/>
                      </a:lnTo>
                      <a:lnTo>
                        <a:pt x="41" y="2"/>
                      </a:lnTo>
                      <a:lnTo>
                        <a:pt x="23" y="0"/>
                      </a:lnTo>
                      <a:lnTo>
                        <a:pt x="9" y="1"/>
                      </a:lnTo>
                      <a:lnTo>
                        <a:pt x="0" y="6"/>
                      </a:lnTo>
                      <a:lnTo>
                        <a:pt x="16" y="10"/>
                      </a:lnTo>
                      <a:lnTo>
                        <a:pt x="33" y="14"/>
                      </a:lnTo>
                      <a:lnTo>
                        <a:pt x="48" y="17"/>
                      </a:lnTo>
                      <a:lnTo>
                        <a:pt x="63" y="22"/>
                      </a:lnTo>
                      <a:lnTo>
                        <a:pt x="77" y="28"/>
                      </a:lnTo>
                      <a:lnTo>
                        <a:pt x="90" y="36"/>
                      </a:lnTo>
                      <a:lnTo>
                        <a:pt x="101" y="46"/>
                      </a:lnTo>
                      <a:lnTo>
                        <a:pt x="108" y="6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297" name="Freeform 762"/>
                <p:cNvSpPr>
                  <a:spLocks/>
                </p:cNvSpPr>
                <p:nvPr/>
              </p:nvSpPr>
              <p:spPr bwMode="auto">
                <a:xfrm>
                  <a:off x="5070" y="2650"/>
                  <a:ext cx="112" cy="88"/>
                </a:xfrm>
                <a:custGeom>
                  <a:avLst/>
                  <a:gdLst>
                    <a:gd name="T0" fmla="*/ 0 w 323"/>
                    <a:gd name="T1" fmla="*/ 0 h 379"/>
                    <a:gd name="T2" fmla="*/ 0 w 323"/>
                    <a:gd name="T3" fmla="*/ 0 h 379"/>
                    <a:gd name="T4" fmla="*/ 0 w 323"/>
                    <a:gd name="T5" fmla="*/ 0 h 379"/>
                    <a:gd name="T6" fmla="*/ 0 w 323"/>
                    <a:gd name="T7" fmla="*/ 0 h 379"/>
                    <a:gd name="T8" fmla="*/ 0 w 323"/>
                    <a:gd name="T9" fmla="*/ 0 h 379"/>
                    <a:gd name="T10" fmla="*/ 0 w 323"/>
                    <a:gd name="T11" fmla="*/ 0 h 379"/>
                    <a:gd name="T12" fmla="*/ 0 w 323"/>
                    <a:gd name="T13" fmla="*/ 0 h 379"/>
                    <a:gd name="T14" fmla="*/ 0 w 323"/>
                    <a:gd name="T15" fmla="*/ 0 h 379"/>
                    <a:gd name="T16" fmla="*/ 0 w 323"/>
                    <a:gd name="T17" fmla="*/ 0 h 379"/>
                    <a:gd name="T18" fmla="*/ 0 w 323"/>
                    <a:gd name="T19" fmla="*/ 0 h 379"/>
                    <a:gd name="T20" fmla="*/ 0 w 323"/>
                    <a:gd name="T21" fmla="*/ 0 h 379"/>
                    <a:gd name="T22" fmla="*/ 0 w 323"/>
                    <a:gd name="T23" fmla="*/ 0 h 379"/>
                    <a:gd name="T24" fmla="*/ 0 w 323"/>
                    <a:gd name="T25" fmla="*/ 0 h 379"/>
                    <a:gd name="T26" fmla="*/ 0 w 323"/>
                    <a:gd name="T27" fmla="*/ 0 h 379"/>
                    <a:gd name="T28" fmla="*/ 0 w 323"/>
                    <a:gd name="T29" fmla="*/ 0 h 379"/>
                    <a:gd name="T30" fmla="*/ 0 w 323"/>
                    <a:gd name="T31" fmla="*/ 0 h 379"/>
                    <a:gd name="T32" fmla="*/ 0 w 323"/>
                    <a:gd name="T33" fmla="*/ 0 h 379"/>
                    <a:gd name="T34" fmla="*/ 0 w 323"/>
                    <a:gd name="T35" fmla="*/ 0 h 379"/>
                    <a:gd name="T36" fmla="*/ 0 w 323"/>
                    <a:gd name="T37" fmla="*/ 0 h 379"/>
                    <a:gd name="T38" fmla="*/ 0 w 323"/>
                    <a:gd name="T39" fmla="*/ 0 h 379"/>
                    <a:gd name="T40" fmla="*/ 0 w 323"/>
                    <a:gd name="T41" fmla="*/ 0 h 379"/>
                    <a:gd name="T42" fmla="*/ 0 w 323"/>
                    <a:gd name="T43" fmla="*/ 0 h 379"/>
                    <a:gd name="T44" fmla="*/ 0 w 323"/>
                    <a:gd name="T45" fmla="*/ 0 h 379"/>
                    <a:gd name="T46" fmla="*/ 0 w 323"/>
                    <a:gd name="T47" fmla="*/ 0 h 379"/>
                    <a:gd name="T48" fmla="*/ 0 w 323"/>
                    <a:gd name="T49" fmla="*/ 0 h 379"/>
                    <a:gd name="T50" fmla="*/ 0 w 323"/>
                    <a:gd name="T51" fmla="*/ 0 h 379"/>
                    <a:gd name="T52" fmla="*/ 0 w 323"/>
                    <a:gd name="T53" fmla="*/ 0 h 379"/>
                    <a:gd name="T54" fmla="*/ 0 w 323"/>
                    <a:gd name="T55" fmla="*/ 0 h 379"/>
                    <a:gd name="T56" fmla="*/ 0 w 323"/>
                    <a:gd name="T57" fmla="*/ 0 h 379"/>
                    <a:gd name="T58" fmla="*/ 0 w 323"/>
                    <a:gd name="T59" fmla="*/ 0 h 379"/>
                    <a:gd name="T60" fmla="*/ 0 w 323"/>
                    <a:gd name="T61" fmla="*/ 0 h 379"/>
                    <a:gd name="T62" fmla="*/ 0 w 323"/>
                    <a:gd name="T63" fmla="*/ 0 h 379"/>
                    <a:gd name="T64" fmla="*/ 0 w 323"/>
                    <a:gd name="T65" fmla="*/ 0 h 379"/>
                    <a:gd name="T66" fmla="*/ 0 w 323"/>
                    <a:gd name="T67" fmla="*/ 0 h 379"/>
                    <a:gd name="T68" fmla="*/ 0 w 323"/>
                    <a:gd name="T69" fmla="*/ 0 h 379"/>
                    <a:gd name="T70" fmla="*/ 0 w 323"/>
                    <a:gd name="T71" fmla="*/ 0 h 379"/>
                    <a:gd name="T72" fmla="*/ 0 w 323"/>
                    <a:gd name="T73" fmla="*/ 0 h 379"/>
                    <a:gd name="T74" fmla="*/ 0 w 323"/>
                    <a:gd name="T75" fmla="*/ 0 h 379"/>
                    <a:gd name="T76" fmla="*/ 0 w 323"/>
                    <a:gd name="T77" fmla="*/ 0 h 379"/>
                    <a:gd name="T78" fmla="*/ 0 w 323"/>
                    <a:gd name="T79" fmla="*/ 0 h 379"/>
                    <a:gd name="T80" fmla="*/ 0 w 323"/>
                    <a:gd name="T81" fmla="*/ 0 h 379"/>
                    <a:gd name="T82" fmla="*/ 0 w 323"/>
                    <a:gd name="T83" fmla="*/ 0 h 379"/>
                    <a:gd name="T84" fmla="*/ 0 w 323"/>
                    <a:gd name="T85" fmla="*/ 0 h 379"/>
                    <a:gd name="T86" fmla="*/ 0 w 323"/>
                    <a:gd name="T87" fmla="*/ 0 h 379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w 323"/>
                    <a:gd name="T133" fmla="*/ 0 h 379"/>
                    <a:gd name="T134" fmla="*/ 323 w 323"/>
                    <a:gd name="T135" fmla="*/ 379 h 379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T132" t="T133" r="T134" b="T135"/>
                  <a:pathLst>
                    <a:path w="323" h="379">
                      <a:moveTo>
                        <a:pt x="126" y="50"/>
                      </a:moveTo>
                      <a:lnTo>
                        <a:pt x="101" y="70"/>
                      </a:lnTo>
                      <a:lnTo>
                        <a:pt x="76" y="92"/>
                      </a:lnTo>
                      <a:lnTo>
                        <a:pt x="54" y="115"/>
                      </a:lnTo>
                      <a:lnTo>
                        <a:pt x="34" y="140"/>
                      </a:lnTo>
                      <a:lnTo>
                        <a:pt x="18" y="167"/>
                      </a:lnTo>
                      <a:lnTo>
                        <a:pt x="6" y="196"/>
                      </a:lnTo>
                      <a:lnTo>
                        <a:pt x="0" y="227"/>
                      </a:lnTo>
                      <a:lnTo>
                        <a:pt x="1" y="259"/>
                      </a:lnTo>
                      <a:lnTo>
                        <a:pt x="4" y="267"/>
                      </a:lnTo>
                      <a:lnTo>
                        <a:pt x="7" y="277"/>
                      </a:lnTo>
                      <a:lnTo>
                        <a:pt x="11" y="283"/>
                      </a:lnTo>
                      <a:lnTo>
                        <a:pt x="15" y="291"/>
                      </a:lnTo>
                      <a:lnTo>
                        <a:pt x="21" y="298"/>
                      </a:lnTo>
                      <a:lnTo>
                        <a:pt x="27" y="305"/>
                      </a:lnTo>
                      <a:lnTo>
                        <a:pt x="34" y="311"/>
                      </a:lnTo>
                      <a:lnTo>
                        <a:pt x="41" y="316"/>
                      </a:lnTo>
                      <a:lnTo>
                        <a:pt x="57" y="325"/>
                      </a:lnTo>
                      <a:lnTo>
                        <a:pt x="72" y="333"/>
                      </a:lnTo>
                      <a:lnTo>
                        <a:pt x="87" y="340"/>
                      </a:lnTo>
                      <a:lnTo>
                        <a:pt x="103" y="345"/>
                      </a:lnTo>
                      <a:lnTo>
                        <a:pt x="120" y="351"/>
                      </a:lnTo>
                      <a:lnTo>
                        <a:pt x="136" y="356"/>
                      </a:lnTo>
                      <a:lnTo>
                        <a:pt x="153" y="360"/>
                      </a:lnTo>
                      <a:lnTo>
                        <a:pt x="169" y="364"/>
                      </a:lnTo>
                      <a:lnTo>
                        <a:pt x="187" y="367"/>
                      </a:lnTo>
                      <a:lnTo>
                        <a:pt x="204" y="370"/>
                      </a:lnTo>
                      <a:lnTo>
                        <a:pt x="221" y="372"/>
                      </a:lnTo>
                      <a:lnTo>
                        <a:pt x="238" y="374"/>
                      </a:lnTo>
                      <a:lnTo>
                        <a:pt x="256" y="375"/>
                      </a:lnTo>
                      <a:lnTo>
                        <a:pt x="273" y="376"/>
                      </a:lnTo>
                      <a:lnTo>
                        <a:pt x="290" y="378"/>
                      </a:lnTo>
                      <a:lnTo>
                        <a:pt x="307" y="379"/>
                      </a:lnTo>
                      <a:lnTo>
                        <a:pt x="312" y="379"/>
                      </a:lnTo>
                      <a:lnTo>
                        <a:pt x="317" y="375"/>
                      </a:lnTo>
                      <a:lnTo>
                        <a:pt x="320" y="372"/>
                      </a:lnTo>
                      <a:lnTo>
                        <a:pt x="323" y="366"/>
                      </a:lnTo>
                      <a:lnTo>
                        <a:pt x="323" y="360"/>
                      </a:lnTo>
                      <a:lnTo>
                        <a:pt x="320" y="356"/>
                      </a:lnTo>
                      <a:lnTo>
                        <a:pt x="316" y="352"/>
                      </a:lnTo>
                      <a:lnTo>
                        <a:pt x="311" y="351"/>
                      </a:lnTo>
                      <a:lnTo>
                        <a:pt x="295" y="351"/>
                      </a:lnTo>
                      <a:lnTo>
                        <a:pt x="279" y="351"/>
                      </a:lnTo>
                      <a:lnTo>
                        <a:pt x="263" y="350"/>
                      </a:lnTo>
                      <a:lnTo>
                        <a:pt x="248" y="349"/>
                      </a:lnTo>
                      <a:lnTo>
                        <a:pt x="231" y="348"/>
                      </a:lnTo>
                      <a:lnTo>
                        <a:pt x="215" y="345"/>
                      </a:lnTo>
                      <a:lnTo>
                        <a:pt x="200" y="343"/>
                      </a:lnTo>
                      <a:lnTo>
                        <a:pt x="183" y="341"/>
                      </a:lnTo>
                      <a:lnTo>
                        <a:pt x="168" y="337"/>
                      </a:lnTo>
                      <a:lnTo>
                        <a:pt x="151" y="334"/>
                      </a:lnTo>
                      <a:lnTo>
                        <a:pt x="136" y="329"/>
                      </a:lnTo>
                      <a:lnTo>
                        <a:pt x="121" y="325"/>
                      </a:lnTo>
                      <a:lnTo>
                        <a:pt x="106" y="320"/>
                      </a:lnTo>
                      <a:lnTo>
                        <a:pt x="92" y="313"/>
                      </a:lnTo>
                      <a:lnTo>
                        <a:pt x="76" y="306"/>
                      </a:lnTo>
                      <a:lnTo>
                        <a:pt x="62" y="300"/>
                      </a:lnTo>
                      <a:lnTo>
                        <a:pt x="51" y="291"/>
                      </a:lnTo>
                      <a:lnTo>
                        <a:pt x="41" y="280"/>
                      </a:lnTo>
                      <a:lnTo>
                        <a:pt x="35" y="269"/>
                      </a:lnTo>
                      <a:lnTo>
                        <a:pt x="31" y="255"/>
                      </a:lnTo>
                      <a:lnTo>
                        <a:pt x="31" y="239"/>
                      </a:lnTo>
                      <a:lnTo>
                        <a:pt x="33" y="218"/>
                      </a:lnTo>
                      <a:lnTo>
                        <a:pt x="38" y="197"/>
                      </a:lnTo>
                      <a:lnTo>
                        <a:pt x="42" y="182"/>
                      </a:lnTo>
                      <a:lnTo>
                        <a:pt x="51" y="165"/>
                      </a:lnTo>
                      <a:lnTo>
                        <a:pt x="60" y="150"/>
                      </a:lnTo>
                      <a:lnTo>
                        <a:pt x="68" y="136"/>
                      </a:lnTo>
                      <a:lnTo>
                        <a:pt x="79" y="124"/>
                      </a:lnTo>
                      <a:lnTo>
                        <a:pt x="89" y="111"/>
                      </a:lnTo>
                      <a:lnTo>
                        <a:pt x="101" y="100"/>
                      </a:lnTo>
                      <a:lnTo>
                        <a:pt x="114" y="88"/>
                      </a:lnTo>
                      <a:lnTo>
                        <a:pt x="129" y="76"/>
                      </a:lnTo>
                      <a:lnTo>
                        <a:pt x="144" y="64"/>
                      </a:lnTo>
                      <a:lnTo>
                        <a:pt x="162" y="53"/>
                      </a:lnTo>
                      <a:lnTo>
                        <a:pt x="181" y="41"/>
                      </a:lnTo>
                      <a:lnTo>
                        <a:pt x="201" y="31"/>
                      </a:lnTo>
                      <a:lnTo>
                        <a:pt x="219" y="22"/>
                      </a:lnTo>
                      <a:lnTo>
                        <a:pt x="237" y="14"/>
                      </a:lnTo>
                      <a:lnTo>
                        <a:pt x="253" y="7"/>
                      </a:lnTo>
                      <a:lnTo>
                        <a:pt x="268" y="1"/>
                      </a:lnTo>
                      <a:lnTo>
                        <a:pt x="255" y="0"/>
                      </a:lnTo>
                      <a:lnTo>
                        <a:pt x="238" y="1"/>
                      </a:lnTo>
                      <a:lnTo>
                        <a:pt x="221" y="5"/>
                      </a:lnTo>
                      <a:lnTo>
                        <a:pt x="201" y="11"/>
                      </a:lnTo>
                      <a:lnTo>
                        <a:pt x="181" y="19"/>
                      </a:lnTo>
                      <a:lnTo>
                        <a:pt x="161" y="28"/>
                      </a:lnTo>
                      <a:lnTo>
                        <a:pt x="142" y="39"/>
                      </a:lnTo>
                      <a:lnTo>
                        <a:pt x="126" y="5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298" name="Freeform 763"/>
                <p:cNvSpPr>
                  <a:spLocks/>
                </p:cNvSpPr>
                <p:nvPr/>
              </p:nvSpPr>
              <p:spPr bwMode="auto">
                <a:xfrm>
                  <a:off x="5229" y="2647"/>
                  <a:ext cx="99" cy="59"/>
                </a:xfrm>
                <a:custGeom>
                  <a:avLst/>
                  <a:gdLst>
                    <a:gd name="T0" fmla="*/ 0 w 282"/>
                    <a:gd name="T1" fmla="*/ 0 h 253"/>
                    <a:gd name="T2" fmla="*/ 0 w 282"/>
                    <a:gd name="T3" fmla="*/ 0 h 253"/>
                    <a:gd name="T4" fmla="*/ 0 w 282"/>
                    <a:gd name="T5" fmla="*/ 0 h 253"/>
                    <a:gd name="T6" fmla="*/ 0 w 282"/>
                    <a:gd name="T7" fmla="*/ 0 h 253"/>
                    <a:gd name="T8" fmla="*/ 0 w 282"/>
                    <a:gd name="T9" fmla="*/ 0 h 253"/>
                    <a:gd name="T10" fmla="*/ 0 w 282"/>
                    <a:gd name="T11" fmla="*/ 0 h 253"/>
                    <a:gd name="T12" fmla="*/ 0 w 282"/>
                    <a:gd name="T13" fmla="*/ 0 h 253"/>
                    <a:gd name="T14" fmla="*/ 0 w 282"/>
                    <a:gd name="T15" fmla="*/ 0 h 253"/>
                    <a:gd name="T16" fmla="*/ 0 w 282"/>
                    <a:gd name="T17" fmla="*/ 0 h 253"/>
                    <a:gd name="T18" fmla="*/ 0 w 282"/>
                    <a:gd name="T19" fmla="*/ 0 h 253"/>
                    <a:gd name="T20" fmla="*/ 0 w 282"/>
                    <a:gd name="T21" fmla="*/ 0 h 253"/>
                    <a:gd name="T22" fmla="*/ 0 w 282"/>
                    <a:gd name="T23" fmla="*/ 0 h 253"/>
                    <a:gd name="T24" fmla="*/ 0 w 282"/>
                    <a:gd name="T25" fmla="*/ 0 h 253"/>
                    <a:gd name="T26" fmla="*/ 0 w 282"/>
                    <a:gd name="T27" fmla="*/ 0 h 253"/>
                    <a:gd name="T28" fmla="*/ 0 w 282"/>
                    <a:gd name="T29" fmla="*/ 0 h 253"/>
                    <a:gd name="T30" fmla="*/ 0 w 282"/>
                    <a:gd name="T31" fmla="*/ 0 h 253"/>
                    <a:gd name="T32" fmla="*/ 0 w 282"/>
                    <a:gd name="T33" fmla="*/ 0 h 253"/>
                    <a:gd name="T34" fmla="*/ 0 w 282"/>
                    <a:gd name="T35" fmla="*/ 0 h 253"/>
                    <a:gd name="T36" fmla="*/ 0 w 282"/>
                    <a:gd name="T37" fmla="*/ 0 h 253"/>
                    <a:gd name="T38" fmla="*/ 0 w 282"/>
                    <a:gd name="T39" fmla="*/ 0 h 253"/>
                    <a:gd name="T40" fmla="*/ 0 w 282"/>
                    <a:gd name="T41" fmla="*/ 0 h 253"/>
                    <a:gd name="T42" fmla="*/ 0 w 282"/>
                    <a:gd name="T43" fmla="*/ 0 h 253"/>
                    <a:gd name="T44" fmla="*/ 0 w 282"/>
                    <a:gd name="T45" fmla="*/ 0 h 253"/>
                    <a:gd name="T46" fmla="*/ 0 w 282"/>
                    <a:gd name="T47" fmla="*/ 0 h 253"/>
                    <a:gd name="T48" fmla="*/ 0 w 282"/>
                    <a:gd name="T49" fmla="*/ 0 h 253"/>
                    <a:gd name="T50" fmla="*/ 0 w 282"/>
                    <a:gd name="T51" fmla="*/ 0 h 253"/>
                    <a:gd name="T52" fmla="*/ 0 w 282"/>
                    <a:gd name="T53" fmla="*/ 0 h 253"/>
                    <a:gd name="T54" fmla="*/ 0 w 282"/>
                    <a:gd name="T55" fmla="*/ 0 h 253"/>
                    <a:gd name="T56" fmla="*/ 0 w 282"/>
                    <a:gd name="T57" fmla="*/ 0 h 253"/>
                    <a:gd name="T58" fmla="*/ 0 w 282"/>
                    <a:gd name="T59" fmla="*/ 0 h 253"/>
                    <a:gd name="T60" fmla="*/ 0 w 282"/>
                    <a:gd name="T61" fmla="*/ 0 h 253"/>
                    <a:gd name="T62" fmla="*/ 0 w 282"/>
                    <a:gd name="T63" fmla="*/ 0 h 253"/>
                    <a:gd name="T64" fmla="*/ 0 w 282"/>
                    <a:gd name="T65" fmla="*/ 0 h 253"/>
                    <a:gd name="T66" fmla="*/ 0 w 282"/>
                    <a:gd name="T67" fmla="*/ 0 h 253"/>
                    <a:gd name="T68" fmla="*/ 0 w 282"/>
                    <a:gd name="T69" fmla="*/ 0 h 253"/>
                    <a:gd name="T70" fmla="*/ 0 w 282"/>
                    <a:gd name="T71" fmla="*/ 0 h 253"/>
                    <a:gd name="T72" fmla="*/ 0 w 282"/>
                    <a:gd name="T73" fmla="*/ 0 h 253"/>
                    <a:gd name="T74" fmla="*/ 0 w 282"/>
                    <a:gd name="T75" fmla="*/ 0 h 253"/>
                    <a:gd name="T76" fmla="*/ 0 w 282"/>
                    <a:gd name="T77" fmla="*/ 0 h 253"/>
                    <a:gd name="T78" fmla="*/ 0 w 282"/>
                    <a:gd name="T79" fmla="*/ 0 h 253"/>
                    <a:gd name="T80" fmla="*/ 0 w 282"/>
                    <a:gd name="T81" fmla="*/ 0 h 253"/>
                    <a:gd name="T82" fmla="*/ 0 w 282"/>
                    <a:gd name="T83" fmla="*/ 0 h 253"/>
                    <a:gd name="T84" fmla="*/ 0 w 282"/>
                    <a:gd name="T85" fmla="*/ 0 h 253"/>
                    <a:gd name="T86" fmla="*/ 0 w 282"/>
                    <a:gd name="T87" fmla="*/ 0 h 253"/>
                    <a:gd name="T88" fmla="*/ 0 w 282"/>
                    <a:gd name="T89" fmla="*/ 0 h 253"/>
                    <a:gd name="T90" fmla="*/ 0 w 282"/>
                    <a:gd name="T91" fmla="*/ 0 h 253"/>
                    <a:gd name="T92" fmla="*/ 0 w 282"/>
                    <a:gd name="T93" fmla="*/ 0 h 253"/>
                    <a:gd name="T94" fmla="*/ 0 w 282"/>
                    <a:gd name="T95" fmla="*/ 0 h 253"/>
                    <a:gd name="T96" fmla="*/ 0 w 282"/>
                    <a:gd name="T97" fmla="*/ 0 h 253"/>
                    <a:gd name="T98" fmla="*/ 0 w 282"/>
                    <a:gd name="T99" fmla="*/ 0 h 253"/>
                    <a:gd name="T100" fmla="*/ 0 w 282"/>
                    <a:gd name="T101" fmla="*/ 0 h 253"/>
                    <a:gd name="T102" fmla="*/ 0 w 282"/>
                    <a:gd name="T103" fmla="*/ 0 h 253"/>
                    <a:gd name="T104" fmla="*/ 0 w 282"/>
                    <a:gd name="T105" fmla="*/ 0 h 253"/>
                    <a:gd name="T106" fmla="*/ 0 w 282"/>
                    <a:gd name="T107" fmla="*/ 0 h 253"/>
                    <a:gd name="T108" fmla="*/ 0 w 282"/>
                    <a:gd name="T109" fmla="*/ 0 h 253"/>
                    <a:gd name="T110" fmla="*/ 0 w 282"/>
                    <a:gd name="T111" fmla="*/ 0 h 253"/>
                    <a:gd name="T112" fmla="*/ 0 w 282"/>
                    <a:gd name="T113" fmla="*/ 0 h 253"/>
                    <a:gd name="T114" fmla="*/ 0 w 282"/>
                    <a:gd name="T115" fmla="*/ 0 h 253"/>
                    <a:gd name="T116" fmla="*/ 0 w 282"/>
                    <a:gd name="T117" fmla="*/ 0 h 253"/>
                    <a:gd name="T118" fmla="*/ 0 w 282"/>
                    <a:gd name="T119" fmla="*/ 0 h 253"/>
                    <a:gd name="T120" fmla="*/ 0 w 282"/>
                    <a:gd name="T121" fmla="*/ 0 h 253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282"/>
                    <a:gd name="T184" fmla="*/ 0 h 253"/>
                    <a:gd name="T185" fmla="*/ 282 w 282"/>
                    <a:gd name="T186" fmla="*/ 253 h 253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282" h="253">
                      <a:moveTo>
                        <a:pt x="235" y="78"/>
                      </a:moveTo>
                      <a:lnTo>
                        <a:pt x="248" y="92"/>
                      </a:lnTo>
                      <a:lnTo>
                        <a:pt x="255" y="108"/>
                      </a:lnTo>
                      <a:lnTo>
                        <a:pt x="259" y="125"/>
                      </a:lnTo>
                      <a:lnTo>
                        <a:pt x="259" y="144"/>
                      </a:lnTo>
                      <a:lnTo>
                        <a:pt x="257" y="159"/>
                      </a:lnTo>
                      <a:lnTo>
                        <a:pt x="252" y="171"/>
                      </a:lnTo>
                      <a:lnTo>
                        <a:pt x="244" y="184"/>
                      </a:lnTo>
                      <a:lnTo>
                        <a:pt x="236" y="194"/>
                      </a:lnTo>
                      <a:lnTo>
                        <a:pt x="225" y="206"/>
                      </a:lnTo>
                      <a:lnTo>
                        <a:pt x="215" y="215"/>
                      </a:lnTo>
                      <a:lnTo>
                        <a:pt x="204" y="225"/>
                      </a:lnTo>
                      <a:lnTo>
                        <a:pt x="194" y="236"/>
                      </a:lnTo>
                      <a:lnTo>
                        <a:pt x="191" y="239"/>
                      </a:lnTo>
                      <a:lnTo>
                        <a:pt x="190" y="242"/>
                      </a:lnTo>
                      <a:lnTo>
                        <a:pt x="191" y="246"/>
                      </a:lnTo>
                      <a:lnTo>
                        <a:pt x="194" y="249"/>
                      </a:lnTo>
                      <a:lnTo>
                        <a:pt x="197" y="252"/>
                      </a:lnTo>
                      <a:lnTo>
                        <a:pt x="201" y="253"/>
                      </a:lnTo>
                      <a:lnTo>
                        <a:pt x="205" y="252"/>
                      </a:lnTo>
                      <a:lnTo>
                        <a:pt x="209" y="249"/>
                      </a:lnTo>
                      <a:lnTo>
                        <a:pt x="232" y="234"/>
                      </a:lnTo>
                      <a:lnTo>
                        <a:pt x="251" y="215"/>
                      </a:lnTo>
                      <a:lnTo>
                        <a:pt x="267" y="192"/>
                      </a:lnTo>
                      <a:lnTo>
                        <a:pt x="278" y="168"/>
                      </a:lnTo>
                      <a:lnTo>
                        <a:pt x="282" y="141"/>
                      </a:lnTo>
                      <a:lnTo>
                        <a:pt x="279" y="116"/>
                      </a:lnTo>
                      <a:lnTo>
                        <a:pt x="270" y="92"/>
                      </a:lnTo>
                      <a:lnTo>
                        <a:pt x="251" y="70"/>
                      </a:lnTo>
                      <a:lnTo>
                        <a:pt x="237" y="59"/>
                      </a:lnTo>
                      <a:lnTo>
                        <a:pt x="221" y="48"/>
                      </a:lnTo>
                      <a:lnTo>
                        <a:pt x="202" y="39"/>
                      </a:lnTo>
                      <a:lnTo>
                        <a:pt x="183" y="31"/>
                      </a:lnTo>
                      <a:lnTo>
                        <a:pt x="163" y="24"/>
                      </a:lnTo>
                      <a:lnTo>
                        <a:pt x="142" y="18"/>
                      </a:lnTo>
                      <a:lnTo>
                        <a:pt x="122" y="13"/>
                      </a:lnTo>
                      <a:lnTo>
                        <a:pt x="101" y="8"/>
                      </a:lnTo>
                      <a:lnTo>
                        <a:pt x="82" y="5"/>
                      </a:lnTo>
                      <a:lnTo>
                        <a:pt x="63" y="2"/>
                      </a:lnTo>
                      <a:lnTo>
                        <a:pt x="47" y="0"/>
                      </a:lnTo>
                      <a:lnTo>
                        <a:pt x="32" y="0"/>
                      </a:lnTo>
                      <a:lnTo>
                        <a:pt x="19" y="0"/>
                      </a:lnTo>
                      <a:lnTo>
                        <a:pt x="10" y="1"/>
                      </a:lnTo>
                      <a:lnTo>
                        <a:pt x="4" y="4"/>
                      </a:lnTo>
                      <a:lnTo>
                        <a:pt x="0" y="6"/>
                      </a:lnTo>
                      <a:lnTo>
                        <a:pt x="12" y="8"/>
                      </a:lnTo>
                      <a:lnTo>
                        <a:pt x="25" y="9"/>
                      </a:lnTo>
                      <a:lnTo>
                        <a:pt x="38" y="12"/>
                      </a:lnTo>
                      <a:lnTo>
                        <a:pt x="52" y="14"/>
                      </a:lnTo>
                      <a:lnTo>
                        <a:pt x="67" y="16"/>
                      </a:lnTo>
                      <a:lnTo>
                        <a:pt x="82" y="18"/>
                      </a:lnTo>
                      <a:lnTo>
                        <a:pt x="97" y="22"/>
                      </a:lnTo>
                      <a:lnTo>
                        <a:pt x="114" y="25"/>
                      </a:lnTo>
                      <a:lnTo>
                        <a:pt x="129" y="30"/>
                      </a:lnTo>
                      <a:lnTo>
                        <a:pt x="146" y="35"/>
                      </a:lnTo>
                      <a:lnTo>
                        <a:pt x="162" y="40"/>
                      </a:lnTo>
                      <a:lnTo>
                        <a:pt x="177" y="46"/>
                      </a:lnTo>
                      <a:lnTo>
                        <a:pt x="192" y="53"/>
                      </a:lnTo>
                      <a:lnTo>
                        <a:pt x="208" y="60"/>
                      </a:lnTo>
                      <a:lnTo>
                        <a:pt x="222" y="69"/>
                      </a:lnTo>
                      <a:lnTo>
                        <a:pt x="235" y="7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299" name="Freeform 764"/>
                <p:cNvSpPr>
                  <a:spLocks/>
                </p:cNvSpPr>
                <p:nvPr/>
              </p:nvSpPr>
              <p:spPr bwMode="auto">
                <a:xfrm>
                  <a:off x="5030" y="2680"/>
                  <a:ext cx="40" cy="54"/>
                </a:xfrm>
                <a:custGeom>
                  <a:avLst/>
                  <a:gdLst>
                    <a:gd name="T0" fmla="*/ 0 w 115"/>
                    <a:gd name="T1" fmla="*/ 0 h 236"/>
                    <a:gd name="T2" fmla="*/ 0 w 115"/>
                    <a:gd name="T3" fmla="*/ 0 h 236"/>
                    <a:gd name="T4" fmla="*/ 0 w 115"/>
                    <a:gd name="T5" fmla="*/ 0 h 236"/>
                    <a:gd name="T6" fmla="*/ 0 w 115"/>
                    <a:gd name="T7" fmla="*/ 0 h 236"/>
                    <a:gd name="T8" fmla="*/ 0 w 115"/>
                    <a:gd name="T9" fmla="*/ 0 h 236"/>
                    <a:gd name="T10" fmla="*/ 0 w 115"/>
                    <a:gd name="T11" fmla="*/ 0 h 236"/>
                    <a:gd name="T12" fmla="*/ 0 w 115"/>
                    <a:gd name="T13" fmla="*/ 0 h 236"/>
                    <a:gd name="T14" fmla="*/ 0 w 115"/>
                    <a:gd name="T15" fmla="*/ 0 h 236"/>
                    <a:gd name="T16" fmla="*/ 0 w 115"/>
                    <a:gd name="T17" fmla="*/ 0 h 236"/>
                    <a:gd name="T18" fmla="*/ 0 w 115"/>
                    <a:gd name="T19" fmla="*/ 0 h 236"/>
                    <a:gd name="T20" fmla="*/ 0 w 115"/>
                    <a:gd name="T21" fmla="*/ 0 h 236"/>
                    <a:gd name="T22" fmla="*/ 0 w 115"/>
                    <a:gd name="T23" fmla="*/ 0 h 236"/>
                    <a:gd name="T24" fmla="*/ 0 w 115"/>
                    <a:gd name="T25" fmla="*/ 0 h 236"/>
                    <a:gd name="T26" fmla="*/ 0 w 115"/>
                    <a:gd name="T27" fmla="*/ 0 h 236"/>
                    <a:gd name="T28" fmla="*/ 0 w 115"/>
                    <a:gd name="T29" fmla="*/ 0 h 236"/>
                    <a:gd name="T30" fmla="*/ 0 w 115"/>
                    <a:gd name="T31" fmla="*/ 0 h 236"/>
                    <a:gd name="T32" fmla="*/ 0 w 115"/>
                    <a:gd name="T33" fmla="*/ 0 h 236"/>
                    <a:gd name="T34" fmla="*/ 0 w 115"/>
                    <a:gd name="T35" fmla="*/ 0 h 236"/>
                    <a:gd name="T36" fmla="*/ 0 w 115"/>
                    <a:gd name="T37" fmla="*/ 0 h 236"/>
                    <a:gd name="T38" fmla="*/ 0 w 115"/>
                    <a:gd name="T39" fmla="*/ 0 h 236"/>
                    <a:gd name="T40" fmla="*/ 0 w 115"/>
                    <a:gd name="T41" fmla="*/ 0 h 236"/>
                    <a:gd name="T42" fmla="*/ 0 w 115"/>
                    <a:gd name="T43" fmla="*/ 0 h 236"/>
                    <a:gd name="T44" fmla="*/ 0 w 115"/>
                    <a:gd name="T45" fmla="*/ 0 h 236"/>
                    <a:gd name="T46" fmla="*/ 0 w 115"/>
                    <a:gd name="T47" fmla="*/ 0 h 236"/>
                    <a:gd name="T48" fmla="*/ 0 w 115"/>
                    <a:gd name="T49" fmla="*/ 0 h 236"/>
                    <a:gd name="T50" fmla="*/ 0 w 115"/>
                    <a:gd name="T51" fmla="*/ 0 h 236"/>
                    <a:gd name="T52" fmla="*/ 0 w 115"/>
                    <a:gd name="T53" fmla="*/ 0 h 236"/>
                    <a:gd name="T54" fmla="*/ 0 w 115"/>
                    <a:gd name="T55" fmla="*/ 0 h 236"/>
                    <a:gd name="T56" fmla="*/ 0 w 115"/>
                    <a:gd name="T57" fmla="*/ 0 h 236"/>
                    <a:gd name="T58" fmla="*/ 0 w 115"/>
                    <a:gd name="T59" fmla="*/ 0 h 236"/>
                    <a:gd name="T60" fmla="*/ 0 w 115"/>
                    <a:gd name="T61" fmla="*/ 0 h 236"/>
                    <a:gd name="T62" fmla="*/ 0 w 115"/>
                    <a:gd name="T63" fmla="*/ 0 h 236"/>
                    <a:gd name="T64" fmla="*/ 0 w 115"/>
                    <a:gd name="T65" fmla="*/ 0 h 236"/>
                    <a:gd name="T66" fmla="*/ 0 w 115"/>
                    <a:gd name="T67" fmla="*/ 0 h 236"/>
                    <a:gd name="T68" fmla="*/ 0 w 115"/>
                    <a:gd name="T69" fmla="*/ 0 h 236"/>
                    <a:gd name="T70" fmla="*/ 0 w 115"/>
                    <a:gd name="T71" fmla="*/ 0 h 236"/>
                    <a:gd name="T72" fmla="*/ 0 w 115"/>
                    <a:gd name="T73" fmla="*/ 0 h 236"/>
                    <a:gd name="T74" fmla="*/ 0 w 115"/>
                    <a:gd name="T75" fmla="*/ 0 h 236"/>
                    <a:gd name="T76" fmla="*/ 0 w 115"/>
                    <a:gd name="T77" fmla="*/ 0 h 236"/>
                    <a:gd name="T78" fmla="*/ 0 w 115"/>
                    <a:gd name="T79" fmla="*/ 0 h 236"/>
                    <a:gd name="T80" fmla="*/ 0 w 115"/>
                    <a:gd name="T81" fmla="*/ 0 h 2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15"/>
                    <a:gd name="T124" fmla="*/ 0 h 236"/>
                    <a:gd name="T125" fmla="*/ 115 w 115"/>
                    <a:gd name="T126" fmla="*/ 236 h 236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15" h="236">
                      <a:moveTo>
                        <a:pt x="0" y="128"/>
                      </a:moveTo>
                      <a:lnTo>
                        <a:pt x="0" y="148"/>
                      </a:lnTo>
                      <a:lnTo>
                        <a:pt x="5" y="166"/>
                      </a:lnTo>
                      <a:lnTo>
                        <a:pt x="13" y="184"/>
                      </a:lnTo>
                      <a:lnTo>
                        <a:pt x="24" y="198"/>
                      </a:lnTo>
                      <a:lnTo>
                        <a:pt x="39" y="211"/>
                      </a:lnTo>
                      <a:lnTo>
                        <a:pt x="55" y="223"/>
                      </a:lnTo>
                      <a:lnTo>
                        <a:pt x="74" y="231"/>
                      </a:lnTo>
                      <a:lnTo>
                        <a:pt x="92" y="235"/>
                      </a:lnTo>
                      <a:lnTo>
                        <a:pt x="98" y="236"/>
                      </a:lnTo>
                      <a:lnTo>
                        <a:pt x="104" y="234"/>
                      </a:lnTo>
                      <a:lnTo>
                        <a:pt x="109" y="231"/>
                      </a:lnTo>
                      <a:lnTo>
                        <a:pt x="111" y="226"/>
                      </a:lnTo>
                      <a:lnTo>
                        <a:pt x="111" y="220"/>
                      </a:lnTo>
                      <a:lnTo>
                        <a:pt x="110" y="215"/>
                      </a:lnTo>
                      <a:lnTo>
                        <a:pt x="107" y="210"/>
                      </a:lnTo>
                      <a:lnTo>
                        <a:pt x="101" y="208"/>
                      </a:lnTo>
                      <a:lnTo>
                        <a:pt x="82" y="201"/>
                      </a:lnTo>
                      <a:lnTo>
                        <a:pt x="64" y="192"/>
                      </a:lnTo>
                      <a:lnTo>
                        <a:pt x="50" y="179"/>
                      </a:lnTo>
                      <a:lnTo>
                        <a:pt x="40" y="165"/>
                      </a:lnTo>
                      <a:lnTo>
                        <a:pt x="33" y="148"/>
                      </a:lnTo>
                      <a:lnTo>
                        <a:pt x="29" y="130"/>
                      </a:lnTo>
                      <a:lnTo>
                        <a:pt x="29" y="110"/>
                      </a:lnTo>
                      <a:lnTo>
                        <a:pt x="35" y="89"/>
                      </a:lnTo>
                      <a:lnTo>
                        <a:pt x="43" y="74"/>
                      </a:lnTo>
                      <a:lnTo>
                        <a:pt x="56" y="60"/>
                      </a:lnTo>
                      <a:lnTo>
                        <a:pt x="70" y="46"/>
                      </a:lnTo>
                      <a:lnTo>
                        <a:pt x="85" y="33"/>
                      </a:lnTo>
                      <a:lnTo>
                        <a:pt x="98" y="23"/>
                      </a:lnTo>
                      <a:lnTo>
                        <a:pt x="109" y="12"/>
                      </a:lnTo>
                      <a:lnTo>
                        <a:pt x="115" y="6"/>
                      </a:lnTo>
                      <a:lnTo>
                        <a:pt x="115" y="0"/>
                      </a:lnTo>
                      <a:lnTo>
                        <a:pt x="102" y="4"/>
                      </a:lnTo>
                      <a:lnTo>
                        <a:pt x="85" y="12"/>
                      </a:lnTo>
                      <a:lnTo>
                        <a:pt x="68" y="26"/>
                      </a:lnTo>
                      <a:lnTo>
                        <a:pt x="49" y="42"/>
                      </a:lnTo>
                      <a:lnTo>
                        <a:pt x="32" y="61"/>
                      </a:lnTo>
                      <a:lnTo>
                        <a:pt x="17" y="82"/>
                      </a:lnTo>
                      <a:lnTo>
                        <a:pt x="6" y="105"/>
                      </a:lnTo>
                      <a:lnTo>
                        <a:pt x="0" y="12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300" name="Freeform 765"/>
                <p:cNvSpPr>
                  <a:spLocks/>
                </p:cNvSpPr>
                <p:nvPr/>
              </p:nvSpPr>
              <p:spPr bwMode="auto">
                <a:xfrm>
                  <a:off x="5311" y="2643"/>
                  <a:ext cx="87" cy="73"/>
                </a:xfrm>
                <a:custGeom>
                  <a:avLst/>
                  <a:gdLst>
                    <a:gd name="T0" fmla="*/ 0 w 245"/>
                    <a:gd name="T1" fmla="*/ 0 h 310"/>
                    <a:gd name="T2" fmla="*/ 0 w 245"/>
                    <a:gd name="T3" fmla="*/ 0 h 310"/>
                    <a:gd name="T4" fmla="*/ 0 w 245"/>
                    <a:gd name="T5" fmla="*/ 0 h 310"/>
                    <a:gd name="T6" fmla="*/ 0 w 245"/>
                    <a:gd name="T7" fmla="*/ 0 h 310"/>
                    <a:gd name="T8" fmla="*/ 0 w 245"/>
                    <a:gd name="T9" fmla="*/ 0 h 310"/>
                    <a:gd name="T10" fmla="*/ 0 w 245"/>
                    <a:gd name="T11" fmla="*/ 0 h 310"/>
                    <a:gd name="T12" fmla="*/ 0 w 245"/>
                    <a:gd name="T13" fmla="*/ 0 h 310"/>
                    <a:gd name="T14" fmla="*/ 0 w 245"/>
                    <a:gd name="T15" fmla="*/ 0 h 310"/>
                    <a:gd name="T16" fmla="*/ 0 w 245"/>
                    <a:gd name="T17" fmla="*/ 0 h 310"/>
                    <a:gd name="T18" fmla="*/ 0 w 245"/>
                    <a:gd name="T19" fmla="*/ 0 h 310"/>
                    <a:gd name="T20" fmla="*/ 0 w 245"/>
                    <a:gd name="T21" fmla="*/ 0 h 310"/>
                    <a:gd name="T22" fmla="*/ 0 w 245"/>
                    <a:gd name="T23" fmla="*/ 0 h 310"/>
                    <a:gd name="T24" fmla="*/ 0 w 245"/>
                    <a:gd name="T25" fmla="*/ 0 h 310"/>
                    <a:gd name="T26" fmla="*/ 0 w 245"/>
                    <a:gd name="T27" fmla="*/ 0 h 310"/>
                    <a:gd name="T28" fmla="*/ 0 w 245"/>
                    <a:gd name="T29" fmla="*/ 0 h 310"/>
                    <a:gd name="T30" fmla="*/ 0 w 245"/>
                    <a:gd name="T31" fmla="*/ 0 h 310"/>
                    <a:gd name="T32" fmla="*/ 0 w 245"/>
                    <a:gd name="T33" fmla="*/ 0 h 310"/>
                    <a:gd name="T34" fmla="*/ 0 w 245"/>
                    <a:gd name="T35" fmla="*/ 0 h 310"/>
                    <a:gd name="T36" fmla="*/ 0 w 245"/>
                    <a:gd name="T37" fmla="*/ 0 h 310"/>
                    <a:gd name="T38" fmla="*/ 0 w 245"/>
                    <a:gd name="T39" fmla="*/ 0 h 310"/>
                    <a:gd name="T40" fmla="*/ 0 w 245"/>
                    <a:gd name="T41" fmla="*/ 0 h 310"/>
                    <a:gd name="T42" fmla="*/ 0 w 245"/>
                    <a:gd name="T43" fmla="*/ 0 h 310"/>
                    <a:gd name="T44" fmla="*/ 0 w 245"/>
                    <a:gd name="T45" fmla="*/ 0 h 310"/>
                    <a:gd name="T46" fmla="*/ 0 w 245"/>
                    <a:gd name="T47" fmla="*/ 0 h 310"/>
                    <a:gd name="T48" fmla="*/ 0 w 245"/>
                    <a:gd name="T49" fmla="*/ 0 h 310"/>
                    <a:gd name="T50" fmla="*/ 0 w 245"/>
                    <a:gd name="T51" fmla="*/ 0 h 310"/>
                    <a:gd name="T52" fmla="*/ 0 w 245"/>
                    <a:gd name="T53" fmla="*/ 0 h 310"/>
                    <a:gd name="T54" fmla="*/ 0 w 245"/>
                    <a:gd name="T55" fmla="*/ 0 h 310"/>
                    <a:gd name="T56" fmla="*/ 0 w 245"/>
                    <a:gd name="T57" fmla="*/ 0 h 310"/>
                    <a:gd name="T58" fmla="*/ 0 w 245"/>
                    <a:gd name="T59" fmla="*/ 0 h 310"/>
                    <a:gd name="T60" fmla="*/ 0 w 245"/>
                    <a:gd name="T61" fmla="*/ 0 h 310"/>
                    <a:gd name="T62" fmla="*/ 0 w 245"/>
                    <a:gd name="T63" fmla="*/ 0 h 310"/>
                    <a:gd name="T64" fmla="*/ 0 w 245"/>
                    <a:gd name="T65" fmla="*/ 0 h 310"/>
                    <a:gd name="T66" fmla="*/ 0 w 245"/>
                    <a:gd name="T67" fmla="*/ 0 h 310"/>
                    <a:gd name="T68" fmla="*/ 0 w 245"/>
                    <a:gd name="T69" fmla="*/ 0 h 310"/>
                    <a:gd name="T70" fmla="*/ 0 w 245"/>
                    <a:gd name="T71" fmla="*/ 0 h 310"/>
                    <a:gd name="T72" fmla="*/ 0 w 245"/>
                    <a:gd name="T73" fmla="*/ 0 h 310"/>
                    <a:gd name="T74" fmla="*/ 0 w 245"/>
                    <a:gd name="T75" fmla="*/ 0 h 310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w 245"/>
                    <a:gd name="T115" fmla="*/ 0 h 310"/>
                    <a:gd name="T116" fmla="*/ 245 w 245"/>
                    <a:gd name="T117" fmla="*/ 310 h 310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T114" t="T115" r="T116" b="T117"/>
                  <a:pathLst>
                    <a:path w="245" h="310">
                      <a:moveTo>
                        <a:pt x="200" y="116"/>
                      </a:moveTo>
                      <a:lnTo>
                        <a:pt x="208" y="124"/>
                      </a:lnTo>
                      <a:lnTo>
                        <a:pt x="214" y="133"/>
                      </a:lnTo>
                      <a:lnTo>
                        <a:pt x="220" y="144"/>
                      </a:lnTo>
                      <a:lnTo>
                        <a:pt x="223" y="154"/>
                      </a:lnTo>
                      <a:lnTo>
                        <a:pt x="226" y="164"/>
                      </a:lnTo>
                      <a:lnTo>
                        <a:pt x="224" y="176"/>
                      </a:lnTo>
                      <a:lnTo>
                        <a:pt x="222" y="187"/>
                      </a:lnTo>
                      <a:lnTo>
                        <a:pt x="216" y="198"/>
                      </a:lnTo>
                      <a:lnTo>
                        <a:pt x="208" y="209"/>
                      </a:lnTo>
                      <a:lnTo>
                        <a:pt x="199" y="219"/>
                      </a:lnTo>
                      <a:lnTo>
                        <a:pt x="188" y="229"/>
                      </a:lnTo>
                      <a:lnTo>
                        <a:pt x="177" y="238"/>
                      </a:lnTo>
                      <a:lnTo>
                        <a:pt x="166" y="246"/>
                      </a:lnTo>
                      <a:lnTo>
                        <a:pt x="154" y="255"/>
                      </a:lnTo>
                      <a:lnTo>
                        <a:pt x="142" y="264"/>
                      </a:lnTo>
                      <a:lnTo>
                        <a:pt x="132" y="275"/>
                      </a:lnTo>
                      <a:lnTo>
                        <a:pt x="128" y="278"/>
                      </a:lnTo>
                      <a:lnTo>
                        <a:pt x="126" y="283"/>
                      </a:lnTo>
                      <a:lnTo>
                        <a:pt x="124" y="287"/>
                      </a:lnTo>
                      <a:lnTo>
                        <a:pt x="121" y="292"/>
                      </a:lnTo>
                      <a:lnTo>
                        <a:pt x="120" y="296"/>
                      </a:lnTo>
                      <a:lnTo>
                        <a:pt x="120" y="301"/>
                      </a:lnTo>
                      <a:lnTo>
                        <a:pt x="122" y="306"/>
                      </a:lnTo>
                      <a:lnTo>
                        <a:pt x="126" y="309"/>
                      </a:lnTo>
                      <a:lnTo>
                        <a:pt x="131" y="310"/>
                      </a:lnTo>
                      <a:lnTo>
                        <a:pt x="135" y="310"/>
                      </a:lnTo>
                      <a:lnTo>
                        <a:pt x="139" y="309"/>
                      </a:lnTo>
                      <a:lnTo>
                        <a:pt x="142" y="306"/>
                      </a:lnTo>
                      <a:lnTo>
                        <a:pt x="154" y="292"/>
                      </a:lnTo>
                      <a:lnTo>
                        <a:pt x="167" y="280"/>
                      </a:lnTo>
                      <a:lnTo>
                        <a:pt x="180" y="269"/>
                      </a:lnTo>
                      <a:lnTo>
                        <a:pt x="194" y="257"/>
                      </a:lnTo>
                      <a:lnTo>
                        <a:pt x="207" y="246"/>
                      </a:lnTo>
                      <a:lnTo>
                        <a:pt x="220" y="233"/>
                      </a:lnTo>
                      <a:lnTo>
                        <a:pt x="230" y="219"/>
                      </a:lnTo>
                      <a:lnTo>
                        <a:pt x="238" y="204"/>
                      </a:lnTo>
                      <a:lnTo>
                        <a:pt x="244" y="186"/>
                      </a:lnTo>
                      <a:lnTo>
                        <a:pt x="245" y="169"/>
                      </a:lnTo>
                      <a:lnTo>
                        <a:pt x="243" y="152"/>
                      </a:lnTo>
                      <a:lnTo>
                        <a:pt x="237" y="134"/>
                      </a:lnTo>
                      <a:lnTo>
                        <a:pt x="228" y="119"/>
                      </a:lnTo>
                      <a:lnTo>
                        <a:pt x="217" y="105"/>
                      </a:lnTo>
                      <a:lnTo>
                        <a:pt x="203" y="93"/>
                      </a:lnTo>
                      <a:lnTo>
                        <a:pt x="188" y="83"/>
                      </a:lnTo>
                      <a:lnTo>
                        <a:pt x="176" y="76"/>
                      </a:lnTo>
                      <a:lnTo>
                        <a:pt x="163" y="69"/>
                      </a:lnTo>
                      <a:lnTo>
                        <a:pt x="151" y="61"/>
                      </a:lnTo>
                      <a:lnTo>
                        <a:pt x="136" y="54"/>
                      </a:lnTo>
                      <a:lnTo>
                        <a:pt x="122" y="46"/>
                      </a:lnTo>
                      <a:lnTo>
                        <a:pt x="107" y="39"/>
                      </a:lnTo>
                      <a:lnTo>
                        <a:pt x="93" y="31"/>
                      </a:lnTo>
                      <a:lnTo>
                        <a:pt x="79" y="24"/>
                      </a:lnTo>
                      <a:lnTo>
                        <a:pt x="66" y="18"/>
                      </a:lnTo>
                      <a:lnTo>
                        <a:pt x="53" y="13"/>
                      </a:lnTo>
                      <a:lnTo>
                        <a:pt x="40" y="8"/>
                      </a:lnTo>
                      <a:lnTo>
                        <a:pt x="30" y="5"/>
                      </a:lnTo>
                      <a:lnTo>
                        <a:pt x="20" y="1"/>
                      </a:lnTo>
                      <a:lnTo>
                        <a:pt x="1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lnTo>
                        <a:pt x="11" y="8"/>
                      </a:lnTo>
                      <a:lnTo>
                        <a:pt x="23" y="14"/>
                      </a:lnTo>
                      <a:lnTo>
                        <a:pt x="36" y="20"/>
                      </a:lnTo>
                      <a:lnTo>
                        <a:pt x="47" y="25"/>
                      </a:lnTo>
                      <a:lnTo>
                        <a:pt x="60" y="31"/>
                      </a:lnTo>
                      <a:lnTo>
                        <a:pt x="73" y="37"/>
                      </a:lnTo>
                      <a:lnTo>
                        <a:pt x="86" y="44"/>
                      </a:lnTo>
                      <a:lnTo>
                        <a:pt x="99" y="51"/>
                      </a:lnTo>
                      <a:lnTo>
                        <a:pt x="113" y="57"/>
                      </a:lnTo>
                      <a:lnTo>
                        <a:pt x="126" y="64"/>
                      </a:lnTo>
                      <a:lnTo>
                        <a:pt x="139" y="71"/>
                      </a:lnTo>
                      <a:lnTo>
                        <a:pt x="152" y="79"/>
                      </a:lnTo>
                      <a:lnTo>
                        <a:pt x="165" y="88"/>
                      </a:lnTo>
                      <a:lnTo>
                        <a:pt x="176" y="96"/>
                      </a:lnTo>
                      <a:lnTo>
                        <a:pt x="188" y="106"/>
                      </a:lnTo>
                      <a:lnTo>
                        <a:pt x="200" y="1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pic>
            <p:nvPicPr>
              <p:cNvPr id="44288" name="Picture 766" descr="access_point_stylized_gray_small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072" y="3642"/>
                <a:ext cx="430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44090" name="Group 767"/>
            <p:cNvGrpSpPr>
              <a:grpSpLocks/>
            </p:cNvGrpSpPr>
            <p:nvPr/>
          </p:nvGrpSpPr>
          <p:grpSpPr bwMode="auto">
            <a:xfrm>
              <a:off x="3552" y="2211"/>
              <a:ext cx="251" cy="226"/>
              <a:chOff x="5072" y="3611"/>
              <a:chExt cx="459" cy="380"/>
            </a:xfrm>
          </p:grpSpPr>
          <p:grpSp>
            <p:nvGrpSpPr>
              <p:cNvPr id="44273" name="Group 768"/>
              <p:cNvGrpSpPr>
                <a:grpSpLocks/>
              </p:cNvGrpSpPr>
              <p:nvPr/>
            </p:nvGrpSpPr>
            <p:grpSpPr bwMode="auto">
              <a:xfrm>
                <a:off x="5144" y="3611"/>
                <a:ext cx="387" cy="99"/>
                <a:chOff x="5030" y="2639"/>
                <a:chExt cx="387" cy="99"/>
              </a:xfrm>
            </p:grpSpPr>
            <p:sp>
              <p:nvSpPr>
                <p:cNvPr id="44275" name="Freeform 769"/>
                <p:cNvSpPr>
                  <a:spLocks/>
                </p:cNvSpPr>
                <p:nvPr/>
              </p:nvSpPr>
              <p:spPr bwMode="auto">
                <a:xfrm>
                  <a:off x="5134" y="2657"/>
                  <a:ext cx="69" cy="55"/>
                </a:xfrm>
                <a:custGeom>
                  <a:avLst/>
                  <a:gdLst>
                    <a:gd name="T0" fmla="*/ 0 w 199"/>
                    <a:gd name="T1" fmla="*/ 0 h 232"/>
                    <a:gd name="T2" fmla="*/ 0 w 199"/>
                    <a:gd name="T3" fmla="*/ 0 h 232"/>
                    <a:gd name="T4" fmla="*/ 0 w 199"/>
                    <a:gd name="T5" fmla="*/ 0 h 232"/>
                    <a:gd name="T6" fmla="*/ 0 w 199"/>
                    <a:gd name="T7" fmla="*/ 0 h 232"/>
                    <a:gd name="T8" fmla="*/ 0 w 199"/>
                    <a:gd name="T9" fmla="*/ 0 h 232"/>
                    <a:gd name="T10" fmla="*/ 0 w 199"/>
                    <a:gd name="T11" fmla="*/ 0 h 232"/>
                    <a:gd name="T12" fmla="*/ 0 w 199"/>
                    <a:gd name="T13" fmla="*/ 0 h 232"/>
                    <a:gd name="T14" fmla="*/ 0 w 199"/>
                    <a:gd name="T15" fmla="*/ 0 h 232"/>
                    <a:gd name="T16" fmla="*/ 0 w 199"/>
                    <a:gd name="T17" fmla="*/ 0 h 232"/>
                    <a:gd name="T18" fmla="*/ 0 w 199"/>
                    <a:gd name="T19" fmla="*/ 0 h 232"/>
                    <a:gd name="T20" fmla="*/ 0 w 199"/>
                    <a:gd name="T21" fmla="*/ 0 h 232"/>
                    <a:gd name="T22" fmla="*/ 0 w 199"/>
                    <a:gd name="T23" fmla="*/ 0 h 232"/>
                    <a:gd name="T24" fmla="*/ 0 w 199"/>
                    <a:gd name="T25" fmla="*/ 0 h 232"/>
                    <a:gd name="T26" fmla="*/ 0 w 199"/>
                    <a:gd name="T27" fmla="*/ 0 h 232"/>
                    <a:gd name="T28" fmla="*/ 0 w 199"/>
                    <a:gd name="T29" fmla="*/ 0 h 232"/>
                    <a:gd name="T30" fmla="*/ 0 w 199"/>
                    <a:gd name="T31" fmla="*/ 0 h 232"/>
                    <a:gd name="T32" fmla="*/ 0 w 199"/>
                    <a:gd name="T33" fmla="*/ 0 h 232"/>
                    <a:gd name="T34" fmla="*/ 0 w 199"/>
                    <a:gd name="T35" fmla="*/ 0 h 232"/>
                    <a:gd name="T36" fmla="*/ 0 w 199"/>
                    <a:gd name="T37" fmla="*/ 0 h 232"/>
                    <a:gd name="T38" fmla="*/ 0 w 199"/>
                    <a:gd name="T39" fmla="*/ 0 h 232"/>
                    <a:gd name="T40" fmla="*/ 0 w 199"/>
                    <a:gd name="T41" fmla="*/ 0 h 232"/>
                    <a:gd name="T42" fmla="*/ 0 w 199"/>
                    <a:gd name="T43" fmla="*/ 0 h 232"/>
                    <a:gd name="T44" fmla="*/ 0 w 199"/>
                    <a:gd name="T45" fmla="*/ 0 h 232"/>
                    <a:gd name="T46" fmla="*/ 0 w 199"/>
                    <a:gd name="T47" fmla="*/ 0 h 232"/>
                    <a:gd name="T48" fmla="*/ 0 w 199"/>
                    <a:gd name="T49" fmla="*/ 0 h 232"/>
                    <a:gd name="T50" fmla="*/ 0 w 199"/>
                    <a:gd name="T51" fmla="*/ 0 h 232"/>
                    <a:gd name="T52" fmla="*/ 0 w 199"/>
                    <a:gd name="T53" fmla="*/ 0 h 232"/>
                    <a:gd name="T54" fmla="*/ 0 w 199"/>
                    <a:gd name="T55" fmla="*/ 0 h 232"/>
                    <a:gd name="T56" fmla="*/ 0 w 199"/>
                    <a:gd name="T57" fmla="*/ 0 h 232"/>
                    <a:gd name="T58" fmla="*/ 0 w 199"/>
                    <a:gd name="T59" fmla="*/ 0 h 232"/>
                    <a:gd name="T60" fmla="*/ 0 w 199"/>
                    <a:gd name="T61" fmla="*/ 0 h 232"/>
                    <a:gd name="T62" fmla="*/ 0 w 199"/>
                    <a:gd name="T63" fmla="*/ 0 h 232"/>
                    <a:gd name="T64" fmla="*/ 0 w 199"/>
                    <a:gd name="T65" fmla="*/ 0 h 232"/>
                    <a:gd name="T66" fmla="*/ 0 w 199"/>
                    <a:gd name="T67" fmla="*/ 0 h 232"/>
                    <a:gd name="T68" fmla="*/ 0 w 199"/>
                    <a:gd name="T69" fmla="*/ 0 h 232"/>
                    <a:gd name="T70" fmla="*/ 0 w 199"/>
                    <a:gd name="T71" fmla="*/ 0 h 232"/>
                    <a:gd name="T72" fmla="*/ 0 w 199"/>
                    <a:gd name="T73" fmla="*/ 0 h 232"/>
                    <a:gd name="T74" fmla="*/ 0 w 199"/>
                    <a:gd name="T75" fmla="*/ 0 h 232"/>
                    <a:gd name="T76" fmla="*/ 0 w 199"/>
                    <a:gd name="T77" fmla="*/ 0 h 232"/>
                    <a:gd name="T78" fmla="*/ 0 w 199"/>
                    <a:gd name="T79" fmla="*/ 0 h 232"/>
                    <a:gd name="T80" fmla="*/ 0 w 199"/>
                    <a:gd name="T81" fmla="*/ 0 h 232"/>
                    <a:gd name="T82" fmla="*/ 0 w 199"/>
                    <a:gd name="T83" fmla="*/ 0 h 232"/>
                    <a:gd name="T84" fmla="*/ 0 w 199"/>
                    <a:gd name="T85" fmla="*/ 0 h 232"/>
                    <a:gd name="T86" fmla="*/ 0 w 199"/>
                    <a:gd name="T87" fmla="*/ 0 h 232"/>
                    <a:gd name="T88" fmla="*/ 0 w 199"/>
                    <a:gd name="T89" fmla="*/ 0 h 232"/>
                    <a:gd name="T90" fmla="*/ 0 w 199"/>
                    <a:gd name="T91" fmla="*/ 0 h 232"/>
                    <a:gd name="T92" fmla="*/ 0 w 199"/>
                    <a:gd name="T93" fmla="*/ 0 h 232"/>
                    <a:gd name="T94" fmla="*/ 0 w 199"/>
                    <a:gd name="T95" fmla="*/ 0 h 232"/>
                    <a:gd name="T96" fmla="*/ 0 w 199"/>
                    <a:gd name="T97" fmla="*/ 0 h 232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w 199"/>
                    <a:gd name="T148" fmla="*/ 0 h 232"/>
                    <a:gd name="T149" fmla="*/ 199 w 199"/>
                    <a:gd name="T150" fmla="*/ 232 h 232"/>
                  </a:gdLst>
                  <a:ahLst/>
                  <a:cxnLst>
                    <a:cxn ang="T98">
                      <a:pos x="T0" y="T1"/>
                    </a:cxn>
                    <a:cxn ang="T99">
                      <a:pos x="T2" y="T3"/>
                    </a:cxn>
                    <a:cxn ang="T100">
                      <a:pos x="T4" y="T5"/>
                    </a:cxn>
                    <a:cxn ang="T101">
                      <a:pos x="T6" y="T7"/>
                    </a:cxn>
                    <a:cxn ang="T102">
                      <a:pos x="T8" y="T9"/>
                    </a:cxn>
                    <a:cxn ang="T103">
                      <a:pos x="T10" y="T11"/>
                    </a:cxn>
                    <a:cxn ang="T104">
                      <a:pos x="T12" y="T13"/>
                    </a:cxn>
                    <a:cxn ang="T105">
                      <a:pos x="T14" y="T15"/>
                    </a:cxn>
                    <a:cxn ang="T106">
                      <a:pos x="T16" y="T17"/>
                    </a:cxn>
                    <a:cxn ang="T107">
                      <a:pos x="T18" y="T19"/>
                    </a:cxn>
                    <a:cxn ang="T108">
                      <a:pos x="T20" y="T21"/>
                    </a:cxn>
                    <a:cxn ang="T109">
                      <a:pos x="T22" y="T23"/>
                    </a:cxn>
                    <a:cxn ang="T110">
                      <a:pos x="T24" y="T25"/>
                    </a:cxn>
                    <a:cxn ang="T111">
                      <a:pos x="T26" y="T27"/>
                    </a:cxn>
                    <a:cxn ang="T112">
                      <a:pos x="T28" y="T29"/>
                    </a:cxn>
                    <a:cxn ang="T113">
                      <a:pos x="T30" y="T31"/>
                    </a:cxn>
                    <a:cxn ang="T114">
                      <a:pos x="T32" y="T33"/>
                    </a:cxn>
                    <a:cxn ang="T115">
                      <a:pos x="T34" y="T35"/>
                    </a:cxn>
                    <a:cxn ang="T116">
                      <a:pos x="T36" y="T37"/>
                    </a:cxn>
                    <a:cxn ang="T117">
                      <a:pos x="T38" y="T39"/>
                    </a:cxn>
                    <a:cxn ang="T118">
                      <a:pos x="T40" y="T41"/>
                    </a:cxn>
                    <a:cxn ang="T119">
                      <a:pos x="T42" y="T43"/>
                    </a:cxn>
                    <a:cxn ang="T120">
                      <a:pos x="T44" y="T45"/>
                    </a:cxn>
                    <a:cxn ang="T121">
                      <a:pos x="T46" y="T47"/>
                    </a:cxn>
                    <a:cxn ang="T122">
                      <a:pos x="T48" y="T49"/>
                    </a:cxn>
                    <a:cxn ang="T123">
                      <a:pos x="T50" y="T51"/>
                    </a:cxn>
                    <a:cxn ang="T124">
                      <a:pos x="T52" y="T53"/>
                    </a:cxn>
                    <a:cxn ang="T125">
                      <a:pos x="T54" y="T55"/>
                    </a:cxn>
                    <a:cxn ang="T126">
                      <a:pos x="T56" y="T57"/>
                    </a:cxn>
                    <a:cxn ang="T127">
                      <a:pos x="T58" y="T59"/>
                    </a:cxn>
                    <a:cxn ang="T128">
                      <a:pos x="T60" y="T61"/>
                    </a:cxn>
                    <a:cxn ang="T129">
                      <a:pos x="T62" y="T63"/>
                    </a:cxn>
                    <a:cxn ang="T130">
                      <a:pos x="T64" y="T65"/>
                    </a:cxn>
                    <a:cxn ang="T131">
                      <a:pos x="T66" y="T67"/>
                    </a:cxn>
                    <a:cxn ang="T132">
                      <a:pos x="T68" y="T69"/>
                    </a:cxn>
                    <a:cxn ang="T133">
                      <a:pos x="T70" y="T71"/>
                    </a:cxn>
                    <a:cxn ang="T134">
                      <a:pos x="T72" y="T73"/>
                    </a:cxn>
                    <a:cxn ang="T135">
                      <a:pos x="T74" y="T75"/>
                    </a:cxn>
                    <a:cxn ang="T136">
                      <a:pos x="T76" y="T77"/>
                    </a:cxn>
                    <a:cxn ang="T137">
                      <a:pos x="T78" y="T79"/>
                    </a:cxn>
                    <a:cxn ang="T138">
                      <a:pos x="T80" y="T81"/>
                    </a:cxn>
                    <a:cxn ang="T139">
                      <a:pos x="T82" y="T83"/>
                    </a:cxn>
                    <a:cxn ang="T140">
                      <a:pos x="T84" y="T85"/>
                    </a:cxn>
                    <a:cxn ang="T141">
                      <a:pos x="T86" y="T87"/>
                    </a:cxn>
                    <a:cxn ang="T142">
                      <a:pos x="T88" y="T89"/>
                    </a:cxn>
                    <a:cxn ang="T143">
                      <a:pos x="T90" y="T91"/>
                    </a:cxn>
                    <a:cxn ang="T144">
                      <a:pos x="T92" y="T93"/>
                    </a:cxn>
                    <a:cxn ang="T145">
                      <a:pos x="T94" y="T95"/>
                    </a:cxn>
                    <a:cxn ang="T146">
                      <a:pos x="T96" y="T97"/>
                    </a:cxn>
                  </a:cxnLst>
                  <a:rect l="T147" t="T148" r="T149" b="T150"/>
                  <a:pathLst>
                    <a:path w="199" h="232">
                      <a:moveTo>
                        <a:pt x="70" y="29"/>
                      </a:moveTo>
                      <a:lnTo>
                        <a:pt x="55" y="39"/>
                      </a:lnTo>
                      <a:lnTo>
                        <a:pt x="42" y="50"/>
                      </a:lnTo>
                      <a:lnTo>
                        <a:pt x="30" y="63"/>
                      </a:lnTo>
                      <a:lnTo>
                        <a:pt x="20" y="77"/>
                      </a:lnTo>
                      <a:lnTo>
                        <a:pt x="12" y="91"/>
                      </a:lnTo>
                      <a:lnTo>
                        <a:pt x="6" y="108"/>
                      </a:lnTo>
                      <a:lnTo>
                        <a:pt x="2" y="125"/>
                      </a:lnTo>
                      <a:lnTo>
                        <a:pt x="0" y="142"/>
                      </a:lnTo>
                      <a:lnTo>
                        <a:pt x="2" y="166"/>
                      </a:lnTo>
                      <a:lnTo>
                        <a:pt x="12" y="186"/>
                      </a:lnTo>
                      <a:lnTo>
                        <a:pt x="26" y="203"/>
                      </a:lnTo>
                      <a:lnTo>
                        <a:pt x="45" y="216"/>
                      </a:lnTo>
                      <a:lnTo>
                        <a:pt x="66" y="226"/>
                      </a:lnTo>
                      <a:lnTo>
                        <a:pt x="88" y="230"/>
                      </a:lnTo>
                      <a:lnTo>
                        <a:pt x="111" y="232"/>
                      </a:lnTo>
                      <a:lnTo>
                        <a:pt x="134" y="228"/>
                      </a:lnTo>
                      <a:lnTo>
                        <a:pt x="138" y="228"/>
                      </a:lnTo>
                      <a:lnTo>
                        <a:pt x="143" y="226"/>
                      </a:lnTo>
                      <a:lnTo>
                        <a:pt x="147" y="222"/>
                      </a:lnTo>
                      <a:lnTo>
                        <a:pt x="148" y="218"/>
                      </a:lnTo>
                      <a:lnTo>
                        <a:pt x="145" y="212"/>
                      </a:lnTo>
                      <a:lnTo>
                        <a:pt x="141" y="207"/>
                      </a:lnTo>
                      <a:lnTo>
                        <a:pt x="135" y="203"/>
                      </a:lnTo>
                      <a:lnTo>
                        <a:pt x="129" y="201"/>
                      </a:lnTo>
                      <a:lnTo>
                        <a:pt x="117" y="197"/>
                      </a:lnTo>
                      <a:lnTo>
                        <a:pt x="105" y="195"/>
                      </a:lnTo>
                      <a:lnTo>
                        <a:pt x="94" y="193"/>
                      </a:lnTo>
                      <a:lnTo>
                        <a:pt x="83" y="190"/>
                      </a:lnTo>
                      <a:lnTo>
                        <a:pt x="73" y="187"/>
                      </a:lnTo>
                      <a:lnTo>
                        <a:pt x="62" y="182"/>
                      </a:lnTo>
                      <a:lnTo>
                        <a:pt x="53" y="176"/>
                      </a:lnTo>
                      <a:lnTo>
                        <a:pt x="43" y="167"/>
                      </a:lnTo>
                      <a:lnTo>
                        <a:pt x="40" y="128"/>
                      </a:lnTo>
                      <a:lnTo>
                        <a:pt x="49" y="96"/>
                      </a:lnTo>
                      <a:lnTo>
                        <a:pt x="68" y="71"/>
                      </a:lnTo>
                      <a:lnTo>
                        <a:pt x="94" y="50"/>
                      </a:lnTo>
                      <a:lnTo>
                        <a:pt x="122" y="34"/>
                      </a:lnTo>
                      <a:lnTo>
                        <a:pt x="151" y="21"/>
                      </a:lnTo>
                      <a:lnTo>
                        <a:pt x="178" y="12"/>
                      </a:lnTo>
                      <a:lnTo>
                        <a:pt x="199" y="4"/>
                      </a:lnTo>
                      <a:lnTo>
                        <a:pt x="186" y="1"/>
                      </a:lnTo>
                      <a:lnTo>
                        <a:pt x="172" y="0"/>
                      </a:lnTo>
                      <a:lnTo>
                        <a:pt x="156" y="2"/>
                      </a:lnTo>
                      <a:lnTo>
                        <a:pt x="138" y="4"/>
                      </a:lnTo>
                      <a:lnTo>
                        <a:pt x="121" y="10"/>
                      </a:lnTo>
                      <a:lnTo>
                        <a:pt x="103" y="16"/>
                      </a:lnTo>
                      <a:lnTo>
                        <a:pt x="86" y="23"/>
                      </a:lnTo>
                      <a:lnTo>
                        <a:pt x="70" y="2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276" name="Freeform 770"/>
                <p:cNvSpPr>
                  <a:spLocks/>
                </p:cNvSpPr>
                <p:nvPr/>
              </p:nvSpPr>
              <p:spPr bwMode="auto">
                <a:xfrm>
                  <a:off x="5252" y="2656"/>
                  <a:ext cx="47" cy="42"/>
                </a:xfrm>
                <a:custGeom>
                  <a:avLst/>
                  <a:gdLst>
                    <a:gd name="T0" fmla="*/ 0 w 128"/>
                    <a:gd name="T1" fmla="*/ 0 h 180"/>
                    <a:gd name="T2" fmla="*/ 0 w 128"/>
                    <a:gd name="T3" fmla="*/ 0 h 180"/>
                    <a:gd name="T4" fmla="*/ 0 w 128"/>
                    <a:gd name="T5" fmla="*/ 0 h 180"/>
                    <a:gd name="T6" fmla="*/ 0 w 128"/>
                    <a:gd name="T7" fmla="*/ 0 h 180"/>
                    <a:gd name="T8" fmla="*/ 0 w 128"/>
                    <a:gd name="T9" fmla="*/ 0 h 180"/>
                    <a:gd name="T10" fmla="*/ 0 w 128"/>
                    <a:gd name="T11" fmla="*/ 0 h 180"/>
                    <a:gd name="T12" fmla="*/ 0 w 128"/>
                    <a:gd name="T13" fmla="*/ 0 h 180"/>
                    <a:gd name="T14" fmla="*/ 0 w 128"/>
                    <a:gd name="T15" fmla="*/ 0 h 180"/>
                    <a:gd name="T16" fmla="*/ 0 w 128"/>
                    <a:gd name="T17" fmla="*/ 0 h 180"/>
                    <a:gd name="T18" fmla="*/ 0 w 128"/>
                    <a:gd name="T19" fmla="*/ 0 h 180"/>
                    <a:gd name="T20" fmla="*/ 0 w 128"/>
                    <a:gd name="T21" fmla="*/ 0 h 180"/>
                    <a:gd name="T22" fmla="*/ 0 w 128"/>
                    <a:gd name="T23" fmla="*/ 0 h 180"/>
                    <a:gd name="T24" fmla="*/ 0 w 128"/>
                    <a:gd name="T25" fmla="*/ 0 h 180"/>
                    <a:gd name="T26" fmla="*/ 0 w 128"/>
                    <a:gd name="T27" fmla="*/ 0 h 180"/>
                    <a:gd name="T28" fmla="*/ 0 w 128"/>
                    <a:gd name="T29" fmla="*/ 0 h 180"/>
                    <a:gd name="T30" fmla="*/ 0 w 128"/>
                    <a:gd name="T31" fmla="*/ 0 h 180"/>
                    <a:gd name="T32" fmla="*/ 0 w 128"/>
                    <a:gd name="T33" fmla="*/ 0 h 180"/>
                    <a:gd name="T34" fmla="*/ 0 w 128"/>
                    <a:gd name="T35" fmla="*/ 0 h 180"/>
                    <a:gd name="T36" fmla="*/ 0 w 128"/>
                    <a:gd name="T37" fmla="*/ 0 h 180"/>
                    <a:gd name="T38" fmla="*/ 0 w 128"/>
                    <a:gd name="T39" fmla="*/ 0 h 180"/>
                    <a:gd name="T40" fmla="*/ 0 w 128"/>
                    <a:gd name="T41" fmla="*/ 0 h 180"/>
                    <a:gd name="T42" fmla="*/ 0 w 128"/>
                    <a:gd name="T43" fmla="*/ 0 h 180"/>
                    <a:gd name="T44" fmla="*/ 0 w 128"/>
                    <a:gd name="T45" fmla="*/ 0 h 180"/>
                    <a:gd name="T46" fmla="*/ 0 w 128"/>
                    <a:gd name="T47" fmla="*/ 0 h 180"/>
                    <a:gd name="T48" fmla="*/ 0 w 128"/>
                    <a:gd name="T49" fmla="*/ 0 h 180"/>
                    <a:gd name="T50" fmla="*/ 0 w 128"/>
                    <a:gd name="T51" fmla="*/ 0 h 180"/>
                    <a:gd name="T52" fmla="*/ 0 w 128"/>
                    <a:gd name="T53" fmla="*/ 0 h 180"/>
                    <a:gd name="T54" fmla="*/ 0 w 128"/>
                    <a:gd name="T55" fmla="*/ 0 h 180"/>
                    <a:gd name="T56" fmla="*/ 0 w 128"/>
                    <a:gd name="T57" fmla="*/ 0 h 180"/>
                    <a:gd name="T58" fmla="*/ 0 w 128"/>
                    <a:gd name="T59" fmla="*/ 0 h 180"/>
                    <a:gd name="T60" fmla="*/ 0 w 128"/>
                    <a:gd name="T61" fmla="*/ 0 h 180"/>
                    <a:gd name="T62" fmla="*/ 0 w 128"/>
                    <a:gd name="T63" fmla="*/ 0 h 180"/>
                    <a:gd name="T64" fmla="*/ 0 w 128"/>
                    <a:gd name="T65" fmla="*/ 0 h 180"/>
                    <a:gd name="T66" fmla="*/ 0 w 128"/>
                    <a:gd name="T67" fmla="*/ 0 h 180"/>
                    <a:gd name="T68" fmla="*/ 0 w 128"/>
                    <a:gd name="T69" fmla="*/ 0 h 180"/>
                    <a:gd name="T70" fmla="*/ 0 w 128"/>
                    <a:gd name="T71" fmla="*/ 0 h 180"/>
                    <a:gd name="T72" fmla="*/ 0 w 128"/>
                    <a:gd name="T73" fmla="*/ 0 h 180"/>
                    <a:gd name="T74" fmla="*/ 0 w 128"/>
                    <a:gd name="T75" fmla="*/ 0 h 180"/>
                    <a:gd name="T76" fmla="*/ 0 w 128"/>
                    <a:gd name="T77" fmla="*/ 0 h 180"/>
                    <a:gd name="T78" fmla="*/ 0 w 128"/>
                    <a:gd name="T79" fmla="*/ 0 h 180"/>
                    <a:gd name="T80" fmla="*/ 0 w 128"/>
                    <a:gd name="T81" fmla="*/ 0 h 180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28"/>
                    <a:gd name="T124" fmla="*/ 0 h 180"/>
                    <a:gd name="T125" fmla="*/ 128 w 128"/>
                    <a:gd name="T126" fmla="*/ 180 h 180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28" h="180">
                      <a:moveTo>
                        <a:pt x="108" y="59"/>
                      </a:moveTo>
                      <a:lnTo>
                        <a:pt x="113" y="77"/>
                      </a:lnTo>
                      <a:lnTo>
                        <a:pt x="111" y="94"/>
                      </a:lnTo>
                      <a:lnTo>
                        <a:pt x="103" y="108"/>
                      </a:lnTo>
                      <a:lnTo>
                        <a:pt x="91" y="121"/>
                      </a:lnTo>
                      <a:lnTo>
                        <a:pt x="77" y="132"/>
                      </a:lnTo>
                      <a:lnTo>
                        <a:pt x="61" y="144"/>
                      </a:lnTo>
                      <a:lnTo>
                        <a:pt x="45" y="154"/>
                      </a:lnTo>
                      <a:lnTo>
                        <a:pt x="30" y="164"/>
                      </a:lnTo>
                      <a:lnTo>
                        <a:pt x="28" y="168"/>
                      </a:lnTo>
                      <a:lnTo>
                        <a:pt x="27" y="170"/>
                      </a:lnTo>
                      <a:lnTo>
                        <a:pt x="27" y="174"/>
                      </a:lnTo>
                      <a:lnTo>
                        <a:pt x="28" y="177"/>
                      </a:lnTo>
                      <a:lnTo>
                        <a:pt x="32" y="179"/>
                      </a:lnTo>
                      <a:lnTo>
                        <a:pt x="35" y="180"/>
                      </a:lnTo>
                      <a:lnTo>
                        <a:pt x="37" y="180"/>
                      </a:lnTo>
                      <a:lnTo>
                        <a:pt x="41" y="179"/>
                      </a:lnTo>
                      <a:lnTo>
                        <a:pt x="60" y="169"/>
                      </a:lnTo>
                      <a:lnTo>
                        <a:pt x="77" y="158"/>
                      </a:lnTo>
                      <a:lnTo>
                        <a:pt x="94" y="145"/>
                      </a:lnTo>
                      <a:lnTo>
                        <a:pt x="109" y="130"/>
                      </a:lnTo>
                      <a:lnTo>
                        <a:pt x="120" y="114"/>
                      </a:lnTo>
                      <a:lnTo>
                        <a:pt x="127" y="95"/>
                      </a:lnTo>
                      <a:lnTo>
                        <a:pt x="128" y="76"/>
                      </a:lnTo>
                      <a:lnTo>
                        <a:pt x="123" y="55"/>
                      </a:lnTo>
                      <a:lnTo>
                        <a:pt x="113" y="39"/>
                      </a:lnTo>
                      <a:lnTo>
                        <a:pt x="97" y="25"/>
                      </a:lnTo>
                      <a:lnTo>
                        <a:pt x="79" y="15"/>
                      </a:lnTo>
                      <a:lnTo>
                        <a:pt x="57" y="7"/>
                      </a:lnTo>
                      <a:lnTo>
                        <a:pt x="36" y="2"/>
                      </a:lnTo>
                      <a:lnTo>
                        <a:pt x="19" y="0"/>
                      </a:lnTo>
                      <a:lnTo>
                        <a:pt x="6" y="0"/>
                      </a:lnTo>
                      <a:lnTo>
                        <a:pt x="0" y="4"/>
                      </a:lnTo>
                      <a:lnTo>
                        <a:pt x="14" y="9"/>
                      </a:lnTo>
                      <a:lnTo>
                        <a:pt x="29" y="14"/>
                      </a:lnTo>
                      <a:lnTo>
                        <a:pt x="46" y="19"/>
                      </a:lnTo>
                      <a:lnTo>
                        <a:pt x="61" y="23"/>
                      </a:lnTo>
                      <a:lnTo>
                        <a:pt x="76" y="29"/>
                      </a:lnTo>
                      <a:lnTo>
                        <a:pt x="89" y="37"/>
                      </a:lnTo>
                      <a:lnTo>
                        <a:pt x="100" y="46"/>
                      </a:lnTo>
                      <a:lnTo>
                        <a:pt x="108" y="5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277" name="Freeform 771"/>
                <p:cNvSpPr>
                  <a:spLocks/>
                </p:cNvSpPr>
                <p:nvPr/>
              </p:nvSpPr>
              <p:spPr bwMode="auto">
                <a:xfrm>
                  <a:off x="5089" y="2646"/>
                  <a:ext cx="114" cy="88"/>
                </a:xfrm>
                <a:custGeom>
                  <a:avLst/>
                  <a:gdLst>
                    <a:gd name="T0" fmla="*/ 0 w 322"/>
                    <a:gd name="T1" fmla="*/ 0 h 378"/>
                    <a:gd name="T2" fmla="*/ 0 w 322"/>
                    <a:gd name="T3" fmla="*/ 0 h 378"/>
                    <a:gd name="T4" fmla="*/ 0 w 322"/>
                    <a:gd name="T5" fmla="*/ 0 h 378"/>
                    <a:gd name="T6" fmla="*/ 0 w 322"/>
                    <a:gd name="T7" fmla="*/ 0 h 378"/>
                    <a:gd name="T8" fmla="*/ 0 w 322"/>
                    <a:gd name="T9" fmla="*/ 0 h 378"/>
                    <a:gd name="T10" fmla="*/ 0 w 322"/>
                    <a:gd name="T11" fmla="*/ 0 h 378"/>
                    <a:gd name="T12" fmla="*/ 0 w 322"/>
                    <a:gd name="T13" fmla="*/ 0 h 378"/>
                    <a:gd name="T14" fmla="*/ 0 w 322"/>
                    <a:gd name="T15" fmla="*/ 0 h 378"/>
                    <a:gd name="T16" fmla="*/ 0 w 322"/>
                    <a:gd name="T17" fmla="*/ 0 h 378"/>
                    <a:gd name="T18" fmla="*/ 0 w 322"/>
                    <a:gd name="T19" fmla="*/ 0 h 378"/>
                    <a:gd name="T20" fmla="*/ 0 w 322"/>
                    <a:gd name="T21" fmla="*/ 0 h 378"/>
                    <a:gd name="T22" fmla="*/ 0 w 322"/>
                    <a:gd name="T23" fmla="*/ 0 h 378"/>
                    <a:gd name="T24" fmla="*/ 0 w 322"/>
                    <a:gd name="T25" fmla="*/ 0 h 378"/>
                    <a:gd name="T26" fmla="*/ 0 w 322"/>
                    <a:gd name="T27" fmla="*/ 0 h 378"/>
                    <a:gd name="T28" fmla="*/ 0 w 322"/>
                    <a:gd name="T29" fmla="*/ 0 h 378"/>
                    <a:gd name="T30" fmla="*/ 0 w 322"/>
                    <a:gd name="T31" fmla="*/ 0 h 378"/>
                    <a:gd name="T32" fmla="*/ 0 w 322"/>
                    <a:gd name="T33" fmla="*/ 0 h 378"/>
                    <a:gd name="T34" fmla="*/ 0 w 322"/>
                    <a:gd name="T35" fmla="*/ 0 h 378"/>
                    <a:gd name="T36" fmla="*/ 0 w 322"/>
                    <a:gd name="T37" fmla="*/ 0 h 378"/>
                    <a:gd name="T38" fmla="*/ 0 w 322"/>
                    <a:gd name="T39" fmla="*/ 0 h 378"/>
                    <a:gd name="T40" fmla="*/ 0 w 322"/>
                    <a:gd name="T41" fmla="*/ 0 h 378"/>
                    <a:gd name="T42" fmla="*/ 0 w 322"/>
                    <a:gd name="T43" fmla="*/ 0 h 378"/>
                    <a:gd name="T44" fmla="*/ 0 w 322"/>
                    <a:gd name="T45" fmla="*/ 0 h 378"/>
                    <a:gd name="T46" fmla="*/ 0 w 322"/>
                    <a:gd name="T47" fmla="*/ 0 h 378"/>
                    <a:gd name="T48" fmla="*/ 0 w 322"/>
                    <a:gd name="T49" fmla="*/ 0 h 378"/>
                    <a:gd name="T50" fmla="*/ 0 w 322"/>
                    <a:gd name="T51" fmla="*/ 0 h 378"/>
                    <a:gd name="T52" fmla="*/ 0 w 322"/>
                    <a:gd name="T53" fmla="*/ 0 h 378"/>
                    <a:gd name="T54" fmla="*/ 0 w 322"/>
                    <a:gd name="T55" fmla="*/ 0 h 378"/>
                    <a:gd name="T56" fmla="*/ 0 w 322"/>
                    <a:gd name="T57" fmla="*/ 0 h 378"/>
                    <a:gd name="T58" fmla="*/ 0 w 322"/>
                    <a:gd name="T59" fmla="*/ 0 h 378"/>
                    <a:gd name="T60" fmla="*/ 0 w 322"/>
                    <a:gd name="T61" fmla="*/ 0 h 378"/>
                    <a:gd name="T62" fmla="*/ 0 w 322"/>
                    <a:gd name="T63" fmla="*/ 0 h 378"/>
                    <a:gd name="T64" fmla="*/ 0 w 322"/>
                    <a:gd name="T65" fmla="*/ 0 h 378"/>
                    <a:gd name="T66" fmla="*/ 0 w 322"/>
                    <a:gd name="T67" fmla="*/ 0 h 378"/>
                    <a:gd name="T68" fmla="*/ 0 w 322"/>
                    <a:gd name="T69" fmla="*/ 0 h 378"/>
                    <a:gd name="T70" fmla="*/ 0 w 322"/>
                    <a:gd name="T71" fmla="*/ 0 h 378"/>
                    <a:gd name="T72" fmla="*/ 0 w 322"/>
                    <a:gd name="T73" fmla="*/ 0 h 378"/>
                    <a:gd name="T74" fmla="*/ 0 w 322"/>
                    <a:gd name="T75" fmla="*/ 0 h 378"/>
                    <a:gd name="T76" fmla="*/ 0 w 322"/>
                    <a:gd name="T77" fmla="*/ 0 h 378"/>
                    <a:gd name="T78" fmla="*/ 0 w 322"/>
                    <a:gd name="T79" fmla="*/ 0 h 378"/>
                    <a:gd name="T80" fmla="*/ 0 w 322"/>
                    <a:gd name="T81" fmla="*/ 0 h 378"/>
                    <a:gd name="T82" fmla="*/ 0 w 322"/>
                    <a:gd name="T83" fmla="*/ 0 h 378"/>
                    <a:gd name="T84" fmla="*/ 0 w 322"/>
                    <a:gd name="T85" fmla="*/ 0 h 378"/>
                    <a:gd name="T86" fmla="*/ 0 w 322"/>
                    <a:gd name="T87" fmla="*/ 0 h 378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w 322"/>
                    <a:gd name="T133" fmla="*/ 0 h 378"/>
                    <a:gd name="T134" fmla="*/ 322 w 322"/>
                    <a:gd name="T135" fmla="*/ 378 h 378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T132" t="T133" r="T134" b="T135"/>
                  <a:pathLst>
                    <a:path w="322" h="378">
                      <a:moveTo>
                        <a:pt x="125" y="49"/>
                      </a:moveTo>
                      <a:lnTo>
                        <a:pt x="100" y="70"/>
                      </a:lnTo>
                      <a:lnTo>
                        <a:pt x="76" y="90"/>
                      </a:lnTo>
                      <a:lnTo>
                        <a:pt x="53" y="115"/>
                      </a:lnTo>
                      <a:lnTo>
                        <a:pt x="34" y="140"/>
                      </a:lnTo>
                      <a:lnTo>
                        <a:pt x="17" y="166"/>
                      </a:lnTo>
                      <a:lnTo>
                        <a:pt x="5" y="195"/>
                      </a:lnTo>
                      <a:lnTo>
                        <a:pt x="0" y="226"/>
                      </a:lnTo>
                      <a:lnTo>
                        <a:pt x="1" y="258"/>
                      </a:lnTo>
                      <a:lnTo>
                        <a:pt x="3" y="266"/>
                      </a:lnTo>
                      <a:lnTo>
                        <a:pt x="5" y="275"/>
                      </a:lnTo>
                      <a:lnTo>
                        <a:pt x="9" y="282"/>
                      </a:lnTo>
                      <a:lnTo>
                        <a:pt x="14" y="290"/>
                      </a:lnTo>
                      <a:lnTo>
                        <a:pt x="19" y="297"/>
                      </a:lnTo>
                      <a:lnTo>
                        <a:pt x="26" y="304"/>
                      </a:lnTo>
                      <a:lnTo>
                        <a:pt x="32" y="310"/>
                      </a:lnTo>
                      <a:lnTo>
                        <a:pt x="41" y="314"/>
                      </a:lnTo>
                      <a:lnTo>
                        <a:pt x="56" y="324"/>
                      </a:lnTo>
                      <a:lnTo>
                        <a:pt x="71" y="332"/>
                      </a:lnTo>
                      <a:lnTo>
                        <a:pt x="86" y="338"/>
                      </a:lnTo>
                      <a:lnTo>
                        <a:pt x="103" y="344"/>
                      </a:lnTo>
                      <a:lnTo>
                        <a:pt x="119" y="350"/>
                      </a:lnTo>
                      <a:lnTo>
                        <a:pt x="136" y="355"/>
                      </a:lnTo>
                      <a:lnTo>
                        <a:pt x="152" y="359"/>
                      </a:lnTo>
                      <a:lnTo>
                        <a:pt x="168" y="363"/>
                      </a:lnTo>
                      <a:lnTo>
                        <a:pt x="186" y="366"/>
                      </a:lnTo>
                      <a:lnTo>
                        <a:pt x="202" y="368"/>
                      </a:lnTo>
                      <a:lnTo>
                        <a:pt x="220" y="371"/>
                      </a:lnTo>
                      <a:lnTo>
                        <a:pt x="238" y="373"/>
                      </a:lnTo>
                      <a:lnTo>
                        <a:pt x="254" y="374"/>
                      </a:lnTo>
                      <a:lnTo>
                        <a:pt x="272" y="375"/>
                      </a:lnTo>
                      <a:lnTo>
                        <a:pt x="289" y="376"/>
                      </a:lnTo>
                      <a:lnTo>
                        <a:pt x="306" y="378"/>
                      </a:lnTo>
                      <a:lnTo>
                        <a:pt x="311" y="378"/>
                      </a:lnTo>
                      <a:lnTo>
                        <a:pt x="316" y="375"/>
                      </a:lnTo>
                      <a:lnTo>
                        <a:pt x="320" y="371"/>
                      </a:lnTo>
                      <a:lnTo>
                        <a:pt x="322" y="366"/>
                      </a:lnTo>
                      <a:lnTo>
                        <a:pt x="322" y="360"/>
                      </a:lnTo>
                      <a:lnTo>
                        <a:pt x="320" y="356"/>
                      </a:lnTo>
                      <a:lnTo>
                        <a:pt x="315" y="352"/>
                      </a:lnTo>
                      <a:lnTo>
                        <a:pt x="309" y="350"/>
                      </a:lnTo>
                      <a:lnTo>
                        <a:pt x="294" y="347"/>
                      </a:lnTo>
                      <a:lnTo>
                        <a:pt x="279" y="344"/>
                      </a:lnTo>
                      <a:lnTo>
                        <a:pt x="263" y="341"/>
                      </a:lnTo>
                      <a:lnTo>
                        <a:pt x="247" y="338"/>
                      </a:lnTo>
                      <a:lnTo>
                        <a:pt x="232" y="336"/>
                      </a:lnTo>
                      <a:lnTo>
                        <a:pt x="216" y="334"/>
                      </a:lnTo>
                      <a:lnTo>
                        <a:pt x="200" y="332"/>
                      </a:lnTo>
                      <a:lnTo>
                        <a:pt x="185" y="328"/>
                      </a:lnTo>
                      <a:lnTo>
                        <a:pt x="170" y="326"/>
                      </a:lnTo>
                      <a:lnTo>
                        <a:pt x="154" y="322"/>
                      </a:lnTo>
                      <a:lnTo>
                        <a:pt x="139" y="318"/>
                      </a:lnTo>
                      <a:lnTo>
                        <a:pt x="124" y="314"/>
                      </a:lnTo>
                      <a:lnTo>
                        <a:pt x="110" y="309"/>
                      </a:lnTo>
                      <a:lnTo>
                        <a:pt x="94" y="303"/>
                      </a:lnTo>
                      <a:lnTo>
                        <a:pt x="80" y="297"/>
                      </a:lnTo>
                      <a:lnTo>
                        <a:pt x="66" y="289"/>
                      </a:lnTo>
                      <a:lnTo>
                        <a:pt x="55" y="281"/>
                      </a:lnTo>
                      <a:lnTo>
                        <a:pt x="45" y="271"/>
                      </a:lnTo>
                      <a:lnTo>
                        <a:pt x="38" y="259"/>
                      </a:lnTo>
                      <a:lnTo>
                        <a:pt x="35" y="245"/>
                      </a:lnTo>
                      <a:lnTo>
                        <a:pt x="34" y="232"/>
                      </a:lnTo>
                      <a:lnTo>
                        <a:pt x="35" y="216"/>
                      </a:lnTo>
                      <a:lnTo>
                        <a:pt x="38" y="200"/>
                      </a:lnTo>
                      <a:lnTo>
                        <a:pt x="43" y="187"/>
                      </a:lnTo>
                      <a:lnTo>
                        <a:pt x="51" y="170"/>
                      </a:lnTo>
                      <a:lnTo>
                        <a:pt x="60" y="152"/>
                      </a:lnTo>
                      <a:lnTo>
                        <a:pt x="71" y="137"/>
                      </a:lnTo>
                      <a:lnTo>
                        <a:pt x="83" y="124"/>
                      </a:lnTo>
                      <a:lnTo>
                        <a:pt x="94" y="110"/>
                      </a:lnTo>
                      <a:lnTo>
                        <a:pt x="107" y="96"/>
                      </a:lnTo>
                      <a:lnTo>
                        <a:pt x="123" y="82"/>
                      </a:lnTo>
                      <a:lnTo>
                        <a:pt x="138" y="69"/>
                      </a:lnTo>
                      <a:lnTo>
                        <a:pt x="153" y="57"/>
                      </a:lnTo>
                      <a:lnTo>
                        <a:pt x="173" y="47"/>
                      </a:lnTo>
                      <a:lnTo>
                        <a:pt x="195" y="38"/>
                      </a:lnTo>
                      <a:lnTo>
                        <a:pt x="218" y="28"/>
                      </a:lnTo>
                      <a:lnTo>
                        <a:pt x="238" y="20"/>
                      </a:lnTo>
                      <a:lnTo>
                        <a:pt x="254" y="13"/>
                      </a:lnTo>
                      <a:lnTo>
                        <a:pt x="264" y="7"/>
                      </a:lnTo>
                      <a:lnTo>
                        <a:pt x="268" y="2"/>
                      </a:lnTo>
                      <a:lnTo>
                        <a:pt x="256" y="0"/>
                      </a:lnTo>
                      <a:lnTo>
                        <a:pt x="240" y="1"/>
                      </a:lnTo>
                      <a:lnTo>
                        <a:pt x="221" y="4"/>
                      </a:lnTo>
                      <a:lnTo>
                        <a:pt x="201" y="10"/>
                      </a:lnTo>
                      <a:lnTo>
                        <a:pt x="180" y="18"/>
                      </a:lnTo>
                      <a:lnTo>
                        <a:pt x="160" y="27"/>
                      </a:lnTo>
                      <a:lnTo>
                        <a:pt x="141" y="38"/>
                      </a:lnTo>
                      <a:lnTo>
                        <a:pt x="125" y="4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278" name="Freeform 772"/>
                <p:cNvSpPr>
                  <a:spLocks/>
                </p:cNvSpPr>
                <p:nvPr/>
              </p:nvSpPr>
              <p:spPr bwMode="auto">
                <a:xfrm>
                  <a:off x="5250" y="2643"/>
                  <a:ext cx="99" cy="59"/>
                </a:xfrm>
                <a:custGeom>
                  <a:avLst/>
                  <a:gdLst>
                    <a:gd name="T0" fmla="*/ 0 w 283"/>
                    <a:gd name="T1" fmla="*/ 0 h 252"/>
                    <a:gd name="T2" fmla="*/ 0 w 283"/>
                    <a:gd name="T3" fmla="*/ 0 h 252"/>
                    <a:gd name="T4" fmla="*/ 0 w 283"/>
                    <a:gd name="T5" fmla="*/ 0 h 252"/>
                    <a:gd name="T6" fmla="*/ 0 w 283"/>
                    <a:gd name="T7" fmla="*/ 0 h 252"/>
                    <a:gd name="T8" fmla="*/ 0 w 283"/>
                    <a:gd name="T9" fmla="*/ 0 h 252"/>
                    <a:gd name="T10" fmla="*/ 0 w 283"/>
                    <a:gd name="T11" fmla="*/ 0 h 252"/>
                    <a:gd name="T12" fmla="*/ 0 w 283"/>
                    <a:gd name="T13" fmla="*/ 0 h 252"/>
                    <a:gd name="T14" fmla="*/ 0 w 283"/>
                    <a:gd name="T15" fmla="*/ 0 h 252"/>
                    <a:gd name="T16" fmla="*/ 0 w 283"/>
                    <a:gd name="T17" fmla="*/ 0 h 252"/>
                    <a:gd name="T18" fmla="*/ 0 w 283"/>
                    <a:gd name="T19" fmla="*/ 0 h 252"/>
                    <a:gd name="T20" fmla="*/ 0 w 283"/>
                    <a:gd name="T21" fmla="*/ 0 h 252"/>
                    <a:gd name="T22" fmla="*/ 0 w 283"/>
                    <a:gd name="T23" fmla="*/ 0 h 252"/>
                    <a:gd name="T24" fmla="*/ 0 w 283"/>
                    <a:gd name="T25" fmla="*/ 0 h 252"/>
                    <a:gd name="T26" fmla="*/ 0 w 283"/>
                    <a:gd name="T27" fmla="*/ 0 h 252"/>
                    <a:gd name="T28" fmla="*/ 0 w 283"/>
                    <a:gd name="T29" fmla="*/ 0 h 252"/>
                    <a:gd name="T30" fmla="*/ 0 w 283"/>
                    <a:gd name="T31" fmla="*/ 0 h 252"/>
                    <a:gd name="T32" fmla="*/ 0 w 283"/>
                    <a:gd name="T33" fmla="*/ 0 h 252"/>
                    <a:gd name="T34" fmla="*/ 0 w 283"/>
                    <a:gd name="T35" fmla="*/ 0 h 252"/>
                    <a:gd name="T36" fmla="*/ 0 w 283"/>
                    <a:gd name="T37" fmla="*/ 0 h 252"/>
                    <a:gd name="T38" fmla="*/ 0 w 283"/>
                    <a:gd name="T39" fmla="*/ 0 h 252"/>
                    <a:gd name="T40" fmla="*/ 0 w 283"/>
                    <a:gd name="T41" fmla="*/ 0 h 252"/>
                    <a:gd name="T42" fmla="*/ 0 w 283"/>
                    <a:gd name="T43" fmla="*/ 0 h 252"/>
                    <a:gd name="T44" fmla="*/ 0 w 283"/>
                    <a:gd name="T45" fmla="*/ 0 h 252"/>
                    <a:gd name="T46" fmla="*/ 0 w 283"/>
                    <a:gd name="T47" fmla="*/ 0 h 252"/>
                    <a:gd name="T48" fmla="*/ 0 w 283"/>
                    <a:gd name="T49" fmla="*/ 0 h 252"/>
                    <a:gd name="T50" fmla="*/ 0 w 283"/>
                    <a:gd name="T51" fmla="*/ 0 h 252"/>
                    <a:gd name="T52" fmla="*/ 0 w 283"/>
                    <a:gd name="T53" fmla="*/ 0 h 252"/>
                    <a:gd name="T54" fmla="*/ 0 w 283"/>
                    <a:gd name="T55" fmla="*/ 0 h 252"/>
                    <a:gd name="T56" fmla="*/ 0 w 283"/>
                    <a:gd name="T57" fmla="*/ 0 h 252"/>
                    <a:gd name="T58" fmla="*/ 0 w 283"/>
                    <a:gd name="T59" fmla="*/ 0 h 252"/>
                    <a:gd name="T60" fmla="*/ 0 w 283"/>
                    <a:gd name="T61" fmla="*/ 0 h 252"/>
                    <a:gd name="T62" fmla="*/ 0 w 283"/>
                    <a:gd name="T63" fmla="*/ 0 h 252"/>
                    <a:gd name="T64" fmla="*/ 0 w 283"/>
                    <a:gd name="T65" fmla="*/ 0 h 252"/>
                    <a:gd name="T66" fmla="*/ 0 w 283"/>
                    <a:gd name="T67" fmla="*/ 0 h 252"/>
                    <a:gd name="T68" fmla="*/ 0 w 283"/>
                    <a:gd name="T69" fmla="*/ 0 h 252"/>
                    <a:gd name="T70" fmla="*/ 0 w 283"/>
                    <a:gd name="T71" fmla="*/ 0 h 252"/>
                    <a:gd name="T72" fmla="*/ 0 w 283"/>
                    <a:gd name="T73" fmla="*/ 0 h 252"/>
                    <a:gd name="T74" fmla="*/ 0 w 283"/>
                    <a:gd name="T75" fmla="*/ 0 h 252"/>
                    <a:gd name="T76" fmla="*/ 0 w 283"/>
                    <a:gd name="T77" fmla="*/ 0 h 252"/>
                    <a:gd name="T78" fmla="*/ 0 w 283"/>
                    <a:gd name="T79" fmla="*/ 0 h 252"/>
                    <a:gd name="T80" fmla="*/ 0 w 283"/>
                    <a:gd name="T81" fmla="*/ 0 h 252"/>
                    <a:gd name="T82" fmla="*/ 0 w 283"/>
                    <a:gd name="T83" fmla="*/ 0 h 252"/>
                    <a:gd name="T84" fmla="*/ 0 w 283"/>
                    <a:gd name="T85" fmla="*/ 0 h 252"/>
                    <a:gd name="T86" fmla="*/ 0 w 283"/>
                    <a:gd name="T87" fmla="*/ 0 h 252"/>
                    <a:gd name="T88" fmla="*/ 0 w 283"/>
                    <a:gd name="T89" fmla="*/ 0 h 252"/>
                    <a:gd name="T90" fmla="*/ 0 w 283"/>
                    <a:gd name="T91" fmla="*/ 0 h 252"/>
                    <a:gd name="T92" fmla="*/ 0 w 283"/>
                    <a:gd name="T93" fmla="*/ 0 h 252"/>
                    <a:gd name="T94" fmla="*/ 0 w 283"/>
                    <a:gd name="T95" fmla="*/ 0 h 252"/>
                    <a:gd name="T96" fmla="*/ 0 w 283"/>
                    <a:gd name="T97" fmla="*/ 0 h 252"/>
                    <a:gd name="T98" fmla="*/ 0 w 283"/>
                    <a:gd name="T99" fmla="*/ 0 h 252"/>
                    <a:gd name="T100" fmla="*/ 0 w 283"/>
                    <a:gd name="T101" fmla="*/ 0 h 252"/>
                    <a:gd name="T102" fmla="*/ 0 w 283"/>
                    <a:gd name="T103" fmla="*/ 0 h 252"/>
                    <a:gd name="T104" fmla="*/ 0 w 283"/>
                    <a:gd name="T105" fmla="*/ 0 h 252"/>
                    <a:gd name="T106" fmla="*/ 0 w 283"/>
                    <a:gd name="T107" fmla="*/ 0 h 252"/>
                    <a:gd name="T108" fmla="*/ 0 w 283"/>
                    <a:gd name="T109" fmla="*/ 0 h 252"/>
                    <a:gd name="T110" fmla="*/ 0 w 283"/>
                    <a:gd name="T111" fmla="*/ 0 h 252"/>
                    <a:gd name="T112" fmla="*/ 0 w 283"/>
                    <a:gd name="T113" fmla="*/ 0 h 252"/>
                    <a:gd name="T114" fmla="*/ 0 w 283"/>
                    <a:gd name="T115" fmla="*/ 0 h 252"/>
                    <a:gd name="T116" fmla="*/ 0 w 283"/>
                    <a:gd name="T117" fmla="*/ 0 h 252"/>
                    <a:gd name="T118" fmla="*/ 0 w 283"/>
                    <a:gd name="T119" fmla="*/ 0 h 252"/>
                    <a:gd name="T120" fmla="*/ 0 w 283"/>
                    <a:gd name="T121" fmla="*/ 0 h 252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283"/>
                    <a:gd name="T184" fmla="*/ 0 h 252"/>
                    <a:gd name="T185" fmla="*/ 283 w 283"/>
                    <a:gd name="T186" fmla="*/ 252 h 252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283" h="252">
                      <a:moveTo>
                        <a:pt x="235" y="77"/>
                      </a:moveTo>
                      <a:lnTo>
                        <a:pt x="248" y="91"/>
                      </a:lnTo>
                      <a:lnTo>
                        <a:pt x="256" y="107"/>
                      </a:lnTo>
                      <a:lnTo>
                        <a:pt x="259" y="124"/>
                      </a:lnTo>
                      <a:lnTo>
                        <a:pt x="259" y="142"/>
                      </a:lnTo>
                      <a:lnTo>
                        <a:pt x="257" y="157"/>
                      </a:lnTo>
                      <a:lnTo>
                        <a:pt x="252" y="170"/>
                      </a:lnTo>
                      <a:lnTo>
                        <a:pt x="244" y="183"/>
                      </a:lnTo>
                      <a:lnTo>
                        <a:pt x="236" y="193"/>
                      </a:lnTo>
                      <a:lnTo>
                        <a:pt x="225" y="204"/>
                      </a:lnTo>
                      <a:lnTo>
                        <a:pt x="215" y="214"/>
                      </a:lnTo>
                      <a:lnTo>
                        <a:pt x="204" y="224"/>
                      </a:lnTo>
                      <a:lnTo>
                        <a:pt x="194" y="234"/>
                      </a:lnTo>
                      <a:lnTo>
                        <a:pt x="191" y="238"/>
                      </a:lnTo>
                      <a:lnTo>
                        <a:pt x="191" y="241"/>
                      </a:lnTo>
                      <a:lnTo>
                        <a:pt x="191" y="245"/>
                      </a:lnTo>
                      <a:lnTo>
                        <a:pt x="194" y="248"/>
                      </a:lnTo>
                      <a:lnTo>
                        <a:pt x="197" y="250"/>
                      </a:lnTo>
                      <a:lnTo>
                        <a:pt x="202" y="252"/>
                      </a:lnTo>
                      <a:lnTo>
                        <a:pt x="205" y="250"/>
                      </a:lnTo>
                      <a:lnTo>
                        <a:pt x="209" y="248"/>
                      </a:lnTo>
                      <a:lnTo>
                        <a:pt x="232" y="233"/>
                      </a:lnTo>
                      <a:lnTo>
                        <a:pt x="252" y="214"/>
                      </a:lnTo>
                      <a:lnTo>
                        <a:pt x="268" y="192"/>
                      </a:lnTo>
                      <a:lnTo>
                        <a:pt x="278" y="167"/>
                      </a:lnTo>
                      <a:lnTo>
                        <a:pt x="283" y="141"/>
                      </a:lnTo>
                      <a:lnTo>
                        <a:pt x="280" y="115"/>
                      </a:lnTo>
                      <a:lnTo>
                        <a:pt x="271" y="91"/>
                      </a:lnTo>
                      <a:lnTo>
                        <a:pt x="252" y="69"/>
                      </a:lnTo>
                      <a:lnTo>
                        <a:pt x="238" y="57"/>
                      </a:lnTo>
                      <a:lnTo>
                        <a:pt x="222" y="48"/>
                      </a:lnTo>
                      <a:lnTo>
                        <a:pt x="204" y="39"/>
                      </a:lnTo>
                      <a:lnTo>
                        <a:pt x="184" y="31"/>
                      </a:lnTo>
                      <a:lnTo>
                        <a:pt x="164" y="23"/>
                      </a:lnTo>
                      <a:lnTo>
                        <a:pt x="144" y="17"/>
                      </a:lnTo>
                      <a:lnTo>
                        <a:pt x="123" y="13"/>
                      </a:lnTo>
                      <a:lnTo>
                        <a:pt x="103" y="8"/>
                      </a:lnTo>
                      <a:lnTo>
                        <a:pt x="83" y="5"/>
                      </a:lnTo>
                      <a:lnTo>
                        <a:pt x="66" y="2"/>
                      </a:lnTo>
                      <a:lnTo>
                        <a:pt x="48" y="0"/>
                      </a:lnTo>
                      <a:lnTo>
                        <a:pt x="34" y="0"/>
                      </a:lnTo>
                      <a:lnTo>
                        <a:pt x="21" y="0"/>
                      </a:lnTo>
                      <a:lnTo>
                        <a:pt x="11" y="0"/>
                      </a:lnTo>
                      <a:lnTo>
                        <a:pt x="4" y="2"/>
                      </a:lnTo>
                      <a:lnTo>
                        <a:pt x="0" y="5"/>
                      </a:lnTo>
                      <a:lnTo>
                        <a:pt x="12" y="7"/>
                      </a:lnTo>
                      <a:lnTo>
                        <a:pt x="24" y="8"/>
                      </a:lnTo>
                      <a:lnTo>
                        <a:pt x="38" y="10"/>
                      </a:lnTo>
                      <a:lnTo>
                        <a:pt x="52" y="13"/>
                      </a:lnTo>
                      <a:lnTo>
                        <a:pt x="66" y="16"/>
                      </a:lnTo>
                      <a:lnTo>
                        <a:pt x="82" y="18"/>
                      </a:lnTo>
                      <a:lnTo>
                        <a:pt x="98" y="22"/>
                      </a:lnTo>
                      <a:lnTo>
                        <a:pt x="114" y="25"/>
                      </a:lnTo>
                      <a:lnTo>
                        <a:pt x="129" y="30"/>
                      </a:lnTo>
                      <a:lnTo>
                        <a:pt x="146" y="34"/>
                      </a:lnTo>
                      <a:lnTo>
                        <a:pt x="162" y="39"/>
                      </a:lnTo>
                      <a:lnTo>
                        <a:pt x="177" y="45"/>
                      </a:lnTo>
                      <a:lnTo>
                        <a:pt x="193" y="52"/>
                      </a:lnTo>
                      <a:lnTo>
                        <a:pt x="208" y="60"/>
                      </a:lnTo>
                      <a:lnTo>
                        <a:pt x="222" y="68"/>
                      </a:lnTo>
                      <a:lnTo>
                        <a:pt x="235" y="77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279" name="Freeform 773"/>
                <p:cNvSpPr>
                  <a:spLocks/>
                </p:cNvSpPr>
                <p:nvPr/>
              </p:nvSpPr>
              <p:spPr bwMode="auto">
                <a:xfrm>
                  <a:off x="5047" y="2671"/>
                  <a:ext cx="40" cy="55"/>
                </a:xfrm>
                <a:custGeom>
                  <a:avLst/>
                  <a:gdLst>
                    <a:gd name="T0" fmla="*/ 0 w 114"/>
                    <a:gd name="T1" fmla="*/ 0 h 238"/>
                    <a:gd name="T2" fmla="*/ 0 w 114"/>
                    <a:gd name="T3" fmla="*/ 0 h 238"/>
                    <a:gd name="T4" fmla="*/ 0 w 114"/>
                    <a:gd name="T5" fmla="*/ 0 h 238"/>
                    <a:gd name="T6" fmla="*/ 0 w 114"/>
                    <a:gd name="T7" fmla="*/ 0 h 238"/>
                    <a:gd name="T8" fmla="*/ 0 w 114"/>
                    <a:gd name="T9" fmla="*/ 0 h 238"/>
                    <a:gd name="T10" fmla="*/ 0 w 114"/>
                    <a:gd name="T11" fmla="*/ 0 h 238"/>
                    <a:gd name="T12" fmla="*/ 0 w 114"/>
                    <a:gd name="T13" fmla="*/ 0 h 238"/>
                    <a:gd name="T14" fmla="*/ 0 w 114"/>
                    <a:gd name="T15" fmla="*/ 0 h 238"/>
                    <a:gd name="T16" fmla="*/ 0 w 114"/>
                    <a:gd name="T17" fmla="*/ 0 h 238"/>
                    <a:gd name="T18" fmla="*/ 0 w 114"/>
                    <a:gd name="T19" fmla="*/ 0 h 238"/>
                    <a:gd name="T20" fmla="*/ 0 w 114"/>
                    <a:gd name="T21" fmla="*/ 0 h 238"/>
                    <a:gd name="T22" fmla="*/ 0 w 114"/>
                    <a:gd name="T23" fmla="*/ 0 h 238"/>
                    <a:gd name="T24" fmla="*/ 0 w 114"/>
                    <a:gd name="T25" fmla="*/ 0 h 238"/>
                    <a:gd name="T26" fmla="*/ 0 w 114"/>
                    <a:gd name="T27" fmla="*/ 0 h 238"/>
                    <a:gd name="T28" fmla="*/ 0 w 114"/>
                    <a:gd name="T29" fmla="*/ 0 h 238"/>
                    <a:gd name="T30" fmla="*/ 0 w 114"/>
                    <a:gd name="T31" fmla="*/ 0 h 238"/>
                    <a:gd name="T32" fmla="*/ 0 w 114"/>
                    <a:gd name="T33" fmla="*/ 0 h 238"/>
                    <a:gd name="T34" fmla="*/ 0 w 114"/>
                    <a:gd name="T35" fmla="*/ 0 h 238"/>
                    <a:gd name="T36" fmla="*/ 0 w 114"/>
                    <a:gd name="T37" fmla="*/ 0 h 238"/>
                    <a:gd name="T38" fmla="*/ 0 w 114"/>
                    <a:gd name="T39" fmla="*/ 0 h 238"/>
                    <a:gd name="T40" fmla="*/ 0 w 114"/>
                    <a:gd name="T41" fmla="*/ 0 h 238"/>
                    <a:gd name="T42" fmla="*/ 0 w 114"/>
                    <a:gd name="T43" fmla="*/ 0 h 238"/>
                    <a:gd name="T44" fmla="*/ 0 w 114"/>
                    <a:gd name="T45" fmla="*/ 0 h 238"/>
                    <a:gd name="T46" fmla="*/ 0 w 114"/>
                    <a:gd name="T47" fmla="*/ 0 h 238"/>
                    <a:gd name="T48" fmla="*/ 0 w 114"/>
                    <a:gd name="T49" fmla="*/ 0 h 238"/>
                    <a:gd name="T50" fmla="*/ 0 w 114"/>
                    <a:gd name="T51" fmla="*/ 0 h 238"/>
                    <a:gd name="T52" fmla="*/ 0 w 114"/>
                    <a:gd name="T53" fmla="*/ 0 h 238"/>
                    <a:gd name="T54" fmla="*/ 0 w 114"/>
                    <a:gd name="T55" fmla="*/ 0 h 238"/>
                    <a:gd name="T56" fmla="*/ 0 w 114"/>
                    <a:gd name="T57" fmla="*/ 0 h 238"/>
                    <a:gd name="T58" fmla="*/ 0 w 114"/>
                    <a:gd name="T59" fmla="*/ 0 h 238"/>
                    <a:gd name="T60" fmla="*/ 0 w 114"/>
                    <a:gd name="T61" fmla="*/ 0 h 238"/>
                    <a:gd name="T62" fmla="*/ 0 w 114"/>
                    <a:gd name="T63" fmla="*/ 0 h 238"/>
                    <a:gd name="T64" fmla="*/ 0 w 114"/>
                    <a:gd name="T65" fmla="*/ 0 h 238"/>
                    <a:gd name="T66" fmla="*/ 0 w 114"/>
                    <a:gd name="T67" fmla="*/ 0 h 238"/>
                    <a:gd name="T68" fmla="*/ 0 w 114"/>
                    <a:gd name="T69" fmla="*/ 0 h 238"/>
                    <a:gd name="T70" fmla="*/ 0 w 114"/>
                    <a:gd name="T71" fmla="*/ 0 h 238"/>
                    <a:gd name="T72" fmla="*/ 0 w 114"/>
                    <a:gd name="T73" fmla="*/ 0 h 238"/>
                    <a:gd name="T74" fmla="*/ 0 w 114"/>
                    <a:gd name="T75" fmla="*/ 0 h 238"/>
                    <a:gd name="T76" fmla="*/ 0 w 114"/>
                    <a:gd name="T77" fmla="*/ 0 h 238"/>
                    <a:gd name="T78" fmla="*/ 0 w 114"/>
                    <a:gd name="T79" fmla="*/ 0 h 238"/>
                    <a:gd name="T80" fmla="*/ 0 w 114"/>
                    <a:gd name="T81" fmla="*/ 0 h 238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14"/>
                    <a:gd name="T124" fmla="*/ 0 h 238"/>
                    <a:gd name="T125" fmla="*/ 114 w 114"/>
                    <a:gd name="T126" fmla="*/ 238 h 238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14" h="238">
                      <a:moveTo>
                        <a:pt x="0" y="130"/>
                      </a:moveTo>
                      <a:lnTo>
                        <a:pt x="0" y="149"/>
                      </a:lnTo>
                      <a:lnTo>
                        <a:pt x="4" y="168"/>
                      </a:lnTo>
                      <a:lnTo>
                        <a:pt x="12" y="185"/>
                      </a:lnTo>
                      <a:lnTo>
                        <a:pt x="24" y="200"/>
                      </a:lnTo>
                      <a:lnTo>
                        <a:pt x="38" y="213"/>
                      </a:lnTo>
                      <a:lnTo>
                        <a:pt x="55" y="224"/>
                      </a:lnTo>
                      <a:lnTo>
                        <a:pt x="73" y="232"/>
                      </a:lnTo>
                      <a:lnTo>
                        <a:pt x="92" y="237"/>
                      </a:lnTo>
                      <a:lnTo>
                        <a:pt x="98" y="238"/>
                      </a:lnTo>
                      <a:lnTo>
                        <a:pt x="104" y="235"/>
                      </a:lnTo>
                      <a:lnTo>
                        <a:pt x="109" y="232"/>
                      </a:lnTo>
                      <a:lnTo>
                        <a:pt x="111" y="227"/>
                      </a:lnTo>
                      <a:lnTo>
                        <a:pt x="111" y="222"/>
                      </a:lnTo>
                      <a:lnTo>
                        <a:pt x="110" y="216"/>
                      </a:lnTo>
                      <a:lnTo>
                        <a:pt x="106" y="211"/>
                      </a:lnTo>
                      <a:lnTo>
                        <a:pt x="100" y="209"/>
                      </a:lnTo>
                      <a:lnTo>
                        <a:pt x="82" y="202"/>
                      </a:lnTo>
                      <a:lnTo>
                        <a:pt x="64" y="193"/>
                      </a:lnTo>
                      <a:lnTo>
                        <a:pt x="50" y="180"/>
                      </a:lnTo>
                      <a:lnTo>
                        <a:pt x="39" y="167"/>
                      </a:lnTo>
                      <a:lnTo>
                        <a:pt x="32" y="149"/>
                      </a:lnTo>
                      <a:lnTo>
                        <a:pt x="29" y="131"/>
                      </a:lnTo>
                      <a:lnTo>
                        <a:pt x="29" y="111"/>
                      </a:lnTo>
                      <a:lnTo>
                        <a:pt x="35" y="91"/>
                      </a:lnTo>
                      <a:lnTo>
                        <a:pt x="42" y="76"/>
                      </a:lnTo>
                      <a:lnTo>
                        <a:pt x="51" y="62"/>
                      </a:lnTo>
                      <a:lnTo>
                        <a:pt x="62" y="49"/>
                      </a:lnTo>
                      <a:lnTo>
                        <a:pt x="73" y="38"/>
                      </a:lnTo>
                      <a:lnTo>
                        <a:pt x="84" y="28"/>
                      </a:lnTo>
                      <a:lnTo>
                        <a:pt x="96" y="18"/>
                      </a:lnTo>
                      <a:lnTo>
                        <a:pt x="106" y="9"/>
                      </a:lnTo>
                      <a:lnTo>
                        <a:pt x="114" y="1"/>
                      </a:lnTo>
                      <a:lnTo>
                        <a:pt x="106" y="0"/>
                      </a:lnTo>
                      <a:lnTo>
                        <a:pt x="93" y="6"/>
                      </a:lnTo>
                      <a:lnTo>
                        <a:pt x="76" y="18"/>
                      </a:lnTo>
                      <a:lnTo>
                        <a:pt x="56" y="36"/>
                      </a:lnTo>
                      <a:lnTo>
                        <a:pt x="37" y="57"/>
                      </a:lnTo>
                      <a:lnTo>
                        <a:pt x="20" y="80"/>
                      </a:lnTo>
                      <a:lnTo>
                        <a:pt x="7" y="106"/>
                      </a:lnTo>
                      <a:lnTo>
                        <a:pt x="0" y="130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280" name="Freeform 774"/>
                <p:cNvSpPr>
                  <a:spLocks/>
                </p:cNvSpPr>
                <p:nvPr/>
              </p:nvSpPr>
              <p:spPr bwMode="auto">
                <a:xfrm>
                  <a:off x="5330" y="2639"/>
                  <a:ext cx="87" cy="73"/>
                </a:xfrm>
                <a:custGeom>
                  <a:avLst/>
                  <a:gdLst>
                    <a:gd name="T0" fmla="*/ 0 w 246"/>
                    <a:gd name="T1" fmla="*/ 0 h 310"/>
                    <a:gd name="T2" fmla="*/ 0 w 246"/>
                    <a:gd name="T3" fmla="*/ 0 h 310"/>
                    <a:gd name="T4" fmla="*/ 0 w 246"/>
                    <a:gd name="T5" fmla="*/ 0 h 310"/>
                    <a:gd name="T6" fmla="*/ 0 w 246"/>
                    <a:gd name="T7" fmla="*/ 0 h 310"/>
                    <a:gd name="T8" fmla="*/ 0 w 246"/>
                    <a:gd name="T9" fmla="*/ 0 h 310"/>
                    <a:gd name="T10" fmla="*/ 0 w 246"/>
                    <a:gd name="T11" fmla="*/ 0 h 310"/>
                    <a:gd name="T12" fmla="*/ 0 w 246"/>
                    <a:gd name="T13" fmla="*/ 0 h 310"/>
                    <a:gd name="T14" fmla="*/ 0 w 246"/>
                    <a:gd name="T15" fmla="*/ 0 h 310"/>
                    <a:gd name="T16" fmla="*/ 0 w 246"/>
                    <a:gd name="T17" fmla="*/ 0 h 310"/>
                    <a:gd name="T18" fmla="*/ 0 w 246"/>
                    <a:gd name="T19" fmla="*/ 0 h 310"/>
                    <a:gd name="T20" fmla="*/ 0 w 246"/>
                    <a:gd name="T21" fmla="*/ 0 h 310"/>
                    <a:gd name="T22" fmla="*/ 0 w 246"/>
                    <a:gd name="T23" fmla="*/ 0 h 310"/>
                    <a:gd name="T24" fmla="*/ 0 w 246"/>
                    <a:gd name="T25" fmla="*/ 0 h 310"/>
                    <a:gd name="T26" fmla="*/ 0 w 246"/>
                    <a:gd name="T27" fmla="*/ 0 h 310"/>
                    <a:gd name="T28" fmla="*/ 0 w 246"/>
                    <a:gd name="T29" fmla="*/ 0 h 310"/>
                    <a:gd name="T30" fmla="*/ 0 w 246"/>
                    <a:gd name="T31" fmla="*/ 0 h 310"/>
                    <a:gd name="T32" fmla="*/ 0 w 246"/>
                    <a:gd name="T33" fmla="*/ 0 h 310"/>
                    <a:gd name="T34" fmla="*/ 0 w 246"/>
                    <a:gd name="T35" fmla="*/ 0 h 310"/>
                    <a:gd name="T36" fmla="*/ 0 w 246"/>
                    <a:gd name="T37" fmla="*/ 0 h 310"/>
                    <a:gd name="T38" fmla="*/ 0 w 246"/>
                    <a:gd name="T39" fmla="*/ 0 h 310"/>
                    <a:gd name="T40" fmla="*/ 0 w 246"/>
                    <a:gd name="T41" fmla="*/ 0 h 310"/>
                    <a:gd name="T42" fmla="*/ 0 w 246"/>
                    <a:gd name="T43" fmla="*/ 0 h 310"/>
                    <a:gd name="T44" fmla="*/ 0 w 246"/>
                    <a:gd name="T45" fmla="*/ 0 h 310"/>
                    <a:gd name="T46" fmla="*/ 0 w 246"/>
                    <a:gd name="T47" fmla="*/ 0 h 310"/>
                    <a:gd name="T48" fmla="*/ 0 w 246"/>
                    <a:gd name="T49" fmla="*/ 0 h 310"/>
                    <a:gd name="T50" fmla="*/ 0 w 246"/>
                    <a:gd name="T51" fmla="*/ 0 h 310"/>
                    <a:gd name="T52" fmla="*/ 0 w 246"/>
                    <a:gd name="T53" fmla="*/ 0 h 310"/>
                    <a:gd name="T54" fmla="*/ 0 w 246"/>
                    <a:gd name="T55" fmla="*/ 0 h 310"/>
                    <a:gd name="T56" fmla="*/ 0 w 246"/>
                    <a:gd name="T57" fmla="*/ 0 h 310"/>
                    <a:gd name="T58" fmla="*/ 0 w 246"/>
                    <a:gd name="T59" fmla="*/ 0 h 310"/>
                    <a:gd name="T60" fmla="*/ 0 w 246"/>
                    <a:gd name="T61" fmla="*/ 0 h 310"/>
                    <a:gd name="T62" fmla="*/ 0 w 246"/>
                    <a:gd name="T63" fmla="*/ 0 h 310"/>
                    <a:gd name="T64" fmla="*/ 0 w 246"/>
                    <a:gd name="T65" fmla="*/ 0 h 310"/>
                    <a:gd name="T66" fmla="*/ 0 w 246"/>
                    <a:gd name="T67" fmla="*/ 0 h 310"/>
                    <a:gd name="T68" fmla="*/ 0 w 246"/>
                    <a:gd name="T69" fmla="*/ 0 h 310"/>
                    <a:gd name="T70" fmla="*/ 0 w 246"/>
                    <a:gd name="T71" fmla="*/ 0 h 310"/>
                    <a:gd name="T72" fmla="*/ 0 w 246"/>
                    <a:gd name="T73" fmla="*/ 0 h 310"/>
                    <a:gd name="T74" fmla="*/ 0 w 246"/>
                    <a:gd name="T75" fmla="*/ 0 h 310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w 246"/>
                    <a:gd name="T115" fmla="*/ 0 h 310"/>
                    <a:gd name="T116" fmla="*/ 246 w 246"/>
                    <a:gd name="T117" fmla="*/ 310 h 310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T114" t="T115" r="T116" b="T117"/>
                  <a:pathLst>
                    <a:path w="246" h="310">
                      <a:moveTo>
                        <a:pt x="199" y="116"/>
                      </a:moveTo>
                      <a:lnTo>
                        <a:pt x="207" y="124"/>
                      </a:lnTo>
                      <a:lnTo>
                        <a:pt x="214" y="133"/>
                      </a:lnTo>
                      <a:lnTo>
                        <a:pt x="219" y="143"/>
                      </a:lnTo>
                      <a:lnTo>
                        <a:pt x="223" y="154"/>
                      </a:lnTo>
                      <a:lnTo>
                        <a:pt x="225" y="164"/>
                      </a:lnTo>
                      <a:lnTo>
                        <a:pt x="225" y="176"/>
                      </a:lnTo>
                      <a:lnTo>
                        <a:pt x="221" y="187"/>
                      </a:lnTo>
                      <a:lnTo>
                        <a:pt x="216" y="197"/>
                      </a:lnTo>
                      <a:lnTo>
                        <a:pt x="208" y="209"/>
                      </a:lnTo>
                      <a:lnTo>
                        <a:pt x="199" y="219"/>
                      </a:lnTo>
                      <a:lnTo>
                        <a:pt x="188" y="228"/>
                      </a:lnTo>
                      <a:lnTo>
                        <a:pt x="177" y="238"/>
                      </a:lnTo>
                      <a:lnTo>
                        <a:pt x="166" y="246"/>
                      </a:lnTo>
                      <a:lnTo>
                        <a:pt x="154" y="255"/>
                      </a:lnTo>
                      <a:lnTo>
                        <a:pt x="143" y="264"/>
                      </a:lnTo>
                      <a:lnTo>
                        <a:pt x="132" y="274"/>
                      </a:lnTo>
                      <a:lnTo>
                        <a:pt x="129" y="278"/>
                      </a:lnTo>
                      <a:lnTo>
                        <a:pt x="126" y="282"/>
                      </a:lnTo>
                      <a:lnTo>
                        <a:pt x="124" y="287"/>
                      </a:lnTo>
                      <a:lnTo>
                        <a:pt x="121" y="292"/>
                      </a:lnTo>
                      <a:lnTo>
                        <a:pt x="120" y="296"/>
                      </a:lnTo>
                      <a:lnTo>
                        <a:pt x="120" y="301"/>
                      </a:lnTo>
                      <a:lnTo>
                        <a:pt x="121" y="305"/>
                      </a:lnTo>
                      <a:lnTo>
                        <a:pt x="125" y="309"/>
                      </a:lnTo>
                      <a:lnTo>
                        <a:pt x="130" y="310"/>
                      </a:lnTo>
                      <a:lnTo>
                        <a:pt x="134" y="310"/>
                      </a:lnTo>
                      <a:lnTo>
                        <a:pt x="139" y="309"/>
                      </a:lnTo>
                      <a:lnTo>
                        <a:pt x="143" y="305"/>
                      </a:lnTo>
                      <a:lnTo>
                        <a:pt x="154" y="293"/>
                      </a:lnTo>
                      <a:lnTo>
                        <a:pt x="167" y="280"/>
                      </a:lnTo>
                      <a:lnTo>
                        <a:pt x="180" y="269"/>
                      </a:lnTo>
                      <a:lnTo>
                        <a:pt x="194" y="257"/>
                      </a:lnTo>
                      <a:lnTo>
                        <a:pt x="207" y="246"/>
                      </a:lnTo>
                      <a:lnTo>
                        <a:pt x="219" y="233"/>
                      </a:lnTo>
                      <a:lnTo>
                        <a:pt x="231" y="219"/>
                      </a:lnTo>
                      <a:lnTo>
                        <a:pt x="239" y="204"/>
                      </a:lnTo>
                      <a:lnTo>
                        <a:pt x="245" y="187"/>
                      </a:lnTo>
                      <a:lnTo>
                        <a:pt x="246" y="170"/>
                      </a:lnTo>
                      <a:lnTo>
                        <a:pt x="242" y="153"/>
                      </a:lnTo>
                      <a:lnTo>
                        <a:pt x="236" y="136"/>
                      </a:lnTo>
                      <a:lnTo>
                        <a:pt x="227" y="120"/>
                      </a:lnTo>
                      <a:lnTo>
                        <a:pt x="215" y="107"/>
                      </a:lnTo>
                      <a:lnTo>
                        <a:pt x="201" y="94"/>
                      </a:lnTo>
                      <a:lnTo>
                        <a:pt x="187" y="82"/>
                      </a:lnTo>
                      <a:lnTo>
                        <a:pt x="177" y="74"/>
                      </a:lnTo>
                      <a:lnTo>
                        <a:pt x="165" y="68"/>
                      </a:lnTo>
                      <a:lnTo>
                        <a:pt x="152" y="60"/>
                      </a:lnTo>
                      <a:lnTo>
                        <a:pt x="139" y="51"/>
                      </a:lnTo>
                      <a:lnTo>
                        <a:pt x="126" y="43"/>
                      </a:lnTo>
                      <a:lnTo>
                        <a:pt x="112" y="35"/>
                      </a:lnTo>
                      <a:lnTo>
                        <a:pt x="98" y="28"/>
                      </a:lnTo>
                      <a:lnTo>
                        <a:pt x="85" y="22"/>
                      </a:lnTo>
                      <a:lnTo>
                        <a:pt x="72" y="16"/>
                      </a:lnTo>
                      <a:lnTo>
                        <a:pt x="59" y="10"/>
                      </a:lnTo>
                      <a:lnTo>
                        <a:pt x="46" y="7"/>
                      </a:lnTo>
                      <a:lnTo>
                        <a:pt x="35" y="3"/>
                      </a:lnTo>
                      <a:lnTo>
                        <a:pt x="24" y="1"/>
                      </a:lnTo>
                      <a:lnTo>
                        <a:pt x="15" y="0"/>
                      </a:lnTo>
                      <a:lnTo>
                        <a:pt x="7" y="1"/>
                      </a:lnTo>
                      <a:lnTo>
                        <a:pt x="0" y="3"/>
                      </a:lnTo>
                      <a:lnTo>
                        <a:pt x="8" y="6"/>
                      </a:lnTo>
                      <a:lnTo>
                        <a:pt x="17" y="9"/>
                      </a:lnTo>
                      <a:lnTo>
                        <a:pt x="28" y="14"/>
                      </a:lnTo>
                      <a:lnTo>
                        <a:pt x="38" y="18"/>
                      </a:lnTo>
                      <a:lnTo>
                        <a:pt x="51" y="24"/>
                      </a:lnTo>
                      <a:lnTo>
                        <a:pt x="64" y="30"/>
                      </a:lnTo>
                      <a:lnTo>
                        <a:pt x="78" y="37"/>
                      </a:lnTo>
                      <a:lnTo>
                        <a:pt x="92" y="43"/>
                      </a:lnTo>
                      <a:lnTo>
                        <a:pt x="106" y="51"/>
                      </a:lnTo>
                      <a:lnTo>
                        <a:pt x="120" y="60"/>
                      </a:lnTo>
                      <a:lnTo>
                        <a:pt x="134" y="69"/>
                      </a:lnTo>
                      <a:lnTo>
                        <a:pt x="148" y="78"/>
                      </a:lnTo>
                      <a:lnTo>
                        <a:pt x="163" y="87"/>
                      </a:lnTo>
                      <a:lnTo>
                        <a:pt x="175" y="96"/>
                      </a:lnTo>
                      <a:lnTo>
                        <a:pt x="187" y="105"/>
                      </a:lnTo>
                      <a:lnTo>
                        <a:pt x="199" y="116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281" name="Freeform 775"/>
                <p:cNvSpPr>
                  <a:spLocks/>
                </p:cNvSpPr>
                <p:nvPr/>
              </p:nvSpPr>
              <p:spPr bwMode="auto">
                <a:xfrm>
                  <a:off x="5115" y="2660"/>
                  <a:ext cx="69" cy="55"/>
                </a:xfrm>
                <a:custGeom>
                  <a:avLst/>
                  <a:gdLst>
                    <a:gd name="T0" fmla="*/ 0 w 198"/>
                    <a:gd name="T1" fmla="*/ 0 h 236"/>
                    <a:gd name="T2" fmla="*/ 0 w 198"/>
                    <a:gd name="T3" fmla="*/ 0 h 236"/>
                    <a:gd name="T4" fmla="*/ 0 w 198"/>
                    <a:gd name="T5" fmla="*/ 0 h 236"/>
                    <a:gd name="T6" fmla="*/ 0 w 198"/>
                    <a:gd name="T7" fmla="*/ 0 h 236"/>
                    <a:gd name="T8" fmla="*/ 0 w 198"/>
                    <a:gd name="T9" fmla="*/ 0 h 236"/>
                    <a:gd name="T10" fmla="*/ 0 w 198"/>
                    <a:gd name="T11" fmla="*/ 0 h 236"/>
                    <a:gd name="T12" fmla="*/ 0 w 198"/>
                    <a:gd name="T13" fmla="*/ 0 h 236"/>
                    <a:gd name="T14" fmla="*/ 0 w 198"/>
                    <a:gd name="T15" fmla="*/ 0 h 236"/>
                    <a:gd name="T16" fmla="*/ 0 w 198"/>
                    <a:gd name="T17" fmla="*/ 0 h 236"/>
                    <a:gd name="T18" fmla="*/ 0 w 198"/>
                    <a:gd name="T19" fmla="*/ 0 h 236"/>
                    <a:gd name="T20" fmla="*/ 0 w 198"/>
                    <a:gd name="T21" fmla="*/ 0 h 236"/>
                    <a:gd name="T22" fmla="*/ 0 w 198"/>
                    <a:gd name="T23" fmla="*/ 0 h 236"/>
                    <a:gd name="T24" fmla="*/ 0 w 198"/>
                    <a:gd name="T25" fmla="*/ 0 h 236"/>
                    <a:gd name="T26" fmla="*/ 0 w 198"/>
                    <a:gd name="T27" fmla="*/ 0 h 236"/>
                    <a:gd name="T28" fmla="*/ 0 w 198"/>
                    <a:gd name="T29" fmla="*/ 0 h 236"/>
                    <a:gd name="T30" fmla="*/ 0 w 198"/>
                    <a:gd name="T31" fmla="*/ 0 h 236"/>
                    <a:gd name="T32" fmla="*/ 0 w 198"/>
                    <a:gd name="T33" fmla="*/ 0 h 236"/>
                    <a:gd name="T34" fmla="*/ 0 w 198"/>
                    <a:gd name="T35" fmla="*/ 0 h 236"/>
                    <a:gd name="T36" fmla="*/ 0 w 198"/>
                    <a:gd name="T37" fmla="*/ 0 h 236"/>
                    <a:gd name="T38" fmla="*/ 0 w 198"/>
                    <a:gd name="T39" fmla="*/ 0 h 236"/>
                    <a:gd name="T40" fmla="*/ 0 w 198"/>
                    <a:gd name="T41" fmla="*/ 0 h 236"/>
                    <a:gd name="T42" fmla="*/ 0 w 198"/>
                    <a:gd name="T43" fmla="*/ 0 h 236"/>
                    <a:gd name="T44" fmla="*/ 0 w 198"/>
                    <a:gd name="T45" fmla="*/ 0 h 236"/>
                    <a:gd name="T46" fmla="*/ 0 w 198"/>
                    <a:gd name="T47" fmla="*/ 0 h 236"/>
                    <a:gd name="T48" fmla="*/ 0 w 198"/>
                    <a:gd name="T49" fmla="*/ 0 h 236"/>
                    <a:gd name="T50" fmla="*/ 0 w 198"/>
                    <a:gd name="T51" fmla="*/ 0 h 236"/>
                    <a:gd name="T52" fmla="*/ 0 w 198"/>
                    <a:gd name="T53" fmla="*/ 0 h 236"/>
                    <a:gd name="T54" fmla="*/ 0 w 198"/>
                    <a:gd name="T55" fmla="*/ 0 h 236"/>
                    <a:gd name="T56" fmla="*/ 0 w 198"/>
                    <a:gd name="T57" fmla="*/ 0 h 236"/>
                    <a:gd name="T58" fmla="*/ 0 w 198"/>
                    <a:gd name="T59" fmla="*/ 0 h 236"/>
                    <a:gd name="T60" fmla="*/ 0 w 198"/>
                    <a:gd name="T61" fmla="*/ 0 h 236"/>
                    <a:gd name="T62" fmla="*/ 0 w 198"/>
                    <a:gd name="T63" fmla="*/ 0 h 236"/>
                    <a:gd name="T64" fmla="*/ 0 w 198"/>
                    <a:gd name="T65" fmla="*/ 0 h 236"/>
                    <a:gd name="T66" fmla="*/ 0 w 198"/>
                    <a:gd name="T67" fmla="*/ 0 h 236"/>
                    <a:gd name="T68" fmla="*/ 0 w 198"/>
                    <a:gd name="T69" fmla="*/ 0 h 236"/>
                    <a:gd name="T70" fmla="*/ 0 w 198"/>
                    <a:gd name="T71" fmla="*/ 0 h 236"/>
                    <a:gd name="T72" fmla="*/ 0 w 198"/>
                    <a:gd name="T73" fmla="*/ 0 h 236"/>
                    <a:gd name="T74" fmla="*/ 0 w 198"/>
                    <a:gd name="T75" fmla="*/ 0 h 236"/>
                    <a:gd name="T76" fmla="*/ 0 w 198"/>
                    <a:gd name="T77" fmla="*/ 0 h 236"/>
                    <a:gd name="T78" fmla="*/ 0 w 198"/>
                    <a:gd name="T79" fmla="*/ 0 h 236"/>
                    <a:gd name="T80" fmla="*/ 0 w 198"/>
                    <a:gd name="T81" fmla="*/ 0 h 236"/>
                    <a:gd name="T82" fmla="*/ 0 w 198"/>
                    <a:gd name="T83" fmla="*/ 0 h 236"/>
                    <a:gd name="T84" fmla="*/ 0 w 198"/>
                    <a:gd name="T85" fmla="*/ 0 h 236"/>
                    <a:gd name="T86" fmla="*/ 0 w 198"/>
                    <a:gd name="T87" fmla="*/ 0 h 236"/>
                    <a:gd name="T88" fmla="*/ 0 w 198"/>
                    <a:gd name="T89" fmla="*/ 0 h 236"/>
                    <a:gd name="T90" fmla="*/ 0 w 198"/>
                    <a:gd name="T91" fmla="*/ 0 h 236"/>
                    <a:gd name="T92" fmla="*/ 0 w 198"/>
                    <a:gd name="T93" fmla="*/ 0 h 236"/>
                    <a:gd name="T94" fmla="*/ 0 w 198"/>
                    <a:gd name="T95" fmla="*/ 0 h 236"/>
                    <a:gd name="T96" fmla="*/ 0 w 198"/>
                    <a:gd name="T97" fmla="*/ 0 h 236"/>
                    <a:gd name="T98" fmla="*/ 0 w 198"/>
                    <a:gd name="T99" fmla="*/ 0 h 236"/>
                    <a:gd name="T100" fmla="*/ 0 w 198"/>
                    <a:gd name="T101" fmla="*/ 0 h 236"/>
                    <a:gd name="T102" fmla="*/ 0 w 198"/>
                    <a:gd name="T103" fmla="*/ 0 h 236"/>
                    <a:gd name="T104" fmla="*/ 0 w 198"/>
                    <a:gd name="T105" fmla="*/ 0 h 236"/>
                    <a:gd name="T106" fmla="*/ 0 w 198"/>
                    <a:gd name="T107" fmla="*/ 0 h 236"/>
                    <a:gd name="T108" fmla="*/ 0 w 198"/>
                    <a:gd name="T109" fmla="*/ 0 h 236"/>
                    <a:gd name="T110" fmla="*/ 0 w 198"/>
                    <a:gd name="T111" fmla="*/ 0 h 236"/>
                    <a:gd name="T112" fmla="*/ 0 w 198"/>
                    <a:gd name="T113" fmla="*/ 0 h 236"/>
                    <a:gd name="T114" fmla="*/ 0 w 198"/>
                    <a:gd name="T115" fmla="*/ 0 h 236"/>
                    <a:gd name="T116" fmla="*/ 0 w 198"/>
                    <a:gd name="T117" fmla="*/ 0 h 236"/>
                    <a:gd name="T118" fmla="*/ 0 w 198"/>
                    <a:gd name="T119" fmla="*/ 0 h 236"/>
                    <a:gd name="T120" fmla="*/ 0 w 198"/>
                    <a:gd name="T121" fmla="*/ 0 h 2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198"/>
                    <a:gd name="T184" fmla="*/ 0 h 236"/>
                    <a:gd name="T185" fmla="*/ 198 w 198"/>
                    <a:gd name="T186" fmla="*/ 236 h 236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198" h="236">
                      <a:moveTo>
                        <a:pt x="73" y="36"/>
                      </a:moveTo>
                      <a:lnTo>
                        <a:pt x="58" y="46"/>
                      </a:lnTo>
                      <a:lnTo>
                        <a:pt x="46" y="58"/>
                      </a:lnTo>
                      <a:lnTo>
                        <a:pt x="33" y="72"/>
                      </a:lnTo>
                      <a:lnTo>
                        <a:pt x="22" y="85"/>
                      </a:lnTo>
                      <a:lnTo>
                        <a:pt x="14" y="100"/>
                      </a:lnTo>
                      <a:lnTo>
                        <a:pt x="7" y="115"/>
                      </a:lnTo>
                      <a:lnTo>
                        <a:pt x="2" y="130"/>
                      </a:lnTo>
                      <a:lnTo>
                        <a:pt x="0" y="146"/>
                      </a:lnTo>
                      <a:lnTo>
                        <a:pt x="2" y="170"/>
                      </a:lnTo>
                      <a:lnTo>
                        <a:pt x="12" y="190"/>
                      </a:lnTo>
                      <a:lnTo>
                        <a:pt x="26" y="207"/>
                      </a:lnTo>
                      <a:lnTo>
                        <a:pt x="43" y="220"/>
                      </a:lnTo>
                      <a:lnTo>
                        <a:pt x="64" y="229"/>
                      </a:lnTo>
                      <a:lnTo>
                        <a:pt x="88" y="235"/>
                      </a:lnTo>
                      <a:lnTo>
                        <a:pt x="110" y="236"/>
                      </a:lnTo>
                      <a:lnTo>
                        <a:pt x="132" y="232"/>
                      </a:lnTo>
                      <a:lnTo>
                        <a:pt x="137" y="232"/>
                      </a:lnTo>
                      <a:lnTo>
                        <a:pt x="142" y="230"/>
                      </a:lnTo>
                      <a:lnTo>
                        <a:pt x="145" y="226"/>
                      </a:lnTo>
                      <a:lnTo>
                        <a:pt x="146" y="221"/>
                      </a:lnTo>
                      <a:lnTo>
                        <a:pt x="145" y="219"/>
                      </a:lnTo>
                      <a:lnTo>
                        <a:pt x="142" y="219"/>
                      </a:lnTo>
                      <a:lnTo>
                        <a:pt x="137" y="217"/>
                      </a:lnTo>
                      <a:lnTo>
                        <a:pt x="131" y="217"/>
                      </a:lnTo>
                      <a:lnTo>
                        <a:pt x="124" y="217"/>
                      </a:lnTo>
                      <a:lnTo>
                        <a:pt x="118" y="217"/>
                      </a:lnTo>
                      <a:lnTo>
                        <a:pt x="112" y="217"/>
                      </a:lnTo>
                      <a:lnTo>
                        <a:pt x="109" y="217"/>
                      </a:lnTo>
                      <a:lnTo>
                        <a:pt x="97" y="216"/>
                      </a:lnTo>
                      <a:lnTo>
                        <a:pt x="87" y="215"/>
                      </a:lnTo>
                      <a:lnTo>
                        <a:pt x="75" y="214"/>
                      </a:lnTo>
                      <a:lnTo>
                        <a:pt x="63" y="211"/>
                      </a:lnTo>
                      <a:lnTo>
                        <a:pt x="51" y="207"/>
                      </a:lnTo>
                      <a:lnTo>
                        <a:pt x="40" y="199"/>
                      </a:lnTo>
                      <a:lnTo>
                        <a:pt x="29" y="189"/>
                      </a:lnTo>
                      <a:lnTo>
                        <a:pt x="17" y="174"/>
                      </a:lnTo>
                      <a:lnTo>
                        <a:pt x="15" y="157"/>
                      </a:lnTo>
                      <a:lnTo>
                        <a:pt x="16" y="141"/>
                      </a:lnTo>
                      <a:lnTo>
                        <a:pt x="21" y="124"/>
                      </a:lnTo>
                      <a:lnTo>
                        <a:pt x="28" y="109"/>
                      </a:lnTo>
                      <a:lnTo>
                        <a:pt x="39" y="96"/>
                      </a:lnTo>
                      <a:lnTo>
                        <a:pt x="50" y="82"/>
                      </a:lnTo>
                      <a:lnTo>
                        <a:pt x="63" y="70"/>
                      </a:lnTo>
                      <a:lnTo>
                        <a:pt x="78" y="59"/>
                      </a:lnTo>
                      <a:lnTo>
                        <a:pt x="94" y="49"/>
                      </a:lnTo>
                      <a:lnTo>
                        <a:pt x="110" y="39"/>
                      </a:lnTo>
                      <a:lnTo>
                        <a:pt x="126" y="31"/>
                      </a:lnTo>
                      <a:lnTo>
                        <a:pt x="142" y="24"/>
                      </a:lnTo>
                      <a:lnTo>
                        <a:pt x="158" y="19"/>
                      </a:lnTo>
                      <a:lnTo>
                        <a:pt x="172" y="13"/>
                      </a:lnTo>
                      <a:lnTo>
                        <a:pt x="186" y="10"/>
                      </a:lnTo>
                      <a:lnTo>
                        <a:pt x="198" y="7"/>
                      </a:lnTo>
                      <a:lnTo>
                        <a:pt x="190" y="3"/>
                      </a:lnTo>
                      <a:lnTo>
                        <a:pt x="177" y="0"/>
                      </a:lnTo>
                      <a:lnTo>
                        <a:pt x="162" y="3"/>
                      </a:lnTo>
                      <a:lnTo>
                        <a:pt x="144" y="6"/>
                      </a:lnTo>
                      <a:lnTo>
                        <a:pt x="124" y="12"/>
                      </a:lnTo>
                      <a:lnTo>
                        <a:pt x="105" y="19"/>
                      </a:lnTo>
                      <a:lnTo>
                        <a:pt x="88" y="28"/>
                      </a:lnTo>
                      <a:lnTo>
                        <a:pt x="73" y="3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282" name="Freeform 776"/>
                <p:cNvSpPr>
                  <a:spLocks/>
                </p:cNvSpPr>
                <p:nvPr/>
              </p:nvSpPr>
              <p:spPr bwMode="auto">
                <a:xfrm>
                  <a:off x="5233" y="2660"/>
                  <a:ext cx="47" cy="42"/>
                </a:xfrm>
                <a:custGeom>
                  <a:avLst/>
                  <a:gdLst>
                    <a:gd name="T0" fmla="*/ 0 w 128"/>
                    <a:gd name="T1" fmla="*/ 0 h 183"/>
                    <a:gd name="T2" fmla="*/ 0 w 128"/>
                    <a:gd name="T3" fmla="*/ 0 h 183"/>
                    <a:gd name="T4" fmla="*/ 0 w 128"/>
                    <a:gd name="T5" fmla="*/ 0 h 183"/>
                    <a:gd name="T6" fmla="*/ 0 w 128"/>
                    <a:gd name="T7" fmla="*/ 0 h 183"/>
                    <a:gd name="T8" fmla="*/ 0 w 128"/>
                    <a:gd name="T9" fmla="*/ 0 h 183"/>
                    <a:gd name="T10" fmla="*/ 0 w 128"/>
                    <a:gd name="T11" fmla="*/ 0 h 183"/>
                    <a:gd name="T12" fmla="*/ 0 w 128"/>
                    <a:gd name="T13" fmla="*/ 0 h 183"/>
                    <a:gd name="T14" fmla="*/ 0 w 128"/>
                    <a:gd name="T15" fmla="*/ 0 h 183"/>
                    <a:gd name="T16" fmla="*/ 0 w 128"/>
                    <a:gd name="T17" fmla="*/ 0 h 183"/>
                    <a:gd name="T18" fmla="*/ 0 w 128"/>
                    <a:gd name="T19" fmla="*/ 0 h 183"/>
                    <a:gd name="T20" fmla="*/ 0 w 128"/>
                    <a:gd name="T21" fmla="*/ 0 h 183"/>
                    <a:gd name="T22" fmla="*/ 0 w 128"/>
                    <a:gd name="T23" fmla="*/ 0 h 183"/>
                    <a:gd name="T24" fmla="*/ 0 w 128"/>
                    <a:gd name="T25" fmla="*/ 0 h 183"/>
                    <a:gd name="T26" fmla="*/ 0 w 128"/>
                    <a:gd name="T27" fmla="*/ 0 h 183"/>
                    <a:gd name="T28" fmla="*/ 0 w 128"/>
                    <a:gd name="T29" fmla="*/ 0 h 183"/>
                    <a:gd name="T30" fmla="*/ 0 w 128"/>
                    <a:gd name="T31" fmla="*/ 0 h 183"/>
                    <a:gd name="T32" fmla="*/ 0 w 128"/>
                    <a:gd name="T33" fmla="*/ 0 h 183"/>
                    <a:gd name="T34" fmla="*/ 0 w 128"/>
                    <a:gd name="T35" fmla="*/ 0 h 183"/>
                    <a:gd name="T36" fmla="*/ 0 w 128"/>
                    <a:gd name="T37" fmla="*/ 0 h 183"/>
                    <a:gd name="T38" fmla="*/ 0 w 128"/>
                    <a:gd name="T39" fmla="*/ 0 h 183"/>
                    <a:gd name="T40" fmla="*/ 0 w 128"/>
                    <a:gd name="T41" fmla="*/ 0 h 183"/>
                    <a:gd name="T42" fmla="*/ 0 w 128"/>
                    <a:gd name="T43" fmla="*/ 0 h 183"/>
                    <a:gd name="T44" fmla="*/ 0 w 128"/>
                    <a:gd name="T45" fmla="*/ 0 h 183"/>
                    <a:gd name="T46" fmla="*/ 0 w 128"/>
                    <a:gd name="T47" fmla="*/ 0 h 183"/>
                    <a:gd name="T48" fmla="*/ 0 w 128"/>
                    <a:gd name="T49" fmla="*/ 0 h 183"/>
                    <a:gd name="T50" fmla="*/ 0 w 128"/>
                    <a:gd name="T51" fmla="*/ 0 h 183"/>
                    <a:gd name="T52" fmla="*/ 0 w 128"/>
                    <a:gd name="T53" fmla="*/ 0 h 183"/>
                    <a:gd name="T54" fmla="*/ 0 w 128"/>
                    <a:gd name="T55" fmla="*/ 0 h 183"/>
                    <a:gd name="T56" fmla="*/ 0 w 128"/>
                    <a:gd name="T57" fmla="*/ 0 h 183"/>
                    <a:gd name="T58" fmla="*/ 0 w 128"/>
                    <a:gd name="T59" fmla="*/ 0 h 183"/>
                    <a:gd name="T60" fmla="*/ 0 w 128"/>
                    <a:gd name="T61" fmla="*/ 0 h 183"/>
                    <a:gd name="T62" fmla="*/ 0 w 128"/>
                    <a:gd name="T63" fmla="*/ 0 h 183"/>
                    <a:gd name="T64" fmla="*/ 0 w 128"/>
                    <a:gd name="T65" fmla="*/ 0 h 183"/>
                    <a:gd name="T66" fmla="*/ 0 w 128"/>
                    <a:gd name="T67" fmla="*/ 0 h 183"/>
                    <a:gd name="T68" fmla="*/ 0 w 128"/>
                    <a:gd name="T69" fmla="*/ 0 h 183"/>
                    <a:gd name="T70" fmla="*/ 0 w 128"/>
                    <a:gd name="T71" fmla="*/ 0 h 183"/>
                    <a:gd name="T72" fmla="*/ 0 w 128"/>
                    <a:gd name="T73" fmla="*/ 0 h 183"/>
                    <a:gd name="T74" fmla="*/ 0 w 128"/>
                    <a:gd name="T75" fmla="*/ 0 h 183"/>
                    <a:gd name="T76" fmla="*/ 0 w 128"/>
                    <a:gd name="T77" fmla="*/ 0 h 183"/>
                    <a:gd name="T78" fmla="*/ 0 w 128"/>
                    <a:gd name="T79" fmla="*/ 0 h 183"/>
                    <a:gd name="T80" fmla="*/ 0 w 128"/>
                    <a:gd name="T81" fmla="*/ 0 h 183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28"/>
                    <a:gd name="T124" fmla="*/ 0 h 183"/>
                    <a:gd name="T125" fmla="*/ 128 w 128"/>
                    <a:gd name="T126" fmla="*/ 183 h 183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28" h="183">
                      <a:moveTo>
                        <a:pt x="108" y="61"/>
                      </a:moveTo>
                      <a:lnTo>
                        <a:pt x="111" y="80"/>
                      </a:lnTo>
                      <a:lnTo>
                        <a:pt x="109" y="97"/>
                      </a:lnTo>
                      <a:lnTo>
                        <a:pt x="101" y="110"/>
                      </a:lnTo>
                      <a:lnTo>
                        <a:pt x="89" y="123"/>
                      </a:lnTo>
                      <a:lnTo>
                        <a:pt x="75" y="134"/>
                      </a:lnTo>
                      <a:lnTo>
                        <a:pt x="60" y="145"/>
                      </a:lnTo>
                      <a:lnTo>
                        <a:pt x="43" y="156"/>
                      </a:lnTo>
                      <a:lnTo>
                        <a:pt x="29" y="167"/>
                      </a:lnTo>
                      <a:lnTo>
                        <a:pt x="27" y="170"/>
                      </a:lnTo>
                      <a:lnTo>
                        <a:pt x="26" y="172"/>
                      </a:lnTo>
                      <a:lnTo>
                        <a:pt x="26" y="176"/>
                      </a:lnTo>
                      <a:lnTo>
                        <a:pt x="28" y="179"/>
                      </a:lnTo>
                      <a:lnTo>
                        <a:pt x="30" y="182"/>
                      </a:lnTo>
                      <a:lnTo>
                        <a:pt x="34" y="183"/>
                      </a:lnTo>
                      <a:lnTo>
                        <a:pt x="37" y="183"/>
                      </a:lnTo>
                      <a:lnTo>
                        <a:pt x="41" y="182"/>
                      </a:lnTo>
                      <a:lnTo>
                        <a:pt x="58" y="171"/>
                      </a:lnTo>
                      <a:lnTo>
                        <a:pt x="76" y="160"/>
                      </a:lnTo>
                      <a:lnTo>
                        <a:pt x="92" y="147"/>
                      </a:lnTo>
                      <a:lnTo>
                        <a:pt x="108" y="132"/>
                      </a:lnTo>
                      <a:lnTo>
                        <a:pt x="118" y="116"/>
                      </a:lnTo>
                      <a:lnTo>
                        <a:pt x="125" y="98"/>
                      </a:lnTo>
                      <a:lnTo>
                        <a:pt x="128" y="78"/>
                      </a:lnTo>
                      <a:lnTo>
                        <a:pt x="123" y="58"/>
                      </a:lnTo>
                      <a:lnTo>
                        <a:pt x="112" y="41"/>
                      </a:lnTo>
                      <a:lnTo>
                        <a:pt x="98" y="28"/>
                      </a:lnTo>
                      <a:lnTo>
                        <a:pt x="80" y="16"/>
                      </a:lnTo>
                      <a:lnTo>
                        <a:pt x="61" y="8"/>
                      </a:lnTo>
                      <a:lnTo>
                        <a:pt x="41" y="2"/>
                      </a:lnTo>
                      <a:lnTo>
                        <a:pt x="23" y="0"/>
                      </a:lnTo>
                      <a:lnTo>
                        <a:pt x="9" y="1"/>
                      </a:lnTo>
                      <a:lnTo>
                        <a:pt x="0" y="6"/>
                      </a:lnTo>
                      <a:lnTo>
                        <a:pt x="16" y="10"/>
                      </a:lnTo>
                      <a:lnTo>
                        <a:pt x="33" y="14"/>
                      </a:lnTo>
                      <a:lnTo>
                        <a:pt x="48" y="17"/>
                      </a:lnTo>
                      <a:lnTo>
                        <a:pt x="63" y="22"/>
                      </a:lnTo>
                      <a:lnTo>
                        <a:pt x="77" y="28"/>
                      </a:lnTo>
                      <a:lnTo>
                        <a:pt x="90" y="36"/>
                      </a:lnTo>
                      <a:lnTo>
                        <a:pt x="101" y="46"/>
                      </a:lnTo>
                      <a:lnTo>
                        <a:pt x="108" y="6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283" name="Freeform 777"/>
                <p:cNvSpPr>
                  <a:spLocks/>
                </p:cNvSpPr>
                <p:nvPr/>
              </p:nvSpPr>
              <p:spPr bwMode="auto">
                <a:xfrm>
                  <a:off x="5070" y="2650"/>
                  <a:ext cx="112" cy="88"/>
                </a:xfrm>
                <a:custGeom>
                  <a:avLst/>
                  <a:gdLst>
                    <a:gd name="T0" fmla="*/ 0 w 323"/>
                    <a:gd name="T1" fmla="*/ 0 h 379"/>
                    <a:gd name="T2" fmla="*/ 0 w 323"/>
                    <a:gd name="T3" fmla="*/ 0 h 379"/>
                    <a:gd name="T4" fmla="*/ 0 w 323"/>
                    <a:gd name="T5" fmla="*/ 0 h 379"/>
                    <a:gd name="T6" fmla="*/ 0 w 323"/>
                    <a:gd name="T7" fmla="*/ 0 h 379"/>
                    <a:gd name="T8" fmla="*/ 0 w 323"/>
                    <a:gd name="T9" fmla="*/ 0 h 379"/>
                    <a:gd name="T10" fmla="*/ 0 w 323"/>
                    <a:gd name="T11" fmla="*/ 0 h 379"/>
                    <a:gd name="T12" fmla="*/ 0 w 323"/>
                    <a:gd name="T13" fmla="*/ 0 h 379"/>
                    <a:gd name="T14" fmla="*/ 0 w 323"/>
                    <a:gd name="T15" fmla="*/ 0 h 379"/>
                    <a:gd name="T16" fmla="*/ 0 w 323"/>
                    <a:gd name="T17" fmla="*/ 0 h 379"/>
                    <a:gd name="T18" fmla="*/ 0 w 323"/>
                    <a:gd name="T19" fmla="*/ 0 h 379"/>
                    <a:gd name="T20" fmla="*/ 0 w 323"/>
                    <a:gd name="T21" fmla="*/ 0 h 379"/>
                    <a:gd name="T22" fmla="*/ 0 w 323"/>
                    <a:gd name="T23" fmla="*/ 0 h 379"/>
                    <a:gd name="T24" fmla="*/ 0 w 323"/>
                    <a:gd name="T25" fmla="*/ 0 h 379"/>
                    <a:gd name="T26" fmla="*/ 0 w 323"/>
                    <a:gd name="T27" fmla="*/ 0 h 379"/>
                    <a:gd name="T28" fmla="*/ 0 w 323"/>
                    <a:gd name="T29" fmla="*/ 0 h 379"/>
                    <a:gd name="T30" fmla="*/ 0 w 323"/>
                    <a:gd name="T31" fmla="*/ 0 h 379"/>
                    <a:gd name="T32" fmla="*/ 0 w 323"/>
                    <a:gd name="T33" fmla="*/ 0 h 379"/>
                    <a:gd name="T34" fmla="*/ 0 w 323"/>
                    <a:gd name="T35" fmla="*/ 0 h 379"/>
                    <a:gd name="T36" fmla="*/ 0 w 323"/>
                    <a:gd name="T37" fmla="*/ 0 h 379"/>
                    <a:gd name="T38" fmla="*/ 0 w 323"/>
                    <a:gd name="T39" fmla="*/ 0 h 379"/>
                    <a:gd name="T40" fmla="*/ 0 w 323"/>
                    <a:gd name="T41" fmla="*/ 0 h 379"/>
                    <a:gd name="T42" fmla="*/ 0 w 323"/>
                    <a:gd name="T43" fmla="*/ 0 h 379"/>
                    <a:gd name="T44" fmla="*/ 0 w 323"/>
                    <a:gd name="T45" fmla="*/ 0 h 379"/>
                    <a:gd name="T46" fmla="*/ 0 w 323"/>
                    <a:gd name="T47" fmla="*/ 0 h 379"/>
                    <a:gd name="T48" fmla="*/ 0 w 323"/>
                    <a:gd name="T49" fmla="*/ 0 h 379"/>
                    <a:gd name="T50" fmla="*/ 0 w 323"/>
                    <a:gd name="T51" fmla="*/ 0 h 379"/>
                    <a:gd name="T52" fmla="*/ 0 w 323"/>
                    <a:gd name="T53" fmla="*/ 0 h 379"/>
                    <a:gd name="T54" fmla="*/ 0 w 323"/>
                    <a:gd name="T55" fmla="*/ 0 h 379"/>
                    <a:gd name="T56" fmla="*/ 0 w 323"/>
                    <a:gd name="T57" fmla="*/ 0 h 379"/>
                    <a:gd name="T58" fmla="*/ 0 w 323"/>
                    <a:gd name="T59" fmla="*/ 0 h 379"/>
                    <a:gd name="T60" fmla="*/ 0 w 323"/>
                    <a:gd name="T61" fmla="*/ 0 h 379"/>
                    <a:gd name="T62" fmla="*/ 0 w 323"/>
                    <a:gd name="T63" fmla="*/ 0 h 379"/>
                    <a:gd name="T64" fmla="*/ 0 w 323"/>
                    <a:gd name="T65" fmla="*/ 0 h 379"/>
                    <a:gd name="T66" fmla="*/ 0 w 323"/>
                    <a:gd name="T67" fmla="*/ 0 h 379"/>
                    <a:gd name="T68" fmla="*/ 0 w 323"/>
                    <a:gd name="T69" fmla="*/ 0 h 379"/>
                    <a:gd name="T70" fmla="*/ 0 w 323"/>
                    <a:gd name="T71" fmla="*/ 0 h 379"/>
                    <a:gd name="T72" fmla="*/ 0 w 323"/>
                    <a:gd name="T73" fmla="*/ 0 h 379"/>
                    <a:gd name="T74" fmla="*/ 0 w 323"/>
                    <a:gd name="T75" fmla="*/ 0 h 379"/>
                    <a:gd name="T76" fmla="*/ 0 w 323"/>
                    <a:gd name="T77" fmla="*/ 0 h 379"/>
                    <a:gd name="T78" fmla="*/ 0 w 323"/>
                    <a:gd name="T79" fmla="*/ 0 h 379"/>
                    <a:gd name="T80" fmla="*/ 0 w 323"/>
                    <a:gd name="T81" fmla="*/ 0 h 379"/>
                    <a:gd name="T82" fmla="*/ 0 w 323"/>
                    <a:gd name="T83" fmla="*/ 0 h 379"/>
                    <a:gd name="T84" fmla="*/ 0 w 323"/>
                    <a:gd name="T85" fmla="*/ 0 h 379"/>
                    <a:gd name="T86" fmla="*/ 0 w 323"/>
                    <a:gd name="T87" fmla="*/ 0 h 379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w 323"/>
                    <a:gd name="T133" fmla="*/ 0 h 379"/>
                    <a:gd name="T134" fmla="*/ 323 w 323"/>
                    <a:gd name="T135" fmla="*/ 379 h 379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T132" t="T133" r="T134" b="T135"/>
                  <a:pathLst>
                    <a:path w="323" h="379">
                      <a:moveTo>
                        <a:pt x="126" y="50"/>
                      </a:moveTo>
                      <a:lnTo>
                        <a:pt x="101" y="70"/>
                      </a:lnTo>
                      <a:lnTo>
                        <a:pt x="76" y="92"/>
                      </a:lnTo>
                      <a:lnTo>
                        <a:pt x="54" y="115"/>
                      </a:lnTo>
                      <a:lnTo>
                        <a:pt x="34" y="140"/>
                      </a:lnTo>
                      <a:lnTo>
                        <a:pt x="18" y="167"/>
                      </a:lnTo>
                      <a:lnTo>
                        <a:pt x="6" y="196"/>
                      </a:lnTo>
                      <a:lnTo>
                        <a:pt x="0" y="227"/>
                      </a:lnTo>
                      <a:lnTo>
                        <a:pt x="1" y="259"/>
                      </a:lnTo>
                      <a:lnTo>
                        <a:pt x="4" y="267"/>
                      </a:lnTo>
                      <a:lnTo>
                        <a:pt x="7" y="277"/>
                      </a:lnTo>
                      <a:lnTo>
                        <a:pt x="11" y="283"/>
                      </a:lnTo>
                      <a:lnTo>
                        <a:pt x="15" y="291"/>
                      </a:lnTo>
                      <a:lnTo>
                        <a:pt x="21" y="298"/>
                      </a:lnTo>
                      <a:lnTo>
                        <a:pt x="27" y="305"/>
                      </a:lnTo>
                      <a:lnTo>
                        <a:pt x="34" y="311"/>
                      </a:lnTo>
                      <a:lnTo>
                        <a:pt x="41" y="316"/>
                      </a:lnTo>
                      <a:lnTo>
                        <a:pt x="57" y="325"/>
                      </a:lnTo>
                      <a:lnTo>
                        <a:pt x="72" y="333"/>
                      </a:lnTo>
                      <a:lnTo>
                        <a:pt x="87" y="340"/>
                      </a:lnTo>
                      <a:lnTo>
                        <a:pt x="103" y="345"/>
                      </a:lnTo>
                      <a:lnTo>
                        <a:pt x="120" y="351"/>
                      </a:lnTo>
                      <a:lnTo>
                        <a:pt x="136" y="356"/>
                      </a:lnTo>
                      <a:lnTo>
                        <a:pt x="153" y="360"/>
                      </a:lnTo>
                      <a:lnTo>
                        <a:pt x="169" y="364"/>
                      </a:lnTo>
                      <a:lnTo>
                        <a:pt x="187" y="367"/>
                      </a:lnTo>
                      <a:lnTo>
                        <a:pt x="204" y="370"/>
                      </a:lnTo>
                      <a:lnTo>
                        <a:pt x="221" y="372"/>
                      </a:lnTo>
                      <a:lnTo>
                        <a:pt x="238" y="374"/>
                      </a:lnTo>
                      <a:lnTo>
                        <a:pt x="256" y="375"/>
                      </a:lnTo>
                      <a:lnTo>
                        <a:pt x="273" y="376"/>
                      </a:lnTo>
                      <a:lnTo>
                        <a:pt x="290" y="378"/>
                      </a:lnTo>
                      <a:lnTo>
                        <a:pt x="307" y="379"/>
                      </a:lnTo>
                      <a:lnTo>
                        <a:pt x="312" y="379"/>
                      </a:lnTo>
                      <a:lnTo>
                        <a:pt x="317" y="375"/>
                      </a:lnTo>
                      <a:lnTo>
                        <a:pt x="320" y="372"/>
                      </a:lnTo>
                      <a:lnTo>
                        <a:pt x="323" y="366"/>
                      </a:lnTo>
                      <a:lnTo>
                        <a:pt x="323" y="360"/>
                      </a:lnTo>
                      <a:lnTo>
                        <a:pt x="320" y="356"/>
                      </a:lnTo>
                      <a:lnTo>
                        <a:pt x="316" y="352"/>
                      </a:lnTo>
                      <a:lnTo>
                        <a:pt x="311" y="351"/>
                      </a:lnTo>
                      <a:lnTo>
                        <a:pt x="295" y="351"/>
                      </a:lnTo>
                      <a:lnTo>
                        <a:pt x="279" y="351"/>
                      </a:lnTo>
                      <a:lnTo>
                        <a:pt x="263" y="350"/>
                      </a:lnTo>
                      <a:lnTo>
                        <a:pt x="248" y="349"/>
                      </a:lnTo>
                      <a:lnTo>
                        <a:pt x="231" y="348"/>
                      </a:lnTo>
                      <a:lnTo>
                        <a:pt x="215" y="345"/>
                      </a:lnTo>
                      <a:lnTo>
                        <a:pt x="200" y="343"/>
                      </a:lnTo>
                      <a:lnTo>
                        <a:pt x="183" y="341"/>
                      </a:lnTo>
                      <a:lnTo>
                        <a:pt x="168" y="337"/>
                      </a:lnTo>
                      <a:lnTo>
                        <a:pt x="151" y="334"/>
                      </a:lnTo>
                      <a:lnTo>
                        <a:pt x="136" y="329"/>
                      </a:lnTo>
                      <a:lnTo>
                        <a:pt x="121" y="325"/>
                      </a:lnTo>
                      <a:lnTo>
                        <a:pt x="106" y="320"/>
                      </a:lnTo>
                      <a:lnTo>
                        <a:pt x="92" y="313"/>
                      </a:lnTo>
                      <a:lnTo>
                        <a:pt x="76" y="306"/>
                      </a:lnTo>
                      <a:lnTo>
                        <a:pt x="62" y="300"/>
                      </a:lnTo>
                      <a:lnTo>
                        <a:pt x="51" y="291"/>
                      </a:lnTo>
                      <a:lnTo>
                        <a:pt x="41" y="280"/>
                      </a:lnTo>
                      <a:lnTo>
                        <a:pt x="35" y="269"/>
                      </a:lnTo>
                      <a:lnTo>
                        <a:pt x="31" y="255"/>
                      </a:lnTo>
                      <a:lnTo>
                        <a:pt x="31" y="239"/>
                      </a:lnTo>
                      <a:lnTo>
                        <a:pt x="33" y="218"/>
                      </a:lnTo>
                      <a:lnTo>
                        <a:pt x="38" y="197"/>
                      </a:lnTo>
                      <a:lnTo>
                        <a:pt x="42" y="182"/>
                      </a:lnTo>
                      <a:lnTo>
                        <a:pt x="51" y="165"/>
                      </a:lnTo>
                      <a:lnTo>
                        <a:pt x="60" y="150"/>
                      </a:lnTo>
                      <a:lnTo>
                        <a:pt x="68" y="136"/>
                      </a:lnTo>
                      <a:lnTo>
                        <a:pt x="79" y="124"/>
                      </a:lnTo>
                      <a:lnTo>
                        <a:pt x="89" y="111"/>
                      </a:lnTo>
                      <a:lnTo>
                        <a:pt x="101" y="100"/>
                      </a:lnTo>
                      <a:lnTo>
                        <a:pt x="114" y="88"/>
                      </a:lnTo>
                      <a:lnTo>
                        <a:pt x="129" y="76"/>
                      </a:lnTo>
                      <a:lnTo>
                        <a:pt x="144" y="64"/>
                      </a:lnTo>
                      <a:lnTo>
                        <a:pt x="162" y="53"/>
                      </a:lnTo>
                      <a:lnTo>
                        <a:pt x="181" y="41"/>
                      </a:lnTo>
                      <a:lnTo>
                        <a:pt x="201" y="31"/>
                      </a:lnTo>
                      <a:lnTo>
                        <a:pt x="219" y="22"/>
                      </a:lnTo>
                      <a:lnTo>
                        <a:pt x="237" y="14"/>
                      </a:lnTo>
                      <a:lnTo>
                        <a:pt x="253" y="7"/>
                      </a:lnTo>
                      <a:lnTo>
                        <a:pt x="268" y="1"/>
                      </a:lnTo>
                      <a:lnTo>
                        <a:pt x="255" y="0"/>
                      </a:lnTo>
                      <a:lnTo>
                        <a:pt x="238" y="1"/>
                      </a:lnTo>
                      <a:lnTo>
                        <a:pt x="221" y="5"/>
                      </a:lnTo>
                      <a:lnTo>
                        <a:pt x="201" y="11"/>
                      </a:lnTo>
                      <a:lnTo>
                        <a:pt x="181" y="19"/>
                      </a:lnTo>
                      <a:lnTo>
                        <a:pt x="161" y="28"/>
                      </a:lnTo>
                      <a:lnTo>
                        <a:pt x="142" y="39"/>
                      </a:lnTo>
                      <a:lnTo>
                        <a:pt x="126" y="5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284" name="Freeform 778"/>
                <p:cNvSpPr>
                  <a:spLocks/>
                </p:cNvSpPr>
                <p:nvPr/>
              </p:nvSpPr>
              <p:spPr bwMode="auto">
                <a:xfrm>
                  <a:off x="5229" y="2647"/>
                  <a:ext cx="99" cy="59"/>
                </a:xfrm>
                <a:custGeom>
                  <a:avLst/>
                  <a:gdLst>
                    <a:gd name="T0" fmla="*/ 0 w 282"/>
                    <a:gd name="T1" fmla="*/ 0 h 253"/>
                    <a:gd name="T2" fmla="*/ 0 w 282"/>
                    <a:gd name="T3" fmla="*/ 0 h 253"/>
                    <a:gd name="T4" fmla="*/ 0 w 282"/>
                    <a:gd name="T5" fmla="*/ 0 h 253"/>
                    <a:gd name="T6" fmla="*/ 0 w 282"/>
                    <a:gd name="T7" fmla="*/ 0 h 253"/>
                    <a:gd name="T8" fmla="*/ 0 w 282"/>
                    <a:gd name="T9" fmla="*/ 0 h 253"/>
                    <a:gd name="T10" fmla="*/ 0 w 282"/>
                    <a:gd name="T11" fmla="*/ 0 h 253"/>
                    <a:gd name="T12" fmla="*/ 0 w 282"/>
                    <a:gd name="T13" fmla="*/ 0 h 253"/>
                    <a:gd name="T14" fmla="*/ 0 w 282"/>
                    <a:gd name="T15" fmla="*/ 0 h 253"/>
                    <a:gd name="T16" fmla="*/ 0 w 282"/>
                    <a:gd name="T17" fmla="*/ 0 h 253"/>
                    <a:gd name="T18" fmla="*/ 0 w 282"/>
                    <a:gd name="T19" fmla="*/ 0 h 253"/>
                    <a:gd name="T20" fmla="*/ 0 w 282"/>
                    <a:gd name="T21" fmla="*/ 0 h 253"/>
                    <a:gd name="T22" fmla="*/ 0 w 282"/>
                    <a:gd name="T23" fmla="*/ 0 h 253"/>
                    <a:gd name="T24" fmla="*/ 0 w 282"/>
                    <a:gd name="T25" fmla="*/ 0 h 253"/>
                    <a:gd name="T26" fmla="*/ 0 w 282"/>
                    <a:gd name="T27" fmla="*/ 0 h 253"/>
                    <a:gd name="T28" fmla="*/ 0 w 282"/>
                    <a:gd name="T29" fmla="*/ 0 h 253"/>
                    <a:gd name="T30" fmla="*/ 0 w 282"/>
                    <a:gd name="T31" fmla="*/ 0 h 253"/>
                    <a:gd name="T32" fmla="*/ 0 w 282"/>
                    <a:gd name="T33" fmla="*/ 0 h 253"/>
                    <a:gd name="T34" fmla="*/ 0 w 282"/>
                    <a:gd name="T35" fmla="*/ 0 h 253"/>
                    <a:gd name="T36" fmla="*/ 0 w 282"/>
                    <a:gd name="T37" fmla="*/ 0 h 253"/>
                    <a:gd name="T38" fmla="*/ 0 w 282"/>
                    <a:gd name="T39" fmla="*/ 0 h 253"/>
                    <a:gd name="T40" fmla="*/ 0 w 282"/>
                    <a:gd name="T41" fmla="*/ 0 h 253"/>
                    <a:gd name="T42" fmla="*/ 0 w 282"/>
                    <a:gd name="T43" fmla="*/ 0 h 253"/>
                    <a:gd name="T44" fmla="*/ 0 w 282"/>
                    <a:gd name="T45" fmla="*/ 0 h 253"/>
                    <a:gd name="T46" fmla="*/ 0 w 282"/>
                    <a:gd name="T47" fmla="*/ 0 h 253"/>
                    <a:gd name="T48" fmla="*/ 0 w 282"/>
                    <a:gd name="T49" fmla="*/ 0 h 253"/>
                    <a:gd name="T50" fmla="*/ 0 w 282"/>
                    <a:gd name="T51" fmla="*/ 0 h 253"/>
                    <a:gd name="T52" fmla="*/ 0 w 282"/>
                    <a:gd name="T53" fmla="*/ 0 h 253"/>
                    <a:gd name="T54" fmla="*/ 0 w 282"/>
                    <a:gd name="T55" fmla="*/ 0 h 253"/>
                    <a:gd name="T56" fmla="*/ 0 w 282"/>
                    <a:gd name="T57" fmla="*/ 0 h 253"/>
                    <a:gd name="T58" fmla="*/ 0 w 282"/>
                    <a:gd name="T59" fmla="*/ 0 h 253"/>
                    <a:gd name="T60" fmla="*/ 0 w 282"/>
                    <a:gd name="T61" fmla="*/ 0 h 253"/>
                    <a:gd name="T62" fmla="*/ 0 w 282"/>
                    <a:gd name="T63" fmla="*/ 0 h 253"/>
                    <a:gd name="T64" fmla="*/ 0 w 282"/>
                    <a:gd name="T65" fmla="*/ 0 h 253"/>
                    <a:gd name="T66" fmla="*/ 0 w 282"/>
                    <a:gd name="T67" fmla="*/ 0 h 253"/>
                    <a:gd name="T68" fmla="*/ 0 w 282"/>
                    <a:gd name="T69" fmla="*/ 0 h 253"/>
                    <a:gd name="T70" fmla="*/ 0 w 282"/>
                    <a:gd name="T71" fmla="*/ 0 h 253"/>
                    <a:gd name="T72" fmla="*/ 0 w 282"/>
                    <a:gd name="T73" fmla="*/ 0 h 253"/>
                    <a:gd name="T74" fmla="*/ 0 w 282"/>
                    <a:gd name="T75" fmla="*/ 0 h 253"/>
                    <a:gd name="T76" fmla="*/ 0 w 282"/>
                    <a:gd name="T77" fmla="*/ 0 h 253"/>
                    <a:gd name="T78" fmla="*/ 0 w 282"/>
                    <a:gd name="T79" fmla="*/ 0 h 253"/>
                    <a:gd name="T80" fmla="*/ 0 w 282"/>
                    <a:gd name="T81" fmla="*/ 0 h 253"/>
                    <a:gd name="T82" fmla="*/ 0 w 282"/>
                    <a:gd name="T83" fmla="*/ 0 h 253"/>
                    <a:gd name="T84" fmla="*/ 0 w 282"/>
                    <a:gd name="T85" fmla="*/ 0 h 253"/>
                    <a:gd name="T86" fmla="*/ 0 w 282"/>
                    <a:gd name="T87" fmla="*/ 0 h 253"/>
                    <a:gd name="T88" fmla="*/ 0 w 282"/>
                    <a:gd name="T89" fmla="*/ 0 h 253"/>
                    <a:gd name="T90" fmla="*/ 0 w 282"/>
                    <a:gd name="T91" fmla="*/ 0 h 253"/>
                    <a:gd name="T92" fmla="*/ 0 w 282"/>
                    <a:gd name="T93" fmla="*/ 0 h 253"/>
                    <a:gd name="T94" fmla="*/ 0 w 282"/>
                    <a:gd name="T95" fmla="*/ 0 h 253"/>
                    <a:gd name="T96" fmla="*/ 0 w 282"/>
                    <a:gd name="T97" fmla="*/ 0 h 253"/>
                    <a:gd name="T98" fmla="*/ 0 w 282"/>
                    <a:gd name="T99" fmla="*/ 0 h 253"/>
                    <a:gd name="T100" fmla="*/ 0 w 282"/>
                    <a:gd name="T101" fmla="*/ 0 h 253"/>
                    <a:gd name="T102" fmla="*/ 0 w 282"/>
                    <a:gd name="T103" fmla="*/ 0 h 253"/>
                    <a:gd name="T104" fmla="*/ 0 w 282"/>
                    <a:gd name="T105" fmla="*/ 0 h 253"/>
                    <a:gd name="T106" fmla="*/ 0 w 282"/>
                    <a:gd name="T107" fmla="*/ 0 h 253"/>
                    <a:gd name="T108" fmla="*/ 0 w 282"/>
                    <a:gd name="T109" fmla="*/ 0 h 253"/>
                    <a:gd name="T110" fmla="*/ 0 w 282"/>
                    <a:gd name="T111" fmla="*/ 0 h 253"/>
                    <a:gd name="T112" fmla="*/ 0 w 282"/>
                    <a:gd name="T113" fmla="*/ 0 h 253"/>
                    <a:gd name="T114" fmla="*/ 0 w 282"/>
                    <a:gd name="T115" fmla="*/ 0 h 253"/>
                    <a:gd name="T116" fmla="*/ 0 w 282"/>
                    <a:gd name="T117" fmla="*/ 0 h 253"/>
                    <a:gd name="T118" fmla="*/ 0 w 282"/>
                    <a:gd name="T119" fmla="*/ 0 h 253"/>
                    <a:gd name="T120" fmla="*/ 0 w 282"/>
                    <a:gd name="T121" fmla="*/ 0 h 253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282"/>
                    <a:gd name="T184" fmla="*/ 0 h 253"/>
                    <a:gd name="T185" fmla="*/ 282 w 282"/>
                    <a:gd name="T186" fmla="*/ 253 h 253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282" h="253">
                      <a:moveTo>
                        <a:pt x="235" y="78"/>
                      </a:moveTo>
                      <a:lnTo>
                        <a:pt x="248" y="92"/>
                      </a:lnTo>
                      <a:lnTo>
                        <a:pt x="255" y="108"/>
                      </a:lnTo>
                      <a:lnTo>
                        <a:pt x="259" y="125"/>
                      </a:lnTo>
                      <a:lnTo>
                        <a:pt x="259" y="144"/>
                      </a:lnTo>
                      <a:lnTo>
                        <a:pt x="257" y="159"/>
                      </a:lnTo>
                      <a:lnTo>
                        <a:pt x="252" y="171"/>
                      </a:lnTo>
                      <a:lnTo>
                        <a:pt x="244" y="184"/>
                      </a:lnTo>
                      <a:lnTo>
                        <a:pt x="236" y="194"/>
                      </a:lnTo>
                      <a:lnTo>
                        <a:pt x="225" y="206"/>
                      </a:lnTo>
                      <a:lnTo>
                        <a:pt x="215" y="215"/>
                      </a:lnTo>
                      <a:lnTo>
                        <a:pt x="204" y="225"/>
                      </a:lnTo>
                      <a:lnTo>
                        <a:pt x="194" y="236"/>
                      </a:lnTo>
                      <a:lnTo>
                        <a:pt x="191" y="239"/>
                      </a:lnTo>
                      <a:lnTo>
                        <a:pt x="190" y="242"/>
                      </a:lnTo>
                      <a:lnTo>
                        <a:pt x="191" y="246"/>
                      </a:lnTo>
                      <a:lnTo>
                        <a:pt x="194" y="249"/>
                      </a:lnTo>
                      <a:lnTo>
                        <a:pt x="197" y="252"/>
                      </a:lnTo>
                      <a:lnTo>
                        <a:pt x="201" y="253"/>
                      </a:lnTo>
                      <a:lnTo>
                        <a:pt x="205" y="252"/>
                      </a:lnTo>
                      <a:lnTo>
                        <a:pt x="209" y="249"/>
                      </a:lnTo>
                      <a:lnTo>
                        <a:pt x="232" y="234"/>
                      </a:lnTo>
                      <a:lnTo>
                        <a:pt x="251" y="215"/>
                      </a:lnTo>
                      <a:lnTo>
                        <a:pt x="267" y="192"/>
                      </a:lnTo>
                      <a:lnTo>
                        <a:pt x="278" y="168"/>
                      </a:lnTo>
                      <a:lnTo>
                        <a:pt x="282" y="141"/>
                      </a:lnTo>
                      <a:lnTo>
                        <a:pt x="279" y="116"/>
                      </a:lnTo>
                      <a:lnTo>
                        <a:pt x="270" y="92"/>
                      </a:lnTo>
                      <a:lnTo>
                        <a:pt x="251" y="70"/>
                      </a:lnTo>
                      <a:lnTo>
                        <a:pt x="237" y="59"/>
                      </a:lnTo>
                      <a:lnTo>
                        <a:pt x="221" y="48"/>
                      </a:lnTo>
                      <a:lnTo>
                        <a:pt x="202" y="39"/>
                      </a:lnTo>
                      <a:lnTo>
                        <a:pt x="183" y="31"/>
                      </a:lnTo>
                      <a:lnTo>
                        <a:pt x="163" y="24"/>
                      </a:lnTo>
                      <a:lnTo>
                        <a:pt x="142" y="18"/>
                      </a:lnTo>
                      <a:lnTo>
                        <a:pt x="122" y="13"/>
                      </a:lnTo>
                      <a:lnTo>
                        <a:pt x="101" y="8"/>
                      </a:lnTo>
                      <a:lnTo>
                        <a:pt x="82" y="5"/>
                      </a:lnTo>
                      <a:lnTo>
                        <a:pt x="63" y="2"/>
                      </a:lnTo>
                      <a:lnTo>
                        <a:pt x="47" y="0"/>
                      </a:lnTo>
                      <a:lnTo>
                        <a:pt x="32" y="0"/>
                      </a:lnTo>
                      <a:lnTo>
                        <a:pt x="19" y="0"/>
                      </a:lnTo>
                      <a:lnTo>
                        <a:pt x="10" y="1"/>
                      </a:lnTo>
                      <a:lnTo>
                        <a:pt x="4" y="4"/>
                      </a:lnTo>
                      <a:lnTo>
                        <a:pt x="0" y="6"/>
                      </a:lnTo>
                      <a:lnTo>
                        <a:pt x="12" y="8"/>
                      </a:lnTo>
                      <a:lnTo>
                        <a:pt x="25" y="9"/>
                      </a:lnTo>
                      <a:lnTo>
                        <a:pt x="38" y="12"/>
                      </a:lnTo>
                      <a:lnTo>
                        <a:pt x="52" y="14"/>
                      </a:lnTo>
                      <a:lnTo>
                        <a:pt x="67" y="16"/>
                      </a:lnTo>
                      <a:lnTo>
                        <a:pt x="82" y="18"/>
                      </a:lnTo>
                      <a:lnTo>
                        <a:pt x="97" y="22"/>
                      </a:lnTo>
                      <a:lnTo>
                        <a:pt x="114" y="25"/>
                      </a:lnTo>
                      <a:lnTo>
                        <a:pt x="129" y="30"/>
                      </a:lnTo>
                      <a:lnTo>
                        <a:pt x="146" y="35"/>
                      </a:lnTo>
                      <a:lnTo>
                        <a:pt x="162" y="40"/>
                      </a:lnTo>
                      <a:lnTo>
                        <a:pt x="177" y="46"/>
                      </a:lnTo>
                      <a:lnTo>
                        <a:pt x="192" y="53"/>
                      </a:lnTo>
                      <a:lnTo>
                        <a:pt x="208" y="60"/>
                      </a:lnTo>
                      <a:lnTo>
                        <a:pt x="222" y="69"/>
                      </a:lnTo>
                      <a:lnTo>
                        <a:pt x="235" y="7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285" name="Freeform 779"/>
                <p:cNvSpPr>
                  <a:spLocks/>
                </p:cNvSpPr>
                <p:nvPr/>
              </p:nvSpPr>
              <p:spPr bwMode="auto">
                <a:xfrm>
                  <a:off x="5030" y="2680"/>
                  <a:ext cx="40" cy="54"/>
                </a:xfrm>
                <a:custGeom>
                  <a:avLst/>
                  <a:gdLst>
                    <a:gd name="T0" fmla="*/ 0 w 115"/>
                    <a:gd name="T1" fmla="*/ 0 h 236"/>
                    <a:gd name="T2" fmla="*/ 0 w 115"/>
                    <a:gd name="T3" fmla="*/ 0 h 236"/>
                    <a:gd name="T4" fmla="*/ 0 w 115"/>
                    <a:gd name="T5" fmla="*/ 0 h 236"/>
                    <a:gd name="T6" fmla="*/ 0 w 115"/>
                    <a:gd name="T7" fmla="*/ 0 h 236"/>
                    <a:gd name="T8" fmla="*/ 0 w 115"/>
                    <a:gd name="T9" fmla="*/ 0 h 236"/>
                    <a:gd name="T10" fmla="*/ 0 w 115"/>
                    <a:gd name="T11" fmla="*/ 0 h 236"/>
                    <a:gd name="T12" fmla="*/ 0 w 115"/>
                    <a:gd name="T13" fmla="*/ 0 h 236"/>
                    <a:gd name="T14" fmla="*/ 0 w 115"/>
                    <a:gd name="T15" fmla="*/ 0 h 236"/>
                    <a:gd name="T16" fmla="*/ 0 w 115"/>
                    <a:gd name="T17" fmla="*/ 0 h 236"/>
                    <a:gd name="T18" fmla="*/ 0 w 115"/>
                    <a:gd name="T19" fmla="*/ 0 h 236"/>
                    <a:gd name="T20" fmla="*/ 0 w 115"/>
                    <a:gd name="T21" fmla="*/ 0 h 236"/>
                    <a:gd name="T22" fmla="*/ 0 w 115"/>
                    <a:gd name="T23" fmla="*/ 0 h 236"/>
                    <a:gd name="T24" fmla="*/ 0 w 115"/>
                    <a:gd name="T25" fmla="*/ 0 h 236"/>
                    <a:gd name="T26" fmla="*/ 0 w 115"/>
                    <a:gd name="T27" fmla="*/ 0 h 236"/>
                    <a:gd name="T28" fmla="*/ 0 w 115"/>
                    <a:gd name="T29" fmla="*/ 0 h 236"/>
                    <a:gd name="T30" fmla="*/ 0 w 115"/>
                    <a:gd name="T31" fmla="*/ 0 h 236"/>
                    <a:gd name="T32" fmla="*/ 0 w 115"/>
                    <a:gd name="T33" fmla="*/ 0 h 236"/>
                    <a:gd name="T34" fmla="*/ 0 w 115"/>
                    <a:gd name="T35" fmla="*/ 0 h 236"/>
                    <a:gd name="T36" fmla="*/ 0 w 115"/>
                    <a:gd name="T37" fmla="*/ 0 h 236"/>
                    <a:gd name="T38" fmla="*/ 0 w 115"/>
                    <a:gd name="T39" fmla="*/ 0 h 236"/>
                    <a:gd name="T40" fmla="*/ 0 w 115"/>
                    <a:gd name="T41" fmla="*/ 0 h 236"/>
                    <a:gd name="T42" fmla="*/ 0 w 115"/>
                    <a:gd name="T43" fmla="*/ 0 h 236"/>
                    <a:gd name="T44" fmla="*/ 0 w 115"/>
                    <a:gd name="T45" fmla="*/ 0 h 236"/>
                    <a:gd name="T46" fmla="*/ 0 w 115"/>
                    <a:gd name="T47" fmla="*/ 0 h 236"/>
                    <a:gd name="T48" fmla="*/ 0 w 115"/>
                    <a:gd name="T49" fmla="*/ 0 h 236"/>
                    <a:gd name="T50" fmla="*/ 0 w 115"/>
                    <a:gd name="T51" fmla="*/ 0 h 236"/>
                    <a:gd name="T52" fmla="*/ 0 w 115"/>
                    <a:gd name="T53" fmla="*/ 0 h 236"/>
                    <a:gd name="T54" fmla="*/ 0 w 115"/>
                    <a:gd name="T55" fmla="*/ 0 h 236"/>
                    <a:gd name="T56" fmla="*/ 0 w 115"/>
                    <a:gd name="T57" fmla="*/ 0 h 236"/>
                    <a:gd name="T58" fmla="*/ 0 w 115"/>
                    <a:gd name="T59" fmla="*/ 0 h 236"/>
                    <a:gd name="T60" fmla="*/ 0 w 115"/>
                    <a:gd name="T61" fmla="*/ 0 h 236"/>
                    <a:gd name="T62" fmla="*/ 0 w 115"/>
                    <a:gd name="T63" fmla="*/ 0 h 236"/>
                    <a:gd name="T64" fmla="*/ 0 w 115"/>
                    <a:gd name="T65" fmla="*/ 0 h 236"/>
                    <a:gd name="T66" fmla="*/ 0 w 115"/>
                    <a:gd name="T67" fmla="*/ 0 h 236"/>
                    <a:gd name="T68" fmla="*/ 0 w 115"/>
                    <a:gd name="T69" fmla="*/ 0 h 236"/>
                    <a:gd name="T70" fmla="*/ 0 w 115"/>
                    <a:gd name="T71" fmla="*/ 0 h 236"/>
                    <a:gd name="T72" fmla="*/ 0 w 115"/>
                    <a:gd name="T73" fmla="*/ 0 h 236"/>
                    <a:gd name="T74" fmla="*/ 0 w 115"/>
                    <a:gd name="T75" fmla="*/ 0 h 236"/>
                    <a:gd name="T76" fmla="*/ 0 w 115"/>
                    <a:gd name="T77" fmla="*/ 0 h 236"/>
                    <a:gd name="T78" fmla="*/ 0 w 115"/>
                    <a:gd name="T79" fmla="*/ 0 h 236"/>
                    <a:gd name="T80" fmla="*/ 0 w 115"/>
                    <a:gd name="T81" fmla="*/ 0 h 2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15"/>
                    <a:gd name="T124" fmla="*/ 0 h 236"/>
                    <a:gd name="T125" fmla="*/ 115 w 115"/>
                    <a:gd name="T126" fmla="*/ 236 h 236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15" h="236">
                      <a:moveTo>
                        <a:pt x="0" y="128"/>
                      </a:moveTo>
                      <a:lnTo>
                        <a:pt x="0" y="148"/>
                      </a:lnTo>
                      <a:lnTo>
                        <a:pt x="5" y="166"/>
                      </a:lnTo>
                      <a:lnTo>
                        <a:pt x="13" y="184"/>
                      </a:lnTo>
                      <a:lnTo>
                        <a:pt x="24" y="198"/>
                      </a:lnTo>
                      <a:lnTo>
                        <a:pt x="39" y="211"/>
                      </a:lnTo>
                      <a:lnTo>
                        <a:pt x="55" y="223"/>
                      </a:lnTo>
                      <a:lnTo>
                        <a:pt x="74" y="231"/>
                      </a:lnTo>
                      <a:lnTo>
                        <a:pt x="92" y="235"/>
                      </a:lnTo>
                      <a:lnTo>
                        <a:pt x="98" y="236"/>
                      </a:lnTo>
                      <a:lnTo>
                        <a:pt x="104" y="234"/>
                      </a:lnTo>
                      <a:lnTo>
                        <a:pt x="109" y="231"/>
                      </a:lnTo>
                      <a:lnTo>
                        <a:pt x="111" y="226"/>
                      </a:lnTo>
                      <a:lnTo>
                        <a:pt x="111" y="220"/>
                      </a:lnTo>
                      <a:lnTo>
                        <a:pt x="110" y="215"/>
                      </a:lnTo>
                      <a:lnTo>
                        <a:pt x="107" y="210"/>
                      </a:lnTo>
                      <a:lnTo>
                        <a:pt x="101" y="208"/>
                      </a:lnTo>
                      <a:lnTo>
                        <a:pt x="82" y="201"/>
                      </a:lnTo>
                      <a:lnTo>
                        <a:pt x="64" y="192"/>
                      </a:lnTo>
                      <a:lnTo>
                        <a:pt x="50" y="179"/>
                      </a:lnTo>
                      <a:lnTo>
                        <a:pt x="40" y="165"/>
                      </a:lnTo>
                      <a:lnTo>
                        <a:pt x="33" y="148"/>
                      </a:lnTo>
                      <a:lnTo>
                        <a:pt x="29" y="130"/>
                      </a:lnTo>
                      <a:lnTo>
                        <a:pt x="29" y="110"/>
                      </a:lnTo>
                      <a:lnTo>
                        <a:pt x="35" y="89"/>
                      </a:lnTo>
                      <a:lnTo>
                        <a:pt x="43" y="74"/>
                      </a:lnTo>
                      <a:lnTo>
                        <a:pt x="56" y="60"/>
                      </a:lnTo>
                      <a:lnTo>
                        <a:pt x="70" y="46"/>
                      </a:lnTo>
                      <a:lnTo>
                        <a:pt x="85" y="33"/>
                      </a:lnTo>
                      <a:lnTo>
                        <a:pt x="98" y="23"/>
                      </a:lnTo>
                      <a:lnTo>
                        <a:pt x="109" y="12"/>
                      </a:lnTo>
                      <a:lnTo>
                        <a:pt x="115" y="6"/>
                      </a:lnTo>
                      <a:lnTo>
                        <a:pt x="115" y="0"/>
                      </a:lnTo>
                      <a:lnTo>
                        <a:pt x="102" y="4"/>
                      </a:lnTo>
                      <a:lnTo>
                        <a:pt x="85" y="12"/>
                      </a:lnTo>
                      <a:lnTo>
                        <a:pt x="68" y="26"/>
                      </a:lnTo>
                      <a:lnTo>
                        <a:pt x="49" y="42"/>
                      </a:lnTo>
                      <a:lnTo>
                        <a:pt x="32" y="61"/>
                      </a:lnTo>
                      <a:lnTo>
                        <a:pt x="17" y="82"/>
                      </a:lnTo>
                      <a:lnTo>
                        <a:pt x="6" y="105"/>
                      </a:lnTo>
                      <a:lnTo>
                        <a:pt x="0" y="12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286" name="Freeform 780"/>
                <p:cNvSpPr>
                  <a:spLocks/>
                </p:cNvSpPr>
                <p:nvPr/>
              </p:nvSpPr>
              <p:spPr bwMode="auto">
                <a:xfrm>
                  <a:off x="5311" y="2643"/>
                  <a:ext cx="87" cy="73"/>
                </a:xfrm>
                <a:custGeom>
                  <a:avLst/>
                  <a:gdLst>
                    <a:gd name="T0" fmla="*/ 0 w 245"/>
                    <a:gd name="T1" fmla="*/ 0 h 310"/>
                    <a:gd name="T2" fmla="*/ 0 w 245"/>
                    <a:gd name="T3" fmla="*/ 0 h 310"/>
                    <a:gd name="T4" fmla="*/ 0 w 245"/>
                    <a:gd name="T5" fmla="*/ 0 h 310"/>
                    <a:gd name="T6" fmla="*/ 0 w 245"/>
                    <a:gd name="T7" fmla="*/ 0 h 310"/>
                    <a:gd name="T8" fmla="*/ 0 w 245"/>
                    <a:gd name="T9" fmla="*/ 0 h 310"/>
                    <a:gd name="T10" fmla="*/ 0 w 245"/>
                    <a:gd name="T11" fmla="*/ 0 h 310"/>
                    <a:gd name="T12" fmla="*/ 0 w 245"/>
                    <a:gd name="T13" fmla="*/ 0 h 310"/>
                    <a:gd name="T14" fmla="*/ 0 w 245"/>
                    <a:gd name="T15" fmla="*/ 0 h 310"/>
                    <a:gd name="T16" fmla="*/ 0 w 245"/>
                    <a:gd name="T17" fmla="*/ 0 h 310"/>
                    <a:gd name="T18" fmla="*/ 0 w 245"/>
                    <a:gd name="T19" fmla="*/ 0 h 310"/>
                    <a:gd name="T20" fmla="*/ 0 w 245"/>
                    <a:gd name="T21" fmla="*/ 0 h 310"/>
                    <a:gd name="T22" fmla="*/ 0 w 245"/>
                    <a:gd name="T23" fmla="*/ 0 h 310"/>
                    <a:gd name="T24" fmla="*/ 0 w 245"/>
                    <a:gd name="T25" fmla="*/ 0 h 310"/>
                    <a:gd name="T26" fmla="*/ 0 w 245"/>
                    <a:gd name="T27" fmla="*/ 0 h 310"/>
                    <a:gd name="T28" fmla="*/ 0 w 245"/>
                    <a:gd name="T29" fmla="*/ 0 h 310"/>
                    <a:gd name="T30" fmla="*/ 0 w 245"/>
                    <a:gd name="T31" fmla="*/ 0 h 310"/>
                    <a:gd name="T32" fmla="*/ 0 w 245"/>
                    <a:gd name="T33" fmla="*/ 0 h 310"/>
                    <a:gd name="T34" fmla="*/ 0 w 245"/>
                    <a:gd name="T35" fmla="*/ 0 h 310"/>
                    <a:gd name="T36" fmla="*/ 0 w 245"/>
                    <a:gd name="T37" fmla="*/ 0 h 310"/>
                    <a:gd name="T38" fmla="*/ 0 w 245"/>
                    <a:gd name="T39" fmla="*/ 0 h 310"/>
                    <a:gd name="T40" fmla="*/ 0 w 245"/>
                    <a:gd name="T41" fmla="*/ 0 h 310"/>
                    <a:gd name="T42" fmla="*/ 0 w 245"/>
                    <a:gd name="T43" fmla="*/ 0 h 310"/>
                    <a:gd name="T44" fmla="*/ 0 w 245"/>
                    <a:gd name="T45" fmla="*/ 0 h 310"/>
                    <a:gd name="T46" fmla="*/ 0 w 245"/>
                    <a:gd name="T47" fmla="*/ 0 h 310"/>
                    <a:gd name="T48" fmla="*/ 0 w 245"/>
                    <a:gd name="T49" fmla="*/ 0 h 310"/>
                    <a:gd name="T50" fmla="*/ 0 w 245"/>
                    <a:gd name="T51" fmla="*/ 0 h 310"/>
                    <a:gd name="T52" fmla="*/ 0 w 245"/>
                    <a:gd name="T53" fmla="*/ 0 h 310"/>
                    <a:gd name="T54" fmla="*/ 0 w 245"/>
                    <a:gd name="T55" fmla="*/ 0 h 310"/>
                    <a:gd name="T56" fmla="*/ 0 w 245"/>
                    <a:gd name="T57" fmla="*/ 0 h 310"/>
                    <a:gd name="T58" fmla="*/ 0 w 245"/>
                    <a:gd name="T59" fmla="*/ 0 h 310"/>
                    <a:gd name="T60" fmla="*/ 0 w 245"/>
                    <a:gd name="T61" fmla="*/ 0 h 310"/>
                    <a:gd name="T62" fmla="*/ 0 w 245"/>
                    <a:gd name="T63" fmla="*/ 0 h 310"/>
                    <a:gd name="T64" fmla="*/ 0 w 245"/>
                    <a:gd name="T65" fmla="*/ 0 h 310"/>
                    <a:gd name="T66" fmla="*/ 0 w 245"/>
                    <a:gd name="T67" fmla="*/ 0 h 310"/>
                    <a:gd name="T68" fmla="*/ 0 w 245"/>
                    <a:gd name="T69" fmla="*/ 0 h 310"/>
                    <a:gd name="T70" fmla="*/ 0 w 245"/>
                    <a:gd name="T71" fmla="*/ 0 h 310"/>
                    <a:gd name="T72" fmla="*/ 0 w 245"/>
                    <a:gd name="T73" fmla="*/ 0 h 310"/>
                    <a:gd name="T74" fmla="*/ 0 w 245"/>
                    <a:gd name="T75" fmla="*/ 0 h 310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w 245"/>
                    <a:gd name="T115" fmla="*/ 0 h 310"/>
                    <a:gd name="T116" fmla="*/ 245 w 245"/>
                    <a:gd name="T117" fmla="*/ 310 h 310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T114" t="T115" r="T116" b="T117"/>
                  <a:pathLst>
                    <a:path w="245" h="310">
                      <a:moveTo>
                        <a:pt x="200" y="116"/>
                      </a:moveTo>
                      <a:lnTo>
                        <a:pt x="208" y="124"/>
                      </a:lnTo>
                      <a:lnTo>
                        <a:pt x="214" y="133"/>
                      </a:lnTo>
                      <a:lnTo>
                        <a:pt x="220" y="144"/>
                      </a:lnTo>
                      <a:lnTo>
                        <a:pt x="223" y="154"/>
                      </a:lnTo>
                      <a:lnTo>
                        <a:pt x="226" y="164"/>
                      </a:lnTo>
                      <a:lnTo>
                        <a:pt x="224" y="176"/>
                      </a:lnTo>
                      <a:lnTo>
                        <a:pt x="222" y="187"/>
                      </a:lnTo>
                      <a:lnTo>
                        <a:pt x="216" y="198"/>
                      </a:lnTo>
                      <a:lnTo>
                        <a:pt x="208" y="209"/>
                      </a:lnTo>
                      <a:lnTo>
                        <a:pt x="199" y="219"/>
                      </a:lnTo>
                      <a:lnTo>
                        <a:pt x="188" y="229"/>
                      </a:lnTo>
                      <a:lnTo>
                        <a:pt x="177" y="238"/>
                      </a:lnTo>
                      <a:lnTo>
                        <a:pt x="166" y="246"/>
                      </a:lnTo>
                      <a:lnTo>
                        <a:pt x="154" y="255"/>
                      </a:lnTo>
                      <a:lnTo>
                        <a:pt x="142" y="264"/>
                      </a:lnTo>
                      <a:lnTo>
                        <a:pt x="132" y="275"/>
                      </a:lnTo>
                      <a:lnTo>
                        <a:pt x="128" y="278"/>
                      </a:lnTo>
                      <a:lnTo>
                        <a:pt x="126" y="283"/>
                      </a:lnTo>
                      <a:lnTo>
                        <a:pt x="124" y="287"/>
                      </a:lnTo>
                      <a:lnTo>
                        <a:pt x="121" y="292"/>
                      </a:lnTo>
                      <a:lnTo>
                        <a:pt x="120" y="296"/>
                      </a:lnTo>
                      <a:lnTo>
                        <a:pt x="120" y="301"/>
                      </a:lnTo>
                      <a:lnTo>
                        <a:pt x="122" y="306"/>
                      </a:lnTo>
                      <a:lnTo>
                        <a:pt x="126" y="309"/>
                      </a:lnTo>
                      <a:lnTo>
                        <a:pt x="131" y="310"/>
                      </a:lnTo>
                      <a:lnTo>
                        <a:pt x="135" y="310"/>
                      </a:lnTo>
                      <a:lnTo>
                        <a:pt x="139" y="309"/>
                      </a:lnTo>
                      <a:lnTo>
                        <a:pt x="142" y="306"/>
                      </a:lnTo>
                      <a:lnTo>
                        <a:pt x="154" y="292"/>
                      </a:lnTo>
                      <a:lnTo>
                        <a:pt x="167" y="280"/>
                      </a:lnTo>
                      <a:lnTo>
                        <a:pt x="180" y="269"/>
                      </a:lnTo>
                      <a:lnTo>
                        <a:pt x="194" y="257"/>
                      </a:lnTo>
                      <a:lnTo>
                        <a:pt x="207" y="246"/>
                      </a:lnTo>
                      <a:lnTo>
                        <a:pt x="220" y="233"/>
                      </a:lnTo>
                      <a:lnTo>
                        <a:pt x="230" y="219"/>
                      </a:lnTo>
                      <a:lnTo>
                        <a:pt x="238" y="204"/>
                      </a:lnTo>
                      <a:lnTo>
                        <a:pt x="244" y="186"/>
                      </a:lnTo>
                      <a:lnTo>
                        <a:pt x="245" y="169"/>
                      </a:lnTo>
                      <a:lnTo>
                        <a:pt x="243" y="152"/>
                      </a:lnTo>
                      <a:lnTo>
                        <a:pt x="237" y="134"/>
                      </a:lnTo>
                      <a:lnTo>
                        <a:pt x="228" y="119"/>
                      </a:lnTo>
                      <a:lnTo>
                        <a:pt x="217" y="105"/>
                      </a:lnTo>
                      <a:lnTo>
                        <a:pt x="203" y="93"/>
                      </a:lnTo>
                      <a:lnTo>
                        <a:pt x="188" y="83"/>
                      </a:lnTo>
                      <a:lnTo>
                        <a:pt x="176" y="76"/>
                      </a:lnTo>
                      <a:lnTo>
                        <a:pt x="163" y="69"/>
                      </a:lnTo>
                      <a:lnTo>
                        <a:pt x="151" y="61"/>
                      </a:lnTo>
                      <a:lnTo>
                        <a:pt x="136" y="54"/>
                      </a:lnTo>
                      <a:lnTo>
                        <a:pt x="122" y="46"/>
                      </a:lnTo>
                      <a:lnTo>
                        <a:pt x="107" y="39"/>
                      </a:lnTo>
                      <a:lnTo>
                        <a:pt x="93" y="31"/>
                      </a:lnTo>
                      <a:lnTo>
                        <a:pt x="79" y="24"/>
                      </a:lnTo>
                      <a:lnTo>
                        <a:pt x="66" y="18"/>
                      </a:lnTo>
                      <a:lnTo>
                        <a:pt x="53" y="13"/>
                      </a:lnTo>
                      <a:lnTo>
                        <a:pt x="40" y="8"/>
                      </a:lnTo>
                      <a:lnTo>
                        <a:pt x="30" y="5"/>
                      </a:lnTo>
                      <a:lnTo>
                        <a:pt x="20" y="1"/>
                      </a:lnTo>
                      <a:lnTo>
                        <a:pt x="1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lnTo>
                        <a:pt x="11" y="8"/>
                      </a:lnTo>
                      <a:lnTo>
                        <a:pt x="23" y="14"/>
                      </a:lnTo>
                      <a:lnTo>
                        <a:pt x="36" y="20"/>
                      </a:lnTo>
                      <a:lnTo>
                        <a:pt x="47" y="25"/>
                      </a:lnTo>
                      <a:lnTo>
                        <a:pt x="60" y="31"/>
                      </a:lnTo>
                      <a:lnTo>
                        <a:pt x="73" y="37"/>
                      </a:lnTo>
                      <a:lnTo>
                        <a:pt x="86" y="44"/>
                      </a:lnTo>
                      <a:lnTo>
                        <a:pt x="99" y="51"/>
                      </a:lnTo>
                      <a:lnTo>
                        <a:pt x="113" y="57"/>
                      </a:lnTo>
                      <a:lnTo>
                        <a:pt x="126" y="64"/>
                      </a:lnTo>
                      <a:lnTo>
                        <a:pt x="139" y="71"/>
                      </a:lnTo>
                      <a:lnTo>
                        <a:pt x="152" y="79"/>
                      </a:lnTo>
                      <a:lnTo>
                        <a:pt x="165" y="88"/>
                      </a:lnTo>
                      <a:lnTo>
                        <a:pt x="176" y="96"/>
                      </a:lnTo>
                      <a:lnTo>
                        <a:pt x="188" y="106"/>
                      </a:lnTo>
                      <a:lnTo>
                        <a:pt x="200" y="1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pic>
            <p:nvPicPr>
              <p:cNvPr id="44274" name="Picture 781" descr="access_point_stylized_gray_small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072" y="3642"/>
                <a:ext cx="430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44091" name="Line 782"/>
            <p:cNvSpPr>
              <a:spLocks noChangeShapeType="1"/>
            </p:cNvSpPr>
            <p:nvPr/>
          </p:nvSpPr>
          <p:spPr bwMode="auto">
            <a:xfrm rot="5400000" flipV="1">
              <a:off x="5034" y="3427"/>
              <a:ext cx="2" cy="54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4092" name="Group 783"/>
            <p:cNvGrpSpPr>
              <a:grpSpLocks/>
            </p:cNvGrpSpPr>
            <p:nvPr/>
          </p:nvGrpSpPr>
          <p:grpSpPr bwMode="auto">
            <a:xfrm flipH="1">
              <a:off x="3638" y="2856"/>
              <a:ext cx="261" cy="235"/>
              <a:chOff x="2839" y="3501"/>
              <a:chExt cx="755" cy="803"/>
            </a:xfrm>
          </p:grpSpPr>
          <p:pic>
            <p:nvPicPr>
              <p:cNvPr id="44271" name="Picture 784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4272" name="Freeform 785"/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44093" name="Group 786"/>
            <p:cNvGrpSpPr>
              <a:grpSpLocks/>
            </p:cNvGrpSpPr>
            <p:nvPr/>
          </p:nvGrpSpPr>
          <p:grpSpPr bwMode="auto">
            <a:xfrm flipH="1">
              <a:off x="3438" y="3121"/>
              <a:ext cx="304" cy="256"/>
              <a:chOff x="2839" y="3501"/>
              <a:chExt cx="755" cy="803"/>
            </a:xfrm>
          </p:grpSpPr>
          <p:pic>
            <p:nvPicPr>
              <p:cNvPr id="44269" name="Picture 787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4270" name="Freeform 788"/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44094" name="Group 789"/>
            <p:cNvGrpSpPr>
              <a:grpSpLocks/>
            </p:cNvGrpSpPr>
            <p:nvPr/>
          </p:nvGrpSpPr>
          <p:grpSpPr bwMode="auto">
            <a:xfrm flipH="1">
              <a:off x="3739" y="3311"/>
              <a:ext cx="269" cy="220"/>
              <a:chOff x="2839" y="3501"/>
              <a:chExt cx="755" cy="803"/>
            </a:xfrm>
          </p:grpSpPr>
          <p:pic>
            <p:nvPicPr>
              <p:cNvPr id="44267" name="Picture 790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4268" name="Freeform 791"/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44095" name="Group 792"/>
            <p:cNvGrpSpPr>
              <a:grpSpLocks/>
            </p:cNvGrpSpPr>
            <p:nvPr/>
          </p:nvGrpSpPr>
          <p:grpSpPr bwMode="auto">
            <a:xfrm>
              <a:off x="4126" y="3300"/>
              <a:ext cx="269" cy="221"/>
              <a:chOff x="2839" y="3501"/>
              <a:chExt cx="755" cy="803"/>
            </a:xfrm>
          </p:grpSpPr>
          <p:pic>
            <p:nvPicPr>
              <p:cNvPr id="44265" name="Picture 793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4266" name="Freeform 794"/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pic>
          <p:nvPicPr>
            <p:cNvPr id="44096" name="Picture 795" descr="car_icon_small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95" y="1084"/>
              <a:ext cx="535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44097" name="Group 796"/>
            <p:cNvGrpSpPr>
              <a:grpSpLocks/>
            </p:cNvGrpSpPr>
            <p:nvPr/>
          </p:nvGrpSpPr>
          <p:grpSpPr bwMode="auto">
            <a:xfrm>
              <a:off x="3536" y="974"/>
              <a:ext cx="262" cy="243"/>
              <a:chOff x="2751" y="1851"/>
              <a:chExt cx="462" cy="478"/>
            </a:xfrm>
          </p:grpSpPr>
          <p:pic>
            <p:nvPicPr>
              <p:cNvPr id="44263" name="Picture 797" descr="iphone_stylized_small"/>
              <p:cNvPicPr>
                <a:picLocks noChangeAspect="1" noChangeArrowheads="1"/>
              </p:cNvPicPr>
              <p:nvPr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28" y="1922"/>
                <a:ext cx="152" cy="4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4264" name="Picture 798" descr="antenna_radiation_stylized"/>
              <p:cNvPicPr>
                <a:picLocks noChangeAspect="1" noChangeArrowheads="1"/>
              </p:cNvPicPr>
              <p:nvPr/>
            </p:nvPicPr>
            <p:blipFill>
              <a:blip r:embed="rId1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751" y="1851"/>
                <a:ext cx="462" cy="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44098" name="Group 799"/>
            <p:cNvGrpSpPr>
              <a:grpSpLocks/>
            </p:cNvGrpSpPr>
            <p:nvPr/>
          </p:nvGrpSpPr>
          <p:grpSpPr bwMode="auto">
            <a:xfrm>
              <a:off x="5191" y="3151"/>
              <a:ext cx="143" cy="303"/>
              <a:chOff x="4140" y="429"/>
              <a:chExt cx="1425" cy="2396"/>
            </a:xfrm>
          </p:grpSpPr>
          <p:sp>
            <p:nvSpPr>
              <p:cNvPr id="44231" name="Freeform 800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2 w 354"/>
                  <a:gd name="T1" fmla="*/ 0 h 2742"/>
                  <a:gd name="T2" fmla="*/ 12 w 354"/>
                  <a:gd name="T3" fmla="*/ 23 h 2742"/>
                  <a:gd name="T4" fmla="*/ 12 w 354"/>
                  <a:gd name="T5" fmla="*/ 171 h 2742"/>
                  <a:gd name="T6" fmla="*/ 0 w 354"/>
                  <a:gd name="T7" fmla="*/ 179 h 2742"/>
                  <a:gd name="T8" fmla="*/ 2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4"/>
                  <a:gd name="T16" fmla="*/ 0 h 2742"/>
                  <a:gd name="T17" fmla="*/ 354 w 354"/>
                  <a:gd name="T18" fmla="*/ 2742 h 27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32" name="Rectangle 801"/>
              <p:cNvSpPr>
                <a:spLocks noChangeArrowheads="1"/>
              </p:cNvSpPr>
              <p:nvPr/>
            </p:nvSpPr>
            <p:spPr bwMode="auto">
              <a:xfrm>
                <a:off x="4210" y="429"/>
                <a:ext cx="1046" cy="2285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233" name="Freeform 802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7 w 211"/>
                  <a:gd name="T3" fmla="*/ 15 h 2537"/>
                  <a:gd name="T4" fmla="*/ 2 w 211"/>
                  <a:gd name="T5" fmla="*/ 163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1"/>
                  <a:gd name="T13" fmla="*/ 0 h 2537"/>
                  <a:gd name="T14" fmla="*/ 211 w 211"/>
                  <a:gd name="T15" fmla="*/ 2537 h 253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34" name="Freeform 803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11 w 328"/>
                  <a:gd name="T3" fmla="*/ 9 h 226"/>
                  <a:gd name="T4" fmla="*/ 11 w 328"/>
                  <a:gd name="T5" fmla="*/ 16 h 226"/>
                  <a:gd name="T6" fmla="*/ 0 w 328"/>
                  <a:gd name="T7" fmla="*/ 7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35" name="Rectangle 804"/>
              <p:cNvSpPr>
                <a:spLocks noChangeArrowheads="1"/>
              </p:cNvSpPr>
              <p:nvPr/>
            </p:nvSpPr>
            <p:spPr bwMode="auto">
              <a:xfrm>
                <a:off x="4210" y="690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4236" name="Group 805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44261" name="AutoShape 806"/>
                <p:cNvSpPr>
                  <a:spLocks noChangeArrowheads="1"/>
                </p:cNvSpPr>
                <p:nvPr/>
              </p:nvSpPr>
              <p:spPr bwMode="auto">
                <a:xfrm>
                  <a:off x="613" y="2566"/>
                  <a:ext cx="721" cy="14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262" name="AutoShape 807"/>
                <p:cNvSpPr>
                  <a:spLocks noChangeArrowheads="1"/>
                </p:cNvSpPr>
                <p:nvPr/>
              </p:nvSpPr>
              <p:spPr bwMode="auto">
                <a:xfrm>
                  <a:off x="625" y="2581"/>
                  <a:ext cx="696" cy="114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4237" name="Rectangle 808"/>
              <p:cNvSpPr>
                <a:spLocks noChangeArrowheads="1"/>
              </p:cNvSpPr>
              <p:nvPr/>
            </p:nvSpPr>
            <p:spPr bwMode="auto">
              <a:xfrm>
                <a:off x="4220" y="1022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4238" name="Group 809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44259" name="AutoShape 810"/>
                <p:cNvSpPr>
                  <a:spLocks noChangeArrowheads="1"/>
                </p:cNvSpPr>
                <p:nvPr/>
              </p:nvSpPr>
              <p:spPr bwMode="auto">
                <a:xfrm>
                  <a:off x="615" y="2564"/>
                  <a:ext cx="721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260" name="AutoShape 811"/>
                <p:cNvSpPr>
                  <a:spLocks noChangeArrowheads="1"/>
                </p:cNvSpPr>
                <p:nvPr/>
              </p:nvSpPr>
              <p:spPr bwMode="auto">
                <a:xfrm>
                  <a:off x="628" y="2581"/>
                  <a:ext cx="696" cy="107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4239" name="Rectangle 812"/>
              <p:cNvSpPr>
                <a:spLocks noChangeArrowheads="1"/>
              </p:cNvSpPr>
              <p:nvPr/>
            </p:nvSpPr>
            <p:spPr bwMode="auto">
              <a:xfrm>
                <a:off x="4220" y="1354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240" name="Rectangle 813"/>
              <p:cNvSpPr>
                <a:spLocks noChangeArrowheads="1"/>
              </p:cNvSpPr>
              <p:nvPr/>
            </p:nvSpPr>
            <p:spPr bwMode="auto">
              <a:xfrm>
                <a:off x="4230" y="1655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4241" name="Group 814"/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44257" name="AutoShape 815"/>
                <p:cNvSpPr>
                  <a:spLocks noChangeArrowheads="1"/>
                </p:cNvSpPr>
                <p:nvPr/>
              </p:nvSpPr>
              <p:spPr bwMode="auto">
                <a:xfrm>
                  <a:off x="618" y="2586"/>
                  <a:ext cx="720" cy="12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258" name="AutoShape 816"/>
                <p:cNvSpPr>
                  <a:spLocks noChangeArrowheads="1"/>
                </p:cNvSpPr>
                <p:nvPr/>
              </p:nvSpPr>
              <p:spPr bwMode="auto">
                <a:xfrm>
                  <a:off x="630" y="2586"/>
                  <a:ext cx="695" cy="109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4242" name="Freeform 817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11 w 328"/>
                  <a:gd name="T3" fmla="*/ 8 h 226"/>
                  <a:gd name="T4" fmla="*/ 11 w 328"/>
                  <a:gd name="T5" fmla="*/ 14 h 226"/>
                  <a:gd name="T6" fmla="*/ 0 w 328"/>
                  <a:gd name="T7" fmla="*/ 6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4243" name="Group 818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44255" name="AutoShape 819"/>
                <p:cNvSpPr>
                  <a:spLocks noChangeArrowheads="1"/>
                </p:cNvSpPr>
                <p:nvPr/>
              </p:nvSpPr>
              <p:spPr bwMode="auto">
                <a:xfrm>
                  <a:off x="613" y="2571"/>
                  <a:ext cx="732" cy="13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256" name="AutoShape 820"/>
                <p:cNvSpPr>
                  <a:spLocks noChangeArrowheads="1"/>
                </p:cNvSpPr>
                <p:nvPr/>
              </p:nvSpPr>
              <p:spPr bwMode="auto">
                <a:xfrm>
                  <a:off x="625" y="2587"/>
                  <a:ext cx="720" cy="103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4244" name="Rectangle 821"/>
              <p:cNvSpPr>
                <a:spLocks noChangeArrowheads="1"/>
              </p:cNvSpPr>
              <p:nvPr/>
            </p:nvSpPr>
            <p:spPr bwMode="auto">
              <a:xfrm>
                <a:off x="5246" y="429"/>
                <a:ext cx="70" cy="2285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245" name="Freeform 822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11 w 296"/>
                  <a:gd name="T3" fmla="*/ 8 h 256"/>
                  <a:gd name="T4" fmla="*/ 11 w 296"/>
                  <a:gd name="T5" fmla="*/ 16 h 256"/>
                  <a:gd name="T6" fmla="*/ 0 w 296"/>
                  <a:gd name="T7" fmla="*/ 6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6"/>
                  <a:gd name="T16" fmla="*/ 0 h 256"/>
                  <a:gd name="T17" fmla="*/ 296 w 296"/>
                  <a:gd name="T18" fmla="*/ 256 h 2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46" name="Freeform 823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11 w 304"/>
                  <a:gd name="T3" fmla="*/ 11 h 288"/>
                  <a:gd name="T4" fmla="*/ 10 w 304"/>
                  <a:gd name="T5" fmla="*/ 19 h 288"/>
                  <a:gd name="T6" fmla="*/ 2 w 304"/>
                  <a:gd name="T7" fmla="*/ 8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4"/>
                  <a:gd name="T16" fmla="*/ 0 h 288"/>
                  <a:gd name="T17" fmla="*/ 304 w 304"/>
                  <a:gd name="T18" fmla="*/ 288 h 28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47" name="Oval 824"/>
              <p:cNvSpPr>
                <a:spLocks noChangeArrowheads="1"/>
              </p:cNvSpPr>
              <p:nvPr/>
            </p:nvSpPr>
            <p:spPr bwMode="auto">
              <a:xfrm>
                <a:off x="5515" y="2611"/>
                <a:ext cx="50" cy="95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248" name="Freeform 825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8 h 240"/>
                  <a:gd name="T2" fmla="*/ 2 w 306"/>
                  <a:gd name="T3" fmla="*/ 16 h 240"/>
                  <a:gd name="T4" fmla="*/ 11 w 306"/>
                  <a:gd name="T5" fmla="*/ 8 h 240"/>
                  <a:gd name="T6" fmla="*/ 11 w 306"/>
                  <a:gd name="T7" fmla="*/ 0 h 240"/>
                  <a:gd name="T8" fmla="*/ 0 w 306"/>
                  <a:gd name="T9" fmla="*/ 8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6"/>
                  <a:gd name="T16" fmla="*/ 0 h 240"/>
                  <a:gd name="T17" fmla="*/ 306 w 306"/>
                  <a:gd name="T18" fmla="*/ 240 h 2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49" name="AutoShape 826"/>
              <p:cNvSpPr>
                <a:spLocks noChangeArrowheads="1"/>
              </p:cNvSpPr>
              <p:nvPr/>
            </p:nvSpPr>
            <p:spPr bwMode="auto">
              <a:xfrm>
                <a:off x="4140" y="2675"/>
                <a:ext cx="1196" cy="150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250" name="AutoShape 827"/>
              <p:cNvSpPr>
                <a:spLocks noChangeArrowheads="1"/>
              </p:cNvSpPr>
              <p:nvPr/>
            </p:nvSpPr>
            <p:spPr bwMode="auto">
              <a:xfrm>
                <a:off x="4210" y="2714"/>
                <a:ext cx="1066" cy="7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251" name="Oval 828"/>
              <p:cNvSpPr>
                <a:spLocks noChangeArrowheads="1"/>
              </p:cNvSpPr>
              <p:nvPr/>
            </p:nvSpPr>
            <p:spPr bwMode="auto">
              <a:xfrm>
                <a:off x="4309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252" name="Oval 829"/>
              <p:cNvSpPr>
                <a:spLocks noChangeArrowheads="1"/>
              </p:cNvSpPr>
              <p:nvPr/>
            </p:nvSpPr>
            <p:spPr bwMode="auto">
              <a:xfrm>
                <a:off x="4489" y="2382"/>
                <a:ext cx="159" cy="14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1800">
                  <a:solidFill>
                    <a:srgbClr val="FF0000"/>
                  </a:solidFill>
                  <a:cs typeface="Arial" charset="0"/>
                </a:endParaRPr>
              </a:p>
            </p:txBody>
          </p:sp>
          <p:sp>
            <p:nvSpPr>
              <p:cNvPr id="44253" name="Oval 830"/>
              <p:cNvSpPr>
                <a:spLocks noChangeArrowheads="1"/>
              </p:cNvSpPr>
              <p:nvPr/>
            </p:nvSpPr>
            <p:spPr bwMode="auto">
              <a:xfrm>
                <a:off x="4658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254" name="Rectangle 831"/>
              <p:cNvSpPr>
                <a:spLocks noChangeArrowheads="1"/>
              </p:cNvSpPr>
              <p:nvPr/>
            </p:nvSpPr>
            <p:spPr bwMode="auto">
              <a:xfrm>
                <a:off x="5067" y="1837"/>
                <a:ext cx="80" cy="759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4099" name="Group 832"/>
            <p:cNvGrpSpPr>
              <a:grpSpLocks/>
            </p:cNvGrpSpPr>
            <p:nvPr/>
          </p:nvGrpSpPr>
          <p:grpSpPr bwMode="auto">
            <a:xfrm>
              <a:off x="4992" y="3341"/>
              <a:ext cx="143" cy="303"/>
              <a:chOff x="4140" y="429"/>
              <a:chExt cx="1425" cy="2396"/>
            </a:xfrm>
          </p:grpSpPr>
          <p:sp>
            <p:nvSpPr>
              <p:cNvPr id="44199" name="Freeform 833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2 w 354"/>
                  <a:gd name="T1" fmla="*/ 0 h 2742"/>
                  <a:gd name="T2" fmla="*/ 12 w 354"/>
                  <a:gd name="T3" fmla="*/ 23 h 2742"/>
                  <a:gd name="T4" fmla="*/ 12 w 354"/>
                  <a:gd name="T5" fmla="*/ 171 h 2742"/>
                  <a:gd name="T6" fmla="*/ 0 w 354"/>
                  <a:gd name="T7" fmla="*/ 179 h 2742"/>
                  <a:gd name="T8" fmla="*/ 2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4"/>
                  <a:gd name="T16" fmla="*/ 0 h 2742"/>
                  <a:gd name="T17" fmla="*/ 354 w 354"/>
                  <a:gd name="T18" fmla="*/ 2742 h 27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00" name="Rectangle 834"/>
              <p:cNvSpPr>
                <a:spLocks noChangeArrowheads="1"/>
              </p:cNvSpPr>
              <p:nvPr/>
            </p:nvSpPr>
            <p:spPr bwMode="auto">
              <a:xfrm>
                <a:off x="4210" y="429"/>
                <a:ext cx="1046" cy="2285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201" name="Freeform 835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7 w 211"/>
                  <a:gd name="T3" fmla="*/ 15 h 2537"/>
                  <a:gd name="T4" fmla="*/ 2 w 211"/>
                  <a:gd name="T5" fmla="*/ 163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1"/>
                  <a:gd name="T13" fmla="*/ 0 h 2537"/>
                  <a:gd name="T14" fmla="*/ 211 w 211"/>
                  <a:gd name="T15" fmla="*/ 2537 h 253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02" name="Freeform 836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11 w 328"/>
                  <a:gd name="T3" fmla="*/ 9 h 226"/>
                  <a:gd name="T4" fmla="*/ 11 w 328"/>
                  <a:gd name="T5" fmla="*/ 16 h 226"/>
                  <a:gd name="T6" fmla="*/ 0 w 328"/>
                  <a:gd name="T7" fmla="*/ 7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03" name="Rectangle 837"/>
              <p:cNvSpPr>
                <a:spLocks noChangeArrowheads="1"/>
              </p:cNvSpPr>
              <p:nvPr/>
            </p:nvSpPr>
            <p:spPr bwMode="auto">
              <a:xfrm>
                <a:off x="4210" y="690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4204" name="Group 838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44229" name="AutoShape 839"/>
                <p:cNvSpPr>
                  <a:spLocks noChangeArrowheads="1"/>
                </p:cNvSpPr>
                <p:nvPr/>
              </p:nvSpPr>
              <p:spPr bwMode="auto">
                <a:xfrm>
                  <a:off x="613" y="2566"/>
                  <a:ext cx="721" cy="14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230" name="AutoShape 840"/>
                <p:cNvSpPr>
                  <a:spLocks noChangeArrowheads="1"/>
                </p:cNvSpPr>
                <p:nvPr/>
              </p:nvSpPr>
              <p:spPr bwMode="auto">
                <a:xfrm>
                  <a:off x="625" y="2581"/>
                  <a:ext cx="696" cy="114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4205" name="Rectangle 841"/>
              <p:cNvSpPr>
                <a:spLocks noChangeArrowheads="1"/>
              </p:cNvSpPr>
              <p:nvPr/>
            </p:nvSpPr>
            <p:spPr bwMode="auto">
              <a:xfrm>
                <a:off x="4220" y="1022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4206" name="Group 842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44227" name="AutoShape 843"/>
                <p:cNvSpPr>
                  <a:spLocks noChangeArrowheads="1"/>
                </p:cNvSpPr>
                <p:nvPr/>
              </p:nvSpPr>
              <p:spPr bwMode="auto">
                <a:xfrm>
                  <a:off x="615" y="2564"/>
                  <a:ext cx="721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228" name="AutoShape 844"/>
                <p:cNvSpPr>
                  <a:spLocks noChangeArrowheads="1"/>
                </p:cNvSpPr>
                <p:nvPr/>
              </p:nvSpPr>
              <p:spPr bwMode="auto">
                <a:xfrm>
                  <a:off x="628" y="2581"/>
                  <a:ext cx="696" cy="107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4207" name="Rectangle 845"/>
              <p:cNvSpPr>
                <a:spLocks noChangeArrowheads="1"/>
              </p:cNvSpPr>
              <p:nvPr/>
            </p:nvSpPr>
            <p:spPr bwMode="auto">
              <a:xfrm>
                <a:off x="4220" y="1354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208" name="Rectangle 846"/>
              <p:cNvSpPr>
                <a:spLocks noChangeArrowheads="1"/>
              </p:cNvSpPr>
              <p:nvPr/>
            </p:nvSpPr>
            <p:spPr bwMode="auto">
              <a:xfrm>
                <a:off x="4230" y="1655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4209" name="Group 847"/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44225" name="AutoShape 848"/>
                <p:cNvSpPr>
                  <a:spLocks noChangeArrowheads="1"/>
                </p:cNvSpPr>
                <p:nvPr/>
              </p:nvSpPr>
              <p:spPr bwMode="auto">
                <a:xfrm>
                  <a:off x="618" y="2586"/>
                  <a:ext cx="720" cy="12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226" name="AutoShape 849"/>
                <p:cNvSpPr>
                  <a:spLocks noChangeArrowheads="1"/>
                </p:cNvSpPr>
                <p:nvPr/>
              </p:nvSpPr>
              <p:spPr bwMode="auto">
                <a:xfrm>
                  <a:off x="630" y="2586"/>
                  <a:ext cx="695" cy="109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4210" name="Freeform 850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11 w 328"/>
                  <a:gd name="T3" fmla="*/ 8 h 226"/>
                  <a:gd name="T4" fmla="*/ 11 w 328"/>
                  <a:gd name="T5" fmla="*/ 14 h 226"/>
                  <a:gd name="T6" fmla="*/ 0 w 328"/>
                  <a:gd name="T7" fmla="*/ 6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4211" name="Group 851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44223" name="AutoShape 852"/>
                <p:cNvSpPr>
                  <a:spLocks noChangeArrowheads="1"/>
                </p:cNvSpPr>
                <p:nvPr/>
              </p:nvSpPr>
              <p:spPr bwMode="auto">
                <a:xfrm>
                  <a:off x="613" y="2571"/>
                  <a:ext cx="732" cy="13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224" name="AutoShape 853"/>
                <p:cNvSpPr>
                  <a:spLocks noChangeArrowheads="1"/>
                </p:cNvSpPr>
                <p:nvPr/>
              </p:nvSpPr>
              <p:spPr bwMode="auto">
                <a:xfrm>
                  <a:off x="625" y="2587"/>
                  <a:ext cx="720" cy="103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4212" name="Rectangle 854"/>
              <p:cNvSpPr>
                <a:spLocks noChangeArrowheads="1"/>
              </p:cNvSpPr>
              <p:nvPr/>
            </p:nvSpPr>
            <p:spPr bwMode="auto">
              <a:xfrm>
                <a:off x="5246" y="429"/>
                <a:ext cx="70" cy="2285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213" name="Freeform 855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11 w 296"/>
                  <a:gd name="T3" fmla="*/ 8 h 256"/>
                  <a:gd name="T4" fmla="*/ 11 w 296"/>
                  <a:gd name="T5" fmla="*/ 16 h 256"/>
                  <a:gd name="T6" fmla="*/ 0 w 296"/>
                  <a:gd name="T7" fmla="*/ 6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6"/>
                  <a:gd name="T16" fmla="*/ 0 h 256"/>
                  <a:gd name="T17" fmla="*/ 296 w 296"/>
                  <a:gd name="T18" fmla="*/ 256 h 2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14" name="Freeform 856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11 w 304"/>
                  <a:gd name="T3" fmla="*/ 11 h 288"/>
                  <a:gd name="T4" fmla="*/ 10 w 304"/>
                  <a:gd name="T5" fmla="*/ 19 h 288"/>
                  <a:gd name="T6" fmla="*/ 2 w 304"/>
                  <a:gd name="T7" fmla="*/ 8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4"/>
                  <a:gd name="T16" fmla="*/ 0 h 288"/>
                  <a:gd name="T17" fmla="*/ 304 w 304"/>
                  <a:gd name="T18" fmla="*/ 288 h 28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15" name="Oval 857"/>
              <p:cNvSpPr>
                <a:spLocks noChangeArrowheads="1"/>
              </p:cNvSpPr>
              <p:nvPr/>
            </p:nvSpPr>
            <p:spPr bwMode="auto">
              <a:xfrm>
                <a:off x="5515" y="2611"/>
                <a:ext cx="50" cy="95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216" name="Freeform 858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8 h 240"/>
                  <a:gd name="T2" fmla="*/ 2 w 306"/>
                  <a:gd name="T3" fmla="*/ 16 h 240"/>
                  <a:gd name="T4" fmla="*/ 11 w 306"/>
                  <a:gd name="T5" fmla="*/ 8 h 240"/>
                  <a:gd name="T6" fmla="*/ 11 w 306"/>
                  <a:gd name="T7" fmla="*/ 0 h 240"/>
                  <a:gd name="T8" fmla="*/ 0 w 306"/>
                  <a:gd name="T9" fmla="*/ 8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6"/>
                  <a:gd name="T16" fmla="*/ 0 h 240"/>
                  <a:gd name="T17" fmla="*/ 306 w 306"/>
                  <a:gd name="T18" fmla="*/ 240 h 2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17" name="AutoShape 859"/>
              <p:cNvSpPr>
                <a:spLocks noChangeArrowheads="1"/>
              </p:cNvSpPr>
              <p:nvPr/>
            </p:nvSpPr>
            <p:spPr bwMode="auto">
              <a:xfrm>
                <a:off x="4140" y="2675"/>
                <a:ext cx="1196" cy="150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218" name="AutoShape 860"/>
              <p:cNvSpPr>
                <a:spLocks noChangeArrowheads="1"/>
              </p:cNvSpPr>
              <p:nvPr/>
            </p:nvSpPr>
            <p:spPr bwMode="auto">
              <a:xfrm>
                <a:off x="4210" y="2714"/>
                <a:ext cx="1066" cy="7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219" name="Oval 861"/>
              <p:cNvSpPr>
                <a:spLocks noChangeArrowheads="1"/>
              </p:cNvSpPr>
              <p:nvPr/>
            </p:nvSpPr>
            <p:spPr bwMode="auto">
              <a:xfrm>
                <a:off x="4309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220" name="Oval 862"/>
              <p:cNvSpPr>
                <a:spLocks noChangeArrowheads="1"/>
              </p:cNvSpPr>
              <p:nvPr/>
            </p:nvSpPr>
            <p:spPr bwMode="auto">
              <a:xfrm>
                <a:off x="4489" y="2382"/>
                <a:ext cx="159" cy="14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1800">
                  <a:solidFill>
                    <a:srgbClr val="FF0000"/>
                  </a:solidFill>
                  <a:cs typeface="Arial" charset="0"/>
                </a:endParaRPr>
              </a:p>
            </p:txBody>
          </p:sp>
          <p:sp>
            <p:nvSpPr>
              <p:cNvPr id="44221" name="Oval 863"/>
              <p:cNvSpPr>
                <a:spLocks noChangeArrowheads="1"/>
              </p:cNvSpPr>
              <p:nvPr/>
            </p:nvSpPr>
            <p:spPr bwMode="auto">
              <a:xfrm>
                <a:off x="4658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222" name="Rectangle 864"/>
              <p:cNvSpPr>
                <a:spLocks noChangeArrowheads="1"/>
              </p:cNvSpPr>
              <p:nvPr/>
            </p:nvSpPr>
            <p:spPr bwMode="auto">
              <a:xfrm>
                <a:off x="5067" y="1837"/>
                <a:ext cx="80" cy="759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4100" name="Group 865"/>
            <p:cNvGrpSpPr>
              <a:grpSpLocks/>
            </p:cNvGrpSpPr>
            <p:nvPr/>
          </p:nvGrpSpPr>
          <p:grpSpPr bwMode="auto">
            <a:xfrm>
              <a:off x="3340" y="1287"/>
              <a:ext cx="337" cy="257"/>
              <a:chOff x="877" y="1008"/>
              <a:chExt cx="2747" cy="2591"/>
            </a:xfrm>
          </p:grpSpPr>
          <p:pic>
            <p:nvPicPr>
              <p:cNvPr id="44176" name="Picture 866" descr="antenna_stylized"/>
              <p:cNvPicPr>
                <a:picLocks noChangeAspect="1" noChangeArrowheads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77" y="1008"/>
                <a:ext cx="2725" cy="14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4177" name="Picture 867" descr="laptop_keyboard"/>
              <p:cNvPicPr>
                <a:picLocks noChangeAspect="1" noChangeArrowheads="1"/>
              </p:cNvPicPr>
              <p:nvPr/>
            </p:nvPicPr>
            <p:blipFill>
              <a:blip r:embed="rId1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9064" flipH="1">
                <a:off x="1009" y="2586"/>
                <a:ext cx="2245" cy="10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4178" name="Freeform 868"/>
              <p:cNvSpPr>
                <a:spLocks/>
              </p:cNvSpPr>
              <p:nvPr/>
            </p:nvSpPr>
            <p:spPr bwMode="auto">
              <a:xfrm>
                <a:off x="1753" y="1603"/>
                <a:ext cx="1807" cy="1322"/>
              </a:xfrm>
              <a:custGeom>
                <a:avLst/>
                <a:gdLst>
                  <a:gd name="T0" fmla="*/ 1 w 2982"/>
                  <a:gd name="T1" fmla="*/ 0 h 2442"/>
                  <a:gd name="T2" fmla="*/ 0 w 2982"/>
                  <a:gd name="T3" fmla="*/ 1 h 2442"/>
                  <a:gd name="T4" fmla="*/ 1 w 2982"/>
                  <a:gd name="T5" fmla="*/ 1 h 2442"/>
                  <a:gd name="T6" fmla="*/ 1 w 2982"/>
                  <a:gd name="T7" fmla="*/ 1 h 2442"/>
                  <a:gd name="T8" fmla="*/ 1 w 2982"/>
                  <a:gd name="T9" fmla="*/ 0 h 24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82"/>
                  <a:gd name="T16" fmla="*/ 0 h 2442"/>
                  <a:gd name="T17" fmla="*/ 2982 w 2982"/>
                  <a:gd name="T18" fmla="*/ 2442 h 24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82" h="2442">
                    <a:moveTo>
                      <a:pt x="540" y="0"/>
                    </a:moveTo>
                    <a:lnTo>
                      <a:pt x="0" y="1734"/>
                    </a:lnTo>
                    <a:lnTo>
                      <a:pt x="2394" y="2442"/>
                    </a:lnTo>
                    <a:lnTo>
                      <a:pt x="2982" y="318"/>
                    </a:lnTo>
                    <a:lnTo>
                      <a:pt x="54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44179" name="Picture 869" descr="screen"/>
              <p:cNvPicPr>
                <a:picLocks noChangeAspect="1" noChangeArrowheads="1"/>
              </p:cNvPicPr>
              <p:nvPr/>
            </p:nvPicPr>
            <p:blipFill>
              <a:blip r:embed="rId1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42" y="1637"/>
                <a:ext cx="1642" cy="1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4180" name="Freeform 870"/>
              <p:cNvSpPr>
                <a:spLocks/>
              </p:cNvSpPr>
              <p:nvPr/>
            </p:nvSpPr>
            <p:spPr bwMode="auto">
              <a:xfrm>
                <a:off x="2082" y="1564"/>
                <a:ext cx="1531" cy="246"/>
              </a:xfrm>
              <a:custGeom>
                <a:avLst/>
                <a:gdLst>
                  <a:gd name="T0" fmla="*/ 1 w 2528"/>
                  <a:gd name="T1" fmla="*/ 0 h 455"/>
                  <a:gd name="T2" fmla="*/ 1 w 2528"/>
                  <a:gd name="T3" fmla="*/ 1 h 455"/>
                  <a:gd name="T4" fmla="*/ 1 w 2528"/>
                  <a:gd name="T5" fmla="*/ 1 h 455"/>
                  <a:gd name="T6" fmla="*/ 0 w 2528"/>
                  <a:gd name="T7" fmla="*/ 1 h 455"/>
                  <a:gd name="T8" fmla="*/ 1 w 2528"/>
                  <a:gd name="T9" fmla="*/ 0 h 4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28"/>
                  <a:gd name="T16" fmla="*/ 0 h 455"/>
                  <a:gd name="T17" fmla="*/ 2528 w 2528"/>
                  <a:gd name="T18" fmla="*/ 455 h 4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28" h="455">
                    <a:moveTo>
                      <a:pt x="14" y="0"/>
                    </a:moveTo>
                    <a:lnTo>
                      <a:pt x="2528" y="341"/>
                    </a:lnTo>
                    <a:lnTo>
                      <a:pt x="2480" y="455"/>
                    </a:lnTo>
                    <a:lnTo>
                      <a:pt x="0" y="86"/>
                    </a:lnTo>
                    <a:lnTo>
                      <a:pt x="14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81" name="Freeform 871"/>
              <p:cNvSpPr>
                <a:spLocks/>
              </p:cNvSpPr>
              <p:nvPr/>
            </p:nvSpPr>
            <p:spPr bwMode="auto">
              <a:xfrm>
                <a:off x="1737" y="1562"/>
                <a:ext cx="425" cy="1024"/>
              </a:xfrm>
              <a:custGeom>
                <a:avLst/>
                <a:gdLst>
                  <a:gd name="T0" fmla="*/ 1 w 702"/>
                  <a:gd name="T1" fmla="*/ 0 h 1893"/>
                  <a:gd name="T2" fmla="*/ 0 w 702"/>
                  <a:gd name="T3" fmla="*/ 1 h 1893"/>
                  <a:gd name="T4" fmla="*/ 1 w 702"/>
                  <a:gd name="T5" fmla="*/ 1 h 1893"/>
                  <a:gd name="T6" fmla="*/ 1 w 702"/>
                  <a:gd name="T7" fmla="*/ 1 h 1893"/>
                  <a:gd name="T8" fmla="*/ 1 w 702"/>
                  <a:gd name="T9" fmla="*/ 0 h 18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02"/>
                  <a:gd name="T16" fmla="*/ 0 h 1893"/>
                  <a:gd name="T17" fmla="*/ 702 w 702"/>
                  <a:gd name="T18" fmla="*/ 1893 h 189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02" h="1893">
                    <a:moveTo>
                      <a:pt x="579" y="0"/>
                    </a:moveTo>
                    <a:lnTo>
                      <a:pt x="0" y="1869"/>
                    </a:lnTo>
                    <a:lnTo>
                      <a:pt x="114" y="1893"/>
                    </a:lnTo>
                    <a:lnTo>
                      <a:pt x="702" y="51"/>
                    </a:lnTo>
                    <a:lnTo>
                      <a:pt x="579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82" name="Freeform 872"/>
              <p:cNvSpPr>
                <a:spLocks/>
              </p:cNvSpPr>
              <p:nvPr/>
            </p:nvSpPr>
            <p:spPr bwMode="auto">
              <a:xfrm>
                <a:off x="3144" y="1745"/>
                <a:ext cx="458" cy="1182"/>
              </a:xfrm>
              <a:custGeom>
                <a:avLst/>
                <a:gdLst>
                  <a:gd name="T0" fmla="*/ 1 w 756"/>
                  <a:gd name="T1" fmla="*/ 0 h 2184"/>
                  <a:gd name="T2" fmla="*/ 1 w 756"/>
                  <a:gd name="T3" fmla="*/ 1 h 2184"/>
                  <a:gd name="T4" fmla="*/ 0 w 756"/>
                  <a:gd name="T5" fmla="*/ 1 h 2184"/>
                  <a:gd name="T6" fmla="*/ 1 w 756"/>
                  <a:gd name="T7" fmla="*/ 1 h 2184"/>
                  <a:gd name="T8" fmla="*/ 1 w 756"/>
                  <a:gd name="T9" fmla="*/ 0 h 21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6"/>
                  <a:gd name="T16" fmla="*/ 0 h 2184"/>
                  <a:gd name="T17" fmla="*/ 756 w 756"/>
                  <a:gd name="T18" fmla="*/ 2184 h 21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6" h="2184">
                    <a:moveTo>
                      <a:pt x="756" y="0"/>
                    </a:moveTo>
                    <a:lnTo>
                      <a:pt x="138" y="2184"/>
                    </a:lnTo>
                    <a:lnTo>
                      <a:pt x="0" y="2148"/>
                    </a:lnTo>
                    <a:lnTo>
                      <a:pt x="606" y="78"/>
                    </a:lnTo>
                    <a:lnTo>
                      <a:pt x="756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83" name="Freeform 873"/>
              <p:cNvSpPr>
                <a:spLocks/>
              </p:cNvSpPr>
              <p:nvPr/>
            </p:nvSpPr>
            <p:spPr bwMode="auto">
              <a:xfrm>
                <a:off x="1732" y="2534"/>
                <a:ext cx="1680" cy="399"/>
              </a:xfrm>
              <a:custGeom>
                <a:avLst/>
                <a:gdLst>
                  <a:gd name="T0" fmla="*/ 1 w 2773"/>
                  <a:gd name="T1" fmla="*/ 0 h 738"/>
                  <a:gd name="T2" fmla="*/ 0 w 2773"/>
                  <a:gd name="T3" fmla="*/ 1 h 738"/>
                  <a:gd name="T4" fmla="*/ 1 w 2773"/>
                  <a:gd name="T5" fmla="*/ 1 h 738"/>
                  <a:gd name="T6" fmla="*/ 1 w 2773"/>
                  <a:gd name="T7" fmla="*/ 1 h 738"/>
                  <a:gd name="T8" fmla="*/ 1 w 2773"/>
                  <a:gd name="T9" fmla="*/ 0 h 7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773"/>
                  <a:gd name="T16" fmla="*/ 0 h 738"/>
                  <a:gd name="T17" fmla="*/ 2773 w 2773"/>
                  <a:gd name="T18" fmla="*/ 738 h 73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773" h="738">
                    <a:moveTo>
                      <a:pt x="33" y="0"/>
                    </a:moveTo>
                    <a:lnTo>
                      <a:pt x="0" y="99"/>
                    </a:lnTo>
                    <a:lnTo>
                      <a:pt x="2436" y="738"/>
                    </a:lnTo>
                    <a:cubicBezTo>
                      <a:pt x="2499" y="501"/>
                      <a:pt x="2773" y="727"/>
                      <a:pt x="2373" y="603"/>
                    </a:cubicBezTo>
                    <a:lnTo>
                      <a:pt x="3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CC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84" name="Freeform 874"/>
              <p:cNvSpPr>
                <a:spLocks/>
              </p:cNvSpPr>
              <p:nvPr/>
            </p:nvSpPr>
            <p:spPr bwMode="auto">
              <a:xfrm>
                <a:off x="3195" y="1755"/>
                <a:ext cx="429" cy="1187"/>
              </a:xfrm>
              <a:custGeom>
                <a:avLst/>
                <a:gdLst>
                  <a:gd name="T0" fmla="*/ 1 w 637"/>
                  <a:gd name="T1" fmla="*/ 0 h 1659"/>
                  <a:gd name="T2" fmla="*/ 1 w 637"/>
                  <a:gd name="T3" fmla="*/ 0 h 1659"/>
                  <a:gd name="T4" fmla="*/ 1 w 637"/>
                  <a:gd name="T5" fmla="*/ 11 h 1659"/>
                  <a:gd name="T6" fmla="*/ 0 w 637"/>
                  <a:gd name="T7" fmla="*/ 11 h 1659"/>
                  <a:gd name="T8" fmla="*/ 1 w 637"/>
                  <a:gd name="T9" fmla="*/ 0 h 165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7"/>
                  <a:gd name="T16" fmla="*/ 0 h 1659"/>
                  <a:gd name="T17" fmla="*/ 637 w 637"/>
                  <a:gd name="T18" fmla="*/ 1659 h 165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7" h="1659">
                    <a:moveTo>
                      <a:pt x="615" y="0"/>
                    </a:moveTo>
                    <a:lnTo>
                      <a:pt x="637" y="0"/>
                    </a:lnTo>
                    <a:lnTo>
                      <a:pt x="68" y="1659"/>
                    </a:lnTo>
                    <a:lnTo>
                      <a:pt x="0" y="1647"/>
                    </a:lnTo>
                    <a:lnTo>
                      <a:pt x="615" y="0"/>
                    </a:ln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85" name="Freeform 875"/>
              <p:cNvSpPr>
                <a:spLocks/>
              </p:cNvSpPr>
              <p:nvPr/>
            </p:nvSpPr>
            <p:spPr bwMode="auto">
              <a:xfrm>
                <a:off x="1734" y="2587"/>
                <a:ext cx="1494" cy="394"/>
              </a:xfrm>
              <a:custGeom>
                <a:avLst/>
                <a:gdLst>
                  <a:gd name="T0" fmla="*/ 0 w 2216"/>
                  <a:gd name="T1" fmla="*/ 0 h 550"/>
                  <a:gd name="T2" fmla="*/ 1 w 2216"/>
                  <a:gd name="T3" fmla="*/ 1 h 550"/>
                  <a:gd name="T4" fmla="*/ 6 w 2216"/>
                  <a:gd name="T5" fmla="*/ 4 h 550"/>
                  <a:gd name="T6" fmla="*/ 6 w 2216"/>
                  <a:gd name="T7" fmla="*/ 3 h 550"/>
                  <a:gd name="T8" fmla="*/ 0 w 2216"/>
                  <a:gd name="T9" fmla="*/ 0 h 5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16"/>
                  <a:gd name="T16" fmla="*/ 0 h 550"/>
                  <a:gd name="T17" fmla="*/ 2216 w 2216"/>
                  <a:gd name="T18" fmla="*/ 550 h 55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16" h="550">
                    <a:moveTo>
                      <a:pt x="0" y="0"/>
                    </a:moveTo>
                    <a:lnTo>
                      <a:pt x="9" y="57"/>
                    </a:lnTo>
                    <a:lnTo>
                      <a:pt x="2164" y="550"/>
                    </a:lnTo>
                    <a:lnTo>
                      <a:pt x="2216" y="49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4186" name="Group 876"/>
              <p:cNvGrpSpPr>
                <a:grpSpLocks/>
              </p:cNvGrpSpPr>
              <p:nvPr/>
            </p:nvGrpSpPr>
            <p:grpSpPr bwMode="auto">
              <a:xfrm>
                <a:off x="1709" y="3008"/>
                <a:ext cx="507" cy="234"/>
                <a:chOff x="1740" y="2642"/>
                <a:chExt cx="752" cy="327"/>
              </a:xfrm>
            </p:grpSpPr>
            <p:sp>
              <p:nvSpPr>
                <p:cNvPr id="44193" name="Freeform 877"/>
                <p:cNvSpPr>
                  <a:spLocks/>
                </p:cNvSpPr>
                <p:nvPr/>
              </p:nvSpPr>
              <p:spPr bwMode="auto">
                <a:xfrm>
                  <a:off x="1740" y="2642"/>
                  <a:ext cx="752" cy="327"/>
                </a:xfrm>
                <a:custGeom>
                  <a:avLst/>
                  <a:gdLst>
                    <a:gd name="T0" fmla="*/ 293 w 752"/>
                    <a:gd name="T1" fmla="*/ 0 h 327"/>
                    <a:gd name="T2" fmla="*/ 752 w 752"/>
                    <a:gd name="T3" fmla="*/ 124 h 327"/>
                    <a:gd name="T4" fmla="*/ 470 w 752"/>
                    <a:gd name="T5" fmla="*/ 327 h 327"/>
                    <a:gd name="T6" fmla="*/ 0 w 752"/>
                    <a:gd name="T7" fmla="*/ 183 h 327"/>
                    <a:gd name="T8" fmla="*/ 293 w 752"/>
                    <a:gd name="T9" fmla="*/ 0 h 3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52"/>
                    <a:gd name="T16" fmla="*/ 0 h 327"/>
                    <a:gd name="T17" fmla="*/ 752 w 752"/>
                    <a:gd name="T18" fmla="*/ 327 h 32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52" h="327">
                      <a:moveTo>
                        <a:pt x="293" y="0"/>
                      </a:moveTo>
                      <a:lnTo>
                        <a:pt x="752" y="124"/>
                      </a:lnTo>
                      <a:lnTo>
                        <a:pt x="470" y="327"/>
                      </a:lnTo>
                      <a:lnTo>
                        <a:pt x="0" y="183"/>
                      </a:lnTo>
                      <a:lnTo>
                        <a:pt x="293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94" name="Freeform 878"/>
                <p:cNvSpPr>
                  <a:spLocks/>
                </p:cNvSpPr>
                <p:nvPr/>
              </p:nvSpPr>
              <p:spPr bwMode="auto">
                <a:xfrm>
                  <a:off x="1754" y="2649"/>
                  <a:ext cx="726" cy="311"/>
                </a:xfrm>
                <a:custGeom>
                  <a:avLst/>
                  <a:gdLst>
                    <a:gd name="T0" fmla="*/ 282 w 726"/>
                    <a:gd name="T1" fmla="*/ 0 h 311"/>
                    <a:gd name="T2" fmla="*/ 726 w 726"/>
                    <a:gd name="T3" fmla="*/ 119 h 311"/>
                    <a:gd name="T4" fmla="*/ 457 w 726"/>
                    <a:gd name="T5" fmla="*/ 311 h 311"/>
                    <a:gd name="T6" fmla="*/ 0 w 726"/>
                    <a:gd name="T7" fmla="*/ 173 h 311"/>
                    <a:gd name="T8" fmla="*/ 282 w 726"/>
                    <a:gd name="T9" fmla="*/ 0 h 3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26"/>
                    <a:gd name="T16" fmla="*/ 0 h 311"/>
                    <a:gd name="T17" fmla="*/ 726 w 726"/>
                    <a:gd name="T18" fmla="*/ 311 h 31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26" h="311">
                      <a:moveTo>
                        <a:pt x="282" y="0"/>
                      </a:moveTo>
                      <a:lnTo>
                        <a:pt x="726" y="119"/>
                      </a:lnTo>
                      <a:lnTo>
                        <a:pt x="457" y="311"/>
                      </a:lnTo>
                      <a:lnTo>
                        <a:pt x="0" y="173"/>
                      </a:lnTo>
                      <a:lnTo>
                        <a:pt x="282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4D4D4D"/>
                    </a:gs>
                    <a:gs pos="100000">
                      <a:srgbClr val="DDDDDD"/>
                    </a:gs>
                  </a:gsLst>
                  <a:lin ang="189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95" name="Freeform 879"/>
                <p:cNvSpPr>
                  <a:spLocks/>
                </p:cNvSpPr>
                <p:nvPr/>
              </p:nvSpPr>
              <p:spPr bwMode="auto">
                <a:xfrm>
                  <a:off x="1808" y="2770"/>
                  <a:ext cx="258" cy="100"/>
                </a:xfrm>
                <a:custGeom>
                  <a:avLst/>
                  <a:gdLst>
                    <a:gd name="T0" fmla="*/ 0 w 258"/>
                    <a:gd name="T1" fmla="*/ 44 h 100"/>
                    <a:gd name="T2" fmla="*/ 75 w 258"/>
                    <a:gd name="T3" fmla="*/ 0 h 100"/>
                    <a:gd name="T4" fmla="*/ 258 w 258"/>
                    <a:gd name="T5" fmla="*/ 50 h 100"/>
                    <a:gd name="T6" fmla="*/ 183 w 258"/>
                    <a:gd name="T7" fmla="*/ 100 h 100"/>
                    <a:gd name="T8" fmla="*/ 0 w 258"/>
                    <a:gd name="T9" fmla="*/ 44 h 1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0"/>
                    <a:gd name="T17" fmla="*/ 258 w 258"/>
                    <a:gd name="T18" fmla="*/ 100 h 1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0">
                      <a:moveTo>
                        <a:pt x="0" y="44"/>
                      </a:moveTo>
                      <a:lnTo>
                        <a:pt x="75" y="0"/>
                      </a:lnTo>
                      <a:lnTo>
                        <a:pt x="258" y="50"/>
                      </a:lnTo>
                      <a:lnTo>
                        <a:pt x="183" y="100"/>
                      </a:lnTo>
                      <a:lnTo>
                        <a:pt x="0" y="4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96" name="Freeform 880"/>
                <p:cNvSpPr>
                  <a:spLocks/>
                </p:cNvSpPr>
                <p:nvPr/>
              </p:nvSpPr>
              <p:spPr bwMode="auto">
                <a:xfrm>
                  <a:off x="1799" y="2816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97" name="Freeform 881"/>
                <p:cNvSpPr>
                  <a:spLocks/>
                </p:cNvSpPr>
                <p:nvPr/>
              </p:nvSpPr>
              <p:spPr bwMode="auto">
                <a:xfrm>
                  <a:off x="2020" y="2834"/>
                  <a:ext cx="258" cy="102"/>
                </a:xfrm>
                <a:custGeom>
                  <a:avLst/>
                  <a:gdLst>
                    <a:gd name="T0" fmla="*/ 0 w 258"/>
                    <a:gd name="T1" fmla="*/ 46 h 102"/>
                    <a:gd name="T2" fmla="*/ 71 w 258"/>
                    <a:gd name="T3" fmla="*/ 0 h 102"/>
                    <a:gd name="T4" fmla="*/ 258 w 258"/>
                    <a:gd name="T5" fmla="*/ 52 h 102"/>
                    <a:gd name="T6" fmla="*/ 183 w 258"/>
                    <a:gd name="T7" fmla="*/ 102 h 102"/>
                    <a:gd name="T8" fmla="*/ 0 w 258"/>
                    <a:gd name="T9" fmla="*/ 46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2"/>
                    <a:gd name="T17" fmla="*/ 258 w 258"/>
                    <a:gd name="T18" fmla="*/ 102 h 10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2">
                      <a:moveTo>
                        <a:pt x="0" y="46"/>
                      </a:moveTo>
                      <a:lnTo>
                        <a:pt x="71" y="0"/>
                      </a:lnTo>
                      <a:lnTo>
                        <a:pt x="258" y="52"/>
                      </a:lnTo>
                      <a:lnTo>
                        <a:pt x="183" y="102"/>
                      </a:lnTo>
                      <a:lnTo>
                        <a:pt x="0" y="46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98" name="Freeform 882"/>
                <p:cNvSpPr>
                  <a:spLocks/>
                </p:cNvSpPr>
                <p:nvPr/>
              </p:nvSpPr>
              <p:spPr bwMode="auto">
                <a:xfrm>
                  <a:off x="2011" y="2882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4187" name="Freeform 883"/>
              <p:cNvSpPr>
                <a:spLocks/>
              </p:cNvSpPr>
              <p:nvPr/>
            </p:nvSpPr>
            <p:spPr bwMode="auto">
              <a:xfrm>
                <a:off x="2577" y="3043"/>
                <a:ext cx="614" cy="514"/>
              </a:xfrm>
              <a:custGeom>
                <a:avLst/>
                <a:gdLst>
                  <a:gd name="T0" fmla="*/ 1 w 990"/>
                  <a:gd name="T1" fmla="*/ 1 h 792"/>
                  <a:gd name="T2" fmla="*/ 1 w 990"/>
                  <a:gd name="T3" fmla="*/ 0 h 792"/>
                  <a:gd name="T4" fmla="*/ 1 w 990"/>
                  <a:gd name="T5" fmla="*/ 1 h 792"/>
                  <a:gd name="T6" fmla="*/ 0 w 990"/>
                  <a:gd name="T7" fmla="*/ 1 h 792"/>
                  <a:gd name="T8" fmla="*/ 1 w 990"/>
                  <a:gd name="T9" fmla="*/ 1 h 7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90"/>
                  <a:gd name="T16" fmla="*/ 0 h 792"/>
                  <a:gd name="T17" fmla="*/ 990 w 990"/>
                  <a:gd name="T18" fmla="*/ 792 h 79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90" h="792">
                    <a:moveTo>
                      <a:pt x="3" y="738"/>
                    </a:moveTo>
                    <a:lnTo>
                      <a:pt x="990" y="0"/>
                    </a:lnTo>
                    <a:lnTo>
                      <a:pt x="987" y="60"/>
                    </a:lnTo>
                    <a:lnTo>
                      <a:pt x="0" y="792"/>
                    </a:lnTo>
                    <a:lnTo>
                      <a:pt x="3" y="738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88" name="Freeform 884"/>
              <p:cNvSpPr>
                <a:spLocks/>
              </p:cNvSpPr>
              <p:nvPr/>
            </p:nvSpPr>
            <p:spPr bwMode="auto">
              <a:xfrm>
                <a:off x="1010" y="3084"/>
                <a:ext cx="1571" cy="469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2 w 2532"/>
                  <a:gd name="T5" fmla="*/ 1 h 723"/>
                  <a:gd name="T6" fmla="*/ 2 w 2532"/>
                  <a:gd name="T7" fmla="*/ 1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89" name="Freeform 885"/>
              <p:cNvSpPr>
                <a:spLocks/>
              </p:cNvSpPr>
              <p:nvPr/>
            </p:nvSpPr>
            <p:spPr bwMode="auto">
              <a:xfrm>
                <a:off x="1011" y="2998"/>
                <a:ext cx="17" cy="95"/>
              </a:xfrm>
              <a:custGeom>
                <a:avLst/>
                <a:gdLst>
                  <a:gd name="T0" fmla="*/ 1 w 26"/>
                  <a:gd name="T1" fmla="*/ 1 h 147"/>
                  <a:gd name="T2" fmla="*/ 1 w 26"/>
                  <a:gd name="T3" fmla="*/ 1 h 147"/>
                  <a:gd name="T4" fmla="*/ 0 w 26"/>
                  <a:gd name="T5" fmla="*/ 1 h 147"/>
                  <a:gd name="T6" fmla="*/ 1 w 26"/>
                  <a:gd name="T7" fmla="*/ 0 h 147"/>
                  <a:gd name="T8" fmla="*/ 1 w 26"/>
                  <a:gd name="T9" fmla="*/ 1 h 1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6"/>
                  <a:gd name="T16" fmla="*/ 0 h 147"/>
                  <a:gd name="T17" fmla="*/ 26 w 26"/>
                  <a:gd name="T18" fmla="*/ 147 h 14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6" h="147">
                    <a:moveTo>
                      <a:pt x="26" y="10"/>
                    </a:moveTo>
                    <a:lnTo>
                      <a:pt x="23" y="147"/>
                    </a:lnTo>
                    <a:lnTo>
                      <a:pt x="0" y="144"/>
                    </a:lnTo>
                    <a:lnTo>
                      <a:pt x="3" y="0"/>
                    </a:lnTo>
                    <a:lnTo>
                      <a:pt x="26" y="1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90" name="Freeform 886"/>
              <p:cNvSpPr>
                <a:spLocks/>
              </p:cNvSpPr>
              <p:nvPr/>
            </p:nvSpPr>
            <p:spPr bwMode="auto">
              <a:xfrm>
                <a:off x="1012" y="2611"/>
                <a:ext cx="730" cy="393"/>
              </a:xfrm>
              <a:custGeom>
                <a:avLst/>
                <a:gdLst>
                  <a:gd name="T0" fmla="*/ 1 w 1176"/>
                  <a:gd name="T1" fmla="*/ 0 h 606"/>
                  <a:gd name="T2" fmla="*/ 0 w 1176"/>
                  <a:gd name="T3" fmla="*/ 1 h 606"/>
                  <a:gd name="T4" fmla="*/ 1 w 1176"/>
                  <a:gd name="T5" fmla="*/ 1 h 606"/>
                  <a:gd name="T6" fmla="*/ 1 w 1176"/>
                  <a:gd name="T7" fmla="*/ 1 h 606"/>
                  <a:gd name="T8" fmla="*/ 1 w 1176"/>
                  <a:gd name="T9" fmla="*/ 0 h 6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76"/>
                  <a:gd name="T16" fmla="*/ 0 h 606"/>
                  <a:gd name="T17" fmla="*/ 1176 w 1176"/>
                  <a:gd name="T18" fmla="*/ 606 h 60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76" h="606">
                    <a:moveTo>
                      <a:pt x="1170" y="0"/>
                    </a:moveTo>
                    <a:lnTo>
                      <a:pt x="0" y="597"/>
                    </a:lnTo>
                    <a:lnTo>
                      <a:pt x="30" y="606"/>
                    </a:lnTo>
                    <a:lnTo>
                      <a:pt x="1176" y="18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91" name="Freeform 887"/>
              <p:cNvSpPr>
                <a:spLocks/>
              </p:cNvSpPr>
              <p:nvPr/>
            </p:nvSpPr>
            <p:spPr bwMode="auto">
              <a:xfrm>
                <a:off x="1061" y="3018"/>
                <a:ext cx="1490" cy="451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1 w 2532"/>
                  <a:gd name="T5" fmla="*/ 1 h 723"/>
                  <a:gd name="T6" fmla="*/ 1 w 2532"/>
                  <a:gd name="T7" fmla="*/ 1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92" name="Freeform 888"/>
              <p:cNvSpPr>
                <a:spLocks/>
              </p:cNvSpPr>
              <p:nvPr/>
            </p:nvSpPr>
            <p:spPr bwMode="auto">
              <a:xfrm flipV="1">
                <a:off x="2549" y="2986"/>
                <a:ext cx="608" cy="467"/>
              </a:xfrm>
              <a:custGeom>
                <a:avLst/>
                <a:gdLst>
                  <a:gd name="T0" fmla="*/ 0 w 2532"/>
                  <a:gd name="T1" fmla="*/ 0 h 723"/>
                  <a:gd name="T2" fmla="*/ 0 w 2532"/>
                  <a:gd name="T3" fmla="*/ 0 h 723"/>
                  <a:gd name="T4" fmla="*/ 0 w 2532"/>
                  <a:gd name="T5" fmla="*/ 1 h 723"/>
                  <a:gd name="T6" fmla="*/ 0 w 2532"/>
                  <a:gd name="T7" fmla="*/ 1 h 723"/>
                  <a:gd name="T8" fmla="*/ 0 w 2532"/>
                  <a:gd name="T9" fmla="*/ 1 h 723"/>
                  <a:gd name="T10" fmla="*/ 0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4101" name="Group 889"/>
            <p:cNvGrpSpPr>
              <a:grpSpLocks/>
            </p:cNvGrpSpPr>
            <p:nvPr/>
          </p:nvGrpSpPr>
          <p:grpSpPr bwMode="auto">
            <a:xfrm>
              <a:off x="4329" y="3456"/>
              <a:ext cx="299" cy="257"/>
              <a:chOff x="877" y="1008"/>
              <a:chExt cx="2747" cy="2591"/>
            </a:xfrm>
          </p:grpSpPr>
          <p:pic>
            <p:nvPicPr>
              <p:cNvPr id="44153" name="Picture 890" descr="antenna_stylized"/>
              <p:cNvPicPr>
                <a:picLocks noChangeAspect="1" noChangeArrowheads="1"/>
              </p:cNvPicPr>
              <p:nvPr/>
            </p:nvPicPr>
            <p:blipFill>
              <a:blip r:embed="rId1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77" y="1008"/>
                <a:ext cx="2725" cy="14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4154" name="Picture 891" descr="laptop_keyboard"/>
              <p:cNvPicPr>
                <a:picLocks noChangeAspect="1" noChangeArrowheads="1"/>
              </p:cNvPicPr>
              <p:nvPr/>
            </p:nvPicPr>
            <p:blipFill>
              <a:blip r:embed="rId1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9064" flipH="1">
                <a:off x="1009" y="2586"/>
                <a:ext cx="2245" cy="10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4155" name="Freeform 892"/>
              <p:cNvSpPr>
                <a:spLocks/>
              </p:cNvSpPr>
              <p:nvPr/>
            </p:nvSpPr>
            <p:spPr bwMode="auto">
              <a:xfrm>
                <a:off x="1753" y="1603"/>
                <a:ext cx="1807" cy="1322"/>
              </a:xfrm>
              <a:custGeom>
                <a:avLst/>
                <a:gdLst>
                  <a:gd name="T0" fmla="*/ 1 w 2982"/>
                  <a:gd name="T1" fmla="*/ 0 h 2442"/>
                  <a:gd name="T2" fmla="*/ 0 w 2982"/>
                  <a:gd name="T3" fmla="*/ 1 h 2442"/>
                  <a:gd name="T4" fmla="*/ 1 w 2982"/>
                  <a:gd name="T5" fmla="*/ 1 h 2442"/>
                  <a:gd name="T6" fmla="*/ 1 w 2982"/>
                  <a:gd name="T7" fmla="*/ 1 h 2442"/>
                  <a:gd name="T8" fmla="*/ 1 w 2982"/>
                  <a:gd name="T9" fmla="*/ 0 h 24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82"/>
                  <a:gd name="T16" fmla="*/ 0 h 2442"/>
                  <a:gd name="T17" fmla="*/ 2982 w 2982"/>
                  <a:gd name="T18" fmla="*/ 2442 h 24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82" h="2442">
                    <a:moveTo>
                      <a:pt x="540" y="0"/>
                    </a:moveTo>
                    <a:lnTo>
                      <a:pt x="0" y="1734"/>
                    </a:lnTo>
                    <a:lnTo>
                      <a:pt x="2394" y="2442"/>
                    </a:lnTo>
                    <a:lnTo>
                      <a:pt x="2982" y="318"/>
                    </a:lnTo>
                    <a:lnTo>
                      <a:pt x="54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44156" name="Picture 893" descr="screen"/>
              <p:cNvPicPr>
                <a:picLocks noChangeAspect="1" noChangeArrowheads="1"/>
              </p:cNvPicPr>
              <p:nvPr/>
            </p:nvPicPr>
            <p:blipFill>
              <a:blip r:embed="rId1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42" y="1637"/>
                <a:ext cx="1642" cy="1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4157" name="Freeform 894"/>
              <p:cNvSpPr>
                <a:spLocks/>
              </p:cNvSpPr>
              <p:nvPr/>
            </p:nvSpPr>
            <p:spPr bwMode="auto">
              <a:xfrm>
                <a:off x="2082" y="1564"/>
                <a:ext cx="1531" cy="246"/>
              </a:xfrm>
              <a:custGeom>
                <a:avLst/>
                <a:gdLst>
                  <a:gd name="T0" fmla="*/ 1 w 2528"/>
                  <a:gd name="T1" fmla="*/ 0 h 455"/>
                  <a:gd name="T2" fmla="*/ 1 w 2528"/>
                  <a:gd name="T3" fmla="*/ 1 h 455"/>
                  <a:gd name="T4" fmla="*/ 1 w 2528"/>
                  <a:gd name="T5" fmla="*/ 1 h 455"/>
                  <a:gd name="T6" fmla="*/ 0 w 2528"/>
                  <a:gd name="T7" fmla="*/ 1 h 455"/>
                  <a:gd name="T8" fmla="*/ 1 w 2528"/>
                  <a:gd name="T9" fmla="*/ 0 h 4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28"/>
                  <a:gd name="T16" fmla="*/ 0 h 455"/>
                  <a:gd name="T17" fmla="*/ 2528 w 2528"/>
                  <a:gd name="T18" fmla="*/ 455 h 4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28" h="455">
                    <a:moveTo>
                      <a:pt x="14" y="0"/>
                    </a:moveTo>
                    <a:lnTo>
                      <a:pt x="2528" y="341"/>
                    </a:lnTo>
                    <a:lnTo>
                      <a:pt x="2480" y="455"/>
                    </a:lnTo>
                    <a:lnTo>
                      <a:pt x="0" y="86"/>
                    </a:lnTo>
                    <a:lnTo>
                      <a:pt x="14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58" name="Freeform 895"/>
              <p:cNvSpPr>
                <a:spLocks/>
              </p:cNvSpPr>
              <p:nvPr/>
            </p:nvSpPr>
            <p:spPr bwMode="auto">
              <a:xfrm>
                <a:off x="1737" y="1562"/>
                <a:ext cx="425" cy="1024"/>
              </a:xfrm>
              <a:custGeom>
                <a:avLst/>
                <a:gdLst>
                  <a:gd name="T0" fmla="*/ 1 w 702"/>
                  <a:gd name="T1" fmla="*/ 0 h 1893"/>
                  <a:gd name="T2" fmla="*/ 0 w 702"/>
                  <a:gd name="T3" fmla="*/ 1 h 1893"/>
                  <a:gd name="T4" fmla="*/ 1 w 702"/>
                  <a:gd name="T5" fmla="*/ 1 h 1893"/>
                  <a:gd name="T6" fmla="*/ 1 w 702"/>
                  <a:gd name="T7" fmla="*/ 1 h 1893"/>
                  <a:gd name="T8" fmla="*/ 1 w 702"/>
                  <a:gd name="T9" fmla="*/ 0 h 18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02"/>
                  <a:gd name="T16" fmla="*/ 0 h 1893"/>
                  <a:gd name="T17" fmla="*/ 702 w 702"/>
                  <a:gd name="T18" fmla="*/ 1893 h 189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02" h="1893">
                    <a:moveTo>
                      <a:pt x="579" y="0"/>
                    </a:moveTo>
                    <a:lnTo>
                      <a:pt x="0" y="1869"/>
                    </a:lnTo>
                    <a:lnTo>
                      <a:pt x="114" y="1893"/>
                    </a:lnTo>
                    <a:lnTo>
                      <a:pt x="702" y="51"/>
                    </a:lnTo>
                    <a:lnTo>
                      <a:pt x="579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59" name="Freeform 896"/>
              <p:cNvSpPr>
                <a:spLocks/>
              </p:cNvSpPr>
              <p:nvPr/>
            </p:nvSpPr>
            <p:spPr bwMode="auto">
              <a:xfrm>
                <a:off x="3144" y="1745"/>
                <a:ext cx="458" cy="1182"/>
              </a:xfrm>
              <a:custGeom>
                <a:avLst/>
                <a:gdLst>
                  <a:gd name="T0" fmla="*/ 1 w 756"/>
                  <a:gd name="T1" fmla="*/ 0 h 2184"/>
                  <a:gd name="T2" fmla="*/ 1 w 756"/>
                  <a:gd name="T3" fmla="*/ 1 h 2184"/>
                  <a:gd name="T4" fmla="*/ 0 w 756"/>
                  <a:gd name="T5" fmla="*/ 1 h 2184"/>
                  <a:gd name="T6" fmla="*/ 1 w 756"/>
                  <a:gd name="T7" fmla="*/ 1 h 2184"/>
                  <a:gd name="T8" fmla="*/ 1 w 756"/>
                  <a:gd name="T9" fmla="*/ 0 h 21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6"/>
                  <a:gd name="T16" fmla="*/ 0 h 2184"/>
                  <a:gd name="T17" fmla="*/ 756 w 756"/>
                  <a:gd name="T18" fmla="*/ 2184 h 21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6" h="2184">
                    <a:moveTo>
                      <a:pt x="756" y="0"/>
                    </a:moveTo>
                    <a:lnTo>
                      <a:pt x="138" y="2184"/>
                    </a:lnTo>
                    <a:lnTo>
                      <a:pt x="0" y="2148"/>
                    </a:lnTo>
                    <a:lnTo>
                      <a:pt x="606" y="78"/>
                    </a:lnTo>
                    <a:lnTo>
                      <a:pt x="756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60" name="Freeform 897"/>
              <p:cNvSpPr>
                <a:spLocks/>
              </p:cNvSpPr>
              <p:nvPr/>
            </p:nvSpPr>
            <p:spPr bwMode="auto">
              <a:xfrm>
                <a:off x="1732" y="2534"/>
                <a:ext cx="1680" cy="399"/>
              </a:xfrm>
              <a:custGeom>
                <a:avLst/>
                <a:gdLst>
                  <a:gd name="T0" fmla="*/ 1 w 2773"/>
                  <a:gd name="T1" fmla="*/ 0 h 738"/>
                  <a:gd name="T2" fmla="*/ 0 w 2773"/>
                  <a:gd name="T3" fmla="*/ 1 h 738"/>
                  <a:gd name="T4" fmla="*/ 1 w 2773"/>
                  <a:gd name="T5" fmla="*/ 1 h 738"/>
                  <a:gd name="T6" fmla="*/ 1 w 2773"/>
                  <a:gd name="T7" fmla="*/ 1 h 738"/>
                  <a:gd name="T8" fmla="*/ 1 w 2773"/>
                  <a:gd name="T9" fmla="*/ 0 h 7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773"/>
                  <a:gd name="T16" fmla="*/ 0 h 738"/>
                  <a:gd name="T17" fmla="*/ 2773 w 2773"/>
                  <a:gd name="T18" fmla="*/ 738 h 73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773" h="738">
                    <a:moveTo>
                      <a:pt x="33" y="0"/>
                    </a:moveTo>
                    <a:lnTo>
                      <a:pt x="0" y="99"/>
                    </a:lnTo>
                    <a:lnTo>
                      <a:pt x="2436" y="738"/>
                    </a:lnTo>
                    <a:cubicBezTo>
                      <a:pt x="2499" y="501"/>
                      <a:pt x="2773" y="727"/>
                      <a:pt x="2373" y="603"/>
                    </a:cubicBezTo>
                    <a:lnTo>
                      <a:pt x="3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CC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61" name="Freeform 898"/>
              <p:cNvSpPr>
                <a:spLocks/>
              </p:cNvSpPr>
              <p:nvPr/>
            </p:nvSpPr>
            <p:spPr bwMode="auto">
              <a:xfrm>
                <a:off x="3195" y="1755"/>
                <a:ext cx="429" cy="1187"/>
              </a:xfrm>
              <a:custGeom>
                <a:avLst/>
                <a:gdLst>
                  <a:gd name="T0" fmla="*/ 1 w 637"/>
                  <a:gd name="T1" fmla="*/ 0 h 1659"/>
                  <a:gd name="T2" fmla="*/ 1 w 637"/>
                  <a:gd name="T3" fmla="*/ 0 h 1659"/>
                  <a:gd name="T4" fmla="*/ 1 w 637"/>
                  <a:gd name="T5" fmla="*/ 11 h 1659"/>
                  <a:gd name="T6" fmla="*/ 0 w 637"/>
                  <a:gd name="T7" fmla="*/ 11 h 1659"/>
                  <a:gd name="T8" fmla="*/ 1 w 637"/>
                  <a:gd name="T9" fmla="*/ 0 h 165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7"/>
                  <a:gd name="T16" fmla="*/ 0 h 1659"/>
                  <a:gd name="T17" fmla="*/ 637 w 637"/>
                  <a:gd name="T18" fmla="*/ 1659 h 165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7" h="1659">
                    <a:moveTo>
                      <a:pt x="615" y="0"/>
                    </a:moveTo>
                    <a:lnTo>
                      <a:pt x="637" y="0"/>
                    </a:lnTo>
                    <a:lnTo>
                      <a:pt x="68" y="1659"/>
                    </a:lnTo>
                    <a:lnTo>
                      <a:pt x="0" y="1647"/>
                    </a:lnTo>
                    <a:lnTo>
                      <a:pt x="615" y="0"/>
                    </a:ln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62" name="Freeform 899"/>
              <p:cNvSpPr>
                <a:spLocks/>
              </p:cNvSpPr>
              <p:nvPr/>
            </p:nvSpPr>
            <p:spPr bwMode="auto">
              <a:xfrm>
                <a:off x="1734" y="2587"/>
                <a:ext cx="1494" cy="394"/>
              </a:xfrm>
              <a:custGeom>
                <a:avLst/>
                <a:gdLst>
                  <a:gd name="T0" fmla="*/ 0 w 2216"/>
                  <a:gd name="T1" fmla="*/ 0 h 550"/>
                  <a:gd name="T2" fmla="*/ 1 w 2216"/>
                  <a:gd name="T3" fmla="*/ 1 h 550"/>
                  <a:gd name="T4" fmla="*/ 6 w 2216"/>
                  <a:gd name="T5" fmla="*/ 4 h 550"/>
                  <a:gd name="T6" fmla="*/ 6 w 2216"/>
                  <a:gd name="T7" fmla="*/ 3 h 550"/>
                  <a:gd name="T8" fmla="*/ 0 w 2216"/>
                  <a:gd name="T9" fmla="*/ 0 h 5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16"/>
                  <a:gd name="T16" fmla="*/ 0 h 550"/>
                  <a:gd name="T17" fmla="*/ 2216 w 2216"/>
                  <a:gd name="T18" fmla="*/ 550 h 55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16" h="550">
                    <a:moveTo>
                      <a:pt x="0" y="0"/>
                    </a:moveTo>
                    <a:lnTo>
                      <a:pt x="9" y="57"/>
                    </a:lnTo>
                    <a:lnTo>
                      <a:pt x="2164" y="550"/>
                    </a:lnTo>
                    <a:lnTo>
                      <a:pt x="2216" y="49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4163" name="Group 900"/>
              <p:cNvGrpSpPr>
                <a:grpSpLocks/>
              </p:cNvGrpSpPr>
              <p:nvPr/>
            </p:nvGrpSpPr>
            <p:grpSpPr bwMode="auto">
              <a:xfrm>
                <a:off x="1709" y="3008"/>
                <a:ext cx="507" cy="234"/>
                <a:chOff x="1740" y="2642"/>
                <a:chExt cx="752" cy="327"/>
              </a:xfrm>
            </p:grpSpPr>
            <p:sp>
              <p:nvSpPr>
                <p:cNvPr id="44170" name="Freeform 901"/>
                <p:cNvSpPr>
                  <a:spLocks/>
                </p:cNvSpPr>
                <p:nvPr/>
              </p:nvSpPr>
              <p:spPr bwMode="auto">
                <a:xfrm>
                  <a:off x="1740" y="2642"/>
                  <a:ext cx="752" cy="327"/>
                </a:xfrm>
                <a:custGeom>
                  <a:avLst/>
                  <a:gdLst>
                    <a:gd name="T0" fmla="*/ 293 w 752"/>
                    <a:gd name="T1" fmla="*/ 0 h 327"/>
                    <a:gd name="T2" fmla="*/ 752 w 752"/>
                    <a:gd name="T3" fmla="*/ 124 h 327"/>
                    <a:gd name="T4" fmla="*/ 470 w 752"/>
                    <a:gd name="T5" fmla="*/ 327 h 327"/>
                    <a:gd name="T6" fmla="*/ 0 w 752"/>
                    <a:gd name="T7" fmla="*/ 183 h 327"/>
                    <a:gd name="T8" fmla="*/ 293 w 752"/>
                    <a:gd name="T9" fmla="*/ 0 h 3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52"/>
                    <a:gd name="T16" fmla="*/ 0 h 327"/>
                    <a:gd name="T17" fmla="*/ 752 w 752"/>
                    <a:gd name="T18" fmla="*/ 327 h 32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52" h="327">
                      <a:moveTo>
                        <a:pt x="293" y="0"/>
                      </a:moveTo>
                      <a:lnTo>
                        <a:pt x="752" y="124"/>
                      </a:lnTo>
                      <a:lnTo>
                        <a:pt x="470" y="327"/>
                      </a:lnTo>
                      <a:lnTo>
                        <a:pt x="0" y="183"/>
                      </a:lnTo>
                      <a:lnTo>
                        <a:pt x="293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71" name="Freeform 902"/>
                <p:cNvSpPr>
                  <a:spLocks/>
                </p:cNvSpPr>
                <p:nvPr/>
              </p:nvSpPr>
              <p:spPr bwMode="auto">
                <a:xfrm>
                  <a:off x="1754" y="2649"/>
                  <a:ext cx="726" cy="311"/>
                </a:xfrm>
                <a:custGeom>
                  <a:avLst/>
                  <a:gdLst>
                    <a:gd name="T0" fmla="*/ 282 w 726"/>
                    <a:gd name="T1" fmla="*/ 0 h 311"/>
                    <a:gd name="T2" fmla="*/ 726 w 726"/>
                    <a:gd name="T3" fmla="*/ 119 h 311"/>
                    <a:gd name="T4" fmla="*/ 457 w 726"/>
                    <a:gd name="T5" fmla="*/ 311 h 311"/>
                    <a:gd name="T6" fmla="*/ 0 w 726"/>
                    <a:gd name="T7" fmla="*/ 173 h 311"/>
                    <a:gd name="T8" fmla="*/ 282 w 726"/>
                    <a:gd name="T9" fmla="*/ 0 h 3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26"/>
                    <a:gd name="T16" fmla="*/ 0 h 311"/>
                    <a:gd name="T17" fmla="*/ 726 w 726"/>
                    <a:gd name="T18" fmla="*/ 311 h 31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26" h="311">
                      <a:moveTo>
                        <a:pt x="282" y="0"/>
                      </a:moveTo>
                      <a:lnTo>
                        <a:pt x="726" y="119"/>
                      </a:lnTo>
                      <a:lnTo>
                        <a:pt x="457" y="311"/>
                      </a:lnTo>
                      <a:lnTo>
                        <a:pt x="0" y="173"/>
                      </a:lnTo>
                      <a:lnTo>
                        <a:pt x="282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4D4D4D"/>
                    </a:gs>
                    <a:gs pos="100000">
                      <a:srgbClr val="DDDDDD"/>
                    </a:gs>
                  </a:gsLst>
                  <a:lin ang="189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72" name="Freeform 903"/>
                <p:cNvSpPr>
                  <a:spLocks/>
                </p:cNvSpPr>
                <p:nvPr/>
              </p:nvSpPr>
              <p:spPr bwMode="auto">
                <a:xfrm>
                  <a:off x="1808" y="2770"/>
                  <a:ext cx="258" cy="100"/>
                </a:xfrm>
                <a:custGeom>
                  <a:avLst/>
                  <a:gdLst>
                    <a:gd name="T0" fmla="*/ 0 w 258"/>
                    <a:gd name="T1" fmla="*/ 44 h 100"/>
                    <a:gd name="T2" fmla="*/ 75 w 258"/>
                    <a:gd name="T3" fmla="*/ 0 h 100"/>
                    <a:gd name="T4" fmla="*/ 258 w 258"/>
                    <a:gd name="T5" fmla="*/ 50 h 100"/>
                    <a:gd name="T6" fmla="*/ 183 w 258"/>
                    <a:gd name="T7" fmla="*/ 100 h 100"/>
                    <a:gd name="T8" fmla="*/ 0 w 258"/>
                    <a:gd name="T9" fmla="*/ 44 h 1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0"/>
                    <a:gd name="T17" fmla="*/ 258 w 258"/>
                    <a:gd name="T18" fmla="*/ 100 h 1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0">
                      <a:moveTo>
                        <a:pt x="0" y="44"/>
                      </a:moveTo>
                      <a:lnTo>
                        <a:pt x="75" y="0"/>
                      </a:lnTo>
                      <a:lnTo>
                        <a:pt x="258" y="50"/>
                      </a:lnTo>
                      <a:lnTo>
                        <a:pt x="183" y="100"/>
                      </a:lnTo>
                      <a:lnTo>
                        <a:pt x="0" y="4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73" name="Freeform 904"/>
                <p:cNvSpPr>
                  <a:spLocks/>
                </p:cNvSpPr>
                <p:nvPr/>
              </p:nvSpPr>
              <p:spPr bwMode="auto">
                <a:xfrm>
                  <a:off x="1799" y="2816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74" name="Freeform 905"/>
                <p:cNvSpPr>
                  <a:spLocks/>
                </p:cNvSpPr>
                <p:nvPr/>
              </p:nvSpPr>
              <p:spPr bwMode="auto">
                <a:xfrm>
                  <a:off x="2020" y="2834"/>
                  <a:ext cx="258" cy="102"/>
                </a:xfrm>
                <a:custGeom>
                  <a:avLst/>
                  <a:gdLst>
                    <a:gd name="T0" fmla="*/ 0 w 258"/>
                    <a:gd name="T1" fmla="*/ 46 h 102"/>
                    <a:gd name="T2" fmla="*/ 71 w 258"/>
                    <a:gd name="T3" fmla="*/ 0 h 102"/>
                    <a:gd name="T4" fmla="*/ 258 w 258"/>
                    <a:gd name="T5" fmla="*/ 52 h 102"/>
                    <a:gd name="T6" fmla="*/ 183 w 258"/>
                    <a:gd name="T7" fmla="*/ 102 h 102"/>
                    <a:gd name="T8" fmla="*/ 0 w 258"/>
                    <a:gd name="T9" fmla="*/ 46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2"/>
                    <a:gd name="T17" fmla="*/ 258 w 258"/>
                    <a:gd name="T18" fmla="*/ 102 h 10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2">
                      <a:moveTo>
                        <a:pt x="0" y="46"/>
                      </a:moveTo>
                      <a:lnTo>
                        <a:pt x="71" y="0"/>
                      </a:lnTo>
                      <a:lnTo>
                        <a:pt x="258" y="52"/>
                      </a:lnTo>
                      <a:lnTo>
                        <a:pt x="183" y="102"/>
                      </a:lnTo>
                      <a:lnTo>
                        <a:pt x="0" y="46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75" name="Freeform 906"/>
                <p:cNvSpPr>
                  <a:spLocks/>
                </p:cNvSpPr>
                <p:nvPr/>
              </p:nvSpPr>
              <p:spPr bwMode="auto">
                <a:xfrm>
                  <a:off x="2011" y="2882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4164" name="Freeform 907"/>
              <p:cNvSpPr>
                <a:spLocks/>
              </p:cNvSpPr>
              <p:nvPr/>
            </p:nvSpPr>
            <p:spPr bwMode="auto">
              <a:xfrm>
                <a:off x="2577" y="3043"/>
                <a:ext cx="614" cy="514"/>
              </a:xfrm>
              <a:custGeom>
                <a:avLst/>
                <a:gdLst>
                  <a:gd name="T0" fmla="*/ 1 w 990"/>
                  <a:gd name="T1" fmla="*/ 1 h 792"/>
                  <a:gd name="T2" fmla="*/ 1 w 990"/>
                  <a:gd name="T3" fmla="*/ 0 h 792"/>
                  <a:gd name="T4" fmla="*/ 1 w 990"/>
                  <a:gd name="T5" fmla="*/ 1 h 792"/>
                  <a:gd name="T6" fmla="*/ 0 w 990"/>
                  <a:gd name="T7" fmla="*/ 1 h 792"/>
                  <a:gd name="T8" fmla="*/ 1 w 990"/>
                  <a:gd name="T9" fmla="*/ 1 h 7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90"/>
                  <a:gd name="T16" fmla="*/ 0 h 792"/>
                  <a:gd name="T17" fmla="*/ 990 w 990"/>
                  <a:gd name="T18" fmla="*/ 792 h 79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90" h="792">
                    <a:moveTo>
                      <a:pt x="3" y="738"/>
                    </a:moveTo>
                    <a:lnTo>
                      <a:pt x="990" y="0"/>
                    </a:lnTo>
                    <a:lnTo>
                      <a:pt x="987" y="60"/>
                    </a:lnTo>
                    <a:lnTo>
                      <a:pt x="0" y="792"/>
                    </a:lnTo>
                    <a:lnTo>
                      <a:pt x="3" y="738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65" name="Freeform 908"/>
              <p:cNvSpPr>
                <a:spLocks/>
              </p:cNvSpPr>
              <p:nvPr/>
            </p:nvSpPr>
            <p:spPr bwMode="auto">
              <a:xfrm>
                <a:off x="1010" y="3084"/>
                <a:ext cx="1571" cy="469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2 w 2532"/>
                  <a:gd name="T5" fmla="*/ 1 h 723"/>
                  <a:gd name="T6" fmla="*/ 2 w 2532"/>
                  <a:gd name="T7" fmla="*/ 1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66" name="Freeform 909"/>
              <p:cNvSpPr>
                <a:spLocks/>
              </p:cNvSpPr>
              <p:nvPr/>
            </p:nvSpPr>
            <p:spPr bwMode="auto">
              <a:xfrm>
                <a:off x="1011" y="2998"/>
                <a:ext cx="17" cy="95"/>
              </a:xfrm>
              <a:custGeom>
                <a:avLst/>
                <a:gdLst>
                  <a:gd name="T0" fmla="*/ 1 w 26"/>
                  <a:gd name="T1" fmla="*/ 1 h 147"/>
                  <a:gd name="T2" fmla="*/ 1 w 26"/>
                  <a:gd name="T3" fmla="*/ 1 h 147"/>
                  <a:gd name="T4" fmla="*/ 0 w 26"/>
                  <a:gd name="T5" fmla="*/ 1 h 147"/>
                  <a:gd name="T6" fmla="*/ 1 w 26"/>
                  <a:gd name="T7" fmla="*/ 0 h 147"/>
                  <a:gd name="T8" fmla="*/ 1 w 26"/>
                  <a:gd name="T9" fmla="*/ 1 h 1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6"/>
                  <a:gd name="T16" fmla="*/ 0 h 147"/>
                  <a:gd name="T17" fmla="*/ 26 w 26"/>
                  <a:gd name="T18" fmla="*/ 147 h 14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6" h="147">
                    <a:moveTo>
                      <a:pt x="26" y="10"/>
                    </a:moveTo>
                    <a:lnTo>
                      <a:pt x="23" y="147"/>
                    </a:lnTo>
                    <a:lnTo>
                      <a:pt x="0" y="144"/>
                    </a:lnTo>
                    <a:lnTo>
                      <a:pt x="3" y="0"/>
                    </a:lnTo>
                    <a:lnTo>
                      <a:pt x="26" y="1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67" name="Freeform 910"/>
              <p:cNvSpPr>
                <a:spLocks/>
              </p:cNvSpPr>
              <p:nvPr/>
            </p:nvSpPr>
            <p:spPr bwMode="auto">
              <a:xfrm>
                <a:off x="1012" y="2611"/>
                <a:ext cx="730" cy="393"/>
              </a:xfrm>
              <a:custGeom>
                <a:avLst/>
                <a:gdLst>
                  <a:gd name="T0" fmla="*/ 1 w 1176"/>
                  <a:gd name="T1" fmla="*/ 0 h 606"/>
                  <a:gd name="T2" fmla="*/ 0 w 1176"/>
                  <a:gd name="T3" fmla="*/ 1 h 606"/>
                  <a:gd name="T4" fmla="*/ 1 w 1176"/>
                  <a:gd name="T5" fmla="*/ 1 h 606"/>
                  <a:gd name="T6" fmla="*/ 1 w 1176"/>
                  <a:gd name="T7" fmla="*/ 1 h 606"/>
                  <a:gd name="T8" fmla="*/ 1 w 1176"/>
                  <a:gd name="T9" fmla="*/ 0 h 6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76"/>
                  <a:gd name="T16" fmla="*/ 0 h 606"/>
                  <a:gd name="T17" fmla="*/ 1176 w 1176"/>
                  <a:gd name="T18" fmla="*/ 606 h 60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76" h="606">
                    <a:moveTo>
                      <a:pt x="1170" y="0"/>
                    </a:moveTo>
                    <a:lnTo>
                      <a:pt x="0" y="597"/>
                    </a:lnTo>
                    <a:lnTo>
                      <a:pt x="30" y="606"/>
                    </a:lnTo>
                    <a:lnTo>
                      <a:pt x="1176" y="18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68" name="Freeform 911"/>
              <p:cNvSpPr>
                <a:spLocks/>
              </p:cNvSpPr>
              <p:nvPr/>
            </p:nvSpPr>
            <p:spPr bwMode="auto">
              <a:xfrm>
                <a:off x="1061" y="3018"/>
                <a:ext cx="1490" cy="451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1 w 2532"/>
                  <a:gd name="T5" fmla="*/ 1 h 723"/>
                  <a:gd name="T6" fmla="*/ 1 w 2532"/>
                  <a:gd name="T7" fmla="*/ 1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69" name="Freeform 912"/>
              <p:cNvSpPr>
                <a:spLocks/>
              </p:cNvSpPr>
              <p:nvPr/>
            </p:nvSpPr>
            <p:spPr bwMode="auto">
              <a:xfrm flipV="1">
                <a:off x="2549" y="2986"/>
                <a:ext cx="608" cy="467"/>
              </a:xfrm>
              <a:custGeom>
                <a:avLst/>
                <a:gdLst>
                  <a:gd name="T0" fmla="*/ 0 w 2532"/>
                  <a:gd name="T1" fmla="*/ 0 h 723"/>
                  <a:gd name="T2" fmla="*/ 0 w 2532"/>
                  <a:gd name="T3" fmla="*/ 0 h 723"/>
                  <a:gd name="T4" fmla="*/ 0 w 2532"/>
                  <a:gd name="T5" fmla="*/ 1 h 723"/>
                  <a:gd name="T6" fmla="*/ 0 w 2532"/>
                  <a:gd name="T7" fmla="*/ 1 h 723"/>
                  <a:gd name="T8" fmla="*/ 0 w 2532"/>
                  <a:gd name="T9" fmla="*/ 1 h 723"/>
                  <a:gd name="T10" fmla="*/ 0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4102" name="Group 913"/>
            <p:cNvGrpSpPr>
              <a:grpSpLocks/>
            </p:cNvGrpSpPr>
            <p:nvPr/>
          </p:nvGrpSpPr>
          <p:grpSpPr bwMode="auto">
            <a:xfrm>
              <a:off x="3503" y="1916"/>
              <a:ext cx="280" cy="257"/>
              <a:chOff x="877" y="1008"/>
              <a:chExt cx="2747" cy="2591"/>
            </a:xfrm>
          </p:grpSpPr>
          <p:pic>
            <p:nvPicPr>
              <p:cNvPr id="44130" name="Picture 914" descr="antenna_stylized"/>
              <p:cNvPicPr>
                <a:picLocks noChangeAspect="1" noChangeArrowheads="1"/>
              </p:cNvPicPr>
              <p:nvPr/>
            </p:nvPicPr>
            <p:blipFill>
              <a:blip r:embed="rId1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77" y="1008"/>
                <a:ext cx="2725" cy="14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4131" name="Picture 915" descr="laptop_keyboard"/>
              <p:cNvPicPr>
                <a:picLocks noChangeAspect="1" noChangeArrowheads="1"/>
              </p:cNvPicPr>
              <p:nvPr/>
            </p:nvPicPr>
            <p:blipFill>
              <a:blip r:embed="rId2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9064" flipH="1">
                <a:off x="1009" y="2586"/>
                <a:ext cx="2245" cy="10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4132" name="Freeform 916"/>
              <p:cNvSpPr>
                <a:spLocks/>
              </p:cNvSpPr>
              <p:nvPr/>
            </p:nvSpPr>
            <p:spPr bwMode="auto">
              <a:xfrm>
                <a:off x="1753" y="1603"/>
                <a:ext cx="1807" cy="1322"/>
              </a:xfrm>
              <a:custGeom>
                <a:avLst/>
                <a:gdLst>
                  <a:gd name="T0" fmla="*/ 1 w 2982"/>
                  <a:gd name="T1" fmla="*/ 0 h 2442"/>
                  <a:gd name="T2" fmla="*/ 0 w 2982"/>
                  <a:gd name="T3" fmla="*/ 1 h 2442"/>
                  <a:gd name="T4" fmla="*/ 1 w 2982"/>
                  <a:gd name="T5" fmla="*/ 1 h 2442"/>
                  <a:gd name="T6" fmla="*/ 1 w 2982"/>
                  <a:gd name="T7" fmla="*/ 1 h 2442"/>
                  <a:gd name="T8" fmla="*/ 1 w 2982"/>
                  <a:gd name="T9" fmla="*/ 0 h 24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82"/>
                  <a:gd name="T16" fmla="*/ 0 h 2442"/>
                  <a:gd name="T17" fmla="*/ 2982 w 2982"/>
                  <a:gd name="T18" fmla="*/ 2442 h 24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82" h="2442">
                    <a:moveTo>
                      <a:pt x="540" y="0"/>
                    </a:moveTo>
                    <a:lnTo>
                      <a:pt x="0" y="1734"/>
                    </a:lnTo>
                    <a:lnTo>
                      <a:pt x="2394" y="2442"/>
                    </a:lnTo>
                    <a:lnTo>
                      <a:pt x="2982" y="318"/>
                    </a:lnTo>
                    <a:lnTo>
                      <a:pt x="54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44133" name="Picture 917" descr="screen"/>
              <p:cNvPicPr>
                <a:picLocks noChangeAspect="1" noChangeArrowheads="1"/>
              </p:cNvPicPr>
              <p:nvPr/>
            </p:nvPicPr>
            <p:blipFill>
              <a:blip r:embed="rId2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42" y="1637"/>
                <a:ext cx="1642" cy="1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4134" name="Freeform 918"/>
              <p:cNvSpPr>
                <a:spLocks/>
              </p:cNvSpPr>
              <p:nvPr/>
            </p:nvSpPr>
            <p:spPr bwMode="auto">
              <a:xfrm>
                <a:off x="2082" y="1564"/>
                <a:ext cx="1531" cy="246"/>
              </a:xfrm>
              <a:custGeom>
                <a:avLst/>
                <a:gdLst>
                  <a:gd name="T0" fmla="*/ 1 w 2528"/>
                  <a:gd name="T1" fmla="*/ 0 h 455"/>
                  <a:gd name="T2" fmla="*/ 1 w 2528"/>
                  <a:gd name="T3" fmla="*/ 1 h 455"/>
                  <a:gd name="T4" fmla="*/ 1 w 2528"/>
                  <a:gd name="T5" fmla="*/ 1 h 455"/>
                  <a:gd name="T6" fmla="*/ 0 w 2528"/>
                  <a:gd name="T7" fmla="*/ 1 h 455"/>
                  <a:gd name="T8" fmla="*/ 1 w 2528"/>
                  <a:gd name="T9" fmla="*/ 0 h 4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28"/>
                  <a:gd name="T16" fmla="*/ 0 h 455"/>
                  <a:gd name="T17" fmla="*/ 2528 w 2528"/>
                  <a:gd name="T18" fmla="*/ 455 h 4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28" h="455">
                    <a:moveTo>
                      <a:pt x="14" y="0"/>
                    </a:moveTo>
                    <a:lnTo>
                      <a:pt x="2528" y="341"/>
                    </a:lnTo>
                    <a:lnTo>
                      <a:pt x="2480" y="455"/>
                    </a:lnTo>
                    <a:lnTo>
                      <a:pt x="0" y="86"/>
                    </a:lnTo>
                    <a:lnTo>
                      <a:pt x="14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35" name="Freeform 919"/>
              <p:cNvSpPr>
                <a:spLocks/>
              </p:cNvSpPr>
              <p:nvPr/>
            </p:nvSpPr>
            <p:spPr bwMode="auto">
              <a:xfrm>
                <a:off x="1737" y="1562"/>
                <a:ext cx="425" cy="1024"/>
              </a:xfrm>
              <a:custGeom>
                <a:avLst/>
                <a:gdLst>
                  <a:gd name="T0" fmla="*/ 1 w 702"/>
                  <a:gd name="T1" fmla="*/ 0 h 1893"/>
                  <a:gd name="T2" fmla="*/ 0 w 702"/>
                  <a:gd name="T3" fmla="*/ 1 h 1893"/>
                  <a:gd name="T4" fmla="*/ 1 w 702"/>
                  <a:gd name="T5" fmla="*/ 1 h 1893"/>
                  <a:gd name="T6" fmla="*/ 1 w 702"/>
                  <a:gd name="T7" fmla="*/ 1 h 1893"/>
                  <a:gd name="T8" fmla="*/ 1 w 702"/>
                  <a:gd name="T9" fmla="*/ 0 h 18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02"/>
                  <a:gd name="T16" fmla="*/ 0 h 1893"/>
                  <a:gd name="T17" fmla="*/ 702 w 702"/>
                  <a:gd name="T18" fmla="*/ 1893 h 189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02" h="1893">
                    <a:moveTo>
                      <a:pt x="579" y="0"/>
                    </a:moveTo>
                    <a:lnTo>
                      <a:pt x="0" y="1869"/>
                    </a:lnTo>
                    <a:lnTo>
                      <a:pt x="114" y="1893"/>
                    </a:lnTo>
                    <a:lnTo>
                      <a:pt x="702" y="51"/>
                    </a:lnTo>
                    <a:lnTo>
                      <a:pt x="579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36" name="Freeform 920"/>
              <p:cNvSpPr>
                <a:spLocks/>
              </p:cNvSpPr>
              <p:nvPr/>
            </p:nvSpPr>
            <p:spPr bwMode="auto">
              <a:xfrm>
                <a:off x="3144" y="1745"/>
                <a:ext cx="458" cy="1182"/>
              </a:xfrm>
              <a:custGeom>
                <a:avLst/>
                <a:gdLst>
                  <a:gd name="T0" fmla="*/ 1 w 756"/>
                  <a:gd name="T1" fmla="*/ 0 h 2184"/>
                  <a:gd name="T2" fmla="*/ 1 w 756"/>
                  <a:gd name="T3" fmla="*/ 1 h 2184"/>
                  <a:gd name="T4" fmla="*/ 0 w 756"/>
                  <a:gd name="T5" fmla="*/ 1 h 2184"/>
                  <a:gd name="T6" fmla="*/ 1 w 756"/>
                  <a:gd name="T7" fmla="*/ 1 h 2184"/>
                  <a:gd name="T8" fmla="*/ 1 w 756"/>
                  <a:gd name="T9" fmla="*/ 0 h 21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6"/>
                  <a:gd name="T16" fmla="*/ 0 h 2184"/>
                  <a:gd name="T17" fmla="*/ 756 w 756"/>
                  <a:gd name="T18" fmla="*/ 2184 h 21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6" h="2184">
                    <a:moveTo>
                      <a:pt x="756" y="0"/>
                    </a:moveTo>
                    <a:lnTo>
                      <a:pt x="138" y="2184"/>
                    </a:lnTo>
                    <a:lnTo>
                      <a:pt x="0" y="2148"/>
                    </a:lnTo>
                    <a:lnTo>
                      <a:pt x="606" y="78"/>
                    </a:lnTo>
                    <a:lnTo>
                      <a:pt x="756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37" name="Freeform 921"/>
              <p:cNvSpPr>
                <a:spLocks/>
              </p:cNvSpPr>
              <p:nvPr/>
            </p:nvSpPr>
            <p:spPr bwMode="auto">
              <a:xfrm>
                <a:off x="1732" y="2534"/>
                <a:ext cx="1680" cy="399"/>
              </a:xfrm>
              <a:custGeom>
                <a:avLst/>
                <a:gdLst>
                  <a:gd name="T0" fmla="*/ 1 w 2773"/>
                  <a:gd name="T1" fmla="*/ 0 h 738"/>
                  <a:gd name="T2" fmla="*/ 0 w 2773"/>
                  <a:gd name="T3" fmla="*/ 1 h 738"/>
                  <a:gd name="T4" fmla="*/ 1 w 2773"/>
                  <a:gd name="T5" fmla="*/ 1 h 738"/>
                  <a:gd name="T6" fmla="*/ 1 w 2773"/>
                  <a:gd name="T7" fmla="*/ 1 h 738"/>
                  <a:gd name="T8" fmla="*/ 1 w 2773"/>
                  <a:gd name="T9" fmla="*/ 0 h 7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773"/>
                  <a:gd name="T16" fmla="*/ 0 h 738"/>
                  <a:gd name="T17" fmla="*/ 2773 w 2773"/>
                  <a:gd name="T18" fmla="*/ 738 h 73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773" h="738">
                    <a:moveTo>
                      <a:pt x="33" y="0"/>
                    </a:moveTo>
                    <a:lnTo>
                      <a:pt x="0" y="99"/>
                    </a:lnTo>
                    <a:lnTo>
                      <a:pt x="2436" y="738"/>
                    </a:lnTo>
                    <a:cubicBezTo>
                      <a:pt x="2499" y="501"/>
                      <a:pt x="2773" y="727"/>
                      <a:pt x="2373" y="603"/>
                    </a:cubicBezTo>
                    <a:lnTo>
                      <a:pt x="3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CC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38" name="Freeform 922"/>
              <p:cNvSpPr>
                <a:spLocks/>
              </p:cNvSpPr>
              <p:nvPr/>
            </p:nvSpPr>
            <p:spPr bwMode="auto">
              <a:xfrm>
                <a:off x="3195" y="1755"/>
                <a:ext cx="429" cy="1187"/>
              </a:xfrm>
              <a:custGeom>
                <a:avLst/>
                <a:gdLst>
                  <a:gd name="T0" fmla="*/ 1 w 637"/>
                  <a:gd name="T1" fmla="*/ 0 h 1659"/>
                  <a:gd name="T2" fmla="*/ 1 w 637"/>
                  <a:gd name="T3" fmla="*/ 0 h 1659"/>
                  <a:gd name="T4" fmla="*/ 1 w 637"/>
                  <a:gd name="T5" fmla="*/ 11 h 1659"/>
                  <a:gd name="T6" fmla="*/ 0 w 637"/>
                  <a:gd name="T7" fmla="*/ 11 h 1659"/>
                  <a:gd name="T8" fmla="*/ 1 w 637"/>
                  <a:gd name="T9" fmla="*/ 0 h 165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7"/>
                  <a:gd name="T16" fmla="*/ 0 h 1659"/>
                  <a:gd name="T17" fmla="*/ 637 w 637"/>
                  <a:gd name="T18" fmla="*/ 1659 h 165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7" h="1659">
                    <a:moveTo>
                      <a:pt x="615" y="0"/>
                    </a:moveTo>
                    <a:lnTo>
                      <a:pt x="637" y="0"/>
                    </a:lnTo>
                    <a:lnTo>
                      <a:pt x="68" y="1659"/>
                    </a:lnTo>
                    <a:lnTo>
                      <a:pt x="0" y="1647"/>
                    </a:lnTo>
                    <a:lnTo>
                      <a:pt x="615" y="0"/>
                    </a:ln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39" name="Freeform 923"/>
              <p:cNvSpPr>
                <a:spLocks/>
              </p:cNvSpPr>
              <p:nvPr/>
            </p:nvSpPr>
            <p:spPr bwMode="auto">
              <a:xfrm>
                <a:off x="1734" y="2587"/>
                <a:ext cx="1494" cy="394"/>
              </a:xfrm>
              <a:custGeom>
                <a:avLst/>
                <a:gdLst>
                  <a:gd name="T0" fmla="*/ 0 w 2216"/>
                  <a:gd name="T1" fmla="*/ 0 h 550"/>
                  <a:gd name="T2" fmla="*/ 1 w 2216"/>
                  <a:gd name="T3" fmla="*/ 1 h 550"/>
                  <a:gd name="T4" fmla="*/ 6 w 2216"/>
                  <a:gd name="T5" fmla="*/ 4 h 550"/>
                  <a:gd name="T6" fmla="*/ 6 w 2216"/>
                  <a:gd name="T7" fmla="*/ 3 h 550"/>
                  <a:gd name="T8" fmla="*/ 0 w 2216"/>
                  <a:gd name="T9" fmla="*/ 0 h 5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16"/>
                  <a:gd name="T16" fmla="*/ 0 h 550"/>
                  <a:gd name="T17" fmla="*/ 2216 w 2216"/>
                  <a:gd name="T18" fmla="*/ 550 h 55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16" h="550">
                    <a:moveTo>
                      <a:pt x="0" y="0"/>
                    </a:moveTo>
                    <a:lnTo>
                      <a:pt x="9" y="57"/>
                    </a:lnTo>
                    <a:lnTo>
                      <a:pt x="2164" y="550"/>
                    </a:lnTo>
                    <a:lnTo>
                      <a:pt x="2216" y="49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4140" name="Group 924"/>
              <p:cNvGrpSpPr>
                <a:grpSpLocks/>
              </p:cNvGrpSpPr>
              <p:nvPr/>
            </p:nvGrpSpPr>
            <p:grpSpPr bwMode="auto">
              <a:xfrm>
                <a:off x="1709" y="3008"/>
                <a:ext cx="507" cy="234"/>
                <a:chOff x="1740" y="2642"/>
                <a:chExt cx="752" cy="327"/>
              </a:xfrm>
            </p:grpSpPr>
            <p:sp>
              <p:nvSpPr>
                <p:cNvPr id="44147" name="Freeform 925"/>
                <p:cNvSpPr>
                  <a:spLocks/>
                </p:cNvSpPr>
                <p:nvPr/>
              </p:nvSpPr>
              <p:spPr bwMode="auto">
                <a:xfrm>
                  <a:off x="1740" y="2642"/>
                  <a:ext cx="752" cy="327"/>
                </a:xfrm>
                <a:custGeom>
                  <a:avLst/>
                  <a:gdLst>
                    <a:gd name="T0" fmla="*/ 293 w 752"/>
                    <a:gd name="T1" fmla="*/ 0 h 327"/>
                    <a:gd name="T2" fmla="*/ 752 w 752"/>
                    <a:gd name="T3" fmla="*/ 124 h 327"/>
                    <a:gd name="T4" fmla="*/ 470 w 752"/>
                    <a:gd name="T5" fmla="*/ 327 h 327"/>
                    <a:gd name="T6" fmla="*/ 0 w 752"/>
                    <a:gd name="T7" fmla="*/ 183 h 327"/>
                    <a:gd name="T8" fmla="*/ 293 w 752"/>
                    <a:gd name="T9" fmla="*/ 0 h 3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52"/>
                    <a:gd name="T16" fmla="*/ 0 h 327"/>
                    <a:gd name="T17" fmla="*/ 752 w 752"/>
                    <a:gd name="T18" fmla="*/ 327 h 32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52" h="327">
                      <a:moveTo>
                        <a:pt x="293" y="0"/>
                      </a:moveTo>
                      <a:lnTo>
                        <a:pt x="752" y="124"/>
                      </a:lnTo>
                      <a:lnTo>
                        <a:pt x="470" y="327"/>
                      </a:lnTo>
                      <a:lnTo>
                        <a:pt x="0" y="183"/>
                      </a:lnTo>
                      <a:lnTo>
                        <a:pt x="293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48" name="Freeform 926"/>
                <p:cNvSpPr>
                  <a:spLocks/>
                </p:cNvSpPr>
                <p:nvPr/>
              </p:nvSpPr>
              <p:spPr bwMode="auto">
                <a:xfrm>
                  <a:off x="1754" y="2649"/>
                  <a:ext cx="726" cy="311"/>
                </a:xfrm>
                <a:custGeom>
                  <a:avLst/>
                  <a:gdLst>
                    <a:gd name="T0" fmla="*/ 282 w 726"/>
                    <a:gd name="T1" fmla="*/ 0 h 311"/>
                    <a:gd name="T2" fmla="*/ 726 w 726"/>
                    <a:gd name="T3" fmla="*/ 119 h 311"/>
                    <a:gd name="T4" fmla="*/ 457 w 726"/>
                    <a:gd name="T5" fmla="*/ 311 h 311"/>
                    <a:gd name="T6" fmla="*/ 0 w 726"/>
                    <a:gd name="T7" fmla="*/ 173 h 311"/>
                    <a:gd name="T8" fmla="*/ 282 w 726"/>
                    <a:gd name="T9" fmla="*/ 0 h 3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26"/>
                    <a:gd name="T16" fmla="*/ 0 h 311"/>
                    <a:gd name="T17" fmla="*/ 726 w 726"/>
                    <a:gd name="T18" fmla="*/ 311 h 31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26" h="311">
                      <a:moveTo>
                        <a:pt x="282" y="0"/>
                      </a:moveTo>
                      <a:lnTo>
                        <a:pt x="726" y="119"/>
                      </a:lnTo>
                      <a:lnTo>
                        <a:pt x="457" y="311"/>
                      </a:lnTo>
                      <a:lnTo>
                        <a:pt x="0" y="173"/>
                      </a:lnTo>
                      <a:lnTo>
                        <a:pt x="282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4D4D4D"/>
                    </a:gs>
                    <a:gs pos="100000">
                      <a:srgbClr val="DDDDDD"/>
                    </a:gs>
                  </a:gsLst>
                  <a:lin ang="189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49" name="Freeform 927"/>
                <p:cNvSpPr>
                  <a:spLocks/>
                </p:cNvSpPr>
                <p:nvPr/>
              </p:nvSpPr>
              <p:spPr bwMode="auto">
                <a:xfrm>
                  <a:off x="1808" y="2770"/>
                  <a:ext cx="258" cy="100"/>
                </a:xfrm>
                <a:custGeom>
                  <a:avLst/>
                  <a:gdLst>
                    <a:gd name="T0" fmla="*/ 0 w 258"/>
                    <a:gd name="T1" fmla="*/ 44 h 100"/>
                    <a:gd name="T2" fmla="*/ 75 w 258"/>
                    <a:gd name="T3" fmla="*/ 0 h 100"/>
                    <a:gd name="T4" fmla="*/ 258 w 258"/>
                    <a:gd name="T5" fmla="*/ 50 h 100"/>
                    <a:gd name="T6" fmla="*/ 183 w 258"/>
                    <a:gd name="T7" fmla="*/ 100 h 100"/>
                    <a:gd name="T8" fmla="*/ 0 w 258"/>
                    <a:gd name="T9" fmla="*/ 44 h 1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0"/>
                    <a:gd name="T17" fmla="*/ 258 w 258"/>
                    <a:gd name="T18" fmla="*/ 100 h 1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0">
                      <a:moveTo>
                        <a:pt x="0" y="44"/>
                      </a:moveTo>
                      <a:lnTo>
                        <a:pt x="75" y="0"/>
                      </a:lnTo>
                      <a:lnTo>
                        <a:pt x="258" y="50"/>
                      </a:lnTo>
                      <a:lnTo>
                        <a:pt x="183" y="100"/>
                      </a:lnTo>
                      <a:lnTo>
                        <a:pt x="0" y="4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50" name="Freeform 928"/>
                <p:cNvSpPr>
                  <a:spLocks/>
                </p:cNvSpPr>
                <p:nvPr/>
              </p:nvSpPr>
              <p:spPr bwMode="auto">
                <a:xfrm>
                  <a:off x="1799" y="2816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51" name="Freeform 929"/>
                <p:cNvSpPr>
                  <a:spLocks/>
                </p:cNvSpPr>
                <p:nvPr/>
              </p:nvSpPr>
              <p:spPr bwMode="auto">
                <a:xfrm>
                  <a:off x="2020" y="2834"/>
                  <a:ext cx="258" cy="102"/>
                </a:xfrm>
                <a:custGeom>
                  <a:avLst/>
                  <a:gdLst>
                    <a:gd name="T0" fmla="*/ 0 w 258"/>
                    <a:gd name="T1" fmla="*/ 46 h 102"/>
                    <a:gd name="T2" fmla="*/ 71 w 258"/>
                    <a:gd name="T3" fmla="*/ 0 h 102"/>
                    <a:gd name="T4" fmla="*/ 258 w 258"/>
                    <a:gd name="T5" fmla="*/ 52 h 102"/>
                    <a:gd name="T6" fmla="*/ 183 w 258"/>
                    <a:gd name="T7" fmla="*/ 102 h 102"/>
                    <a:gd name="T8" fmla="*/ 0 w 258"/>
                    <a:gd name="T9" fmla="*/ 46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2"/>
                    <a:gd name="T17" fmla="*/ 258 w 258"/>
                    <a:gd name="T18" fmla="*/ 102 h 10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2">
                      <a:moveTo>
                        <a:pt x="0" y="46"/>
                      </a:moveTo>
                      <a:lnTo>
                        <a:pt x="71" y="0"/>
                      </a:lnTo>
                      <a:lnTo>
                        <a:pt x="258" y="52"/>
                      </a:lnTo>
                      <a:lnTo>
                        <a:pt x="183" y="102"/>
                      </a:lnTo>
                      <a:lnTo>
                        <a:pt x="0" y="46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52" name="Freeform 930"/>
                <p:cNvSpPr>
                  <a:spLocks/>
                </p:cNvSpPr>
                <p:nvPr/>
              </p:nvSpPr>
              <p:spPr bwMode="auto">
                <a:xfrm>
                  <a:off x="2011" y="2882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4141" name="Freeform 931"/>
              <p:cNvSpPr>
                <a:spLocks/>
              </p:cNvSpPr>
              <p:nvPr/>
            </p:nvSpPr>
            <p:spPr bwMode="auto">
              <a:xfrm>
                <a:off x="2577" y="3043"/>
                <a:ext cx="614" cy="514"/>
              </a:xfrm>
              <a:custGeom>
                <a:avLst/>
                <a:gdLst>
                  <a:gd name="T0" fmla="*/ 1 w 990"/>
                  <a:gd name="T1" fmla="*/ 1 h 792"/>
                  <a:gd name="T2" fmla="*/ 1 w 990"/>
                  <a:gd name="T3" fmla="*/ 0 h 792"/>
                  <a:gd name="T4" fmla="*/ 1 w 990"/>
                  <a:gd name="T5" fmla="*/ 1 h 792"/>
                  <a:gd name="T6" fmla="*/ 0 w 990"/>
                  <a:gd name="T7" fmla="*/ 1 h 792"/>
                  <a:gd name="T8" fmla="*/ 1 w 990"/>
                  <a:gd name="T9" fmla="*/ 1 h 7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90"/>
                  <a:gd name="T16" fmla="*/ 0 h 792"/>
                  <a:gd name="T17" fmla="*/ 990 w 990"/>
                  <a:gd name="T18" fmla="*/ 792 h 79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90" h="792">
                    <a:moveTo>
                      <a:pt x="3" y="738"/>
                    </a:moveTo>
                    <a:lnTo>
                      <a:pt x="990" y="0"/>
                    </a:lnTo>
                    <a:lnTo>
                      <a:pt x="987" y="60"/>
                    </a:lnTo>
                    <a:lnTo>
                      <a:pt x="0" y="792"/>
                    </a:lnTo>
                    <a:lnTo>
                      <a:pt x="3" y="738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42" name="Freeform 932"/>
              <p:cNvSpPr>
                <a:spLocks/>
              </p:cNvSpPr>
              <p:nvPr/>
            </p:nvSpPr>
            <p:spPr bwMode="auto">
              <a:xfrm>
                <a:off x="1010" y="3084"/>
                <a:ext cx="1571" cy="469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2 w 2532"/>
                  <a:gd name="T5" fmla="*/ 1 h 723"/>
                  <a:gd name="T6" fmla="*/ 2 w 2532"/>
                  <a:gd name="T7" fmla="*/ 1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43" name="Freeform 933"/>
              <p:cNvSpPr>
                <a:spLocks/>
              </p:cNvSpPr>
              <p:nvPr/>
            </p:nvSpPr>
            <p:spPr bwMode="auto">
              <a:xfrm>
                <a:off x="1011" y="2998"/>
                <a:ext cx="17" cy="95"/>
              </a:xfrm>
              <a:custGeom>
                <a:avLst/>
                <a:gdLst>
                  <a:gd name="T0" fmla="*/ 1 w 26"/>
                  <a:gd name="T1" fmla="*/ 1 h 147"/>
                  <a:gd name="T2" fmla="*/ 1 w 26"/>
                  <a:gd name="T3" fmla="*/ 1 h 147"/>
                  <a:gd name="T4" fmla="*/ 0 w 26"/>
                  <a:gd name="T5" fmla="*/ 1 h 147"/>
                  <a:gd name="T6" fmla="*/ 1 w 26"/>
                  <a:gd name="T7" fmla="*/ 0 h 147"/>
                  <a:gd name="T8" fmla="*/ 1 w 26"/>
                  <a:gd name="T9" fmla="*/ 1 h 1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6"/>
                  <a:gd name="T16" fmla="*/ 0 h 147"/>
                  <a:gd name="T17" fmla="*/ 26 w 26"/>
                  <a:gd name="T18" fmla="*/ 147 h 14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6" h="147">
                    <a:moveTo>
                      <a:pt x="26" y="10"/>
                    </a:moveTo>
                    <a:lnTo>
                      <a:pt x="23" y="147"/>
                    </a:lnTo>
                    <a:lnTo>
                      <a:pt x="0" y="144"/>
                    </a:lnTo>
                    <a:lnTo>
                      <a:pt x="3" y="0"/>
                    </a:lnTo>
                    <a:lnTo>
                      <a:pt x="26" y="1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44" name="Freeform 934"/>
              <p:cNvSpPr>
                <a:spLocks/>
              </p:cNvSpPr>
              <p:nvPr/>
            </p:nvSpPr>
            <p:spPr bwMode="auto">
              <a:xfrm>
                <a:off x="1012" y="2611"/>
                <a:ext cx="730" cy="393"/>
              </a:xfrm>
              <a:custGeom>
                <a:avLst/>
                <a:gdLst>
                  <a:gd name="T0" fmla="*/ 1 w 1176"/>
                  <a:gd name="T1" fmla="*/ 0 h 606"/>
                  <a:gd name="T2" fmla="*/ 0 w 1176"/>
                  <a:gd name="T3" fmla="*/ 1 h 606"/>
                  <a:gd name="T4" fmla="*/ 1 w 1176"/>
                  <a:gd name="T5" fmla="*/ 1 h 606"/>
                  <a:gd name="T6" fmla="*/ 1 w 1176"/>
                  <a:gd name="T7" fmla="*/ 1 h 606"/>
                  <a:gd name="T8" fmla="*/ 1 w 1176"/>
                  <a:gd name="T9" fmla="*/ 0 h 6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76"/>
                  <a:gd name="T16" fmla="*/ 0 h 606"/>
                  <a:gd name="T17" fmla="*/ 1176 w 1176"/>
                  <a:gd name="T18" fmla="*/ 606 h 60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76" h="606">
                    <a:moveTo>
                      <a:pt x="1170" y="0"/>
                    </a:moveTo>
                    <a:lnTo>
                      <a:pt x="0" y="597"/>
                    </a:lnTo>
                    <a:lnTo>
                      <a:pt x="30" y="606"/>
                    </a:lnTo>
                    <a:lnTo>
                      <a:pt x="1176" y="18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45" name="Freeform 935"/>
              <p:cNvSpPr>
                <a:spLocks/>
              </p:cNvSpPr>
              <p:nvPr/>
            </p:nvSpPr>
            <p:spPr bwMode="auto">
              <a:xfrm>
                <a:off x="1061" y="3018"/>
                <a:ext cx="1490" cy="451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1 w 2532"/>
                  <a:gd name="T5" fmla="*/ 1 h 723"/>
                  <a:gd name="T6" fmla="*/ 1 w 2532"/>
                  <a:gd name="T7" fmla="*/ 1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46" name="Freeform 936"/>
              <p:cNvSpPr>
                <a:spLocks/>
              </p:cNvSpPr>
              <p:nvPr/>
            </p:nvSpPr>
            <p:spPr bwMode="auto">
              <a:xfrm flipV="1">
                <a:off x="2549" y="2986"/>
                <a:ext cx="608" cy="467"/>
              </a:xfrm>
              <a:custGeom>
                <a:avLst/>
                <a:gdLst>
                  <a:gd name="T0" fmla="*/ 0 w 2532"/>
                  <a:gd name="T1" fmla="*/ 0 h 723"/>
                  <a:gd name="T2" fmla="*/ 0 w 2532"/>
                  <a:gd name="T3" fmla="*/ 0 h 723"/>
                  <a:gd name="T4" fmla="*/ 0 w 2532"/>
                  <a:gd name="T5" fmla="*/ 1 h 723"/>
                  <a:gd name="T6" fmla="*/ 0 w 2532"/>
                  <a:gd name="T7" fmla="*/ 1 h 723"/>
                  <a:gd name="T8" fmla="*/ 0 w 2532"/>
                  <a:gd name="T9" fmla="*/ 1 h 723"/>
                  <a:gd name="T10" fmla="*/ 0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4103" name="Group 937"/>
            <p:cNvGrpSpPr>
              <a:grpSpLocks/>
            </p:cNvGrpSpPr>
            <p:nvPr/>
          </p:nvGrpSpPr>
          <p:grpSpPr bwMode="auto">
            <a:xfrm flipH="1">
              <a:off x="3742" y="2030"/>
              <a:ext cx="261" cy="235"/>
              <a:chOff x="2839" y="3501"/>
              <a:chExt cx="755" cy="803"/>
            </a:xfrm>
          </p:grpSpPr>
          <p:pic>
            <p:nvPicPr>
              <p:cNvPr id="44128" name="Picture 938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4129" name="Freeform 939"/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44104" name="Group 940"/>
            <p:cNvGrpSpPr>
              <a:grpSpLocks/>
            </p:cNvGrpSpPr>
            <p:nvPr/>
          </p:nvGrpSpPr>
          <p:grpSpPr bwMode="auto">
            <a:xfrm>
              <a:off x="4603" y="3416"/>
              <a:ext cx="299" cy="257"/>
              <a:chOff x="877" y="1008"/>
              <a:chExt cx="2747" cy="2591"/>
            </a:xfrm>
          </p:grpSpPr>
          <p:pic>
            <p:nvPicPr>
              <p:cNvPr id="44105" name="Picture 941" descr="antenna_stylized"/>
              <p:cNvPicPr>
                <a:picLocks noChangeAspect="1" noChangeArrowheads="1"/>
              </p:cNvPicPr>
              <p:nvPr/>
            </p:nvPicPr>
            <p:blipFill>
              <a:blip r:embed="rId1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77" y="1008"/>
                <a:ext cx="2725" cy="14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4106" name="Picture 942" descr="laptop_keyboard"/>
              <p:cNvPicPr>
                <a:picLocks noChangeAspect="1" noChangeArrowheads="1"/>
              </p:cNvPicPr>
              <p:nvPr/>
            </p:nvPicPr>
            <p:blipFill>
              <a:blip r:embed="rId1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9064" flipH="1">
                <a:off x="1009" y="2586"/>
                <a:ext cx="2245" cy="10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4107" name="Freeform 943"/>
              <p:cNvSpPr>
                <a:spLocks/>
              </p:cNvSpPr>
              <p:nvPr/>
            </p:nvSpPr>
            <p:spPr bwMode="auto">
              <a:xfrm>
                <a:off x="1753" y="1603"/>
                <a:ext cx="1807" cy="1322"/>
              </a:xfrm>
              <a:custGeom>
                <a:avLst/>
                <a:gdLst>
                  <a:gd name="T0" fmla="*/ 1 w 2982"/>
                  <a:gd name="T1" fmla="*/ 0 h 2442"/>
                  <a:gd name="T2" fmla="*/ 0 w 2982"/>
                  <a:gd name="T3" fmla="*/ 1 h 2442"/>
                  <a:gd name="T4" fmla="*/ 1 w 2982"/>
                  <a:gd name="T5" fmla="*/ 1 h 2442"/>
                  <a:gd name="T6" fmla="*/ 1 w 2982"/>
                  <a:gd name="T7" fmla="*/ 1 h 2442"/>
                  <a:gd name="T8" fmla="*/ 1 w 2982"/>
                  <a:gd name="T9" fmla="*/ 0 h 24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82"/>
                  <a:gd name="T16" fmla="*/ 0 h 2442"/>
                  <a:gd name="T17" fmla="*/ 2982 w 2982"/>
                  <a:gd name="T18" fmla="*/ 2442 h 24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82" h="2442">
                    <a:moveTo>
                      <a:pt x="540" y="0"/>
                    </a:moveTo>
                    <a:lnTo>
                      <a:pt x="0" y="1734"/>
                    </a:lnTo>
                    <a:lnTo>
                      <a:pt x="2394" y="2442"/>
                    </a:lnTo>
                    <a:lnTo>
                      <a:pt x="2982" y="318"/>
                    </a:lnTo>
                    <a:lnTo>
                      <a:pt x="54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44108" name="Picture 944" descr="screen"/>
              <p:cNvPicPr>
                <a:picLocks noChangeAspect="1" noChangeArrowheads="1"/>
              </p:cNvPicPr>
              <p:nvPr/>
            </p:nvPicPr>
            <p:blipFill>
              <a:blip r:embed="rId1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42" y="1637"/>
                <a:ext cx="1642" cy="1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4109" name="Freeform 945"/>
              <p:cNvSpPr>
                <a:spLocks/>
              </p:cNvSpPr>
              <p:nvPr/>
            </p:nvSpPr>
            <p:spPr bwMode="auto">
              <a:xfrm>
                <a:off x="2082" y="1564"/>
                <a:ext cx="1531" cy="246"/>
              </a:xfrm>
              <a:custGeom>
                <a:avLst/>
                <a:gdLst>
                  <a:gd name="T0" fmla="*/ 1 w 2528"/>
                  <a:gd name="T1" fmla="*/ 0 h 455"/>
                  <a:gd name="T2" fmla="*/ 1 w 2528"/>
                  <a:gd name="T3" fmla="*/ 1 h 455"/>
                  <a:gd name="T4" fmla="*/ 1 w 2528"/>
                  <a:gd name="T5" fmla="*/ 1 h 455"/>
                  <a:gd name="T6" fmla="*/ 0 w 2528"/>
                  <a:gd name="T7" fmla="*/ 1 h 455"/>
                  <a:gd name="T8" fmla="*/ 1 w 2528"/>
                  <a:gd name="T9" fmla="*/ 0 h 4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28"/>
                  <a:gd name="T16" fmla="*/ 0 h 455"/>
                  <a:gd name="T17" fmla="*/ 2528 w 2528"/>
                  <a:gd name="T18" fmla="*/ 455 h 4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28" h="455">
                    <a:moveTo>
                      <a:pt x="14" y="0"/>
                    </a:moveTo>
                    <a:lnTo>
                      <a:pt x="2528" y="341"/>
                    </a:lnTo>
                    <a:lnTo>
                      <a:pt x="2480" y="455"/>
                    </a:lnTo>
                    <a:lnTo>
                      <a:pt x="0" y="86"/>
                    </a:lnTo>
                    <a:lnTo>
                      <a:pt x="14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10" name="Freeform 946"/>
              <p:cNvSpPr>
                <a:spLocks/>
              </p:cNvSpPr>
              <p:nvPr/>
            </p:nvSpPr>
            <p:spPr bwMode="auto">
              <a:xfrm>
                <a:off x="1737" y="1562"/>
                <a:ext cx="425" cy="1024"/>
              </a:xfrm>
              <a:custGeom>
                <a:avLst/>
                <a:gdLst>
                  <a:gd name="T0" fmla="*/ 1 w 702"/>
                  <a:gd name="T1" fmla="*/ 0 h 1893"/>
                  <a:gd name="T2" fmla="*/ 0 w 702"/>
                  <a:gd name="T3" fmla="*/ 1 h 1893"/>
                  <a:gd name="T4" fmla="*/ 1 w 702"/>
                  <a:gd name="T5" fmla="*/ 1 h 1893"/>
                  <a:gd name="T6" fmla="*/ 1 w 702"/>
                  <a:gd name="T7" fmla="*/ 1 h 1893"/>
                  <a:gd name="T8" fmla="*/ 1 w 702"/>
                  <a:gd name="T9" fmla="*/ 0 h 18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02"/>
                  <a:gd name="T16" fmla="*/ 0 h 1893"/>
                  <a:gd name="T17" fmla="*/ 702 w 702"/>
                  <a:gd name="T18" fmla="*/ 1893 h 189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02" h="1893">
                    <a:moveTo>
                      <a:pt x="579" y="0"/>
                    </a:moveTo>
                    <a:lnTo>
                      <a:pt x="0" y="1869"/>
                    </a:lnTo>
                    <a:lnTo>
                      <a:pt x="114" y="1893"/>
                    </a:lnTo>
                    <a:lnTo>
                      <a:pt x="702" y="51"/>
                    </a:lnTo>
                    <a:lnTo>
                      <a:pt x="579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11" name="Freeform 947"/>
              <p:cNvSpPr>
                <a:spLocks/>
              </p:cNvSpPr>
              <p:nvPr/>
            </p:nvSpPr>
            <p:spPr bwMode="auto">
              <a:xfrm>
                <a:off x="3144" y="1745"/>
                <a:ext cx="458" cy="1182"/>
              </a:xfrm>
              <a:custGeom>
                <a:avLst/>
                <a:gdLst>
                  <a:gd name="T0" fmla="*/ 1 w 756"/>
                  <a:gd name="T1" fmla="*/ 0 h 2184"/>
                  <a:gd name="T2" fmla="*/ 1 w 756"/>
                  <a:gd name="T3" fmla="*/ 1 h 2184"/>
                  <a:gd name="T4" fmla="*/ 0 w 756"/>
                  <a:gd name="T5" fmla="*/ 1 h 2184"/>
                  <a:gd name="T6" fmla="*/ 1 w 756"/>
                  <a:gd name="T7" fmla="*/ 1 h 2184"/>
                  <a:gd name="T8" fmla="*/ 1 w 756"/>
                  <a:gd name="T9" fmla="*/ 0 h 21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6"/>
                  <a:gd name="T16" fmla="*/ 0 h 2184"/>
                  <a:gd name="T17" fmla="*/ 756 w 756"/>
                  <a:gd name="T18" fmla="*/ 2184 h 21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6" h="2184">
                    <a:moveTo>
                      <a:pt x="756" y="0"/>
                    </a:moveTo>
                    <a:lnTo>
                      <a:pt x="138" y="2184"/>
                    </a:lnTo>
                    <a:lnTo>
                      <a:pt x="0" y="2148"/>
                    </a:lnTo>
                    <a:lnTo>
                      <a:pt x="606" y="78"/>
                    </a:lnTo>
                    <a:lnTo>
                      <a:pt x="756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12" name="Freeform 948"/>
              <p:cNvSpPr>
                <a:spLocks/>
              </p:cNvSpPr>
              <p:nvPr/>
            </p:nvSpPr>
            <p:spPr bwMode="auto">
              <a:xfrm>
                <a:off x="1732" y="2534"/>
                <a:ext cx="1680" cy="399"/>
              </a:xfrm>
              <a:custGeom>
                <a:avLst/>
                <a:gdLst>
                  <a:gd name="T0" fmla="*/ 1 w 2773"/>
                  <a:gd name="T1" fmla="*/ 0 h 738"/>
                  <a:gd name="T2" fmla="*/ 0 w 2773"/>
                  <a:gd name="T3" fmla="*/ 1 h 738"/>
                  <a:gd name="T4" fmla="*/ 1 w 2773"/>
                  <a:gd name="T5" fmla="*/ 1 h 738"/>
                  <a:gd name="T6" fmla="*/ 1 w 2773"/>
                  <a:gd name="T7" fmla="*/ 1 h 738"/>
                  <a:gd name="T8" fmla="*/ 1 w 2773"/>
                  <a:gd name="T9" fmla="*/ 0 h 7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773"/>
                  <a:gd name="T16" fmla="*/ 0 h 738"/>
                  <a:gd name="T17" fmla="*/ 2773 w 2773"/>
                  <a:gd name="T18" fmla="*/ 738 h 73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773" h="738">
                    <a:moveTo>
                      <a:pt x="33" y="0"/>
                    </a:moveTo>
                    <a:lnTo>
                      <a:pt x="0" y="99"/>
                    </a:lnTo>
                    <a:lnTo>
                      <a:pt x="2436" y="738"/>
                    </a:lnTo>
                    <a:cubicBezTo>
                      <a:pt x="2499" y="501"/>
                      <a:pt x="2773" y="727"/>
                      <a:pt x="2373" y="603"/>
                    </a:cubicBezTo>
                    <a:lnTo>
                      <a:pt x="3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CC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13" name="Freeform 949"/>
              <p:cNvSpPr>
                <a:spLocks/>
              </p:cNvSpPr>
              <p:nvPr/>
            </p:nvSpPr>
            <p:spPr bwMode="auto">
              <a:xfrm>
                <a:off x="3195" y="1755"/>
                <a:ext cx="429" cy="1187"/>
              </a:xfrm>
              <a:custGeom>
                <a:avLst/>
                <a:gdLst>
                  <a:gd name="T0" fmla="*/ 1 w 637"/>
                  <a:gd name="T1" fmla="*/ 0 h 1659"/>
                  <a:gd name="T2" fmla="*/ 1 w 637"/>
                  <a:gd name="T3" fmla="*/ 0 h 1659"/>
                  <a:gd name="T4" fmla="*/ 1 w 637"/>
                  <a:gd name="T5" fmla="*/ 11 h 1659"/>
                  <a:gd name="T6" fmla="*/ 0 w 637"/>
                  <a:gd name="T7" fmla="*/ 11 h 1659"/>
                  <a:gd name="T8" fmla="*/ 1 w 637"/>
                  <a:gd name="T9" fmla="*/ 0 h 165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7"/>
                  <a:gd name="T16" fmla="*/ 0 h 1659"/>
                  <a:gd name="T17" fmla="*/ 637 w 637"/>
                  <a:gd name="T18" fmla="*/ 1659 h 165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7" h="1659">
                    <a:moveTo>
                      <a:pt x="615" y="0"/>
                    </a:moveTo>
                    <a:lnTo>
                      <a:pt x="637" y="0"/>
                    </a:lnTo>
                    <a:lnTo>
                      <a:pt x="68" y="1659"/>
                    </a:lnTo>
                    <a:lnTo>
                      <a:pt x="0" y="1647"/>
                    </a:lnTo>
                    <a:lnTo>
                      <a:pt x="615" y="0"/>
                    </a:ln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14" name="Freeform 950"/>
              <p:cNvSpPr>
                <a:spLocks/>
              </p:cNvSpPr>
              <p:nvPr/>
            </p:nvSpPr>
            <p:spPr bwMode="auto">
              <a:xfrm>
                <a:off x="1734" y="2587"/>
                <a:ext cx="1494" cy="394"/>
              </a:xfrm>
              <a:custGeom>
                <a:avLst/>
                <a:gdLst>
                  <a:gd name="T0" fmla="*/ 0 w 2216"/>
                  <a:gd name="T1" fmla="*/ 0 h 550"/>
                  <a:gd name="T2" fmla="*/ 1 w 2216"/>
                  <a:gd name="T3" fmla="*/ 1 h 550"/>
                  <a:gd name="T4" fmla="*/ 6 w 2216"/>
                  <a:gd name="T5" fmla="*/ 4 h 550"/>
                  <a:gd name="T6" fmla="*/ 6 w 2216"/>
                  <a:gd name="T7" fmla="*/ 3 h 550"/>
                  <a:gd name="T8" fmla="*/ 0 w 2216"/>
                  <a:gd name="T9" fmla="*/ 0 h 5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16"/>
                  <a:gd name="T16" fmla="*/ 0 h 550"/>
                  <a:gd name="T17" fmla="*/ 2216 w 2216"/>
                  <a:gd name="T18" fmla="*/ 550 h 55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16" h="550">
                    <a:moveTo>
                      <a:pt x="0" y="0"/>
                    </a:moveTo>
                    <a:lnTo>
                      <a:pt x="9" y="57"/>
                    </a:lnTo>
                    <a:lnTo>
                      <a:pt x="2164" y="550"/>
                    </a:lnTo>
                    <a:lnTo>
                      <a:pt x="2216" y="49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4115" name="Group 951"/>
              <p:cNvGrpSpPr>
                <a:grpSpLocks/>
              </p:cNvGrpSpPr>
              <p:nvPr/>
            </p:nvGrpSpPr>
            <p:grpSpPr bwMode="auto">
              <a:xfrm>
                <a:off x="1709" y="3008"/>
                <a:ext cx="507" cy="234"/>
                <a:chOff x="1740" y="2642"/>
                <a:chExt cx="752" cy="327"/>
              </a:xfrm>
            </p:grpSpPr>
            <p:sp>
              <p:nvSpPr>
                <p:cNvPr id="44122" name="Freeform 952"/>
                <p:cNvSpPr>
                  <a:spLocks/>
                </p:cNvSpPr>
                <p:nvPr/>
              </p:nvSpPr>
              <p:spPr bwMode="auto">
                <a:xfrm>
                  <a:off x="1740" y="2642"/>
                  <a:ext cx="752" cy="327"/>
                </a:xfrm>
                <a:custGeom>
                  <a:avLst/>
                  <a:gdLst>
                    <a:gd name="T0" fmla="*/ 293 w 752"/>
                    <a:gd name="T1" fmla="*/ 0 h 327"/>
                    <a:gd name="T2" fmla="*/ 752 w 752"/>
                    <a:gd name="T3" fmla="*/ 124 h 327"/>
                    <a:gd name="T4" fmla="*/ 470 w 752"/>
                    <a:gd name="T5" fmla="*/ 327 h 327"/>
                    <a:gd name="T6" fmla="*/ 0 w 752"/>
                    <a:gd name="T7" fmla="*/ 183 h 327"/>
                    <a:gd name="T8" fmla="*/ 293 w 752"/>
                    <a:gd name="T9" fmla="*/ 0 h 3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52"/>
                    <a:gd name="T16" fmla="*/ 0 h 327"/>
                    <a:gd name="T17" fmla="*/ 752 w 752"/>
                    <a:gd name="T18" fmla="*/ 327 h 32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52" h="327">
                      <a:moveTo>
                        <a:pt x="293" y="0"/>
                      </a:moveTo>
                      <a:lnTo>
                        <a:pt x="752" y="124"/>
                      </a:lnTo>
                      <a:lnTo>
                        <a:pt x="470" y="327"/>
                      </a:lnTo>
                      <a:lnTo>
                        <a:pt x="0" y="183"/>
                      </a:lnTo>
                      <a:lnTo>
                        <a:pt x="293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23" name="Freeform 953"/>
                <p:cNvSpPr>
                  <a:spLocks/>
                </p:cNvSpPr>
                <p:nvPr/>
              </p:nvSpPr>
              <p:spPr bwMode="auto">
                <a:xfrm>
                  <a:off x="1754" y="2649"/>
                  <a:ext cx="726" cy="311"/>
                </a:xfrm>
                <a:custGeom>
                  <a:avLst/>
                  <a:gdLst>
                    <a:gd name="T0" fmla="*/ 282 w 726"/>
                    <a:gd name="T1" fmla="*/ 0 h 311"/>
                    <a:gd name="T2" fmla="*/ 726 w 726"/>
                    <a:gd name="T3" fmla="*/ 119 h 311"/>
                    <a:gd name="T4" fmla="*/ 457 w 726"/>
                    <a:gd name="T5" fmla="*/ 311 h 311"/>
                    <a:gd name="T6" fmla="*/ 0 w 726"/>
                    <a:gd name="T7" fmla="*/ 173 h 311"/>
                    <a:gd name="T8" fmla="*/ 282 w 726"/>
                    <a:gd name="T9" fmla="*/ 0 h 3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26"/>
                    <a:gd name="T16" fmla="*/ 0 h 311"/>
                    <a:gd name="T17" fmla="*/ 726 w 726"/>
                    <a:gd name="T18" fmla="*/ 311 h 31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26" h="311">
                      <a:moveTo>
                        <a:pt x="282" y="0"/>
                      </a:moveTo>
                      <a:lnTo>
                        <a:pt x="726" y="119"/>
                      </a:lnTo>
                      <a:lnTo>
                        <a:pt x="457" y="311"/>
                      </a:lnTo>
                      <a:lnTo>
                        <a:pt x="0" y="173"/>
                      </a:lnTo>
                      <a:lnTo>
                        <a:pt x="282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4D4D4D"/>
                    </a:gs>
                    <a:gs pos="100000">
                      <a:srgbClr val="DDDDDD"/>
                    </a:gs>
                  </a:gsLst>
                  <a:lin ang="189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24" name="Freeform 954"/>
                <p:cNvSpPr>
                  <a:spLocks/>
                </p:cNvSpPr>
                <p:nvPr/>
              </p:nvSpPr>
              <p:spPr bwMode="auto">
                <a:xfrm>
                  <a:off x="1808" y="2770"/>
                  <a:ext cx="258" cy="100"/>
                </a:xfrm>
                <a:custGeom>
                  <a:avLst/>
                  <a:gdLst>
                    <a:gd name="T0" fmla="*/ 0 w 258"/>
                    <a:gd name="T1" fmla="*/ 44 h 100"/>
                    <a:gd name="T2" fmla="*/ 75 w 258"/>
                    <a:gd name="T3" fmla="*/ 0 h 100"/>
                    <a:gd name="T4" fmla="*/ 258 w 258"/>
                    <a:gd name="T5" fmla="*/ 50 h 100"/>
                    <a:gd name="T6" fmla="*/ 183 w 258"/>
                    <a:gd name="T7" fmla="*/ 100 h 100"/>
                    <a:gd name="T8" fmla="*/ 0 w 258"/>
                    <a:gd name="T9" fmla="*/ 44 h 1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0"/>
                    <a:gd name="T17" fmla="*/ 258 w 258"/>
                    <a:gd name="T18" fmla="*/ 100 h 1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0">
                      <a:moveTo>
                        <a:pt x="0" y="44"/>
                      </a:moveTo>
                      <a:lnTo>
                        <a:pt x="75" y="0"/>
                      </a:lnTo>
                      <a:lnTo>
                        <a:pt x="258" y="50"/>
                      </a:lnTo>
                      <a:lnTo>
                        <a:pt x="183" y="100"/>
                      </a:lnTo>
                      <a:lnTo>
                        <a:pt x="0" y="4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25" name="Freeform 955"/>
                <p:cNvSpPr>
                  <a:spLocks/>
                </p:cNvSpPr>
                <p:nvPr/>
              </p:nvSpPr>
              <p:spPr bwMode="auto">
                <a:xfrm>
                  <a:off x="1799" y="2816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26" name="Freeform 956"/>
                <p:cNvSpPr>
                  <a:spLocks/>
                </p:cNvSpPr>
                <p:nvPr/>
              </p:nvSpPr>
              <p:spPr bwMode="auto">
                <a:xfrm>
                  <a:off x="2020" y="2834"/>
                  <a:ext cx="258" cy="102"/>
                </a:xfrm>
                <a:custGeom>
                  <a:avLst/>
                  <a:gdLst>
                    <a:gd name="T0" fmla="*/ 0 w 258"/>
                    <a:gd name="T1" fmla="*/ 46 h 102"/>
                    <a:gd name="T2" fmla="*/ 71 w 258"/>
                    <a:gd name="T3" fmla="*/ 0 h 102"/>
                    <a:gd name="T4" fmla="*/ 258 w 258"/>
                    <a:gd name="T5" fmla="*/ 52 h 102"/>
                    <a:gd name="T6" fmla="*/ 183 w 258"/>
                    <a:gd name="T7" fmla="*/ 102 h 102"/>
                    <a:gd name="T8" fmla="*/ 0 w 258"/>
                    <a:gd name="T9" fmla="*/ 46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2"/>
                    <a:gd name="T17" fmla="*/ 258 w 258"/>
                    <a:gd name="T18" fmla="*/ 102 h 10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2">
                      <a:moveTo>
                        <a:pt x="0" y="46"/>
                      </a:moveTo>
                      <a:lnTo>
                        <a:pt x="71" y="0"/>
                      </a:lnTo>
                      <a:lnTo>
                        <a:pt x="258" y="52"/>
                      </a:lnTo>
                      <a:lnTo>
                        <a:pt x="183" y="102"/>
                      </a:lnTo>
                      <a:lnTo>
                        <a:pt x="0" y="46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27" name="Freeform 957"/>
                <p:cNvSpPr>
                  <a:spLocks/>
                </p:cNvSpPr>
                <p:nvPr/>
              </p:nvSpPr>
              <p:spPr bwMode="auto">
                <a:xfrm>
                  <a:off x="2011" y="2882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4116" name="Freeform 958"/>
              <p:cNvSpPr>
                <a:spLocks/>
              </p:cNvSpPr>
              <p:nvPr/>
            </p:nvSpPr>
            <p:spPr bwMode="auto">
              <a:xfrm>
                <a:off x="2577" y="3043"/>
                <a:ext cx="614" cy="514"/>
              </a:xfrm>
              <a:custGeom>
                <a:avLst/>
                <a:gdLst>
                  <a:gd name="T0" fmla="*/ 1 w 990"/>
                  <a:gd name="T1" fmla="*/ 1 h 792"/>
                  <a:gd name="T2" fmla="*/ 1 w 990"/>
                  <a:gd name="T3" fmla="*/ 0 h 792"/>
                  <a:gd name="T4" fmla="*/ 1 w 990"/>
                  <a:gd name="T5" fmla="*/ 1 h 792"/>
                  <a:gd name="T6" fmla="*/ 0 w 990"/>
                  <a:gd name="T7" fmla="*/ 1 h 792"/>
                  <a:gd name="T8" fmla="*/ 1 w 990"/>
                  <a:gd name="T9" fmla="*/ 1 h 7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90"/>
                  <a:gd name="T16" fmla="*/ 0 h 792"/>
                  <a:gd name="T17" fmla="*/ 990 w 990"/>
                  <a:gd name="T18" fmla="*/ 792 h 79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90" h="792">
                    <a:moveTo>
                      <a:pt x="3" y="738"/>
                    </a:moveTo>
                    <a:lnTo>
                      <a:pt x="990" y="0"/>
                    </a:lnTo>
                    <a:lnTo>
                      <a:pt x="987" y="60"/>
                    </a:lnTo>
                    <a:lnTo>
                      <a:pt x="0" y="792"/>
                    </a:lnTo>
                    <a:lnTo>
                      <a:pt x="3" y="738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17" name="Freeform 959"/>
              <p:cNvSpPr>
                <a:spLocks/>
              </p:cNvSpPr>
              <p:nvPr/>
            </p:nvSpPr>
            <p:spPr bwMode="auto">
              <a:xfrm>
                <a:off x="1010" y="3084"/>
                <a:ext cx="1571" cy="469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2 w 2532"/>
                  <a:gd name="T5" fmla="*/ 1 h 723"/>
                  <a:gd name="T6" fmla="*/ 2 w 2532"/>
                  <a:gd name="T7" fmla="*/ 1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18" name="Freeform 960"/>
              <p:cNvSpPr>
                <a:spLocks/>
              </p:cNvSpPr>
              <p:nvPr/>
            </p:nvSpPr>
            <p:spPr bwMode="auto">
              <a:xfrm>
                <a:off x="1011" y="2998"/>
                <a:ext cx="17" cy="95"/>
              </a:xfrm>
              <a:custGeom>
                <a:avLst/>
                <a:gdLst>
                  <a:gd name="T0" fmla="*/ 1 w 26"/>
                  <a:gd name="T1" fmla="*/ 1 h 147"/>
                  <a:gd name="T2" fmla="*/ 1 w 26"/>
                  <a:gd name="T3" fmla="*/ 1 h 147"/>
                  <a:gd name="T4" fmla="*/ 0 w 26"/>
                  <a:gd name="T5" fmla="*/ 1 h 147"/>
                  <a:gd name="T6" fmla="*/ 1 w 26"/>
                  <a:gd name="T7" fmla="*/ 0 h 147"/>
                  <a:gd name="T8" fmla="*/ 1 w 26"/>
                  <a:gd name="T9" fmla="*/ 1 h 1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6"/>
                  <a:gd name="T16" fmla="*/ 0 h 147"/>
                  <a:gd name="T17" fmla="*/ 26 w 26"/>
                  <a:gd name="T18" fmla="*/ 147 h 14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6" h="147">
                    <a:moveTo>
                      <a:pt x="26" y="10"/>
                    </a:moveTo>
                    <a:lnTo>
                      <a:pt x="23" y="147"/>
                    </a:lnTo>
                    <a:lnTo>
                      <a:pt x="0" y="144"/>
                    </a:lnTo>
                    <a:lnTo>
                      <a:pt x="3" y="0"/>
                    </a:lnTo>
                    <a:lnTo>
                      <a:pt x="26" y="1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19" name="Freeform 961"/>
              <p:cNvSpPr>
                <a:spLocks/>
              </p:cNvSpPr>
              <p:nvPr/>
            </p:nvSpPr>
            <p:spPr bwMode="auto">
              <a:xfrm>
                <a:off x="1012" y="2611"/>
                <a:ext cx="730" cy="393"/>
              </a:xfrm>
              <a:custGeom>
                <a:avLst/>
                <a:gdLst>
                  <a:gd name="T0" fmla="*/ 1 w 1176"/>
                  <a:gd name="T1" fmla="*/ 0 h 606"/>
                  <a:gd name="T2" fmla="*/ 0 w 1176"/>
                  <a:gd name="T3" fmla="*/ 1 h 606"/>
                  <a:gd name="T4" fmla="*/ 1 w 1176"/>
                  <a:gd name="T5" fmla="*/ 1 h 606"/>
                  <a:gd name="T6" fmla="*/ 1 w 1176"/>
                  <a:gd name="T7" fmla="*/ 1 h 606"/>
                  <a:gd name="T8" fmla="*/ 1 w 1176"/>
                  <a:gd name="T9" fmla="*/ 0 h 6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76"/>
                  <a:gd name="T16" fmla="*/ 0 h 606"/>
                  <a:gd name="T17" fmla="*/ 1176 w 1176"/>
                  <a:gd name="T18" fmla="*/ 606 h 60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76" h="606">
                    <a:moveTo>
                      <a:pt x="1170" y="0"/>
                    </a:moveTo>
                    <a:lnTo>
                      <a:pt x="0" y="597"/>
                    </a:lnTo>
                    <a:lnTo>
                      <a:pt x="30" y="606"/>
                    </a:lnTo>
                    <a:lnTo>
                      <a:pt x="1176" y="18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20" name="Freeform 962"/>
              <p:cNvSpPr>
                <a:spLocks/>
              </p:cNvSpPr>
              <p:nvPr/>
            </p:nvSpPr>
            <p:spPr bwMode="auto">
              <a:xfrm>
                <a:off x="1061" y="3018"/>
                <a:ext cx="1490" cy="451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1 w 2532"/>
                  <a:gd name="T5" fmla="*/ 1 h 723"/>
                  <a:gd name="T6" fmla="*/ 1 w 2532"/>
                  <a:gd name="T7" fmla="*/ 1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21" name="Freeform 963"/>
              <p:cNvSpPr>
                <a:spLocks/>
              </p:cNvSpPr>
              <p:nvPr/>
            </p:nvSpPr>
            <p:spPr bwMode="auto">
              <a:xfrm flipV="1">
                <a:off x="2549" y="2986"/>
                <a:ext cx="608" cy="467"/>
              </a:xfrm>
              <a:custGeom>
                <a:avLst/>
                <a:gdLst>
                  <a:gd name="T0" fmla="*/ 0 w 2532"/>
                  <a:gd name="T1" fmla="*/ 0 h 723"/>
                  <a:gd name="T2" fmla="*/ 0 w 2532"/>
                  <a:gd name="T3" fmla="*/ 0 h 723"/>
                  <a:gd name="T4" fmla="*/ 0 w 2532"/>
                  <a:gd name="T5" fmla="*/ 1 h 723"/>
                  <a:gd name="T6" fmla="*/ 0 w 2532"/>
                  <a:gd name="T7" fmla="*/ 1 h 723"/>
                  <a:gd name="T8" fmla="*/ 0 w 2532"/>
                  <a:gd name="T9" fmla="*/ 1 h 723"/>
                  <a:gd name="T10" fmla="*/ 0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44036" name="Rectangle 4"/>
          <p:cNvSpPr>
            <a:spLocks noGrp="1" noChangeArrowheads="1"/>
          </p:cNvSpPr>
          <p:nvPr>
            <p:ph type="title"/>
          </p:nvPr>
        </p:nvSpPr>
        <p:spPr>
          <a:xfrm>
            <a:off x="366713" y="184150"/>
            <a:ext cx="7634287" cy="654050"/>
          </a:xfrm>
        </p:spPr>
        <p:txBody>
          <a:bodyPr/>
          <a:lstStyle/>
          <a:p>
            <a:r>
              <a:rPr lang="en-US">
                <a:latin typeface="Gill Sans MT" charset="0"/>
              </a:rPr>
              <a:t>Client-server architecture</a:t>
            </a:r>
          </a:p>
        </p:txBody>
      </p:sp>
      <p:sp>
        <p:nvSpPr>
          <p:cNvPr id="44037" name="Rectangle 460"/>
          <p:cNvSpPr>
            <a:spLocks noGrp="1" noChangeArrowheads="1"/>
          </p:cNvSpPr>
          <p:nvPr>
            <p:ph type="body" sz="half" idx="2"/>
          </p:nvPr>
        </p:nvSpPr>
        <p:spPr>
          <a:xfrm>
            <a:off x="4114800" y="838200"/>
            <a:ext cx="4800600" cy="54102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dirty="0">
                <a:solidFill>
                  <a:srgbClr val="CC0000"/>
                </a:solidFill>
                <a:latin typeface="Gill Sans MT" charset="0"/>
              </a:rPr>
              <a:t>server: </a:t>
            </a:r>
          </a:p>
          <a:p>
            <a:r>
              <a:rPr lang="en-US" sz="2400" dirty="0">
                <a:latin typeface="Gill Sans MT" charset="0"/>
              </a:rPr>
              <a:t>always-on host</a:t>
            </a:r>
          </a:p>
          <a:p>
            <a:r>
              <a:rPr lang="en-US" sz="2400" dirty="0">
                <a:latin typeface="Gill Sans MT" charset="0"/>
              </a:rPr>
              <a:t>permanent </a:t>
            </a:r>
            <a:r>
              <a:rPr lang="en-US" sz="2400" dirty="0" smtClean="0">
                <a:latin typeface="Gill Sans MT" charset="0"/>
              </a:rPr>
              <a:t>&amp; known IP </a:t>
            </a:r>
            <a:r>
              <a:rPr lang="en-US" sz="2400" dirty="0">
                <a:latin typeface="Gill Sans MT" charset="0"/>
              </a:rPr>
              <a:t>address</a:t>
            </a:r>
          </a:p>
          <a:p>
            <a:r>
              <a:rPr lang="en-US" sz="2400" dirty="0">
                <a:latin typeface="Gill Sans MT" charset="0"/>
              </a:rPr>
              <a:t>data centers for scaling</a:t>
            </a:r>
          </a:p>
          <a:p>
            <a:pPr>
              <a:spcBef>
                <a:spcPct val="75000"/>
              </a:spcBef>
              <a:buFont typeface="Wingdings" charset="0"/>
              <a:buNone/>
            </a:pPr>
            <a:r>
              <a:rPr lang="en-US" dirty="0">
                <a:solidFill>
                  <a:srgbClr val="CC0000"/>
                </a:solidFill>
                <a:latin typeface="Gill Sans MT" charset="0"/>
              </a:rPr>
              <a:t>clients:</a:t>
            </a:r>
          </a:p>
          <a:p>
            <a:r>
              <a:rPr lang="en-US" sz="2400" dirty="0">
                <a:latin typeface="Gill Sans MT" charset="0"/>
              </a:rPr>
              <a:t>communicate with server</a:t>
            </a:r>
          </a:p>
          <a:p>
            <a:r>
              <a:rPr lang="en-US" sz="2400" dirty="0">
                <a:latin typeface="Gill Sans MT" charset="0"/>
              </a:rPr>
              <a:t>may be intermittently connected</a:t>
            </a:r>
          </a:p>
          <a:p>
            <a:r>
              <a:rPr lang="en-US" sz="2400" dirty="0">
                <a:latin typeface="Gill Sans MT" charset="0"/>
              </a:rPr>
              <a:t>may have dynamic IP addresses</a:t>
            </a:r>
          </a:p>
          <a:p>
            <a:r>
              <a:rPr lang="en-US" sz="2400" dirty="0">
                <a:latin typeface="Gill Sans MT" charset="0"/>
              </a:rPr>
              <a:t>do not communicate directly with each </a:t>
            </a:r>
            <a:r>
              <a:rPr lang="en-US" sz="2400" dirty="0" smtClean="0">
                <a:latin typeface="Gill Sans MT" charset="0"/>
              </a:rPr>
              <a:t>other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  <a:latin typeface="Gill Sans MT" charset="0"/>
              </a:rPr>
              <a:t>Note: </a:t>
            </a:r>
            <a:r>
              <a:rPr lang="en-US" sz="2400" dirty="0" smtClean="0">
                <a:latin typeface="Gill Sans MT" charset="0"/>
              </a:rPr>
              <a:t>Both Fixed &amp; Dynamic IP Addresses</a:t>
            </a:r>
            <a:endParaRPr lang="en-US" sz="2400" dirty="0">
              <a:latin typeface="Gill Sans MT" charset="0"/>
            </a:endParaRPr>
          </a:p>
        </p:txBody>
      </p:sp>
      <p:sp>
        <p:nvSpPr>
          <p:cNvPr id="44039" name="Line 913"/>
          <p:cNvSpPr>
            <a:spLocks noChangeShapeType="1"/>
          </p:cNvSpPr>
          <p:nvPr/>
        </p:nvSpPr>
        <p:spPr bwMode="auto">
          <a:xfrm>
            <a:off x="1249363" y="3235325"/>
            <a:ext cx="2006600" cy="1978025"/>
          </a:xfrm>
          <a:prstGeom prst="line">
            <a:avLst/>
          </a:prstGeom>
          <a:noFill/>
          <a:ln w="76200">
            <a:solidFill>
              <a:srgbClr val="CC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40" name="Line 800"/>
          <p:cNvSpPr>
            <a:spLocks noChangeShapeType="1"/>
          </p:cNvSpPr>
          <p:nvPr/>
        </p:nvSpPr>
        <p:spPr bwMode="auto">
          <a:xfrm>
            <a:off x="2211388" y="1844675"/>
            <a:ext cx="1481137" cy="3109913"/>
          </a:xfrm>
          <a:prstGeom prst="line">
            <a:avLst/>
          </a:prstGeom>
          <a:noFill/>
          <a:ln w="76200">
            <a:solidFill>
              <a:srgbClr val="CC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41" name="Text Box 803"/>
          <p:cNvSpPr txBox="1">
            <a:spLocks noChangeArrowheads="1"/>
          </p:cNvSpPr>
          <p:nvPr/>
        </p:nvSpPr>
        <p:spPr bwMode="auto">
          <a:xfrm>
            <a:off x="254000" y="4067175"/>
            <a:ext cx="1552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CC0000"/>
                </a:solidFill>
              </a:rPr>
              <a:t>client/server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134E3C-D17C-9940-9B17-CF88901F77CA}" type="datetime1">
              <a:rPr lang="en-US" smtClean="0"/>
              <a:t>9/16/19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2-</a:t>
            </a:r>
            <a:fld id="{5E867562-886A-B946-A56E-541A4054530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1540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2174</TotalTime>
  <Words>1638</Words>
  <Application>Microsoft Macintosh PowerPoint</Application>
  <PresentationFormat>On-screen Show (4:3)</PresentationFormat>
  <Paragraphs>392</Paragraphs>
  <Slides>22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Default Design</vt:lpstr>
      <vt:lpstr>CS 125 – Applications The TOP Reading: K&amp;R C2</vt:lpstr>
      <vt:lpstr>IP Suite In Action:  End Hosts vs. Routers</vt:lpstr>
      <vt:lpstr>Some network apps</vt:lpstr>
      <vt:lpstr>Chapter 2: application layer</vt:lpstr>
      <vt:lpstr>Apps: Creating a network app</vt:lpstr>
      <vt:lpstr>Application-Layer Protocols</vt:lpstr>
      <vt:lpstr>Application vs. Application-Layer Protocols</vt:lpstr>
      <vt:lpstr>Application architectures</vt:lpstr>
      <vt:lpstr>Client-server architecture</vt:lpstr>
      <vt:lpstr>P2P architecture</vt:lpstr>
      <vt:lpstr>Processes communicating</vt:lpstr>
      <vt:lpstr>Sockets</vt:lpstr>
      <vt:lpstr>Addressing processes</vt:lpstr>
      <vt:lpstr>App-layer protocol defines</vt:lpstr>
      <vt:lpstr>Analyzing App Protocols</vt:lpstr>
      <vt:lpstr>Analyzing App Protocols (Cont.)</vt:lpstr>
      <vt:lpstr>What transport service does an app need?</vt:lpstr>
      <vt:lpstr>Transport service requirements: common apps</vt:lpstr>
      <vt:lpstr>Internet transport protocol services</vt:lpstr>
      <vt:lpstr>Internet apps: transport protocols</vt:lpstr>
      <vt:lpstr>Securing TCP</vt:lpstr>
      <vt:lpstr>Reflecting on Application-Layer Protocols</vt:lpstr>
    </vt:vector>
  </TitlesOfParts>
  <Company>Princeton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Internetworking </dc:title>
  <dc:creator>klp</dc:creator>
  <cp:lastModifiedBy>mike erlinger</cp:lastModifiedBy>
  <cp:revision>62</cp:revision>
  <cp:lastPrinted>2019-09-16T22:56:50Z</cp:lastPrinted>
  <dcterms:created xsi:type="dcterms:W3CDTF">2000-02-01T02:01:05Z</dcterms:created>
  <dcterms:modified xsi:type="dcterms:W3CDTF">2019-09-16T22:59:08Z</dcterms:modified>
</cp:coreProperties>
</file>