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93" r:id="rId3"/>
    <p:sldId id="294" r:id="rId4"/>
    <p:sldId id="295" r:id="rId5"/>
    <p:sldId id="303" r:id="rId6"/>
    <p:sldId id="296" r:id="rId7"/>
    <p:sldId id="297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298" r:id="rId18"/>
    <p:sldId id="299" r:id="rId19"/>
    <p:sldId id="258" r:id="rId20"/>
    <p:sldId id="300" r:id="rId21"/>
    <p:sldId id="310" r:id="rId22"/>
    <p:sldId id="302" r:id="rId23"/>
    <p:sldId id="314" r:id="rId24"/>
    <p:sldId id="289" r:id="rId25"/>
    <p:sldId id="274" r:id="rId26"/>
    <p:sldId id="315" r:id="rId27"/>
    <p:sldId id="261" r:id="rId28"/>
    <p:sldId id="316" r:id="rId29"/>
    <p:sldId id="262" r:id="rId30"/>
    <p:sldId id="291" r:id="rId31"/>
    <p:sldId id="276" r:id="rId32"/>
    <p:sldId id="306" r:id="rId33"/>
    <p:sldId id="278" r:id="rId34"/>
    <p:sldId id="346" r:id="rId35"/>
    <p:sldId id="317" r:id="rId36"/>
    <p:sldId id="318" r:id="rId37"/>
    <p:sldId id="263" r:id="rId38"/>
    <p:sldId id="307" r:id="rId39"/>
    <p:sldId id="308" r:id="rId40"/>
    <p:sldId id="280" r:id="rId41"/>
    <p:sldId id="319" r:id="rId42"/>
    <p:sldId id="320" r:id="rId43"/>
    <p:sldId id="321" r:id="rId44"/>
    <p:sldId id="264" r:id="rId45"/>
    <p:sldId id="28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265" r:id="rId56"/>
    <p:sldId id="331" r:id="rId57"/>
    <p:sldId id="332" r:id="rId58"/>
    <p:sldId id="333" r:id="rId59"/>
    <p:sldId id="334" r:id="rId60"/>
    <p:sldId id="292" r:id="rId61"/>
    <p:sldId id="284" r:id="rId62"/>
    <p:sldId id="286" r:id="rId63"/>
    <p:sldId id="268" r:id="rId64"/>
    <p:sldId id="335" r:id="rId65"/>
    <p:sldId id="269" r:id="rId66"/>
    <p:sldId id="270" r:id="rId67"/>
    <p:sldId id="288" r:id="rId68"/>
    <p:sldId id="336" r:id="rId69"/>
    <p:sldId id="347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31" d="100"/>
          <a:sy n="131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D1292-AAA9-E64E-8418-6491E0241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5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8FD262-8540-B043-8CD9-32C0449F8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7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5A976-4059-8747-92A1-3EA0CA5117BB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3B52-D2E6-CD43-8214-708D39F51F4B}" type="slidenum">
              <a:rPr lang="en-US"/>
              <a:pPr/>
              <a:t>20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388CF-46F7-3146-A6F7-1F63EA06BAFA}" type="slidenum">
              <a:rPr lang="en-US"/>
              <a:pPr/>
              <a:t>38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44B19-0EE3-2349-B5D4-B94FDFC70D72}" type="slidenum">
              <a:rPr lang="en-US"/>
              <a:pPr/>
              <a:t>42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1BCB2-1E14-DF47-98FE-DC1EC5015A0C}" type="slidenum">
              <a:rPr lang="en-US"/>
              <a:pPr/>
              <a:t>59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E3A41-98F0-674B-B01F-FF3B50ACAD98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297029-067A-0D4F-962E-C779FF438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40546-783C-9C49-BE2A-1D3A8583D601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A512B0-8272-3345-9241-9393DE6BD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7F4DD-6D00-2B41-88F2-0872F041ACF7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1A8DD9-5E2B-AF48-A12D-DDC9420AA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F85A9354-90A2-9448-9EEA-2B74293CC1E9}" type="datetime1">
              <a:rPr lang="en-US" smtClean="0"/>
              <a:t>10/23/18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6A4169-B3DD-D344-89D3-B31BB37A7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F2F15-B2E6-9C4E-953E-8906171C8A82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F0384-0F73-434B-814A-A2EAF4AD7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18CC4-413A-3643-AA50-1AA25D547978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7A1BEE-2869-9443-A022-FF52E38E9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0AE66-528D-D04A-9207-442F38BF4A1B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A1D0D3-2A2E-C140-979B-B08291161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49166-C895-7840-BE2A-760CC42E44B2}" type="datetime1">
              <a:rPr lang="en-US" smtClean="0"/>
              <a:t>10/23/18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AD85F9-FEC2-9845-9876-C5CA8DCAB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9341-1298-7647-BA19-026CB21460BD}" type="datetime1">
              <a:rPr lang="en-US" smtClean="0"/>
              <a:t>10/23/18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1C92DF-242F-AE4D-BA2A-AA74D4F41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8D13D-B68B-7246-ADC3-905154CE4FFE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5D863-76C4-344C-A332-6F3693579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A0804-1C3E-E740-8AEE-CAAD39BADE66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A8B9E8-332E-5446-837D-0FFB5E07C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62688-985C-1B4F-A373-A377FC5F6377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0DC1C-20D6-1240-A69D-6098C4867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202369-83F3-5747-880E-056D7429194D}" type="datetime1">
              <a:rPr lang="en-US" smtClean="0"/>
              <a:t>10/23/18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FA5DCC-6449-274E-A0FD-681F886415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038600" y="62484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myKRcongestion</a:t>
            </a:r>
            <a:endParaRPr lang="en-US" sz="1800" dirty="0"/>
          </a:p>
        </p:txBody>
      </p:sp>
      <p:pic>
        <p:nvPicPr>
          <p:cNvPr id="3" name="Picture 2" descr="cslogo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130808" cy="1361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8928-943B-9C48-A27F-F7CA59070500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23B8-A0A1-4543-9463-872443B60A7B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990600"/>
          </a:xfrm>
        </p:spPr>
        <p:txBody>
          <a:bodyPr/>
          <a:lstStyle/>
          <a:p>
            <a:r>
              <a:rPr lang="en-US" sz="4400"/>
              <a:t>Congestion Control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276600"/>
            <a:ext cx="49530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Outline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Queuing Discipline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Reacting to Congestion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Avoiding Congestion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Readings: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Chapter 6</a:t>
            </a:r>
            <a:endParaRPr lang="en-US" sz="2400" dirty="0"/>
          </a:p>
        </p:txBody>
      </p:sp>
      <p:pic>
        <p:nvPicPr>
          <p:cNvPr id="2052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04800"/>
            <a:ext cx="396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61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96426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6262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ea typeface="ＭＳ Ｐゴシック" charset="0"/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6266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267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270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271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6272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96423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24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25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3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277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9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96417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18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19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0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2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0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281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82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96411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12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13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4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5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6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3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4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5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6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7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88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96405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06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07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8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9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0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89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96399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00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401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3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4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90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6291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6292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293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94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96392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393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4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5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6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7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8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95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6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7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8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6299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300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01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02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6381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2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4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5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6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7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>
                  <a:latin typeface="Tahoma" charset="0"/>
                </a:rPr>
                <a:t>R/2</a:t>
              </a:r>
            </a:p>
          </p:txBody>
        </p:sp>
        <p:sp>
          <p:nvSpPr>
            <p:cNvPr id="96388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>
                  <a:latin typeface="Tahoma" charset="0"/>
                </a:rPr>
                <a:t>R/2</a:t>
              </a:r>
            </a:p>
          </p:txBody>
        </p:sp>
        <p:sp>
          <p:nvSpPr>
            <p:cNvPr id="96389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6390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6391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6310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6311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6312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96349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0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51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2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3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54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379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80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55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56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377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78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57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58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59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375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76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60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61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73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74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62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63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5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66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7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68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69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70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371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72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6313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96317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19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1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22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347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48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23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24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345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46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25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26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6327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343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44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28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29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41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342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330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31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2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3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34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5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36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37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38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339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340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6314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96315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16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5DBE-9C81-0A48-A80D-762B0C38BB4E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285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97437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438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729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729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729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97434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35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36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9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29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97428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29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30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1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2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3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0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7301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302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97422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23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24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5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6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7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3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5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6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7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308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97416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17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18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9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0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1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09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97410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11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12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3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4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5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0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7311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7312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7313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97403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404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5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6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7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8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9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4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5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6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7318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7319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20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21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7329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0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1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2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7333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7334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97371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2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73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4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5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76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7401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402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77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78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7399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400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79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80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81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397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98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82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83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7395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96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84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85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6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7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88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9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90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91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92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393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94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7335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97339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0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41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2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3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44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7369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70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45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46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7367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68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47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48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7349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365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66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50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51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7363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7364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352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53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4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5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56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7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58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59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60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361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62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7336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97337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38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350E-ECB5-EF46-9E06-2A23AF09B31B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09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98477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478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98310" name="Picture 2" descr="garbage_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312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8315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8316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8317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98474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75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76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23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98468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69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70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1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2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3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4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8325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26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98462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63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64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5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6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7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7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32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98456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57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58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9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0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1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33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98450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51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52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3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4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5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34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335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336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8337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98443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444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5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6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7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8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9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38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9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0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1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342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8343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44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45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8427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8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9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8430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2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8433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34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8441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8442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435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8436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7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38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8439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440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8353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54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55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56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8357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8358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98395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6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97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8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9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400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8425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26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401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402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423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24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403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04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405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8421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22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406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07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8419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20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408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09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0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1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12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3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14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15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16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417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418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8359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98363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4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65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368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8393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94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69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370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391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92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71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72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8373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8389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90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74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75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8387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88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76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77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8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9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80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1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82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83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84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385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8386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8360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98361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62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DE4A-6854-954E-B240-2E7F0D509FC2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33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99506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07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9334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335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9338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9339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9340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99503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04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05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46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9949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9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9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0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0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0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7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9348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9349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50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99491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92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93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94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95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96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51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2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3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4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5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56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99485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86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87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88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89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90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57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99479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80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81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82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83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84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58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9359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9360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99361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99472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9473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4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5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6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7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78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62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3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4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5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9366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9367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68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69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99467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9470" name="Picture 2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471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68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9469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9465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9466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9461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62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63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9464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85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86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87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88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+mn-cs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+mn-cs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+mn-cs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grpSp>
        <p:nvGrpSpPr>
          <p:cNvPr id="99392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99429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0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31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34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9459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60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35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36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457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58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37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38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39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9455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56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40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41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9453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54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42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43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4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5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46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7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48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49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50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451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52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9393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99397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8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399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0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1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02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9427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28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03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04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425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26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05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06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9407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9423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24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08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09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9421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422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410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11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2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3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14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5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16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17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18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419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9420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9394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99395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96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CFFB-70ED-3D4E-A534-2B1254A91715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1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6" grpId="0" animBg="1"/>
      <p:bldP spid="358647" grpId="0" animBg="1"/>
      <p:bldP spid="358648" grpId="0"/>
      <p:bldP spid="358649" grpId="0" animBg="1"/>
      <p:bldP spid="358651" grpId="0"/>
      <p:bldP spid="358656" grpId="0"/>
      <p:bldP spid="358657" grpId="0" animBg="1"/>
      <p:bldP spid="3586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100358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100360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361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100372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3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0374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100375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0362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3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ja-JP" altLang="en-US" sz="280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costs</a:t>
            </a:r>
            <a:r>
              <a:rPr lang="ja-JP" altLang="en-US" sz="280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of congestion:</a:t>
            </a:r>
            <a:r>
              <a:rPr lang="en-US" altLang="ja-JP" sz="28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more work (retrans) for given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goodput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unneeded retransmissions: link carries multiple copies of pkt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sz="2400">
                <a:latin typeface="Gill Sans MT" charset="0"/>
              </a:rPr>
              <a:t>decreasing goodput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>
              <a:latin typeface="Gill Sans MT" charset="0"/>
            </a:endParaRPr>
          </a:p>
        </p:txBody>
      </p:sp>
      <p:sp>
        <p:nvSpPr>
          <p:cNvPr id="100364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00366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100370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100371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+mn-cs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+mn-cs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+mn-cs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  <a:cs typeface="+mn-cs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EDD8-C2EF-6147-80E8-29F2216799FC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multihop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what happens as </a:t>
            </a:r>
            <a:r>
              <a:rPr lang="en-US" sz="2400">
                <a:solidFill>
                  <a:srgbClr val="CC0000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charset="0"/>
              </a:rPr>
              <a:t>in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and </a:t>
            </a:r>
            <a:r>
              <a:rPr lang="en-US" sz="2400">
                <a:solidFill>
                  <a:srgbClr val="CC0000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charset="0"/>
              </a:rPr>
              <a:t>in</a:t>
            </a:r>
            <a:r>
              <a:rPr lang="ja-JP" altLang="en-US" sz="2400" b="1" baseline="30000">
                <a:solidFill>
                  <a:srgbClr val="CC0000"/>
                </a:solidFill>
                <a:latin typeface="Arial" charset="0"/>
              </a:rPr>
              <a:t>’</a:t>
            </a:r>
            <a:r>
              <a:rPr lang="en-US" altLang="ja-JP" sz="2400">
                <a:latin typeface="Gill Sans MT" charset="0"/>
              </a:rPr>
              <a:t> increase</a:t>
            </a:r>
            <a:r>
              <a:rPr lang="en-US" altLang="ja-JP" sz="2400">
                <a:solidFill>
                  <a:srgbClr val="FF0000"/>
                </a:solidFill>
                <a:latin typeface="Gill Sans MT" charset="0"/>
              </a:rPr>
              <a:t> ?</a:t>
            </a:r>
            <a:endParaRPr lang="en-US" sz="240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101386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387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9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0171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71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71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1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1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1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0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A</a:t>
            </a:r>
          </a:p>
        </p:txBody>
      </p:sp>
      <p:sp>
        <p:nvSpPr>
          <p:cNvPr id="101391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92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01704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705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706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7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8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9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6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7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6 w 650"/>
              <a:gd name="T1" fmla="*/ 2147483646 h 735"/>
              <a:gd name="T2" fmla="*/ 2147483646 w 650"/>
              <a:gd name="T3" fmla="*/ 2147483646 h 735"/>
              <a:gd name="T4" fmla="*/ 2147483646 w 650"/>
              <a:gd name="T5" fmla="*/ 2147483646 h 735"/>
              <a:gd name="T6" fmla="*/ 2147483646 w 650"/>
              <a:gd name="T7" fmla="*/ 2147483646 h 735"/>
              <a:gd name="T8" fmla="*/ 2147483646 w 650"/>
              <a:gd name="T9" fmla="*/ 2147483646 h 735"/>
              <a:gd name="T10" fmla="*/ 2147483646 w 650"/>
              <a:gd name="T11" fmla="*/ 2147483646 h 735"/>
              <a:gd name="T12" fmla="*/ 2147483646 w 650"/>
              <a:gd name="T13" fmla="*/ 2147483646 h 735"/>
              <a:gd name="T14" fmla="*/ 2147483646 w 650"/>
              <a:gd name="T15" fmla="*/ 2147483646 h 735"/>
              <a:gd name="T16" fmla="*/ 2147483646 w 650"/>
              <a:gd name="T17" fmla="*/ 2147483646 h 735"/>
              <a:gd name="T18" fmla="*/ 2147483646 w 650"/>
              <a:gd name="T19" fmla="*/ 0 h 735"/>
              <a:gd name="T20" fmla="*/ 2147483646 w 650"/>
              <a:gd name="T21" fmla="*/ 2147483646 h 735"/>
              <a:gd name="T22" fmla="*/ 2147483646 w 650"/>
              <a:gd name="T23" fmla="*/ 2147483646 h 735"/>
              <a:gd name="T24" fmla="*/ 2147483646 w 650"/>
              <a:gd name="T25" fmla="*/ 2147483646 h 735"/>
              <a:gd name="T26" fmla="*/ 2147483646 w 650"/>
              <a:gd name="T27" fmla="*/ 2147483646 h 735"/>
              <a:gd name="T28" fmla="*/ 2147483646 w 650"/>
              <a:gd name="T29" fmla="*/ 2147483646 h 735"/>
              <a:gd name="T30" fmla="*/ 2147483646 w 650"/>
              <a:gd name="T31" fmla="*/ 2147483646 h 735"/>
              <a:gd name="T32" fmla="*/ 2147483646 w 650"/>
              <a:gd name="T33" fmla="*/ 2147483646 h 735"/>
              <a:gd name="T34" fmla="*/ 2147483646 w 650"/>
              <a:gd name="T35" fmla="*/ 2147483646 h 735"/>
              <a:gd name="T36" fmla="*/ 2147483646 w 650"/>
              <a:gd name="T37" fmla="*/ 2147483646 h 735"/>
              <a:gd name="T38" fmla="*/ 2147483646 w 650"/>
              <a:gd name="T39" fmla="*/ 2147483646 h 735"/>
              <a:gd name="T40" fmla="*/ 2147483646 w 650"/>
              <a:gd name="T41" fmla="*/ 2147483646 h 735"/>
              <a:gd name="T42" fmla="*/ 0 w 650"/>
              <a:gd name="T43" fmla="*/ 2147483646 h 735"/>
              <a:gd name="T44" fmla="*/ 2147483646 w 650"/>
              <a:gd name="T45" fmla="*/ 2147483646 h 735"/>
              <a:gd name="T46" fmla="*/ 2147483646 w 650"/>
              <a:gd name="T47" fmla="*/ 2147483646 h 735"/>
              <a:gd name="T48" fmla="*/ 2147483646 w 650"/>
              <a:gd name="T49" fmla="*/ 2147483646 h 735"/>
              <a:gd name="T50" fmla="*/ 2147483646 w 650"/>
              <a:gd name="T51" fmla="*/ 2147483646 h 735"/>
              <a:gd name="T52" fmla="*/ 2147483646 w 650"/>
              <a:gd name="T53" fmla="*/ 2147483646 h 735"/>
              <a:gd name="T54" fmla="*/ 2147483646 w 650"/>
              <a:gd name="T55" fmla="*/ 2147483646 h 735"/>
              <a:gd name="T56" fmla="*/ 2147483646 w 650"/>
              <a:gd name="T57" fmla="*/ 2147483646 h 735"/>
              <a:gd name="T58" fmla="*/ 2147483646 w 650"/>
              <a:gd name="T59" fmla="*/ 2147483646 h 735"/>
              <a:gd name="T60" fmla="*/ 2147483646 w 650"/>
              <a:gd name="T61" fmla="*/ 2147483646 h 735"/>
              <a:gd name="T62" fmla="*/ 2147483646 w 650"/>
              <a:gd name="T63" fmla="*/ 2147483646 h 735"/>
              <a:gd name="T64" fmla="*/ 2147483646 w 650"/>
              <a:gd name="T65" fmla="*/ 2147483646 h 735"/>
              <a:gd name="T66" fmla="*/ 2147483646 w 650"/>
              <a:gd name="T67" fmla="*/ 2147483646 h 735"/>
              <a:gd name="T68" fmla="*/ 2147483646 w 650"/>
              <a:gd name="T69" fmla="*/ 2147483646 h 735"/>
              <a:gd name="T70" fmla="*/ 2147483646 w 650"/>
              <a:gd name="T71" fmla="*/ 2147483646 h 735"/>
              <a:gd name="T72" fmla="*/ 2147483646 w 650"/>
              <a:gd name="T73" fmla="*/ 2147483646 h 735"/>
              <a:gd name="T74" fmla="*/ 2147483646 w 650"/>
              <a:gd name="T75" fmla="*/ 2147483646 h 735"/>
              <a:gd name="T76" fmla="*/ 2147483646 w 650"/>
              <a:gd name="T77" fmla="*/ 2147483646 h 735"/>
              <a:gd name="T78" fmla="*/ 2147483646 w 650"/>
              <a:gd name="T79" fmla="*/ 2147483646 h 735"/>
              <a:gd name="T80" fmla="*/ 2147483646 w 650"/>
              <a:gd name="T81" fmla="*/ 2147483646 h 735"/>
              <a:gd name="T82" fmla="*/ 2147483646 w 650"/>
              <a:gd name="T83" fmla="*/ 2147483646 h 735"/>
              <a:gd name="T84" fmla="*/ 2147483646 w 650"/>
              <a:gd name="T85" fmla="*/ 2147483646 h 735"/>
              <a:gd name="T86" fmla="*/ 2147483646 w 650"/>
              <a:gd name="T87" fmla="*/ 2147483646 h 735"/>
              <a:gd name="T88" fmla="*/ 2147483646 w 650"/>
              <a:gd name="T89" fmla="*/ 2147483646 h 735"/>
              <a:gd name="T90" fmla="*/ 2147483646 w 650"/>
              <a:gd name="T91" fmla="*/ 2147483646 h 735"/>
              <a:gd name="T92" fmla="*/ 2147483646 w 650"/>
              <a:gd name="T93" fmla="*/ 2147483646 h 735"/>
              <a:gd name="T94" fmla="*/ 2147483646 w 650"/>
              <a:gd name="T95" fmla="*/ 2147483646 h 735"/>
              <a:gd name="T96" fmla="*/ 2147483646 w 650"/>
              <a:gd name="T97" fmla="*/ 2147483646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8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6 w 1071"/>
              <a:gd name="T1" fmla="*/ 2147483646 h 731"/>
              <a:gd name="T2" fmla="*/ 0 w 1071"/>
              <a:gd name="T3" fmla="*/ 2147483646 h 731"/>
              <a:gd name="T4" fmla="*/ 2147483646 w 1071"/>
              <a:gd name="T5" fmla="*/ 2147483646 h 731"/>
              <a:gd name="T6" fmla="*/ 2147483646 w 1071"/>
              <a:gd name="T7" fmla="*/ 2147483646 h 731"/>
              <a:gd name="T8" fmla="*/ 2147483646 w 1071"/>
              <a:gd name="T9" fmla="*/ 2147483646 h 731"/>
              <a:gd name="T10" fmla="*/ 2147483646 w 1071"/>
              <a:gd name="T11" fmla="*/ 2147483646 h 731"/>
              <a:gd name="T12" fmla="*/ 2147483646 w 1071"/>
              <a:gd name="T13" fmla="*/ 2147483646 h 731"/>
              <a:gd name="T14" fmla="*/ 2147483646 w 1071"/>
              <a:gd name="T15" fmla="*/ 2147483646 h 731"/>
              <a:gd name="T16" fmla="*/ 2147483646 w 1071"/>
              <a:gd name="T17" fmla="*/ 2147483646 h 731"/>
              <a:gd name="T18" fmla="*/ 2147483646 w 1071"/>
              <a:gd name="T19" fmla="*/ 2147483646 h 731"/>
              <a:gd name="T20" fmla="*/ 2147483646 w 1071"/>
              <a:gd name="T21" fmla="*/ 2147483646 h 731"/>
              <a:gd name="T22" fmla="*/ 2147483646 w 1071"/>
              <a:gd name="T23" fmla="*/ 2147483646 h 731"/>
              <a:gd name="T24" fmla="*/ 2147483646 w 1071"/>
              <a:gd name="T25" fmla="*/ 2147483646 h 731"/>
              <a:gd name="T26" fmla="*/ 2147483646 w 1071"/>
              <a:gd name="T27" fmla="*/ 2147483646 h 731"/>
              <a:gd name="T28" fmla="*/ 2147483646 w 1071"/>
              <a:gd name="T29" fmla="*/ 2147483646 h 731"/>
              <a:gd name="T30" fmla="*/ 2147483646 w 1071"/>
              <a:gd name="T31" fmla="*/ 2147483646 h 731"/>
              <a:gd name="T32" fmla="*/ 2147483646 w 1071"/>
              <a:gd name="T33" fmla="*/ 2147483646 h 731"/>
              <a:gd name="T34" fmla="*/ 2147483646 w 1071"/>
              <a:gd name="T35" fmla="*/ 2147483646 h 731"/>
              <a:gd name="T36" fmla="*/ 2147483646 w 1071"/>
              <a:gd name="T37" fmla="*/ 2147483646 h 731"/>
              <a:gd name="T38" fmla="*/ 2147483646 w 1071"/>
              <a:gd name="T39" fmla="*/ 2147483646 h 731"/>
              <a:gd name="T40" fmla="*/ 2147483646 w 1071"/>
              <a:gd name="T41" fmla="*/ 2147483646 h 731"/>
              <a:gd name="T42" fmla="*/ 2147483646 w 1071"/>
              <a:gd name="T43" fmla="*/ 2147483646 h 731"/>
              <a:gd name="T44" fmla="*/ 2147483646 w 1071"/>
              <a:gd name="T45" fmla="*/ 2147483646 h 731"/>
              <a:gd name="T46" fmla="*/ 2147483646 w 1071"/>
              <a:gd name="T47" fmla="*/ 2147483646 h 731"/>
              <a:gd name="T48" fmla="*/ 2147483646 w 1071"/>
              <a:gd name="T49" fmla="*/ 2147483646 h 731"/>
              <a:gd name="T50" fmla="*/ 2147483646 w 1071"/>
              <a:gd name="T51" fmla="*/ 2147483646 h 731"/>
              <a:gd name="T52" fmla="*/ 2147483646 w 1071"/>
              <a:gd name="T53" fmla="*/ 0 h 731"/>
              <a:gd name="T54" fmla="*/ 2147483646 w 1071"/>
              <a:gd name="T55" fmla="*/ 2147483646 h 731"/>
              <a:gd name="T56" fmla="*/ 2147483646 w 1071"/>
              <a:gd name="T57" fmla="*/ 2147483646 h 731"/>
              <a:gd name="T58" fmla="*/ 2147483646 w 1071"/>
              <a:gd name="T59" fmla="*/ 2147483646 h 731"/>
              <a:gd name="T60" fmla="*/ 2147483646 w 1071"/>
              <a:gd name="T61" fmla="*/ 2147483646 h 731"/>
              <a:gd name="T62" fmla="*/ 2147483646 w 1071"/>
              <a:gd name="T63" fmla="*/ 2147483646 h 731"/>
              <a:gd name="T64" fmla="*/ 2147483646 w 1071"/>
              <a:gd name="T65" fmla="*/ 2147483646 h 731"/>
              <a:gd name="T66" fmla="*/ 2147483646 w 1071"/>
              <a:gd name="T67" fmla="*/ 2147483646 h 731"/>
              <a:gd name="T68" fmla="*/ 2147483646 w 1071"/>
              <a:gd name="T69" fmla="*/ 2147483646 h 731"/>
              <a:gd name="T70" fmla="*/ 2147483646 w 1071"/>
              <a:gd name="T71" fmla="*/ 2147483646 h 731"/>
              <a:gd name="T72" fmla="*/ 2147483646 w 1071"/>
              <a:gd name="T73" fmla="*/ 2147483646 h 731"/>
              <a:gd name="T74" fmla="*/ 2147483646 w 1071"/>
              <a:gd name="T75" fmla="*/ 2147483646 h 731"/>
              <a:gd name="T76" fmla="*/ 2147483646 w 1071"/>
              <a:gd name="T77" fmla="*/ 2147483646 h 731"/>
              <a:gd name="T78" fmla="*/ 2147483646 w 1071"/>
              <a:gd name="T79" fmla="*/ 2147483646 h 731"/>
              <a:gd name="T80" fmla="*/ 2147483646 w 1071"/>
              <a:gd name="T81" fmla="*/ 2147483646 h 731"/>
              <a:gd name="T82" fmla="*/ 2147483646 w 1071"/>
              <a:gd name="T83" fmla="*/ 2147483646 h 731"/>
              <a:gd name="T84" fmla="*/ 2147483646 w 1071"/>
              <a:gd name="T85" fmla="*/ 2147483646 h 731"/>
              <a:gd name="T86" fmla="*/ 2147483646 w 1071"/>
              <a:gd name="T87" fmla="*/ 2147483646 h 731"/>
              <a:gd name="T88" fmla="*/ 2147483646 w 1071"/>
              <a:gd name="T89" fmla="*/ 2147483646 h 731"/>
              <a:gd name="T90" fmla="*/ 2147483646 w 1071"/>
              <a:gd name="T91" fmla="*/ 2147483646 h 731"/>
              <a:gd name="T92" fmla="*/ 2147483646 w 1071"/>
              <a:gd name="T93" fmla="*/ 2147483646 h 731"/>
              <a:gd name="T94" fmla="*/ 2147483646 w 1071"/>
              <a:gd name="T95" fmla="*/ 2147483646 h 731"/>
              <a:gd name="T96" fmla="*/ 2147483646 w 1071"/>
              <a:gd name="T97" fmla="*/ 2147483646 h 731"/>
              <a:gd name="T98" fmla="*/ 2147483646 w 1071"/>
              <a:gd name="T99" fmla="*/ 2147483646 h 731"/>
              <a:gd name="T100" fmla="*/ 2147483646 w 1071"/>
              <a:gd name="T101" fmla="*/ 2147483646 h 731"/>
              <a:gd name="T102" fmla="*/ 2147483646 w 1071"/>
              <a:gd name="T103" fmla="*/ 2147483646 h 731"/>
              <a:gd name="T104" fmla="*/ 2147483646 w 1071"/>
              <a:gd name="T105" fmla="*/ 2147483646 h 731"/>
              <a:gd name="T106" fmla="*/ 2147483646 w 1071"/>
              <a:gd name="T107" fmla="*/ 2147483646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9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6 w 787"/>
              <a:gd name="T1" fmla="*/ 2147483646 h 253"/>
              <a:gd name="T2" fmla="*/ 2147483646 w 787"/>
              <a:gd name="T3" fmla="*/ 0 h 253"/>
              <a:gd name="T4" fmla="*/ 0 w 787"/>
              <a:gd name="T5" fmla="*/ 2147483646 h 253"/>
              <a:gd name="T6" fmla="*/ 2147483646 w 787"/>
              <a:gd name="T7" fmla="*/ 2147483646 h 253"/>
              <a:gd name="T8" fmla="*/ 2147483646 w 787"/>
              <a:gd name="T9" fmla="*/ 2147483646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0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6 w 336"/>
              <a:gd name="T1" fmla="*/ 2147483646 h 115"/>
              <a:gd name="T2" fmla="*/ 2147483646 w 336"/>
              <a:gd name="T3" fmla="*/ 0 h 115"/>
              <a:gd name="T4" fmla="*/ 0 w 336"/>
              <a:gd name="T5" fmla="*/ 2147483646 h 115"/>
              <a:gd name="T6" fmla="*/ 2147483646 w 336"/>
              <a:gd name="T7" fmla="*/ 2147483646 h 115"/>
              <a:gd name="T8" fmla="*/ 2147483646 w 336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1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6 w 225"/>
              <a:gd name="T1" fmla="*/ 2147483646 h 85"/>
              <a:gd name="T2" fmla="*/ 0 w 225"/>
              <a:gd name="T3" fmla="*/ 0 h 85"/>
              <a:gd name="T4" fmla="*/ 2147483646 w 225"/>
              <a:gd name="T5" fmla="*/ 2147483646 h 85"/>
              <a:gd name="T6" fmla="*/ 2147483646 w 225"/>
              <a:gd name="T7" fmla="*/ 2147483646 h 85"/>
              <a:gd name="T8" fmla="*/ 2147483646 w 225"/>
              <a:gd name="T9" fmla="*/ 2147483646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2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6 h 439"/>
              <a:gd name="T2" fmla="*/ 2147483646 w 1325"/>
              <a:gd name="T3" fmla="*/ 2147483646 h 439"/>
              <a:gd name="T4" fmla="*/ 2147483646 w 1325"/>
              <a:gd name="T5" fmla="*/ 2147483646 h 439"/>
              <a:gd name="T6" fmla="*/ 2147483646 w 1325"/>
              <a:gd name="T7" fmla="*/ 2147483646 h 439"/>
              <a:gd name="T8" fmla="*/ 2147483646 w 1325"/>
              <a:gd name="T9" fmla="*/ 2147483646 h 439"/>
              <a:gd name="T10" fmla="*/ 2147483646 w 1325"/>
              <a:gd name="T11" fmla="*/ 2147483646 h 439"/>
              <a:gd name="T12" fmla="*/ 2147483646 w 1325"/>
              <a:gd name="T13" fmla="*/ 2147483646 h 439"/>
              <a:gd name="T14" fmla="*/ 2147483646 w 1325"/>
              <a:gd name="T15" fmla="*/ 2147483646 h 439"/>
              <a:gd name="T16" fmla="*/ 2147483646 w 1325"/>
              <a:gd name="T17" fmla="*/ 2147483646 h 439"/>
              <a:gd name="T18" fmla="*/ 2147483646 w 1325"/>
              <a:gd name="T19" fmla="*/ 2147483646 h 439"/>
              <a:gd name="T20" fmla="*/ 2147483646 w 1325"/>
              <a:gd name="T21" fmla="*/ 2147483646 h 439"/>
              <a:gd name="T22" fmla="*/ 2147483646 w 1325"/>
              <a:gd name="T23" fmla="*/ 2147483646 h 439"/>
              <a:gd name="T24" fmla="*/ 2147483646 w 1325"/>
              <a:gd name="T25" fmla="*/ 2147483646 h 439"/>
              <a:gd name="T26" fmla="*/ 2147483646 w 1325"/>
              <a:gd name="T27" fmla="*/ 2147483646 h 439"/>
              <a:gd name="T28" fmla="*/ 2147483646 w 1325"/>
              <a:gd name="T29" fmla="*/ 2147483646 h 439"/>
              <a:gd name="T30" fmla="*/ 2147483646 w 1325"/>
              <a:gd name="T31" fmla="*/ 2147483646 h 439"/>
              <a:gd name="T32" fmla="*/ 2147483646 w 1325"/>
              <a:gd name="T33" fmla="*/ 0 h 439"/>
              <a:gd name="T34" fmla="*/ 2147483646 w 1325"/>
              <a:gd name="T35" fmla="*/ 2147483646 h 439"/>
              <a:gd name="T36" fmla="*/ 2147483646 w 1325"/>
              <a:gd name="T37" fmla="*/ 2147483646 h 439"/>
              <a:gd name="T38" fmla="*/ 2147483646 w 1325"/>
              <a:gd name="T39" fmla="*/ 2147483646 h 439"/>
              <a:gd name="T40" fmla="*/ 2147483646 w 1325"/>
              <a:gd name="T41" fmla="*/ 2147483646 h 439"/>
              <a:gd name="T42" fmla="*/ 2147483646 w 1325"/>
              <a:gd name="T43" fmla="*/ 2147483646 h 439"/>
              <a:gd name="T44" fmla="*/ 2147483646 w 1325"/>
              <a:gd name="T45" fmla="*/ 2147483646 h 439"/>
              <a:gd name="T46" fmla="*/ 2147483646 w 1325"/>
              <a:gd name="T47" fmla="*/ 2147483646 h 439"/>
              <a:gd name="T48" fmla="*/ 2147483646 w 1325"/>
              <a:gd name="T49" fmla="*/ 2147483646 h 439"/>
              <a:gd name="T50" fmla="*/ 2147483646 w 1325"/>
              <a:gd name="T51" fmla="*/ 2147483646 h 439"/>
              <a:gd name="T52" fmla="*/ 2147483646 w 1325"/>
              <a:gd name="T53" fmla="*/ 2147483646 h 439"/>
              <a:gd name="T54" fmla="*/ 2147483646 w 1325"/>
              <a:gd name="T55" fmla="*/ 2147483646 h 439"/>
              <a:gd name="T56" fmla="*/ 2147483646 w 1325"/>
              <a:gd name="T57" fmla="*/ 2147483646 h 439"/>
              <a:gd name="T58" fmla="*/ 2147483646 w 1325"/>
              <a:gd name="T59" fmla="*/ 2147483646 h 439"/>
              <a:gd name="T60" fmla="*/ 2147483646 w 1325"/>
              <a:gd name="T61" fmla="*/ 2147483646 h 439"/>
              <a:gd name="T62" fmla="*/ 2147483646 w 1325"/>
              <a:gd name="T63" fmla="*/ 2147483646 h 439"/>
              <a:gd name="T64" fmla="*/ 2147483646 w 1325"/>
              <a:gd name="T65" fmla="*/ 2147483646 h 439"/>
              <a:gd name="T66" fmla="*/ 2147483646 w 1325"/>
              <a:gd name="T67" fmla="*/ 2147483646 h 439"/>
              <a:gd name="T68" fmla="*/ 0 w 1325"/>
              <a:gd name="T69" fmla="*/ 2147483646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3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6 w 472"/>
              <a:gd name="T1" fmla="*/ 2147483646 h 209"/>
              <a:gd name="T2" fmla="*/ 2147483646 w 472"/>
              <a:gd name="T3" fmla="*/ 2147483646 h 209"/>
              <a:gd name="T4" fmla="*/ 2147483646 w 472"/>
              <a:gd name="T5" fmla="*/ 0 h 209"/>
              <a:gd name="T6" fmla="*/ 2147483646 w 472"/>
              <a:gd name="T7" fmla="*/ 2147483646 h 209"/>
              <a:gd name="T8" fmla="*/ 0 w 472"/>
              <a:gd name="T9" fmla="*/ 2147483646 h 209"/>
              <a:gd name="T10" fmla="*/ 2147483646 w 472"/>
              <a:gd name="T11" fmla="*/ 2147483646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4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6 w 251"/>
              <a:gd name="T1" fmla="*/ 2147483646 h 999"/>
              <a:gd name="T2" fmla="*/ 2147483646 w 251"/>
              <a:gd name="T3" fmla="*/ 2147483646 h 999"/>
              <a:gd name="T4" fmla="*/ 2147483646 w 251"/>
              <a:gd name="T5" fmla="*/ 2147483646 h 999"/>
              <a:gd name="T6" fmla="*/ 2147483646 w 251"/>
              <a:gd name="T7" fmla="*/ 2147483646 h 999"/>
              <a:gd name="T8" fmla="*/ 2147483646 w 251"/>
              <a:gd name="T9" fmla="*/ 2147483646 h 999"/>
              <a:gd name="T10" fmla="*/ 2147483646 w 251"/>
              <a:gd name="T11" fmla="*/ 2147483646 h 999"/>
              <a:gd name="T12" fmla="*/ 2147483646 w 251"/>
              <a:gd name="T13" fmla="*/ 2147483646 h 999"/>
              <a:gd name="T14" fmla="*/ 2147483646 w 251"/>
              <a:gd name="T15" fmla="*/ 2147483646 h 999"/>
              <a:gd name="T16" fmla="*/ 2147483646 w 251"/>
              <a:gd name="T17" fmla="*/ 2147483646 h 999"/>
              <a:gd name="T18" fmla="*/ 2147483646 w 251"/>
              <a:gd name="T19" fmla="*/ 0 h 999"/>
              <a:gd name="T20" fmla="*/ 2147483646 w 251"/>
              <a:gd name="T21" fmla="*/ 0 h 999"/>
              <a:gd name="T22" fmla="*/ 2147483646 w 251"/>
              <a:gd name="T23" fmla="*/ 2147483646 h 999"/>
              <a:gd name="T24" fmla="*/ 2147483646 w 251"/>
              <a:gd name="T25" fmla="*/ 2147483646 h 999"/>
              <a:gd name="T26" fmla="*/ 2147483646 w 251"/>
              <a:gd name="T27" fmla="*/ 2147483646 h 999"/>
              <a:gd name="T28" fmla="*/ 2147483646 w 251"/>
              <a:gd name="T29" fmla="*/ 2147483646 h 999"/>
              <a:gd name="T30" fmla="*/ 2147483646 w 251"/>
              <a:gd name="T31" fmla="*/ 2147483646 h 999"/>
              <a:gd name="T32" fmla="*/ 0 w 251"/>
              <a:gd name="T33" fmla="*/ 2147483646 h 999"/>
              <a:gd name="T34" fmla="*/ 0 w 251"/>
              <a:gd name="T35" fmla="*/ 2147483646 h 999"/>
              <a:gd name="T36" fmla="*/ 2147483646 w 251"/>
              <a:gd name="T37" fmla="*/ 2147483646 h 999"/>
              <a:gd name="T38" fmla="*/ 2147483646 w 251"/>
              <a:gd name="T39" fmla="*/ 2147483646 h 999"/>
              <a:gd name="T40" fmla="*/ 2147483646 w 251"/>
              <a:gd name="T41" fmla="*/ 2147483646 h 999"/>
              <a:gd name="T42" fmla="*/ 2147483646 w 251"/>
              <a:gd name="T43" fmla="*/ 2147483646 h 999"/>
              <a:gd name="T44" fmla="*/ 2147483646 w 251"/>
              <a:gd name="T45" fmla="*/ 2147483646 h 999"/>
              <a:gd name="T46" fmla="*/ 2147483646 w 251"/>
              <a:gd name="T47" fmla="*/ 2147483646 h 999"/>
              <a:gd name="T48" fmla="*/ 2147483646 w 251"/>
              <a:gd name="T49" fmla="*/ 2147483646 h 999"/>
              <a:gd name="T50" fmla="*/ 2147483646 w 251"/>
              <a:gd name="T51" fmla="*/ 2147483646 h 999"/>
              <a:gd name="T52" fmla="*/ 2147483646 w 251"/>
              <a:gd name="T53" fmla="*/ 2147483646 h 999"/>
              <a:gd name="T54" fmla="*/ 2147483646 w 251"/>
              <a:gd name="T55" fmla="*/ 2147483646 h 999"/>
              <a:gd name="T56" fmla="*/ 2147483646 w 251"/>
              <a:gd name="T57" fmla="*/ 2147483646 h 999"/>
              <a:gd name="T58" fmla="*/ 2147483646 w 251"/>
              <a:gd name="T59" fmla="*/ 2147483646 h 999"/>
              <a:gd name="T60" fmla="*/ 2147483646 w 251"/>
              <a:gd name="T61" fmla="*/ 2147483646 h 999"/>
              <a:gd name="T62" fmla="*/ 2147483646 w 251"/>
              <a:gd name="T63" fmla="*/ 2147483646 h 999"/>
              <a:gd name="T64" fmla="*/ 2147483646 w 251"/>
              <a:gd name="T65" fmla="*/ 2147483646 h 999"/>
              <a:gd name="T66" fmla="*/ 2147483646 w 251"/>
              <a:gd name="T67" fmla="*/ 2147483646 h 999"/>
              <a:gd name="T68" fmla="*/ 2147483646 w 251"/>
              <a:gd name="T69" fmla="*/ 2147483646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5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6 w 215"/>
              <a:gd name="T1" fmla="*/ 2147483646 h 843"/>
              <a:gd name="T2" fmla="*/ 2147483646 w 215"/>
              <a:gd name="T3" fmla="*/ 2147483646 h 843"/>
              <a:gd name="T4" fmla="*/ 2147483646 w 215"/>
              <a:gd name="T5" fmla="*/ 2147483646 h 843"/>
              <a:gd name="T6" fmla="*/ 2147483646 w 215"/>
              <a:gd name="T7" fmla="*/ 2147483646 h 843"/>
              <a:gd name="T8" fmla="*/ 2147483646 w 215"/>
              <a:gd name="T9" fmla="*/ 2147483646 h 843"/>
              <a:gd name="T10" fmla="*/ 2147483646 w 215"/>
              <a:gd name="T11" fmla="*/ 2147483646 h 843"/>
              <a:gd name="T12" fmla="*/ 2147483646 w 215"/>
              <a:gd name="T13" fmla="*/ 2147483646 h 843"/>
              <a:gd name="T14" fmla="*/ 2147483646 w 215"/>
              <a:gd name="T15" fmla="*/ 2147483646 h 843"/>
              <a:gd name="T16" fmla="*/ 2147483646 w 215"/>
              <a:gd name="T17" fmla="*/ 2147483646 h 843"/>
              <a:gd name="T18" fmla="*/ 2147483646 w 215"/>
              <a:gd name="T19" fmla="*/ 0 h 843"/>
              <a:gd name="T20" fmla="*/ 2147483646 w 215"/>
              <a:gd name="T21" fmla="*/ 0 h 843"/>
              <a:gd name="T22" fmla="*/ 2147483646 w 215"/>
              <a:gd name="T23" fmla="*/ 2147483646 h 843"/>
              <a:gd name="T24" fmla="*/ 2147483646 w 215"/>
              <a:gd name="T25" fmla="*/ 2147483646 h 843"/>
              <a:gd name="T26" fmla="*/ 2147483646 w 215"/>
              <a:gd name="T27" fmla="*/ 2147483646 h 843"/>
              <a:gd name="T28" fmla="*/ 2147483646 w 215"/>
              <a:gd name="T29" fmla="*/ 2147483646 h 843"/>
              <a:gd name="T30" fmla="*/ 2147483646 w 215"/>
              <a:gd name="T31" fmla="*/ 2147483646 h 843"/>
              <a:gd name="T32" fmla="*/ 0 w 215"/>
              <a:gd name="T33" fmla="*/ 2147483646 h 843"/>
              <a:gd name="T34" fmla="*/ 0 w 215"/>
              <a:gd name="T35" fmla="*/ 2147483646 h 843"/>
              <a:gd name="T36" fmla="*/ 2147483646 w 215"/>
              <a:gd name="T37" fmla="*/ 2147483646 h 843"/>
              <a:gd name="T38" fmla="*/ 2147483646 w 215"/>
              <a:gd name="T39" fmla="*/ 2147483646 h 843"/>
              <a:gd name="T40" fmla="*/ 2147483646 w 215"/>
              <a:gd name="T41" fmla="*/ 2147483646 h 843"/>
              <a:gd name="T42" fmla="*/ 2147483646 w 215"/>
              <a:gd name="T43" fmla="*/ 2147483646 h 843"/>
              <a:gd name="T44" fmla="*/ 2147483646 w 215"/>
              <a:gd name="T45" fmla="*/ 2147483646 h 843"/>
              <a:gd name="T46" fmla="*/ 2147483646 w 215"/>
              <a:gd name="T47" fmla="*/ 2147483646 h 843"/>
              <a:gd name="T48" fmla="*/ 2147483646 w 215"/>
              <a:gd name="T49" fmla="*/ 2147483646 h 843"/>
              <a:gd name="T50" fmla="*/ 2147483646 w 215"/>
              <a:gd name="T51" fmla="*/ 2147483646 h 843"/>
              <a:gd name="T52" fmla="*/ 2147483646 w 215"/>
              <a:gd name="T53" fmla="*/ 2147483646 h 843"/>
              <a:gd name="T54" fmla="*/ 2147483646 w 215"/>
              <a:gd name="T55" fmla="*/ 2147483646 h 843"/>
              <a:gd name="T56" fmla="*/ 2147483646 w 215"/>
              <a:gd name="T57" fmla="*/ 2147483646 h 843"/>
              <a:gd name="T58" fmla="*/ 2147483646 w 215"/>
              <a:gd name="T59" fmla="*/ 2147483646 h 843"/>
              <a:gd name="T60" fmla="*/ 2147483646 w 215"/>
              <a:gd name="T61" fmla="*/ 2147483646 h 843"/>
              <a:gd name="T62" fmla="*/ 2147483646 w 215"/>
              <a:gd name="T63" fmla="*/ 2147483646 h 843"/>
              <a:gd name="T64" fmla="*/ 2147483646 w 215"/>
              <a:gd name="T65" fmla="*/ 2147483646 h 843"/>
              <a:gd name="T66" fmla="*/ 2147483646 w 215"/>
              <a:gd name="T67" fmla="*/ 2147483646 h 843"/>
              <a:gd name="T68" fmla="*/ 2147483646 w 215"/>
              <a:gd name="T69" fmla="*/ 2147483646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6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6 w 180"/>
              <a:gd name="T1" fmla="*/ 2147483646 h 685"/>
              <a:gd name="T2" fmla="*/ 2147483646 w 180"/>
              <a:gd name="T3" fmla="*/ 2147483646 h 685"/>
              <a:gd name="T4" fmla="*/ 2147483646 w 180"/>
              <a:gd name="T5" fmla="*/ 2147483646 h 685"/>
              <a:gd name="T6" fmla="*/ 2147483646 w 180"/>
              <a:gd name="T7" fmla="*/ 2147483646 h 685"/>
              <a:gd name="T8" fmla="*/ 2147483646 w 180"/>
              <a:gd name="T9" fmla="*/ 2147483646 h 685"/>
              <a:gd name="T10" fmla="*/ 2147483646 w 180"/>
              <a:gd name="T11" fmla="*/ 2147483646 h 685"/>
              <a:gd name="T12" fmla="*/ 2147483646 w 180"/>
              <a:gd name="T13" fmla="*/ 2147483646 h 685"/>
              <a:gd name="T14" fmla="*/ 2147483646 w 180"/>
              <a:gd name="T15" fmla="*/ 2147483646 h 685"/>
              <a:gd name="T16" fmla="*/ 2147483646 w 180"/>
              <a:gd name="T17" fmla="*/ 0 h 685"/>
              <a:gd name="T18" fmla="*/ 2147483646 w 180"/>
              <a:gd name="T19" fmla="*/ 0 h 685"/>
              <a:gd name="T20" fmla="*/ 2147483646 w 180"/>
              <a:gd name="T21" fmla="*/ 0 h 685"/>
              <a:gd name="T22" fmla="*/ 2147483646 w 180"/>
              <a:gd name="T23" fmla="*/ 2147483646 h 685"/>
              <a:gd name="T24" fmla="*/ 2147483646 w 180"/>
              <a:gd name="T25" fmla="*/ 2147483646 h 685"/>
              <a:gd name="T26" fmla="*/ 2147483646 w 180"/>
              <a:gd name="T27" fmla="*/ 2147483646 h 685"/>
              <a:gd name="T28" fmla="*/ 2147483646 w 180"/>
              <a:gd name="T29" fmla="*/ 2147483646 h 685"/>
              <a:gd name="T30" fmla="*/ 2147483646 w 180"/>
              <a:gd name="T31" fmla="*/ 2147483646 h 685"/>
              <a:gd name="T32" fmla="*/ 0 w 180"/>
              <a:gd name="T33" fmla="*/ 2147483646 h 685"/>
              <a:gd name="T34" fmla="*/ 0 w 180"/>
              <a:gd name="T35" fmla="*/ 2147483646 h 685"/>
              <a:gd name="T36" fmla="*/ 2147483646 w 180"/>
              <a:gd name="T37" fmla="*/ 2147483646 h 685"/>
              <a:gd name="T38" fmla="*/ 2147483646 w 180"/>
              <a:gd name="T39" fmla="*/ 2147483646 h 685"/>
              <a:gd name="T40" fmla="*/ 2147483646 w 180"/>
              <a:gd name="T41" fmla="*/ 2147483646 h 685"/>
              <a:gd name="T42" fmla="*/ 2147483646 w 180"/>
              <a:gd name="T43" fmla="*/ 2147483646 h 685"/>
              <a:gd name="T44" fmla="*/ 2147483646 w 180"/>
              <a:gd name="T45" fmla="*/ 2147483646 h 685"/>
              <a:gd name="T46" fmla="*/ 2147483646 w 180"/>
              <a:gd name="T47" fmla="*/ 2147483646 h 685"/>
              <a:gd name="T48" fmla="*/ 2147483646 w 180"/>
              <a:gd name="T49" fmla="*/ 2147483646 h 685"/>
              <a:gd name="T50" fmla="*/ 2147483646 w 180"/>
              <a:gd name="T51" fmla="*/ 2147483646 h 685"/>
              <a:gd name="T52" fmla="*/ 2147483646 w 180"/>
              <a:gd name="T53" fmla="*/ 2147483646 h 685"/>
              <a:gd name="T54" fmla="*/ 2147483646 w 180"/>
              <a:gd name="T55" fmla="*/ 2147483646 h 685"/>
              <a:gd name="T56" fmla="*/ 2147483646 w 180"/>
              <a:gd name="T57" fmla="*/ 2147483646 h 685"/>
              <a:gd name="T58" fmla="*/ 2147483646 w 180"/>
              <a:gd name="T59" fmla="*/ 2147483646 h 685"/>
              <a:gd name="T60" fmla="*/ 2147483646 w 180"/>
              <a:gd name="T61" fmla="*/ 2147483646 h 685"/>
              <a:gd name="T62" fmla="*/ 2147483646 w 180"/>
              <a:gd name="T63" fmla="*/ 2147483646 h 685"/>
              <a:gd name="T64" fmla="*/ 2147483646 w 180"/>
              <a:gd name="T65" fmla="*/ 2147483646 h 685"/>
              <a:gd name="T66" fmla="*/ 2147483646 w 180"/>
              <a:gd name="T67" fmla="*/ 2147483646 h 685"/>
              <a:gd name="T68" fmla="*/ 2147483646 w 180"/>
              <a:gd name="T69" fmla="*/ 2147483646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7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6 w 146"/>
              <a:gd name="T1" fmla="*/ 2147483646 h 530"/>
              <a:gd name="T2" fmla="*/ 2147483646 w 146"/>
              <a:gd name="T3" fmla="*/ 2147483646 h 530"/>
              <a:gd name="T4" fmla="*/ 2147483646 w 146"/>
              <a:gd name="T5" fmla="*/ 2147483646 h 530"/>
              <a:gd name="T6" fmla="*/ 2147483646 w 146"/>
              <a:gd name="T7" fmla="*/ 2147483646 h 530"/>
              <a:gd name="T8" fmla="*/ 2147483646 w 146"/>
              <a:gd name="T9" fmla="*/ 2147483646 h 530"/>
              <a:gd name="T10" fmla="*/ 2147483646 w 146"/>
              <a:gd name="T11" fmla="*/ 0 h 530"/>
              <a:gd name="T12" fmla="*/ 2147483646 w 146"/>
              <a:gd name="T13" fmla="*/ 2147483646 h 530"/>
              <a:gd name="T14" fmla="*/ 2147483646 w 146"/>
              <a:gd name="T15" fmla="*/ 2147483646 h 530"/>
              <a:gd name="T16" fmla="*/ 0 w 146"/>
              <a:gd name="T17" fmla="*/ 2147483646 h 530"/>
              <a:gd name="T18" fmla="*/ 0 w 146"/>
              <a:gd name="T19" fmla="*/ 2147483646 h 530"/>
              <a:gd name="T20" fmla="*/ 2147483646 w 146"/>
              <a:gd name="T21" fmla="*/ 2147483646 h 530"/>
              <a:gd name="T22" fmla="*/ 2147483646 w 146"/>
              <a:gd name="T23" fmla="*/ 2147483646 h 530"/>
              <a:gd name="T24" fmla="*/ 2147483646 w 146"/>
              <a:gd name="T25" fmla="*/ 2147483646 h 530"/>
              <a:gd name="T26" fmla="*/ 2147483646 w 146"/>
              <a:gd name="T27" fmla="*/ 2147483646 h 530"/>
              <a:gd name="T28" fmla="*/ 2147483646 w 146"/>
              <a:gd name="T29" fmla="*/ 2147483646 h 530"/>
              <a:gd name="T30" fmla="*/ 2147483646 w 146"/>
              <a:gd name="T31" fmla="*/ 2147483646 h 530"/>
              <a:gd name="T32" fmla="*/ 2147483646 w 146"/>
              <a:gd name="T33" fmla="*/ 2147483646 h 530"/>
              <a:gd name="T34" fmla="*/ 2147483646 w 146"/>
              <a:gd name="T35" fmla="*/ 2147483646 h 530"/>
              <a:gd name="T36" fmla="*/ 2147483646 w 146"/>
              <a:gd name="T37" fmla="*/ 2147483646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8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6 w 109"/>
              <a:gd name="T1" fmla="*/ 2147483646 h 373"/>
              <a:gd name="T2" fmla="*/ 2147483646 w 109"/>
              <a:gd name="T3" fmla="*/ 2147483646 h 373"/>
              <a:gd name="T4" fmla="*/ 2147483646 w 109"/>
              <a:gd name="T5" fmla="*/ 2147483646 h 373"/>
              <a:gd name="T6" fmla="*/ 2147483646 w 109"/>
              <a:gd name="T7" fmla="*/ 2147483646 h 373"/>
              <a:gd name="T8" fmla="*/ 2147483646 w 109"/>
              <a:gd name="T9" fmla="*/ 0 h 373"/>
              <a:gd name="T10" fmla="*/ 2147483646 w 109"/>
              <a:gd name="T11" fmla="*/ 0 h 373"/>
              <a:gd name="T12" fmla="*/ 2147483646 w 109"/>
              <a:gd name="T13" fmla="*/ 2147483646 h 373"/>
              <a:gd name="T14" fmla="*/ 2147483646 w 109"/>
              <a:gd name="T15" fmla="*/ 2147483646 h 373"/>
              <a:gd name="T16" fmla="*/ 0 w 109"/>
              <a:gd name="T17" fmla="*/ 2147483646 h 373"/>
              <a:gd name="T18" fmla="*/ 0 w 109"/>
              <a:gd name="T19" fmla="*/ 2147483646 h 373"/>
              <a:gd name="T20" fmla="*/ 2147483646 w 109"/>
              <a:gd name="T21" fmla="*/ 2147483646 h 373"/>
              <a:gd name="T22" fmla="*/ 2147483646 w 109"/>
              <a:gd name="T23" fmla="*/ 2147483646 h 373"/>
              <a:gd name="T24" fmla="*/ 2147483646 w 109"/>
              <a:gd name="T25" fmla="*/ 2147483646 h 373"/>
              <a:gd name="T26" fmla="*/ 2147483646 w 109"/>
              <a:gd name="T27" fmla="*/ 2147483646 h 373"/>
              <a:gd name="T28" fmla="*/ 2147483646 w 109"/>
              <a:gd name="T29" fmla="*/ 2147483646 h 373"/>
              <a:gd name="T30" fmla="*/ 2147483646 w 109"/>
              <a:gd name="T31" fmla="*/ 2147483646 h 373"/>
              <a:gd name="T32" fmla="*/ 2147483646 w 109"/>
              <a:gd name="T33" fmla="*/ 2147483646 h 373"/>
              <a:gd name="T34" fmla="*/ 2147483646 w 109"/>
              <a:gd name="T35" fmla="*/ 2147483646 h 373"/>
              <a:gd name="T36" fmla="*/ 2147483646 w 109"/>
              <a:gd name="T37" fmla="*/ 2147483646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9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6 w 75"/>
              <a:gd name="T1" fmla="*/ 2147483646 h 216"/>
              <a:gd name="T2" fmla="*/ 2147483646 w 75"/>
              <a:gd name="T3" fmla="*/ 2147483646 h 216"/>
              <a:gd name="T4" fmla="*/ 2147483646 w 75"/>
              <a:gd name="T5" fmla="*/ 2147483646 h 216"/>
              <a:gd name="T6" fmla="*/ 2147483646 w 75"/>
              <a:gd name="T7" fmla="*/ 2147483646 h 216"/>
              <a:gd name="T8" fmla="*/ 2147483646 w 75"/>
              <a:gd name="T9" fmla="*/ 0 h 216"/>
              <a:gd name="T10" fmla="*/ 2147483646 w 75"/>
              <a:gd name="T11" fmla="*/ 0 h 216"/>
              <a:gd name="T12" fmla="*/ 2147483646 w 75"/>
              <a:gd name="T13" fmla="*/ 2147483646 h 216"/>
              <a:gd name="T14" fmla="*/ 2147483646 w 75"/>
              <a:gd name="T15" fmla="*/ 2147483646 h 216"/>
              <a:gd name="T16" fmla="*/ 0 w 75"/>
              <a:gd name="T17" fmla="*/ 2147483646 h 216"/>
              <a:gd name="T18" fmla="*/ 0 w 75"/>
              <a:gd name="T19" fmla="*/ 2147483646 h 216"/>
              <a:gd name="T20" fmla="*/ 2147483646 w 75"/>
              <a:gd name="T21" fmla="*/ 2147483646 h 216"/>
              <a:gd name="T22" fmla="*/ 2147483646 w 75"/>
              <a:gd name="T23" fmla="*/ 2147483646 h 216"/>
              <a:gd name="T24" fmla="*/ 2147483646 w 75"/>
              <a:gd name="T25" fmla="*/ 2147483646 h 216"/>
              <a:gd name="T26" fmla="*/ 2147483646 w 75"/>
              <a:gd name="T27" fmla="*/ 2147483646 h 216"/>
              <a:gd name="T28" fmla="*/ 2147483646 w 75"/>
              <a:gd name="T29" fmla="*/ 2147483646 h 216"/>
              <a:gd name="T30" fmla="*/ 2147483646 w 75"/>
              <a:gd name="T31" fmla="*/ 2147483646 h 216"/>
              <a:gd name="T32" fmla="*/ 2147483646 w 75"/>
              <a:gd name="T33" fmla="*/ 2147483646 h 216"/>
              <a:gd name="T34" fmla="*/ 2147483646 w 75"/>
              <a:gd name="T35" fmla="*/ 2147483646 h 216"/>
              <a:gd name="T36" fmla="*/ 2147483646 w 75"/>
              <a:gd name="T37" fmla="*/ 2147483646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0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6 w 110"/>
              <a:gd name="T1" fmla="*/ 2147483646 h 111"/>
              <a:gd name="T2" fmla="*/ 2147483646 w 110"/>
              <a:gd name="T3" fmla="*/ 2147483646 h 111"/>
              <a:gd name="T4" fmla="*/ 2147483646 w 110"/>
              <a:gd name="T5" fmla="*/ 2147483646 h 111"/>
              <a:gd name="T6" fmla="*/ 2147483646 w 110"/>
              <a:gd name="T7" fmla="*/ 2147483646 h 111"/>
              <a:gd name="T8" fmla="*/ 2147483646 w 110"/>
              <a:gd name="T9" fmla="*/ 2147483646 h 111"/>
              <a:gd name="T10" fmla="*/ 2147483646 w 110"/>
              <a:gd name="T11" fmla="*/ 2147483646 h 111"/>
              <a:gd name="T12" fmla="*/ 2147483646 w 110"/>
              <a:gd name="T13" fmla="*/ 2147483646 h 111"/>
              <a:gd name="T14" fmla="*/ 2147483646 w 110"/>
              <a:gd name="T15" fmla="*/ 2147483646 h 111"/>
              <a:gd name="T16" fmla="*/ 2147483646 w 110"/>
              <a:gd name="T17" fmla="*/ 2147483646 h 111"/>
              <a:gd name="T18" fmla="*/ 2147483646 w 110"/>
              <a:gd name="T19" fmla="*/ 2147483646 h 111"/>
              <a:gd name="T20" fmla="*/ 2147483646 w 110"/>
              <a:gd name="T21" fmla="*/ 2147483646 h 111"/>
              <a:gd name="T22" fmla="*/ 2147483646 w 110"/>
              <a:gd name="T23" fmla="*/ 2147483646 h 111"/>
              <a:gd name="T24" fmla="*/ 2147483646 w 110"/>
              <a:gd name="T25" fmla="*/ 2147483646 h 111"/>
              <a:gd name="T26" fmla="*/ 2147483646 w 110"/>
              <a:gd name="T27" fmla="*/ 2147483646 h 111"/>
              <a:gd name="T28" fmla="*/ 2147483646 w 110"/>
              <a:gd name="T29" fmla="*/ 2147483646 h 111"/>
              <a:gd name="T30" fmla="*/ 2147483646 w 110"/>
              <a:gd name="T31" fmla="*/ 2147483646 h 111"/>
              <a:gd name="T32" fmla="*/ 2147483646 w 110"/>
              <a:gd name="T33" fmla="*/ 0 h 111"/>
              <a:gd name="T34" fmla="*/ 2147483646 w 110"/>
              <a:gd name="T35" fmla="*/ 2147483646 h 111"/>
              <a:gd name="T36" fmla="*/ 2147483646 w 110"/>
              <a:gd name="T37" fmla="*/ 2147483646 h 111"/>
              <a:gd name="T38" fmla="*/ 2147483646 w 110"/>
              <a:gd name="T39" fmla="*/ 2147483646 h 111"/>
              <a:gd name="T40" fmla="*/ 2147483646 w 110"/>
              <a:gd name="T41" fmla="*/ 2147483646 h 111"/>
              <a:gd name="T42" fmla="*/ 2147483646 w 110"/>
              <a:gd name="T43" fmla="*/ 2147483646 h 111"/>
              <a:gd name="T44" fmla="*/ 2147483646 w 110"/>
              <a:gd name="T45" fmla="*/ 2147483646 h 111"/>
              <a:gd name="T46" fmla="*/ 2147483646 w 110"/>
              <a:gd name="T47" fmla="*/ 2147483646 h 111"/>
              <a:gd name="T48" fmla="*/ 0 w 110"/>
              <a:gd name="T49" fmla="*/ 2147483646 h 111"/>
              <a:gd name="T50" fmla="*/ 2147483646 w 110"/>
              <a:gd name="T51" fmla="*/ 2147483646 h 111"/>
              <a:gd name="T52" fmla="*/ 2147483646 w 110"/>
              <a:gd name="T53" fmla="*/ 2147483646 h 111"/>
              <a:gd name="T54" fmla="*/ 2147483646 w 110"/>
              <a:gd name="T55" fmla="*/ 2147483646 h 111"/>
              <a:gd name="T56" fmla="*/ 2147483646 w 110"/>
              <a:gd name="T57" fmla="*/ 2147483646 h 111"/>
              <a:gd name="T58" fmla="*/ 2147483646 w 110"/>
              <a:gd name="T59" fmla="*/ 2147483646 h 111"/>
              <a:gd name="T60" fmla="*/ 2147483646 w 110"/>
              <a:gd name="T61" fmla="*/ 2147483646 h 111"/>
              <a:gd name="T62" fmla="*/ 2147483646 w 110"/>
              <a:gd name="T63" fmla="*/ 2147483646 h 111"/>
              <a:gd name="T64" fmla="*/ 2147483646 w 110"/>
              <a:gd name="T65" fmla="*/ 2147483646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1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2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3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6 w 156"/>
              <a:gd name="T1" fmla="*/ 2147483646 h 752"/>
              <a:gd name="T2" fmla="*/ 2147483646 w 156"/>
              <a:gd name="T3" fmla="*/ 2147483646 h 752"/>
              <a:gd name="T4" fmla="*/ 2147483646 w 156"/>
              <a:gd name="T5" fmla="*/ 2147483646 h 752"/>
              <a:gd name="T6" fmla="*/ 2147483646 w 156"/>
              <a:gd name="T7" fmla="*/ 2147483646 h 752"/>
              <a:gd name="T8" fmla="*/ 2147483646 w 156"/>
              <a:gd name="T9" fmla="*/ 2147483646 h 752"/>
              <a:gd name="T10" fmla="*/ 0 w 156"/>
              <a:gd name="T11" fmla="*/ 2147483646 h 752"/>
              <a:gd name="T12" fmla="*/ 2147483646 w 156"/>
              <a:gd name="T13" fmla="*/ 2147483646 h 752"/>
              <a:gd name="T14" fmla="*/ 2147483646 w 156"/>
              <a:gd name="T15" fmla="*/ 2147483646 h 752"/>
              <a:gd name="T16" fmla="*/ 2147483646 w 156"/>
              <a:gd name="T17" fmla="*/ 2147483646 h 752"/>
              <a:gd name="T18" fmla="*/ 2147483646 w 156"/>
              <a:gd name="T19" fmla="*/ 2147483646 h 752"/>
              <a:gd name="T20" fmla="*/ 2147483646 w 156"/>
              <a:gd name="T21" fmla="*/ 2147483646 h 752"/>
              <a:gd name="T22" fmla="*/ 2147483646 w 156"/>
              <a:gd name="T23" fmla="*/ 2147483646 h 752"/>
              <a:gd name="T24" fmla="*/ 2147483646 w 156"/>
              <a:gd name="T25" fmla="*/ 2147483646 h 752"/>
              <a:gd name="T26" fmla="*/ 2147483646 w 156"/>
              <a:gd name="T27" fmla="*/ 2147483646 h 752"/>
              <a:gd name="T28" fmla="*/ 2147483646 w 156"/>
              <a:gd name="T29" fmla="*/ 2147483646 h 752"/>
              <a:gd name="T30" fmla="*/ 2147483646 w 156"/>
              <a:gd name="T31" fmla="*/ 2147483646 h 752"/>
              <a:gd name="T32" fmla="*/ 2147483646 w 156"/>
              <a:gd name="T33" fmla="*/ 2147483646 h 752"/>
              <a:gd name="T34" fmla="*/ 2147483646 w 156"/>
              <a:gd name="T35" fmla="*/ 2147483646 h 752"/>
              <a:gd name="T36" fmla="*/ 2147483646 w 156"/>
              <a:gd name="T37" fmla="*/ 2147483646 h 752"/>
              <a:gd name="T38" fmla="*/ 2147483646 w 156"/>
              <a:gd name="T39" fmla="*/ 2147483646 h 752"/>
              <a:gd name="T40" fmla="*/ 2147483646 w 156"/>
              <a:gd name="T41" fmla="*/ 2147483646 h 752"/>
              <a:gd name="T42" fmla="*/ 2147483646 w 156"/>
              <a:gd name="T43" fmla="*/ 0 h 752"/>
              <a:gd name="T44" fmla="*/ 2147483646 w 156"/>
              <a:gd name="T45" fmla="*/ 0 h 752"/>
              <a:gd name="T46" fmla="*/ 2147483646 w 156"/>
              <a:gd name="T47" fmla="*/ 2147483646 h 752"/>
              <a:gd name="T48" fmla="*/ 2147483646 w 156"/>
              <a:gd name="T49" fmla="*/ 2147483646 h 752"/>
              <a:gd name="T50" fmla="*/ 2147483646 w 156"/>
              <a:gd name="T51" fmla="*/ 2147483646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4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6 w 212"/>
              <a:gd name="T1" fmla="*/ 2147483646 h 839"/>
              <a:gd name="T2" fmla="*/ 2147483646 w 212"/>
              <a:gd name="T3" fmla="*/ 2147483646 h 839"/>
              <a:gd name="T4" fmla="*/ 2147483646 w 212"/>
              <a:gd name="T5" fmla="*/ 2147483646 h 839"/>
              <a:gd name="T6" fmla="*/ 2147483646 w 212"/>
              <a:gd name="T7" fmla="*/ 2147483646 h 839"/>
              <a:gd name="T8" fmla="*/ 2147483646 w 212"/>
              <a:gd name="T9" fmla="*/ 2147483646 h 839"/>
              <a:gd name="T10" fmla="*/ 2147483646 w 212"/>
              <a:gd name="T11" fmla="*/ 2147483646 h 839"/>
              <a:gd name="T12" fmla="*/ 2147483646 w 212"/>
              <a:gd name="T13" fmla="*/ 2147483646 h 839"/>
              <a:gd name="T14" fmla="*/ 2147483646 w 212"/>
              <a:gd name="T15" fmla="*/ 2147483646 h 839"/>
              <a:gd name="T16" fmla="*/ 2147483646 w 212"/>
              <a:gd name="T17" fmla="*/ 2147483646 h 839"/>
              <a:gd name="T18" fmla="*/ 2147483646 w 212"/>
              <a:gd name="T19" fmla="*/ 2147483646 h 839"/>
              <a:gd name="T20" fmla="*/ 2147483646 w 212"/>
              <a:gd name="T21" fmla="*/ 2147483646 h 839"/>
              <a:gd name="T22" fmla="*/ 2147483646 w 212"/>
              <a:gd name="T23" fmla="*/ 2147483646 h 839"/>
              <a:gd name="T24" fmla="*/ 2147483646 w 212"/>
              <a:gd name="T25" fmla="*/ 2147483646 h 839"/>
              <a:gd name="T26" fmla="*/ 2147483646 w 212"/>
              <a:gd name="T27" fmla="*/ 2147483646 h 839"/>
              <a:gd name="T28" fmla="*/ 0 w 212"/>
              <a:gd name="T29" fmla="*/ 2147483646 h 839"/>
              <a:gd name="T30" fmla="*/ 2147483646 w 212"/>
              <a:gd name="T31" fmla="*/ 2147483646 h 839"/>
              <a:gd name="T32" fmla="*/ 2147483646 w 212"/>
              <a:gd name="T33" fmla="*/ 2147483646 h 839"/>
              <a:gd name="T34" fmla="*/ 2147483646 w 212"/>
              <a:gd name="T35" fmla="*/ 0 h 839"/>
              <a:gd name="T36" fmla="*/ 2147483646 w 212"/>
              <a:gd name="T37" fmla="*/ 2147483646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5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6 w 137"/>
              <a:gd name="T1" fmla="*/ 2147483646 h 656"/>
              <a:gd name="T2" fmla="*/ 2147483646 w 137"/>
              <a:gd name="T3" fmla="*/ 2147483646 h 656"/>
              <a:gd name="T4" fmla="*/ 2147483646 w 137"/>
              <a:gd name="T5" fmla="*/ 2147483646 h 656"/>
              <a:gd name="T6" fmla="*/ 2147483646 w 137"/>
              <a:gd name="T7" fmla="*/ 2147483646 h 656"/>
              <a:gd name="T8" fmla="*/ 2147483646 w 137"/>
              <a:gd name="T9" fmla="*/ 2147483646 h 656"/>
              <a:gd name="T10" fmla="*/ 0 w 137"/>
              <a:gd name="T11" fmla="*/ 2147483646 h 656"/>
              <a:gd name="T12" fmla="*/ 2147483646 w 137"/>
              <a:gd name="T13" fmla="*/ 2147483646 h 656"/>
              <a:gd name="T14" fmla="*/ 2147483646 w 137"/>
              <a:gd name="T15" fmla="*/ 2147483646 h 656"/>
              <a:gd name="T16" fmla="*/ 2147483646 w 137"/>
              <a:gd name="T17" fmla="*/ 2147483646 h 656"/>
              <a:gd name="T18" fmla="*/ 2147483646 w 137"/>
              <a:gd name="T19" fmla="*/ 2147483646 h 656"/>
              <a:gd name="T20" fmla="*/ 2147483646 w 137"/>
              <a:gd name="T21" fmla="*/ 2147483646 h 656"/>
              <a:gd name="T22" fmla="*/ 2147483646 w 137"/>
              <a:gd name="T23" fmla="*/ 2147483646 h 656"/>
              <a:gd name="T24" fmla="*/ 2147483646 w 137"/>
              <a:gd name="T25" fmla="*/ 2147483646 h 656"/>
              <a:gd name="T26" fmla="*/ 2147483646 w 137"/>
              <a:gd name="T27" fmla="*/ 2147483646 h 656"/>
              <a:gd name="T28" fmla="*/ 2147483646 w 137"/>
              <a:gd name="T29" fmla="*/ 2147483646 h 656"/>
              <a:gd name="T30" fmla="*/ 2147483646 w 137"/>
              <a:gd name="T31" fmla="*/ 2147483646 h 656"/>
              <a:gd name="T32" fmla="*/ 2147483646 w 137"/>
              <a:gd name="T33" fmla="*/ 2147483646 h 656"/>
              <a:gd name="T34" fmla="*/ 2147483646 w 137"/>
              <a:gd name="T35" fmla="*/ 2147483646 h 656"/>
              <a:gd name="T36" fmla="*/ 2147483646 w 137"/>
              <a:gd name="T37" fmla="*/ 2147483646 h 656"/>
              <a:gd name="T38" fmla="*/ 2147483646 w 137"/>
              <a:gd name="T39" fmla="*/ 2147483646 h 656"/>
              <a:gd name="T40" fmla="*/ 2147483646 w 137"/>
              <a:gd name="T41" fmla="*/ 2147483646 h 656"/>
              <a:gd name="T42" fmla="*/ 2147483646 w 137"/>
              <a:gd name="T43" fmla="*/ 0 h 656"/>
              <a:gd name="T44" fmla="*/ 2147483646 w 137"/>
              <a:gd name="T45" fmla="*/ 0 h 656"/>
              <a:gd name="T46" fmla="*/ 2147483646 w 137"/>
              <a:gd name="T47" fmla="*/ 2147483646 h 656"/>
              <a:gd name="T48" fmla="*/ 2147483646 w 137"/>
              <a:gd name="T49" fmla="*/ 2147483646 h 656"/>
              <a:gd name="T50" fmla="*/ 2147483646 w 137"/>
              <a:gd name="T51" fmla="*/ 2147483646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6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6 w 116"/>
              <a:gd name="T1" fmla="*/ 2147483646 h 560"/>
              <a:gd name="T2" fmla="*/ 2147483646 w 116"/>
              <a:gd name="T3" fmla="*/ 2147483646 h 560"/>
              <a:gd name="T4" fmla="*/ 2147483646 w 116"/>
              <a:gd name="T5" fmla="*/ 2147483646 h 560"/>
              <a:gd name="T6" fmla="*/ 2147483646 w 116"/>
              <a:gd name="T7" fmla="*/ 2147483646 h 560"/>
              <a:gd name="T8" fmla="*/ 2147483646 w 116"/>
              <a:gd name="T9" fmla="*/ 2147483646 h 560"/>
              <a:gd name="T10" fmla="*/ 0 w 116"/>
              <a:gd name="T11" fmla="*/ 2147483646 h 560"/>
              <a:gd name="T12" fmla="*/ 2147483646 w 116"/>
              <a:gd name="T13" fmla="*/ 2147483646 h 560"/>
              <a:gd name="T14" fmla="*/ 2147483646 w 116"/>
              <a:gd name="T15" fmla="*/ 2147483646 h 560"/>
              <a:gd name="T16" fmla="*/ 2147483646 w 116"/>
              <a:gd name="T17" fmla="*/ 2147483646 h 560"/>
              <a:gd name="T18" fmla="*/ 2147483646 w 116"/>
              <a:gd name="T19" fmla="*/ 2147483646 h 560"/>
              <a:gd name="T20" fmla="*/ 2147483646 w 116"/>
              <a:gd name="T21" fmla="*/ 2147483646 h 560"/>
              <a:gd name="T22" fmla="*/ 2147483646 w 116"/>
              <a:gd name="T23" fmla="*/ 2147483646 h 560"/>
              <a:gd name="T24" fmla="*/ 2147483646 w 116"/>
              <a:gd name="T25" fmla="*/ 2147483646 h 560"/>
              <a:gd name="T26" fmla="*/ 2147483646 w 116"/>
              <a:gd name="T27" fmla="*/ 2147483646 h 560"/>
              <a:gd name="T28" fmla="*/ 2147483646 w 116"/>
              <a:gd name="T29" fmla="*/ 2147483646 h 560"/>
              <a:gd name="T30" fmla="*/ 2147483646 w 116"/>
              <a:gd name="T31" fmla="*/ 2147483646 h 560"/>
              <a:gd name="T32" fmla="*/ 2147483646 w 116"/>
              <a:gd name="T33" fmla="*/ 2147483646 h 560"/>
              <a:gd name="T34" fmla="*/ 2147483646 w 116"/>
              <a:gd name="T35" fmla="*/ 2147483646 h 560"/>
              <a:gd name="T36" fmla="*/ 2147483646 w 116"/>
              <a:gd name="T37" fmla="*/ 2147483646 h 560"/>
              <a:gd name="T38" fmla="*/ 2147483646 w 116"/>
              <a:gd name="T39" fmla="*/ 2147483646 h 560"/>
              <a:gd name="T40" fmla="*/ 2147483646 w 116"/>
              <a:gd name="T41" fmla="*/ 2147483646 h 560"/>
              <a:gd name="T42" fmla="*/ 2147483646 w 116"/>
              <a:gd name="T43" fmla="*/ 0 h 560"/>
              <a:gd name="T44" fmla="*/ 2147483646 w 116"/>
              <a:gd name="T45" fmla="*/ 0 h 560"/>
              <a:gd name="T46" fmla="*/ 2147483646 w 116"/>
              <a:gd name="T47" fmla="*/ 2147483646 h 560"/>
              <a:gd name="T48" fmla="*/ 2147483646 w 116"/>
              <a:gd name="T49" fmla="*/ 2147483646 h 560"/>
              <a:gd name="T50" fmla="*/ 2147483646 w 116"/>
              <a:gd name="T51" fmla="*/ 2147483646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7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6 w 97"/>
              <a:gd name="T1" fmla="*/ 2147483646 h 463"/>
              <a:gd name="T2" fmla="*/ 2147483646 w 97"/>
              <a:gd name="T3" fmla="*/ 2147483646 h 463"/>
              <a:gd name="T4" fmla="*/ 2147483646 w 97"/>
              <a:gd name="T5" fmla="*/ 2147483646 h 463"/>
              <a:gd name="T6" fmla="*/ 2147483646 w 97"/>
              <a:gd name="T7" fmla="*/ 2147483646 h 463"/>
              <a:gd name="T8" fmla="*/ 2147483646 w 97"/>
              <a:gd name="T9" fmla="*/ 2147483646 h 463"/>
              <a:gd name="T10" fmla="*/ 0 w 97"/>
              <a:gd name="T11" fmla="*/ 2147483646 h 463"/>
              <a:gd name="T12" fmla="*/ 0 w 97"/>
              <a:gd name="T13" fmla="*/ 2147483646 h 463"/>
              <a:gd name="T14" fmla="*/ 2147483646 w 97"/>
              <a:gd name="T15" fmla="*/ 2147483646 h 463"/>
              <a:gd name="T16" fmla="*/ 2147483646 w 97"/>
              <a:gd name="T17" fmla="*/ 2147483646 h 463"/>
              <a:gd name="T18" fmla="*/ 2147483646 w 97"/>
              <a:gd name="T19" fmla="*/ 2147483646 h 463"/>
              <a:gd name="T20" fmla="*/ 2147483646 w 97"/>
              <a:gd name="T21" fmla="*/ 2147483646 h 463"/>
              <a:gd name="T22" fmla="*/ 2147483646 w 97"/>
              <a:gd name="T23" fmla="*/ 2147483646 h 463"/>
              <a:gd name="T24" fmla="*/ 2147483646 w 97"/>
              <a:gd name="T25" fmla="*/ 2147483646 h 463"/>
              <a:gd name="T26" fmla="*/ 2147483646 w 97"/>
              <a:gd name="T27" fmla="*/ 2147483646 h 463"/>
              <a:gd name="T28" fmla="*/ 2147483646 w 97"/>
              <a:gd name="T29" fmla="*/ 2147483646 h 463"/>
              <a:gd name="T30" fmla="*/ 2147483646 w 97"/>
              <a:gd name="T31" fmla="*/ 2147483646 h 463"/>
              <a:gd name="T32" fmla="*/ 2147483646 w 97"/>
              <a:gd name="T33" fmla="*/ 2147483646 h 463"/>
              <a:gd name="T34" fmla="*/ 2147483646 w 97"/>
              <a:gd name="T35" fmla="*/ 2147483646 h 463"/>
              <a:gd name="T36" fmla="*/ 2147483646 w 97"/>
              <a:gd name="T37" fmla="*/ 2147483646 h 463"/>
              <a:gd name="T38" fmla="*/ 2147483646 w 97"/>
              <a:gd name="T39" fmla="*/ 2147483646 h 463"/>
              <a:gd name="T40" fmla="*/ 2147483646 w 97"/>
              <a:gd name="T41" fmla="*/ 2147483646 h 463"/>
              <a:gd name="T42" fmla="*/ 2147483646 w 97"/>
              <a:gd name="T43" fmla="*/ 0 h 463"/>
              <a:gd name="T44" fmla="*/ 2147483646 w 97"/>
              <a:gd name="T45" fmla="*/ 0 h 463"/>
              <a:gd name="T46" fmla="*/ 2147483646 w 97"/>
              <a:gd name="T47" fmla="*/ 0 h 463"/>
              <a:gd name="T48" fmla="*/ 2147483646 w 97"/>
              <a:gd name="T49" fmla="*/ 2147483646 h 463"/>
              <a:gd name="T50" fmla="*/ 2147483646 w 97"/>
              <a:gd name="T51" fmla="*/ 2147483646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8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6 w 77"/>
              <a:gd name="T1" fmla="*/ 2147483646 h 367"/>
              <a:gd name="T2" fmla="*/ 2147483646 w 77"/>
              <a:gd name="T3" fmla="*/ 2147483646 h 367"/>
              <a:gd name="T4" fmla="*/ 2147483646 w 77"/>
              <a:gd name="T5" fmla="*/ 2147483646 h 367"/>
              <a:gd name="T6" fmla="*/ 2147483646 w 77"/>
              <a:gd name="T7" fmla="*/ 2147483646 h 367"/>
              <a:gd name="T8" fmla="*/ 2147483646 w 77"/>
              <a:gd name="T9" fmla="*/ 2147483646 h 367"/>
              <a:gd name="T10" fmla="*/ 0 w 77"/>
              <a:gd name="T11" fmla="*/ 2147483646 h 367"/>
              <a:gd name="T12" fmla="*/ 0 w 77"/>
              <a:gd name="T13" fmla="*/ 2147483646 h 367"/>
              <a:gd name="T14" fmla="*/ 2147483646 w 77"/>
              <a:gd name="T15" fmla="*/ 2147483646 h 367"/>
              <a:gd name="T16" fmla="*/ 2147483646 w 77"/>
              <a:gd name="T17" fmla="*/ 2147483646 h 367"/>
              <a:gd name="T18" fmla="*/ 2147483646 w 77"/>
              <a:gd name="T19" fmla="*/ 2147483646 h 367"/>
              <a:gd name="T20" fmla="*/ 2147483646 w 77"/>
              <a:gd name="T21" fmla="*/ 2147483646 h 367"/>
              <a:gd name="T22" fmla="*/ 2147483646 w 77"/>
              <a:gd name="T23" fmla="*/ 2147483646 h 367"/>
              <a:gd name="T24" fmla="*/ 2147483646 w 77"/>
              <a:gd name="T25" fmla="*/ 2147483646 h 367"/>
              <a:gd name="T26" fmla="*/ 2147483646 w 77"/>
              <a:gd name="T27" fmla="*/ 2147483646 h 367"/>
              <a:gd name="T28" fmla="*/ 2147483646 w 77"/>
              <a:gd name="T29" fmla="*/ 2147483646 h 367"/>
              <a:gd name="T30" fmla="*/ 2147483646 w 77"/>
              <a:gd name="T31" fmla="*/ 2147483646 h 367"/>
              <a:gd name="T32" fmla="*/ 2147483646 w 77"/>
              <a:gd name="T33" fmla="*/ 2147483646 h 367"/>
              <a:gd name="T34" fmla="*/ 2147483646 w 77"/>
              <a:gd name="T35" fmla="*/ 2147483646 h 367"/>
              <a:gd name="T36" fmla="*/ 2147483646 w 77"/>
              <a:gd name="T37" fmla="*/ 2147483646 h 367"/>
              <a:gd name="T38" fmla="*/ 2147483646 w 77"/>
              <a:gd name="T39" fmla="*/ 2147483646 h 367"/>
              <a:gd name="T40" fmla="*/ 2147483646 w 77"/>
              <a:gd name="T41" fmla="*/ 2147483646 h 367"/>
              <a:gd name="T42" fmla="*/ 2147483646 w 77"/>
              <a:gd name="T43" fmla="*/ 0 h 367"/>
              <a:gd name="T44" fmla="*/ 2147483646 w 77"/>
              <a:gd name="T45" fmla="*/ 0 h 367"/>
              <a:gd name="T46" fmla="*/ 2147483646 w 77"/>
              <a:gd name="T47" fmla="*/ 2147483646 h 367"/>
              <a:gd name="T48" fmla="*/ 2147483646 w 77"/>
              <a:gd name="T49" fmla="*/ 2147483646 h 367"/>
              <a:gd name="T50" fmla="*/ 2147483646 w 77"/>
              <a:gd name="T51" fmla="*/ 2147483646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9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6 w 56"/>
              <a:gd name="T1" fmla="*/ 2147483646 h 271"/>
              <a:gd name="T2" fmla="*/ 2147483646 w 56"/>
              <a:gd name="T3" fmla="*/ 2147483646 h 271"/>
              <a:gd name="T4" fmla="*/ 2147483646 w 56"/>
              <a:gd name="T5" fmla="*/ 2147483646 h 271"/>
              <a:gd name="T6" fmla="*/ 2147483646 w 56"/>
              <a:gd name="T7" fmla="*/ 2147483646 h 271"/>
              <a:gd name="T8" fmla="*/ 2147483646 w 56"/>
              <a:gd name="T9" fmla="*/ 2147483646 h 271"/>
              <a:gd name="T10" fmla="*/ 0 w 56"/>
              <a:gd name="T11" fmla="*/ 2147483646 h 271"/>
              <a:gd name="T12" fmla="*/ 0 w 56"/>
              <a:gd name="T13" fmla="*/ 2147483646 h 271"/>
              <a:gd name="T14" fmla="*/ 2147483646 w 56"/>
              <a:gd name="T15" fmla="*/ 2147483646 h 271"/>
              <a:gd name="T16" fmla="*/ 2147483646 w 56"/>
              <a:gd name="T17" fmla="*/ 2147483646 h 271"/>
              <a:gd name="T18" fmla="*/ 2147483646 w 56"/>
              <a:gd name="T19" fmla="*/ 2147483646 h 271"/>
              <a:gd name="T20" fmla="*/ 2147483646 w 56"/>
              <a:gd name="T21" fmla="*/ 2147483646 h 271"/>
              <a:gd name="T22" fmla="*/ 2147483646 w 56"/>
              <a:gd name="T23" fmla="*/ 2147483646 h 271"/>
              <a:gd name="T24" fmla="*/ 2147483646 w 56"/>
              <a:gd name="T25" fmla="*/ 2147483646 h 271"/>
              <a:gd name="T26" fmla="*/ 2147483646 w 56"/>
              <a:gd name="T27" fmla="*/ 2147483646 h 271"/>
              <a:gd name="T28" fmla="*/ 2147483646 w 56"/>
              <a:gd name="T29" fmla="*/ 2147483646 h 271"/>
              <a:gd name="T30" fmla="*/ 2147483646 w 56"/>
              <a:gd name="T31" fmla="*/ 2147483646 h 271"/>
              <a:gd name="T32" fmla="*/ 2147483646 w 56"/>
              <a:gd name="T33" fmla="*/ 2147483646 h 271"/>
              <a:gd name="T34" fmla="*/ 2147483646 w 56"/>
              <a:gd name="T35" fmla="*/ 2147483646 h 271"/>
              <a:gd name="T36" fmla="*/ 2147483646 w 56"/>
              <a:gd name="T37" fmla="*/ 2147483646 h 271"/>
              <a:gd name="T38" fmla="*/ 2147483646 w 56"/>
              <a:gd name="T39" fmla="*/ 2147483646 h 271"/>
              <a:gd name="T40" fmla="*/ 2147483646 w 56"/>
              <a:gd name="T41" fmla="*/ 2147483646 h 271"/>
              <a:gd name="T42" fmla="*/ 2147483646 w 56"/>
              <a:gd name="T43" fmla="*/ 0 h 271"/>
              <a:gd name="T44" fmla="*/ 2147483646 w 56"/>
              <a:gd name="T45" fmla="*/ 0 h 271"/>
              <a:gd name="T46" fmla="*/ 2147483646 w 56"/>
              <a:gd name="T47" fmla="*/ 0 h 271"/>
              <a:gd name="T48" fmla="*/ 2147483646 w 56"/>
              <a:gd name="T49" fmla="*/ 2147483646 h 271"/>
              <a:gd name="T50" fmla="*/ 2147483646 w 56"/>
              <a:gd name="T51" fmla="*/ 2147483646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0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6 w 186"/>
              <a:gd name="T1" fmla="*/ 2147483646 h 732"/>
              <a:gd name="T2" fmla="*/ 2147483646 w 186"/>
              <a:gd name="T3" fmla="*/ 2147483646 h 732"/>
              <a:gd name="T4" fmla="*/ 2147483646 w 186"/>
              <a:gd name="T5" fmla="*/ 2147483646 h 732"/>
              <a:gd name="T6" fmla="*/ 2147483646 w 186"/>
              <a:gd name="T7" fmla="*/ 2147483646 h 732"/>
              <a:gd name="T8" fmla="*/ 2147483646 w 186"/>
              <a:gd name="T9" fmla="*/ 2147483646 h 732"/>
              <a:gd name="T10" fmla="*/ 2147483646 w 186"/>
              <a:gd name="T11" fmla="*/ 2147483646 h 732"/>
              <a:gd name="T12" fmla="*/ 2147483646 w 186"/>
              <a:gd name="T13" fmla="*/ 2147483646 h 732"/>
              <a:gd name="T14" fmla="*/ 2147483646 w 186"/>
              <a:gd name="T15" fmla="*/ 2147483646 h 732"/>
              <a:gd name="T16" fmla="*/ 2147483646 w 186"/>
              <a:gd name="T17" fmla="*/ 2147483646 h 732"/>
              <a:gd name="T18" fmla="*/ 2147483646 w 186"/>
              <a:gd name="T19" fmla="*/ 2147483646 h 732"/>
              <a:gd name="T20" fmla="*/ 2147483646 w 186"/>
              <a:gd name="T21" fmla="*/ 2147483646 h 732"/>
              <a:gd name="T22" fmla="*/ 2147483646 w 186"/>
              <a:gd name="T23" fmla="*/ 2147483646 h 732"/>
              <a:gd name="T24" fmla="*/ 2147483646 w 186"/>
              <a:gd name="T25" fmla="*/ 2147483646 h 732"/>
              <a:gd name="T26" fmla="*/ 2147483646 w 186"/>
              <a:gd name="T27" fmla="*/ 2147483646 h 732"/>
              <a:gd name="T28" fmla="*/ 0 w 186"/>
              <a:gd name="T29" fmla="*/ 2147483646 h 732"/>
              <a:gd name="T30" fmla="*/ 2147483646 w 186"/>
              <a:gd name="T31" fmla="*/ 2147483646 h 732"/>
              <a:gd name="T32" fmla="*/ 2147483646 w 186"/>
              <a:gd name="T33" fmla="*/ 2147483646 h 732"/>
              <a:gd name="T34" fmla="*/ 2147483646 w 186"/>
              <a:gd name="T35" fmla="*/ 0 h 732"/>
              <a:gd name="T36" fmla="*/ 2147483646 w 186"/>
              <a:gd name="T37" fmla="*/ 2147483646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1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6 w 158"/>
              <a:gd name="T1" fmla="*/ 2147483646 h 625"/>
              <a:gd name="T2" fmla="*/ 2147483646 w 158"/>
              <a:gd name="T3" fmla="*/ 2147483646 h 625"/>
              <a:gd name="T4" fmla="*/ 2147483646 w 158"/>
              <a:gd name="T5" fmla="*/ 2147483646 h 625"/>
              <a:gd name="T6" fmla="*/ 2147483646 w 158"/>
              <a:gd name="T7" fmla="*/ 2147483646 h 625"/>
              <a:gd name="T8" fmla="*/ 2147483646 w 158"/>
              <a:gd name="T9" fmla="*/ 2147483646 h 625"/>
              <a:gd name="T10" fmla="*/ 2147483646 w 158"/>
              <a:gd name="T11" fmla="*/ 2147483646 h 625"/>
              <a:gd name="T12" fmla="*/ 2147483646 w 158"/>
              <a:gd name="T13" fmla="*/ 2147483646 h 625"/>
              <a:gd name="T14" fmla="*/ 2147483646 w 158"/>
              <a:gd name="T15" fmla="*/ 2147483646 h 625"/>
              <a:gd name="T16" fmla="*/ 2147483646 w 158"/>
              <a:gd name="T17" fmla="*/ 2147483646 h 625"/>
              <a:gd name="T18" fmla="*/ 2147483646 w 158"/>
              <a:gd name="T19" fmla="*/ 2147483646 h 625"/>
              <a:gd name="T20" fmla="*/ 2147483646 w 158"/>
              <a:gd name="T21" fmla="*/ 2147483646 h 625"/>
              <a:gd name="T22" fmla="*/ 2147483646 w 158"/>
              <a:gd name="T23" fmla="*/ 2147483646 h 625"/>
              <a:gd name="T24" fmla="*/ 2147483646 w 158"/>
              <a:gd name="T25" fmla="*/ 2147483646 h 625"/>
              <a:gd name="T26" fmla="*/ 2147483646 w 158"/>
              <a:gd name="T27" fmla="*/ 2147483646 h 625"/>
              <a:gd name="T28" fmla="*/ 0 w 158"/>
              <a:gd name="T29" fmla="*/ 2147483646 h 625"/>
              <a:gd name="T30" fmla="*/ 2147483646 w 158"/>
              <a:gd name="T31" fmla="*/ 2147483646 h 625"/>
              <a:gd name="T32" fmla="*/ 2147483646 w 158"/>
              <a:gd name="T33" fmla="*/ 2147483646 h 625"/>
              <a:gd name="T34" fmla="*/ 2147483646 w 158"/>
              <a:gd name="T35" fmla="*/ 0 h 625"/>
              <a:gd name="T36" fmla="*/ 2147483646 w 158"/>
              <a:gd name="T37" fmla="*/ 2147483646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2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6 w 131"/>
              <a:gd name="T1" fmla="*/ 2147483646 h 517"/>
              <a:gd name="T2" fmla="*/ 2147483646 w 131"/>
              <a:gd name="T3" fmla="*/ 2147483646 h 517"/>
              <a:gd name="T4" fmla="*/ 2147483646 w 131"/>
              <a:gd name="T5" fmla="*/ 2147483646 h 517"/>
              <a:gd name="T6" fmla="*/ 2147483646 w 131"/>
              <a:gd name="T7" fmla="*/ 2147483646 h 517"/>
              <a:gd name="T8" fmla="*/ 2147483646 w 131"/>
              <a:gd name="T9" fmla="*/ 2147483646 h 517"/>
              <a:gd name="T10" fmla="*/ 2147483646 w 131"/>
              <a:gd name="T11" fmla="*/ 2147483646 h 517"/>
              <a:gd name="T12" fmla="*/ 2147483646 w 131"/>
              <a:gd name="T13" fmla="*/ 2147483646 h 517"/>
              <a:gd name="T14" fmla="*/ 2147483646 w 131"/>
              <a:gd name="T15" fmla="*/ 2147483646 h 517"/>
              <a:gd name="T16" fmla="*/ 2147483646 w 131"/>
              <a:gd name="T17" fmla="*/ 2147483646 h 517"/>
              <a:gd name="T18" fmla="*/ 2147483646 w 131"/>
              <a:gd name="T19" fmla="*/ 2147483646 h 517"/>
              <a:gd name="T20" fmla="*/ 2147483646 w 131"/>
              <a:gd name="T21" fmla="*/ 2147483646 h 517"/>
              <a:gd name="T22" fmla="*/ 2147483646 w 131"/>
              <a:gd name="T23" fmla="*/ 2147483646 h 517"/>
              <a:gd name="T24" fmla="*/ 2147483646 w 131"/>
              <a:gd name="T25" fmla="*/ 2147483646 h 517"/>
              <a:gd name="T26" fmla="*/ 2147483646 w 131"/>
              <a:gd name="T27" fmla="*/ 2147483646 h 517"/>
              <a:gd name="T28" fmla="*/ 0 w 131"/>
              <a:gd name="T29" fmla="*/ 2147483646 h 517"/>
              <a:gd name="T30" fmla="*/ 2147483646 w 131"/>
              <a:gd name="T31" fmla="*/ 2147483646 h 517"/>
              <a:gd name="T32" fmla="*/ 2147483646 w 131"/>
              <a:gd name="T33" fmla="*/ 2147483646 h 517"/>
              <a:gd name="T34" fmla="*/ 2147483646 w 131"/>
              <a:gd name="T35" fmla="*/ 0 h 517"/>
              <a:gd name="T36" fmla="*/ 2147483646 w 131"/>
              <a:gd name="T37" fmla="*/ 2147483646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3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6 w 104"/>
              <a:gd name="T1" fmla="*/ 2147483646 h 411"/>
              <a:gd name="T2" fmla="*/ 2147483646 w 104"/>
              <a:gd name="T3" fmla="*/ 2147483646 h 411"/>
              <a:gd name="T4" fmla="*/ 2147483646 w 104"/>
              <a:gd name="T5" fmla="*/ 2147483646 h 411"/>
              <a:gd name="T6" fmla="*/ 2147483646 w 104"/>
              <a:gd name="T7" fmla="*/ 2147483646 h 411"/>
              <a:gd name="T8" fmla="*/ 2147483646 w 104"/>
              <a:gd name="T9" fmla="*/ 2147483646 h 411"/>
              <a:gd name="T10" fmla="*/ 2147483646 w 104"/>
              <a:gd name="T11" fmla="*/ 2147483646 h 411"/>
              <a:gd name="T12" fmla="*/ 2147483646 w 104"/>
              <a:gd name="T13" fmla="*/ 2147483646 h 411"/>
              <a:gd name="T14" fmla="*/ 2147483646 w 104"/>
              <a:gd name="T15" fmla="*/ 2147483646 h 411"/>
              <a:gd name="T16" fmla="*/ 2147483646 w 104"/>
              <a:gd name="T17" fmla="*/ 2147483646 h 411"/>
              <a:gd name="T18" fmla="*/ 2147483646 w 104"/>
              <a:gd name="T19" fmla="*/ 2147483646 h 411"/>
              <a:gd name="T20" fmla="*/ 2147483646 w 104"/>
              <a:gd name="T21" fmla="*/ 2147483646 h 411"/>
              <a:gd name="T22" fmla="*/ 2147483646 w 104"/>
              <a:gd name="T23" fmla="*/ 2147483646 h 411"/>
              <a:gd name="T24" fmla="*/ 2147483646 w 104"/>
              <a:gd name="T25" fmla="*/ 2147483646 h 411"/>
              <a:gd name="T26" fmla="*/ 2147483646 w 104"/>
              <a:gd name="T27" fmla="*/ 2147483646 h 411"/>
              <a:gd name="T28" fmla="*/ 0 w 104"/>
              <a:gd name="T29" fmla="*/ 2147483646 h 411"/>
              <a:gd name="T30" fmla="*/ 2147483646 w 104"/>
              <a:gd name="T31" fmla="*/ 2147483646 h 411"/>
              <a:gd name="T32" fmla="*/ 2147483646 w 104"/>
              <a:gd name="T33" fmla="*/ 2147483646 h 411"/>
              <a:gd name="T34" fmla="*/ 2147483646 w 104"/>
              <a:gd name="T35" fmla="*/ 0 h 411"/>
              <a:gd name="T36" fmla="*/ 2147483646 w 104"/>
              <a:gd name="T37" fmla="*/ 2147483646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4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6 w 76"/>
              <a:gd name="T1" fmla="*/ 2147483646 h 302"/>
              <a:gd name="T2" fmla="*/ 2147483646 w 76"/>
              <a:gd name="T3" fmla="*/ 2147483646 h 302"/>
              <a:gd name="T4" fmla="*/ 2147483646 w 76"/>
              <a:gd name="T5" fmla="*/ 2147483646 h 302"/>
              <a:gd name="T6" fmla="*/ 2147483646 w 76"/>
              <a:gd name="T7" fmla="*/ 2147483646 h 302"/>
              <a:gd name="T8" fmla="*/ 2147483646 w 76"/>
              <a:gd name="T9" fmla="*/ 2147483646 h 302"/>
              <a:gd name="T10" fmla="*/ 2147483646 w 76"/>
              <a:gd name="T11" fmla="*/ 2147483646 h 302"/>
              <a:gd name="T12" fmla="*/ 2147483646 w 76"/>
              <a:gd name="T13" fmla="*/ 2147483646 h 302"/>
              <a:gd name="T14" fmla="*/ 2147483646 w 76"/>
              <a:gd name="T15" fmla="*/ 2147483646 h 302"/>
              <a:gd name="T16" fmla="*/ 2147483646 w 76"/>
              <a:gd name="T17" fmla="*/ 2147483646 h 302"/>
              <a:gd name="T18" fmla="*/ 2147483646 w 76"/>
              <a:gd name="T19" fmla="*/ 2147483646 h 302"/>
              <a:gd name="T20" fmla="*/ 2147483646 w 76"/>
              <a:gd name="T21" fmla="*/ 2147483646 h 302"/>
              <a:gd name="T22" fmla="*/ 2147483646 w 76"/>
              <a:gd name="T23" fmla="*/ 2147483646 h 302"/>
              <a:gd name="T24" fmla="*/ 2147483646 w 76"/>
              <a:gd name="T25" fmla="*/ 2147483646 h 302"/>
              <a:gd name="T26" fmla="*/ 2147483646 w 76"/>
              <a:gd name="T27" fmla="*/ 2147483646 h 302"/>
              <a:gd name="T28" fmla="*/ 0 w 76"/>
              <a:gd name="T29" fmla="*/ 2147483646 h 302"/>
              <a:gd name="T30" fmla="*/ 2147483646 w 76"/>
              <a:gd name="T31" fmla="*/ 2147483646 h 302"/>
              <a:gd name="T32" fmla="*/ 2147483646 w 76"/>
              <a:gd name="T33" fmla="*/ 2147483646 h 302"/>
              <a:gd name="T34" fmla="*/ 2147483646 w 76"/>
              <a:gd name="T35" fmla="*/ 0 h 302"/>
              <a:gd name="T36" fmla="*/ 2147483646 w 76"/>
              <a:gd name="T37" fmla="*/ 2147483646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5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1426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6 w 375"/>
              <a:gd name="T1" fmla="*/ 2147483646 h 440"/>
              <a:gd name="T2" fmla="*/ 2147483646 w 375"/>
              <a:gd name="T3" fmla="*/ 2147483646 h 440"/>
              <a:gd name="T4" fmla="*/ 2147483646 w 375"/>
              <a:gd name="T5" fmla="*/ 2147483646 h 440"/>
              <a:gd name="T6" fmla="*/ 2147483646 w 375"/>
              <a:gd name="T7" fmla="*/ 2147483646 h 440"/>
              <a:gd name="T8" fmla="*/ 2147483646 w 375"/>
              <a:gd name="T9" fmla="*/ 2147483646 h 440"/>
              <a:gd name="T10" fmla="*/ 2147483646 w 375"/>
              <a:gd name="T11" fmla="*/ 2147483646 h 440"/>
              <a:gd name="T12" fmla="*/ 0 w 375"/>
              <a:gd name="T13" fmla="*/ 2147483646 h 440"/>
              <a:gd name="T14" fmla="*/ 2147483646 w 375"/>
              <a:gd name="T15" fmla="*/ 2147483646 h 440"/>
              <a:gd name="T16" fmla="*/ 2147483646 w 375"/>
              <a:gd name="T17" fmla="*/ 2147483646 h 440"/>
              <a:gd name="T18" fmla="*/ 2147483646 w 375"/>
              <a:gd name="T19" fmla="*/ 2147483646 h 440"/>
              <a:gd name="T20" fmla="*/ 2147483646 w 375"/>
              <a:gd name="T21" fmla="*/ 2147483646 h 440"/>
              <a:gd name="T22" fmla="*/ 2147483646 w 375"/>
              <a:gd name="T23" fmla="*/ 2147483646 h 440"/>
              <a:gd name="T24" fmla="*/ 2147483646 w 375"/>
              <a:gd name="T25" fmla="*/ 2147483646 h 440"/>
              <a:gd name="T26" fmla="*/ 2147483646 w 375"/>
              <a:gd name="T27" fmla="*/ 2147483646 h 440"/>
              <a:gd name="T28" fmla="*/ 2147483646 w 375"/>
              <a:gd name="T29" fmla="*/ 2147483646 h 440"/>
              <a:gd name="T30" fmla="*/ 2147483646 w 375"/>
              <a:gd name="T31" fmla="*/ 2147483646 h 440"/>
              <a:gd name="T32" fmla="*/ 2147483646 w 375"/>
              <a:gd name="T33" fmla="*/ 2147483646 h 440"/>
              <a:gd name="T34" fmla="*/ 2147483646 w 375"/>
              <a:gd name="T35" fmla="*/ 2147483646 h 440"/>
              <a:gd name="T36" fmla="*/ 2147483646 w 375"/>
              <a:gd name="T37" fmla="*/ 2147483646 h 440"/>
              <a:gd name="T38" fmla="*/ 2147483646 w 375"/>
              <a:gd name="T39" fmla="*/ 2147483646 h 440"/>
              <a:gd name="T40" fmla="*/ 2147483646 w 375"/>
              <a:gd name="T41" fmla="*/ 2147483646 h 440"/>
              <a:gd name="T42" fmla="*/ 2147483646 w 375"/>
              <a:gd name="T43" fmla="*/ 2147483646 h 440"/>
              <a:gd name="T44" fmla="*/ 2147483646 w 375"/>
              <a:gd name="T45" fmla="*/ 2147483646 h 440"/>
              <a:gd name="T46" fmla="*/ 2147483646 w 375"/>
              <a:gd name="T47" fmla="*/ 2147483646 h 440"/>
              <a:gd name="T48" fmla="*/ 2147483646 w 375"/>
              <a:gd name="T49" fmla="*/ 2147483646 h 440"/>
              <a:gd name="T50" fmla="*/ 2147483646 w 375"/>
              <a:gd name="T51" fmla="*/ 2147483646 h 440"/>
              <a:gd name="T52" fmla="*/ 2147483646 w 375"/>
              <a:gd name="T53" fmla="*/ 2147483646 h 440"/>
              <a:gd name="T54" fmla="*/ 2147483646 w 375"/>
              <a:gd name="T55" fmla="*/ 2147483646 h 440"/>
              <a:gd name="T56" fmla="*/ 2147483646 w 375"/>
              <a:gd name="T57" fmla="*/ 2147483646 h 440"/>
              <a:gd name="T58" fmla="*/ 2147483646 w 375"/>
              <a:gd name="T59" fmla="*/ 2147483646 h 440"/>
              <a:gd name="T60" fmla="*/ 2147483646 w 375"/>
              <a:gd name="T61" fmla="*/ 2147483646 h 440"/>
              <a:gd name="T62" fmla="*/ 2147483646 w 375"/>
              <a:gd name="T63" fmla="*/ 2147483646 h 440"/>
              <a:gd name="T64" fmla="*/ 2147483646 w 375"/>
              <a:gd name="T65" fmla="*/ 2147483646 h 440"/>
              <a:gd name="T66" fmla="*/ 2147483646 w 375"/>
              <a:gd name="T67" fmla="*/ 2147483646 h 440"/>
              <a:gd name="T68" fmla="*/ 2147483646 w 375"/>
              <a:gd name="T69" fmla="*/ 2147483646 h 440"/>
              <a:gd name="T70" fmla="*/ 2147483646 w 375"/>
              <a:gd name="T71" fmla="*/ 2147483646 h 440"/>
              <a:gd name="T72" fmla="*/ 2147483646 w 375"/>
              <a:gd name="T73" fmla="*/ 2147483646 h 440"/>
              <a:gd name="T74" fmla="*/ 2147483646 w 375"/>
              <a:gd name="T75" fmla="*/ 2147483646 h 440"/>
              <a:gd name="T76" fmla="*/ 2147483646 w 375"/>
              <a:gd name="T77" fmla="*/ 2147483646 h 440"/>
              <a:gd name="T78" fmla="*/ 2147483646 w 375"/>
              <a:gd name="T79" fmla="*/ 2147483646 h 440"/>
              <a:gd name="T80" fmla="*/ 2147483646 w 375"/>
              <a:gd name="T81" fmla="*/ 2147483646 h 440"/>
              <a:gd name="T82" fmla="*/ 2147483646 w 375"/>
              <a:gd name="T83" fmla="*/ 0 h 440"/>
              <a:gd name="T84" fmla="*/ 2147483646 w 375"/>
              <a:gd name="T85" fmla="*/ 2147483646 h 440"/>
              <a:gd name="T86" fmla="*/ 2147483646 w 375"/>
              <a:gd name="T87" fmla="*/ 2147483646 h 440"/>
              <a:gd name="T88" fmla="*/ 2147483646 w 375"/>
              <a:gd name="T89" fmla="*/ 2147483646 h 440"/>
              <a:gd name="T90" fmla="*/ 2147483646 w 375"/>
              <a:gd name="T91" fmla="*/ 2147483646 h 440"/>
              <a:gd name="T92" fmla="*/ 2147483646 w 375"/>
              <a:gd name="T93" fmla="*/ 2147483646 h 440"/>
              <a:gd name="T94" fmla="*/ 2147483646 w 375"/>
              <a:gd name="T95" fmla="*/ 2147483646 h 440"/>
              <a:gd name="T96" fmla="*/ 2147483646 w 375"/>
              <a:gd name="T97" fmla="*/ 2147483646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7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8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29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6 h 917"/>
              <a:gd name="T4" fmla="*/ 2147483646 w 496"/>
              <a:gd name="T5" fmla="*/ 2147483646 h 917"/>
              <a:gd name="T6" fmla="*/ 2147483646 w 496"/>
              <a:gd name="T7" fmla="*/ 2147483646 h 917"/>
              <a:gd name="T8" fmla="*/ 2147483646 w 496"/>
              <a:gd name="T9" fmla="*/ 2147483646 h 917"/>
              <a:gd name="T10" fmla="*/ 2147483646 w 496"/>
              <a:gd name="T11" fmla="*/ 2147483646 h 917"/>
              <a:gd name="T12" fmla="*/ 2147483646 w 496"/>
              <a:gd name="T13" fmla="*/ 2147483646 h 917"/>
              <a:gd name="T14" fmla="*/ 2147483646 w 496"/>
              <a:gd name="T15" fmla="*/ 2147483646 h 917"/>
              <a:gd name="T16" fmla="*/ 2147483646 w 496"/>
              <a:gd name="T17" fmla="*/ 2147483646 h 917"/>
              <a:gd name="T18" fmla="*/ 2147483646 w 496"/>
              <a:gd name="T19" fmla="*/ 2147483646 h 917"/>
              <a:gd name="T20" fmla="*/ 2147483646 w 496"/>
              <a:gd name="T21" fmla="*/ 2147483646 h 917"/>
              <a:gd name="T22" fmla="*/ 2147483646 w 496"/>
              <a:gd name="T23" fmla="*/ 2147483646 h 917"/>
              <a:gd name="T24" fmla="*/ 2147483646 w 496"/>
              <a:gd name="T25" fmla="*/ 2147483646 h 917"/>
              <a:gd name="T26" fmla="*/ 2147483646 w 496"/>
              <a:gd name="T27" fmla="*/ 2147483646 h 917"/>
              <a:gd name="T28" fmla="*/ 2147483646 w 496"/>
              <a:gd name="T29" fmla="*/ 2147483646 h 917"/>
              <a:gd name="T30" fmla="*/ 2147483646 w 496"/>
              <a:gd name="T31" fmla="*/ 2147483646 h 917"/>
              <a:gd name="T32" fmla="*/ 2147483646 w 496"/>
              <a:gd name="T33" fmla="*/ 2147483646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0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6 h 125"/>
              <a:gd name="T2" fmla="*/ 2147483646 w 638"/>
              <a:gd name="T3" fmla="*/ 2147483646 h 125"/>
              <a:gd name="T4" fmla="*/ 2147483646 w 638"/>
              <a:gd name="T5" fmla="*/ 2147483646 h 125"/>
              <a:gd name="T6" fmla="*/ 2147483646 w 638"/>
              <a:gd name="T7" fmla="*/ 2147483646 h 125"/>
              <a:gd name="T8" fmla="*/ 2147483646 w 638"/>
              <a:gd name="T9" fmla="*/ 2147483646 h 125"/>
              <a:gd name="T10" fmla="*/ 2147483646 w 638"/>
              <a:gd name="T11" fmla="*/ 2147483646 h 125"/>
              <a:gd name="T12" fmla="*/ 2147483646 w 638"/>
              <a:gd name="T13" fmla="*/ 2147483646 h 125"/>
              <a:gd name="T14" fmla="*/ 2147483646 w 638"/>
              <a:gd name="T15" fmla="*/ 2147483646 h 125"/>
              <a:gd name="T16" fmla="*/ 2147483646 w 638"/>
              <a:gd name="T17" fmla="*/ 2147483646 h 125"/>
              <a:gd name="T18" fmla="*/ 2147483646 w 638"/>
              <a:gd name="T19" fmla="*/ 2147483646 h 125"/>
              <a:gd name="T20" fmla="*/ 2147483646 w 638"/>
              <a:gd name="T21" fmla="*/ 2147483646 h 125"/>
              <a:gd name="T22" fmla="*/ 2147483646 w 638"/>
              <a:gd name="T23" fmla="*/ 2147483646 h 125"/>
              <a:gd name="T24" fmla="*/ 2147483646 w 638"/>
              <a:gd name="T25" fmla="*/ 2147483646 h 125"/>
              <a:gd name="T26" fmla="*/ 2147483646 w 638"/>
              <a:gd name="T27" fmla="*/ 2147483646 h 125"/>
              <a:gd name="T28" fmla="*/ 2147483646 w 638"/>
              <a:gd name="T29" fmla="*/ 2147483646 h 125"/>
              <a:gd name="T30" fmla="*/ 2147483646 w 638"/>
              <a:gd name="T31" fmla="*/ 2147483646 h 125"/>
              <a:gd name="T32" fmla="*/ 2147483646 w 638"/>
              <a:gd name="T33" fmla="*/ 2147483646 h 125"/>
              <a:gd name="T34" fmla="*/ 2147483646 w 638"/>
              <a:gd name="T35" fmla="*/ 0 h 125"/>
              <a:gd name="T36" fmla="*/ 2147483646 w 638"/>
              <a:gd name="T37" fmla="*/ 0 h 125"/>
              <a:gd name="T38" fmla="*/ 2147483646 w 638"/>
              <a:gd name="T39" fmla="*/ 0 h 125"/>
              <a:gd name="T40" fmla="*/ 2147483646 w 638"/>
              <a:gd name="T41" fmla="*/ 0 h 125"/>
              <a:gd name="T42" fmla="*/ 2147483646 w 638"/>
              <a:gd name="T43" fmla="*/ 2147483646 h 125"/>
              <a:gd name="T44" fmla="*/ 2147483646 w 638"/>
              <a:gd name="T45" fmla="*/ 2147483646 h 125"/>
              <a:gd name="T46" fmla="*/ 2147483646 w 638"/>
              <a:gd name="T47" fmla="*/ 2147483646 h 125"/>
              <a:gd name="T48" fmla="*/ 2147483646 w 638"/>
              <a:gd name="T49" fmla="*/ 2147483646 h 125"/>
              <a:gd name="T50" fmla="*/ 2147483646 w 638"/>
              <a:gd name="T51" fmla="*/ 2147483646 h 125"/>
              <a:gd name="T52" fmla="*/ 2147483646 w 638"/>
              <a:gd name="T53" fmla="*/ 2147483646 h 125"/>
              <a:gd name="T54" fmla="*/ 2147483646 w 638"/>
              <a:gd name="T55" fmla="*/ 2147483646 h 125"/>
              <a:gd name="T56" fmla="*/ 2147483646 w 638"/>
              <a:gd name="T57" fmla="*/ 2147483646 h 125"/>
              <a:gd name="T58" fmla="*/ 2147483646 w 638"/>
              <a:gd name="T59" fmla="*/ 2147483646 h 125"/>
              <a:gd name="T60" fmla="*/ 2147483646 w 638"/>
              <a:gd name="T61" fmla="*/ 2147483646 h 125"/>
              <a:gd name="T62" fmla="*/ 2147483646 w 638"/>
              <a:gd name="T63" fmla="*/ 2147483646 h 125"/>
              <a:gd name="T64" fmla="*/ 2147483646 w 638"/>
              <a:gd name="T65" fmla="*/ 2147483646 h 125"/>
              <a:gd name="T66" fmla="*/ 0 w 638"/>
              <a:gd name="T67" fmla="*/ 2147483646 h 125"/>
              <a:gd name="T68" fmla="*/ 0 w 638"/>
              <a:gd name="T69" fmla="*/ 2147483646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1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6 w 1075"/>
              <a:gd name="T1" fmla="*/ 2147483646 h 356"/>
              <a:gd name="T2" fmla="*/ 2147483646 w 1075"/>
              <a:gd name="T3" fmla="*/ 2147483646 h 356"/>
              <a:gd name="T4" fmla="*/ 2147483646 w 1075"/>
              <a:gd name="T5" fmla="*/ 2147483646 h 356"/>
              <a:gd name="T6" fmla="*/ 2147483646 w 1075"/>
              <a:gd name="T7" fmla="*/ 2147483646 h 356"/>
              <a:gd name="T8" fmla="*/ 2147483646 w 1075"/>
              <a:gd name="T9" fmla="*/ 2147483646 h 356"/>
              <a:gd name="T10" fmla="*/ 2147483646 w 1075"/>
              <a:gd name="T11" fmla="*/ 2147483646 h 356"/>
              <a:gd name="T12" fmla="*/ 2147483646 w 1075"/>
              <a:gd name="T13" fmla="*/ 2147483646 h 356"/>
              <a:gd name="T14" fmla="*/ 2147483646 w 1075"/>
              <a:gd name="T15" fmla="*/ 2147483646 h 356"/>
              <a:gd name="T16" fmla="*/ 2147483646 w 1075"/>
              <a:gd name="T17" fmla="*/ 2147483646 h 356"/>
              <a:gd name="T18" fmla="*/ 2147483646 w 1075"/>
              <a:gd name="T19" fmla="*/ 2147483646 h 356"/>
              <a:gd name="T20" fmla="*/ 2147483646 w 1075"/>
              <a:gd name="T21" fmla="*/ 2147483646 h 356"/>
              <a:gd name="T22" fmla="*/ 2147483646 w 1075"/>
              <a:gd name="T23" fmla="*/ 2147483646 h 356"/>
              <a:gd name="T24" fmla="*/ 2147483646 w 1075"/>
              <a:gd name="T25" fmla="*/ 2147483646 h 356"/>
              <a:gd name="T26" fmla="*/ 2147483646 w 1075"/>
              <a:gd name="T27" fmla="*/ 2147483646 h 356"/>
              <a:gd name="T28" fmla="*/ 2147483646 w 1075"/>
              <a:gd name="T29" fmla="*/ 2147483646 h 356"/>
              <a:gd name="T30" fmla="*/ 2147483646 w 1075"/>
              <a:gd name="T31" fmla="*/ 2147483646 h 356"/>
              <a:gd name="T32" fmla="*/ 2147483646 w 1075"/>
              <a:gd name="T33" fmla="*/ 2147483646 h 356"/>
              <a:gd name="T34" fmla="*/ 0 w 1075"/>
              <a:gd name="T35" fmla="*/ 2147483646 h 356"/>
              <a:gd name="T36" fmla="*/ 2147483646 w 1075"/>
              <a:gd name="T37" fmla="*/ 0 h 356"/>
              <a:gd name="T38" fmla="*/ 2147483646 w 1075"/>
              <a:gd name="T39" fmla="*/ 2147483646 h 356"/>
              <a:gd name="T40" fmla="*/ 2147483646 w 1075"/>
              <a:gd name="T41" fmla="*/ 2147483646 h 356"/>
              <a:gd name="T42" fmla="*/ 2147483646 w 1075"/>
              <a:gd name="T43" fmla="*/ 2147483646 h 356"/>
              <a:gd name="T44" fmla="*/ 2147483646 w 1075"/>
              <a:gd name="T45" fmla="*/ 2147483646 h 356"/>
              <a:gd name="T46" fmla="*/ 2147483646 w 1075"/>
              <a:gd name="T47" fmla="*/ 2147483646 h 356"/>
              <a:gd name="T48" fmla="*/ 2147483646 w 1075"/>
              <a:gd name="T49" fmla="*/ 2147483646 h 356"/>
              <a:gd name="T50" fmla="*/ 2147483646 w 1075"/>
              <a:gd name="T51" fmla="*/ 2147483646 h 356"/>
              <a:gd name="T52" fmla="*/ 2147483646 w 1075"/>
              <a:gd name="T53" fmla="*/ 2147483646 h 356"/>
              <a:gd name="T54" fmla="*/ 2147483646 w 1075"/>
              <a:gd name="T55" fmla="*/ 2147483646 h 356"/>
              <a:gd name="T56" fmla="*/ 2147483646 w 1075"/>
              <a:gd name="T57" fmla="*/ 2147483646 h 356"/>
              <a:gd name="T58" fmla="*/ 2147483646 w 1075"/>
              <a:gd name="T59" fmla="*/ 2147483646 h 356"/>
              <a:gd name="T60" fmla="*/ 2147483646 w 1075"/>
              <a:gd name="T61" fmla="*/ 2147483646 h 356"/>
              <a:gd name="T62" fmla="*/ 2147483646 w 1075"/>
              <a:gd name="T63" fmla="*/ 2147483646 h 356"/>
              <a:gd name="T64" fmla="*/ 2147483646 w 1075"/>
              <a:gd name="T65" fmla="*/ 2147483646 h 356"/>
              <a:gd name="T66" fmla="*/ 2147483646 w 1075"/>
              <a:gd name="T67" fmla="*/ 2147483646 h 356"/>
              <a:gd name="T68" fmla="*/ 2147483646 w 1075"/>
              <a:gd name="T69" fmla="*/ 2147483646 h 356"/>
              <a:gd name="T70" fmla="*/ 2147483646 w 1075"/>
              <a:gd name="T71" fmla="*/ 2147483646 h 356"/>
              <a:gd name="T72" fmla="*/ 2147483646 w 1075"/>
              <a:gd name="T73" fmla="*/ 2147483646 h 356"/>
              <a:gd name="T74" fmla="*/ 2147483646 w 1075"/>
              <a:gd name="T75" fmla="*/ 2147483646 h 356"/>
              <a:gd name="T76" fmla="*/ 2147483646 w 1075"/>
              <a:gd name="T77" fmla="*/ 2147483646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2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6 w 1095"/>
              <a:gd name="T3" fmla="*/ 2147483646 h 319"/>
              <a:gd name="T4" fmla="*/ 2147483646 w 1095"/>
              <a:gd name="T5" fmla="*/ 2147483646 h 319"/>
              <a:gd name="T6" fmla="*/ 2147483646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3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6 h 285"/>
              <a:gd name="T2" fmla="*/ 2147483646 w 1082"/>
              <a:gd name="T3" fmla="*/ 2147483646 h 285"/>
              <a:gd name="T4" fmla="*/ 2147483646 w 1082"/>
              <a:gd name="T5" fmla="*/ 2147483646 h 285"/>
              <a:gd name="T6" fmla="*/ 2147483646 w 1082"/>
              <a:gd name="T7" fmla="*/ 0 h 285"/>
              <a:gd name="T8" fmla="*/ 0 w 1082"/>
              <a:gd name="T9" fmla="*/ 2147483646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4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6 w 1087"/>
              <a:gd name="T3" fmla="*/ 2147483646 h 315"/>
              <a:gd name="T4" fmla="*/ 2147483646 w 1087"/>
              <a:gd name="T5" fmla="*/ 2147483646 h 315"/>
              <a:gd name="T6" fmla="*/ 2147483646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35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0169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9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70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0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36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0169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9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9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9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9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9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37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8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39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40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41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01670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71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72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73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01674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01675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676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1689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90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91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677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1686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7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8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678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1679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680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1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2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3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4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5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1442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43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01668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69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01444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45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46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47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48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49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50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1451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01665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66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67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52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01662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63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64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53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01655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56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57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58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59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60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61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54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55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56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57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58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59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60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61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62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1463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01652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53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54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64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01649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50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51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65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01642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43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44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45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46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47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48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66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67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68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69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70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71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1472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01639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40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41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73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01636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37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38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74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75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01629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30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31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32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33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34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35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76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77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78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79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01627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28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01480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01625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26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01481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01623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1624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1484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B</a:t>
            </a:r>
          </a:p>
        </p:txBody>
      </p:sp>
      <p:sp>
        <p:nvSpPr>
          <p:cNvPr id="101485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C</a:t>
            </a:r>
          </a:p>
        </p:txBody>
      </p:sp>
      <p:sp>
        <p:nvSpPr>
          <p:cNvPr id="101486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D</a:t>
            </a:r>
          </a:p>
        </p:txBody>
      </p:sp>
      <p:sp>
        <p:nvSpPr>
          <p:cNvPr id="101487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1488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89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as red  </a:t>
            </a:r>
            <a:r>
              <a:rPr lang="en-US" sz="2400">
                <a:solidFill>
                  <a:srgbClr val="CC0000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charset="0"/>
              </a:rPr>
              <a:t>in</a:t>
            </a:r>
            <a:r>
              <a:rPr lang="ja-JP" altLang="en-US" sz="2400" baseline="30000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 increases, all arriving blue pkts at upper queue are dropped, blue throughput </a:t>
            </a:r>
            <a:r>
              <a:rPr lang="en-US" altLang="ja-JP" sz="2400">
                <a:latin typeface="Wingdings 3" charset="0"/>
              </a:rPr>
              <a:t>g</a:t>
            </a:r>
            <a:r>
              <a:rPr lang="en-US" altLang="ja-JP" sz="2400">
                <a:latin typeface="Gill Sans MT" charset="0"/>
              </a:rPr>
              <a:t> 0</a:t>
            </a:r>
            <a:endParaRPr lang="en-US" sz="2400">
              <a:latin typeface="Gill Sans MT" charset="0"/>
            </a:endParaRPr>
          </a:p>
        </p:txBody>
      </p:sp>
      <p:grpSp>
        <p:nvGrpSpPr>
          <p:cNvPr id="101491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01591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92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93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94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95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96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621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22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97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98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619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20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99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00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601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617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18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602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603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615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16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604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05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06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07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08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09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10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11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12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613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614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1492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01559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0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61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2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3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64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589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90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65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66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587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88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67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68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69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585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86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70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71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583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84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72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73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74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75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76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77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78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79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80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581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82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1493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01527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28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29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30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31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32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557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58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33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34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555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56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35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36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37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553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54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38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39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551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52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40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41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42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43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44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45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46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47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48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549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50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1494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01495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96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497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98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99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00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525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26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01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02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523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24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03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04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1505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521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22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06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07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519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20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508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09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0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1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12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3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14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15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16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517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518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7AF5-4DFB-8B4E-A3F7-47F49CB82AAB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FF0000"/>
                </a:solidFill>
                <a:latin typeface="Gill Sans MT" charset="0"/>
              </a:rPr>
              <a:t>another </a:t>
            </a:r>
            <a:r>
              <a:rPr lang="ja-JP" altLang="en-US" sz="2800">
                <a:solidFill>
                  <a:srgbClr val="FF0000"/>
                </a:solidFill>
                <a:latin typeface="Gill Sans MT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Gill Sans MT" charset="0"/>
              </a:rPr>
              <a:t>cost</a:t>
            </a:r>
            <a:r>
              <a:rPr lang="ja-JP" altLang="en-US" sz="2800">
                <a:solidFill>
                  <a:srgbClr val="FF0000"/>
                </a:solidFill>
                <a:latin typeface="Gill Sans MT" charset="0"/>
              </a:rPr>
              <a:t>”</a:t>
            </a:r>
            <a:r>
              <a:rPr lang="en-US" altLang="ja-JP" sz="2800">
                <a:solidFill>
                  <a:srgbClr val="FF0000"/>
                </a:solidFill>
                <a:latin typeface="Gill Sans MT" charset="0"/>
              </a:rPr>
              <a:t> of congestion:</a:t>
            </a:r>
            <a:r>
              <a:rPr lang="en-US" altLang="ja-JP" sz="28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>
                <a:latin typeface="Gill Sans MT" charset="0"/>
              </a:rPr>
              <a:t>when packet dropped, any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upstream transmission capacity used for that packet was wasted!</a:t>
            </a:r>
            <a:endParaRPr lang="en-US" sz="2800">
              <a:latin typeface="Gill Sans MT" charset="0"/>
            </a:endParaRPr>
          </a:p>
        </p:txBody>
      </p:sp>
      <p:sp>
        <p:nvSpPr>
          <p:cNvPr id="102406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7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08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02555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56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57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8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9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0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09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10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02549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50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51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2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3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4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11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4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15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02543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44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45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6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7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8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6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02537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38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39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0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1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2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7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02515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16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7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8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02519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02520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2521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2534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5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6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22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2531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2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3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23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2524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525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6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7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8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9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0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18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19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02513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14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02420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21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24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25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426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02510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1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2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27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02507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8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9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28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02500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01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2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3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5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6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9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0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1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2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3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36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37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438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02497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8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9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39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02494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5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6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40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02487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88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9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0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1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2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3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1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42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45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2446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447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0248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48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0248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9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50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02474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75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6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7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8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9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0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1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2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3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54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02472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73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02455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02470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71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02456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02468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69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2459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6 h 380"/>
              <a:gd name="T2" fmla="*/ 2147483646 w 1568"/>
              <a:gd name="T3" fmla="*/ 2147483646 h 380"/>
              <a:gd name="T4" fmla="*/ 2147483646 w 1568"/>
              <a:gd name="T5" fmla="*/ 2147483646 h 380"/>
              <a:gd name="T6" fmla="*/ 2147483646 w 1568"/>
              <a:gd name="T7" fmla="*/ 2147483646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>
                <a:latin typeface="Tahoma" charset="0"/>
              </a:rPr>
              <a:t>C/2</a:t>
            </a:r>
          </a:p>
        </p:txBody>
      </p:sp>
      <p:sp>
        <p:nvSpPr>
          <p:cNvPr id="102465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>
                <a:latin typeface="Tahoma" charset="0"/>
              </a:rPr>
              <a:t>C/2</a:t>
            </a:r>
          </a:p>
        </p:txBody>
      </p:sp>
      <p:sp>
        <p:nvSpPr>
          <p:cNvPr id="102466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102467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in</a:t>
            </a:r>
            <a:r>
              <a:rPr lang="ja-JP" altLang="en-US" sz="2400" baseline="30000">
                <a:latin typeface="Arial" charset="0"/>
              </a:rPr>
              <a:t>’</a:t>
            </a:r>
            <a:endParaRPr lang="en-US" sz="2400" baseline="3000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C07C-E7B1-6140-A133-7C93ED4B4507}" type="datetime1">
              <a:rPr lang="en-US" smtClean="0"/>
              <a:t>10/23/18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D50-02A0-C441-A30D-AE1EE0B2ED73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CE172-2530-8B4F-B2C0-F5CF216272F8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05600" cy="1143000"/>
          </a:xfrm>
        </p:spPr>
        <p:txBody>
          <a:bodyPr/>
          <a:lstStyle/>
          <a:p>
            <a:r>
              <a:rPr lang="en-US" dirty="0"/>
              <a:t>Congestion Collapse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876800"/>
          </a:xfrm>
        </p:spPr>
        <p:txBody>
          <a:bodyPr/>
          <a:lstStyle/>
          <a:p>
            <a:r>
              <a:rPr lang="en-US" sz="2400" dirty="0"/>
              <a:t>Definition: Increase in network load results in a decrease of useful work done</a:t>
            </a:r>
          </a:p>
          <a:p>
            <a:r>
              <a:rPr lang="en-US" sz="2400" dirty="0"/>
              <a:t>Many possible causes</a:t>
            </a:r>
          </a:p>
          <a:p>
            <a:pPr lvl="1"/>
            <a:r>
              <a:rPr lang="en-US" dirty="0"/>
              <a:t>Spurious retransmissions of packets still in flight</a:t>
            </a:r>
          </a:p>
          <a:p>
            <a:pPr lvl="2"/>
            <a:r>
              <a:rPr lang="en-US" sz="2400" dirty="0"/>
              <a:t>Classical congestion collapse</a:t>
            </a:r>
          </a:p>
          <a:p>
            <a:pPr lvl="2"/>
            <a:r>
              <a:rPr lang="en-US" sz="2400" dirty="0"/>
              <a:t>Solution: better timers and TCP congestion control</a:t>
            </a:r>
          </a:p>
          <a:p>
            <a:pPr lvl="1"/>
            <a:r>
              <a:rPr lang="en-US" dirty="0"/>
              <a:t>Undelivered packets</a:t>
            </a:r>
          </a:p>
          <a:p>
            <a:pPr lvl="2"/>
            <a:r>
              <a:rPr lang="en-US" sz="2400" dirty="0"/>
              <a:t>Packets consume resources and are dropped elsewhere in network</a:t>
            </a:r>
          </a:p>
          <a:p>
            <a:pPr lvl="2"/>
            <a:r>
              <a:rPr lang="en-US" sz="2400" dirty="0"/>
              <a:t>Solution: congestion control for ALL traffic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418D-BB09-5749-B20F-E60987915450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BCA02-9D8C-A142-83B8-01EFED2E127D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/>
              <a:t>What Do We Want, Really?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High throughput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Throughput: measured performance of a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number of bits/second of data that get through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Low delay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Delay: time required to deliver a packet or message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number of </a:t>
            </a:r>
            <a:r>
              <a:rPr lang="en-US" dirty="0" err="1"/>
              <a:t>msec</a:t>
            </a:r>
            <a:r>
              <a:rPr lang="en-US" dirty="0"/>
              <a:t> to deliver a packet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These two metrics are sometimes at odds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suppose you drive a link as hard as possible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then, throughput will be high, but delay will be, too because of buffering along the 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DB4-E81C-4E4F-A16D-D9580394E62F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3AFCE-6B9C-2A4B-8FEA-639EEDD07ECC}" type="slidenum">
              <a:rPr lang="en-US"/>
              <a:pPr/>
              <a:t>19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Connectionless flows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sequence of packets sent between source/destination pair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maintain </a:t>
            </a:r>
            <a:r>
              <a:rPr lang="en-US" i="1" dirty="0"/>
              <a:t>soft state</a:t>
            </a:r>
            <a:r>
              <a:rPr lang="en-US" dirty="0"/>
              <a:t> at the routers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Taxonomy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router-centric versus host-centric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reservation-based versus feedback-based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window-based versus rate-based</a:t>
            </a:r>
          </a:p>
        </p:txBody>
      </p:sp>
      <p:pic>
        <p:nvPicPr>
          <p:cNvPr id="12320" name="Picture 32" descr="06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062413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1108-E211-FE49-86B5-EE3545A91A01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F3064-481E-6A48-BF0C-53DFA79CD95B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Today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Lecture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Principles of congestion control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Learning that congestion is occurring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Adapting to alleviate the congestion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TCP congestion control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Additive-increase, multiplicative-decrease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Slow start and slow-start restart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Related TCP mechanisms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Nagle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algorithm and delayed acknowledgments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Active Queue Management (AQM)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 Early Detection (RED)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Explicit Congestion Notification (ECN)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9002-AB38-B94F-BE87-CBE64602470E}" type="datetime1">
              <a:rPr lang="en-US" smtClean="0"/>
              <a:t>10/23/18</a:t>
            </a:fld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E8F48-AF81-B648-92B9-8CF027719CF3}" type="slidenum">
              <a:rPr lang="en-US"/>
              <a:pPr/>
              <a:t>20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934200" cy="914400"/>
          </a:xfrm>
        </p:spPr>
        <p:txBody>
          <a:bodyPr/>
          <a:lstStyle/>
          <a:p>
            <a:r>
              <a:rPr lang="en-US" dirty="0"/>
              <a:t>Load, Delay, and Power</a:t>
            </a:r>
          </a:p>
        </p:txBody>
      </p:sp>
      <p:sp>
        <p:nvSpPr>
          <p:cNvPr id="73731" name="Freeform 3"/>
          <p:cNvSpPr>
            <a:spLocks/>
          </p:cNvSpPr>
          <p:nvPr/>
        </p:nvSpPr>
        <p:spPr bwMode="auto">
          <a:xfrm>
            <a:off x="176847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1344 h 1344"/>
              <a:gd name="T4" fmla="*/ 2016 w 2016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36322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Comic Sans MS" charset="0"/>
              </a:rPr>
              <a:t>Average</a:t>
            </a:r>
          </a:p>
          <a:p>
            <a:pPr algn="r"/>
            <a:r>
              <a:rPr lang="en-US" sz="1600">
                <a:latin typeface="Comic Sans MS" charset="0"/>
              </a:rPr>
              <a:t>Packet delay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228975" y="48768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Load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768475" y="3414713"/>
            <a:ext cx="2309813" cy="1481137"/>
          </a:xfrm>
          <a:custGeom>
            <a:avLst/>
            <a:gdLst>
              <a:gd name="T0" fmla="*/ 0 w 1455"/>
              <a:gd name="T1" fmla="*/ 933 h 933"/>
              <a:gd name="T2" fmla="*/ 750 w 1455"/>
              <a:gd name="T3" fmla="*/ 903 h 933"/>
              <a:gd name="T4" fmla="*/ 1105 w 1455"/>
              <a:gd name="T5" fmla="*/ 839 h 933"/>
              <a:gd name="T6" fmla="*/ 1334 w 1455"/>
              <a:gd name="T7" fmla="*/ 682 h 933"/>
              <a:gd name="T8" fmla="*/ 1435 w 1455"/>
              <a:gd name="T9" fmla="*/ 421 h 933"/>
              <a:gd name="T10" fmla="*/ 1453 w 1455"/>
              <a:gd name="T11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10527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34988" y="1371600"/>
            <a:ext cx="3714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charset="0"/>
              </a:rPr>
              <a:t>Typical behavior of queuing </a:t>
            </a:r>
          </a:p>
          <a:p>
            <a:pPr algn="ctr"/>
            <a:r>
              <a:rPr lang="en-US" sz="2000">
                <a:latin typeface="Comic Sans MS" charset="0"/>
              </a:rPr>
              <a:t>systems with random arrivals:</a:t>
            </a:r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5503863" y="3414713"/>
            <a:ext cx="2687637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1344 h 1344"/>
              <a:gd name="T4" fmla="*/ 2016 w 2016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73613" y="3629025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i="1"/>
              <a:t>Power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964363" y="4876800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Load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7840663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495800" y="1371600"/>
            <a:ext cx="3509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A simple metric of how well </a:t>
            </a:r>
          </a:p>
          <a:p>
            <a:r>
              <a:rPr lang="en-US" sz="2000" dirty="0">
                <a:latin typeface="Comic Sans MS" charset="0"/>
              </a:rPr>
              <a:t>the network is performing:</a:t>
            </a:r>
          </a:p>
          <a:p>
            <a:r>
              <a:rPr lang="en-US" sz="2000" dirty="0">
                <a:latin typeface="Comic Sans MS" charset="0"/>
              </a:rPr>
              <a:t>Power = throughput / delay</a:t>
            </a:r>
          </a:p>
        </p:txBody>
      </p:sp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5638800" y="2286000"/>
          <a:ext cx="1905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4" imgW="1003261" imgH="419315" progId="Equation.DSMT4">
                  <p:embed/>
                </p:oleObj>
              </mc:Choice>
              <mc:Fallback>
                <p:oleObj name="Equation" r:id="rId4" imgW="1003261" imgH="4193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86000"/>
                        <a:ext cx="19050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5486400" y="3708400"/>
            <a:ext cx="2362200" cy="1244600"/>
          </a:xfrm>
          <a:custGeom>
            <a:avLst/>
            <a:gdLst>
              <a:gd name="T0" fmla="*/ 0 w 1488"/>
              <a:gd name="T1" fmla="*/ 784 h 784"/>
              <a:gd name="T2" fmla="*/ 384 w 1488"/>
              <a:gd name="T3" fmla="*/ 160 h 784"/>
              <a:gd name="T4" fmla="*/ 624 w 1488"/>
              <a:gd name="T5" fmla="*/ 16 h 784"/>
              <a:gd name="T6" fmla="*/ 864 w 1488"/>
              <a:gd name="T7" fmla="*/ 64 h 784"/>
              <a:gd name="T8" fmla="*/ 1008 w 1488"/>
              <a:gd name="T9" fmla="*/ 400 h 784"/>
              <a:gd name="T10" fmla="*/ 1200 w 1488"/>
              <a:gd name="T11" fmla="*/ 640 h 784"/>
              <a:gd name="T12" fmla="*/ 1488 w 1488"/>
              <a:gd name="T13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784">
                <a:moveTo>
                  <a:pt x="0" y="784"/>
                </a:moveTo>
                <a:cubicBezTo>
                  <a:pt x="140" y="536"/>
                  <a:pt x="280" y="288"/>
                  <a:pt x="384" y="160"/>
                </a:cubicBezTo>
                <a:cubicBezTo>
                  <a:pt x="488" y="32"/>
                  <a:pt x="544" y="32"/>
                  <a:pt x="624" y="16"/>
                </a:cubicBezTo>
                <a:cubicBezTo>
                  <a:pt x="704" y="0"/>
                  <a:pt x="800" y="0"/>
                  <a:pt x="864" y="64"/>
                </a:cubicBezTo>
                <a:cubicBezTo>
                  <a:pt x="928" y="128"/>
                  <a:pt x="952" y="304"/>
                  <a:pt x="1008" y="400"/>
                </a:cubicBezTo>
                <a:cubicBezTo>
                  <a:pt x="1064" y="496"/>
                  <a:pt x="1120" y="576"/>
                  <a:pt x="1200" y="640"/>
                </a:cubicBezTo>
                <a:cubicBezTo>
                  <a:pt x="1280" y="704"/>
                  <a:pt x="1384" y="744"/>
                  <a:pt x="1488" y="784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6553200" y="3505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000750" y="502920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800" i="1">
                <a:latin typeface="Arial"/>
              </a:rPr>
              <a:t>“</a:t>
            </a:r>
            <a:r>
              <a:rPr lang="en-US" sz="1800" i="1"/>
              <a:t>optimal</a:t>
            </a:r>
          </a:p>
          <a:p>
            <a:pPr algn="ctr"/>
            <a:r>
              <a:rPr lang="en-US" sz="1800" i="1"/>
              <a:t>load</a:t>
            </a:r>
            <a:r>
              <a:rPr lang="ja-JP" altLang="en-US" sz="1800" i="1">
                <a:latin typeface="Arial"/>
              </a:rPr>
              <a:t>”</a:t>
            </a:r>
            <a:endParaRPr lang="en-US" sz="1800" i="1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2590800" y="5791200"/>
            <a:ext cx="340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CC0000"/>
                </a:solidFill>
                <a:latin typeface="Helvetica" charset="0"/>
              </a:rPr>
              <a:t>Goal: maximize power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331-1C6B-B048-971C-A62BF355F6DA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7C6BF-901A-5E41-958B-8CB89A68D78E}" type="slidenum">
              <a:rPr lang="en-US"/>
              <a:pPr/>
              <a:t>21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295400"/>
          </a:xfrm>
        </p:spPr>
        <p:txBody>
          <a:bodyPr/>
          <a:lstStyle/>
          <a:p>
            <a:r>
              <a:rPr lang="en-US" sz="4400"/>
              <a:t>Queueing &amp; Fairness</a:t>
            </a:r>
          </a:p>
        </p:txBody>
      </p:sp>
      <p:pic>
        <p:nvPicPr>
          <p:cNvPr id="152580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04800"/>
            <a:ext cx="396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4B1-2B79-194E-B688-B3D538142F8D}" type="datetime1">
              <a:rPr lang="en-US" smtClean="0"/>
              <a:t>10/23/18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4C9A-AAEA-9D41-9C82-358523B6223C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05600" cy="1143000"/>
          </a:xfrm>
        </p:spPr>
        <p:txBody>
          <a:bodyPr/>
          <a:lstStyle/>
          <a:p>
            <a:r>
              <a:rPr lang="en-US" dirty="0"/>
              <a:t>Simple Resource Allocation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313238"/>
          </a:xfrm>
        </p:spPr>
        <p:txBody>
          <a:bodyPr/>
          <a:lstStyle/>
          <a:p>
            <a:r>
              <a:rPr lang="en-US"/>
              <a:t>Simplest approach: FIFO queue and drop-tail</a:t>
            </a:r>
          </a:p>
          <a:p>
            <a:r>
              <a:rPr lang="en-US"/>
              <a:t>Link bandwidth: first-in first-out queue</a:t>
            </a:r>
          </a:p>
          <a:p>
            <a:pPr lvl="1"/>
            <a:r>
              <a:rPr lang="en-US"/>
              <a:t>Packets transmitted in the order they arrive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Buffer space: drop-tail queuing</a:t>
            </a:r>
          </a:p>
          <a:p>
            <a:pPr lvl="1"/>
            <a:r>
              <a:rPr lang="en-US"/>
              <a:t>If the queue is full, drop the incoming packet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383088" y="3198813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919663" y="3198813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457825" y="3198813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5994400" y="3198813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846513" y="3198813"/>
            <a:ext cx="536575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306763" y="3198813"/>
            <a:ext cx="536575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806575" y="319722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2230438" y="3192463"/>
            <a:ext cx="1919287" cy="352425"/>
          </a:xfrm>
          <a:custGeom>
            <a:avLst/>
            <a:gdLst>
              <a:gd name="T0" fmla="*/ 0 w 1209"/>
              <a:gd name="T1" fmla="*/ 197 h 222"/>
              <a:gd name="T2" fmla="*/ 363 w 1209"/>
              <a:gd name="T3" fmla="*/ 4 h 222"/>
              <a:gd name="T4" fmla="*/ 1209 w 1209"/>
              <a:gd name="T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222">
                <a:moveTo>
                  <a:pt x="0" y="197"/>
                </a:moveTo>
                <a:cubicBezTo>
                  <a:pt x="81" y="98"/>
                  <a:pt x="162" y="0"/>
                  <a:pt x="363" y="4"/>
                </a:cubicBezTo>
                <a:cubicBezTo>
                  <a:pt x="564" y="8"/>
                  <a:pt x="886" y="115"/>
                  <a:pt x="1209" y="22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6530975" y="3505200"/>
            <a:ext cx="9604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383088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19663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5457825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5994400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3846513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306763" y="5578475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1806575" y="5576888"/>
            <a:ext cx="536575" cy="6921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6530975" y="5884863"/>
            <a:ext cx="9604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>
            <a:off x="1538288" y="5387975"/>
            <a:ext cx="1036637" cy="10366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1652588" y="5233988"/>
            <a:ext cx="806450" cy="1228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3B19-B408-3F49-A6A6-69A09ED8CA55}" type="datetime1">
              <a:rPr lang="en-US" smtClean="0"/>
              <a:t>10/23/18</a:t>
            </a:fld>
            <a:endParaRPr lang="en-US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5B1BA-A3C2-254B-B242-DC2784D203D9}" type="slidenum">
              <a:rPr lang="en-US"/>
              <a:pPr/>
              <a:t>23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705600" cy="1143000"/>
          </a:xfrm>
        </p:spPr>
        <p:txBody>
          <a:bodyPr/>
          <a:lstStyle/>
          <a:p>
            <a:r>
              <a:rPr lang="en-US"/>
              <a:t>Fairness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Effective utilization is not the only goal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also want to be </a:t>
            </a:r>
            <a:r>
              <a:rPr lang="en-US" i="1" dirty="0"/>
              <a:t>fair</a:t>
            </a:r>
            <a:r>
              <a:rPr lang="en-US" dirty="0"/>
              <a:t> to the various flows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but what the heck does </a:t>
            </a:r>
            <a:r>
              <a:rPr lang="en-US" i="1" dirty="0"/>
              <a:t>that</a:t>
            </a:r>
            <a:r>
              <a:rPr lang="en-US" dirty="0"/>
              <a:t> mean?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Simple definition: equal shares of the bandwidth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 flows that each get 1/N of the bandwidth?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But, what if the flows traverse different paths?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4129088" y="4927600"/>
            <a:ext cx="1074737" cy="536575"/>
            <a:chOff x="2590" y="3249"/>
            <a:chExt cx="424" cy="169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8" name="Freeform 6"/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855 w 855"/>
                <a:gd name="T3" fmla="*/ 0 h 390"/>
                <a:gd name="T4" fmla="*/ 855 w 855"/>
                <a:gd name="T5" fmla="*/ 390 h 390"/>
                <a:gd name="T6" fmla="*/ 45 w 855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99" name="Line 7"/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0" name="Line 8"/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Line 9"/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08" name="Group 16"/>
          <p:cNvGrpSpPr>
            <a:grpSpLocks/>
          </p:cNvGrpSpPr>
          <p:nvPr/>
        </p:nvGrpSpPr>
        <p:grpSpPr bwMode="auto">
          <a:xfrm>
            <a:off x="6223000" y="4927600"/>
            <a:ext cx="1074738" cy="536575"/>
            <a:chOff x="2590" y="3249"/>
            <a:chExt cx="424" cy="169"/>
          </a:xfrm>
        </p:grpSpPr>
        <p:sp>
          <p:nvSpPr>
            <p:cNvPr id="161809" name="Rectangle 17"/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855 w 855"/>
                <a:gd name="T3" fmla="*/ 0 h 390"/>
                <a:gd name="T4" fmla="*/ 855 w 855"/>
                <a:gd name="T5" fmla="*/ 390 h 390"/>
                <a:gd name="T6" fmla="*/ 45 w 855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3" name="Line 21"/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Line 24"/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7" name="Line 25"/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8" name="Line 26"/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9" name="Line 27"/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2036763" y="4926013"/>
            <a:ext cx="1074737" cy="536575"/>
            <a:chOff x="2590" y="3249"/>
            <a:chExt cx="424" cy="169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22" name="Freeform 30"/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855 w 855"/>
                <a:gd name="T3" fmla="*/ 0 h 390"/>
                <a:gd name="T4" fmla="*/ 855 w 855"/>
                <a:gd name="T5" fmla="*/ 390 h 390"/>
                <a:gd name="T6" fmla="*/ 45 w 855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3" name="Line 31"/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5" name="Line 33"/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8" name="Line 36"/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9" name="Line 37"/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0" name="Line 38"/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1" name="Line 39"/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32" name="Line 40"/>
          <p:cNvSpPr>
            <a:spLocks noChangeShapeType="1"/>
          </p:cNvSpPr>
          <p:nvPr/>
        </p:nvSpPr>
        <p:spPr bwMode="auto">
          <a:xfrm>
            <a:off x="1192213" y="5157788"/>
            <a:ext cx="7143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3" name="Freeform 41"/>
          <p:cNvSpPr>
            <a:spLocks/>
          </p:cNvSpPr>
          <p:nvPr/>
        </p:nvSpPr>
        <p:spPr bwMode="auto">
          <a:xfrm>
            <a:off x="1076325" y="5224463"/>
            <a:ext cx="2339975" cy="887412"/>
          </a:xfrm>
          <a:custGeom>
            <a:avLst/>
            <a:gdLst>
              <a:gd name="T0" fmla="*/ 0 w 1476"/>
              <a:gd name="T1" fmla="*/ 560 h 560"/>
              <a:gd name="T2" fmla="*/ 314 w 1476"/>
              <a:gd name="T3" fmla="*/ 76 h 560"/>
              <a:gd name="T4" fmla="*/ 1258 w 1476"/>
              <a:gd name="T5" fmla="*/ 101 h 560"/>
              <a:gd name="T6" fmla="*/ 1476 w 1476"/>
              <a:gd name="T7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4" name="Freeform 42"/>
          <p:cNvSpPr>
            <a:spLocks/>
          </p:cNvSpPr>
          <p:nvPr/>
        </p:nvSpPr>
        <p:spPr bwMode="auto">
          <a:xfrm>
            <a:off x="5838825" y="5268913"/>
            <a:ext cx="2339975" cy="887412"/>
          </a:xfrm>
          <a:custGeom>
            <a:avLst/>
            <a:gdLst>
              <a:gd name="T0" fmla="*/ 0 w 1476"/>
              <a:gd name="T1" fmla="*/ 560 h 560"/>
              <a:gd name="T2" fmla="*/ 314 w 1476"/>
              <a:gd name="T3" fmla="*/ 76 h 560"/>
              <a:gd name="T4" fmla="*/ 1258 w 1476"/>
              <a:gd name="T5" fmla="*/ 101 h 560"/>
              <a:gd name="T6" fmla="*/ 1476 w 1476"/>
              <a:gd name="T7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2" grpId="0" animBg="1"/>
      <p:bldP spid="161833" grpId="0" animBg="1"/>
      <p:bldP spid="1618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D578-723B-C244-83E4-487E0CB8880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2BE14-0770-4E4C-A48B-6A2511711B38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FQ Algorithm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Suppose clock ticks each time a bit is transmitted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denote the length of packet </a:t>
            </a:r>
            <a:r>
              <a:rPr lang="en-US" sz="2400" i="1" dirty="0" err="1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dirty="0"/>
              <a:t> denote the time when start to transmit packet </a:t>
            </a:r>
            <a:r>
              <a:rPr lang="en-US" sz="2400" i="1" dirty="0" err="1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denote the time when finish transmitting packet </a:t>
            </a:r>
            <a:r>
              <a:rPr lang="en-US" sz="2400" i="1" dirty="0" err="1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i="1" baseline="-25000" dirty="0"/>
              <a:t>i</a:t>
            </a:r>
            <a:r>
              <a:rPr lang="en-US" sz="2400" dirty="0"/>
              <a:t> +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When does router start transmitting packet </a:t>
            </a:r>
            <a:r>
              <a:rPr lang="en-US" sz="2400" i="1" dirty="0" err="1"/>
              <a:t>i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smtClean="0"/>
              <a:t>arrives before </a:t>
            </a:r>
            <a:r>
              <a:rPr lang="en-US" dirty="0"/>
              <a:t>router finished packet </a:t>
            </a:r>
            <a:r>
              <a:rPr lang="en-US" i="1" dirty="0" err="1"/>
              <a:t>i</a:t>
            </a:r>
            <a:r>
              <a:rPr lang="en-US" dirty="0"/>
              <a:t> - 1 from this flow, then immediately after last bit of </a:t>
            </a:r>
            <a:r>
              <a:rPr lang="en-US" i="1" dirty="0" err="1"/>
              <a:t>i</a:t>
            </a:r>
            <a:r>
              <a:rPr lang="en-US" dirty="0"/>
              <a:t> - 1 (</a:t>
            </a:r>
            <a:r>
              <a:rPr lang="en-US" i="1" dirty="0"/>
              <a:t>F</a:t>
            </a:r>
            <a:r>
              <a:rPr lang="en-US" i="1" baseline="-25000" dirty="0"/>
              <a:t>i-1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no current packets for this flow, then start transmitting when arrives (call this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Thus: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= </a:t>
            </a:r>
            <a:r>
              <a:rPr lang="en-US" sz="2400" i="1" dirty="0"/>
              <a:t>MAX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- 1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) +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B4F-6ADD-B44F-A664-1E9EBADB8D80}" type="datetime1">
              <a:rPr lang="en-US" smtClean="0"/>
              <a:t>10/23/18</a:t>
            </a:fld>
            <a:endParaRPr lang="en-US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FF6B6-570C-0448-BD2B-6E4A9CF4B253}" type="slidenum">
              <a:rPr lang="en-US"/>
              <a:pPr/>
              <a:t>25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dirty="0"/>
              <a:t>FQ Algorithm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multiple </a:t>
            </a:r>
            <a:r>
              <a:rPr lang="en-US" dirty="0" smtClean="0">
                <a:solidFill>
                  <a:srgbClr val="FF0000"/>
                </a:solidFill>
              </a:rPr>
              <a:t>flows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The Problem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calculate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for each packet that arrives on each flow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treat all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as timestamps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next packet to transmit is one with lowest timestamp</a:t>
            </a:r>
          </a:p>
          <a:p>
            <a:r>
              <a:rPr lang="en-US" dirty="0"/>
              <a:t>Not perfect: 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preempt current packet</a:t>
            </a:r>
          </a:p>
          <a:p>
            <a:r>
              <a:rPr lang="en-US" dirty="0"/>
              <a:t>Example</a:t>
            </a:r>
          </a:p>
        </p:txBody>
      </p: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838200" y="4110038"/>
            <a:ext cx="7527925" cy="1757362"/>
            <a:chOff x="528" y="2589"/>
            <a:chExt cx="4742" cy="1107"/>
          </a:xfrm>
        </p:grpSpPr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825" y="2712"/>
              <a:ext cx="3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Flow 1</a:t>
              </a:r>
              <a:endParaRPr lang="en-GB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1584" y="2712"/>
              <a:ext cx="3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Flow 2</a:t>
              </a:r>
              <a:endParaRPr lang="en-GB"/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1691" y="3562"/>
              <a:ext cx="1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(a)</a:t>
              </a:r>
              <a:endParaRPr lang="en-GB"/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4321" y="3562"/>
              <a:ext cx="1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(b)</a:t>
              </a:r>
              <a:endParaRPr lang="en-GB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2323" y="2718"/>
              <a:ext cx="3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Output</a:t>
              </a:r>
              <a:endParaRPr lang="en-GB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4925" y="2718"/>
              <a:ext cx="3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Output</a:t>
              </a:r>
              <a:endParaRPr lang="en-GB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528" y="3168"/>
              <a:ext cx="25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 = 8</a:t>
              </a:r>
              <a:endParaRPr lang="en-GB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1248" y="3120"/>
              <a:ext cx="3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 = 10</a:t>
              </a:r>
              <a:endParaRPr lang="en-GB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528" y="3312"/>
              <a:ext cx="25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 = 5</a:t>
              </a:r>
              <a:endParaRPr lang="en-GB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3888" y="3120"/>
              <a:ext cx="3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 = 10</a:t>
              </a:r>
              <a:endParaRPr lang="en-GB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3168" y="3312"/>
              <a:ext cx="25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 = 2</a:t>
              </a:r>
              <a:endParaRPr lang="en-GB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842" y="3258"/>
              <a:ext cx="332" cy="71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842" y="3329"/>
              <a:ext cx="332" cy="137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842" y="2879"/>
              <a:ext cx="332" cy="37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Rectangle 61"/>
            <p:cNvSpPr>
              <a:spLocks noChangeArrowheads="1"/>
            </p:cNvSpPr>
            <p:nvPr/>
          </p:nvSpPr>
          <p:spPr bwMode="auto">
            <a:xfrm>
              <a:off x="1584" y="3207"/>
              <a:ext cx="335" cy="259"/>
            </a:xfrm>
            <a:prstGeom prst="rect">
              <a:avLst/>
            </a:prstGeom>
            <a:solidFill>
              <a:srgbClr val="00A0C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62"/>
            <p:cNvSpPr>
              <a:spLocks noChangeArrowheads="1"/>
            </p:cNvSpPr>
            <p:nvPr/>
          </p:nvSpPr>
          <p:spPr bwMode="auto">
            <a:xfrm>
              <a:off x="2330" y="3258"/>
              <a:ext cx="331" cy="71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2330" y="3329"/>
              <a:ext cx="331" cy="137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64"/>
            <p:cNvSpPr>
              <a:spLocks noChangeArrowheads="1"/>
            </p:cNvSpPr>
            <p:nvPr/>
          </p:nvSpPr>
          <p:spPr bwMode="auto">
            <a:xfrm>
              <a:off x="2330" y="2995"/>
              <a:ext cx="331" cy="263"/>
            </a:xfrm>
            <a:prstGeom prst="rect">
              <a:avLst/>
            </a:prstGeom>
            <a:solidFill>
              <a:srgbClr val="00A0C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Rectangle 65"/>
            <p:cNvSpPr>
              <a:spLocks noChangeArrowheads="1"/>
            </p:cNvSpPr>
            <p:nvPr/>
          </p:nvSpPr>
          <p:spPr bwMode="auto">
            <a:xfrm>
              <a:off x="2326" y="2882"/>
              <a:ext cx="335" cy="1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Rectangle 66"/>
            <p:cNvSpPr>
              <a:spLocks noChangeArrowheads="1"/>
            </p:cNvSpPr>
            <p:nvPr/>
          </p:nvSpPr>
          <p:spPr bwMode="auto">
            <a:xfrm>
              <a:off x="3461" y="2589"/>
              <a:ext cx="3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Flow 1</a:t>
              </a:r>
              <a:endParaRPr lang="en-GB"/>
            </a:p>
          </p:txBody>
        </p:sp>
        <p:sp>
          <p:nvSpPr>
            <p:cNvPr id="46147" name="Rectangle 67"/>
            <p:cNvSpPr>
              <a:spLocks noChangeArrowheads="1"/>
            </p:cNvSpPr>
            <p:nvPr/>
          </p:nvSpPr>
          <p:spPr bwMode="auto">
            <a:xfrm>
              <a:off x="3420" y="2718"/>
              <a:ext cx="44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(arriving)</a:t>
              </a:r>
              <a:endParaRPr lang="en-GB"/>
            </a:p>
          </p:txBody>
        </p:sp>
        <p:sp>
          <p:nvSpPr>
            <p:cNvPr id="46148" name="Rectangle 68"/>
            <p:cNvSpPr>
              <a:spLocks noChangeArrowheads="1"/>
            </p:cNvSpPr>
            <p:nvPr/>
          </p:nvSpPr>
          <p:spPr bwMode="auto">
            <a:xfrm>
              <a:off x="4207" y="2589"/>
              <a:ext cx="3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Flow 2</a:t>
              </a:r>
              <a:endParaRPr lang="en-GB"/>
            </a:p>
          </p:txBody>
        </p:sp>
        <p:sp>
          <p:nvSpPr>
            <p:cNvPr id="46149" name="Rectangle 69"/>
            <p:cNvSpPr>
              <a:spLocks noChangeArrowheads="1"/>
            </p:cNvSpPr>
            <p:nvPr/>
          </p:nvSpPr>
          <p:spPr bwMode="auto">
            <a:xfrm>
              <a:off x="4062" y="2718"/>
              <a:ext cx="6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(transmitting)</a:t>
              </a:r>
              <a:endParaRPr lang="en-GB"/>
            </a:p>
          </p:txBody>
        </p:sp>
        <p:sp>
          <p:nvSpPr>
            <p:cNvPr id="46150" name="Rectangle 70"/>
            <p:cNvSpPr>
              <a:spLocks noChangeArrowheads="1"/>
            </p:cNvSpPr>
            <p:nvPr/>
          </p:nvSpPr>
          <p:spPr bwMode="auto">
            <a:xfrm>
              <a:off x="3479" y="3394"/>
              <a:ext cx="331" cy="75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Rectangle 71"/>
            <p:cNvSpPr>
              <a:spLocks noChangeArrowheads="1"/>
            </p:cNvSpPr>
            <p:nvPr/>
          </p:nvSpPr>
          <p:spPr bwMode="auto">
            <a:xfrm>
              <a:off x="3479" y="2882"/>
              <a:ext cx="331" cy="512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Rectangle 72"/>
            <p:cNvSpPr>
              <a:spLocks noChangeArrowheads="1"/>
            </p:cNvSpPr>
            <p:nvPr/>
          </p:nvSpPr>
          <p:spPr bwMode="auto">
            <a:xfrm>
              <a:off x="4228" y="3210"/>
              <a:ext cx="334" cy="259"/>
            </a:xfrm>
            <a:prstGeom prst="rect">
              <a:avLst/>
            </a:prstGeom>
            <a:solidFill>
              <a:srgbClr val="00A0C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Rectangle 73"/>
            <p:cNvSpPr>
              <a:spLocks noChangeArrowheads="1"/>
            </p:cNvSpPr>
            <p:nvPr/>
          </p:nvSpPr>
          <p:spPr bwMode="auto">
            <a:xfrm>
              <a:off x="4228" y="2882"/>
              <a:ext cx="334" cy="32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4935" y="3135"/>
              <a:ext cx="335" cy="72"/>
            </a:xfrm>
            <a:prstGeom prst="rect">
              <a:avLst/>
            </a:prstGeom>
            <a:solidFill>
              <a:srgbClr val="CCECF4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4935" y="3207"/>
              <a:ext cx="335" cy="259"/>
            </a:xfrm>
            <a:prstGeom prst="rect">
              <a:avLst/>
            </a:prstGeom>
            <a:solidFill>
              <a:srgbClr val="00A0C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76"/>
            <p:cNvSpPr>
              <a:spLocks/>
            </p:cNvSpPr>
            <p:nvPr/>
          </p:nvSpPr>
          <p:spPr bwMode="auto">
            <a:xfrm>
              <a:off x="4935" y="2882"/>
              <a:ext cx="335" cy="253"/>
            </a:xfrm>
            <a:custGeom>
              <a:avLst/>
              <a:gdLst>
                <a:gd name="T0" fmla="*/ 0 w 335"/>
                <a:gd name="T1" fmla="*/ 4 h 253"/>
                <a:gd name="T2" fmla="*/ 0 w 335"/>
                <a:gd name="T3" fmla="*/ 253 h 253"/>
                <a:gd name="T4" fmla="*/ 335 w 335"/>
                <a:gd name="T5" fmla="*/ 253 h 253"/>
                <a:gd name="T6" fmla="*/ 335 w 335"/>
                <a:gd name="T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253">
                  <a:moveTo>
                    <a:pt x="0" y="4"/>
                  </a:moveTo>
                  <a:lnTo>
                    <a:pt x="0" y="253"/>
                  </a:lnTo>
                  <a:lnTo>
                    <a:pt x="335" y="253"/>
                  </a:lnTo>
                  <a:lnTo>
                    <a:pt x="33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Rectangle 77"/>
            <p:cNvSpPr>
              <a:spLocks noChangeArrowheads="1"/>
            </p:cNvSpPr>
            <p:nvPr/>
          </p:nvSpPr>
          <p:spPr bwMode="auto">
            <a:xfrm>
              <a:off x="1584" y="2882"/>
              <a:ext cx="335" cy="32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31CF-54B5-8648-9C4D-88BEFEBD23B0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DA515B-A1A9-1740-A6C4-C291CCC07EBB}" type="slidenum">
              <a:rPr lang="en-US"/>
              <a:pPr/>
              <a:t>26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295400"/>
          </a:xfrm>
        </p:spPr>
        <p:txBody>
          <a:bodyPr/>
          <a:lstStyle/>
          <a:p>
            <a:r>
              <a:rPr lang="en-US" sz="4400"/>
              <a:t>Approaches to  TCP Congestion Control</a:t>
            </a:r>
          </a:p>
        </p:txBody>
      </p:sp>
      <p:pic>
        <p:nvPicPr>
          <p:cNvPr id="162819" name="Picture 3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04800"/>
            <a:ext cx="396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26A2-990B-C64E-878B-FB1AEFB612DA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D725E-6505-5640-8E01-CA2D424FE75E}" type="slidenum">
              <a:rPr lang="en-US"/>
              <a:pPr/>
              <a:t>27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05600" cy="1143000"/>
          </a:xfrm>
        </p:spPr>
        <p:txBody>
          <a:bodyPr/>
          <a:lstStyle/>
          <a:p>
            <a:r>
              <a:rPr lang="en-US"/>
              <a:t>TCP Congestion Control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00600"/>
          </a:xfrm>
        </p:spPr>
        <p:txBody>
          <a:bodyPr/>
          <a:lstStyle/>
          <a:p>
            <a:r>
              <a:rPr lang="en-US" sz="2400" dirty="0"/>
              <a:t>Idea</a:t>
            </a:r>
          </a:p>
          <a:p>
            <a:pPr lvl="1"/>
            <a:r>
              <a:rPr lang="en-US" dirty="0"/>
              <a:t>assumes best-effort network (FIFO or FQ routers) each source determines network capacity for itself</a:t>
            </a:r>
          </a:p>
          <a:p>
            <a:pPr lvl="1"/>
            <a:r>
              <a:rPr lang="en-US" dirty="0"/>
              <a:t>uses implicit feedback</a:t>
            </a:r>
          </a:p>
          <a:p>
            <a:pPr lvl="1"/>
            <a:r>
              <a:rPr lang="en-US" dirty="0"/>
              <a:t>ACKs pace transmission (</a:t>
            </a:r>
            <a:r>
              <a:rPr lang="en-US" i="1" dirty="0"/>
              <a:t>self-clocking</a:t>
            </a:r>
            <a:r>
              <a:rPr lang="en-US" dirty="0"/>
              <a:t>)</a:t>
            </a:r>
          </a:p>
          <a:p>
            <a:r>
              <a:rPr lang="en-US" sz="2400" dirty="0"/>
              <a:t>Challenge</a:t>
            </a:r>
          </a:p>
          <a:p>
            <a:pPr lvl="1"/>
            <a:r>
              <a:rPr lang="en-US" dirty="0"/>
              <a:t>determining the available capacity in the first place</a:t>
            </a:r>
          </a:p>
          <a:p>
            <a:pPr lvl="1"/>
            <a:r>
              <a:rPr lang="en-US" dirty="0"/>
              <a:t>adjusting to changes in the available </a:t>
            </a:r>
            <a:r>
              <a:rPr lang="en-US" dirty="0" smtClean="0"/>
              <a:t>capacity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do we care about capacity?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1A1-6A32-0D46-A9F0-88DA3B0865BE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096DA-CE17-624B-AF7A-1A7DBC743803}" type="slidenum">
              <a:rPr lang="en-US"/>
              <a:pPr/>
              <a:t>28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1295400"/>
          </a:xfrm>
        </p:spPr>
        <p:txBody>
          <a:bodyPr/>
          <a:lstStyle/>
          <a:p>
            <a:r>
              <a:rPr lang="en-US" dirty="0"/>
              <a:t>Idea of TCP Congestion Control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Each </a:t>
            </a:r>
            <a:r>
              <a:rPr lang="en-US" sz="2400" dirty="0">
                <a:solidFill>
                  <a:srgbClr val="FF0000"/>
                </a:solidFill>
              </a:rPr>
              <a:t>source</a:t>
            </a:r>
            <a:r>
              <a:rPr lang="en-US" sz="2400" dirty="0"/>
              <a:t> determines the available capacity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so it knows how many packets to have in transit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Congestion window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Maximum # of unacknowledged bytes to have in transit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congestion-control equivalent of receiver window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MaxWindow</a:t>
            </a:r>
            <a:r>
              <a:rPr lang="en-US" dirty="0"/>
              <a:t> = min{congestion window, receiver window}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at the rate of the slowest component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Adapting the congestion window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Decrease size </a:t>
            </a:r>
            <a:r>
              <a:rPr lang="en-US" dirty="0"/>
              <a:t>upon losing a packet: backing off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upon success: optimistically </a:t>
            </a:r>
            <a:r>
              <a:rPr lang="en-US" dirty="0" smtClean="0"/>
              <a:t>exploring limits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17F3-BEA0-6841-8379-13E53C386B1E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CC8DD-C08C-4749-A443-2C427EDE7723}" type="slidenum">
              <a:rPr lang="en-US"/>
              <a:pPr/>
              <a:t>29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" y="304800"/>
            <a:ext cx="7239000" cy="1143000"/>
          </a:xfrm>
        </p:spPr>
        <p:txBody>
          <a:bodyPr/>
          <a:lstStyle/>
          <a:p>
            <a:r>
              <a:rPr lang="en-US" dirty="0"/>
              <a:t>Additive Increase/Multiplicative Decrease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Objective: adjust to changes in the available capacity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New state variable per connection: </a:t>
            </a:r>
            <a:r>
              <a:rPr lang="en-US" sz="2400" b="1" dirty="0" err="1">
                <a:latin typeface="Courier New" charset="0"/>
              </a:rPr>
              <a:t>CongestionWindow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/>
              <a:t>limits how much data source has in transit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MaxWin</a:t>
            </a:r>
            <a:r>
              <a:rPr lang="en-US" sz="2000" b="1" dirty="0" smtClean="0">
                <a:latin typeface="Courier New" charset="0"/>
              </a:rPr>
              <a:t> </a:t>
            </a:r>
            <a:r>
              <a:rPr lang="en-US" sz="2000" b="1" dirty="0">
                <a:latin typeface="Courier New" charset="0"/>
              </a:rPr>
              <a:t>= MIN(</a:t>
            </a:r>
            <a:r>
              <a:rPr lang="en-US" sz="2000" b="1" dirty="0" err="1">
                <a:latin typeface="Courier New" charset="0"/>
              </a:rPr>
              <a:t>CongestionWindow</a:t>
            </a:r>
            <a:r>
              <a:rPr lang="en-US" sz="2000" b="1" dirty="0">
                <a:latin typeface="Courier New" charset="0"/>
              </a:rPr>
              <a:t>, </a:t>
            </a:r>
            <a:r>
              <a:rPr lang="en-US" sz="2000" b="1" dirty="0" err="1" smtClean="0">
                <a:latin typeface="Courier New" charset="0"/>
              </a:rPr>
              <a:t>AdvertisedWindow</a:t>
            </a:r>
            <a:r>
              <a:rPr lang="en-US" sz="2000" b="1" dirty="0"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EffWin</a:t>
            </a:r>
            <a:r>
              <a:rPr lang="en-US" sz="2000" b="1" dirty="0" smtClean="0">
                <a:latin typeface="Courier New" charset="0"/>
              </a:rPr>
              <a:t> </a:t>
            </a:r>
            <a:r>
              <a:rPr lang="en-US" sz="2000" b="1" dirty="0">
                <a:latin typeface="Courier New" charset="0"/>
              </a:rPr>
              <a:t>= </a:t>
            </a:r>
            <a:r>
              <a:rPr lang="en-US" sz="2000" b="1" dirty="0" err="1">
                <a:latin typeface="Courier New" charset="0"/>
              </a:rPr>
              <a:t>MaxWin</a:t>
            </a:r>
            <a:r>
              <a:rPr lang="en-US" sz="2000" b="1" dirty="0">
                <a:latin typeface="Courier New" charset="0"/>
              </a:rPr>
              <a:t> - (</a:t>
            </a:r>
            <a:r>
              <a:rPr lang="en-US" sz="2000" b="1" dirty="0" err="1">
                <a:latin typeface="Courier New" charset="0"/>
              </a:rPr>
              <a:t>LastByteSent</a:t>
            </a:r>
            <a:r>
              <a:rPr lang="en-US" sz="2000" b="1" dirty="0">
                <a:latin typeface="Courier New" charset="0"/>
              </a:rPr>
              <a:t> - </a:t>
            </a:r>
            <a:r>
              <a:rPr lang="en-US" sz="2000" b="1" dirty="0" err="1" smtClean="0">
                <a:latin typeface="Courier New" charset="0"/>
              </a:rPr>
              <a:t>LastByteAcked</a:t>
            </a:r>
            <a:r>
              <a:rPr lang="en-US" sz="2000" b="1" dirty="0" smtClean="0"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Idea: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increase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when congestion goes down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decrease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when congestion goes 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58B4-CF6D-464B-A827-2140BBA809E1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B49EB-CA23-EF45-92BC-BC53DA3AFAFB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20000" cy="1143000"/>
          </a:xfrm>
        </p:spPr>
        <p:txBody>
          <a:bodyPr/>
          <a:lstStyle/>
          <a:p>
            <a:r>
              <a:rPr lang="en-US" dirty="0"/>
              <a:t>Resource Allocation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Congestion </a:t>
            </a:r>
            <a:r>
              <a:rPr lang="en-US" dirty="0"/>
              <a:t>Control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114800"/>
          </a:xfrm>
        </p:spPr>
        <p:txBody>
          <a:bodyPr/>
          <a:lstStyle/>
          <a:p>
            <a:r>
              <a:rPr lang="en-US" dirty="0"/>
              <a:t>Resource allocation</a:t>
            </a:r>
          </a:p>
          <a:p>
            <a:pPr lvl="1"/>
            <a:r>
              <a:rPr lang="en-US" dirty="0"/>
              <a:t>How nodes meet competing demands for resources</a:t>
            </a:r>
          </a:p>
          <a:p>
            <a:pPr lvl="1"/>
            <a:r>
              <a:rPr lang="en-US" dirty="0"/>
              <a:t>E.g., link bandwidth and buffer space</a:t>
            </a:r>
          </a:p>
          <a:p>
            <a:pPr lvl="1"/>
            <a:r>
              <a:rPr lang="en-US" dirty="0"/>
              <a:t>When to say no, and to whom</a:t>
            </a:r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How nodes prevent or respond to overload conditions</a:t>
            </a:r>
          </a:p>
          <a:p>
            <a:pPr lvl="1"/>
            <a:r>
              <a:rPr lang="en-US" dirty="0"/>
              <a:t>E.g., persuade hosts to stop sending, or slow down</a:t>
            </a:r>
          </a:p>
          <a:p>
            <a:pPr lvl="1"/>
            <a:r>
              <a:rPr lang="en-US" dirty="0"/>
              <a:t>Typically has notions of fairness (i.e., sharing the pain)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D784-B307-C147-A910-33DEC160857C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4C5F51-5010-B048-9AA8-53CE94E66AF7}" type="slidenum">
              <a:rPr lang="en-US"/>
              <a:pPr/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772400" cy="1143000"/>
          </a:xfrm>
        </p:spPr>
        <p:txBody>
          <a:bodyPr/>
          <a:lstStyle/>
          <a:p>
            <a:r>
              <a:rPr lang="en-US" dirty="0"/>
              <a:t>AIMD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Question: </a:t>
            </a:r>
            <a:r>
              <a:rPr lang="en-US" dirty="0">
                <a:solidFill>
                  <a:srgbClr val="FF0000"/>
                </a:solidFill>
              </a:rPr>
              <a:t>how does the source determine whether or not the network is congested?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Answer: a timeout occurs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dirty="0"/>
              <a:t>timeout signals that a packet was lost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packets are seldom lost due to transmission </a:t>
            </a:r>
            <a:r>
              <a:rPr lang="en-US" dirty="0" smtClean="0"/>
              <a:t>error (</a:t>
            </a:r>
            <a:r>
              <a:rPr lang="en-US" dirty="0" smtClean="0">
                <a:solidFill>
                  <a:srgbClr val="FF0000"/>
                </a:solidFill>
              </a:rPr>
              <a:t>true?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lost packet implies </a:t>
            </a:r>
            <a:r>
              <a:rPr lang="en-US" dirty="0" smtClean="0"/>
              <a:t>congestion </a:t>
            </a:r>
            <a:r>
              <a:rPr lang="en-US" dirty="0" smtClean="0">
                <a:solidFill>
                  <a:srgbClr val="FF0000"/>
                </a:solidFill>
              </a:rPr>
              <a:t>(Does Wireless change this?)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9121-6640-AE4C-B4B8-4ECF6BC221D1}" type="datetime1">
              <a:rPr lang="en-US" smtClean="0"/>
              <a:t>10/23/18</a:t>
            </a:fld>
            <a:endParaRPr lang="en-US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F446-478F-2B47-8CF2-097DDCFED54A}" type="slidenum">
              <a:rPr lang="en-US"/>
              <a:pPr/>
              <a:t>31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AIMD (cont)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10600" cy="1600200"/>
          </a:xfrm>
        </p:spPr>
        <p:txBody>
          <a:bodyPr/>
          <a:lstStyle/>
          <a:p>
            <a:r>
              <a:rPr lang="en-US"/>
              <a:t>In practice: increment a little for each ACK</a:t>
            </a:r>
          </a:p>
          <a:p>
            <a:pPr>
              <a:buFontTx/>
              <a:buNone/>
            </a:pPr>
            <a:r>
              <a:rPr lang="en-US" sz="2400" b="1">
                <a:latin typeface="Courier New" charset="0"/>
              </a:rPr>
              <a:t>		Increment = (MSS * MSS)/CongestionWindow</a:t>
            </a:r>
          </a:p>
          <a:p>
            <a:pPr>
              <a:buFontTx/>
              <a:buNone/>
            </a:pPr>
            <a:r>
              <a:rPr lang="en-US" sz="2400" b="1">
                <a:latin typeface="Courier New" charset="0"/>
              </a:rPr>
              <a:t>		CongestionWindow += Increment</a:t>
            </a:r>
            <a:r>
              <a:rPr lang="en-US" sz="2400"/>
              <a:t> </a:t>
            </a:r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152400" y="1143000"/>
            <a:ext cx="5791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Algorithm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increment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by one packet per RTT (</a:t>
            </a:r>
            <a:r>
              <a:rPr lang="en-US" i="1" dirty="0"/>
              <a:t>linear increase</a:t>
            </a:r>
            <a:r>
              <a:rPr lang="en-US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divide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by two whenever a timeout occurs (</a:t>
            </a:r>
            <a:r>
              <a:rPr lang="en-US" i="1" dirty="0"/>
              <a:t>multiplicative decrease</a:t>
            </a:r>
            <a:r>
              <a:rPr lang="en-US" dirty="0"/>
              <a:t>)</a:t>
            </a:r>
          </a:p>
        </p:txBody>
      </p:sp>
      <p:grpSp>
        <p:nvGrpSpPr>
          <p:cNvPr id="48227" name="Group 99"/>
          <p:cNvGrpSpPr>
            <a:grpSpLocks/>
          </p:cNvGrpSpPr>
          <p:nvPr/>
        </p:nvGrpSpPr>
        <p:grpSpPr bwMode="auto">
          <a:xfrm>
            <a:off x="6931025" y="1292225"/>
            <a:ext cx="1852613" cy="3413125"/>
            <a:chOff x="4366" y="814"/>
            <a:chExt cx="1167" cy="2150"/>
          </a:xfrm>
        </p:grpSpPr>
        <p:sp>
          <p:nvSpPr>
            <p:cNvPr id="48182" name="Rectangle 54"/>
            <p:cNvSpPr>
              <a:spLocks noChangeArrowheads="1"/>
            </p:cNvSpPr>
            <p:nvPr/>
          </p:nvSpPr>
          <p:spPr bwMode="auto">
            <a:xfrm>
              <a:off x="4366" y="814"/>
              <a:ext cx="2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48183" name="Rectangle 55"/>
            <p:cNvSpPr>
              <a:spLocks noChangeArrowheads="1"/>
            </p:cNvSpPr>
            <p:nvPr/>
          </p:nvSpPr>
          <p:spPr bwMode="auto">
            <a:xfrm>
              <a:off x="5133" y="81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Freeform 5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6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6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Freeform 6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>
                <a:gd name="T0" fmla="*/ 40 w 46"/>
                <a:gd name="T1" fmla="*/ 0 h 24"/>
                <a:gd name="T2" fmla="*/ 0 w 46"/>
                <a:gd name="T3" fmla="*/ 22 h 24"/>
                <a:gd name="T4" fmla="*/ 46 w 46"/>
                <a:gd name="T5" fmla="*/ 24 h 24"/>
                <a:gd name="T6" fmla="*/ 40 w 4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Freeform 6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6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Line 6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Freeform 6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6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Freeform 6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6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Freeform 6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Line 7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Freeform 7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4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7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Freeform 7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Line 7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7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4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Line 7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7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>
                <a:gd name="T0" fmla="*/ 40 w 46"/>
                <a:gd name="T1" fmla="*/ 0 h 23"/>
                <a:gd name="T2" fmla="*/ 0 w 46"/>
                <a:gd name="T3" fmla="*/ 21 h 23"/>
                <a:gd name="T4" fmla="*/ 46 w 46"/>
                <a:gd name="T5" fmla="*/ 23 h 23"/>
                <a:gd name="T6" fmla="*/ 40 w 4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Line 7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>
                <a:gd name="T0" fmla="*/ 0 w 44"/>
                <a:gd name="T1" fmla="*/ 23 h 23"/>
                <a:gd name="T2" fmla="*/ 44 w 44"/>
                <a:gd name="T3" fmla="*/ 21 h 23"/>
                <a:gd name="T4" fmla="*/ 4 w 44"/>
                <a:gd name="T5" fmla="*/ 0 h 23"/>
                <a:gd name="T6" fmla="*/ 0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Line 8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Freeform 8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Line 8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Freeform 8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44 w 44"/>
                <a:gd name="T3" fmla="*/ 20 h 22"/>
                <a:gd name="T4" fmla="*/ 4 w 44"/>
                <a:gd name="T5" fmla="*/ 0 h 22"/>
                <a:gd name="T6" fmla="*/ 0 w 4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2" name="Line 8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Freeform 8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Line 8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Freeform 8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>
                <a:gd name="T0" fmla="*/ 0 w 44"/>
                <a:gd name="T1" fmla="*/ 24 h 24"/>
                <a:gd name="T2" fmla="*/ 44 w 44"/>
                <a:gd name="T3" fmla="*/ 20 h 24"/>
                <a:gd name="T4" fmla="*/ 4 w 44"/>
                <a:gd name="T5" fmla="*/ 0 h 24"/>
                <a:gd name="T6" fmla="*/ 0 w 4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Line 8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Freeform 8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Line 9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Freeform 9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44 w 44"/>
                <a:gd name="T3" fmla="*/ 20 h 22"/>
                <a:gd name="T4" fmla="*/ 4 w 44"/>
                <a:gd name="T5" fmla="*/ 0 h 22"/>
                <a:gd name="T6" fmla="*/ 0 w 4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Line 9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1" name="Freeform 9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Line 9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Freeform 9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>
                <a:gd name="T0" fmla="*/ 0 w 46"/>
                <a:gd name="T1" fmla="*/ 24 h 24"/>
                <a:gd name="T2" fmla="*/ 46 w 46"/>
                <a:gd name="T3" fmla="*/ 20 h 24"/>
                <a:gd name="T4" fmla="*/ 4 w 46"/>
                <a:gd name="T5" fmla="*/ 0 h 24"/>
                <a:gd name="T6" fmla="*/ 0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4" name="Line 9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Freeform 9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>
                <a:gd name="T0" fmla="*/ 40 w 46"/>
                <a:gd name="T1" fmla="*/ 0 h 22"/>
                <a:gd name="T2" fmla="*/ 0 w 46"/>
                <a:gd name="T3" fmla="*/ 20 h 22"/>
                <a:gd name="T4" fmla="*/ 46 w 46"/>
                <a:gd name="T5" fmla="*/ 22 h 22"/>
                <a:gd name="T6" fmla="*/ 40 w 4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Freeform 9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>
                <a:gd name="T0" fmla="*/ 12 w 12"/>
                <a:gd name="T1" fmla="*/ 71 h 75"/>
                <a:gd name="T2" fmla="*/ 12 w 12"/>
                <a:gd name="T3" fmla="*/ 71 h 75"/>
                <a:gd name="T4" fmla="*/ 10 w 12"/>
                <a:gd name="T5" fmla="*/ 65 h 75"/>
                <a:gd name="T6" fmla="*/ 6 w 12"/>
                <a:gd name="T7" fmla="*/ 65 h 75"/>
                <a:gd name="T8" fmla="*/ 6 w 12"/>
                <a:gd name="T9" fmla="*/ 65 h 75"/>
                <a:gd name="T10" fmla="*/ 2 w 12"/>
                <a:gd name="T11" fmla="*/ 65 h 75"/>
                <a:gd name="T12" fmla="*/ 0 w 12"/>
                <a:gd name="T13" fmla="*/ 69 h 75"/>
                <a:gd name="T14" fmla="*/ 0 w 12"/>
                <a:gd name="T15" fmla="*/ 69 h 75"/>
                <a:gd name="T16" fmla="*/ 2 w 12"/>
                <a:gd name="T17" fmla="*/ 75 h 75"/>
                <a:gd name="T18" fmla="*/ 6 w 12"/>
                <a:gd name="T19" fmla="*/ 75 h 75"/>
                <a:gd name="T20" fmla="*/ 6 w 12"/>
                <a:gd name="T21" fmla="*/ 75 h 75"/>
                <a:gd name="T22" fmla="*/ 10 w 12"/>
                <a:gd name="T23" fmla="*/ 75 h 75"/>
                <a:gd name="T24" fmla="*/ 12 w 12"/>
                <a:gd name="T25" fmla="*/ 71 h 75"/>
                <a:gd name="T26" fmla="*/ 12 w 12"/>
                <a:gd name="T27" fmla="*/ 71 h 75"/>
                <a:gd name="T28" fmla="*/ 12 w 12"/>
                <a:gd name="T29" fmla="*/ 39 h 75"/>
                <a:gd name="T30" fmla="*/ 12 w 12"/>
                <a:gd name="T31" fmla="*/ 39 h 75"/>
                <a:gd name="T32" fmla="*/ 10 w 12"/>
                <a:gd name="T33" fmla="*/ 35 h 75"/>
                <a:gd name="T34" fmla="*/ 6 w 12"/>
                <a:gd name="T35" fmla="*/ 33 h 75"/>
                <a:gd name="T36" fmla="*/ 6 w 12"/>
                <a:gd name="T37" fmla="*/ 33 h 75"/>
                <a:gd name="T38" fmla="*/ 2 w 12"/>
                <a:gd name="T39" fmla="*/ 35 h 75"/>
                <a:gd name="T40" fmla="*/ 0 w 12"/>
                <a:gd name="T41" fmla="*/ 39 h 75"/>
                <a:gd name="T42" fmla="*/ 0 w 12"/>
                <a:gd name="T43" fmla="*/ 39 h 75"/>
                <a:gd name="T44" fmla="*/ 2 w 12"/>
                <a:gd name="T45" fmla="*/ 43 h 75"/>
                <a:gd name="T46" fmla="*/ 6 w 12"/>
                <a:gd name="T47" fmla="*/ 43 h 75"/>
                <a:gd name="T48" fmla="*/ 6 w 12"/>
                <a:gd name="T49" fmla="*/ 43 h 75"/>
                <a:gd name="T50" fmla="*/ 10 w 12"/>
                <a:gd name="T51" fmla="*/ 43 h 75"/>
                <a:gd name="T52" fmla="*/ 12 w 12"/>
                <a:gd name="T53" fmla="*/ 39 h 75"/>
                <a:gd name="T54" fmla="*/ 12 w 12"/>
                <a:gd name="T55" fmla="*/ 39 h 75"/>
                <a:gd name="T56" fmla="*/ 12 w 12"/>
                <a:gd name="T57" fmla="*/ 6 h 75"/>
                <a:gd name="T58" fmla="*/ 12 w 12"/>
                <a:gd name="T59" fmla="*/ 6 h 75"/>
                <a:gd name="T60" fmla="*/ 10 w 12"/>
                <a:gd name="T61" fmla="*/ 2 h 75"/>
                <a:gd name="T62" fmla="*/ 6 w 12"/>
                <a:gd name="T63" fmla="*/ 0 h 75"/>
                <a:gd name="T64" fmla="*/ 6 w 12"/>
                <a:gd name="T65" fmla="*/ 0 h 75"/>
                <a:gd name="T66" fmla="*/ 2 w 12"/>
                <a:gd name="T67" fmla="*/ 2 h 75"/>
                <a:gd name="T68" fmla="*/ 0 w 12"/>
                <a:gd name="T69" fmla="*/ 6 h 75"/>
                <a:gd name="T70" fmla="*/ 0 w 12"/>
                <a:gd name="T71" fmla="*/ 6 h 75"/>
                <a:gd name="T72" fmla="*/ 2 w 12"/>
                <a:gd name="T73" fmla="*/ 11 h 75"/>
                <a:gd name="T74" fmla="*/ 6 w 12"/>
                <a:gd name="T75" fmla="*/ 11 h 75"/>
                <a:gd name="T76" fmla="*/ 6 w 12"/>
                <a:gd name="T77" fmla="*/ 11 h 75"/>
                <a:gd name="T78" fmla="*/ 10 w 12"/>
                <a:gd name="T79" fmla="*/ 11 h 75"/>
                <a:gd name="T80" fmla="*/ 12 w 12"/>
                <a:gd name="T81" fmla="*/ 6 h 75"/>
                <a:gd name="T82" fmla="*/ 12 w 12"/>
                <a:gd name="T83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66C-8F6F-6343-9C85-8D604D4FB20E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7AE3E-8D91-A048-AF2E-C2B6DBACAEC8}" type="slidenum">
              <a:rPr lang="en-US"/>
              <a:pPr/>
              <a:t>32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1143000"/>
          </a:xfrm>
        </p:spPr>
        <p:txBody>
          <a:bodyPr/>
          <a:lstStyle/>
          <a:p>
            <a:r>
              <a:rPr lang="en-US" sz="3200" dirty="0"/>
              <a:t>Additive Increase/Multiplicative Decrease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much to increase and decrease?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linearly, decrease multiplicatively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necessary condition for stability of TCP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Consequences of over-sized window are much worse than having an under-sized window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Over-sized window: packets dropped and retransmitted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Under-sized window: somewhat lower throughput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Multiplicative decrease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loss of packet, divide congestion window in half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Additive increase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success for last window of data, increase linearly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F395-BB8F-2545-AADE-2EC2070594C7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2F9A2-F69D-C048-835F-1B4AE2D83EB5}" type="slidenum">
              <a:rPr lang="en-US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705600" cy="1143000"/>
          </a:xfrm>
        </p:spPr>
        <p:txBody>
          <a:bodyPr/>
          <a:lstStyle/>
          <a:p>
            <a:r>
              <a:rPr lang="en-US" dirty="0"/>
              <a:t>AIMD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6200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Trace: sawtooth behavior</a:t>
            </a:r>
          </a:p>
          <a:p>
            <a:pPr>
              <a:lnSpc>
                <a:spcPct val="80000"/>
              </a:lnSpc>
            </a:pPr>
            <a:r>
              <a:rPr lang="en-US"/>
              <a:t>Start with small Congestion Window to avoid overloading nextwork</a:t>
            </a:r>
          </a:p>
        </p:txBody>
      </p:sp>
      <p:pic>
        <p:nvPicPr>
          <p:cNvPr id="50266" name="Picture 90" descr="06x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6962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3340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Note, the ½ of the Window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sender limits transmission: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>
                <a:ea typeface="ＭＳ Ｐゴシック" charset="0"/>
                <a:cs typeface="+mn-cs"/>
              </a:rPr>
              <a:t> is dynamic, function of perceived network congestion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1" y="1371600"/>
            <a:ext cx="4114800" cy="2743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 dirty="0">
                <a:ea typeface="ＭＳ Ｐゴシック" charset="0"/>
                <a:cs typeface="+mn-cs"/>
              </a:rPr>
              <a:t>roughly:</a:t>
            </a:r>
            <a:r>
              <a:rPr lang="en-US" dirty="0">
                <a:ea typeface="ＭＳ Ｐゴシック" charset="0"/>
                <a:cs typeface="+mn-cs"/>
              </a:rPr>
              <a:t> send </a:t>
            </a:r>
            <a:r>
              <a:rPr lang="en-US" dirty="0" err="1"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bytes, wait RTT for ACKS, then send more bytes</a:t>
            </a:r>
          </a:p>
        </p:txBody>
      </p:sp>
      <p:sp>
        <p:nvSpPr>
          <p:cNvPr id="105480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1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2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3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4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5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6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7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8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89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0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1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2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3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4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5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6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7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8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99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0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1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2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3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4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5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6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7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8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09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0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1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2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3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4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5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6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17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18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19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20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>
                <a:latin typeface="Tahoma" charset="0"/>
              </a:rPr>
              <a:t>last byte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Tahoma" charset="0"/>
              </a:rPr>
              <a:t>ACKed</a:t>
            </a:r>
          </a:p>
        </p:txBody>
      </p:sp>
      <p:sp>
        <p:nvSpPr>
          <p:cNvPr id="105521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>
                <a:latin typeface="Tahoma" charset="0"/>
              </a:rPr>
              <a:t>sent, not-yet ACKed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Tahoma" charset="0"/>
              </a:rPr>
              <a:t>(</a:t>
            </a:r>
            <a:r>
              <a:rPr lang="ja-JP" altLang="en-US" sz="1400">
                <a:latin typeface="Tahoma" charset="0"/>
              </a:rPr>
              <a:t>“</a:t>
            </a:r>
            <a:r>
              <a:rPr lang="en-US" altLang="ja-JP" sz="1400">
                <a:latin typeface="Tahoma" charset="0"/>
              </a:rPr>
              <a:t>in-flight</a:t>
            </a:r>
            <a:r>
              <a:rPr lang="ja-JP" altLang="en-US" sz="1400">
                <a:latin typeface="Tahoma" charset="0"/>
              </a:rPr>
              <a:t>”</a:t>
            </a:r>
            <a:r>
              <a:rPr lang="en-US" altLang="ja-JP" sz="1400">
                <a:latin typeface="Tahoma" charset="0"/>
              </a:rPr>
              <a:t>)</a:t>
            </a:r>
            <a:endParaRPr lang="en-US" sz="1400">
              <a:latin typeface="Tahoma" charset="0"/>
            </a:endParaRPr>
          </a:p>
        </p:txBody>
      </p:sp>
      <p:sp>
        <p:nvSpPr>
          <p:cNvPr id="105522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>
                <a:latin typeface="Tahoma" charset="0"/>
              </a:rPr>
              <a:t>last byte sent</a:t>
            </a:r>
          </a:p>
        </p:txBody>
      </p:sp>
      <p:sp>
        <p:nvSpPr>
          <p:cNvPr id="105523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05524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5546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7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5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5544" name="Line 66"/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5" name="Line 67"/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26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27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05528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5542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 b="1">
                  <a:latin typeface="Tahoma" charset="0"/>
                </a:rPr>
                <a:t>&lt;</a:t>
              </a:r>
            </a:p>
          </p:txBody>
        </p:sp>
        <p:sp>
          <p:nvSpPr>
            <p:cNvPr id="105543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29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latin typeface="Courier New" charset="0"/>
              </a:rPr>
              <a:t>cwnd</a:t>
            </a:r>
          </a:p>
        </p:txBody>
      </p:sp>
      <p:sp>
        <p:nvSpPr>
          <p:cNvPr id="105530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531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i="1">
                <a:latin typeface="Tahoma" charset="0"/>
              </a:rPr>
              <a:t>sender sequence number space </a:t>
            </a:r>
          </a:p>
        </p:txBody>
      </p:sp>
      <p:sp>
        <p:nvSpPr>
          <p:cNvPr id="105532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105533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5540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~</a:t>
              </a:r>
            </a:p>
          </p:txBody>
        </p:sp>
        <p:sp>
          <p:nvSpPr>
            <p:cNvPr id="105541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~</a:t>
              </a:r>
            </a:p>
          </p:txBody>
        </p:sp>
      </p:grpSp>
      <p:grpSp>
        <p:nvGrpSpPr>
          <p:cNvPr id="105534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5537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cwnd</a:t>
              </a:r>
            </a:p>
          </p:txBody>
        </p:sp>
        <p:sp>
          <p:nvSpPr>
            <p:cNvPr id="105538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RTT</a:t>
              </a:r>
            </a:p>
          </p:txBody>
        </p:sp>
        <p:sp>
          <p:nvSpPr>
            <p:cNvPr id="105539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35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>
                <a:latin typeface="Tahoma" charset="0"/>
              </a:rPr>
              <a:t>bytes/sec</a:t>
            </a:r>
          </a:p>
        </p:txBody>
      </p:sp>
      <p:sp>
        <p:nvSpPr>
          <p:cNvPr id="105536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DEFF-3108-F140-A2FE-99ECB65CB9F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22480-AD35-1747-81F1-C1A9732D00C1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295400"/>
          </a:xfrm>
        </p:spPr>
        <p:txBody>
          <a:bodyPr/>
          <a:lstStyle/>
          <a:p>
            <a:r>
              <a:rPr lang="en-US" sz="4400"/>
              <a:t>Slow Start</a:t>
            </a:r>
          </a:p>
        </p:txBody>
      </p:sp>
      <p:pic>
        <p:nvPicPr>
          <p:cNvPr id="164867" name="Picture 3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04800"/>
            <a:ext cx="396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A438-92E5-9340-B081-A21DEC2304ED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0C109-EAD4-F74B-8B07-BD3010AF8358}" type="slidenum">
              <a:rPr lang="en-US"/>
              <a:pPr/>
              <a:t>36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705600" cy="1143000"/>
          </a:xfrm>
        </p:spPr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Slow Start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Phase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Start with a small congestion window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Initially, CWND is 1 MSS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So, initial sending rate is MSS/RTT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That could be pretty wasteful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Might be much less than the actual bandwidth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Linear increase takes a long time to accelerate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Slow-start phase (really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fast start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Sender starts at a slow rate (hence the name)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but increases the rate exponentially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until the first loss event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FD36-0595-8046-9955-8F87AA217357}" type="datetime1">
              <a:rPr lang="en-US" smtClean="0"/>
              <a:t>10/23/18</a:t>
            </a:fld>
            <a:endParaRPr lang="en-US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06499-095A-6747-8B3E-3689D35AFE7A}" type="slidenum">
              <a:rPr lang="en-US"/>
              <a:pPr/>
              <a:t>37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Slow Start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019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Objective: determine the available capacity.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begin with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= 1 packet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dirty="0"/>
              <a:t> each RTT (increment by 1 packet for each ACK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Summary: initial rate is slow but ramps up exponentially fast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6396038" y="1439863"/>
            <a:ext cx="4016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Myriad Roman" charset="0"/>
              </a:rPr>
              <a:t>Source</a:t>
            </a:r>
            <a:endParaRPr lang="en-GB" sz="1000"/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7596188" y="1439863"/>
            <a:ext cx="63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Myriad Roman" charset="0"/>
              </a:rPr>
              <a:t>Destination</a:t>
            </a:r>
            <a:endParaRPr lang="en-GB" sz="1000"/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>
            <a:off x="6619875" y="1612900"/>
            <a:ext cx="1588" cy="3741738"/>
          </a:xfrm>
          <a:prstGeom prst="line">
            <a:avLst/>
          </a:prstGeom>
          <a:noFill/>
          <a:ln w="19050">
            <a:solidFill>
              <a:srgbClr val="00A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9" name="Line 75"/>
          <p:cNvSpPr>
            <a:spLocks noChangeShapeType="1"/>
          </p:cNvSpPr>
          <p:nvPr/>
        </p:nvSpPr>
        <p:spPr bwMode="auto">
          <a:xfrm>
            <a:off x="7996238" y="1624013"/>
            <a:ext cx="1587" cy="3730625"/>
          </a:xfrm>
          <a:prstGeom prst="line">
            <a:avLst/>
          </a:prstGeom>
          <a:noFill/>
          <a:ln w="19050">
            <a:solidFill>
              <a:srgbClr val="00A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>
            <a:off x="6624638" y="4065588"/>
            <a:ext cx="1265237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1" name="Freeform 77"/>
          <p:cNvSpPr>
            <a:spLocks/>
          </p:cNvSpPr>
          <p:nvPr/>
        </p:nvSpPr>
        <p:spPr bwMode="auto">
          <a:xfrm>
            <a:off x="7874000" y="4365625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6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2" name="Line 78"/>
          <p:cNvSpPr>
            <a:spLocks noChangeShapeType="1"/>
          </p:cNvSpPr>
          <p:nvPr/>
        </p:nvSpPr>
        <p:spPr bwMode="auto">
          <a:xfrm>
            <a:off x="6624638" y="3981450"/>
            <a:ext cx="1265237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3" name="Freeform 79"/>
          <p:cNvSpPr>
            <a:spLocks/>
          </p:cNvSpPr>
          <p:nvPr/>
        </p:nvSpPr>
        <p:spPr bwMode="auto">
          <a:xfrm>
            <a:off x="7874000" y="4281488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6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H="1">
            <a:off x="6723063" y="4335463"/>
            <a:ext cx="1263650" cy="38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5" name="Freeform 81"/>
          <p:cNvSpPr>
            <a:spLocks/>
          </p:cNvSpPr>
          <p:nvPr/>
        </p:nvSpPr>
        <p:spPr bwMode="auto">
          <a:xfrm>
            <a:off x="6629400" y="4695825"/>
            <a:ext cx="107950" cy="47625"/>
          </a:xfrm>
          <a:custGeom>
            <a:avLst/>
            <a:gdLst>
              <a:gd name="T0" fmla="*/ 56 w 68"/>
              <a:gd name="T1" fmla="*/ 0 h 30"/>
              <a:gd name="T2" fmla="*/ 0 w 68"/>
              <a:gd name="T3" fmla="*/ 30 h 30"/>
              <a:gd name="T4" fmla="*/ 68 w 68"/>
              <a:gd name="T5" fmla="*/ 25 h 30"/>
              <a:gd name="T6" fmla="*/ 56 w 68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30">
                <a:moveTo>
                  <a:pt x="56" y="0"/>
                </a:moveTo>
                <a:lnTo>
                  <a:pt x="0" y="30"/>
                </a:lnTo>
                <a:lnTo>
                  <a:pt x="68" y="25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>
            <a:off x="6624638" y="4141788"/>
            <a:ext cx="1274762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7" name="Freeform 83"/>
          <p:cNvSpPr>
            <a:spLocks/>
          </p:cNvSpPr>
          <p:nvPr/>
        </p:nvSpPr>
        <p:spPr bwMode="auto">
          <a:xfrm>
            <a:off x="7874000" y="4446588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3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6629400" y="3290888"/>
            <a:ext cx="12604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9" name="Freeform 85"/>
          <p:cNvSpPr>
            <a:spLocks/>
          </p:cNvSpPr>
          <p:nvPr/>
        </p:nvSpPr>
        <p:spPr bwMode="auto">
          <a:xfrm>
            <a:off x="7874000" y="3587750"/>
            <a:ext cx="112713" cy="47625"/>
          </a:xfrm>
          <a:custGeom>
            <a:avLst/>
            <a:gdLst>
              <a:gd name="T0" fmla="*/ 0 w 71"/>
              <a:gd name="T1" fmla="*/ 26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6"/>
                </a:moveTo>
                <a:lnTo>
                  <a:pt x="71" y="30"/>
                </a:lnTo>
                <a:lnTo>
                  <a:pt x="13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0" name="Line 86"/>
          <p:cNvSpPr>
            <a:spLocks noChangeShapeType="1"/>
          </p:cNvSpPr>
          <p:nvPr/>
        </p:nvSpPr>
        <p:spPr bwMode="auto">
          <a:xfrm>
            <a:off x="6624638" y="3206750"/>
            <a:ext cx="126523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7874000" y="3508375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3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6624638" y="2528888"/>
            <a:ext cx="126523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3" name="Freeform 89"/>
          <p:cNvSpPr>
            <a:spLocks/>
          </p:cNvSpPr>
          <p:nvPr/>
        </p:nvSpPr>
        <p:spPr bwMode="auto">
          <a:xfrm>
            <a:off x="7874000" y="2828925"/>
            <a:ext cx="112713" cy="52388"/>
          </a:xfrm>
          <a:custGeom>
            <a:avLst/>
            <a:gdLst>
              <a:gd name="T0" fmla="*/ 0 w 71"/>
              <a:gd name="T1" fmla="*/ 26 h 33"/>
              <a:gd name="T2" fmla="*/ 71 w 71"/>
              <a:gd name="T3" fmla="*/ 33 h 33"/>
              <a:gd name="T4" fmla="*/ 16 w 71"/>
              <a:gd name="T5" fmla="*/ 0 h 33"/>
              <a:gd name="T6" fmla="*/ 0 w 71"/>
              <a:gd name="T7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3">
                <a:moveTo>
                  <a:pt x="0" y="26"/>
                </a:moveTo>
                <a:lnTo>
                  <a:pt x="71" y="33"/>
                </a:lnTo>
                <a:lnTo>
                  <a:pt x="16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>
            <a:off x="6624638" y="1677988"/>
            <a:ext cx="126523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5" name="Freeform 91"/>
          <p:cNvSpPr>
            <a:spLocks/>
          </p:cNvSpPr>
          <p:nvPr/>
        </p:nvSpPr>
        <p:spPr bwMode="auto">
          <a:xfrm>
            <a:off x="7874000" y="1979613"/>
            <a:ext cx="112713" cy="50800"/>
          </a:xfrm>
          <a:custGeom>
            <a:avLst/>
            <a:gdLst>
              <a:gd name="T0" fmla="*/ 0 w 71"/>
              <a:gd name="T1" fmla="*/ 25 h 32"/>
              <a:gd name="T2" fmla="*/ 71 w 71"/>
              <a:gd name="T3" fmla="*/ 32 h 32"/>
              <a:gd name="T4" fmla="*/ 16 w 71"/>
              <a:gd name="T5" fmla="*/ 0 h 32"/>
              <a:gd name="T6" fmla="*/ 0 w 71"/>
              <a:gd name="T7" fmla="*/ 2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2">
                <a:moveTo>
                  <a:pt x="0" y="25"/>
                </a:moveTo>
                <a:lnTo>
                  <a:pt x="71" y="32"/>
                </a:lnTo>
                <a:lnTo>
                  <a:pt x="1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6624638" y="2436813"/>
            <a:ext cx="126523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7" name="Freeform 93"/>
          <p:cNvSpPr>
            <a:spLocks/>
          </p:cNvSpPr>
          <p:nvPr/>
        </p:nvSpPr>
        <p:spPr bwMode="auto">
          <a:xfrm>
            <a:off x="7874000" y="2741613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6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>
            <a:off x="6624638" y="3368675"/>
            <a:ext cx="127000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9" name="Freeform 95"/>
          <p:cNvSpPr>
            <a:spLocks/>
          </p:cNvSpPr>
          <p:nvPr/>
        </p:nvSpPr>
        <p:spPr bwMode="auto">
          <a:xfrm>
            <a:off x="7874000" y="3673475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3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0" name="Line 96"/>
          <p:cNvSpPr>
            <a:spLocks noChangeShapeType="1"/>
          </p:cNvSpPr>
          <p:nvPr/>
        </p:nvSpPr>
        <p:spPr bwMode="auto">
          <a:xfrm>
            <a:off x="6624638" y="3452813"/>
            <a:ext cx="1270000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1" name="Freeform 97"/>
          <p:cNvSpPr>
            <a:spLocks/>
          </p:cNvSpPr>
          <p:nvPr/>
        </p:nvSpPr>
        <p:spPr bwMode="auto">
          <a:xfrm>
            <a:off x="7874000" y="3752850"/>
            <a:ext cx="112713" cy="47625"/>
          </a:xfrm>
          <a:custGeom>
            <a:avLst/>
            <a:gdLst>
              <a:gd name="T0" fmla="*/ 0 w 71"/>
              <a:gd name="T1" fmla="*/ 26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6"/>
                </a:moveTo>
                <a:lnTo>
                  <a:pt x="71" y="30"/>
                </a:lnTo>
                <a:lnTo>
                  <a:pt x="13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 flipH="1">
            <a:off x="6723063" y="4416425"/>
            <a:ext cx="126365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3" name="Freeform 99"/>
          <p:cNvSpPr>
            <a:spLocks/>
          </p:cNvSpPr>
          <p:nvPr/>
        </p:nvSpPr>
        <p:spPr bwMode="auto">
          <a:xfrm>
            <a:off x="6624638" y="4776788"/>
            <a:ext cx="112712" cy="42862"/>
          </a:xfrm>
          <a:custGeom>
            <a:avLst/>
            <a:gdLst>
              <a:gd name="T0" fmla="*/ 59 w 71"/>
              <a:gd name="T1" fmla="*/ 0 h 27"/>
              <a:gd name="T2" fmla="*/ 0 w 71"/>
              <a:gd name="T3" fmla="*/ 27 h 27"/>
              <a:gd name="T4" fmla="*/ 71 w 71"/>
              <a:gd name="T5" fmla="*/ 25 h 27"/>
              <a:gd name="T6" fmla="*/ 59 w 71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7">
                <a:moveTo>
                  <a:pt x="59" y="0"/>
                </a:moveTo>
                <a:lnTo>
                  <a:pt x="0" y="27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 flipH="1">
            <a:off x="6723063" y="2797175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5" name="Freeform 101"/>
          <p:cNvSpPr>
            <a:spLocks/>
          </p:cNvSpPr>
          <p:nvPr/>
        </p:nvSpPr>
        <p:spPr bwMode="auto">
          <a:xfrm>
            <a:off x="6624638" y="3155950"/>
            <a:ext cx="112712" cy="47625"/>
          </a:xfrm>
          <a:custGeom>
            <a:avLst/>
            <a:gdLst>
              <a:gd name="T0" fmla="*/ 59 w 71"/>
              <a:gd name="T1" fmla="*/ 0 h 30"/>
              <a:gd name="T2" fmla="*/ 0 w 71"/>
              <a:gd name="T3" fmla="*/ 30 h 30"/>
              <a:gd name="T4" fmla="*/ 71 w 71"/>
              <a:gd name="T5" fmla="*/ 25 h 30"/>
              <a:gd name="T6" fmla="*/ 59 w 71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59" y="0"/>
                </a:moveTo>
                <a:lnTo>
                  <a:pt x="0" y="30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 flipH="1">
            <a:off x="6723063" y="2884488"/>
            <a:ext cx="126365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6624638" y="3240088"/>
            <a:ext cx="112712" cy="44450"/>
          </a:xfrm>
          <a:custGeom>
            <a:avLst/>
            <a:gdLst>
              <a:gd name="T0" fmla="*/ 59 w 71"/>
              <a:gd name="T1" fmla="*/ 0 h 28"/>
              <a:gd name="T2" fmla="*/ 0 w 71"/>
              <a:gd name="T3" fmla="*/ 28 h 28"/>
              <a:gd name="T4" fmla="*/ 71 w 71"/>
              <a:gd name="T5" fmla="*/ 25 h 28"/>
              <a:gd name="T6" fmla="*/ 59 w 7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8">
                <a:moveTo>
                  <a:pt x="59" y="0"/>
                </a:moveTo>
                <a:lnTo>
                  <a:pt x="0" y="28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 flipH="1">
            <a:off x="6723063" y="2033588"/>
            <a:ext cx="126365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" name="Freeform 105"/>
          <p:cNvSpPr>
            <a:spLocks/>
          </p:cNvSpPr>
          <p:nvPr/>
        </p:nvSpPr>
        <p:spPr bwMode="auto">
          <a:xfrm>
            <a:off x="6624638" y="2389188"/>
            <a:ext cx="112712" cy="47625"/>
          </a:xfrm>
          <a:custGeom>
            <a:avLst/>
            <a:gdLst>
              <a:gd name="T0" fmla="*/ 59 w 71"/>
              <a:gd name="T1" fmla="*/ 0 h 30"/>
              <a:gd name="T2" fmla="*/ 0 w 71"/>
              <a:gd name="T3" fmla="*/ 30 h 30"/>
              <a:gd name="T4" fmla="*/ 71 w 71"/>
              <a:gd name="T5" fmla="*/ 26 h 30"/>
              <a:gd name="T6" fmla="*/ 59 w 71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59" y="0"/>
                </a:moveTo>
                <a:lnTo>
                  <a:pt x="0" y="30"/>
                </a:lnTo>
                <a:lnTo>
                  <a:pt x="71" y="26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>
            <a:off x="6624638" y="4225925"/>
            <a:ext cx="1265237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" name="Freeform 107"/>
          <p:cNvSpPr>
            <a:spLocks/>
          </p:cNvSpPr>
          <p:nvPr/>
        </p:nvSpPr>
        <p:spPr bwMode="auto">
          <a:xfrm>
            <a:off x="7874000" y="4522788"/>
            <a:ext cx="112713" cy="52387"/>
          </a:xfrm>
          <a:custGeom>
            <a:avLst/>
            <a:gdLst>
              <a:gd name="T0" fmla="*/ 0 w 71"/>
              <a:gd name="T1" fmla="*/ 26 h 33"/>
              <a:gd name="T2" fmla="*/ 71 w 71"/>
              <a:gd name="T3" fmla="*/ 33 h 33"/>
              <a:gd name="T4" fmla="*/ 13 w 71"/>
              <a:gd name="T5" fmla="*/ 0 h 33"/>
              <a:gd name="T6" fmla="*/ 0 w 71"/>
              <a:gd name="T7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3">
                <a:moveTo>
                  <a:pt x="0" y="26"/>
                </a:moveTo>
                <a:lnTo>
                  <a:pt x="71" y="33"/>
                </a:lnTo>
                <a:lnTo>
                  <a:pt x="13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>
            <a:off x="6624638" y="4387850"/>
            <a:ext cx="1265237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3" name="Freeform 109"/>
          <p:cNvSpPr>
            <a:spLocks/>
          </p:cNvSpPr>
          <p:nvPr/>
        </p:nvSpPr>
        <p:spPr bwMode="auto">
          <a:xfrm>
            <a:off x="7874000" y="4691063"/>
            <a:ext cx="112713" cy="47625"/>
          </a:xfrm>
          <a:custGeom>
            <a:avLst/>
            <a:gdLst>
              <a:gd name="T0" fmla="*/ 0 w 71"/>
              <a:gd name="T1" fmla="*/ 24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4"/>
                </a:moveTo>
                <a:lnTo>
                  <a:pt x="71" y="30"/>
                </a:lnTo>
                <a:lnTo>
                  <a:pt x="1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>
            <a:off x="6624638" y="4306888"/>
            <a:ext cx="1265237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5" name="Freeform 111"/>
          <p:cNvSpPr>
            <a:spLocks/>
          </p:cNvSpPr>
          <p:nvPr/>
        </p:nvSpPr>
        <p:spPr bwMode="auto">
          <a:xfrm>
            <a:off x="7874000" y="4606925"/>
            <a:ext cx="112713" cy="47625"/>
          </a:xfrm>
          <a:custGeom>
            <a:avLst/>
            <a:gdLst>
              <a:gd name="T0" fmla="*/ 0 w 71"/>
              <a:gd name="T1" fmla="*/ 26 h 30"/>
              <a:gd name="T2" fmla="*/ 71 w 71"/>
              <a:gd name="T3" fmla="*/ 30 h 30"/>
              <a:gd name="T4" fmla="*/ 16 w 71"/>
              <a:gd name="T5" fmla="*/ 0 h 30"/>
              <a:gd name="T6" fmla="*/ 0 w 71"/>
              <a:gd name="T7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6"/>
                </a:moveTo>
                <a:lnTo>
                  <a:pt x="71" y="30"/>
                </a:lnTo>
                <a:lnTo>
                  <a:pt x="16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>
            <a:off x="6624638" y="4468813"/>
            <a:ext cx="1274762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7" name="Freeform 113"/>
          <p:cNvSpPr>
            <a:spLocks/>
          </p:cNvSpPr>
          <p:nvPr/>
        </p:nvSpPr>
        <p:spPr bwMode="auto">
          <a:xfrm>
            <a:off x="7874000" y="4768850"/>
            <a:ext cx="107950" cy="47625"/>
          </a:xfrm>
          <a:custGeom>
            <a:avLst/>
            <a:gdLst>
              <a:gd name="T0" fmla="*/ 0 w 68"/>
              <a:gd name="T1" fmla="*/ 25 h 30"/>
              <a:gd name="T2" fmla="*/ 68 w 68"/>
              <a:gd name="T3" fmla="*/ 30 h 30"/>
              <a:gd name="T4" fmla="*/ 13 w 68"/>
              <a:gd name="T5" fmla="*/ 0 h 30"/>
              <a:gd name="T6" fmla="*/ 0 w 68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30">
                <a:moveTo>
                  <a:pt x="0" y="25"/>
                </a:moveTo>
                <a:lnTo>
                  <a:pt x="68" y="30"/>
                </a:lnTo>
                <a:lnTo>
                  <a:pt x="13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8" name="Line 114"/>
          <p:cNvSpPr>
            <a:spLocks noChangeShapeType="1"/>
          </p:cNvSpPr>
          <p:nvPr/>
        </p:nvSpPr>
        <p:spPr bwMode="auto">
          <a:xfrm>
            <a:off x="6624638" y="4552950"/>
            <a:ext cx="1265237" cy="322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9" name="Freeform 115"/>
          <p:cNvSpPr>
            <a:spLocks/>
          </p:cNvSpPr>
          <p:nvPr/>
        </p:nvSpPr>
        <p:spPr bwMode="auto">
          <a:xfrm>
            <a:off x="7874000" y="4849813"/>
            <a:ext cx="112713" cy="47625"/>
          </a:xfrm>
          <a:custGeom>
            <a:avLst/>
            <a:gdLst>
              <a:gd name="T0" fmla="*/ 0 w 71"/>
              <a:gd name="T1" fmla="*/ 25 h 30"/>
              <a:gd name="T2" fmla="*/ 71 w 71"/>
              <a:gd name="T3" fmla="*/ 30 h 30"/>
              <a:gd name="T4" fmla="*/ 13 w 71"/>
              <a:gd name="T5" fmla="*/ 0 h 30"/>
              <a:gd name="T6" fmla="*/ 0 w 71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0" y="25"/>
                </a:moveTo>
                <a:lnTo>
                  <a:pt x="71" y="30"/>
                </a:lnTo>
                <a:lnTo>
                  <a:pt x="13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 flipH="1">
            <a:off x="6723063" y="4497388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6624638" y="4860925"/>
            <a:ext cx="112712" cy="42863"/>
          </a:xfrm>
          <a:custGeom>
            <a:avLst/>
            <a:gdLst>
              <a:gd name="T0" fmla="*/ 59 w 71"/>
              <a:gd name="T1" fmla="*/ 0 h 27"/>
              <a:gd name="T2" fmla="*/ 0 w 71"/>
              <a:gd name="T3" fmla="*/ 27 h 27"/>
              <a:gd name="T4" fmla="*/ 71 w 71"/>
              <a:gd name="T5" fmla="*/ 25 h 27"/>
              <a:gd name="T6" fmla="*/ 59 w 71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7">
                <a:moveTo>
                  <a:pt x="59" y="0"/>
                </a:moveTo>
                <a:lnTo>
                  <a:pt x="0" y="27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2" name="Line 118"/>
          <p:cNvSpPr>
            <a:spLocks noChangeShapeType="1"/>
          </p:cNvSpPr>
          <p:nvPr/>
        </p:nvSpPr>
        <p:spPr bwMode="auto">
          <a:xfrm flipH="1">
            <a:off x="6718300" y="3559175"/>
            <a:ext cx="1268413" cy="388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3" name="Freeform 119"/>
          <p:cNvSpPr>
            <a:spLocks/>
          </p:cNvSpPr>
          <p:nvPr/>
        </p:nvSpPr>
        <p:spPr bwMode="auto">
          <a:xfrm>
            <a:off x="6624638" y="3929063"/>
            <a:ext cx="107950" cy="44450"/>
          </a:xfrm>
          <a:custGeom>
            <a:avLst/>
            <a:gdLst>
              <a:gd name="T0" fmla="*/ 59 w 68"/>
              <a:gd name="T1" fmla="*/ 0 h 28"/>
              <a:gd name="T2" fmla="*/ 0 w 68"/>
              <a:gd name="T3" fmla="*/ 28 h 28"/>
              <a:gd name="T4" fmla="*/ 68 w 68"/>
              <a:gd name="T5" fmla="*/ 26 h 28"/>
              <a:gd name="T6" fmla="*/ 59 w 68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">
                <a:moveTo>
                  <a:pt x="59" y="0"/>
                </a:moveTo>
                <a:lnTo>
                  <a:pt x="0" y="28"/>
                </a:lnTo>
                <a:lnTo>
                  <a:pt x="68" y="26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4" name="Line 120"/>
          <p:cNvSpPr>
            <a:spLocks noChangeShapeType="1"/>
          </p:cNvSpPr>
          <p:nvPr/>
        </p:nvSpPr>
        <p:spPr bwMode="auto">
          <a:xfrm flipH="1">
            <a:off x="6723063" y="3640138"/>
            <a:ext cx="1263650" cy="392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5" name="Freeform 121"/>
          <p:cNvSpPr>
            <a:spLocks/>
          </p:cNvSpPr>
          <p:nvPr/>
        </p:nvSpPr>
        <p:spPr bwMode="auto">
          <a:xfrm>
            <a:off x="6624638" y="4010025"/>
            <a:ext cx="112712" cy="47625"/>
          </a:xfrm>
          <a:custGeom>
            <a:avLst/>
            <a:gdLst>
              <a:gd name="T0" fmla="*/ 59 w 71"/>
              <a:gd name="T1" fmla="*/ 0 h 30"/>
              <a:gd name="T2" fmla="*/ 0 w 71"/>
              <a:gd name="T3" fmla="*/ 30 h 30"/>
              <a:gd name="T4" fmla="*/ 71 w 71"/>
              <a:gd name="T5" fmla="*/ 25 h 30"/>
              <a:gd name="T6" fmla="*/ 59 w 71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59" y="0"/>
                </a:moveTo>
                <a:lnTo>
                  <a:pt x="0" y="30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6" name="Line 122"/>
          <p:cNvSpPr>
            <a:spLocks noChangeShapeType="1"/>
          </p:cNvSpPr>
          <p:nvPr/>
        </p:nvSpPr>
        <p:spPr bwMode="auto">
          <a:xfrm flipH="1">
            <a:off x="6723063" y="3724275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7" name="Freeform 123"/>
          <p:cNvSpPr>
            <a:spLocks/>
          </p:cNvSpPr>
          <p:nvPr/>
        </p:nvSpPr>
        <p:spPr bwMode="auto">
          <a:xfrm>
            <a:off x="6624638" y="4090988"/>
            <a:ext cx="107950" cy="42862"/>
          </a:xfrm>
          <a:custGeom>
            <a:avLst/>
            <a:gdLst>
              <a:gd name="T0" fmla="*/ 59 w 68"/>
              <a:gd name="T1" fmla="*/ 0 h 27"/>
              <a:gd name="T2" fmla="*/ 0 w 68"/>
              <a:gd name="T3" fmla="*/ 27 h 27"/>
              <a:gd name="T4" fmla="*/ 68 w 68"/>
              <a:gd name="T5" fmla="*/ 25 h 27"/>
              <a:gd name="T6" fmla="*/ 59 w 68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7">
                <a:moveTo>
                  <a:pt x="59" y="0"/>
                </a:moveTo>
                <a:lnTo>
                  <a:pt x="0" y="27"/>
                </a:lnTo>
                <a:lnTo>
                  <a:pt x="68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8" name="Line 124"/>
          <p:cNvSpPr>
            <a:spLocks noChangeShapeType="1"/>
          </p:cNvSpPr>
          <p:nvPr/>
        </p:nvSpPr>
        <p:spPr bwMode="auto">
          <a:xfrm flipH="1">
            <a:off x="6718300" y="3805238"/>
            <a:ext cx="1268413" cy="38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9" name="Freeform 125"/>
          <p:cNvSpPr>
            <a:spLocks/>
          </p:cNvSpPr>
          <p:nvPr/>
        </p:nvSpPr>
        <p:spPr bwMode="auto">
          <a:xfrm>
            <a:off x="6624638" y="4175125"/>
            <a:ext cx="107950" cy="44450"/>
          </a:xfrm>
          <a:custGeom>
            <a:avLst/>
            <a:gdLst>
              <a:gd name="T0" fmla="*/ 59 w 68"/>
              <a:gd name="T1" fmla="*/ 0 h 28"/>
              <a:gd name="T2" fmla="*/ 0 w 68"/>
              <a:gd name="T3" fmla="*/ 28 h 28"/>
              <a:gd name="T4" fmla="*/ 68 w 68"/>
              <a:gd name="T5" fmla="*/ 25 h 28"/>
              <a:gd name="T6" fmla="*/ 59 w 68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">
                <a:moveTo>
                  <a:pt x="59" y="0"/>
                </a:moveTo>
                <a:lnTo>
                  <a:pt x="0" y="28"/>
                </a:lnTo>
                <a:lnTo>
                  <a:pt x="68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0" name="Line 126"/>
          <p:cNvSpPr>
            <a:spLocks noChangeShapeType="1"/>
          </p:cNvSpPr>
          <p:nvPr/>
        </p:nvSpPr>
        <p:spPr bwMode="auto">
          <a:xfrm flipH="1">
            <a:off x="6723063" y="4578350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1" name="Freeform 127"/>
          <p:cNvSpPr>
            <a:spLocks/>
          </p:cNvSpPr>
          <p:nvPr/>
        </p:nvSpPr>
        <p:spPr bwMode="auto">
          <a:xfrm>
            <a:off x="6624638" y="4940300"/>
            <a:ext cx="112712" cy="44450"/>
          </a:xfrm>
          <a:custGeom>
            <a:avLst/>
            <a:gdLst>
              <a:gd name="T0" fmla="*/ 59 w 71"/>
              <a:gd name="T1" fmla="*/ 0 h 28"/>
              <a:gd name="T2" fmla="*/ 0 w 71"/>
              <a:gd name="T3" fmla="*/ 28 h 28"/>
              <a:gd name="T4" fmla="*/ 71 w 71"/>
              <a:gd name="T5" fmla="*/ 26 h 28"/>
              <a:gd name="T6" fmla="*/ 59 w 7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8">
                <a:moveTo>
                  <a:pt x="59" y="0"/>
                </a:moveTo>
                <a:lnTo>
                  <a:pt x="0" y="28"/>
                </a:lnTo>
                <a:lnTo>
                  <a:pt x="71" y="26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2" name="Line 128"/>
          <p:cNvSpPr>
            <a:spLocks noChangeShapeType="1"/>
          </p:cNvSpPr>
          <p:nvPr/>
        </p:nvSpPr>
        <p:spPr bwMode="auto">
          <a:xfrm flipH="1">
            <a:off x="6723063" y="4659313"/>
            <a:ext cx="125888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3" name="Freeform 129"/>
          <p:cNvSpPr>
            <a:spLocks/>
          </p:cNvSpPr>
          <p:nvPr/>
        </p:nvSpPr>
        <p:spPr bwMode="auto">
          <a:xfrm>
            <a:off x="6629400" y="5021263"/>
            <a:ext cx="107950" cy="44450"/>
          </a:xfrm>
          <a:custGeom>
            <a:avLst/>
            <a:gdLst>
              <a:gd name="T0" fmla="*/ 56 w 68"/>
              <a:gd name="T1" fmla="*/ 0 h 28"/>
              <a:gd name="T2" fmla="*/ 0 w 68"/>
              <a:gd name="T3" fmla="*/ 28 h 28"/>
              <a:gd name="T4" fmla="*/ 68 w 68"/>
              <a:gd name="T5" fmla="*/ 26 h 28"/>
              <a:gd name="T6" fmla="*/ 56 w 68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">
                <a:moveTo>
                  <a:pt x="56" y="0"/>
                </a:moveTo>
                <a:lnTo>
                  <a:pt x="0" y="28"/>
                </a:lnTo>
                <a:lnTo>
                  <a:pt x="68" y="26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4" name="Line 130"/>
          <p:cNvSpPr>
            <a:spLocks noChangeShapeType="1"/>
          </p:cNvSpPr>
          <p:nvPr/>
        </p:nvSpPr>
        <p:spPr bwMode="auto">
          <a:xfrm flipH="1">
            <a:off x="6723063" y="4743450"/>
            <a:ext cx="1258887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5" name="Freeform 131"/>
          <p:cNvSpPr>
            <a:spLocks/>
          </p:cNvSpPr>
          <p:nvPr/>
        </p:nvSpPr>
        <p:spPr bwMode="auto">
          <a:xfrm>
            <a:off x="6624638" y="5099050"/>
            <a:ext cx="112712" cy="42863"/>
          </a:xfrm>
          <a:custGeom>
            <a:avLst/>
            <a:gdLst>
              <a:gd name="T0" fmla="*/ 59 w 71"/>
              <a:gd name="T1" fmla="*/ 0 h 27"/>
              <a:gd name="T2" fmla="*/ 0 w 71"/>
              <a:gd name="T3" fmla="*/ 27 h 27"/>
              <a:gd name="T4" fmla="*/ 71 w 71"/>
              <a:gd name="T5" fmla="*/ 25 h 27"/>
              <a:gd name="T6" fmla="*/ 59 w 71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7">
                <a:moveTo>
                  <a:pt x="59" y="0"/>
                </a:moveTo>
                <a:lnTo>
                  <a:pt x="0" y="27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6" name="Line 132"/>
          <p:cNvSpPr>
            <a:spLocks noChangeShapeType="1"/>
          </p:cNvSpPr>
          <p:nvPr/>
        </p:nvSpPr>
        <p:spPr bwMode="auto">
          <a:xfrm flipH="1">
            <a:off x="6723063" y="4819650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7" name="Freeform 133"/>
          <p:cNvSpPr>
            <a:spLocks/>
          </p:cNvSpPr>
          <p:nvPr/>
        </p:nvSpPr>
        <p:spPr bwMode="auto">
          <a:xfrm>
            <a:off x="6624638" y="5183188"/>
            <a:ext cx="112712" cy="44450"/>
          </a:xfrm>
          <a:custGeom>
            <a:avLst/>
            <a:gdLst>
              <a:gd name="T0" fmla="*/ 59 w 71"/>
              <a:gd name="T1" fmla="*/ 0 h 28"/>
              <a:gd name="T2" fmla="*/ 0 w 71"/>
              <a:gd name="T3" fmla="*/ 28 h 28"/>
              <a:gd name="T4" fmla="*/ 71 w 71"/>
              <a:gd name="T5" fmla="*/ 25 h 28"/>
              <a:gd name="T6" fmla="*/ 59 w 7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8">
                <a:moveTo>
                  <a:pt x="59" y="0"/>
                </a:moveTo>
                <a:lnTo>
                  <a:pt x="0" y="28"/>
                </a:lnTo>
                <a:lnTo>
                  <a:pt x="71" y="25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8" name="Line 134"/>
          <p:cNvSpPr>
            <a:spLocks noChangeShapeType="1"/>
          </p:cNvSpPr>
          <p:nvPr/>
        </p:nvSpPr>
        <p:spPr bwMode="auto">
          <a:xfrm flipH="1">
            <a:off x="6723063" y="4900613"/>
            <a:ext cx="126365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9" name="Freeform 135"/>
          <p:cNvSpPr>
            <a:spLocks/>
          </p:cNvSpPr>
          <p:nvPr/>
        </p:nvSpPr>
        <p:spPr bwMode="auto">
          <a:xfrm>
            <a:off x="6624638" y="5259388"/>
            <a:ext cx="112712" cy="47625"/>
          </a:xfrm>
          <a:custGeom>
            <a:avLst/>
            <a:gdLst>
              <a:gd name="T0" fmla="*/ 59 w 71"/>
              <a:gd name="T1" fmla="*/ 0 h 30"/>
              <a:gd name="T2" fmla="*/ 0 w 71"/>
              <a:gd name="T3" fmla="*/ 30 h 30"/>
              <a:gd name="T4" fmla="*/ 71 w 71"/>
              <a:gd name="T5" fmla="*/ 26 h 30"/>
              <a:gd name="T6" fmla="*/ 59 w 71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30">
                <a:moveTo>
                  <a:pt x="59" y="0"/>
                </a:moveTo>
                <a:lnTo>
                  <a:pt x="0" y="30"/>
                </a:lnTo>
                <a:lnTo>
                  <a:pt x="71" y="26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60" name="Freeform 136"/>
          <p:cNvSpPr>
            <a:spLocks noEditPoints="1"/>
          </p:cNvSpPr>
          <p:nvPr/>
        </p:nvSpPr>
        <p:spPr bwMode="auto">
          <a:xfrm>
            <a:off x="7356475" y="5253038"/>
            <a:ext cx="30163" cy="134937"/>
          </a:xfrm>
          <a:custGeom>
            <a:avLst/>
            <a:gdLst>
              <a:gd name="T0" fmla="*/ 19 w 19"/>
              <a:gd name="T1" fmla="*/ 81 h 85"/>
              <a:gd name="T2" fmla="*/ 19 w 19"/>
              <a:gd name="T3" fmla="*/ 81 h 85"/>
              <a:gd name="T4" fmla="*/ 19 w 19"/>
              <a:gd name="T5" fmla="*/ 74 h 85"/>
              <a:gd name="T6" fmla="*/ 10 w 19"/>
              <a:gd name="T7" fmla="*/ 74 h 85"/>
              <a:gd name="T8" fmla="*/ 10 w 19"/>
              <a:gd name="T9" fmla="*/ 74 h 85"/>
              <a:gd name="T10" fmla="*/ 4 w 19"/>
              <a:gd name="T11" fmla="*/ 74 h 85"/>
              <a:gd name="T12" fmla="*/ 0 w 19"/>
              <a:gd name="T13" fmla="*/ 78 h 85"/>
              <a:gd name="T14" fmla="*/ 0 w 19"/>
              <a:gd name="T15" fmla="*/ 78 h 85"/>
              <a:gd name="T16" fmla="*/ 4 w 19"/>
              <a:gd name="T17" fmla="*/ 85 h 85"/>
              <a:gd name="T18" fmla="*/ 10 w 19"/>
              <a:gd name="T19" fmla="*/ 85 h 85"/>
              <a:gd name="T20" fmla="*/ 10 w 19"/>
              <a:gd name="T21" fmla="*/ 85 h 85"/>
              <a:gd name="T22" fmla="*/ 19 w 19"/>
              <a:gd name="T23" fmla="*/ 85 h 85"/>
              <a:gd name="T24" fmla="*/ 19 w 19"/>
              <a:gd name="T25" fmla="*/ 81 h 85"/>
              <a:gd name="T26" fmla="*/ 19 w 19"/>
              <a:gd name="T27" fmla="*/ 81 h 85"/>
              <a:gd name="T28" fmla="*/ 19 w 19"/>
              <a:gd name="T29" fmla="*/ 44 h 85"/>
              <a:gd name="T30" fmla="*/ 19 w 19"/>
              <a:gd name="T31" fmla="*/ 44 h 85"/>
              <a:gd name="T32" fmla="*/ 19 w 19"/>
              <a:gd name="T33" fmla="*/ 39 h 85"/>
              <a:gd name="T34" fmla="*/ 10 w 19"/>
              <a:gd name="T35" fmla="*/ 37 h 85"/>
              <a:gd name="T36" fmla="*/ 10 w 19"/>
              <a:gd name="T37" fmla="*/ 37 h 85"/>
              <a:gd name="T38" fmla="*/ 4 w 19"/>
              <a:gd name="T39" fmla="*/ 39 h 85"/>
              <a:gd name="T40" fmla="*/ 0 w 19"/>
              <a:gd name="T41" fmla="*/ 44 h 85"/>
              <a:gd name="T42" fmla="*/ 0 w 19"/>
              <a:gd name="T43" fmla="*/ 44 h 85"/>
              <a:gd name="T44" fmla="*/ 4 w 19"/>
              <a:gd name="T45" fmla="*/ 48 h 85"/>
              <a:gd name="T46" fmla="*/ 10 w 19"/>
              <a:gd name="T47" fmla="*/ 48 h 85"/>
              <a:gd name="T48" fmla="*/ 10 w 19"/>
              <a:gd name="T49" fmla="*/ 48 h 85"/>
              <a:gd name="T50" fmla="*/ 19 w 19"/>
              <a:gd name="T51" fmla="*/ 48 h 85"/>
              <a:gd name="T52" fmla="*/ 19 w 19"/>
              <a:gd name="T53" fmla="*/ 44 h 85"/>
              <a:gd name="T54" fmla="*/ 19 w 19"/>
              <a:gd name="T55" fmla="*/ 44 h 85"/>
              <a:gd name="T56" fmla="*/ 19 w 19"/>
              <a:gd name="T57" fmla="*/ 7 h 85"/>
              <a:gd name="T58" fmla="*/ 19 w 19"/>
              <a:gd name="T59" fmla="*/ 7 h 85"/>
              <a:gd name="T60" fmla="*/ 19 w 19"/>
              <a:gd name="T61" fmla="*/ 2 h 85"/>
              <a:gd name="T62" fmla="*/ 10 w 19"/>
              <a:gd name="T63" fmla="*/ 0 h 85"/>
              <a:gd name="T64" fmla="*/ 10 w 19"/>
              <a:gd name="T65" fmla="*/ 0 h 85"/>
              <a:gd name="T66" fmla="*/ 4 w 19"/>
              <a:gd name="T67" fmla="*/ 2 h 85"/>
              <a:gd name="T68" fmla="*/ 0 w 19"/>
              <a:gd name="T69" fmla="*/ 7 h 85"/>
              <a:gd name="T70" fmla="*/ 0 w 19"/>
              <a:gd name="T71" fmla="*/ 7 h 85"/>
              <a:gd name="T72" fmla="*/ 4 w 19"/>
              <a:gd name="T73" fmla="*/ 11 h 85"/>
              <a:gd name="T74" fmla="*/ 10 w 19"/>
              <a:gd name="T75" fmla="*/ 11 h 85"/>
              <a:gd name="T76" fmla="*/ 10 w 19"/>
              <a:gd name="T77" fmla="*/ 11 h 85"/>
              <a:gd name="T78" fmla="*/ 19 w 19"/>
              <a:gd name="T79" fmla="*/ 11 h 85"/>
              <a:gd name="T80" fmla="*/ 19 w 19"/>
              <a:gd name="T81" fmla="*/ 7 h 85"/>
              <a:gd name="T82" fmla="*/ 19 w 19"/>
              <a:gd name="T83" fmla="*/ 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" h="85">
                <a:moveTo>
                  <a:pt x="19" y="81"/>
                </a:moveTo>
                <a:lnTo>
                  <a:pt x="19" y="81"/>
                </a:lnTo>
                <a:lnTo>
                  <a:pt x="19" y="74"/>
                </a:lnTo>
                <a:lnTo>
                  <a:pt x="10" y="74"/>
                </a:lnTo>
                <a:lnTo>
                  <a:pt x="10" y="74"/>
                </a:lnTo>
                <a:lnTo>
                  <a:pt x="4" y="74"/>
                </a:lnTo>
                <a:lnTo>
                  <a:pt x="0" y="78"/>
                </a:lnTo>
                <a:lnTo>
                  <a:pt x="0" y="78"/>
                </a:lnTo>
                <a:lnTo>
                  <a:pt x="4" y="85"/>
                </a:lnTo>
                <a:lnTo>
                  <a:pt x="10" y="85"/>
                </a:lnTo>
                <a:lnTo>
                  <a:pt x="10" y="85"/>
                </a:lnTo>
                <a:lnTo>
                  <a:pt x="19" y="85"/>
                </a:lnTo>
                <a:lnTo>
                  <a:pt x="19" y="81"/>
                </a:lnTo>
                <a:lnTo>
                  <a:pt x="19" y="81"/>
                </a:lnTo>
                <a:close/>
                <a:moveTo>
                  <a:pt x="19" y="44"/>
                </a:moveTo>
                <a:lnTo>
                  <a:pt x="19" y="44"/>
                </a:lnTo>
                <a:lnTo>
                  <a:pt x="19" y="39"/>
                </a:lnTo>
                <a:lnTo>
                  <a:pt x="10" y="37"/>
                </a:lnTo>
                <a:lnTo>
                  <a:pt x="10" y="37"/>
                </a:lnTo>
                <a:lnTo>
                  <a:pt x="4" y="39"/>
                </a:lnTo>
                <a:lnTo>
                  <a:pt x="0" y="44"/>
                </a:lnTo>
                <a:lnTo>
                  <a:pt x="0" y="44"/>
                </a:lnTo>
                <a:lnTo>
                  <a:pt x="4" y="48"/>
                </a:lnTo>
                <a:lnTo>
                  <a:pt x="10" y="48"/>
                </a:lnTo>
                <a:lnTo>
                  <a:pt x="10" y="48"/>
                </a:lnTo>
                <a:lnTo>
                  <a:pt x="19" y="48"/>
                </a:lnTo>
                <a:lnTo>
                  <a:pt x="19" y="44"/>
                </a:lnTo>
                <a:lnTo>
                  <a:pt x="19" y="44"/>
                </a:lnTo>
                <a:close/>
                <a:moveTo>
                  <a:pt x="19" y="7"/>
                </a:moveTo>
                <a:lnTo>
                  <a:pt x="19" y="7"/>
                </a:lnTo>
                <a:lnTo>
                  <a:pt x="19" y="2"/>
                </a:lnTo>
                <a:lnTo>
                  <a:pt x="10" y="0"/>
                </a:lnTo>
                <a:lnTo>
                  <a:pt x="10" y="0"/>
                </a:lnTo>
                <a:lnTo>
                  <a:pt x="4" y="2"/>
                </a:lnTo>
                <a:lnTo>
                  <a:pt x="0" y="7"/>
                </a:lnTo>
                <a:lnTo>
                  <a:pt x="0" y="7"/>
                </a:lnTo>
                <a:lnTo>
                  <a:pt x="4" y="11"/>
                </a:lnTo>
                <a:lnTo>
                  <a:pt x="10" y="11"/>
                </a:lnTo>
                <a:lnTo>
                  <a:pt x="10" y="11"/>
                </a:lnTo>
                <a:lnTo>
                  <a:pt x="19" y="11"/>
                </a:lnTo>
                <a:lnTo>
                  <a:pt x="19" y="7"/>
                </a:lnTo>
                <a:lnTo>
                  <a:pt x="19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BF5B-21CF-D142-9DA7-B297FE1AAED6}" type="datetime1">
              <a:rPr lang="en-US" smtClean="0"/>
              <a:t>10/23/18</a:t>
            </a:fld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8F8FC-26FF-8147-9031-3FEFAE4179A0}" type="slidenum">
              <a:rPr lang="en-US"/>
              <a:pPr/>
              <a:t>38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Leads to the TCP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Sawtooth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42339" name="Freeform 3"/>
          <p:cNvSpPr>
            <a:spLocks/>
          </p:cNvSpPr>
          <p:nvPr/>
        </p:nvSpPr>
        <p:spPr bwMode="auto">
          <a:xfrm>
            <a:off x="1143000" y="2286000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Freeform 4"/>
          <p:cNvSpPr>
            <a:spLocks/>
          </p:cNvSpPr>
          <p:nvPr/>
        </p:nvSpPr>
        <p:spPr bwMode="auto">
          <a:xfrm>
            <a:off x="1143000" y="3429000"/>
            <a:ext cx="7162800" cy="1981200"/>
          </a:xfrm>
          <a:custGeom>
            <a:avLst/>
            <a:gdLst>
              <a:gd name="T0" fmla="*/ 0 w 4512"/>
              <a:gd name="T1" fmla="*/ 1248 h 1248"/>
              <a:gd name="T2" fmla="*/ 1152 w 4512"/>
              <a:gd name="T3" fmla="*/ 336 h 1248"/>
              <a:gd name="T4" fmla="*/ 1152 w 4512"/>
              <a:gd name="T5" fmla="*/ 816 h 1248"/>
              <a:gd name="T6" fmla="*/ 1536 w 4512"/>
              <a:gd name="T7" fmla="*/ 528 h 1248"/>
              <a:gd name="T8" fmla="*/ 1536 w 4512"/>
              <a:gd name="T9" fmla="*/ 960 h 1248"/>
              <a:gd name="T10" fmla="*/ 2832 w 4512"/>
              <a:gd name="T11" fmla="*/ 0 h 1248"/>
              <a:gd name="T12" fmla="*/ 2832 w 4512"/>
              <a:gd name="T13" fmla="*/ 720 h 1248"/>
              <a:gd name="T14" fmla="*/ 3504 w 4512"/>
              <a:gd name="T15" fmla="*/ 240 h 1248"/>
              <a:gd name="T16" fmla="*/ 3504 w 4512"/>
              <a:gd name="T17" fmla="*/ 864 h 1248"/>
              <a:gd name="T18" fmla="*/ 4224 w 4512"/>
              <a:gd name="T19" fmla="*/ 288 h 1248"/>
              <a:gd name="T20" fmla="*/ 4224 w 4512"/>
              <a:gd name="T21" fmla="*/ 816 h 1248"/>
              <a:gd name="T22" fmla="*/ 4512 w 4512"/>
              <a:gd name="T23" fmla="*/ 57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123113" y="533400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t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69913" y="1752600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Window</a:t>
            </a: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3733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3733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4175125" y="4465638"/>
            <a:ext cx="109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halved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29718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3581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78486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2498725" y="266065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Loss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A6FE-39B4-BB4E-926C-A1F2AE83E760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94998-1F53-1742-9640-91115B847DA3}" type="slidenum">
              <a:rPr lang="en-US"/>
              <a:pPr/>
              <a:t>39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1143000"/>
          </a:xfrm>
        </p:spPr>
        <p:txBody>
          <a:bodyPr/>
          <a:lstStyle/>
          <a:p>
            <a:r>
              <a:rPr lang="en-US" dirty="0"/>
              <a:t>Practical Details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Congestion window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Represented in bytes, not in packets (Why?)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Packets have MSS (Maximum Segment Size) bytes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Increasing the congestion window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by MSS on success for last window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practice, increase a fraction of MSS per received ACK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# packets per window: CW / MSS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Increment per ACK: MSS * (MSS / CW)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Decreasing the congestion window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Never drop congestion window below 1 MSS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C8FA-0A86-1F4B-92D0-7BEA757F2D21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42F9-DBF9-C84A-B677-F3EB67B0F7ED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/>
          <a:lstStyle/>
          <a:p>
            <a:r>
              <a:rPr lang="en-US" dirty="0"/>
              <a:t>Flow Control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Congestion </a:t>
            </a:r>
            <a:r>
              <a:rPr lang="en-US" dirty="0"/>
              <a:t>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r>
              <a:rPr lang="en-US" sz="2400" dirty="0"/>
              <a:t>Flow control</a:t>
            </a:r>
          </a:p>
          <a:p>
            <a:pPr lvl="1"/>
            <a:r>
              <a:rPr lang="en-US" dirty="0"/>
              <a:t>Keeping </a:t>
            </a:r>
            <a:r>
              <a:rPr lang="en-US" i="1" dirty="0"/>
              <a:t>one fast sender</a:t>
            </a:r>
            <a:r>
              <a:rPr lang="en-US" dirty="0"/>
              <a:t> from overwhelming </a:t>
            </a:r>
            <a:r>
              <a:rPr lang="en-US" i="1" dirty="0"/>
              <a:t>a slow receiver</a:t>
            </a:r>
          </a:p>
          <a:p>
            <a:r>
              <a:rPr lang="en-US" sz="2400" dirty="0"/>
              <a:t>Congestion control</a:t>
            </a:r>
          </a:p>
          <a:p>
            <a:pPr lvl="1"/>
            <a:r>
              <a:rPr lang="en-US" dirty="0"/>
              <a:t>Keep a </a:t>
            </a:r>
            <a:r>
              <a:rPr lang="en-US" i="1" dirty="0"/>
              <a:t>set of senders</a:t>
            </a:r>
            <a:r>
              <a:rPr lang="en-US" dirty="0"/>
              <a:t> from overloading the </a:t>
            </a:r>
            <a:r>
              <a:rPr lang="en-US" i="1" dirty="0"/>
              <a:t>network</a:t>
            </a:r>
          </a:p>
          <a:p>
            <a:pPr lvl="1">
              <a:buFontTx/>
              <a:buNone/>
            </a:pPr>
            <a:endParaRPr lang="en-US" i="1" dirty="0"/>
          </a:p>
          <a:p>
            <a:pPr lvl="1"/>
            <a:endParaRPr lang="en-US" i="1" dirty="0"/>
          </a:p>
          <a:p>
            <a:r>
              <a:rPr lang="en-US" sz="2400" dirty="0"/>
              <a:t>Different concepts, but similar mechanisms</a:t>
            </a:r>
          </a:p>
          <a:p>
            <a:pPr lvl="1"/>
            <a:r>
              <a:rPr lang="en-US" dirty="0"/>
              <a:t>TCP flow control: receiver window</a:t>
            </a:r>
          </a:p>
          <a:p>
            <a:pPr lvl="1"/>
            <a:r>
              <a:rPr lang="en-US" dirty="0"/>
              <a:t>TCP congestion control: congestion window</a:t>
            </a:r>
          </a:p>
          <a:p>
            <a:pPr lvl="1"/>
            <a:r>
              <a:rPr lang="en-US" dirty="0"/>
              <a:t>TCP window: min{congestion window, receiver window}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452-6530-6349-BF79-9F130481A34A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607729-CE61-E649-8A1E-06FEC3F5928D}" type="slidenum">
              <a:rPr lang="en-US"/>
              <a:pPr/>
              <a:t>40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30"/>
            <a:ext cx="7772400" cy="1143000"/>
          </a:xfrm>
        </p:spPr>
        <p:txBody>
          <a:bodyPr/>
          <a:lstStyle/>
          <a:p>
            <a:r>
              <a:rPr lang="en-US" dirty="0"/>
              <a:t>Slow Start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Exponential growth, but slower than all at once</a:t>
            </a:r>
          </a:p>
          <a:p>
            <a:pPr>
              <a:lnSpc>
                <a:spcPct val="90000"/>
              </a:lnSpc>
            </a:pPr>
            <a:r>
              <a:rPr lang="en-US" dirty="0"/>
              <a:t>Used…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first starting connection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connection goes dead waiting for timeout</a:t>
            </a:r>
          </a:p>
          <a:p>
            <a:pPr>
              <a:lnSpc>
                <a:spcPct val="90000"/>
              </a:lnSpc>
            </a:pPr>
            <a:r>
              <a:rPr lang="en-US" dirty="0"/>
              <a:t>Trace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Problem: lose up to half a </a:t>
            </a:r>
            <a:r>
              <a:rPr lang="en-US" sz="2400" b="1" dirty="0" err="1">
                <a:latin typeface="Courier New" charset="0"/>
              </a:rPr>
              <a:t>CongestionWindow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worth of data</a:t>
            </a:r>
          </a:p>
        </p:txBody>
      </p:sp>
      <p:pic>
        <p:nvPicPr>
          <p:cNvPr id="52498" name="Picture 274" descr="06x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65532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3567-ED28-1345-BCBD-7A00A5E018C3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71EE9-994F-3343-B26D-254884AFEF3F}" type="slidenum">
              <a:rPr lang="en-US"/>
              <a:pPr/>
              <a:t>41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dirty="0"/>
              <a:t>Two Kinds of Loss in TCP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Triple duplicate 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Packet n is lost, but packets n+1, n+2, etc. arrive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Receiver sends duplicate acknowledgments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the sender retransmits packet n quickly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Do a multiplicative decrease and keep going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Timeout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Packet n is lost and detected via a timeout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because all packets in flight were lost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the timeout, blasting away for the entire CW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would trigger a very large burst in traffic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So, better to start over with a low CW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7C0-6248-3248-9E81-594DCBC42C75}" type="datetime1">
              <a:rPr lang="en-US" smtClean="0"/>
              <a:t>10/23/18</a:t>
            </a:fld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76584-A987-9049-8EF8-AF645AA2D6F4}" type="slidenum">
              <a:rPr lang="en-US"/>
              <a:pPr/>
              <a:t>42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1371600"/>
          </a:xfrm>
        </p:spPr>
        <p:txBody>
          <a:bodyPr/>
          <a:lstStyle/>
          <a:p>
            <a:r>
              <a:rPr lang="en-US" dirty="0"/>
              <a:t>Repeating Slow Start After Timeout</a:t>
            </a:r>
          </a:p>
        </p:txBody>
      </p:sp>
      <p:sp>
        <p:nvSpPr>
          <p:cNvPr id="167939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0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1152 w 1152"/>
              <a:gd name="T1" fmla="*/ 0 h 864"/>
              <a:gd name="T2" fmla="*/ 1056 w 1152"/>
              <a:gd name="T3" fmla="*/ 336 h 864"/>
              <a:gd name="T4" fmla="*/ 816 w 1152"/>
              <a:gd name="T5" fmla="*/ 624 h 864"/>
              <a:gd name="T6" fmla="*/ 384 w 1152"/>
              <a:gd name="T7" fmla="*/ 816 h 864"/>
              <a:gd name="T8" fmla="*/ 0 w 1152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123113" y="4930775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t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Window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832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Slow-start restart: Go back to CW of 1, but take advantage of knowing the previous value of CW.</a:t>
            </a:r>
          </a:p>
        </p:txBody>
      </p:sp>
      <p:sp>
        <p:nvSpPr>
          <p:cNvPr id="167944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336 h 960"/>
              <a:gd name="T2" fmla="*/ 0 w 1680"/>
              <a:gd name="T3" fmla="*/ 816 h 960"/>
              <a:gd name="T4" fmla="*/ 384 w 1680"/>
              <a:gd name="T5" fmla="*/ 528 h 960"/>
              <a:gd name="T6" fmla="*/ 384 w 1680"/>
              <a:gd name="T7" fmla="*/ 960 h 960"/>
              <a:gd name="T8" fmla="*/ 1680 w 1680"/>
              <a:gd name="T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Freeform 9"/>
          <p:cNvSpPr>
            <a:spLocks/>
          </p:cNvSpPr>
          <p:nvPr/>
        </p:nvSpPr>
        <p:spPr bwMode="auto">
          <a:xfrm>
            <a:off x="6858000" y="3173413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624 h 624"/>
              <a:gd name="T4" fmla="*/ 720 w 1008"/>
              <a:gd name="T5" fmla="*/ 48 h 624"/>
              <a:gd name="T6" fmla="*/ 720 w 1008"/>
              <a:gd name="T7" fmla="*/ 576 h 624"/>
              <a:gd name="T8" fmla="*/ 1008 w 1008"/>
              <a:gd name="T9" fmla="*/ 336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6" name="Freeform 10"/>
          <p:cNvSpPr>
            <a:spLocks/>
          </p:cNvSpPr>
          <p:nvPr/>
        </p:nvSpPr>
        <p:spPr bwMode="auto">
          <a:xfrm>
            <a:off x="5257800" y="3863975"/>
            <a:ext cx="914400" cy="990600"/>
          </a:xfrm>
          <a:custGeom>
            <a:avLst/>
            <a:gdLst>
              <a:gd name="T0" fmla="*/ 1152 w 1152"/>
              <a:gd name="T1" fmla="*/ 0 h 864"/>
              <a:gd name="T2" fmla="*/ 1056 w 1152"/>
              <a:gd name="T3" fmla="*/ 336 h 864"/>
              <a:gd name="T4" fmla="*/ 816 w 1152"/>
              <a:gd name="T5" fmla="*/ 624 h 864"/>
              <a:gd name="T6" fmla="*/ 384 w 1152"/>
              <a:gd name="T7" fmla="*/ 816 h 864"/>
              <a:gd name="T8" fmla="*/ 0 w 1152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V="1">
            <a:off x="6172200" y="3178175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>
            <a:off x="6400800" y="4343400"/>
            <a:ext cx="2514600" cy="914400"/>
          </a:xfrm>
          <a:prstGeom prst="wedgeRectCallout">
            <a:avLst>
              <a:gd name="adj1" fmla="val -64708"/>
              <a:gd name="adj2" fmla="val -4513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 dirty="0">
                <a:latin typeface="Comic Sans MS" charset="0"/>
              </a:rPr>
              <a:t>Slow start in operation until it reaches half of previous </a:t>
            </a:r>
            <a:r>
              <a:rPr lang="en-US" sz="1600" i="1" dirty="0" err="1">
                <a:latin typeface="Comic Sans MS" charset="0"/>
              </a:rPr>
              <a:t>cwnd</a:t>
            </a:r>
            <a:r>
              <a:rPr lang="en-US" sz="1600" dirty="0">
                <a:latin typeface="Comic Sans MS" charset="0"/>
              </a:rPr>
              <a:t>.</a:t>
            </a:r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H="1">
            <a:off x="5532438" y="2354263"/>
            <a:ext cx="384175" cy="511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 flipH="1">
            <a:off x="6146800" y="2481263"/>
            <a:ext cx="268288" cy="1306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5416550" y="1816100"/>
            <a:ext cx="110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timeout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F5F-BD86-E846-9FFC-8B49BE940BD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1E410-318E-E342-9F14-91B75CFAE0EF}" type="slidenum">
              <a:rPr lang="en-US"/>
              <a:pPr/>
              <a:t>43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543800" cy="1143000"/>
          </a:xfrm>
        </p:spPr>
        <p:txBody>
          <a:bodyPr/>
          <a:lstStyle/>
          <a:p>
            <a:r>
              <a:rPr lang="en-US" sz="3600" dirty="0"/>
              <a:t>Repeating Slow Start After Idle Period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4800600"/>
          </a:xfrm>
        </p:spPr>
        <p:txBody>
          <a:bodyPr/>
          <a:lstStyle/>
          <a:p>
            <a:r>
              <a:rPr lang="en-US" sz="2400" dirty="0"/>
              <a:t>Suppose a TCP connection goes idle for a while</a:t>
            </a:r>
          </a:p>
          <a:p>
            <a:pPr lvl="1"/>
            <a:r>
              <a:rPr lang="en-US" dirty="0"/>
              <a:t>E.g., Telnet session where you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type for an hour</a:t>
            </a:r>
          </a:p>
          <a:p>
            <a:r>
              <a:rPr lang="en-US" sz="2400" dirty="0"/>
              <a:t>Eventually, the network conditions change</a:t>
            </a:r>
          </a:p>
          <a:p>
            <a:pPr lvl="1"/>
            <a:r>
              <a:rPr lang="en-US" dirty="0"/>
              <a:t>Maybe many more flows are traversing the link</a:t>
            </a:r>
          </a:p>
          <a:p>
            <a:pPr lvl="1"/>
            <a:r>
              <a:rPr lang="en-US" dirty="0"/>
              <a:t>E.g., maybe everybody has come back from lunch!</a:t>
            </a:r>
          </a:p>
          <a:p>
            <a:r>
              <a:rPr lang="en-US" sz="2400" dirty="0"/>
              <a:t>Dangerous to start transmitting at the old rate</a:t>
            </a:r>
          </a:p>
          <a:p>
            <a:pPr lvl="1"/>
            <a:r>
              <a:rPr lang="en-US" dirty="0"/>
              <a:t>Previously-idle TCP sender might blast the network</a:t>
            </a:r>
          </a:p>
          <a:p>
            <a:pPr lvl="1"/>
            <a:r>
              <a:rPr lang="en-US" dirty="0"/>
              <a:t>… causing excessive congestion and packet loss</a:t>
            </a:r>
          </a:p>
          <a:p>
            <a:r>
              <a:rPr lang="en-US" sz="2400" dirty="0"/>
              <a:t>So, some TCP implementations repeat slow start</a:t>
            </a:r>
          </a:p>
          <a:p>
            <a:pPr lvl="1"/>
            <a:r>
              <a:rPr lang="en-US" dirty="0"/>
              <a:t>Slow-start restart after an idle period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60B-B34B-0E40-ABAA-995F88E56536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74227-C761-ED4D-96BE-414FE6D98405}" type="slidenum">
              <a:rPr lang="en-US"/>
              <a:pPr/>
              <a:t>44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Fast Retransmit and Fast Recovery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267200" cy="2209800"/>
          </a:xfrm>
        </p:spPr>
        <p:txBody>
          <a:bodyPr/>
          <a:lstStyle/>
          <a:p>
            <a:r>
              <a:rPr lang="en-US"/>
              <a:t>Problem: coarse-grain TCP timeouts lead to idle periods</a:t>
            </a:r>
          </a:p>
          <a:p>
            <a:r>
              <a:rPr lang="en-US"/>
              <a:t>Fast retransmit: use duplicate ACKs to trigger retransmission</a:t>
            </a:r>
          </a:p>
        </p:txBody>
      </p:sp>
      <p:pic>
        <p:nvPicPr>
          <p:cNvPr id="28729" name="Picture 57" descr="06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8876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4B58-9AB2-7C4F-A0AE-55631D52691E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342AE-3E94-F343-A4F8-A37FDAA41DA7}" type="slidenum">
              <a:rPr lang="en-US"/>
              <a:pPr/>
              <a:t>45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5867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Fast recovery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skip the slow start phase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 directly to half the last successful </a:t>
            </a:r>
            <a:r>
              <a:rPr lang="en-US" b="1" dirty="0" err="1">
                <a:latin typeface="Courier New" charset="0"/>
              </a:rPr>
              <a:t>CongestionWindow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/>
              <a:t>(</a:t>
            </a:r>
            <a:r>
              <a:rPr lang="en-US" b="1" dirty="0" err="1">
                <a:latin typeface="Courier New" charset="0"/>
              </a:rPr>
              <a:t>ssthresh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53545" name="Picture 297" descr="06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3363"/>
            <a:ext cx="7848600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0C5-BFD8-914A-9D33-90D95B46653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6D049-27DD-1A40-BFD9-1C7EC276A66F}" type="slidenum">
              <a:rPr lang="en-US"/>
              <a:pPr/>
              <a:t>46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Other TCP Mechanisms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Algorithm and Delayed 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9571-3F5F-B341-9762-B6D1CA4DED9C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DD053-12E0-1540-A965-F4B2F6EC25A8}" type="slidenum">
              <a:rPr lang="en-US"/>
              <a:pPr/>
              <a:t>47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295400"/>
          </a:xfrm>
        </p:spPr>
        <p:txBody>
          <a:bodyPr/>
          <a:lstStyle/>
          <a:p>
            <a:r>
              <a:rPr lang="en-US" dirty="0"/>
              <a:t>Motivation for Nagle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Algorithm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Interactive applications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Telnet and rlogin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many small packets (e.g., keystrokes)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Small packets are wasteful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Mostly header (e.g., 40 bytes of header, 1 of data)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Appealing to reduce the number of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force every packet to have some minimum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but, what if the person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type more characters?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Need to balance competing trade-offs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larger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but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introduce much delay by waiting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248F-9D44-AF48-ACE3-B1CB39ABCF27}" type="datetime1">
              <a:rPr lang="en-US" smtClean="0"/>
              <a:t>10/23/18</a:t>
            </a:fld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A6BC-4FB5-0F43-B47E-FA02A6948010}" type="slidenum">
              <a:rPr lang="en-US"/>
              <a:pPr/>
              <a:t>48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289"/>
            <a:ext cx="7086600" cy="1049511"/>
          </a:xfrm>
        </p:spPr>
        <p:txBody>
          <a:bodyPr/>
          <a:lstStyle/>
          <a:p>
            <a:r>
              <a:rPr lang="en-US" dirty="0"/>
              <a:t>Nagle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Algorithm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257800"/>
          </a:xfrm>
        </p:spPr>
        <p:txBody>
          <a:bodyPr/>
          <a:lstStyle/>
          <a:p>
            <a:pPr marL="223838" indent="-223838">
              <a:lnSpc>
                <a:spcPct val="90000"/>
              </a:lnSpc>
            </a:pPr>
            <a:r>
              <a:rPr lang="en-US" sz="2400" dirty="0"/>
              <a:t>Wait if the amount of data is small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/>
              <a:t>Smaller than Maximum Segment Size (MSS)</a:t>
            </a:r>
          </a:p>
          <a:p>
            <a:pPr marL="223838" indent="-223838">
              <a:lnSpc>
                <a:spcPct val="90000"/>
              </a:lnSpc>
            </a:pPr>
            <a:r>
              <a:rPr lang="en-US" sz="2400" dirty="0"/>
              <a:t>And some other packet is already in flight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/>
              <a:t>I.e., still awaiting the ACKs for previous packets</a:t>
            </a:r>
          </a:p>
          <a:p>
            <a:pPr marL="223838" indent="-223838">
              <a:lnSpc>
                <a:spcPct val="90000"/>
              </a:lnSpc>
            </a:pPr>
            <a:r>
              <a:rPr lang="en-US" sz="2400" dirty="0"/>
              <a:t>That is, send at most one small packet per RTT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/>
              <a:t>… by waiting until all outstanding ACKs have arrived</a:t>
            </a:r>
          </a:p>
          <a:p>
            <a:pPr marL="223838" indent="-223838">
              <a:lnSpc>
                <a:spcPct val="90000"/>
              </a:lnSpc>
            </a:pPr>
            <a:endParaRPr lang="en-US" sz="2400" dirty="0"/>
          </a:p>
          <a:p>
            <a:pPr marL="223838" indent="-223838">
              <a:lnSpc>
                <a:spcPct val="90000"/>
              </a:lnSpc>
            </a:pPr>
            <a:endParaRPr lang="en-US" sz="2400" dirty="0"/>
          </a:p>
          <a:p>
            <a:pPr marL="223838" indent="-223838">
              <a:lnSpc>
                <a:spcPct val="90000"/>
              </a:lnSpc>
            </a:pPr>
            <a:endParaRPr lang="en-US" sz="2400" dirty="0" smtClean="0"/>
          </a:p>
          <a:p>
            <a:pPr marL="223838" indent="-223838">
              <a:lnSpc>
                <a:spcPct val="90000"/>
              </a:lnSpc>
            </a:pPr>
            <a:endParaRPr lang="en-US" sz="2400" dirty="0"/>
          </a:p>
          <a:p>
            <a:pPr marL="223838" indent="-223838">
              <a:lnSpc>
                <a:spcPct val="90000"/>
              </a:lnSpc>
            </a:pPr>
            <a:endParaRPr lang="en-US" sz="2400" dirty="0" smtClean="0"/>
          </a:p>
          <a:p>
            <a:pPr marL="223838" indent="-223838">
              <a:lnSpc>
                <a:spcPct val="90000"/>
              </a:lnSpc>
            </a:pPr>
            <a:r>
              <a:rPr lang="en-US" sz="2400" dirty="0" smtClean="0"/>
              <a:t>Influence </a:t>
            </a:r>
            <a:r>
              <a:rPr lang="en-US" sz="2400" dirty="0"/>
              <a:t>on performance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/>
              <a:t>Interactive applications: enables batching of bytes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/>
              <a:t>Bulk transfer: transmits in MSS-sized packets anyway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538288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076450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767013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419475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265613" y="46180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vs.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5110163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5992813" y="4719638"/>
            <a:ext cx="652462" cy="24606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6991350" y="4719638"/>
            <a:ext cx="346075" cy="230187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Freeform 12"/>
          <p:cNvSpPr>
            <a:spLocks/>
          </p:cNvSpPr>
          <p:nvPr/>
        </p:nvSpPr>
        <p:spPr bwMode="auto">
          <a:xfrm>
            <a:off x="5302250" y="4335463"/>
            <a:ext cx="730250" cy="346075"/>
          </a:xfrm>
          <a:custGeom>
            <a:avLst/>
            <a:gdLst>
              <a:gd name="T0" fmla="*/ 0 w 460"/>
              <a:gd name="T1" fmla="*/ 218 h 218"/>
              <a:gd name="T2" fmla="*/ 218 w 460"/>
              <a:gd name="T3" fmla="*/ 0 h 218"/>
              <a:gd name="T4" fmla="*/ 460 w 460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218">
                <a:moveTo>
                  <a:pt x="0" y="218"/>
                </a:moveTo>
                <a:cubicBezTo>
                  <a:pt x="70" y="109"/>
                  <a:pt x="141" y="0"/>
                  <a:pt x="218" y="0"/>
                </a:cubicBezTo>
                <a:cubicBezTo>
                  <a:pt x="295" y="0"/>
                  <a:pt x="377" y="109"/>
                  <a:pt x="460" y="21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5895975" y="4119563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Arial" charset="0"/>
              </a:rPr>
              <a:t>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24E-1382-4042-946C-95BE2C7D5353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C2D60-E1AE-C648-A94D-158377602E0C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05600" cy="1143000"/>
          </a:xfrm>
        </p:spPr>
        <p:txBody>
          <a:bodyPr/>
          <a:lstStyle/>
          <a:p>
            <a:r>
              <a:rPr lang="en-US" dirty="0"/>
              <a:t>Motivation for Delayed ACK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TCP traffic is often bidirectional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 traveling in both directions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ACKs traveling in both directions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ACK packets have high overhead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40 bytes for the IP header and TCP header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zero data traffic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Piggybacking is appealing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Host B can send an ACK to host 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as part of a data packet from B to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3B8-318E-9B46-8A4E-125591C45F11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93533-E5B1-D841-A414-D35558E0756E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7772400" cy="4876800"/>
          </a:xfrm>
        </p:spPr>
        <p:txBody>
          <a:bodyPr/>
          <a:lstStyle/>
          <a:p>
            <a:r>
              <a:rPr lang="en-US" sz="2400" dirty="0"/>
              <a:t>Two sides of the same coin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pre-allocate resources so at to avoid congestion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control congestion if (and when) it occurs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Two points of implementation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hosts at the edges of the network (transport protocol)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routers inside the network (queuing discipline)</a:t>
            </a:r>
          </a:p>
        </p:txBody>
      </p:sp>
      <p:pic>
        <p:nvPicPr>
          <p:cNvPr id="90116" name="Picture 4" descr="06x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958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233A-959B-0643-8823-C7D39E454472}" type="datetime1">
              <a:rPr lang="en-US" smtClean="0"/>
              <a:t>10/23/18</a:t>
            </a:fld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8D455-1700-AB48-86A1-68D0432E863F}" type="slidenum">
              <a:rPr lang="en-US"/>
              <a:pPr/>
              <a:t>50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543800" cy="1295400"/>
          </a:xfrm>
        </p:spPr>
        <p:txBody>
          <a:bodyPr/>
          <a:lstStyle/>
          <a:p>
            <a:r>
              <a:rPr lang="en-US"/>
              <a:t>TCP Header Allows Piggybacking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287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Acknowledgment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ED55-BCA0-5746-8B1E-B6FF078ABD90}" type="datetime1">
              <a:rPr lang="en-US" smtClean="0"/>
              <a:t>10/23/18</a:t>
            </a:fld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7D6E54-3600-4043-A2A0-4B171BB10C96}" type="slidenum">
              <a:rPr lang="en-US"/>
              <a:pPr/>
              <a:t>51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Piggybacking</a:t>
            </a: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rot="5400000" flipV="1">
            <a:off x="4220369" y="1931194"/>
            <a:ext cx="287337" cy="16033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rot="5400000">
            <a:off x="4210844" y="2469357"/>
            <a:ext cx="300037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rot="5400000" flipV="1">
            <a:off x="4122738" y="3127375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 rot="605430">
            <a:off x="4027488" y="2246313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 rot="10146980" flipH="1" flipV="1">
            <a:off x="3698875" y="2871788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Data+ACK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 rot="1044999">
            <a:off x="4256088" y="3654425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rot="5400000">
            <a:off x="3244056" y="4285457"/>
            <a:ext cx="3813175" cy="4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rot="5400000">
            <a:off x="1673226" y="4259262"/>
            <a:ext cx="3759200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3386138" y="1930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4953000" y="1892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rot="5400000">
            <a:off x="4210844" y="3682207"/>
            <a:ext cx="300037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 rot="10146980" flipH="1" flipV="1">
            <a:off x="3622675" y="4084638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ACK</a:t>
            </a: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rot="5400000">
            <a:off x="4210844" y="4063207"/>
            <a:ext cx="300037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 rot="10146980" flipH="1" flipV="1">
            <a:off x="3698875" y="4465638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Data</a:t>
            </a:r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rot="5400000" flipV="1">
            <a:off x="4144963" y="4627563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 rot="1044999">
            <a:off x="3767138" y="5103813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 + ACK</a:t>
            </a:r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5381625" y="2698750"/>
            <a:ext cx="244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B has data to send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1003300" y="4927600"/>
            <a:ext cx="244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A has data to send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5164138" y="3992563"/>
            <a:ext cx="3557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B doesn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Arial" charset="0"/>
              </a:rPr>
              <a:t>t have data to send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 animBg="1"/>
      <p:bldP spid="176135" grpId="0"/>
      <p:bldP spid="176136" grpId="0"/>
      <p:bldP spid="176141" grpId="0" animBg="1"/>
      <p:bldP spid="176142" grpId="0"/>
      <p:bldP spid="176143" grpId="0" animBg="1"/>
      <p:bldP spid="176144" grpId="0"/>
      <p:bldP spid="176145" grpId="0" animBg="1"/>
      <p:bldP spid="176146" grpId="0"/>
      <p:bldP spid="176147" grpId="0"/>
      <p:bldP spid="176148" grpId="0"/>
      <p:bldP spid="1761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9EF1-C510-194B-8985-67F62275F4D1}" type="datetime1">
              <a:rPr lang="en-US" smtClean="0"/>
              <a:t>10/23/18</a:t>
            </a:fld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7ABD0-511D-CD4A-92D3-B3204C27DDFF}" type="slidenum">
              <a:rPr lang="en-US"/>
              <a:pPr/>
              <a:t>52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15"/>
            <a:ext cx="7543800" cy="1066800"/>
          </a:xfrm>
        </p:spPr>
        <p:txBody>
          <a:bodyPr/>
          <a:lstStyle/>
          <a:p>
            <a:r>
              <a:rPr lang="en-US" sz="3600" dirty="0"/>
              <a:t>Increasing Likelihood of Piggybacking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10200" cy="5486400"/>
          </a:xfrm>
        </p:spPr>
        <p:txBody>
          <a:bodyPr/>
          <a:lstStyle/>
          <a:p>
            <a:r>
              <a:rPr lang="en-US" sz="2400" dirty="0"/>
              <a:t>Increase piggybacking</a:t>
            </a:r>
          </a:p>
          <a:p>
            <a:pPr lvl="1"/>
            <a:r>
              <a:rPr lang="en-US" dirty="0"/>
              <a:t>TCP allows the receiver to </a:t>
            </a:r>
            <a:r>
              <a:rPr lang="en-US" i="1" dirty="0"/>
              <a:t>wait</a:t>
            </a:r>
            <a:r>
              <a:rPr lang="en-US" dirty="0"/>
              <a:t> to send the ACK</a:t>
            </a:r>
          </a:p>
          <a:p>
            <a:pPr lvl="1"/>
            <a:r>
              <a:rPr lang="en-US" dirty="0"/>
              <a:t>… in the hope that the host will have data to send</a:t>
            </a:r>
          </a:p>
          <a:p>
            <a:r>
              <a:rPr lang="en-US" sz="2400" dirty="0"/>
              <a:t>Example: rlogin or telnet</a:t>
            </a:r>
          </a:p>
          <a:p>
            <a:pPr lvl="1"/>
            <a:r>
              <a:rPr lang="en-US" dirty="0"/>
              <a:t>Host A types characters at a UNIX prompt</a:t>
            </a:r>
          </a:p>
          <a:p>
            <a:pPr lvl="1"/>
            <a:r>
              <a:rPr lang="en-US" dirty="0"/>
              <a:t>Host B receives the character and executes a command</a:t>
            </a:r>
          </a:p>
          <a:p>
            <a:pPr lvl="1"/>
            <a:r>
              <a:rPr lang="en-US" dirty="0"/>
              <a:t>… and then data are generated</a:t>
            </a:r>
          </a:p>
          <a:p>
            <a:pPr lvl="1"/>
            <a:r>
              <a:rPr lang="en-US" dirty="0"/>
              <a:t>Would be nice if B could send the ACK with the new data</a:t>
            </a:r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 rot="5400000" flipV="1">
            <a:off x="7292182" y="1701006"/>
            <a:ext cx="287338" cy="16033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 rot="5400000">
            <a:off x="7282656" y="2239169"/>
            <a:ext cx="300038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 rot="5400000" flipV="1">
            <a:off x="7194550" y="2897188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 rot="605430">
            <a:off x="7099300" y="2016125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 rot="10146980" flipH="1" flipV="1">
            <a:off x="6770688" y="264160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Data+ACK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 rot="1044999">
            <a:off x="7327900" y="3424238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 rot="5400000">
            <a:off x="6315869" y="4055269"/>
            <a:ext cx="3813175" cy="47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 rot="5400000">
            <a:off x="4745038" y="4029075"/>
            <a:ext cx="3759200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64579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8024813" y="16621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 rot="5400000">
            <a:off x="7282656" y="3452019"/>
            <a:ext cx="300038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 rot="10146980" flipH="1" flipV="1">
            <a:off x="6694488" y="385445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ACK</a:t>
            </a: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 rot="5400000">
            <a:off x="7282656" y="3833019"/>
            <a:ext cx="300038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 rot="10146980" flipH="1" flipV="1">
            <a:off x="6770688" y="423545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Data</a:t>
            </a:r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 rot="5400000" flipV="1">
            <a:off x="7216775" y="4397375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 rot="1044999">
            <a:off x="6838950" y="4873625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Data + ACK</a:t>
            </a:r>
          </a:p>
        </p:txBody>
      </p:sp>
      <p:sp>
        <p:nvSpPr>
          <p:cNvPr id="177172" name="Oval 20"/>
          <p:cNvSpPr>
            <a:spLocks noChangeArrowheads="1"/>
          </p:cNvSpPr>
          <p:nvPr/>
        </p:nvSpPr>
        <p:spPr bwMode="auto">
          <a:xfrm>
            <a:off x="5838825" y="3773488"/>
            <a:ext cx="2919413" cy="6143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33CC-B1FE-ED43-A24E-6975C6051073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1BE00-A076-6D42-BAF8-9108490645AC}" type="slidenum">
              <a:rPr lang="en-US"/>
              <a:pPr/>
              <a:t>53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dirty="0"/>
              <a:t>Delayed ACK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4876800"/>
          </a:xfrm>
        </p:spPr>
        <p:txBody>
          <a:bodyPr/>
          <a:lstStyle/>
          <a:p>
            <a:r>
              <a:rPr lang="en-US" sz="2400" dirty="0"/>
              <a:t>Delay sending an ACK</a:t>
            </a:r>
          </a:p>
          <a:p>
            <a:pPr lvl="1"/>
            <a:r>
              <a:rPr lang="en-US" dirty="0"/>
              <a:t>Upon receiving a packet, the host B sets a timer</a:t>
            </a:r>
          </a:p>
          <a:p>
            <a:pPr lvl="2"/>
            <a:r>
              <a:rPr lang="en-US" sz="2400" dirty="0"/>
              <a:t>Typically, 200 </a:t>
            </a:r>
            <a:r>
              <a:rPr lang="en-US" sz="2400" dirty="0" err="1"/>
              <a:t>msec</a:t>
            </a:r>
            <a:r>
              <a:rPr lang="en-US" sz="2400" dirty="0"/>
              <a:t> or 500 </a:t>
            </a:r>
            <a:r>
              <a:rPr lang="en-US" sz="2400" dirty="0" err="1"/>
              <a:t>msec</a:t>
            </a:r>
            <a:endParaRPr lang="en-US" sz="2400" dirty="0"/>
          </a:p>
          <a:p>
            <a:pPr lvl="1"/>
            <a:r>
              <a:rPr lang="en-US" dirty="0"/>
              <a:t>If 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application generates data, go ahead and send</a:t>
            </a:r>
          </a:p>
          <a:p>
            <a:pPr lvl="2"/>
            <a:r>
              <a:rPr lang="en-US" sz="2400" dirty="0"/>
              <a:t>And piggyback the ACK bit</a:t>
            </a:r>
          </a:p>
          <a:p>
            <a:pPr lvl="1"/>
            <a:r>
              <a:rPr lang="en-US" dirty="0"/>
              <a:t>If the timer expires, send a (non-piggybacked) ACK</a:t>
            </a:r>
          </a:p>
          <a:p>
            <a:r>
              <a:rPr lang="en-US" sz="2400" dirty="0"/>
              <a:t>Limiting the wait</a:t>
            </a:r>
          </a:p>
          <a:p>
            <a:pPr lvl="1"/>
            <a:r>
              <a:rPr lang="en-US" dirty="0"/>
              <a:t>Timer of 200 </a:t>
            </a:r>
            <a:r>
              <a:rPr lang="en-US" dirty="0" err="1"/>
              <a:t>msec</a:t>
            </a:r>
            <a:r>
              <a:rPr lang="en-US" dirty="0"/>
              <a:t> or 500 </a:t>
            </a:r>
            <a:r>
              <a:rPr lang="en-US" dirty="0" err="1"/>
              <a:t>msec</a:t>
            </a:r>
            <a:endParaRPr lang="en-US" dirty="0"/>
          </a:p>
          <a:p>
            <a:pPr lvl="1"/>
            <a:r>
              <a:rPr lang="en-US" dirty="0"/>
              <a:t>ACK every other full-sized packet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2330-F9F6-6A4F-8B01-1AC925475037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90714-B610-5547-87DC-AEBA8E126AC8}" type="slidenum">
              <a:rPr lang="en-US"/>
              <a:pPr/>
              <a:t>54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Other Mechanisms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6138" y="3886200"/>
            <a:ext cx="7796212" cy="1752600"/>
          </a:xfrm>
        </p:spPr>
        <p:txBody>
          <a:bodyPr/>
          <a:lstStyle/>
          <a:p>
            <a:r>
              <a:rPr lang="en-US"/>
              <a:t>Random Early Detection (RED)</a:t>
            </a:r>
          </a:p>
          <a:p>
            <a:r>
              <a:rPr lang="en-US"/>
              <a:t>TCP Vegas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D64-04A0-2E43-9923-1832BCBD847C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D97C3-251E-7E4C-92B4-A294104A03CA}" type="slidenum">
              <a:rPr lang="en-US"/>
              <a:pPr/>
              <a:t>55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77200" cy="838200"/>
          </a:xfrm>
        </p:spPr>
        <p:txBody>
          <a:bodyPr/>
          <a:lstStyle/>
          <a:p>
            <a:r>
              <a:rPr lang="en-US" dirty="0"/>
              <a:t>Congestion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876800"/>
          </a:xfrm>
        </p:spPr>
        <p:txBody>
          <a:bodyPr/>
          <a:lstStyle/>
          <a:p>
            <a:r>
              <a:rPr lang="en-US" sz="2400" dirty="0"/>
              <a:t>TCP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strategy</a:t>
            </a:r>
          </a:p>
          <a:p>
            <a:pPr lvl="1"/>
            <a:r>
              <a:rPr lang="en-US" dirty="0"/>
              <a:t>control congestion once it happens</a:t>
            </a:r>
          </a:p>
          <a:p>
            <a:pPr lvl="1"/>
            <a:r>
              <a:rPr lang="en-US" dirty="0"/>
              <a:t>repeatedly increase load in an effort to find the point at which congestion occurs, and then back off</a:t>
            </a:r>
          </a:p>
          <a:p>
            <a:r>
              <a:rPr lang="en-US" sz="2400" dirty="0"/>
              <a:t>Alternative strategy</a:t>
            </a:r>
          </a:p>
          <a:p>
            <a:pPr lvl="1"/>
            <a:r>
              <a:rPr lang="en-US" dirty="0"/>
              <a:t>predict when congestion is about to happen</a:t>
            </a:r>
          </a:p>
          <a:p>
            <a:pPr lvl="1"/>
            <a:r>
              <a:rPr lang="en-US" dirty="0"/>
              <a:t>reduce rate before packets start being discarded</a:t>
            </a:r>
          </a:p>
          <a:p>
            <a:pPr lvl="1"/>
            <a:r>
              <a:rPr lang="en-US" dirty="0"/>
              <a:t>call this congestion </a:t>
            </a:r>
            <a:r>
              <a:rPr lang="en-US" i="1" dirty="0"/>
              <a:t>avoidance</a:t>
            </a:r>
            <a:r>
              <a:rPr lang="en-US" dirty="0"/>
              <a:t>, instead of congestion </a:t>
            </a:r>
            <a:r>
              <a:rPr lang="en-US" i="1" dirty="0"/>
              <a:t>control</a:t>
            </a:r>
            <a:endParaRPr lang="en-US" dirty="0"/>
          </a:p>
          <a:p>
            <a:r>
              <a:rPr lang="en-US" sz="2400" dirty="0"/>
              <a:t>Two possibilities </a:t>
            </a:r>
          </a:p>
          <a:p>
            <a:pPr lvl="1"/>
            <a:r>
              <a:rPr lang="en-US" dirty="0"/>
              <a:t>router-centric: </a:t>
            </a:r>
            <a:r>
              <a:rPr lang="en-US" dirty="0" err="1"/>
              <a:t>DECbit</a:t>
            </a:r>
            <a:r>
              <a:rPr lang="en-US" dirty="0"/>
              <a:t> and RED Gateways </a:t>
            </a:r>
          </a:p>
          <a:p>
            <a:pPr lvl="1"/>
            <a:r>
              <a:rPr lang="en-US" dirty="0"/>
              <a:t>host-centric: TCP Vegas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E22D-CFD3-6946-8192-50F8718CE2FF}" type="datetime1">
              <a:rPr lang="en-US" smtClean="0"/>
              <a:t>10/23/18</a:t>
            </a:fld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7CAC3-3316-0149-931D-024B619C68D1}" type="slidenum">
              <a:rPr lang="en-US"/>
              <a:pPr/>
              <a:t>56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77200" cy="1219200"/>
          </a:xfrm>
        </p:spPr>
        <p:txBody>
          <a:bodyPr/>
          <a:lstStyle/>
          <a:p>
            <a:r>
              <a:rPr lang="en-US" sz="3600" dirty="0" err="1"/>
              <a:t>Bursty</a:t>
            </a:r>
            <a:r>
              <a:rPr lang="en-US" sz="3600" dirty="0"/>
              <a:t> Loss From Drop-Tail Queuing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3068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TCP depends on packet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Packet loss is the indication of congestion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fact, TCP </a:t>
            </a:r>
            <a:r>
              <a:rPr lang="en-US" i="1" dirty="0"/>
              <a:t>drives</a:t>
            </a:r>
            <a:r>
              <a:rPr lang="en-US" dirty="0"/>
              <a:t> the network into packet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by continuing to increase the sending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Drop-tail queuing leads to </a:t>
            </a:r>
            <a:r>
              <a:rPr lang="en-US" sz="2400" i="1" dirty="0" err="1"/>
              <a:t>bursty</a:t>
            </a:r>
            <a:r>
              <a:rPr lang="en-US" sz="2400" dirty="0"/>
              <a:t>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 link becomes congested…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many arriving packets encounter a full queue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And, as a result, many flows divide sending rate in half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and, many individual flows lose multiple packets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2266950" y="5272088"/>
            <a:ext cx="4148138" cy="1344612"/>
            <a:chOff x="1550" y="2813"/>
            <a:chExt cx="3096" cy="1355"/>
          </a:xfrm>
        </p:grpSpPr>
        <p:grpSp>
          <p:nvGrpSpPr>
            <p:cNvPr id="180229" name="Group 5"/>
            <p:cNvGrpSpPr>
              <a:grpSpLocks/>
            </p:cNvGrpSpPr>
            <p:nvPr/>
          </p:nvGrpSpPr>
          <p:grpSpPr bwMode="auto">
            <a:xfrm>
              <a:off x="2542" y="3128"/>
              <a:ext cx="1093" cy="752"/>
              <a:chOff x="10808" y="10250"/>
              <a:chExt cx="1018" cy="403"/>
            </a:xfrm>
          </p:grpSpPr>
          <p:sp>
            <p:nvSpPr>
              <p:cNvPr id="180230" name="Rectangle 6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7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855 w 855"/>
                  <a:gd name="T3" fmla="*/ 0 h 390"/>
                  <a:gd name="T4" fmla="*/ 855 w 855"/>
                  <a:gd name="T5" fmla="*/ 390 h 390"/>
                  <a:gd name="T6" fmla="*/ 45 w 855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Line 8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Line 9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Line 10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Line 11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Line 12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Line 13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Line 14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Line 15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Line 16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241" name="Freeform 17"/>
            <p:cNvSpPr>
              <a:spLocks/>
            </p:cNvSpPr>
            <p:nvPr/>
          </p:nvSpPr>
          <p:spPr bwMode="auto">
            <a:xfrm>
              <a:off x="1574" y="2813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2" name="Freeform 18"/>
            <p:cNvSpPr>
              <a:spLocks/>
            </p:cNvSpPr>
            <p:nvPr/>
          </p:nvSpPr>
          <p:spPr bwMode="auto">
            <a:xfrm flipV="1">
              <a:off x="1574" y="3636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3" name="Line 19"/>
            <p:cNvSpPr>
              <a:spLocks noChangeShapeType="1"/>
            </p:cNvSpPr>
            <p:nvPr/>
          </p:nvSpPr>
          <p:spPr bwMode="auto">
            <a:xfrm>
              <a:off x="1550" y="3491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4" name="Line 20"/>
            <p:cNvSpPr>
              <a:spLocks noChangeShapeType="1"/>
            </p:cNvSpPr>
            <p:nvPr/>
          </p:nvSpPr>
          <p:spPr bwMode="auto">
            <a:xfrm>
              <a:off x="3630" y="3491"/>
              <a:ext cx="1016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208-AAA7-C241-92B2-C4D7151B636D}" type="datetime1">
              <a:rPr lang="en-US" smtClean="0"/>
              <a:t>10/23/18</a:t>
            </a:fld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7F2BF-873B-9F47-98E9-FB7DF4527CC2}" type="slidenum">
              <a:rPr lang="en-US"/>
              <a:pPr/>
              <a:t>57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705600" cy="1143000"/>
          </a:xfrm>
        </p:spPr>
        <p:txBody>
          <a:bodyPr/>
          <a:lstStyle/>
          <a:p>
            <a:r>
              <a:rPr lang="en-US" dirty="0"/>
              <a:t>Slow Feedback from Drop Tail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Feedback comes when buffer is completely full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even though the buffer has been filling for a while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Plus, the filling buffer is increasing RTT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the variance in the RTT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Might be better to give early feedback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Get one or two flows to slow down, not all of them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Get these flows to slow down before it is too late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266950" y="5080000"/>
            <a:ext cx="4148138" cy="1344613"/>
            <a:chOff x="1550" y="2813"/>
            <a:chExt cx="3096" cy="1355"/>
          </a:xfrm>
        </p:grpSpPr>
        <p:grpSp>
          <p:nvGrpSpPr>
            <p:cNvPr id="181253" name="Group 5"/>
            <p:cNvGrpSpPr>
              <a:grpSpLocks/>
            </p:cNvGrpSpPr>
            <p:nvPr/>
          </p:nvGrpSpPr>
          <p:grpSpPr bwMode="auto">
            <a:xfrm>
              <a:off x="2542" y="3128"/>
              <a:ext cx="1093" cy="752"/>
              <a:chOff x="10808" y="10250"/>
              <a:chExt cx="1018" cy="403"/>
            </a:xfrm>
          </p:grpSpPr>
          <p:sp>
            <p:nvSpPr>
              <p:cNvPr id="181254" name="Rectangle 6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55" name="Freeform 7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855 w 855"/>
                  <a:gd name="T3" fmla="*/ 0 h 390"/>
                  <a:gd name="T4" fmla="*/ 855 w 855"/>
                  <a:gd name="T5" fmla="*/ 390 h 390"/>
                  <a:gd name="T6" fmla="*/ 45 w 855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56" name="Line 8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57" name="Line 9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58" name="Line 10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59" name="Line 11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0" name="Line 12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1" name="Line 13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2" name="Line 14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3" name="Line 15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64" name="Line 16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265" name="Freeform 17"/>
            <p:cNvSpPr>
              <a:spLocks/>
            </p:cNvSpPr>
            <p:nvPr/>
          </p:nvSpPr>
          <p:spPr bwMode="auto">
            <a:xfrm>
              <a:off x="1574" y="2813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6" name="Freeform 18"/>
            <p:cNvSpPr>
              <a:spLocks/>
            </p:cNvSpPr>
            <p:nvPr/>
          </p:nvSpPr>
          <p:spPr bwMode="auto">
            <a:xfrm flipV="1">
              <a:off x="1574" y="3636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7" name="Line 19"/>
            <p:cNvSpPr>
              <a:spLocks noChangeShapeType="1"/>
            </p:cNvSpPr>
            <p:nvPr/>
          </p:nvSpPr>
          <p:spPr bwMode="auto">
            <a:xfrm>
              <a:off x="1550" y="3491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>
              <a:off x="3630" y="3491"/>
              <a:ext cx="1016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1B4F-869C-6F4E-982F-B53D565947DC}" type="datetime1">
              <a:rPr lang="en-US" smtClean="0"/>
              <a:t>10/23/18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DDCCFD-0EDC-7F48-9486-C59E80980744}" type="slidenum">
              <a:rPr lang="en-US"/>
              <a:pPr/>
              <a:t>58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467600" cy="1371600"/>
          </a:xfrm>
        </p:spPr>
        <p:txBody>
          <a:bodyPr/>
          <a:lstStyle/>
          <a:p>
            <a:r>
              <a:rPr lang="en-US" dirty="0"/>
              <a:t>Random Early Detection (RED)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01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idea of 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Router notices that the queue is getting backlogged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randomly drops packets to signal congestion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Packet drop probability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Drop probability increases as queue length increases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buffer is below some level,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drop anything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otherwise, set drop probability as function of queue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82276" name="Freeform 4"/>
          <p:cNvSpPr>
            <a:spLocks/>
          </p:cNvSpPr>
          <p:nvPr/>
        </p:nvSpPr>
        <p:spPr bwMode="auto">
          <a:xfrm>
            <a:off x="3300413" y="5057775"/>
            <a:ext cx="2514600" cy="990600"/>
          </a:xfrm>
          <a:custGeom>
            <a:avLst/>
            <a:gdLst>
              <a:gd name="T0" fmla="*/ 0 w 1584"/>
              <a:gd name="T1" fmla="*/ 624 h 624"/>
              <a:gd name="T2" fmla="*/ 432 w 1584"/>
              <a:gd name="T3" fmla="*/ 624 h 624"/>
              <a:gd name="T4" fmla="*/ 1104 w 1584"/>
              <a:gd name="T5" fmla="*/ 288 h 624"/>
              <a:gd name="T6" fmla="*/ 1104 w 1584"/>
              <a:gd name="T7" fmla="*/ 0 h 624"/>
              <a:gd name="T8" fmla="*/ 1584 w 1584"/>
              <a:gd name="T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4" h="624">
                <a:moveTo>
                  <a:pt x="0" y="624"/>
                </a:moveTo>
                <a:lnTo>
                  <a:pt x="432" y="624"/>
                </a:lnTo>
                <a:lnTo>
                  <a:pt x="1104" y="288"/>
                </a:lnTo>
                <a:lnTo>
                  <a:pt x="1104" y="0"/>
                </a:lnTo>
                <a:lnTo>
                  <a:pt x="1584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" name="Freeform 5"/>
          <p:cNvSpPr>
            <a:spLocks/>
          </p:cNvSpPr>
          <p:nvPr/>
        </p:nvSpPr>
        <p:spPr bwMode="auto">
          <a:xfrm>
            <a:off x="3300413" y="4829175"/>
            <a:ext cx="2590800" cy="1219200"/>
          </a:xfrm>
          <a:custGeom>
            <a:avLst/>
            <a:gdLst>
              <a:gd name="T0" fmla="*/ 0 w 1632"/>
              <a:gd name="T1" fmla="*/ 0 h 720"/>
              <a:gd name="T2" fmla="*/ 0 w 1632"/>
              <a:gd name="T3" fmla="*/ 720 h 720"/>
              <a:gd name="T4" fmla="*/ 1632 w 1632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" h="720">
                <a:moveTo>
                  <a:pt x="0" y="0"/>
                </a:moveTo>
                <a:lnTo>
                  <a:pt x="0" y="720"/>
                </a:lnTo>
                <a:lnTo>
                  <a:pt x="1632" y="7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3148013" y="5514975"/>
            <a:ext cx="1905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148013" y="5057775"/>
            <a:ext cx="1905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3276600" y="6019800"/>
            <a:ext cx="268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1" dirty="0">
                <a:latin typeface="Arial" charset="0"/>
              </a:rPr>
              <a:t>Average Queue Length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 rot="-5400000">
            <a:off x="2155032" y="5328443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1" dirty="0">
                <a:latin typeface="Arial" charset="0"/>
              </a:rPr>
              <a:t>Probability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BA92-49AE-1B42-8339-6B5AEC83C61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492CD-4872-B549-A6E4-214E150A457B}" type="slidenum">
              <a:rPr lang="en-US"/>
              <a:pPr/>
              <a:t>59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705600" cy="1143000"/>
          </a:xfrm>
        </p:spPr>
        <p:txBody>
          <a:bodyPr/>
          <a:lstStyle/>
          <a:p>
            <a:r>
              <a:rPr lang="en-US" dirty="0"/>
              <a:t>Properties of RED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458200" cy="4648200"/>
          </a:xfrm>
        </p:spPr>
        <p:txBody>
          <a:bodyPr/>
          <a:lstStyle/>
          <a:p>
            <a:r>
              <a:rPr lang="en-US" sz="2400" dirty="0"/>
              <a:t>Drops packets before queue is full</a:t>
            </a:r>
          </a:p>
          <a:p>
            <a:pPr lvl="1"/>
            <a:r>
              <a:rPr lang="en-US" dirty="0"/>
              <a:t>In the hope of reducing the rates of some flows</a:t>
            </a:r>
          </a:p>
          <a:p>
            <a:r>
              <a:rPr lang="en-US" sz="2400" dirty="0"/>
              <a:t>Drops packet in proportion to each flow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rate</a:t>
            </a:r>
          </a:p>
          <a:p>
            <a:pPr lvl="1"/>
            <a:r>
              <a:rPr lang="en-US" dirty="0"/>
              <a:t>High-rate flows have more packets</a:t>
            </a:r>
          </a:p>
          <a:p>
            <a:pPr lvl="1"/>
            <a:r>
              <a:rPr lang="en-US" dirty="0"/>
              <a:t>… and, hence, a higher chance of being selected</a:t>
            </a:r>
          </a:p>
          <a:p>
            <a:r>
              <a:rPr lang="en-US" sz="2400" dirty="0"/>
              <a:t>Drops are spaced out in time</a:t>
            </a:r>
          </a:p>
          <a:p>
            <a:pPr lvl="1"/>
            <a:r>
              <a:rPr lang="en-US" dirty="0"/>
              <a:t>Which should help desynchronize the TCP senders</a:t>
            </a:r>
          </a:p>
          <a:p>
            <a:r>
              <a:rPr lang="en-US" sz="2400" dirty="0"/>
              <a:t>Tolerant of </a:t>
            </a:r>
            <a:r>
              <a:rPr lang="en-US" sz="2400" dirty="0" err="1"/>
              <a:t>burstiness</a:t>
            </a:r>
            <a:r>
              <a:rPr lang="en-US" sz="2400" dirty="0"/>
              <a:t> in the traffic</a:t>
            </a:r>
          </a:p>
          <a:p>
            <a:pPr lvl="1"/>
            <a:r>
              <a:rPr lang="en-US" dirty="0"/>
              <a:t>By basing the decisions on </a:t>
            </a:r>
            <a:r>
              <a:rPr lang="en-US" i="1" dirty="0"/>
              <a:t>average</a:t>
            </a:r>
            <a:r>
              <a:rPr lang="en-US" dirty="0"/>
              <a:t> queue length</a:t>
            </a:r>
          </a:p>
          <a:p>
            <a:r>
              <a:rPr lang="en-US" sz="2400" dirty="0"/>
              <a:t>Notification is implicit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1150-10D4-CC4C-A3DA-CF0AAC64D5FE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2545E-A421-EF47-A3FC-0BA02DB71DA0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05600" cy="1143000"/>
          </a:xfrm>
        </p:spPr>
        <p:txBody>
          <a:bodyPr/>
          <a:lstStyle/>
          <a:p>
            <a:r>
              <a:rPr lang="en-US" dirty="0"/>
              <a:t>Three Key Features of Internet Service Model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Packet switching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given source may have enough capacity to send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yet the packets may encounter an overloaded link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Connectionless flows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notions of connections inside the network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and no advance reservation of network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Still, you can view related packets as a group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flow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 e.g., the packets in the same TCP transfer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Best-effort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guarantees for packet delivery or delay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preferential treatment for certain packets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BA7-F03A-544D-B55D-C0C3D6C8E41F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FC39-76BE-D84B-8834-99826AFE7363}" type="slidenum">
              <a:rPr lang="en-US"/>
              <a:pPr/>
              <a:t>60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RED Details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Compute average queue length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charset="0"/>
              </a:rPr>
              <a:t>		</a:t>
            </a:r>
            <a:r>
              <a:rPr lang="en-US" b="1" dirty="0" err="1">
                <a:latin typeface="Courier New" charset="0"/>
              </a:rPr>
              <a:t>AvgLen</a:t>
            </a:r>
            <a:r>
              <a:rPr lang="en-US" b="1" dirty="0">
                <a:latin typeface="Courier New" charset="0"/>
              </a:rPr>
              <a:t> = (1 - Weight) * </a:t>
            </a:r>
            <a:r>
              <a:rPr lang="en-US" b="1" dirty="0" err="1">
                <a:latin typeface="Courier New" charset="0"/>
              </a:rPr>
              <a:t>AvgLen</a:t>
            </a:r>
            <a:r>
              <a:rPr lang="en-US" b="1" dirty="0">
                <a:latin typeface="Courier New" charset="0"/>
              </a:rPr>
              <a:t> +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charset="0"/>
              </a:rPr>
              <a:t>		          Weight * </a:t>
            </a:r>
            <a:r>
              <a:rPr lang="en-US" b="1" dirty="0" err="1">
                <a:latin typeface="Courier New" charset="0"/>
              </a:rPr>
              <a:t>SampleLen</a:t>
            </a:r>
            <a:endParaRPr lang="en-US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400" dirty="0"/>
              <a:t>0 &lt; </a:t>
            </a:r>
            <a:r>
              <a:rPr lang="en-US" sz="2400" b="1" dirty="0">
                <a:latin typeface="Courier New" charset="0"/>
              </a:rPr>
              <a:t>Weight</a:t>
            </a:r>
            <a:r>
              <a:rPr lang="en-US" sz="2400" dirty="0"/>
              <a:t> &lt; 1 (usually 0.002)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400" b="1" dirty="0" err="1">
                <a:latin typeface="Courier New" charset="0"/>
              </a:rPr>
              <a:t>SampleLen</a:t>
            </a:r>
            <a:r>
              <a:rPr lang="en-US" sz="2400" dirty="0"/>
              <a:t> is queue length each time a packet arrives</a:t>
            </a:r>
          </a:p>
        </p:txBody>
      </p:sp>
      <p:pic>
        <p:nvPicPr>
          <p:cNvPr id="64541" name="Picture 29" descr="06x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5720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A038-72CD-4F4B-80EA-70B26DDEB736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88E6A-44D2-6344-91ED-03F495C6B771}" type="slidenum">
              <a:rPr lang="en-US"/>
              <a:pPr/>
              <a:t>61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RED Details (cont)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4419600"/>
          </a:xfrm>
        </p:spPr>
        <p:txBody>
          <a:bodyPr/>
          <a:lstStyle/>
          <a:p>
            <a:r>
              <a:rPr lang="en-US" sz="2400" dirty="0"/>
              <a:t>Two queue length thresholds</a:t>
            </a:r>
          </a:p>
          <a:p>
            <a:endParaRPr lang="en-US" sz="2400" dirty="0"/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if </a:t>
            </a:r>
            <a:r>
              <a:rPr lang="en-US" b="1" dirty="0" err="1">
                <a:latin typeface="Courier New" charset="0"/>
              </a:rPr>
              <a:t>AvgLen</a:t>
            </a:r>
            <a:r>
              <a:rPr lang="en-US" b="1" dirty="0">
                <a:latin typeface="Courier New" charset="0"/>
              </a:rPr>
              <a:t> &lt;= </a:t>
            </a:r>
            <a:r>
              <a:rPr lang="en-US" b="1" dirty="0" err="1">
                <a:latin typeface="Courier New" charset="0"/>
              </a:rPr>
              <a:t>MinThreshold</a:t>
            </a:r>
            <a:r>
              <a:rPr lang="en-US" b="1" dirty="0">
                <a:latin typeface="Courier New" charset="0"/>
              </a:rPr>
              <a:t> then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	  </a:t>
            </a:r>
            <a:r>
              <a:rPr lang="en-US" b="1" dirty="0" err="1">
                <a:latin typeface="Courier New" charset="0"/>
              </a:rPr>
              <a:t>enqueue</a:t>
            </a:r>
            <a:r>
              <a:rPr lang="en-US" b="1" dirty="0">
                <a:latin typeface="Courier New" charset="0"/>
              </a:rPr>
              <a:t> the packet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if </a:t>
            </a:r>
            <a:r>
              <a:rPr lang="en-US" b="1" dirty="0" err="1">
                <a:latin typeface="Courier New" charset="0"/>
              </a:rPr>
              <a:t>MinThreshold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AvgLen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MaxThreshold</a:t>
            </a:r>
            <a:r>
              <a:rPr lang="en-US" b="1" dirty="0">
                <a:latin typeface="Courier New" charset="0"/>
              </a:rPr>
              <a:t> then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	  calculate probability P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	  drop arriving packet with probability P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if </a:t>
            </a:r>
            <a:r>
              <a:rPr lang="en-US" b="1" dirty="0" err="1">
                <a:latin typeface="Courier New" charset="0"/>
              </a:rPr>
              <a:t>ManThreshold</a:t>
            </a:r>
            <a:r>
              <a:rPr lang="en-US" b="1" dirty="0">
                <a:latin typeface="Courier New" charset="0"/>
              </a:rPr>
              <a:t> &lt;= </a:t>
            </a:r>
            <a:r>
              <a:rPr lang="en-US" b="1" dirty="0" err="1">
                <a:latin typeface="Courier New" charset="0"/>
              </a:rPr>
              <a:t>AvgLen</a:t>
            </a:r>
            <a:r>
              <a:rPr lang="en-US" b="1" dirty="0">
                <a:latin typeface="Courier New" charset="0"/>
              </a:rPr>
              <a:t> then </a:t>
            </a:r>
          </a:p>
          <a:p>
            <a:pPr lvl="1">
              <a:buFontTx/>
              <a:buNone/>
            </a:pPr>
            <a:r>
              <a:rPr lang="en-US" b="1" dirty="0">
                <a:latin typeface="Courier New" charset="0"/>
              </a:rPr>
              <a:t>		  drop arriving packet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09D1-B535-9F45-B941-EB068E7898DF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4E85-DD85-8143-9006-E423B26F54F5}" type="slidenum">
              <a:rPr lang="en-US"/>
              <a:pPr/>
              <a:t>62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914400"/>
          </a:xfrm>
        </p:spPr>
        <p:txBody>
          <a:bodyPr/>
          <a:lstStyle/>
          <a:p>
            <a:r>
              <a:rPr lang="en-US" dirty="0"/>
              <a:t>RED Details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Computing probability P</a:t>
            </a:r>
          </a:p>
          <a:p>
            <a:pPr lvl="1">
              <a:lnSpc>
                <a:spcPct val="40000"/>
              </a:lnSpc>
            </a:pPr>
            <a:endParaRPr lang="en-US" dirty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b="1" dirty="0" err="1">
                <a:latin typeface="Courier New" charset="0"/>
              </a:rPr>
              <a:t>TempP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 err="1">
                <a:latin typeface="Courier New" charset="0"/>
              </a:rPr>
              <a:t>MaxP</a:t>
            </a:r>
            <a:r>
              <a:rPr lang="en-US" sz="2400" b="1" dirty="0">
                <a:latin typeface="Courier New" charset="0"/>
              </a:rPr>
              <a:t> * (</a:t>
            </a:r>
            <a:r>
              <a:rPr lang="en-US" sz="2400" b="1" dirty="0" err="1">
                <a:latin typeface="Courier New" charset="0"/>
              </a:rPr>
              <a:t>AvgLen</a:t>
            </a:r>
            <a:r>
              <a:rPr lang="en-US" sz="2400" b="1" dirty="0">
                <a:latin typeface="Courier New" charset="0"/>
              </a:rPr>
              <a:t> - </a:t>
            </a:r>
            <a:r>
              <a:rPr lang="en-US" sz="2400" b="1" dirty="0" err="1">
                <a:latin typeface="Courier New" charset="0"/>
              </a:rPr>
              <a:t>MinThreshold</a:t>
            </a:r>
            <a:r>
              <a:rPr lang="en-US" sz="2400" b="1" dirty="0">
                <a:latin typeface="Courier New" charset="0"/>
              </a:rPr>
              <a:t>)/ 		 (</a:t>
            </a:r>
            <a:r>
              <a:rPr lang="en-US" sz="2400" b="1" dirty="0" err="1">
                <a:latin typeface="Courier New" charset="0"/>
              </a:rPr>
              <a:t>MaxThreshold</a:t>
            </a:r>
            <a:r>
              <a:rPr lang="en-US" sz="2400" b="1" dirty="0">
                <a:latin typeface="Courier New" charset="0"/>
              </a:rPr>
              <a:t> - </a:t>
            </a:r>
            <a:r>
              <a:rPr lang="en-US" sz="2400" b="1" dirty="0" err="1">
                <a:latin typeface="Courier New" charset="0"/>
              </a:rPr>
              <a:t>MinThreshold</a:t>
            </a:r>
            <a:r>
              <a:rPr lang="en-US" sz="2400" b="1" dirty="0">
                <a:latin typeface="Courier New" charset="0"/>
              </a:rPr>
              <a:t>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charset="0"/>
              </a:rPr>
              <a:t>P = </a:t>
            </a:r>
            <a:r>
              <a:rPr lang="en-US" sz="2400" b="1" dirty="0" err="1">
                <a:latin typeface="Courier New" charset="0"/>
              </a:rPr>
              <a:t>TempP</a:t>
            </a:r>
            <a:r>
              <a:rPr lang="en-US" sz="2400" b="1" dirty="0">
                <a:latin typeface="Courier New" charset="0"/>
              </a:rPr>
              <a:t>/(1 - count * </a:t>
            </a:r>
            <a:r>
              <a:rPr lang="en-US" sz="2400" b="1" dirty="0" err="1">
                <a:latin typeface="Courier New" charset="0"/>
              </a:rPr>
              <a:t>TempP</a:t>
            </a:r>
            <a:r>
              <a:rPr lang="en-US" sz="2400" b="1" dirty="0">
                <a:latin typeface="Courier New" charset="0"/>
              </a:rPr>
              <a:t>)</a:t>
            </a:r>
          </a:p>
          <a:p>
            <a:pPr lvl="2">
              <a:lnSpc>
                <a:spcPct val="4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Drop Probability Curve</a:t>
            </a:r>
          </a:p>
        </p:txBody>
      </p:sp>
      <p:pic>
        <p:nvPicPr>
          <p:cNvPr id="58392" name="Picture 24" descr="06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7338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4584-0DFE-A245-8458-123B83B417DE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EDE50-BFE7-1E41-93B4-DB619BE66D43}" type="slidenum">
              <a:rPr lang="en-US"/>
              <a:pPr/>
              <a:t>63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571"/>
            <a:ext cx="7772400" cy="1143000"/>
          </a:xfrm>
        </p:spPr>
        <p:txBody>
          <a:bodyPr/>
          <a:lstStyle/>
          <a:p>
            <a:r>
              <a:rPr lang="en-US" dirty="0"/>
              <a:t>Tuning RED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Probability of dropping a particular flow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packet(s) is roughly proportional to the share of the bandwidth that flow is currently getting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Courier New" charset="0"/>
              </a:rPr>
              <a:t>MaxP</a:t>
            </a:r>
            <a:r>
              <a:rPr lang="en-US" sz="2400" dirty="0"/>
              <a:t> is typically set to 0.02, meaning that when the average queue size is halfway between the two thresholds, the gateway drops roughly one out of 50 packets.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traffic id </a:t>
            </a:r>
            <a:r>
              <a:rPr lang="en-US" sz="2400" dirty="0" err="1"/>
              <a:t>bursty</a:t>
            </a:r>
            <a:r>
              <a:rPr lang="en-US" sz="2400" dirty="0"/>
              <a:t>, then </a:t>
            </a:r>
            <a:r>
              <a:rPr lang="en-US" sz="2400" b="1" dirty="0" err="1">
                <a:latin typeface="Courier New" charset="0"/>
              </a:rPr>
              <a:t>MinThreshold</a:t>
            </a:r>
            <a:r>
              <a:rPr lang="en-US" sz="2400" dirty="0"/>
              <a:t> should be sufficiently large to allow link utilization to be maintained at an acceptably high level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Difference between two thresholds should be larger than the typical increase in the calculated average queue length in one RTT; setting </a:t>
            </a:r>
            <a:r>
              <a:rPr lang="en-US" sz="2400" b="1" dirty="0" err="1">
                <a:latin typeface="Courier New" charset="0"/>
              </a:rPr>
              <a:t>MaxThreshold</a:t>
            </a:r>
            <a:r>
              <a:rPr lang="en-US" sz="2400" dirty="0"/>
              <a:t> to twice </a:t>
            </a:r>
            <a:r>
              <a:rPr lang="en-US" sz="2400" b="1" dirty="0" err="1">
                <a:latin typeface="Courier New" charset="0"/>
              </a:rPr>
              <a:t>MinThreshold</a:t>
            </a:r>
            <a:r>
              <a:rPr lang="en-US" sz="2400" dirty="0"/>
              <a:t> is reasonable for traffic on today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Internet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Penalty Box for Offenders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501C-CF7C-4346-90F1-322E2BB39BB5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F34A2-DCAD-BE44-AC66-5FD8DF9DC7B3}" type="slidenum">
              <a:rPr lang="en-US"/>
              <a:pPr/>
              <a:t>64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91400" cy="838200"/>
          </a:xfrm>
        </p:spPr>
        <p:txBody>
          <a:bodyPr/>
          <a:lstStyle/>
          <a:p>
            <a:r>
              <a:rPr lang="en-US" dirty="0"/>
              <a:t>Problems With RED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Hard to get the tunable parameters just right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early to start dropping packets?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slope for the increase in drop probability?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time scale for averaging the queue length?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Sometimes RED helps but sometimes not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parameters </a:t>
            </a:r>
            <a:r>
              <a:rPr lang="en-US" dirty="0" err="1"/>
              <a:t>aren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set right, RED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help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it is hard to know how to set the parameters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RED is implemented in practice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But, often not used due to the challenges of tuning right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Many variations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With cute names like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Blue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FRED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…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What is the change in Philosophy?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EE4-FDE2-7043-ADB7-947C4A6F7769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6307B-42A7-6248-B776-E324C144D440}" type="slidenum">
              <a:rPr lang="en-US"/>
              <a:pPr/>
              <a:t>65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609600"/>
          </a:xfrm>
        </p:spPr>
        <p:txBody>
          <a:bodyPr/>
          <a:lstStyle/>
          <a:p>
            <a:r>
              <a:rPr lang="en-US" dirty="0"/>
              <a:t>TCP Vegas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7848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Idea: source watches for some sign that router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queue is building up and congestion will happen too; e.g.,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RTT </a:t>
            </a:r>
            <a:r>
              <a:rPr lang="en-US" dirty="0" smtClean="0"/>
              <a:t>growth indicates congestion…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sending rate flattens </a:t>
            </a:r>
          </a:p>
        </p:txBody>
      </p:sp>
      <p:pic>
        <p:nvPicPr>
          <p:cNvPr id="38917" name="Picture 5" descr="06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8006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51460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Congestion Window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Observed Throughput</a:t>
            </a:r>
          </a:p>
          <a:p>
            <a:r>
              <a:rPr lang="en-US" sz="1600" dirty="0" smtClean="0"/>
              <a:t>Why no increase?</a:t>
            </a:r>
          </a:p>
          <a:p>
            <a:r>
              <a:rPr lang="en-US" sz="1600" dirty="0" smtClean="0"/>
              <a:t>No bandwidth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181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Router Buffer Space</a:t>
            </a:r>
            <a:endParaRPr lang="en-US" sz="16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F8A4-EADA-CD47-9216-0DF79C9FB204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58D6D-576C-BD4F-B014-AF21E02A418B}" type="slidenum">
              <a:rPr lang="en-US"/>
              <a:pPr/>
              <a:t>66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38200"/>
          </a:xfrm>
        </p:spPr>
        <p:txBody>
          <a:bodyPr/>
          <a:lstStyle/>
          <a:p>
            <a:r>
              <a:rPr lang="en-US" dirty="0"/>
              <a:t>Algorithm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000" b="1" dirty="0" err="1">
                <a:latin typeface="Courier New" charset="0"/>
              </a:rPr>
              <a:t>BaseRTT</a:t>
            </a:r>
            <a:r>
              <a:rPr lang="en-US" sz="2000" dirty="0"/>
              <a:t> be the minimum of all measured RTTs (commonly the RTT of the first packet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If not overflowing the connection,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  <a:r>
              <a:rPr lang="en-US" sz="2000" b="1" dirty="0" err="1">
                <a:latin typeface="Courier New" charset="0"/>
              </a:rPr>
              <a:t>ExpectRate</a:t>
            </a:r>
            <a:r>
              <a:rPr lang="en-US" sz="2000" b="1" dirty="0">
                <a:latin typeface="Courier New" charset="0"/>
              </a:rPr>
              <a:t> = </a:t>
            </a:r>
            <a:r>
              <a:rPr lang="en-US" sz="2000" b="1" dirty="0" err="1">
                <a:latin typeface="Courier New" charset="0"/>
              </a:rPr>
              <a:t>CongestionWindow</a:t>
            </a:r>
            <a:r>
              <a:rPr lang="en-US" sz="2000" b="1" dirty="0">
                <a:latin typeface="Courier New" charset="0"/>
              </a:rPr>
              <a:t>/</a:t>
            </a:r>
            <a:r>
              <a:rPr lang="en-US" sz="2000" b="1" dirty="0" err="1" smtClean="0">
                <a:latin typeface="Courier New" charset="0"/>
              </a:rPr>
              <a:t>BaseRTT</a:t>
            </a:r>
            <a:endParaRPr lang="en-US" sz="20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smtClean="0">
                <a:latin typeface="Courier New" charset="0"/>
              </a:rPr>
              <a:t> </a:t>
            </a:r>
            <a:r>
              <a:rPr lang="en-US" sz="2000" dirty="0" smtClean="0">
                <a:latin typeface="Courier New" charset="0"/>
              </a:rPr>
              <a:t>as RTT increases</a:t>
            </a:r>
            <a:r>
              <a:rPr lang="en-US" sz="2000" b="1" dirty="0" smtClean="0">
                <a:latin typeface="Courier New" charset="0"/>
              </a:rPr>
              <a:t>, </a:t>
            </a:r>
            <a:r>
              <a:rPr lang="en-US" sz="2000" b="1" dirty="0" err="1" smtClean="0">
                <a:latin typeface="Courier New" charset="0"/>
              </a:rPr>
              <a:t>ExpectRate</a:t>
            </a:r>
            <a:r>
              <a:rPr lang="en-US" sz="2000" b="1" dirty="0" smtClean="0">
                <a:latin typeface="Courier New" charset="0"/>
              </a:rPr>
              <a:t>, </a:t>
            </a:r>
            <a:r>
              <a:rPr lang="en-US" sz="2000" dirty="0" err="1" smtClean="0">
                <a:latin typeface="Courier New" charset="0"/>
              </a:rPr>
              <a:t>descreases</a:t>
            </a:r>
            <a:endParaRPr lang="en-US" sz="2000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Source calculates sending rate (</a:t>
            </a:r>
            <a:r>
              <a:rPr lang="en-US" sz="2000" b="1" dirty="0" err="1">
                <a:latin typeface="Courier New" charset="0"/>
              </a:rPr>
              <a:t>ActualRate</a:t>
            </a:r>
            <a:r>
              <a:rPr lang="en-US" sz="2000" dirty="0"/>
              <a:t>) once per </a:t>
            </a:r>
            <a:r>
              <a:rPr lang="en-US" sz="2000" dirty="0" smtClean="0"/>
              <a:t>RTT – More Work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Source compares </a:t>
            </a:r>
            <a:r>
              <a:rPr lang="en-US" sz="2000" b="1" dirty="0" err="1">
                <a:latin typeface="Courier New" charset="0"/>
              </a:rPr>
              <a:t>ActualRate</a:t>
            </a:r>
            <a:r>
              <a:rPr lang="en-US" sz="2000" dirty="0"/>
              <a:t> with </a:t>
            </a:r>
            <a:r>
              <a:rPr lang="en-US" sz="2000" b="1" dirty="0" err="1">
                <a:latin typeface="Courier New" charset="0"/>
              </a:rPr>
              <a:t>ExpectRate</a:t>
            </a:r>
            <a:endParaRPr lang="en-US" sz="2000" dirty="0"/>
          </a:p>
          <a:p>
            <a:pPr>
              <a:lnSpc>
                <a:spcPct val="5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b="1" dirty="0">
                <a:latin typeface="Courier New" charset="0"/>
              </a:rPr>
              <a:t>Diff = </a:t>
            </a:r>
            <a:r>
              <a:rPr lang="en-US" sz="2000" b="1" dirty="0" err="1">
                <a:latin typeface="Courier New" charset="0"/>
              </a:rPr>
              <a:t>ExpectedRate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smtClean="0">
                <a:latin typeface="Courier New" charset="0"/>
              </a:rPr>
              <a:t>– </a:t>
            </a:r>
            <a:r>
              <a:rPr lang="en-US" sz="2000" b="1" dirty="0" err="1" smtClean="0">
                <a:latin typeface="Courier New" charset="0"/>
              </a:rPr>
              <a:t>ActualRate</a:t>
            </a:r>
            <a:r>
              <a:rPr lang="en-US" sz="2000" b="1" dirty="0" smtClean="0">
                <a:latin typeface="Courier New" charset="0"/>
              </a:rPr>
              <a:t> </a:t>
            </a:r>
            <a:r>
              <a:rPr lang="en-US" sz="2000" dirty="0" smtClean="0">
                <a:latin typeface="Courier"/>
              </a:rPr>
              <a:t>(Always Positive)</a:t>
            </a:r>
            <a:endParaRPr lang="en-US" sz="2000" dirty="0">
              <a:latin typeface="Courier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if Diff &lt; </a:t>
            </a:r>
            <a:r>
              <a:rPr lang="en-US" sz="2000" b="1" i="1" dirty="0">
                <a:latin typeface="Symbol" charset="0"/>
              </a:rPr>
              <a:t>a</a:t>
            </a:r>
            <a:r>
              <a:rPr lang="en-US" sz="2000" b="1" i="1" dirty="0">
                <a:latin typeface="Courier New" charset="0"/>
              </a:rPr>
              <a:t> </a:t>
            </a:r>
            <a:r>
              <a:rPr lang="en-US" sz="2000" b="1" i="1" dirty="0" smtClean="0">
                <a:latin typeface="Courier New" charset="0"/>
              </a:rPr>
              <a:t> --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Set to 1 buffer</a:t>
            </a:r>
            <a:endParaRPr lang="en-US" sz="2000" b="1" i="1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	increase </a:t>
            </a:r>
            <a:r>
              <a:rPr lang="en-US" sz="2000" b="1" dirty="0" err="1">
                <a:latin typeface="Courier New" charset="0"/>
              </a:rPr>
              <a:t>CongestionWindow</a:t>
            </a:r>
            <a:r>
              <a:rPr lang="en-US" sz="2000" b="1" dirty="0">
                <a:latin typeface="Courier New" charset="0"/>
              </a:rPr>
              <a:t> linearly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latin typeface="Courier New" charset="0"/>
              </a:rPr>
              <a:t>	else if Diff &gt; </a:t>
            </a:r>
            <a:r>
              <a:rPr lang="en-US" sz="2000" b="1" i="1" dirty="0" smtClean="0">
                <a:latin typeface="Symbol" charset="0"/>
              </a:rPr>
              <a:t>b  --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</a:rPr>
              <a:t>Set to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3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</a:rPr>
              <a:t>buffer</a:t>
            </a:r>
            <a:endParaRPr lang="en-US" sz="2000" b="1" i="1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smtClean="0">
                <a:latin typeface="Courier New" charset="0"/>
              </a:rPr>
              <a:t>     decrease </a:t>
            </a:r>
            <a:r>
              <a:rPr lang="en-US" sz="2000" b="1" dirty="0" err="1">
                <a:latin typeface="Courier New" charset="0"/>
              </a:rPr>
              <a:t>CongestionWindow</a:t>
            </a:r>
            <a:r>
              <a:rPr lang="en-US" sz="2000" b="1" dirty="0">
                <a:latin typeface="Courier New" charset="0"/>
              </a:rPr>
              <a:t> linearly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charset="0"/>
              </a:rPr>
              <a:t>		leave </a:t>
            </a:r>
            <a:r>
              <a:rPr lang="en-US" sz="2000" b="1" dirty="0" err="1">
                <a:latin typeface="Courier New" charset="0"/>
              </a:rPr>
              <a:t>CongestionWindow</a:t>
            </a:r>
            <a:r>
              <a:rPr lang="en-US" sz="2000" b="1" dirty="0">
                <a:latin typeface="Courier New" charset="0"/>
              </a:rPr>
              <a:t> unchanged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E47D-F8E8-5346-BC15-0F753029B1C6}" type="datetime1">
              <a:rPr lang="en-US" smtClean="0"/>
              <a:t>10/23/18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0C815-279D-7740-9744-5213E09A241A}" type="slidenum">
              <a:rPr lang="en-US"/>
              <a:pPr/>
              <a:t>67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Algorithm (cont)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25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/>
              <a:t>Parameters</a:t>
            </a:r>
            <a:r>
              <a:rPr lang="en-US" dirty="0"/>
              <a:t> </a:t>
            </a:r>
          </a:p>
          <a:p>
            <a:pPr lvl="1">
              <a:lnSpc>
                <a:spcPct val="70000"/>
              </a:lnSpc>
              <a:buFontTx/>
              <a:buChar char="-"/>
            </a:pPr>
            <a:r>
              <a:rPr lang="en-US" sz="2000" b="1" i="1" dirty="0">
                <a:latin typeface="Symbol" charset="0"/>
              </a:rPr>
              <a:t>a</a:t>
            </a:r>
            <a:r>
              <a:rPr lang="en-US" sz="2000" dirty="0"/>
              <a:t> = 1 packet</a:t>
            </a:r>
          </a:p>
          <a:p>
            <a:pPr lvl="1">
              <a:lnSpc>
                <a:spcPct val="70000"/>
              </a:lnSpc>
              <a:buFontTx/>
              <a:buChar char="-"/>
            </a:pPr>
            <a:r>
              <a:rPr lang="en-US" sz="2000" b="1" i="1" dirty="0">
                <a:latin typeface="Symbol" charset="0"/>
              </a:rPr>
              <a:t>b</a:t>
            </a:r>
            <a:r>
              <a:rPr lang="en-US" sz="2000" dirty="0"/>
              <a:t> = 3 </a:t>
            </a:r>
            <a:r>
              <a:rPr lang="en-US" sz="2000" dirty="0" smtClean="0"/>
              <a:t>packets</a:t>
            </a:r>
          </a:p>
          <a:p>
            <a:pPr lvl="1">
              <a:lnSpc>
                <a:spcPct val="70000"/>
              </a:lnSpc>
              <a:buFontTx/>
              <a:buChar char="-"/>
            </a:pPr>
            <a:endParaRPr lang="en-US" sz="20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 smtClean="0"/>
              <a:t>     Congestion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Window</a:t>
            </a:r>
            <a:endParaRPr lang="en-US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</a:t>
            </a:r>
            <a:r>
              <a:rPr lang="en-US" sz="1800" dirty="0" smtClean="0"/>
              <a:t>Expected = color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Actual = black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Band = </a:t>
            </a:r>
            <a:r>
              <a:rPr lang="en-US" sz="1800" b="1" i="1" dirty="0" smtClean="0">
                <a:latin typeface="Symbol" charset="0"/>
              </a:rPr>
              <a:t>a, b</a:t>
            </a:r>
            <a:endParaRPr lang="en-US" sz="1800" b="1" dirty="0" smtClean="0">
              <a:latin typeface="Symbol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b="1" i="1" dirty="0">
              <a:latin typeface="Symbol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smtClean="0"/>
              <a:t>Even </a:t>
            </a:r>
            <a:r>
              <a:rPr lang="en-US" sz="2400" dirty="0"/>
              <a:t>faster retransmit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keep fine-grained timestamps for each packet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check for timeout on first duplicate ACK</a:t>
            </a:r>
          </a:p>
        </p:txBody>
      </p:sp>
      <p:pic>
        <p:nvPicPr>
          <p:cNvPr id="60421" name="Picture 5" descr="06x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641475"/>
            <a:ext cx="5583237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4670-AA46-4E46-85E4-C2D606E3018D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C6754-235B-DC4F-B662-29CF0B7AC46E}" type="slidenum">
              <a:rPr lang="en-US"/>
              <a:pPr/>
              <a:t>68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4648200"/>
          </a:xfrm>
        </p:spPr>
        <p:txBody>
          <a:bodyPr/>
          <a:lstStyle/>
          <a:p>
            <a:pPr marL="223838" indent="-223838">
              <a:lnSpc>
                <a:spcPct val="90000"/>
              </a:lnSpc>
            </a:pPr>
            <a:r>
              <a:rPr lang="en-US" sz="2400" dirty="0"/>
              <a:t>Congestion is inevitable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Internet does not reserve resources in advance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TCP actively tries to push the envelope</a:t>
            </a:r>
          </a:p>
          <a:p>
            <a:pPr marL="223838" indent="-223838">
              <a:lnSpc>
                <a:spcPct val="90000"/>
              </a:lnSpc>
            </a:pPr>
            <a:r>
              <a:rPr lang="en-US" sz="2400" dirty="0"/>
              <a:t>Congestion can be handled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Additive increase, multiplicative decrease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Slow start, and slow-start restart</a:t>
            </a:r>
          </a:p>
          <a:p>
            <a:pPr marL="223838" indent="-223838">
              <a:lnSpc>
                <a:spcPct val="90000"/>
              </a:lnSpc>
            </a:pPr>
            <a:r>
              <a:rPr lang="en-US" sz="2400" dirty="0"/>
              <a:t>Active Queue Management can help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Random Early Detection (RED)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dirty="0"/>
              <a:t>Explicit Congestion Notification (ECN</a:t>
            </a:r>
            <a:r>
              <a:rPr lang="en-US" dirty="0" smtClean="0"/>
              <a:t>)</a:t>
            </a:r>
          </a:p>
          <a:p>
            <a:pPr marL="163513" indent="-223838">
              <a:lnSpc>
                <a:spcPct val="90000"/>
              </a:lnSpc>
            </a:pPr>
            <a:r>
              <a:rPr lang="en-US" sz="2400" dirty="0" smtClean="0"/>
              <a:t>Hosts can manage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27925" cy="8032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09675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9677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9678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9679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76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9669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0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000">
                  <a:latin typeface="Symbol" charset="0"/>
                </a:rPr>
                <a:t>L</a:t>
              </a:r>
              <a:endParaRPr lang="en-US" sz="1200">
                <a:latin typeface="Symbol" charset="0"/>
              </a:endParaRPr>
            </a:p>
          </p:txBody>
        </p:sp>
        <p:sp>
          <p:nvSpPr>
            <p:cNvPr id="109671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2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9673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9674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09655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9667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68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</a:rPr>
                  <a:t>congestion</a:t>
                </a:r>
              </a:p>
              <a:p>
                <a:pPr algn="ctr" eaLnBrk="1" hangingPunct="1"/>
                <a:r>
                  <a:rPr lang="en-US" sz="1800">
                    <a:latin typeface="Arial" charset="0"/>
                  </a:rPr>
                  <a:t>avoidance </a:t>
                </a:r>
              </a:p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09656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9663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cwnd = cwnd + MSS    (MSS/cwnd)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9664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5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9666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10965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99 w 376"/>
                <a:gd name="T1" fmla="*/ 306 h 452"/>
                <a:gd name="T2" fmla="*/ 21 w 376"/>
                <a:gd name="T3" fmla="*/ 269 h 452"/>
                <a:gd name="T4" fmla="*/ 55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5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9660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9661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2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09659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99 w 376"/>
                <a:gd name="T1" fmla="*/ 306 h 452"/>
                <a:gd name="T2" fmla="*/ 21 w 376"/>
                <a:gd name="T3" fmla="*/ 269 h 452"/>
                <a:gd name="T4" fmla="*/ 55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09646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9652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53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</a:rPr>
                  <a:t> </a:t>
                </a:r>
              </a:p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09654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</a:rPr>
                  <a:t>fast</a:t>
                </a:r>
              </a:p>
              <a:p>
                <a:pPr algn="ctr" eaLnBrk="1" hangingPunct="1"/>
                <a:r>
                  <a:rPr lang="en-US" sz="1800">
                    <a:latin typeface="Arial" charset="0"/>
                  </a:rPr>
                  <a:t>recovery </a:t>
                </a:r>
              </a:p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109647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48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9649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cwnd + MSS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 i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9650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1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09636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9643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2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9644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5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109637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9640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9641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1 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9642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3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09631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9633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9634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5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109632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09625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26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9627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109628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9629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30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Gill Sans MT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Gill Sans MT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Gill Sans MT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5pPr>
                  <a:lvl6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6pPr>
                  <a:lvl7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7pPr>
                  <a:lvl8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8pPr>
                  <a:lvl9pPr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r" eaLnBrk="1" hangingPunct="1"/>
                  <a:r>
                    <a:rPr lang="en-US" sz="100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09602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9623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24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</a:rPr>
                  <a:t>slow </a:t>
                </a:r>
              </a:p>
              <a:p>
                <a:pPr algn="ctr" eaLnBrk="1" hangingPunct="1"/>
                <a:r>
                  <a:rPr lang="en-US" sz="180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109603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9620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9621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 = cwnd/2 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9622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604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9617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cwnd = cwnd+MSS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9618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9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109605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6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07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9614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9615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6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09608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10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9611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>
                    <a:latin typeface="Symbol" charset="0"/>
                  </a:rPr>
                  <a:t>L</a:t>
                </a:r>
              </a:p>
            </p:txBody>
          </p:sp>
          <p:sp>
            <p:nvSpPr>
              <p:cNvPr id="109612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109613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9599" name="Picture 2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00" name="Picture 2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01" name="Picture 2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0958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0959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97" name="Picture 28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8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596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09585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09591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93" name="Picture 28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4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592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09586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09587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89" name="Picture 29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0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588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Gill Sans MT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28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C0A5-7C21-6540-A6AC-66CFC5AA281A}" type="datetime1">
              <a:rPr lang="en-US" smtClean="0"/>
              <a:t>10/23/18</a:t>
            </a:fld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42306-5CC7-A44B-B965-3596F90C2567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705600" cy="1143000"/>
          </a:xfrm>
        </p:spPr>
        <p:txBody>
          <a:bodyPr/>
          <a:lstStyle/>
          <a:p>
            <a:r>
              <a:rPr lang="en-US" dirty="0"/>
              <a:t>Congestion is Unavoidable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048000"/>
          </a:xfrm>
        </p:spPr>
        <p:txBody>
          <a:bodyPr/>
          <a:lstStyle/>
          <a:p>
            <a:r>
              <a:rPr lang="en-US" sz="2400" dirty="0"/>
              <a:t>Two packets arrive at the same time</a:t>
            </a:r>
          </a:p>
          <a:p>
            <a:pPr lvl="1"/>
            <a:r>
              <a:rPr lang="en-US" dirty="0"/>
              <a:t>The node can only transmit one</a:t>
            </a:r>
          </a:p>
          <a:p>
            <a:pPr lvl="1"/>
            <a:r>
              <a:rPr lang="en-US" dirty="0"/>
              <a:t>… and either buffer or drop the other</a:t>
            </a:r>
          </a:p>
          <a:p>
            <a:r>
              <a:rPr lang="en-US" sz="2400" dirty="0"/>
              <a:t>If many packets arrive in a short period of time</a:t>
            </a:r>
          </a:p>
          <a:p>
            <a:pPr lvl="1"/>
            <a:r>
              <a:rPr lang="en-US" dirty="0"/>
              <a:t>The node cannot keep up with the arriving traffic</a:t>
            </a:r>
          </a:p>
          <a:p>
            <a:pPr lvl="1"/>
            <a:r>
              <a:rPr lang="en-US" dirty="0"/>
              <a:t>… and the buffer may eventually overflow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3881438" y="4811713"/>
            <a:ext cx="1735137" cy="1193800"/>
            <a:chOff x="10808" y="10250"/>
            <a:chExt cx="1018" cy="403"/>
          </a:xfrm>
        </p:grpSpPr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55 w 855"/>
                <a:gd name="T3" fmla="*/ 0 h 390"/>
                <a:gd name="T4" fmla="*/ 855 w 855"/>
                <a:gd name="T5" fmla="*/ 390 h 390"/>
                <a:gd name="T6" fmla="*/ 45 w 855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2" name="Freeform 16"/>
          <p:cNvSpPr>
            <a:spLocks/>
          </p:cNvSpPr>
          <p:nvPr/>
        </p:nvSpPr>
        <p:spPr bwMode="auto">
          <a:xfrm>
            <a:off x="2344738" y="4311650"/>
            <a:ext cx="1574800" cy="844550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Freeform 17"/>
          <p:cNvSpPr>
            <a:spLocks/>
          </p:cNvSpPr>
          <p:nvPr/>
        </p:nvSpPr>
        <p:spPr bwMode="auto">
          <a:xfrm flipV="1">
            <a:off x="2344738" y="5618163"/>
            <a:ext cx="1574800" cy="844550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2306638" y="5387975"/>
            <a:ext cx="1612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5608638" y="5387975"/>
            <a:ext cx="16129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13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9438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38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4215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1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94221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222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4225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4226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4227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94382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3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4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228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94379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0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1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29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94230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1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32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94373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74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75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6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7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8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3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4234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</a:rPr>
              <a:t>original data: </a:t>
            </a:r>
            <a:r>
              <a:rPr lang="en-US" sz="2400">
                <a:solidFill>
                  <a:srgbClr val="CC0000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CC0000"/>
                </a:solidFill>
                <a:latin typeface="Arial" charset="0"/>
              </a:rPr>
              <a:t> </a:t>
            </a:r>
            <a:endParaRPr lang="en-US" sz="16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94235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36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94367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68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69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0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1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2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7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4238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9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0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1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42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9436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6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6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43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94355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56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57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8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9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0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44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245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246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7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94248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9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50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94344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345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1 w 855"/>
                <a:gd name="T3" fmla="*/ 0 h 390"/>
                <a:gd name="T4" fmla="*/ 21 w 855"/>
                <a:gd name="T5" fmla="*/ 246 h 390"/>
                <a:gd name="T6" fmla="*/ 1 w 855"/>
                <a:gd name="T7" fmla="*/ 246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6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7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8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9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0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1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2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3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4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51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2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6 h 804"/>
              <a:gd name="T4" fmla="*/ 2147483646 w 2160"/>
              <a:gd name="T5" fmla="*/ 2147483646 h 804"/>
              <a:gd name="T6" fmla="*/ 2147483646 w 2160"/>
              <a:gd name="T7" fmla="*/ 2147483646 h 804"/>
              <a:gd name="T8" fmla="*/ 2147483646 w 2160"/>
              <a:gd name="T9" fmla="*/ 2147483646 h 804"/>
              <a:gd name="T10" fmla="*/ 2147483646 w 2160"/>
              <a:gd name="T11" fmla="*/ 2147483646 h 804"/>
              <a:gd name="T12" fmla="*/ 2147483646 w 2160"/>
              <a:gd name="T13" fmla="*/ 2147483646 h 804"/>
              <a:gd name="T14" fmla="*/ 2147483646 w 2160"/>
              <a:gd name="T15" fmla="*/ 2147483646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53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94333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4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5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6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7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8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9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>
                  <a:latin typeface="Tahoma" charset="0"/>
                </a:rPr>
                <a:t>R/2</a:t>
              </a:r>
            </a:p>
          </p:txBody>
        </p:sp>
        <p:sp>
          <p:nvSpPr>
            <p:cNvPr id="94340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>
                  <a:latin typeface="Tahoma" charset="0"/>
                </a:rPr>
                <a:t>R/2</a:t>
              </a:r>
            </a:p>
          </p:txBody>
        </p:sp>
        <p:sp>
          <p:nvSpPr>
            <p:cNvPr id="94341" name="Text Box 102"/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4342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4343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4254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94325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26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27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28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29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330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>
                  <a:latin typeface="Tahoma" charset="0"/>
                </a:rPr>
                <a:t>R/2</a:t>
              </a:r>
            </a:p>
          </p:txBody>
        </p:sp>
        <p:sp>
          <p:nvSpPr>
            <p:cNvPr id="94331" name="Text Box 117"/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94332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94255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large delays as arrival rate, </a:t>
            </a:r>
            <a:r>
              <a:rPr lang="en-US" sz="2000">
                <a:latin typeface="Symbol" charset="0"/>
              </a:rPr>
              <a:t>l</a:t>
            </a:r>
            <a:r>
              <a:rPr lang="en-US" sz="2000" baseline="-25000">
                <a:latin typeface="Gill Sans MT" charset="0"/>
              </a:rPr>
              <a:t>in</a:t>
            </a:r>
            <a:r>
              <a:rPr lang="en-US" sz="2000">
                <a:latin typeface="Gill Sans MT" charset="0"/>
              </a:rPr>
              <a:t>, approaches capacity</a:t>
            </a:r>
          </a:p>
        </p:txBody>
      </p:sp>
      <p:grpSp>
        <p:nvGrpSpPr>
          <p:cNvPr id="94256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94293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4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95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6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7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298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4323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324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299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300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4321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322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301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02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303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4319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320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304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05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317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318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306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07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8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9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10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1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12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13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14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315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316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4257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94291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92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4258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94259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61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264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4289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290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265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266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4287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288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267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68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4269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4285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286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270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71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283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284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272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73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76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7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78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79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80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281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282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94E4-ADFA-8541-9418-47AB237BAA77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37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95390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91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finite</a:t>
            </a:r>
            <a:r>
              <a:rPr lang="en-US">
                <a:ea typeface="ＭＳ Ｐゴシック" charset="0"/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application-layer input = application-layer output: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=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transport-layer input includes </a:t>
            </a:r>
            <a:r>
              <a:rPr lang="en-US" i="1">
                <a:ea typeface="ＭＳ Ｐゴシック" charset="0"/>
              </a:rPr>
              <a:t>retransmissions </a:t>
            </a:r>
            <a:r>
              <a:rPr lang="en-US">
                <a:ea typeface="ＭＳ Ｐゴシック" charset="0"/>
              </a:rPr>
              <a:t>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  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in</a:t>
            </a:r>
            <a:endParaRPr lang="en-US" i="1">
              <a:ea typeface="ＭＳ Ｐゴシック" charset="0"/>
            </a:endParaRPr>
          </a:p>
          <a:p>
            <a:pPr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5241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42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45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46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95247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9538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48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52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3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54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9538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8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8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5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56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57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58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9537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7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7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9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60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1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2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3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4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65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9536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7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7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66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9536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6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6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67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268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269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70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71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95356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357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8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9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0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1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2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72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3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4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5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276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5277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78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79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80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ja-JP" altLang="en-US" sz="2000" i="1">
                <a:latin typeface="Comic Sans MS" charset="0"/>
              </a:rPr>
              <a:t>‘</a:t>
            </a:r>
            <a:endParaRPr lang="en-US" sz="2000" i="1">
              <a:latin typeface="Comic Sans MS" charset="0"/>
            </a:endParaRPr>
          </a:p>
        </p:txBody>
      </p:sp>
      <p:grpSp>
        <p:nvGrpSpPr>
          <p:cNvPr id="95281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95354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4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355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5284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85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95322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3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24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5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6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327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52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53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28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329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50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51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30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31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332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48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49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33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34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46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47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35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36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7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38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39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40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41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42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43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344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45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5286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95290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1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92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3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4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295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20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21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296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297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18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19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298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299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5300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16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17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01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02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14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315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303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04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05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06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07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08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09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10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11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312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313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5287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95288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89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00B-F26F-7E4F-8413-B24D2B02A04F}" type="datetime1">
              <a:rPr lang="en-US" smtClean="0"/>
              <a:t>10/23/18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1D0D3-2A2E-C140-979B-B082911611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764</TotalTime>
  <Words>4052</Words>
  <Application>Microsoft Macintosh PowerPoint</Application>
  <PresentationFormat>On-screen Show (4:3)</PresentationFormat>
  <Paragraphs>915</Paragraphs>
  <Slides>69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Blank Presentation</vt:lpstr>
      <vt:lpstr>Equation</vt:lpstr>
      <vt:lpstr>Congestion Control</vt:lpstr>
      <vt:lpstr>Goals of Today’s Lecture</vt:lpstr>
      <vt:lpstr>Resource Allocation vs.  Congestion Control</vt:lpstr>
      <vt:lpstr>Flow Control vs.  Congestion Control</vt:lpstr>
      <vt:lpstr>Issues</vt:lpstr>
      <vt:lpstr>Three Key Features of Internet Service Model</vt:lpstr>
      <vt:lpstr>Congestion is Unavoidable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Congestion Collapse</vt:lpstr>
      <vt:lpstr>What Do We Want, Really?</vt:lpstr>
      <vt:lpstr>Framework</vt:lpstr>
      <vt:lpstr>Load, Delay, and Power</vt:lpstr>
      <vt:lpstr>Queueing &amp; Fairness</vt:lpstr>
      <vt:lpstr>Simple Resource Allocation</vt:lpstr>
      <vt:lpstr>Fairness</vt:lpstr>
      <vt:lpstr>FQ Algorithm</vt:lpstr>
      <vt:lpstr>FQ Algorithm (cont)</vt:lpstr>
      <vt:lpstr>Approaches to  TCP Congestion Control</vt:lpstr>
      <vt:lpstr>TCP Congestion Control</vt:lpstr>
      <vt:lpstr>Idea of TCP Congestion Control</vt:lpstr>
      <vt:lpstr>Additive Increase/Multiplicative Decrease</vt:lpstr>
      <vt:lpstr>AIMD (cont)</vt:lpstr>
      <vt:lpstr>AIMD (cont)</vt:lpstr>
      <vt:lpstr>Additive Increase/Multiplicative Decrease</vt:lpstr>
      <vt:lpstr>AIMD (cont)</vt:lpstr>
      <vt:lpstr>TCP Congestion Control: details</vt:lpstr>
      <vt:lpstr>Slow Start</vt:lpstr>
      <vt:lpstr>“Slow Start” Phase</vt:lpstr>
      <vt:lpstr>Slow Start</vt:lpstr>
      <vt:lpstr>Leads to the TCP “Sawtooth”</vt:lpstr>
      <vt:lpstr>Practical Details</vt:lpstr>
      <vt:lpstr>Slow Start (cont)</vt:lpstr>
      <vt:lpstr>Two Kinds of Loss in TCP</vt:lpstr>
      <vt:lpstr>Repeating Slow Start After Timeout</vt:lpstr>
      <vt:lpstr>Repeating Slow Start After Idle Period</vt:lpstr>
      <vt:lpstr>Fast Retransmit and Fast Recovery</vt:lpstr>
      <vt:lpstr>Results</vt:lpstr>
      <vt:lpstr>Other TCP Mechanisms</vt:lpstr>
      <vt:lpstr>Motivation for Nagle’s Algorithm</vt:lpstr>
      <vt:lpstr>Nagle’s Algorithm</vt:lpstr>
      <vt:lpstr>Motivation for Delayed ACK</vt:lpstr>
      <vt:lpstr>TCP Header Allows Piggybacking</vt:lpstr>
      <vt:lpstr>Example of Piggybacking</vt:lpstr>
      <vt:lpstr>Increasing Likelihood of Piggybacking</vt:lpstr>
      <vt:lpstr>Delayed ACK</vt:lpstr>
      <vt:lpstr>Other Mechanisms</vt:lpstr>
      <vt:lpstr>Congestion Avoidance</vt:lpstr>
      <vt:lpstr>Bursty Loss From Drop-Tail Queuing</vt:lpstr>
      <vt:lpstr>Slow Feedback from Drop Tail</vt:lpstr>
      <vt:lpstr>Random Early Detection (RED)</vt:lpstr>
      <vt:lpstr>Properties of RED</vt:lpstr>
      <vt:lpstr>RED Details</vt:lpstr>
      <vt:lpstr>RED Details (cont)</vt:lpstr>
      <vt:lpstr>RED Details (cont)</vt:lpstr>
      <vt:lpstr>Tuning RED</vt:lpstr>
      <vt:lpstr>Problems With RED</vt:lpstr>
      <vt:lpstr>TCP Vegas</vt:lpstr>
      <vt:lpstr>Algorithm </vt:lpstr>
      <vt:lpstr>Algorithm (cont)</vt:lpstr>
      <vt:lpstr>Conclusions</vt:lpstr>
      <vt:lpstr>Summary: TCP Congestion Control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 Control</dc:title>
  <dc:creator>Ryan Peterson</dc:creator>
  <cp:lastModifiedBy>mike erlinger</cp:lastModifiedBy>
  <cp:revision>68</cp:revision>
  <cp:lastPrinted>2007-10-30T16:42:10Z</cp:lastPrinted>
  <dcterms:created xsi:type="dcterms:W3CDTF">1999-11-27T21:42:18Z</dcterms:created>
  <dcterms:modified xsi:type="dcterms:W3CDTF">2018-10-23T19:31:54Z</dcterms:modified>
</cp:coreProperties>
</file>