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4" r:id="rId3"/>
    <p:sldId id="269" r:id="rId4"/>
    <p:sldId id="305" r:id="rId5"/>
    <p:sldId id="270" r:id="rId6"/>
    <p:sldId id="257" r:id="rId7"/>
    <p:sldId id="258" r:id="rId8"/>
    <p:sldId id="278" r:id="rId9"/>
    <p:sldId id="298" r:id="rId10"/>
    <p:sldId id="297" r:id="rId11"/>
    <p:sldId id="279" r:id="rId12"/>
    <p:sldId id="299" r:id="rId13"/>
    <p:sldId id="280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2" r:id="rId23"/>
    <p:sldId id="293" r:id="rId24"/>
    <p:sldId id="294" r:id="rId25"/>
    <p:sldId id="295" r:id="rId26"/>
    <p:sldId id="300" r:id="rId27"/>
    <p:sldId id="301" r:id="rId28"/>
    <p:sldId id="259" r:id="rId29"/>
    <p:sldId id="267" r:id="rId30"/>
    <p:sldId id="306" r:id="rId31"/>
    <p:sldId id="302" r:id="rId32"/>
    <p:sldId id="303" r:id="rId33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99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50" d="100"/>
          <a:sy n="150" d="100"/>
        </p:scale>
        <p:origin x="24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7556529E-A3A9-664C-A751-64BA13195B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9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6604A654-921E-114E-B456-DB9A091A9F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130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30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B05FF83-ECE8-F042-BBE4-8A83DE77E243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4213"/>
            <a:ext cx="4656138" cy="34925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411663"/>
            <a:ext cx="518795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0C5E4-C3DA-FD45-B223-73351F4BA7D2}" type="slidenum">
              <a:rPr lang="en-US"/>
              <a:pPr/>
              <a:t>12</a:t>
            </a:fld>
            <a:endParaRPr lang="en-US"/>
          </a:p>
        </p:txBody>
      </p:sp>
      <p:sp>
        <p:nvSpPr>
          <p:cNvPr id="78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8400" y="684213"/>
            <a:ext cx="4656138" cy="3492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1700" y="4411663"/>
            <a:ext cx="5187950" cy="4191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3016D-D0AF-1344-9978-01FD4D9F9929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5325"/>
            <a:ext cx="4641850" cy="34813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10075"/>
            <a:ext cx="5124450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1861" tIns="45931" rIns="91861" bIns="45931"/>
          <a:lstStyle/>
          <a:p>
            <a:pPr defTabSz="912813">
              <a:spcBef>
                <a:spcPct val="0"/>
              </a:spcBef>
            </a:pPr>
            <a:endParaRPr lang="fr-FR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EE77E-58C3-4344-88BB-35D368E5A3A9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5325"/>
            <a:ext cx="4641850" cy="34813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10075"/>
            <a:ext cx="5124450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8EF45-F495-9649-A269-C4AFEE6954A7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0CFEDE-DA5D-0245-9C9C-1234D5187C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5FBA6-2210-0041-B373-3BC5BFE265BE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985238-3527-D54E-9751-17F75882E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2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8C02A4-31D6-C54C-B025-C3662E81AD8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B1A6BA-0A9E-EA44-BF8F-96D0013919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8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7974D-903E-BE4F-95B9-ED34BE48D2A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1276E-12AB-0843-AB49-191E6F6BA1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F1453-20A7-2545-825E-14A7C4D272C0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8ADA27-DC94-B74F-A2C3-15B6707631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1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7D1D19-D929-8D43-A471-D81FB45FBB9A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91F969-0D89-B142-BF6D-37EC2B4EAC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3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DD130-F155-E044-BC25-F76867BC7F31}" type="datetime1">
              <a:rPr lang="en-US" smtClean="0"/>
              <a:t>9/27/19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3A394-D116-144C-A330-79B3DABDA0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7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E6570-4553-4F4C-868E-E041AED9949A}" type="datetime1">
              <a:rPr lang="en-US" smtClean="0"/>
              <a:t>9/27/19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D59B54-DCB9-D245-B0EC-D3FF68FEE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3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A33A27-5DD6-364A-9F14-1C7BBCCFD4F0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B965B8-6F76-4744-B39E-B582430E0B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9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77692A-D90A-A94B-A251-E5A943E9C927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1DF3B5-6F08-D046-87FD-FCB2D856A7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2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0ADF9C-4923-7647-92DD-DA6FE8DCEA18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920D32-666C-8E44-9080-D45B08A6E6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6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 smtClean="0"/>
              <a:t>9/24/18Fifth </a:t>
            </a:r>
            <a:r>
              <a:rPr lang="en-US" dirty="0"/>
              <a:t>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992238D-2586-794C-B3C6-4C26A6688DE2}" type="datetime1">
              <a:rPr lang="en-US" smtClean="0"/>
              <a:t>9/27/19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41AC36-DF22-B041-B8C6-A96225DFF38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5091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3505200" y="6248400"/>
            <a:ext cx="2042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myKRinternetworking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26F-6100-2D4F-AF27-3A8D1E1B69ED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2BB048-64BA-8E4F-810C-7A07E938628C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0"/>
            <a:ext cx="5029200" cy="1828800"/>
          </a:xfrm>
        </p:spPr>
        <p:txBody>
          <a:bodyPr/>
          <a:lstStyle/>
          <a:p>
            <a:r>
              <a:rPr lang="en-US" sz="4400" dirty="0" smtClean="0"/>
              <a:t>Internetworking</a:t>
            </a:r>
            <a:br>
              <a:rPr lang="en-US" sz="4400" dirty="0" smtClean="0"/>
            </a:br>
            <a:r>
              <a:rPr lang="en-US" sz="4400" dirty="0" smtClean="0"/>
              <a:t>Network Layer 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752600"/>
            <a:ext cx="5105400" cy="2057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Outline/Goals</a:t>
            </a:r>
          </a:p>
          <a:p>
            <a:pPr lvl="1">
              <a:buFontTx/>
              <a:buNone/>
            </a:pPr>
            <a:r>
              <a:rPr lang="en-US" dirty="0"/>
              <a:t>Best Effort Service Model</a:t>
            </a:r>
          </a:p>
          <a:p>
            <a:pPr lvl="1">
              <a:buFontTx/>
              <a:buNone/>
            </a:pPr>
            <a:r>
              <a:rPr lang="en-US" dirty="0"/>
              <a:t>IP - The Protocol, RFC 791, STD 5</a:t>
            </a:r>
          </a:p>
          <a:p>
            <a:pPr lvl="1">
              <a:buFontTx/>
              <a:buNone/>
            </a:pPr>
            <a:r>
              <a:rPr lang="en-US" dirty="0" smtClean="0"/>
              <a:t>KR - Chapter </a:t>
            </a:r>
            <a:r>
              <a:rPr lang="en-US" dirty="0"/>
              <a:t>4!!!</a:t>
            </a:r>
          </a:p>
        </p:txBody>
      </p:sp>
      <p:pic>
        <p:nvPicPr>
          <p:cNvPr id="2052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2944557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3733800"/>
            <a:ext cx="8001000" cy="2425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Note to Students: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The course slides are a combination of slides from: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Peterson &amp; Davie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Kurose &amp; Ross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My previous lectures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 claim no copyright for any of the material and would recommend either book for a detailed treatment of the material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9706-4026-1C49-83FB-CA7BFB506893}" type="datetime1">
              <a:rPr lang="en-US" smtClean="0"/>
              <a:t>9/27/19</a:t>
            </a:fld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CCA1C7-AB4B-C149-978E-1EFFE89EA10A}" type="slidenum">
              <a:rPr lang="en-US"/>
              <a:pPr/>
              <a:t>10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705600" cy="1219200"/>
          </a:xfrm>
        </p:spPr>
        <p:txBody>
          <a:bodyPr/>
          <a:lstStyle/>
          <a:p>
            <a:r>
              <a:rPr lang="en-US" sz="3600" dirty="0"/>
              <a:t>IP </a:t>
            </a:r>
            <a:r>
              <a:rPr lang="en-US" sz="3600" dirty="0" smtClean="0"/>
              <a:t>Service Model: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Best-Effort Packet Delivery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22538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Packet switching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Divide messages into a sequence of packets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Headers with source and destination address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Best-effort </a:t>
            </a:r>
            <a:r>
              <a:rPr lang="en-US" sz="2400" dirty="0" smtClean="0"/>
              <a:t>delivery – delivery service with NO state</a:t>
            </a:r>
            <a:endParaRPr lang="en-US" sz="2400" dirty="0"/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Packets may be lost or Delayed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Packets may be corrupted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Packets may be delivered out of order</a:t>
            </a:r>
          </a:p>
        </p:txBody>
      </p:sp>
      <p:pic>
        <p:nvPicPr>
          <p:cNvPr id="75780" name="Picture 4" descr="j028575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13625" y="5302250"/>
            <a:ext cx="1730375" cy="106203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2724150" y="4837113"/>
          <a:ext cx="3608388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4" name="Photo Editor Photo" r:id="rId4" imgW="1905266" imgH="1390844" progId="MSPhotoEd.3">
                  <p:embed/>
                </p:oleObj>
              </mc:Choice>
              <mc:Fallback>
                <p:oleObj name="Photo Editor Photo" r:id="rId4" imgW="1905266" imgH="1390844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4837113"/>
                        <a:ext cx="3608388" cy="206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Line 6"/>
          <p:cNvSpPr>
            <a:spLocks noChangeShapeType="1"/>
          </p:cNvSpPr>
          <p:nvPr/>
        </p:nvSpPr>
        <p:spPr bwMode="auto">
          <a:xfrm flipV="1">
            <a:off x="1714500" y="5959475"/>
            <a:ext cx="1344613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 flipV="1">
            <a:off x="6122988" y="5811838"/>
            <a:ext cx="1095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0" y="4652963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source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7224713" y="4735513"/>
            <a:ext cx="1522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destination</a:t>
            </a:r>
          </a:p>
        </p:txBody>
      </p:sp>
      <p:pic>
        <p:nvPicPr>
          <p:cNvPr id="75786" name="Picture 10" descr="MCj02957280000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084763"/>
            <a:ext cx="1928813" cy="1630362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521075" y="5527675"/>
            <a:ext cx="1890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IP network</a:t>
            </a:r>
          </a:p>
        </p:txBody>
      </p:sp>
      <p:grpSp>
        <p:nvGrpSpPr>
          <p:cNvPr id="75788" name="Group 12"/>
          <p:cNvGrpSpPr>
            <a:grpSpLocks/>
          </p:cNvGrpSpPr>
          <p:nvPr/>
        </p:nvGrpSpPr>
        <p:grpSpPr bwMode="auto">
          <a:xfrm>
            <a:off x="2089150" y="5421313"/>
            <a:ext cx="327025" cy="457200"/>
            <a:chOff x="4505" y="1615"/>
            <a:chExt cx="206" cy="288"/>
          </a:xfrm>
        </p:grpSpPr>
        <p:sp>
          <p:nvSpPr>
            <p:cNvPr id="75789" name="Rectangle 13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Rectangle 14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2584450" y="5426075"/>
            <a:ext cx="327025" cy="457200"/>
            <a:chOff x="4505" y="1615"/>
            <a:chExt cx="206" cy="288"/>
          </a:xfrm>
        </p:grpSpPr>
        <p:sp>
          <p:nvSpPr>
            <p:cNvPr id="75792" name="Rectangle 16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794" name="Group 18"/>
          <p:cNvGrpSpPr>
            <a:grpSpLocks/>
          </p:cNvGrpSpPr>
          <p:nvPr/>
        </p:nvGrpSpPr>
        <p:grpSpPr bwMode="auto">
          <a:xfrm>
            <a:off x="6438900" y="5280025"/>
            <a:ext cx="327025" cy="457200"/>
            <a:chOff x="4505" y="1615"/>
            <a:chExt cx="206" cy="288"/>
          </a:xfrm>
        </p:grpSpPr>
        <p:sp>
          <p:nvSpPr>
            <p:cNvPr id="75795" name="Rectangle 19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47E4-8BA2-9C43-84BD-4E1C102BBEC1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60611-E8F1-A94F-9A5B-3D20A6EC394E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705600" cy="1219200"/>
          </a:xfrm>
        </p:spPr>
        <p:txBody>
          <a:bodyPr/>
          <a:lstStyle/>
          <a:p>
            <a:r>
              <a:rPr lang="en-US" sz="3600" dirty="0"/>
              <a:t>IP Service Model: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Why </a:t>
            </a:r>
            <a:r>
              <a:rPr lang="en-US" sz="3600" dirty="0"/>
              <a:t>Best-Effort?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IP means never having to say you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re sorry…</a:t>
            </a:r>
          </a:p>
          <a:p>
            <a:pPr lvl="1"/>
            <a:r>
              <a:rPr lang="en-US" sz="2000" dirty="0"/>
              <a:t>Don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t need to reserve bandwidth and memory</a:t>
            </a:r>
          </a:p>
          <a:p>
            <a:pPr lvl="1"/>
            <a:r>
              <a:rPr lang="en-US" sz="2000" dirty="0"/>
              <a:t>Don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t need to do error detection &amp; correction</a:t>
            </a:r>
          </a:p>
          <a:p>
            <a:pPr lvl="1"/>
            <a:r>
              <a:rPr lang="en-US" sz="2000" dirty="0"/>
              <a:t>Don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t need to remember from one packet to </a:t>
            </a:r>
            <a:r>
              <a:rPr lang="en-US" sz="2000" dirty="0" smtClean="0"/>
              <a:t>next</a:t>
            </a:r>
          </a:p>
          <a:p>
            <a:pPr lvl="1"/>
            <a:r>
              <a:rPr lang="en-US" sz="2000" dirty="0" smtClean="0"/>
              <a:t>Push all other concerns to end hosts, NOT the middle</a:t>
            </a:r>
            <a:endParaRPr lang="en-US" sz="2000" dirty="0"/>
          </a:p>
          <a:p>
            <a:r>
              <a:rPr lang="en-US" sz="2400" dirty="0"/>
              <a:t>Easier to survive failures</a:t>
            </a:r>
          </a:p>
          <a:p>
            <a:pPr lvl="1"/>
            <a:r>
              <a:rPr lang="en-US" sz="2000" dirty="0"/>
              <a:t>Transient disruptions are okay during failover</a:t>
            </a:r>
          </a:p>
          <a:p>
            <a:pPr lvl="1"/>
            <a:endParaRPr lang="en-US" sz="2000" dirty="0"/>
          </a:p>
          <a:p>
            <a:r>
              <a:rPr lang="en-US" sz="2400" dirty="0"/>
              <a:t>… but, applications </a:t>
            </a:r>
            <a:r>
              <a:rPr lang="en-US" sz="2400" i="1" dirty="0"/>
              <a:t>do </a:t>
            </a:r>
            <a:r>
              <a:rPr lang="en-US" sz="2400" dirty="0"/>
              <a:t>want efficient, accurate transfer of data in order, in a timely fashion - NOT  IPs problem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9493-58B3-884F-9851-9989D8ADB6A6}" type="datetime1">
              <a:rPr lang="en-US" smtClean="0"/>
              <a:t>9/27/19</a:t>
            </a:fld>
            <a:endParaRPr lang="en-US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9423E2-59DD-3B4E-9F80-5A41A62F58A4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 in the IP Protocols</a:t>
            </a:r>
          </a:p>
        </p:txBody>
      </p:sp>
      <p:sp>
        <p:nvSpPr>
          <p:cNvPr id="77827" name="Text Box 1027"/>
          <p:cNvSpPr txBox="1">
            <a:spLocks noChangeArrowheads="1"/>
          </p:cNvSpPr>
          <p:nvPr/>
        </p:nvSpPr>
        <p:spPr bwMode="auto">
          <a:xfrm>
            <a:off x="3238500" y="4699000"/>
            <a:ext cx="2427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Internet Protocol</a:t>
            </a:r>
          </a:p>
        </p:txBody>
      </p:sp>
      <p:sp>
        <p:nvSpPr>
          <p:cNvPr id="77828" name="Text Box 1028"/>
          <p:cNvSpPr txBox="1">
            <a:spLocks noChangeArrowheads="1"/>
          </p:cNvSpPr>
          <p:nvPr/>
        </p:nvSpPr>
        <p:spPr bwMode="auto">
          <a:xfrm>
            <a:off x="1211263" y="3205163"/>
            <a:ext cx="28336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Transmission Control</a:t>
            </a:r>
          </a:p>
          <a:p>
            <a:pPr algn="ctr">
              <a:lnSpc>
                <a:spcPct val="80000"/>
              </a:lnSpc>
            </a:pPr>
            <a:r>
              <a:rPr lang="en-US"/>
              <a:t>Protocol (TCP)</a:t>
            </a:r>
          </a:p>
        </p:txBody>
      </p:sp>
      <p:sp>
        <p:nvSpPr>
          <p:cNvPr id="77829" name="Text Box 1029"/>
          <p:cNvSpPr txBox="1">
            <a:spLocks noChangeArrowheads="1"/>
          </p:cNvSpPr>
          <p:nvPr/>
        </p:nvSpPr>
        <p:spPr bwMode="auto">
          <a:xfrm>
            <a:off x="5680075" y="3230563"/>
            <a:ext cx="21145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/>
              <a:t>User Datagram </a:t>
            </a:r>
          </a:p>
          <a:p>
            <a:pPr algn="r">
              <a:lnSpc>
                <a:spcPct val="80000"/>
              </a:lnSpc>
            </a:pPr>
            <a:r>
              <a:rPr lang="en-US"/>
              <a:t>Protocol (UDP)</a:t>
            </a:r>
          </a:p>
        </p:txBody>
      </p:sp>
      <p:sp>
        <p:nvSpPr>
          <p:cNvPr id="77830" name="Text Box 1030"/>
          <p:cNvSpPr txBox="1">
            <a:spLocks noChangeArrowheads="1"/>
          </p:cNvSpPr>
          <p:nvPr/>
        </p:nvSpPr>
        <p:spPr bwMode="auto">
          <a:xfrm>
            <a:off x="2206625" y="2047875"/>
            <a:ext cx="96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Telnet</a:t>
            </a:r>
          </a:p>
        </p:txBody>
      </p:sp>
      <p:sp>
        <p:nvSpPr>
          <p:cNvPr id="77831" name="Text Box 1031"/>
          <p:cNvSpPr txBox="1">
            <a:spLocks noChangeArrowheads="1"/>
          </p:cNvSpPr>
          <p:nvPr/>
        </p:nvSpPr>
        <p:spPr bwMode="auto">
          <a:xfrm>
            <a:off x="841375" y="2079625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HTTP</a:t>
            </a:r>
          </a:p>
        </p:txBody>
      </p:sp>
      <p:sp>
        <p:nvSpPr>
          <p:cNvPr id="77832" name="Text Box 1032"/>
          <p:cNvSpPr txBox="1">
            <a:spLocks noChangeArrowheads="1"/>
          </p:cNvSpPr>
          <p:nvPr/>
        </p:nvSpPr>
        <p:spPr bwMode="auto">
          <a:xfrm>
            <a:off x="2062163" y="5702300"/>
            <a:ext cx="1166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SONET</a:t>
            </a:r>
          </a:p>
        </p:txBody>
      </p:sp>
      <p:sp>
        <p:nvSpPr>
          <p:cNvPr id="77833" name="Text Box 1033"/>
          <p:cNvSpPr txBox="1">
            <a:spLocks noChangeArrowheads="1"/>
          </p:cNvSpPr>
          <p:nvPr/>
        </p:nvSpPr>
        <p:spPr bwMode="auto">
          <a:xfrm>
            <a:off x="5476875" y="5702300"/>
            <a:ext cx="862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ATM</a:t>
            </a:r>
          </a:p>
        </p:txBody>
      </p:sp>
      <p:sp>
        <p:nvSpPr>
          <p:cNvPr id="77834" name="Text Box 1034"/>
          <p:cNvSpPr txBox="1">
            <a:spLocks noChangeArrowheads="1"/>
          </p:cNvSpPr>
          <p:nvPr/>
        </p:nvSpPr>
        <p:spPr bwMode="auto">
          <a:xfrm>
            <a:off x="3778250" y="5676900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Ethernet</a:t>
            </a:r>
          </a:p>
        </p:txBody>
      </p:sp>
      <p:sp>
        <p:nvSpPr>
          <p:cNvPr id="77835" name="Rectangle 1035"/>
          <p:cNvSpPr>
            <a:spLocks noChangeArrowheads="1"/>
          </p:cNvSpPr>
          <p:nvPr/>
        </p:nvSpPr>
        <p:spPr bwMode="auto">
          <a:xfrm>
            <a:off x="715963" y="2032000"/>
            <a:ext cx="107950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Rectangle 1036"/>
          <p:cNvSpPr>
            <a:spLocks noChangeArrowheads="1"/>
          </p:cNvSpPr>
          <p:nvPr/>
        </p:nvSpPr>
        <p:spPr bwMode="auto">
          <a:xfrm>
            <a:off x="2011363" y="2032000"/>
            <a:ext cx="12954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Rectangle 1037"/>
          <p:cNvSpPr>
            <a:spLocks noChangeArrowheads="1"/>
          </p:cNvSpPr>
          <p:nvPr/>
        </p:nvSpPr>
        <p:spPr bwMode="auto">
          <a:xfrm>
            <a:off x="1206500" y="3213100"/>
            <a:ext cx="2870200" cy="749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Rectangle 1038"/>
          <p:cNvSpPr>
            <a:spLocks noChangeArrowheads="1"/>
          </p:cNvSpPr>
          <p:nvPr/>
        </p:nvSpPr>
        <p:spPr bwMode="auto">
          <a:xfrm>
            <a:off x="3251200" y="4686300"/>
            <a:ext cx="2438400" cy="469900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Rectangle 1039"/>
          <p:cNvSpPr>
            <a:spLocks noChangeArrowheads="1"/>
          </p:cNvSpPr>
          <p:nvPr/>
        </p:nvSpPr>
        <p:spPr bwMode="auto">
          <a:xfrm>
            <a:off x="5308600" y="3187700"/>
            <a:ext cx="2755900" cy="78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Text Box 1040"/>
          <p:cNvSpPr txBox="1">
            <a:spLocks noChangeArrowheads="1"/>
          </p:cNvSpPr>
          <p:nvPr/>
        </p:nvSpPr>
        <p:spPr bwMode="auto">
          <a:xfrm>
            <a:off x="7508875" y="2081213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RTP</a:t>
            </a:r>
          </a:p>
        </p:txBody>
      </p:sp>
      <p:sp>
        <p:nvSpPr>
          <p:cNvPr id="77841" name="Text Box 1041"/>
          <p:cNvSpPr txBox="1">
            <a:spLocks noChangeArrowheads="1"/>
          </p:cNvSpPr>
          <p:nvPr/>
        </p:nvSpPr>
        <p:spPr bwMode="auto">
          <a:xfrm>
            <a:off x="5435600" y="20812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DNS</a:t>
            </a:r>
          </a:p>
        </p:txBody>
      </p:sp>
      <p:sp>
        <p:nvSpPr>
          <p:cNvPr id="77842" name="Rectangle 1042"/>
          <p:cNvSpPr>
            <a:spLocks noChangeArrowheads="1"/>
          </p:cNvSpPr>
          <p:nvPr/>
        </p:nvSpPr>
        <p:spPr bwMode="auto">
          <a:xfrm>
            <a:off x="5233988" y="2035175"/>
            <a:ext cx="1220787" cy="55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Rectangle 1043"/>
          <p:cNvSpPr>
            <a:spLocks noChangeArrowheads="1"/>
          </p:cNvSpPr>
          <p:nvPr/>
        </p:nvSpPr>
        <p:spPr bwMode="auto">
          <a:xfrm>
            <a:off x="7280275" y="2035175"/>
            <a:ext cx="1076325" cy="52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4" name="Rectangle 1044"/>
          <p:cNvSpPr>
            <a:spLocks noChangeArrowheads="1"/>
          </p:cNvSpPr>
          <p:nvPr/>
        </p:nvSpPr>
        <p:spPr bwMode="auto">
          <a:xfrm>
            <a:off x="2006600" y="5702300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5" name="Rectangle 1045"/>
          <p:cNvSpPr>
            <a:spLocks noChangeArrowheads="1"/>
          </p:cNvSpPr>
          <p:nvPr/>
        </p:nvSpPr>
        <p:spPr bwMode="auto">
          <a:xfrm>
            <a:off x="3759200" y="5689600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6" name="Rectangle 1046"/>
          <p:cNvSpPr>
            <a:spLocks noChangeArrowheads="1"/>
          </p:cNvSpPr>
          <p:nvPr/>
        </p:nvSpPr>
        <p:spPr bwMode="auto">
          <a:xfrm>
            <a:off x="5422900" y="5676900"/>
            <a:ext cx="10033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7" name="Line 1047"/>
          <p:cNvSpPr>
            <a:spLocks noChangeShapeType="1"/>
          </p:cNvSpPr>
          <p:nvPr/>
        </p:nvSpPr>
        <p:spPr bwMode="auto">
          <a:xfrm>
            <a:off x="1271588" y="2552700"/>
            <a:ext cx="1077912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8" name="Line 1048"/>
          <p:cNvSpPr>
            <a:spLocks noChangeShapeType="1"/>
          </p:cNvSpPr>
          <p:nvPr/>
        </p:nvSpPr>
        <p:spPr bwMode="auto">
          <a:xfrm>
            <a:off x="2728913" y="2528888"/>
            <a:ext cx="1587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9" name="Line 1049"/>
          <p:cNvSpPr>
            <a:spLocks noChangeShapeType="1"/>
          </p:cNvSpPr>
          <p:nvPr/>
        </p:nvSpPr>
        <p:spPr bwMode="auto">
          <a:xfrm>
            <a:off x="5873750" y="2590800"/>
            <a:ext cx="62865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0" name="Line 1050"/>
          <p:cNvSpPr>
            <a:spLocks noChangeShapeType="1"/>
          </p:cNvSpPr>
          <p:nvPr/>
        </p:nvSpPr>
        <p:spPr bwMode="auto">
          <a:xfrm flipH="1">
            <a:off x="7226300" y="2533650"/>
            <a:ext cx="649288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1" name="Line 1051"/>
          <p:cNvSpPr>
            <a:spLocks noChangeShapeType="1"/>
          </p:cNvSpPr>
          <p:nvPr/>
        </p:nvSpPr>
        <p:spPr bwMode="auto">
          <a:xfrm>
            <a:off x="2628900" y="3962400"/>
            <a:ext cx="162560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2" name="Line 1052"/>
          <p:cNvSpPr>
            <a:spLocks noChangeShapeType="1"/>
          </p:cNvSpPr>
          <p:nvPr/>
        </p:nvSpPr>
        <p:spPr bwMode="auto">
          <a:xfrm flipH="1">
            <a:off x="4876800" y="3975100"/>
            <a:ext cx="191770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3" name="Line 1053"/>
          <p:cNvSpPr>
            <a:spLocks noChangeShapeType="1"/>
          </p:cNvSpPr>
          <p:nvPr/>
        </p:nvSpPr>
        <p:spPr bwMode="auto">
          <a:xfrm flipH="1">
            <a:off x="2654300" y="5156200"/>
            <a:ext cx="160020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4" name="Line 1054"/>
          <p:cNvSpPr>
            <a:spLocks noChangeShapeType="1"/>
          </p:cNvSpPr>
          <p:nvPr/>
        </p:nvSpPr>
        <p:spPr bwMode="auto">
          <a:xfrm>
            <a:off x="4495800" y="515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5" name="Line 1055"/>
          <p:cNvSpPr>
            <a:spLocks noChangeShapeType="1"/>
          </p:cNvSpPr>
          <p:nvPr/>
        </p:nvSpPr>
        <p:spPr bwMode="auto">
          <a:xfrm>
            <a:off x="4902200" y="5156200"/>
            <a:ext cx="1054100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6" name="Rectangle 1056"/>
          <p:cNvSpPr>
            <a:spLocks noChangeArrowheads="1"/>
          </p:cNvSpPr>
          <p:nvPr/>
        </p:nvSpPr>
        <p:spPr bwMode="auto">
          <a:xfrm>
            <a:off x="3511550" y="2046288"/>
            <a:ext cx="1112838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7" name="Text Box 1057"/>
          <p:cNvSpPr txBox="1">
            <a:spLocks noChangeArrowheads="1"/>
          </p:cNvSpPr>
          <p:nvPr/>
        </p:nvSpPr>
        <p:spPr bwMode="auto">
          <a:xfrm>
            <a:off x="3697288" y="2085975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FTP</a:t>
            </a:r>
          </a:p>
        </p:txBody>
      </p:sp>
      <p:sp>
        <p:nvSpPr>
          <p:cNvPr id="77858" name="Line 1058"/>
          <p:cNvSpPr>
            <a:spLocks noChangeShapeType="1"/>
          </p:cNvSpPr>
          <p:nvPr/>
        </p:nvSpPr>
        <p:spPr bwMode="auto">
          <a:xfrm flipH="1">
            <a:off x="3276600" y="2576513"/>
            <a:ext cx="88900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772400" y="57150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Bottom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58200" y="205740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Top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0" y="3048000"/>
            <a:ext cx="966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Provide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Services 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of Top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2ADE-D9B9-1F4C-BE25-BFCB41769307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A09083-26AD-B840-84BC-B2F049A72A0F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Service Model:</a:t>
            </a:r>
            <a:br>
              <a:rPr lang="en-US" dirty="0" smtClean="0"/>
            </a:br>
            <a:r>
              <a:rPr lang="en-US" dirty="0" smtClean="0"/>
              <a:t>Best</a:t>
            </a:r>
            <a:r>
              <a:rPr lang="en-US" dirty="0"/>
              <a:t>-Effort is </a:t>
            </a:r>
            <a:r>
              <a:rPr lang="en-US" dirty="0" smtClean="0"/>
              <a:t>Enough </a:t>
            </a:r>
            <a:r>
              <a:rPr lang="en-US" dirty="0" smtClean="0">
                <a:solidFill>
                  <a:srgbClr val="FF0000"/>
                </a:solidFill>
              </a:rPr>
              <a:t>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No error detection or correction</a:t>
            </a:r>
          </a:p>
          <a:p>
            <a:pPr lvl="1"/>
            <a:r>
              <a:rPr lang="en-US" sz="2000"/>
              <a:t>Higher-level protocol can provide error checking</a:t>
            </a:r>
          </a:p>
          <a:p>
            <a:r>
              <a:rPr lang="en-US" sz="2400"/>
              <a:t>Successive packets may not follow the same path</a:t>
            </a:r>
          </a:p>
          <a:p>
            <a:pPr lvl="1"/>
            <a:r>
              <a:rPr lang="en-US" sz="2000"/>
              <a:t>Not a problem as long as packets reach the destination</a:t>
            </a:r>
          </a:p>
          <a:p>
            <a:r>
              <a:rPr lang="en-US" sz="2400"/>
              <a:t>Packets can be delivered out-of-order</a:t>
            </a:r>
          </a:p>
          <a:p>
            <a:pPr lvl="1"/>
            <a:r>
              <a:rPr lang="en-US" sz="2000"/>
              <a:t>Receiver can put packets back in order (if necessary)</a:t>
            </a:r>
          </a:p>
          <a:p>
            <a:r>
              <a:rPr lang="en-US" sz="2400"/>
              <a:t>Packets may be lost or arbitrarily delayed</a:t>
            </a:r>
          </a:p>
          <a:p>
            <a:pPr lvl="1"/>
            <a:r>
              <a:rPr lang="en-US" sz="2000"/>
              <a:t>Sender can send the packets again (if desired)</a:t>
            </a:r>
          </a:p>
          <a:p>
            <a:r>
              <a:rPr lang="en-US" sz="2400"/>
              <a:t>No network congestion control (beyond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drop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)</a:t>
            </a:r>
          </a:p>
          <a:p>
            <a:pPr lvl="1"/>
            <a:r>
              <a:rPr lang="en-US" sz="2000"/>
              <a:t>Sender can slow down in response to loss or delay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E575-BBCC-9646-AA6D-3EA93DAFAA4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6AD67-1563-0842-BC4D-A4BC43301F74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Main Driving Goals (In Order)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Communication should continue despite failures</a:t>
            </a:r>
          </a:p>
          <a:p>
            <a:pPr lvl="1">
              <a:lnSpc>
                <a:spcPct val="90000"/>
              </a:lnSpc>
            </a:pPr>
            <a:r>
              <a:rPr lang="en-US"/>
              <a:t>Survive equipment failure or physical attack</a:t>
            </a:r>
          </a:p>
          <a:p>
            <a:pPr lvl="1">
              <a:lnSpc>
                <a:spcPct val="90000"/>
              </a:lnSpc>
            </a:pPr>
            <a:r>
              <a:rPr lang="en-US"/>
              <a:t>Traffic between two hosts continue on another path</a:t>
            </a:r>
          </a:p>
          <a:p>
            <a:pPr>
              <a:lnSpc>
                <a:spcPct val="90000"/>
              </a:lnSpc>
            </a:pPr>
            <a:r>
              <a:rPr lang="en-US"/>
              <a:t>Support multiple types of communication services</a:t>
            </a:r>
          </a:p>
          <a:p>
            <a:pPr lvl="1">
              <a:lnSpc>
                <a:spcPct val="90000"/>
              </a:lnSpc>
            </a:pPr>
            <a:r>
              <a:rPr lang="en-US"/>
              <a:t>Differing requirements for speed, latency, &amp; reliability</a:t>
            </a:r>
          </a:p>
          <a:p>
            <a:pPr lvl="1">
              <a:lnSpc>
                <a:spcPct val="90000"/>
              </a:lnSpc>
            </a:pPr>
            <a:r>
              <a:rPr lang="en-US"/>
              <a:t>Bidirectional reliable delivery vs. message service</a:t>
            </a:r>
          </a:p>
          <a:p>
            <a:pPr>
              <a:lnSpc>
                <a:spcPct val="90000"/>
              </a:lnSpc>
            </a:pPr>
            <a:r>
              <a:rPr lang="en-US"/>
              <a:t>Accommodate a variety of networks</a:t>
            </a:r>
          </a:p>
          <a:p>
            <a:pPr lvl="1">
              <a:lnSpc>
                <a:spcPct val="90000"/>
              </a:lnSpc>
            </a:pPr>
            <a:r>
              <a:rPr lang="en-US"/>
              <a:t>Both military and commercial facilities</a:t>
            </a:r>
          </a:p>
          <a:p>
            <a:pPr lvl="1">
              <a:lnSpc>
                <a:spcPct val="90000"/>
              </a:lnSpc>
            </a:pPr>
            <a:r>
              <a:rPr lang="en-US"/>
              <a:t>Minimize assumptions about the underlying 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3979-CB57-F647-A797-C10CBB3CE723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2F620-2BAA-1A48-968B-E3563EDC1231}" type="slidenum">
              <a:rPr lang="en-US"/>
              <a:pPr/>
              <a:t>15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Driving Goals, Somewhat Met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/>
              <a:t>Permit distributed management of resources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Nodes managed by different institutions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… though this is still rather challenging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/>
              <a:t>Cost-effectiveness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Statistical multiplexing through packet switching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… though packet headers and retransmissions wasteful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/>
              <a:t>Ease of attaching new hosts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Standard implementations of end-host protocols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… though still need a fair amount of end-host software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/>
              <a:t>Accountability for use of resources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Monitoring functions in the nodes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/>
              <a:t>… though this is still fairly limited and immature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A28-47C0-A648-8C54-CBF15C47D0D3}" type="datetime1">
              <a:rPr lang="en-US" smtClean="0"/>
              <a:t>9/27/19</a:t>
            </a:fld>
            <a:endParaRPr lang="en-US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466850" y="1560513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468438" y="4862513"/>
            <a:ext cx="6002337" cy="635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154363" y="62103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705600" cy="685800"/>
          </a:xfrm>
          <a:noFill/>
          <a:ln/>
        </p:spPr>
        <p:txBody>
          <a:bodyPr lIns="90488" tIns="44450" rIns="90488" bIns="44450" anchor="b"/>
          <a:lstStyle/>
          <a:p>
            <a:r>
              <a:rPr lang="en-US" sz="3600" dirty="0"/>
              <a:t>IP </a:t>
            </a:r>
            <a:r>
              <a:rPr lang="en-US" sz="3600" dirty="0" smtClean="0"/>
              <a:t>Datagram </a:t>
            </a:r>
            <a:r>
              <a:rPr lang="en-US" sz="3600" dirty="0"/>
              <a:t>Structure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455738" y="5508625"/>
            <a:ext cx="6002337" cy="825500"/>
          </a:xfrm>
          <a:prstGeom prst="rect">
            <a:avLst/>
          </a:prstGeom>
          <a:solidFill>
            <a:srgbClr val="FF66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1525588" y="2289175"/>
            <a:ext cx="5949950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1538288" y="2990850"/>
            <a:ext cx="5954712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38288" y="3638550"/>
            <a:ext cx="59563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4432300" y="1585913"/>
            <a:ext cx="1588" cy="20272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2959100" y="1620838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2235200" y="1620838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439863" y="1670050"/>
            <a:ext cx="833437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Version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2211388" y="1592263"/>
            <a:ext cx="784225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Header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Length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2932113" y="1592263"/>
            <a:ext cx="1495425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8-bit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Type of Service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(TOS)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4592638" y="1763713"/>
            <a:ext cx="2743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charset="0"/>
              </a:rPr>
              <a:t>16-bit Total Length (Bytes)</a:t>
            </a:r>
            <a:endParaRPr lang="en-US" sz="14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2144713" y="2493963"/>
            <a:ext cx="18859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5092700" y="2319338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4441825" y="2379663"/>
            <a:ext cx="646113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5153025" y="2511425"/>
            <a:ext cx="22145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>
            <a:off x="3022600" y="3017838"/>
            <a:ext cx="1588" cy="601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1625600" y="3052763"/>
            <a:ext cx="1287463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3000375" y="3149600"/>
            <a:ext cx="14906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charset="0"/>
              </a:rPr>
              <a:t>8-bit Protocol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4710113" y="3167063"/>
            <a:ext cx="2428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1525588" y="4286250"/>
            <a:ext cx="5967412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3201988" y="3810000"/>
            <a:ext cx="25860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charset="0"/>
              </a:rPr>
              <a:t>32-bit Source IP Address</a:t>
            </a:r>
            <a:endParaRPr lang="en-US" sz="14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3032125" y="4435475"/>
            <a:ext cx="30035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charset="0"/>
              </a:rPr>
              <a:t>32-bit Destination IP Address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3783013" y="5116513"/>
            <a:ext cx="15589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Options (if any)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4037013" y="5853113"/>
            <a:ext cx="915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Payload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D59B54-DCB9-D245-B0EC-D3FF68FEE45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0F18-3C54-4945-86B5-45E2F71C438B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3E4DD5-CAB5-ED43-A650-88E38B967CCA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Packet Header Fields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Version number (4 bits)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Indicates the version of the IP protocol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Necessary to know what other fields to expect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Typically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4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(for IPv4), and sometimes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6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(for IPv6)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Header length (4 bits</a:t>
            </a:r>
            <a:r>
              <a:rPr lang="en-US" sz="2400" dirty="0" smtClean="0"/>
              <a:t>)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Why 32 bit words??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Number of 32-bit words in the header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Typically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5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(for a 20-byte IPv4 header)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be more when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IP options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are used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Type-of-Service (8 bits)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Allow packets to be treated differently based on needs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E.g., low delay for audio, high bandwidth for bulk transfer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8EB7-E7D6-A34C-8C70-1B9E22893D58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A5BDF6-755F-CE4E-B5B5-72E19520C17B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Packet Header Fields (Continued)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Total length (16 bits)</a:t>
            </a:r>
          </a:p>
          <a:p>
            <a:pPr lvl="1"/>
            <a:r>
              <a:rPr lang="en-US" sz="2000"/>
              <a:t>Number of bytes in the packet</a:t>
            </a:r>
          </a:p>
          <a:p>
            <a:pPr lvl="1"/>
            <a:r>
              <a:rPr lang="en-US" sz="2000"/>
              <a:t>Maximum size is 63,535 bytes (2</a:t>
            </a:r>
            <a:r>
              <a:rPr lang="en-US" sz="2000" baseline="30000"/>
              <a:t>16</a:t>
            </a:r>
            <a:r>
              <a:rPr lang="en-US" sz="2000"/>
              <a:t> -1)</a:t>
            </a:r>
          </a:p>
          <a:p>
            <a:pPr lvl="1"/>
            <a:r>
              <a:rPr lang="en-US" sz="2000"/>
              <a:t>… though underlying links may impose harder limits</a:t>
            </a:r>
          </a:p>
          <a:p>
            <a:r>
              <a:rPr lang="en-US" sz="2400"/>
              <a:t>Fragmentation information (32 bits)</a:t>
            </a:r>
          </a:p>
          <a:p>
            <a:pPr lvl="1"/>
            <a:r>
              <a:rPr lang="en-US" sz="2000"/>
              <a:t>Packet identifier, flags, and fragment offset</a:t>
            </a:r>
          </a:p>
          <a:p>
            <a:pPr lvl="1"/>
            <a:r>
              <a:rPr lang="en-US" sz="2000"/>
              <a:t>Supports dividing a large IP packet into fragments</a:t>
            </a:r>
          </a:p>
          <a:p>
            <a:pPr lvl="1"/>
            <a:r>
              <a:rPr lang="en-US" sz="2000"/>
              <a:t>… in case a link cannot handle a large IP packet</a:t>
            </a:r>
          </a:p>
          <a:p>
            <a:r>
              <a:rPr lang="en-US" sz="2400"/>
              <a:t>Time-To-Live (8 bits)</a:t>
            </a:r>
          </a:p>
          <a:p>
            <a:pPr lvl="1"/>
            <a:r>
              <a:rPr lang="en-US" sz="2000"/>
              <a:t>Used to identify packets stuck in forwarding loops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A9BF-5313-6344-8558-091AF090967B}" type="datetime1">
              <a:rPr lang="en-US" smtClean="0"/>
              <a:t>9/27/19</a:t>
            </a:fld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F83DAC-87F7-FA4E-B343-502EAA09CA21}" type="slidenum">
              <a:rPr lang="en-US"/>
              <a:pPr/>
              <a:t>19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086600" cy="1219200"/>
          </a:xfrm>
        </p:spPr>
        <p:txBody>
          <a:bodyPr/>
          <a:lstStyle/>
          <a:p>
            <a:r>
              <a:rPr lang="en-US"/>
              <a:t>More:Time-to-Live (TTL) Field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1955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Potential robustness problem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Forwarding loops can cause packets to cycle forever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Confusing if the packet arrives much later</a:t>
            </a:r>
          </a:p>
          <a:p>
            <a:pPr marL="223838" indent="-223838">
              <a:lnSpc>
                <a:spcPct val="90000"/>
              </a:lnSpc>
            </a:pPr>
            <a:endParaRPr lang="en-US" sz="2400" dirty="0"/>
          </a:p>
          <a:p>
            <a:pPr marL="223838" indent="-223838">
              <a:lnSpc>
                <a:spcPct val="90000"/>
              </a:lnSpc>
            </a:pPr>
            <a:endParaRPr lang="en-US" sz="2400" dirty="0"/>
          </a:p>
          <a:p>
            <a:pPr marL="223838" indent="-223838">
              <a:lnSpc>
                <a:spcPct val="90000"/>
              </a:lnSpc>
            </a:pPr>
            <a:endParaRPr lang="en-US" sz="2400" dirty="0"/>
          </a:p>
          <a:p>
            <a:pPr marL="223838" indent="-223838">
              <a:lnSpc>
                <a:spcPct val="90000"/>
              </a:lnSpc>
            </a:pPr>
            <a:endParaRPr lang="en-US" sz="2400" dirty="0"/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Time-to-live field in packet header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TTL field decremented by each router on the path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Packet is discarded when TTL field reaches 0…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…and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time exceeded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message is sent to the </a:t>
            </a:r>
            <a:r>
              <a:rPr lang="en-US" sz="2000" dirty="0" smtClean="0"/>
              <a:t>source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 smtClean="0"/>
              <a:t>Used by </a:t>
            </a:r>
            <a:r>
              <a:rPr lang="en-US" sz="2000" dirty="0" err="1" smtClean="0"/>
              <a:t>Traceroute</a:t>
            </a:r>
            <a:endParaRPr lang="en-US" sz="2000" dirty="0"/>
          </a:p>
        </p:txBody>
      </p:sp>
      <p:pic>
        <p:nvPicPr>
          <p:cNvPr id="51204" name="Picture 4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3316288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205" name="Picture 5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463" y="3316288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206" name="Picture 6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075" y="3316288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885825" y="3470275"/>
            <a:ext cx="1228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2574925" y="3470275"/>
            <a:ext cx="18827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V="1">
            <a:off x="4840288" y="3470275"/>
            <a:ext cx="1768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7069138" y="3470275"/>
            <a:ext cx="1228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923925" y="3806825"/>
            <a:ext cx="3973513" cy="620713"/>
          </a:xfrm>
          <a:custGeom>
            <a:avLst/>
            <a:gdLst>
              <a:gd name="T0" fmla="*/ 0 w 2503"/>
              <a:gd name="T1" fmla="*/ 24 h 391"/>
              <a:gd name="T2" fmla="*/ 2177 w 2503"/>
              <a:gd name="T3" fmla="*/ 48 h 391"/>
              <a:gd name="T4" fmla="*/ 1959 w 2503"/>
              <a:gd name="T5" fmla="*/ 314 h 391"/>
              <a:gd name="T6" fmla="*/ 1137 w 2503"/>
              <a:gd name="T7" fmla="*/ 363 h 391"/>
              <a:gd name="T8" fmla="*/ 1137 w 2503"/>
              <a:gd name="T9" fmla="*/ 145 h 391"/>
              <a:gd name="T10" fmla="*/ 1621 w 2503"/>
              <a:gd name="T11" fmla="*/ 145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03" h="391">
                <a:moveTo>
                  <a:pt x="0" y="24"/>
                </a:moveTo>
                <a:cubicBezTo>
                  <a:pt x="925" y="12"/>
                  <a:pt x="1851" y="0"/>
                  <a:pt x="2177" y="48"/>
                </a:cubicBezTo>
                <a:cubicBezTo>
                  <a:pt x="2503" y="96"/>
                  <a:pt x="2132" y="262"/>
                  <a:pt x="1959" y="314"/>
                </a:cubicBezTo>
                <a:cubicBezTo>
                  <a:pt x="1786" y="366"/>
                  <a:pt x="1274" y="391"/>
                  <a:pt x="1137" y="363"/>
                </a:cubicBezTo>
                <a:cubicBezTo>
                  <a:pt x="1000" y="335"/>
                  <a:pt x="1056" y="181"/>
                  <a:pt x="1137" y="145"/>
                </a:cubicBezTo>
                <a:cubicBezTo>
                  <a:pt x="1218" y="109"/>
                  <a:pt x="1419" y="127"/>
                  <a:pt x="1621" y="145"/>
                </a:cubicBezTo>
              </a:path>
            </a:pathLst>
          </a:custGeom>
          <a:noFill/>
          <a:ln w="63500" cap="flat" cmpd="sng">
            <a:solidFill>
              <a:srgbClr val="FF3300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2152650" y="3000375"/>
            <a:ext cx="1036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3535363" y="3000375"/>
            <a:ext cx="1036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58000" cy="91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KR Chapter </a:t>
            </a:r>
            <a:r>
              <a:rPr lang="en-US" dirty="0">
                <a:cs typeface="+mj-cs"/>
              </a:rPr>
              <a:t>4: network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543800" cy="44958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chapter goals: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>
                <a:cs typeface="+mn-cs"/>
              </a:rPr>
              <a:t>understand principles behind network layer </a:t>
            </a:r>
            <a:r>
              <a:rPr lang="en-US" dirty="0" smtClean="0">
                <a:cs typeface="+mn-cs"/>
              </a:rPr>
              <a:t>services, focusing on data plane:</a:t>
            </a:r>
            <a:endParaRPr lang="en-US" dirty="0">
              <a:cs typeface="+mn-cs"/>
            </a:endParaRPr>
          </a:p>
          <a:p>
            <a:pPr lvl="1">
              <a:buFont typeface="Arial"/>
              <a:buChar char="•"/>
              <a:defRPr/>
            </a:pPr>
            <a:r>
              <a:rPr lang="en-US" dirty="0"/>
              <a:t>network layer service models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forwarding versus routing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how </a:t>
            </a:r>
            <a:r>
              <a:rPr lang="en-US" dirty="0"/>
              <a:t>a router works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generalized forwarding</a:t>
            </a:r>
            <a:endParaRPr lang="en-US" dirty="0"/>
          </a:p>
          <a:p>
            <a:pPr>
              <a:buFont typeface="Wingdings" charset="2"/>
              <a:buChar char="§"/>
              <a:defRPr/>
            </a:pPr>
            <a:r>
              <a:rPr lang="en-US" dirty="0">
                <a:cs typeface="+mn-cs"/>
              </a:rPr>
              <a:t>instantiation, implementation in the Internet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974A-07B6-2240-9D6F-E9A4813D51E1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A1276E-12AB-0843-AB49-191E6F6BA1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5FB5-641A-5D4E-B8B0-8EABB74FB89F}" type="datetime1">
              <a:rPr lang="en-US" smtClean="0"/>
              <a:t>9/27/19</a:t>
            </a:fld>
            <a:endParaRPr lang="en-US"/>
          </a:p>
        </p:txBody>
      </p:sp>
      <p:sp>
        <p:nvSpPr>
          <p:cNvPr id="4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163F99-38C6-404F-80FC-FBFA4591005F}" type="slidenum">
              <a:rPr lang="en-US"/>
              <a:pPr/>
              <a:t>20</a:t>
            </a:fld>
            <a:endParaRPr lang="en-US"/>
          </a:p>
        </p:txBody>
      </p:sp>
      <p:sp>
        <p:nvSpPr>
          <p:cNvPr id="52226" name="Line 2"/>
          <p:cNvSpPr>
            <a:spLocks noChangeShapeType="1"/>
          </p:cNvSpPr>
          <p:nvPr/>
        </p:nvSpPr>
        <p:spPr bwMode="auto">
          <a:xfrm flipV="1">
            <a:off x="6894513" y="4457700"/>
            <a:ext cx="1443037" cy="119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857250" y="4602163"/>
            <a:ext cx="2155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V="1">
            <a:off x="4841875" y="4576763"/>
            <a:ext cx="1873250" cy="730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3086100" y="4649788"/>
            <a:ext cx="1565275" cy="657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705600" cy="1219200"/>
          </a:xfrm>
        </p:spPr>
        <p:txBody>
          <a:bodyPr/>
          <a:lstStyle/>
          <a:p>
            <a:r>
              <a:rPr lang="en-US" sz="3600"/>
              <a:t>Application of TTL in Traceroute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2590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000" dirty="0"/>
              <a:t>Time-To-Live field in IP packet header</a:t>
            </a:r>
          </a:p>
          <a:p>
            <a:pPr lvl="1"/>
            <a:r>
              <a:rPr lang="en-US" sz="2000" dirty="0"/>
              <a:t>Source sends a packet with a TTL of </a:t>
            </a:r>
            <a:r>
              <a:rPr lang="en-US" sz="2000" i="1" dirty="0"/>
              <a:t>n</a:t>
            </a:r>
          </a:p>
          <a:p>
            <a:pPr lvl="1"/>
            <a:r>
              <a:rPr lang="en-US" sz="2000" dirty="0"/>
              <a:t>Each router along the path decrements the TTL</a:t>
            </a:r>
          </a:p>
          <a:p>
            <a:pPr lvl="1"/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TTL exceeded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sent when TTL reaches </a:t>
            </a:r>
            <a:r>
              <a:rPr lang="en-US" sz="2000" i="1" dirty="0"/>
              <a:t>0</a:t>
            </a:r>
          </a:p>
          <a:p>
            <a:r>
              <a:rPr lang="en-US" sz="2000" dirty="0" err="1"/>
              <a:t>Traceroute</a:t>
            </a:r>
            <a:r>
              <a:rPr lang="en-US" sz="2000" dirty="0"/>
              <a:t> tool exploits this TTL </a:t>
            </a:r>
            <a:r>
              <a:rPr lang="en-US" sz="2000" dirty="0" smtClean="0"/>
              <a:t>behavior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So much for middle just routing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52232" name="Picture 8"/>
          <p:cNvPicPr>
            <a:picLocks noChangeArrowheads="1"/>
          </p:cNvPicPr>
          <p:nvPr/>
        </p:nvPicPr>
        <p:blipFill>
          <a:blip r:embed="rId3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4397375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233" name="Picture 9"/>
          <p:cNvPicPr>
            <a:picLocks noChangeArrowheads="1"/>
          </p:cNvPicPr>
          <p:nvPr/>
        </p:nvPicPr>
        <p:blipFill>
          <a:blip r:embed="rId3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5121275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234" name="Picture 10"/>
          <p:cNvPicPr>
            <a:picLocks noChangeArrowheads="1"/>
          </p:cNvPicPr>
          <p:nvPr/>
        </p:nvPicPr>
        <p:blipFill>
          <a:blip r:embed="rId3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368800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52235" name="Group 11"/>
          <p:cNvGrpSpPr>
            <a:grpSpLocks/>
          </p:cNvGrpSpPr>
          <p:nvPr/>
        </p:nvGrpSpPr>
        <p:grpSpPr bwMode="auto">
          <a:xfrm>
            <a:off x="495300" y="4418013"/>
            <a:ext cx="609600" cy="533400"/>
            <a:chOff x="384" y="3285"/>
            <a:chExt cx="384" cy="336"/>
          </a:xfrm>
        </p:grpSpPr>
        <p:pic>
          <p:nvPicPr>
            <p:cNvPr id="52236" name="Picture 1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3304"/>
              <a:ext cx="384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52237" name="Group 13"/>
            <p:cNvGrpSpPr>
              <a:grpSpLocks/>
            </p:cNvGrpSpPr>
            <p:nvPr/>
          </p:nvGrpSpPr>
          <p:grpSpPr bwMode="auto">
            <a:xfrm>
              <a:off x="533" y="3285"/>
              <a:ext cx="63" cy="19"/>
              <a:chOff x="614" y="2400"/>
              <a:chExt cx="97" cy="31"/>
            </a:xfrm>
          </p:grpSpPr>
          <p:sp>
            <p:nvSpPr>
              <p:cNvPr id="52238" name="Rectangle 14"/>
              <p:cNvSpPr>
                <a:spLocks noChangeArrowheads="1"/>
              </p:cNvSpPr>
              <p:nvPr/>
            </p:nvSpPr>
            <p:spPr bwMode="auto">
              <a:xfrm>
                <a:off x="614" y="2400"/>
                <a:ext cx="97" cy="3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39" name="Oval 15"/>
              <p:cNvSpPr>
                <a:spLocks noChangeArrowheads="1"/>
              </p:cNvSpPr>
              <p:nvPr/>
            </p:nvSpPr>
            <p:spPr bwMode="auto">
              <a:xfrm>
                <a:off x="648" y="2400"/>
                <a:ext cx="29" cy="3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40" name="Group 16"/>
            <p:cNvGrpSpPr>
              <a:grpSpLocks/>
            </p:cNvGrpSpPr>
            <p:nvPr/>
          </p:nvGrpSpPr>
          <p:grpSpPr bwMode="auto">
            <a:xfrm>
              <a:off x="529" y="3348"/>
              <a:ext cx="83" cy="44"/>
              <a:chOff x="608" y="2502"/>
              <a:chExt cx="128" cy="72"/>
            </a:xfrm>
          </p:grpSpPr>
          <p:sp>
            <p:nvSpPr>
              <p:cNvPr id="52241" name="Rectangle 17"/>
              <p:cNvSpPr>
                <a:spLocks noChangeArrowheads="1"/>
              </p:cNvSpPr>
              <p:nvPr/>
            </p:nvSpPr>
            <p:spPr bwMode="auto">
              <a:xfrm>
                <a:off x="608" y="2502"/>
                <a:ext cx="128" cy="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242" name="Group 18"/>
              <p:cNvGrpSpPr>
                <a:grpSpLocks/>
              </p:cNvGrpSpPr>
              <p:nvPr/>
            </p:nvGrpSpPr>
            <p:grpSpPr bwMode="auto">
              <a:xfrm>
                <a:off x="629" y="2512"/>
                <a:ext cx="89" cy="50"/>
                <a:chOff x="629" y="2512"/>
                <a:chExt cx="89" cy="50"/>
              </a:xfrm>
            </p:grpSpPr>
            <p:sp>
              <p:nvSpPr>
                <p:cNvPr id="52243" name="Line 19"/>
                <p:cNvSpPr>
                  <a:spLocks noChangeShapeType="1"/>
                </p:cNvSpPr>
                <p:nvPr/>
              </p:nvSpPr>
              <p:spPr bwMode="auto">
                <a:xfrm>
                  <a:off x="629" y="2512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44" name="Line 20"/>
                <p:cNvSpPr>
                  <a:spLocks noChangeShapeType="1"/>
                </p:cNvSpPr>
                <p:nvPr/>
              </p:nvSpPr>
              <p:spPr bwMode="auto">
                <a:xfrm>
                  <a:off x="629" y="2536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45" name="Line 21"/>
                <p:cNvSpPr>
                  <a:spLocks noChangeShapeType="1"/>
                </p:cNvSpPr>
                <p:nvPr/>
              </p:nvSpPr>
              <p:spPr bwMode="auto">
                <a:xfrm>
                  <a:off x="629" y="2562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52246" name="Object 22"/>
            <p:cNvGraphicFramePr>
              <a:graphicFrameLocks/>
            </p:cNvGraphicFramePr>
            <p:nvPr/>
          </p:nvGraphicFramePr>
          <p:xfrm>
            <a:off x="509" y="3349"/>
            <a:ext cx="92" cy="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03" name="Clip" r:id="rId5" imgW="227013" imgH="255588" progId="MS_ClipArt_Gallery.2">
                    <p:embed/>
                  </p:oleObj>
                </mc:Choice>
                <mc:Fallback>
                  <p:oleObj name="Clip" r:id="rId5" imgW="227013" imgH="255588" progId="MS_ClipArt_Gallery.2">
                    <p:embed/>
                    <p:pic>
                      <p:nvPicPr>
                        <p:cNvPr id="0" name="Object 2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" y="3349"/>
                          <a:ext cx="92" cy="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57188" y="4778375"/>
            <a:ext cx="747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</a:rPr>
              <a:t>source</a:t>
            </a:r>
          </a:p>
        </p:txBody>
      </p:sp>
      <p:grpSp>
        <p:nvGrpSpPr>
          <p:cNvPr id="52248" name="Group 24"/>
          <p:cNvGrpSpPr>
            <a:grpSpLocks/>
          </p:cNvGrpSpPr>
          <p:nvPr/>
        </p:nvGrpSpPr>
        <p:grpSpPr bwMode="auto">
          <a:xfrm>
            <a:off x="8101013" y="4287838"/>
            <a:ext cx="609600" cy="533400"/>
            <a:chOff x="384" y="2400"/>
            <a:chExt cx="592" cy="544"/>
          </a:xfrm>
        </p:grpSpPr>
        <p:pic>
          <p:nvPicPr>
            <p:cNvPr id="52249" name="Picture 2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430"/>
              <a:ext cx="592" cy="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52250" name="Group 26"/>
            <p:cNvGrpSpPr>
              <a:grpSpLocks/>
            </p:cNvGrpSpPr>
            <p:nvPr/>
          </p:nvGrpSpPr>
          <p:grpSpPr bwMode="auto">
            <a:xfrm>
              <a:off x="614" y="2400"/>
              <a:ext cx="97" cy="31"/>
              <a:chOff x="614" y="2400"/>
              <a:chExt cx="97" cy="31"/>
            </a:xfrm>
          </p:grpSpPr>
          <p:sp>
            <p:nvSpPr>
              <p:cNvPr id="52251" name="Rectangle 27"/>
              <p:cNvSpPr>
                <a:spLocks noChangeArrowheads="1"/>
              </p:cNvSpPr>
              <p:nvPr/>
            </p:nvSpPr>
            <p:spPr bwMode="auto">
              <a:xfrm>
                <a:off x="614" y="2400"/>
                <a:ext cx="97" cy="3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2" name="Oval 28"/>
              <p:cNvSpPr>
                <a:spLocks noChangeArrowheads="1"/>
              </p:cNvSpPr>
              <p:nvPr/>
            </p:nvSpPr>
            <p:spPr bwMode="auto">
              <a:xfrm>
                <a:off x="648" y="2400"/>
                <a:ext cx="29" cy="3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53" name="Group 29"/>
            <p:cNvGrpSpPr>
              <a:grpSpLocks/>
            </p:cNvGrpSpPr>
            <p:nvPr/>
          </p:nvGrpSpPr>
          <p:grpSpPr bwMode="auto">
            <a:xfrm>
              <a:off x="608" y="2502"/>
              <a:ext cx="128" cy="72"/>
              <a:chOff x="608" y="2502"/>
              <a:chExt cx="128" cy="72"/>
            </a:xfrm>
          </p:grpSpPr>
          <p:sp>
            <p:nvSpPr>
              <p:cNvPr id="52254" name="Rectangle 30"/>
              <p:cNvSpPr>
                <a:spLocks noChangeArrowheads="1"/>
              </p:cNvSpPr>
              <p:nvPr/>
            </p:nvSpPr>
            <p:spPr bwMode="auto">
              <a:xfrm>
                <a:off x="608" y="2502"/>
                <a:ext cx="128" cy="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255" name="Group 31"/>
              <p:cNvGrpSpPr>
                <a:grpSpLocks/>
              </p:cNvGrpSpPr>
              <p:nvPr/>
            </p:nvGrpSpPr>
            <p:grpSpPr bwMode="auto">
              <a:xfrm>
                <a:off x="629" y="2512"/>
                <a:ext cx="89" cy="50"/>
                <a:chOff x="629" y="2512"/>
                <a:chExt cx="89" cy="50"/>
              </a:xfrm>
            </p:grpSpPr>
            <p:sp>
              <p:nvSpPr>
                <p:cNvPr id="52256" name="Line 32"/>
                <p:cNvSpPr>
                  <a:spLocks noChangeShapeType="1"/>
                </p:cNvSpPr>
                <p:nvPr/>
              </p:nvSpPr>
              <p:spPr bwMode="auto">
                <a:xfrm>
                  <a:off x="629" y="2512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7" name="Line 33"/>
                <p:cNvSpPr>
                  <a:spLocks noChangeShapeType="1"/>
                </p:cNvSpPr>
                <p:nvPr/>
              </p:nvSpPr>
              <p:spPr bwMode="auto">
                <a:xfrm>
                  <a:off x="629" y="2536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8" name="Line 34"/>
                <p:cNvSpPr>
                  <a:spLocks noChangeShapeType="1"/>
                </p:cNvSpPr>
                <p:nvPr/>
              </p:nvSpPr>
              <p:spPr bwMode="auto">
                <a:xfrm>
                  <a:off x="629" y="2562"/>
                  <a:ext cx="8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52259" name="Object 35"/>
            <p:cNvGraphicFramePr>
              <a:graphicFrameLocks/>
            </p:cNvGraphicFramePr>
            <p:nvPr/>
          </p:nvGraphicFramePr>
          <p:xfrm>
            <a:off x="590" y="2504"/>
            <a:ext cx="142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04" name="Clip" r:id="rId7" imgW="227013" imgH="255588" progId="MS_ClipArt_Gallery.2">
                    <p:embed/>
                  </p:oleObj>
                </mc:Choice>
                <mc:Fallback>
                  <p:oleObj name="Clip" r:id="rId7" imgW="227013" imgH="255588" progId="MS_ClipArt_Gallery.2">
                    <p:embed/>
                    <p:pic>
                      <p:nvPicPr>
                        <p:cNvPr id="0" name="Object 3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" y="2504"/>
                          <a:ext cx="142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7805738" y="4672013"/>
            <a:ext cx="1144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800000"/>
                </a:solidFill>
              </a:rPr>
              <a:t>destination</a:t>
            </a:r>
          </a:p>
        </p:txBody>
      </p:sp>
      <p:grpSp>
        <p:nvGrpSpPr>
          <p:cNvPr id="52261" name="Group 37"/>
          <p:cNvGrpSpPr>
            <a:grpSpLocks/>
          </p:cNvGrpSpPr>
          <p:nvPr/>
        </p:nvGrpSpPr>
        <p:grpSpPr bwMode="auto">
          <a:xfrm>
            <a:off x="1295400" y="3733800"/>
            <a:ext cx="3035300" cy="685800"/>
            <a:chOff x="535" y="2920"/>
            <a:chExt cx="1912" cy="443"/>
          </a:xfrm>
        </p:grpSpPr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 flipV="1">
              <a:off x="535" y="3362"/>
              <a:ext cx="959" cy="1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Text Box 39"/>
            <p:cNvSpPr txBox="1">
              <a:spLocks noChangeArrowheads="1"/>
            </p:cNvSpPr>
            <p:nvPr/>
          </p:nvSpPr>
          <p:spPr bwMode="auto">
            <a:xfrm>
              <a:off x="535" y="3139"/>
              <a:ext cx="5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800000"/>
                  </a:solidFill>
                </a:rPr>
                <a:t>TTL=1</a:t>
              </a:r>
            </a:p>
          </p:txBody>
        </p:sp>
        <p:sp>
          <p:nvSpPr>
            <p:cNvPr id="52264" name="Freeform 40"/>
            <p:cNvSpPr>
              <a:spLocks/>
            </p:cNvSpPr>
            <p:nvPr/>
          </p:nvSpPr>
          <p:spPr bwMode="auto">
            <a:xfrm flipV="1">
              <a:off x="1241" y="2920"/>
              <a:ext cx="505" cy="374"/>
            </a:xfrm>
            <a:custGeom>
              <a:avLst/>
              <a:gdLst>
                <a:gd name="T0" fmla="*/ 482 w 505"/>
                <a:gd name="T1" fmla="*/ 0 h 205"/>
                <a:gd name="T2" fmla="*/ 425 w 505"/>
                <a:gd name="T3" fmla="*/ 189 h 205"/>
                <a:gd name="T4" fmla="*/ 0 w 505"/>
                <a:gd name="T5" fmla="*/ 9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5" h="205">
                  <a:moveTo>
                    <a:pt x="482" y="0"/>
                  </a:moveTo>
                  <a:cubicBezTo>
                    <a:pt x="493" y="86"/>
                    <a:pt x="505" y="173"/>
                    <a:pt x="425" y="189"/>
                  </a:cubicBezTo>
                  <a:cubicBezTo>
                    <a:pt x="345" y="205"/>
                    <a:pt x="71" y="111"/>
                    <a:pt x="0" y="95"/>
                  </a:cubicBezTo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dash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800000"/>
                </a:solidFill>
              </a:endParaRPr>
            </a:p>
          </p:txBody>
        </p:sp>
        <p:sp>
          <p:nvSpPr>
            <p:cNvPr id="52265" name="Text Box 41"/>
            <p:cNvSpPr txBox="1">
              <a:spLocks noChangeArrowheads="1"/>
            </p:cNvSpPr>
            <p:nvPr/>
          </p:nvSpPr>
          <p:spPr bwMode="auto">
            <a:xfrm>
              <a:off x="1809" y="2947"/>
              <a:ext cx="63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/>
                <a:t>Time</a:t>
              </a:r>
            </a:p>
            <a:p>
              <a:pPr algn="ctr"/>
              <a:r>
                <a:rPr lang="en-US" sz="1600" b="1"/>
                <a:t> exceeded</a:t>
              </a:r>
            </a:p>
          </p:txBody>
        </p:sp>
      </p:grpSp>
      <p:grpSp>
        <p:nvGrpSpPr>
          <p:cNvPr id="52266" name="Group 42"/>
          <p:cNvGrpSpPr>
            <a:grpSpLocks/>
          </p:cNvGrpSpPr>
          <p:nvPr/>
        </p:nvGrpSpPr>
        <p:grpSpPr bwMode="auto">
          <a:xfrm>
            <a:off x="1163638" y="4318000"/>
            <a:ext cx="3678237" cy="1055688"/>
            <a:chOff x="535" y="3263"/>
            <a:chExt cx="2317" cy="665"/>
          </a:xfrm>
        </p:grpSpPr>
        <p:sp>
          <p:nvSpPr>
            <p:cNvPr id="52267" name="Text Box 43"/>
            <p:cNvSpPr txBox="1">
              <a:spLocks noChangeArrowheads="1"/>
            </p:cNvSpPr>
            <p:nvPr/>
          </p:nvSpPr>
          <p:spPr bwMode="auto">
            <a:xfrm>
              <a:off x="535" y="3607"/>
              <a:ext cx="5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FF9900"/>
                  </a:solidFill>
                </a:rPr>
                <a:t>TTL=2</a:t>
              </a:r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>
              <a:off x="1700" y="3580"/>
              <a:ext cx="871" cy="348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>
              <a:off x="535" y="3580"/>
              <a:ext cx="1165" cy="0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0" name="Freeform 46"/>
            <p:cNvSpPr>
              <a:spLocks/>
            </p:cNvSpPr>
            <p:nvPr/>
          </p:nvSpPr>
          <p:spPr bwMode="auto">
            <a:xfrm flipV="1">
              <a:off x="2447" y="3263"/>
              <a:ext cx="405" cy="500"/>
            </a:xfrm>
            <a:custGeom>
              <a:avLst/>
              <a:gdLst>
                <a:gd name="T0" fmla="*/ 482 w 505"/>
                <a:gd name="T1" fmla="*/ 0 h 205"/>
                <a:gd name="T2" fmla="*/ 425 w 505"/>
                <a:gd name="T3" fmla="*/ 189 h 205"/>
                <a:gd name="T4" fmla="*/ 0 w 505"/>
                <a:gd name="T5" fmla="*/ 9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5" h="205">
                  <a:moveTo>
                    <a:pt x="482" y="0"/>
                  </a:moveTo>
                  <a:cubicBezTo>
                    <a:pt x="493" y="86"/>
                    <a:pt x="505" y="173"/>
                    <a:pt x="425" y="189"/>
                  </a:cubicBezTo>
                  <a:cubicBezTo>
                    <a:pt x="345" y="205"/>
                    <a:pt x="71" y="111"/>
                    <a:pt x="0" y="95"/>
                  </a:cubicBezTo>
                </a:path>
              </a:pathLst>
            </a:custGeom>
            <a:noFill/>
            <a:ln w="38100" cap="flat" cmpd="sng">
              <a:solidFill>
                <a:srgbClr val="FF9900"/>
              </a:solidFill>
              <a:prstDash val="dash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320675" y="5681663"/>
            <a:ext cx="8710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Send packets with TTL=1, 2, … and record source of </a:t>
            </a:r>
            <a:r>
              <a:rPr lang="ja-JP" altLang="en-US" sz="2000" b="1">
                <a:solidFill>
                  <a:srgbClr val="FF0000"/>
                </a:solidFill>
                <a:latin typeface="Arial"/>
              </a:rPr>
              <a:t>“</a:t>
            </a:r>
            <a:r>
              <a:rPr lang="en-US" sz="2000" b="1">
                <a:solidFill>
                  <a:srgbClr val="FF0000"/>
                </a:solidFill>
              </a:rPr>
              <a:t>time exceeded</a:t>
            </a:r>
            <a:r>
              <a:rPr lang="ja-JP" altLang="en-US" sz="2000" b="1">
                <a:solidFill>
                  <a:srgbClr val="FF0000"/>
                </a:solidFill>
                <a:latin typeface="Arial"/>
              </a:rPr>
              <a:t>”</a:t>
            </a:r>
            <a:r>
              <a:rPr lang="en-US" sz="2000" b="1">
                <a:solidFill>
                  <a:srgbClr val="FF0000"/>
                </a:solidFill>
              </a:rPr>
              <a:t> message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DE4-0803-A44A-97AC-ECB449ED9F35}" type="datetime1">
              <a:rPr lang="en-US" smtClean="0"/>
              <a:t>9/27/19</a:t>
            </a:fld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C11692-D774-E147-B5A1-2EC87FE07C7F}" type="slidenum">
              <a:rPr lang="en-US"/>
              <a:pPr/>
              <a:t>21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6705600" cy="1219200"/>
          </a:xfrm>
        </p:spPr>
        <p:txBody>
          <a:bodyPr/>
          <a:lstStyle/>
          <a:p>
            <a:r>
              <a:rPr lang="en-US" sz="3600" dirty="0"/>
              <a:t>Ex: </a:t>
            </a:r>
            <a:r>
              <a:rPr lang="en-US" sz="3600" dirty="0" err="1"/>
              <a:t>Traceroute</a:t>
            </a:r>
            <a:r>
              <a:rPr lang="en-US" sz="3600" dirty="0"/>
              <a:t>: Berkeley to CNN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233613" y="1878013"/>
            <a:ext cx="2590800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1  169.229.62.1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2  169.229.59.225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3  128.32.255.169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4  128.32.0.249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5  128.32.0.66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6  209.247.159.109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7  *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8  64.159.1.46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 9  209.247.9.170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10  66.185.138.33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11  * 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12  66.185.136.17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 dirty="0">
                <a:latin typeface="Tahoma" charset="0"/>
              </a:rPr>
              <a:t>13  64.236.16.52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468563" y="1414463"/>
            <a:ext cx="506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pPr eaLnBrk="1" hangingPunct="1"/>
            <a:r>
              <a:rPr lang="en-US">
                <a:solidFill>
                  <a:srgbClr val="CC0000"/>
                </a:solidFill>
                <a:latin typeface="Tahoma" charset="0"/>
              </a:rPr>
              <a:t>Hop number, IP address, DNS name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367213" y="1878013"/>
            <a:ext cx="5181600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inr-daedalus-0.CS.Berkeley.EDU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soda-cr-1-1-soda-br-6-2 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vlan242.inr-202-doecev.Berkeley.EDU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gigE6-0-0.inr-666-doecev.Berkeley.EDU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qsv-juniper--ucb-gw.calren2.net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POS1-0.hsipaccess1.SanJose1.Level3.net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?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?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pos8-0.hsa2.Atlanta2.Level3.net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pop2-atm-P0-2.atdn.net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?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pop1-atl-P4-0.atdn.net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1600" b="1">
                <a:latin typeface="Tahoma" charset="0"/>
              </a:rPr>
              <a:t>www4.cnn.com</a:t>
            </a:r>
          </a:p>
        </p:txBody>
      </p: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230188" y="3124200"/>
            <a:ext cx="2827337" cy="1271588"/>
            <a:chOff x="145" y="1968"/>
            <a:chExt cx="1781" cy="801"/>
          </a:xfrm>
        </p:grpSpPr>
        <p:sp>
          <p:nvSpPr>
            <p:cNvPr id="53255" name="Oval 7"/>
            <p:cNvSpPr>
              <a:spLocks noChangeArrowheads="1"/>
            </p:cNvSpPr>
            <p:nvPr/>
          </p:nvSpPr>
          <p:spPr bwMode="auto">
            <a:xfrm>
              <a:off x="1709" y="2543"/>
              <a:ext cx="217" cy="226"/>
            </a:xfrm>
            <a:prstGeom prst="ellips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6" name="Text Box 8"/>
            <p:cNvSpPr txBox="1">
              <a:spLocks noChangeArrowheads="1"/>
            </p:cNvSpPr>
            <p:nvPr/>
          </p:nvSpPr>
          <p:spPr bwMode="auto">
            <a:xfrm>
              <a:off x="145" y="1968"/>
              <a:ext cx="94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99"/>
                  </a:solidFill>
                </a:rPr>
                <a:t>No response</a:t>
              </a:r>
            </a:p>
            <a:p>
              <a:pPr algn="ctr"/>
              <a:r>
                <a:rPr lang="en-US" sz="2000" b="1">
                  <a:solidFill>
                    <a:srgbClr val="000099"/>
                  </a:solidFill>
                </a:rPr>
                <a:t>from router</a:t>
              </a:r>
            </a:p>
          </p:txBody>
        </p: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>
              <a:off x="1053" y="2211"/>
              <a:ext cx="656" cy="383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8" name="Group 10"/>
          <p:cNvGrpSpPr>
            <a:grpSpLocks/>
          </p:cNvGrpSpPr>
          <p:nvPr/>
        </p:nvGrpSpPr>
        <p:grpSpPr bwMode="auto">
          <a:xfrm>
            <a:off x="4722813" y="4197350"/>
            <a:ext cx="3962400" cy="600075"/>
            <a:chOff x="2975" y="2644"/>
            <a:chExt cx="2496" cy="378"/>
          </a:xfrm>
        </p:grpSpPr>
        <p:sp>
          <p:nvSpPr>
            <p:cNvPr id="53259" name="Oval 11"/>
            <p:cNvSpPr>
              <a:spLocks noChangeArrowheads="1"/>
            </p:cNvSpPr>
            <p:nvPr/>
          </p:nvSpPr>
          <p:spPr bwMode="auto">
            <a:xfrm>
              <a:off x="2975" y="2796"/>
              <a:ext cx="217" cy="22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0" name="Line 12"/>
            <p:cNvSpPr>
              <a:spLocks noChangeShapeType="1"/>
            </p:cNvSpPr>
            <p:nvPr/>
          </p:nvSpPr>
          <p:spPr bwMode="auto">
            <a:xfrm flipH="1">
              <a:off x="3192" y="2796"/>
              <a:ext cx="821" cy="1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4022" y="2644"/>
              <a:ext cx="14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</a:rPr>
                <a:t>No name resolution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AC7D-A696-6D45-88BE-296BD0CF5986}" type="datetime1">
              <a:rPr lang="en-US" smtClean="0"/>
              <a:t>9/27/19</a:t>
            </a:fld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9CC9D-C56C-164B-BE92-499303A2C709}" type="slidenum">
              <a:rPr lang="en-US"/>
              <a:pPr/>
              <a:t>22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Packet Header Fields (Continued)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4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Protocol (8 bits)</a:t>
            </a:r>
          </a:p>
          <a:p>
            <a:pPr lvl="1">
              <a:lnSpc>
                <a:spcPct val="90000"/>
              </a:lnSpc>
            </a:pPr>
            <a:r>
              <a:rPr lang="en-US"/>
              <a:t>Identifies the higher-level protocol</a:t>
            </a:r>
          </a:p>
          <a:p>
            <a:pPr lvl="2">
              <a:lnSpc>
                <a:spcPct val="90000"/>
              </a:lnSpc>
            </a:pPr>
            <a:r>
              <a:rPr lang="en-US"/>
              <a:t>E.g.,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6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for the Transmission Control Protocol (TCP)</a:t>
            </a:r>
          </a:p>
          <a:p>
            <a:pPr lvl="2">
              <a:lnSpc>
                <a:spcPct val="90000"/>
              </a:lnSpc>
            </a:pPr>
            <a:r>
              <a:rPr lang="en-US"/>
              <a:t>E.g.,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17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for the User Datagram Protocol (UDP)</a:t>
            </a:r>
          </a:p>
          <a:p>
            <a:pPr lvl="1">
              <a:lnSpc>
                <a:spcPct val="90000"/>
              </a:lnSpc>
            </a:pPr>
            <a:r>
              <a:rPr lang="en-US"/>
              <a:t>Important for demultiplexing at receiving host</a:t>
            </a:r>
          </a:p>
          <a:p>
            <a:pPr lvl="2">
              <a:lnSpc>
                <a:spcPct val="90000"/>
              </a:lnSpc>
            </a:pPr>
            <a:r>
              <a:rPr lang="en-US"/>
              <a:t>Indicates what kind of header to expect next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806575" y="4811713"/>
            <a:ext cx="19589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IP header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378450" y="4811713"/>
            <a:ext cx="20351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IP header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806575" y="5195888"/>
            <a:ext cx="1957388" cy="3968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TCP header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5378450" y="5195888"/>
            <a:ext cx="2033588" cy="3968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UDP header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806575" y="5580063"/>
            <a:ext cx="1958975" cy="11906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5340350" y="5580063"/>
            <a:ext cx="2073275" cy="11906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1844675" y="4235450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protocol=6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438775" y="4311650"/>
            <a:ext cx="1860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>
                <a:latin typeface="Courier New" charset="0"/>
              </a:rPr>
              <a:t>protocol=17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BFA3-C2E9-7749-8020-B8F0F0A8D0AD}" type="datetime1">
              <a:rPr lang="en-US" smtClean="0"/>
              <a:t>9/27/19</a:t>
            </a:fld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FF2883-5CAD-0344-ABBD-315B5F391155}" type="slidenum">
              <a:rPr lang="en-US"/>
              <a:pPr/>
              <a:t>23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Packet Header Fields (Continued)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33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Checksum (16 bits)</a:t>
            </a:r>
          </a:p>
          <a:p>
            <a:pPr lvl="1">
              <a:lnSpc>
                <a:spcPct val="90000"/>
              </a:lnSpc>
            </a:pPr>
            <a:r>
              <a:rPr lang="en-US"/>
              <a:t>Sum of all 16-bit words in the IP packet header</a:t>
            </a:r>
          </a:p>
          <a:p>
            <a:pPr lvl="1">
              <a:lnSpc>
                <a:spcPct val="90000"/>
              </a:lnSpc>
            </a:pPr>
            <a:r>
              <a:rPr lang="en-US"/>
              <a:t>If any bits of the header are corrupted in transit</a:t>
            </a:r>
          </a:p>
          <a:p>
            <a:pPr lvl="1">
              <a:lnSpc>
                <a:spcPct val="90000"/>
              </a:lnSpc>
            </a:pPr>
            <a:r>
              <a:rPr lang="en-US"/>
              <a:t>… the checksum won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match at receiving host</a:t>
            </a:r>
          </a:p>
          <a:p>
            <a:pPr lvl="1">
              <a:lnSpc>
                <a:spcPct val="90000"/>
              </a:lnSpc>
            </a:pPr>
            <a:r>
              <a:rPr lang="en-US"/>
              <a:t>Receiving host discards corrupted packets</a:t>
            </a:r>
          </a:p>
          <a:p>
            <a:pPr lvl="2">
              <a:lnSpc>
                <a:spcPct val="90000"/>
              </a:lnSpc>
            </a:pPr>
            <a:r>
              <a:rPr lang="en-US"/>
              <a:t>Sending host will retransmit the packet, if needed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228725" y="4391025"/>
            <a:ext cx="12509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>
                <a:latin typeface="Courier New" charset="0"/>
              </a:rPr>
              <a:t>  134</a:t>
            </a:r>
          </a:p>
          <a:p>
            <a:pPr algn="ctr" eaLnBrk="1" hangingPunct="1"/>
            <a:r>
              <a:rPr lang="en-US" sz="2800" b="1">
                <a:latin typeface="Courier New" charset="0"/>
              </a:rPr>
              <a:t>+ 212</a:t>
            </a:r>
          </a:p>
          <a:p>
            <a:pPr algn="ctr" eaLnBrk="1" hangingPunct="1"/>
            <a:endParaRPr lang="en-US" sz="2800" b="1">
              <a:latin typeface="Courier New" charset="0"/>
            </a:endParaRPr>
          </a:p>
          <a:p>
            <a:pPr algn="ctr" eaLnBrk="1" hangingPunct="1"/>
            <a:r>
              <a:rPr lang="en-US" sz="2800" b="1">
                <a:latin typeface="Courier New" charset="0"/>
              </a:rPr>
              <a:t>= 346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835775" y="4389438"/>
            <a:ext cx="12509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>
                <a:latin typeface="Courier New" charset="0"/>
              </a:rPr>
              <a:t>  134</a:t>
            </a:r>
          </a:p>
          <a:p>
            <a:pPr algn="ctr" eaLnBrk="1" hangingPunct="1"/>
            <a:r>
              <a:rPr lang="en-US" sz="2800" b="1">
                <a:latin typeface="Courier New" charset="0"/>
              </a:rPr>
              <a:t>+ 21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6</a:t>
            </a:r>
          </a:p>
          <a:p>
            <a:pPr algn="ctr" eaLnBrk="1" hangingPunct="1"/>
            <a:endParaRPr lang="en-US" sz="2800" b="1">
              <a:latin typeface="Courier New" charset="0"/>
            </a:endParaRPr>
          </a:p>
          <a:p>
            <a:pPr algn="ctr" eaLnBrk="1" hangingPunct="1"/>
            <a:r>
              <a:rPr lang="en-US" sz="2800" b="1">
                <a:latin typeface="Courier New" charset="0"/>
              </a:rPr>
              <a:t>= 350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076325" y="5541963"/>
            <a:ext cx="16906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6492875" y="5503863"/>
            <a:ext cx="16906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3611563" y="5043488"/>
            <a:ext cx="1958975" cy="728662"/>
          </a:xfrm>
          <a:prstGeom prst="rightArrow">
            <a:avLst>
              <a:gd name="adj1" fmla="val 50000"/>
              <a:gd name="adj2" fmla="val 672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429375" y="6167438"/>
            <a:ext cx="2105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Mismatch!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B559-A7FA-1544-B912-86B1346A754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1680A8-17C4-834B-B9B0-D4997ACC25A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Packet Header (Continued)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Two IP addresses</a:t>
            </a:r>
          </a:p>
          <a:p>
            <a:pPr lvl="1">
              <a:lnSpc>
                <a:spcPct val="90000"/>
              </a:lnSpc>
            </a:pPr>
            <a:r>
              <a:rPr lang="en-US"/>
              <a:t>Source IP address (32 bits)</a:t>
            </a:r>
          </a:p>
          <a:p>
            <a:pPr lvl="1">
              <a:lnSpc>
                <a:spcPct val="90000"/>
              </a:lnSpc>
            </a:pPr>
            <a:r>
              <a:rPr lang="en-US"/>
              <a:t>Destination IP address (32 bits)</a:t>
            </a:r>
          </a:p>
          <a:p>
            <a:pPr>
              <a:lnSpc>
                <a:spcPct val="90000"/>
              </a:lnSpc>
            </a:pPr>
            <a:r>
              <a:rPr lang="en-US"/>
              <a:t>Destination address</a:t>
            </a:r>
          </a:p>
          <a:p>
            <a:pPr lvl="1">
              <a:lnSpc>
                <a:spcPct val="90000"/>
              </a:lnSpc>
            </a:pPr>
            <a:r>
              <a:rPr lang="en-US"/>
              <a:t>Unique identifier for the receiving host</a:t>
            </a:r>
          </a:p>
          <a:p>
            <a:pPr lvl="1">
              <a:lnSpc>
                <a:spcPct val="90000"/>
              </a:lnSpc>
            </a:pPr>
            <a:r>
              <a:rPr lang="en-US"/>
              <a:t>Allows each node to make forwarding decisions</a:t>
            </a:r>
          </a:p>
          <a:p>
            <a:pPr>
              <a:lnSpc>
                <a:spcPct val="90000"/>
              </a:lnSpc>
            </a:pPr>
            <a:r>
              <a:rPr lang="en-US"/>
              <a:t>Source address</a:t>
            </a:r>
          </a:p>
          <a:p>
            <a:pPr lvl="1">
              <a:lnSpc>
                <a:spcPct val="90000"/>
              </a:lnSpc>
            </a:pPr>
            <a:r>
              <a:rPr lang="en-US"/>
              <a:t>Unique identifier for the sending host</a:t>
            </a:r>
          </a:p>
          <a:p>
            <a:pPr lvl="1">
              <a:lnSpc>
                <a:spcPct val="90000"/>
              </a:lnSpc>
            </a:pPr>
            <a:r>
              <a:rPr lang="en-US"/>
              <a:t>Recipient can decide whether to accept packet</a:t>
            </a:r>
          </a:p>
          <a:p>
            <a:pPr lvl="1">
              <a:lnSpc>
                <a:spcPct val="90000"/>
              </a:lnSpc>
            </a:pPr>
            <a:r>
              <a:rPr lang="en-US"/>
              <a:t>Enables recipient to send a reply back to source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5D53-949B-5040-A6B8-A80F7790697D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93A6B-58D4-C74C-BAC7-9DA2D7D55A46}" type="slidenum">
              <a:rPr lang="en-US"/>
              <a:pPr/>
              <a:t>25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086600" cy="1066800"/>
          </a:xfrm>
        </p:spPr>
        <p:txBody>
          <a:bodyPr/>
          <a:lstStyle/>
          <a:p>
            <a:r>
              <a:rPr lang="en-US" dirty="0"/>
              <a:t>What if the Source Lies?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Source address should be the sending host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But, who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checking, anyway?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You could send packets with any source you want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Why would someone want to do this?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Launch a denial-of-service attack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Send excessive packets to the destination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… to overload the node, or the links leading to the node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Evade detection by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spoofing</a:t>
            </a:r>
            <a:r>
              <a:rPr lang="ja-JP" altLang="en-US" sz="2000" dirty="0">
                <a:latin typeface="Arial"/>
              </a:rPr>
              <a:t>”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dirty="0"/>
              <a:t>But, the victim could identify you by the source address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So, you can put someone else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source address in the packets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Also, an attack against the spoofed host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Spoofed host is wrongly blamed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Spoofed host may receive return traffic from the receiver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Ingress Filtering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705600" cy="914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 Options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B785361-053B-5644-B558-12F415126F4E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31A34F-060F-4B4F-8AFE-D24F9597EF4B}" type="slidenum">
              <a:rPr lang="en-US" sz="1400"/>
              <a:pPr/>
              <a:t>26</a:t>
            </a:fld>
            <a:endParaRPr lang="en-US" sz="1400"/>
          </a:p>
        </p:txBody>
      </p:sp>
      <p:pic>
        <p:nvPicPr>
          <p:cNvPr id="4301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5562600" cy="565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705600" cy="838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 Options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5882C47-B9E1-9649-9204-D5AA03AA4C0E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6AD174-179B-6D43-BDBA-64C4B7FBD35D}" type="slidenum">
              <a:rPr lang="en-US" sz="1400"/>
              <a:pPr/>
              <a:t>27</a:t>
            </a:fld>
            <a:endParaRPr lang="en-US" sz="1400"/>
          </a:p>
        </p:txBody>
      </p:sp>
      <p:pic>
        <p:nvPicPr>
          <p:cNvPr id="4403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225550"/>
            <a:ext cx="45339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718A-3CEF-C641-BDF2-25D3491423C1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4BF15-DBC3-7F41-88EA-F6C6049B72D1}" type="slidenum">
              <a:rPr lang="en-US"/>
              <a:pPr/>
              <a:t>28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/>
              <a:t>Fragmentation and Reassembly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429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Each network has some </a:t>
            </a:r>
            <a:r>
              <a:rPr lang="en-US" sz="2000" dirty="0" smtClean="0"/>
              <a:t>MTU </a:t>
            </a:r>
            <a:r>
              <a:rPr lang="mr-IN" sz="2000" dirty="0" smtClean="0"/>
              <a:t>–</a:t>
            </a:r>
            <a:r>
              <a:rPr lang="en-US" sz="2000" dirty="0" smtClean="0"/>
              <a:t> Maximum Transmission Unit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Design decisions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fragment when necessary (MTU &lt; Datagram)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try to avoid fragmentation at source host - does not know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re-fragmentation is possible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fragments are self-contained </a:t>
            </a:r>
            <a:r>
              <a:rPr lang="en-US" sz="1800" dirty="0" smtClean="0"/>
              <a:t>datagrams, i.e.,  with own IP header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delay </a:t>
            </a:r>
            <a:r>
              <a:rPr lang="en-US" sz="1800" dirty="0"/>
              <a:t>reassembly until destination host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do not recover from lost fragments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Router/Gateway works hard, fixes </a:t>
            </a:r>
            <a:r>
              <a:rPr lang="en-US" sz="1800" dirty="0" smtClean="0"/>
              <a:t>Source’s </a:t>
            </a:r>
            <a:r>
              <a:rPr lang="en-US" sz="1800" dirty="0"/>
              <a:t>bad choice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When can you not fragment???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1028-2CE4-8648-827F-2E8A3204AC70}" type="datetime1">
              <a:rPr lang="en-US" smtClean="0"/>
              <a:t>9/27/19</a:t>
            </a:fld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E255CE-D814-1D46-B757-BB883A99D44A}" type="slidenum">
              <a:rPr lang="en-US"/>
              <a:pPr/>
              <a:t>29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/>
              <a:t>Example </a:t>
            </a:r>
            <a:endParaRPr lang="en-US"/>
          </a:p>
        </p:txBody>
      </p:sp>
      <p:pic>
        <p:nvPicPr>
          <p:cNvPr id="23630" name="Picture 78" descr="04x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5029200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694" name="Group 142"/>
          <p:cNvGrpSpPr>
            <a:grpSpLocks/>
          </p:cNvGrpSpPr>
          <p:nvPr/>
        </p:nvGrpSpPr>
        <p:grpSpPr bwMode="auto">
          <a:xfrm>
            <a:off x="6248400" y="577850"/>
            <a:ext cx="2359025" cy="5359400"/>
            <a:chOff x="3936" y="364"/>
            <a:chExt cx="1486" cy="3376"/>
          </a:xfrm>
        </p:grpSpPr>
        <p:sp>
          <p:nvSpPr>
            <p:cNvPr id="23629" name="Line 77"/>
            <p:cNvSpPr>
              <a:spLocks noChangeShapeType="1"/>
            </p:cNvSpPr>
            <p:nvPr/>
          </p:nvSpPr>
          <p:spPr bwMode="auto">
            <a:xfrm>
              <a:off x="4704" y="110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2" name="Rectangle 80"/>
            <p:cNvSpPr>
              <a:spLocks noChangeArrowheads="1"/>
            </p:cNvSpPr>
            <p:nvPr/>
          </p:nvSpPr>
          <p:spPr bwMode="auto">
            <a:xfrm>
              <a:off x="4114" y="386"/>
              <a:ext cx="1274" cy="667"/>
            </a:xfrm>
            <a:prstGeom prst="rect">
              <a:avLst/>
            </a:pr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81"/>
            <p:cNvSpPr>
              <a:spLocks noChangeArrowheads="1"/>
            </p:cNvSpPr>
            <p:nvPr/>
          </p:nvSpPr>
          <p:spPr bwMode="auto">
            <a:xfrm>
              <a:off x="4092" y="364"/>
              <a:ext cx="1274" cy="6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Line 82"/>
            <p:cNvSpPr>
              <a:spLocks noChangeShapeType="1"/>
            </p:cNvSpPr>
            <p:nvPr/>
          </p:nvSpPr>
          <p:spPr bwMode="auto">
            <a:xfrm>
              <a:off x="4094" y="629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83"/>
            <p:cNvSpPr>
              <a:spLocks noChangeArrowheads="1"/>
            </p:cNvSpPr>
            <p:nvPr/>
          </p:nvSpPr>
          <p:spPr bwMode="auto">
            <a:xfrm>
              <a:off x="3936" y="864"/>
              <a:ext cx="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  <a:latin typeface="Myriad Roman" charset="0"/>
                </a:rPr>
                <a:t>(a)</a:t>
              </a:r>
              <a:endParaRPr lang="en-GB"/>
            </a:p>
          </p:txBody>
        </p:sp>
        <p:sp>
          <p:nvSpPr>
            <p:cNvPr id="23636" name="Line 84"/>
            <p:cNvSpPr>
              <a:spLocks noChangeShapeType="1"/>
            </p:cNvSpPr>
            <p:nvPr/>
          </p:nvSpPr>
          <p:spPr bwMode="auto">
            <a:xfrm>
              <a:off x="4094" y="493"/>
              <a:ext cx="12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Line 85"/>
            <p:cNvSpPr>
              <a:spLocks noChangeShapeType="1"/>
            </p:cNvSpPr>
            <p:nvPr/>
          </p:nvSpPr>
          <p:spPr bwMode="auto">
            <a:xfrm>
              <a:off x="4094" y="813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Line 86"/>
            <p:cNvSpPr>
              <a:spLocks noChangeShapeType="1"/>
            </p:cNvSpPr>
            <p:nvPr/>
          </p:nvSpPr>
          <p:spPr bwMode="auto">
            <a:xfrm>
              <a:off x="4545" y="493"/>
              <a:ext cx="1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Line 87"/>
            <p:cNvSpPr>
              <a:spLocks noChangeShapeType="1"/>
            </p:cNvSpPr>
            <p:nvPr/>
          </p:nvSpPr>
          <p:spPr bwMode="auto">
            <a:xfrm>
              <a:off x="4635" y="493"/>
              <a:ext cx="1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Line 88"/>
            <p:cNvSpPr>
              <a:spLocks noChangeShapeType="1"/>
            </p:cNvSpPr>
            <p:nvPr/>
          </p:nvSpPr>
          <p:spPr bwMode="auto">
            <a:xfrm>
              <a:off x="4725" y="493"/>
              <a:ext cx="1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Line 89"/>
            <p:cNvSpPr>
              <a:spLocks noChangeShapeType="1"/>
            </p:cNvSpPr>
            <p:nvPr/>
          </p:nvSpPr>
          <p:spPr bwMode="auto">
            <a:xfrm>
              <a:off x="4815" y="493"/>
              <a:ext cx="1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90"/>
            <p:cNvSpPr>
              <a:spLocks noChangeArrowheads="1"/>
            </p:cNvSpPr>
            <p:nvPr/>
          </p:nvSpPr>
          <p:spPr bwMode="auto">
            <a:xfrm>
              <a:off x="4146" y="519"/>
              <a:ext cx="27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Ident = x</a:t>
              </a:r>
              <a:endParaRPr lang="en-GB"/>
            </a:p>
          </p:txBody>
        </p:sp>
        <p:sp>
          <p:nvSpPr>
            <p:cNvPr id="23643" name="Rectangle 91"/>
            <p:cNvSpPr>
              <a:spLocks noChangeArrowheads="1"/>
            </p:cNvSpPr>
            <p:nvPr/>
          </p:nvSpPr>
          <p:spPr bwMode="auto">
            <a:xfrm>
              <a:off x="4464" y="384"/>
              <a:ext cx="4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Start of header</a:t>
              </a:r>
              <a:endParaRPr lang="en-GB"/>
            </a:p>
          </p:txBody>
        </p:sp>
        <p:sp>
          <p:nvSpPr>
            <p:cNvPr id="23644" name="Rectangle 92"/>
            <p:cNvSpPr>
              <a:spLocks noChangeArrowheads="1"/>
            </p:cNvSpPr>
            <p:nvPr/>
          </p:nvSpPr>
          <p:spPr bwMode="auto">
            <a:xfrm>
              <a:off x="4462" y="675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Rest of header</a:t>
              </a:r>
              <a:endParaRPr lang="en-GB"/>
            </a:p>
          </p:txBody>
        </p:sp>
        <p:sp>
          <p:nvSpPr>
            <p:cNvPr id="23645" name="Rectangle 93"/>
            <p:cNvSpPr>
              <a:spLocks noChangeArrowheads="1"/>
            </p:cNvSpPr>
            <p:nvPr/>
          </p:nvSpPr>
          <p:spPr bwMode="auto">
            <a:xfrm>
              <a:off x="4451" y="873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1400 data bytes</a:t>
              </a:r>
              <a:endParaRPr lang="en-GB"/>
            </a:p>
          </p:txBody>
        </p:sp>
        <p:sp>
          <p:nvSpPr>
            <p:cNvPr id="23646" name="Rectangle 94"/>
            <p:cNvSpPr>
              <a:spLocks noChangeArrowheads="1"/>
            </p:cNvSpPr>
            <p:nvPr/>
          </p:nvSpPr>
          <p:spPr bwMode="auto">
            <a:xfrm>
              <a:off x="4858" y="519"/>
              <a:ext cx="31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Offset = 0</a:t>
              </a:r>
              <a:endParaRPr lang="en-GB"/>
            </a:p>
          </p:txBody>
        </p:sp>
        <p:sp>
          <p:nvSpPr>
            <p:cNvPr id="23647" name="Rectangle 95"/>
            <p:cNvSpPr>
              <a:spLocks noChangeArrowheads="1"/>
            </p:cNvSpPr>
            <p:nvPr/>
          </p:nvSpPr>
          <p:spPr bwMode="auto">
            <a:xfrm>
              <a:off x="4751" y="51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0</a:t>
              </a:r>
              <a:endParaRPr lang="en-GB"/>
            </a:p>
          </p:txBody>
        </p:sp>
        <p:sp>
          <p:nvSpPr>
            <p:cNvPr id="23648" name="Rectangle 96"/>
            <p:cNvSpPr>
              <a:spLocks noChangeArrowheads="1"/>
            </p:cNvSpPr>
            <p:nvPr/>
          </p:nvSpPr>
          <p:spPr bwMode="auto">
            <a:xfrm>
              <a:off x="4148" y="1451"/>
              <a:ext cx="1274" cy="675"/>
            </a:xfrm>
            <a:prstGeom prst="rect">
              <a:avLst/>
            </a:pr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97"/>
            <p:cNvSpPr>
              <a:spLocks noChangeArrowheads="1"/>
            </p:cNvSpPr>
            <p:nvPr/>
          </p:nvSpPr>
          <p:spPr bwMode="auto">
            <a:xfrm>
              <a:off x="4126" y="1428"/>
              <a:ext cx="1274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98"/>
            <p:cNvSpPr>
              <a:spLocks noChangeArrowheads="1"/>
            </p:cNvSpPr>
            <p:nvPr/>
          </p:nvSpPr>
          <p:spPr bwMode="auto">
            <a:xfrm>
              <a:off x="3936" y="2054"/>
              <a:ext cx="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  <a:latin typeface="Myriad Roman" charset="0"/>
                </a:rPr>
                <a:t>(b)</a:t>
              </a:r>
              <a:endParaRPr lang="en-GB"/>
            </a:p>
          </p:txBody>
        </p:sp>
        <p:sp>
          <p:nvSpPr>
            <p:cNvPr id="23651" name="Line 99"/>
            <p:cNvSpPr>
              <a:spLocks noChangeShapeType="1"/>
            </p:cNvSpPr>
            <p:nvPr/>
          </p:nvSpPr>
          <p:spPr bwMode="auto">
            <a:xfrm>
              <a:off x="4128" y="1697"/>
              <a:ext cx="127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2" name="Line 100"/>
            <p:cNvSpPr>
              <a:spLocks noChangeShapeType="1"/>
            </p:cNvSpPr>
            <p:nvPr/>
          </p:nvSpPr>
          <p:spPr bwMode="auto">
            <a:xfrm>
              <a:off x="4128" y="1562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3" name="Line 101"/>
            <p:cNvSpPr>
              <a:spLocks noChangeShapeType="1"/>
            </p:cNvSpPr>
            <p:nvPr/>
          </p:nvSpPr>
          <p:spPr bwMode="auto">
            <a:xfrm>
              <a:off x="4128" y="1881"/>
              <a:ext cx="127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4" name="Line 102"/>
            <p:cNvSpPr>
              <a:spLocks noChangeShapeType="1"/>
            </p:cNvSpPr>
            <p:nvPr/>
          </p:nvSpPr>
          <p:spPr bwMode="auto">
            <a:xfrm>
              <a:off x="4579" y="1562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" name="Line 103"/>
            <p:cNvSpPr>
              <a:spLocks noChangeShapeType="1"/>
            </p:cNvSpPr>
            <p:nvPr/>
          </p:nvSpPr>
          <p:spPr bwMode="auto">
            <a:xfrm>
              <a:off x="4669" y="1562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Line 104"/>
            <p:cNvSpPr>
              <a:spLocks noChangeShapeType="1"/>
            </p:cNvSpPr>
            <p:nvPr/>
          </p:nvSpPr>
          <p:spPr bwMode="auto">
            <a:xfrm>
              <a:off x="4759" y="1562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Line 105"/>
            <p:cNvSpPr>
              <a:spLocks noChangeShapeType="1"/>
            </p:cNvSpPr>
            <p:nvPr/>
          </p:nvSpPr>
          <p:spPr bwMode="auto">
            <a:xfrm>
              <a:off x="4849" y="1562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06"/>
            <p:cNvSpPr>
              <a:spLocks noChangeArrowheads="1"/>
            </p:cNvSpPr>
            <p:nvPr/>
          </p:nvSpPr>
          <p:spPr bwMode="auto">
            <a:xfrm>
              <a:off x="4180" y="1588"/>
              <a:ext cx="27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Ident = x</a:t>
              </a:r>
              <a:endParaRPr lang="en-GB"/>
            </a:p>
          </p:txBody>
        </p:sp>
        <p:sp>
          <p:nvSpPr>
            <p:cNvPr id="23659" name="Rectangle 107"/>
            <p:cNvSpPr>
              <a:spLocks noChangeArrowheads="1"/>
            </p:cNvSpPr>
            <p:nvPr/>
          </p:nvSpPr>
          <p:spPr bwMode="auto">
            <a:xfrm>
              <a:off x="4498" y="1451"/>
              <a:ext cx="4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Start of header</a:t>
              </a:r>
              <a:endParaRPr lang="en-GB"/>
            </a:p>
          </p:txBody>
        </p:sp>
        <p:sp>
          <p:nvSpPr>
            <p:cNvPr id="23660" name="Rectangle 108"/>
            <p:cNvSpPr>
              <a:spLocks noChangeArrowheads="1"/>
            </p:cNvSpPr>
            <p:nvPr/>
          </p:nvSpPr>
          <p:spPr bwMode="auto">
            <a:xfrm>
              <a:off x="4496" y="1748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Rest of header</a:t>
              </a:r>
              <a:endParaRPr lang="en-GB"/>
            </a:p>
          </p:txBody>
        </p:sp>
        <p:sp>
          <p:nvSpPr>
            <p:cNvPr id="23661" name="Rectangle 109"/>
            <p:cNvSpPr>
              <a:spLocks noChangeArrowheads="1"/>
            </p:cNvSpPr>
            <p:nvPr/>
          </p:nvSpPr>
          <p:spPr bwMode="auto">
            <a:xfrm>
              <a:off x="4505" y="1943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512 data bytes</a:t>
              </a:r>
              <a:endParaRPr lang="en-GB"/>
            </a:p>
          </p:txBody>
        </p:sp>
        <p:sp>
          <p:nvSpPr>
            <p:cNvPr id="23662" name="Rectangle 110"/>
            <p:cNvSpPr>
              <a:spLocks noChangeArrowheads="1"/>
            </p:cNvSpPr>
            <p:nvPr/>
          </p:nvSpPr>
          <p:spPr bwMode="auto">
            <a:xfrm>
              <a:off x="4892" y="1588"/>
              <a:ext cx="31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Offset = 0</a:t>
              </a:r>
              <a:endParaRPr lang="en-GB"/>
            </a:p>
          </p:txBody>
        </p:sp>
        <p:sp>
          <p:nvSpPr>
            <p:cNvPr id="23663" name="Rectangle 111"/>
            <p:cNvSpPr>
              <a:spLocks noChangeArrowheads="1"/>
            </p:cNvSpPr>
            <p:nvPr/>
          </p:nvSpPr>
          <p:spPr bwMode="auto">
            <a:xfrm>
              <a:off x="4785" y="1588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1</a:t>
              </a:r>
              <a:endParaRPr lang="en-GB"/>
            </a:p>
          </p:txBody>
        </p:sp>
        <p:sp>
          <p:nvSpPr>
            <p:cNvPr id="23664" name="Rectangle 112"/>
            <p:cNvSpPr>
              <a:spLocks noChangeArrowheads="1"/>
            </p:cNvSpPr>
            <p:nvPr/>
          </p:nvSpPr>
          <p:spPr bwMode="auto">
            <a:xfrm>
              <a:off x="4148" y="2257"/>
              <a:ext cx="1274" cy="675"/>
            </a:xfrm>
            <a:prstGeom prst="rect">
              <a:avLst/>
            </a:pr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113"/>
            <p:cNvSpPr>
              <a:spLocks noChangeArrowheads="1"/>
            </p:cNvSpPr>
            <p:nvPr/>
          </p:nvSpPr>
          <p:spPr bwMode="auto">
            <a:xfrm>
              <a:off x="4126" y="2235"/>
              <a:ext cx="1274" cy="6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Line 114"/>
            <p:cNvSpPr>
              <a:spLocks noChangeShapeType="1"/>
            </p:cNvSpPr>
            <p:nvPr/>
          </p:nvSpPr>
          <p:spPr bwMode="auto">
            <a:xfrm>
              <a:off x="4128" y="2505"/>
              <a:ext cx="127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7" name="Line 115"/>
            <p:cNvSpPr>
              <a:spLocks noChangeShapeType="1"/>
            </p:cNvSpPr>
            <p:nvPr/>
          </p:nvSpPr>
          <p:spPr bwMode="auto">
            <a:xfrm>
              <a:off x="4128" y="2370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Line 116"/>
            <p:cNvSpPr>
              <a:spLocks noChangeShapeType="1"/>
            </p:cNvSpPr>
            <p:nvPr/>
          </p:nvSpPr>
          <p:spPr bwMode="auto">
            <a:xfrm>
              <a:off x="4128" y="2690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9" name="Line 117"/>
            <p:cNvSpPr>
              <a:spLocks noChangeShapeType="1"/>
            </p:cNvSpPr>
            <p:nvPr/>
          </p:nvSpPr>
          <p:spPr bwMode="auto">
            <a:xfrm>
              <a:off x="4582" y="237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Line 118"/>
            <p:cNvSpPr>
              <a:spLocks noChangeShapeType="1"/>
            </p:cNvSpPr>
            <p:nvPr/>
          </p:nvSpPr>
          <p:spPr bwMode="auto">
            <a:xfrm>
              <a:off x="4673" y="237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Line 119"/>
            <p:cNvSpPr>
              <a:spLocks noChangeShapeType="1"/>
            </p:cNvSpPr>
            <p:nvPr/>
          </p:nvSpPr>
          <p:spPr bwMode="auto">
            <a:xfrm>
              <a:off x="4763" y="237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Line 120"/>
            <p:cNvSpPr>
              <a:spLocks noChangeShapeType="1"/>
            </p:cNvSpPr>
            <p:nvPr/>
          </p:nvSpPr>
          <p:spPr bwMode="auto">
            <a:xfrm>
              <a:off x="4853" y="237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121"/>
            <p:cNvSpPr>
              <a:spLocks noChangeArrowheads="1"/>
            </p:cNvSpPr>
            <p:nvPr/>
          </p:nvSpPr>
          <p:spPr bwMode="auto">
            <a:xfrm>
              <a:off x="4184" y="2392"/>
              <a:ext cx="27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Ident = x</a:t>
              </a:r>
              <a:endParaRPr lang="en-GB"/>
            </a:p>
          </p:txBody>
        </p:sp>
        <p:sp>
          <p:nvSpPr>
            <p:cNvPr id="23674" name="Rectangle 122"/>
            <p:cNvSpPr>
              <a:spLocks noChangeArrowheads="1"/>
            </p:cNvSpPr>
            <p:nvPr/>
          </p:nvSpPr>
          <p:spPr bwMode="auto">
            <a:xfrm>
              <a:off x="4502" y="2556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Rest of header</a:t>
              </a:r>
              <a:endParaRPr lang="en-GB"/>
            </a:p>
          </p:txBody>
        </p:sp>
        <p:sp>
          <p:nvSpPr>
            <p:cNvPr id="23675" name="Rectangle 123"/>
            <p:cNvSpPr>
              <a:spLocks noChangeArrowheads="1"/>
            </p:cNvSpPr>
            <p:nvPr/>
          </p:nvSpPr>
          <p:spPr bwMode="auto">
            <a:xfrm>
              <a:off x="4502" y="2755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512 data bytes</a:t>
              </a:r>
              <a:endParaRPr lang="en-GB"/>
            </a:p>
          </p:txBody>
        </p:sp>
        <p:sp>
          <p:nvSpPr>
            <p:cNvPr id="23676" name="Rectangle 124"/>
            <p:cNvSpPr>
              <a:spLocks noChangeArrowheads="1"/>
            </p:cNvSpPr>
            <p:nvPr/>
          </p:nvSpPr>
          <p:spPr bwMode="auto">
            <a:xfrm>
              <a:off x="4883" y="2392"/>
              <a:ext cx="3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Offset = 64</a:t>
              </a:r>
              <a:endParaRPr lang="en-GB"/>
            </a:p>
          </p:txBody>
        </p:sp>
        <p:sp>
          <p:nvSpPr>
            <p:cNvPr id="23677" name="Rectangle 125"/>
            <p:cNvSpPr>
              <a:spLocks noChangeArrowheads="1"/>
            </p:cNvSpPr>
            <p:nvPr/>
          </p:nvSpPr>
          <p:spPr bwMode="auto">
            <a:xfrm>
              <a:off x="4789" y="239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1</a:t>
              </a:r>
              <a:endParaRPr lang="en-GB"/>
            </a:p>
          </p:txBody>
        </p:sp>
        <p:sp>
          <p:nvSpPr>
            <p:cNvPr id="23678" name="Rectangle 126"/>
            <p:cNvSpPr>
              <a:spLocks noChangeArrowheads="1"/>
            </p:cNvSpPr>
            <p:nvPr/>
          </p:nvSpPr>
          <p:spPr bwMode="auto">
            <a:xfrm>
              <a:off x="4503" y="2259"/>
              <a:ext cx="4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Start of header</a:t>
              </a:r>
              <a:endParaRPr lang="en-GB"/>
            </a:p>
          </p:txBody>
        </p:sp>
        <p:sp>
          <p:nvSpPr>
            <p:cNvPr id="23679" name="Rectangle 127"/>
            <p:cNvSpPr>
              <a:spLocks noChangeArrowheads="1"/>
            </p:cNvSpPr>
            <p:nvPr/>
          </p:nvSpPr>
          <p:spPr bwMode="auto">
            <a:xfrm>
              <a:off x="4148" y="3065"/>
              <a:ext cx="1274" cy="675"/>
            </a:xfrm>
            <a:prstGeom prst="rect">
              <a:avLst/>
            </a:pr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0" name="Rectangle 128"/>
            <p:cNvSpPr>
              <a:spLocks noChangeArrowheads="1"/>
            </p:cNvSpPr>
            <p:nvPr/>
          </p:nvSpPr>
          <p:spPr bwMode="auto">
            <a:xfrm>
              <a:off x="4126" y="3043"/>
              <a:ext cx="1274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Line 129"/>
            <p:cNvSpPr>
              <a:spLocks noChangeShapeType="1"/>
            </p:cNvSpPr>
            <p:nvPr/>
          </p:nvSpPr>
          <p:spPr bwMode="auto">
            <a:xfrm>
              <a:off x="4128" y="3315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Line 130"/>
            <p:cNvSpPr>
              <a:spLocks noChangeShapeType="1"/>
            </p:cNvSpPr>
            <p:nvPr/>
          </p:nvSpPr>
          <p:spPr bwMode="auto">
            <a:xfrm flipH="1">
              <a:off x="4128" y="3180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Line 131"/>
            <p:cNvSpPr>
              <a:spLocks noChangeShapeType="1"/>
            </p:cNvSpPr>
            <p:nvPr/>
          </p:nvSpPr>
          <p:spPr bwMode="auto">
            <a:xfrm>
              <a:off x="4128" y="3500"/>
              <a:ext cx="1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Line 132"/>
            <p:cNvSpPr>
              <a:spLocks noChangeShapeType="1"/>
            </p:cNvSpPr>
            <p:nvPr/>
          </p:nvSpPr>
          <p:spPr bwMode="auto">
            <a:xfrm>
              <a:off x="4586" y="318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Line 133"/>
            <p:cNvSpPr>
              <a:spLocks noChangeShapeType="1"/>
            </p:cNvSpPr>
            <p:nvPr/>
          </p:nvSpPr>
          <p:spPr bwMode="auto">
            <a:xfrm>
              <a:off x="4676" y="318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Line 134"/>
            <p:cNvSpPr>
              <a:spLocks noChangeShapeType="1"/>
            </p:cNvSpPr>
            <p:nvPr/>
          </p:nvSpPr>
          <p:spPr bwMode="auto">
            <a:xfrm>
              <a:off x="4766" y="318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Line 135"/>
            <p:cNvSpPr>
              <a:spLocks noChangeShapeType="1"/>
            </p:cNvSpPr>
            <p:nvPr/>
          </p:nvSpPr>
          <p:spPr bwMode="auto">
            <a:xfrm>
              <a:off x="4857" y="3180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136"/>
            <p:cNvSpPr>
              <a:spLocks noChangeArrowheads="1"/>
            </p:cNvSpPr>
            <p:nvPr/>
          </p:nvSpPr>
          <p:spPr bwMode="auto">
            <a:xfrm>
              <a:off x="4188" y="3206"/>
              <a:ext cx="27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Ident = x</a:t>
              </a:r>
              <a:endParaRPr lang="en-GB"/>
            </a:p>
          </p:txBody>
        </p:sp>
        <p:sp>
          <p:nvSpPr>
            <p:cNvPr id="23689" name="Rectangle 137"/>
            <p:cNvSpPr>
              <a:spLocks noChangeArrowheads="1"/>
            </p:cNvSpPr>
            <p:nvPr/>
          </p:nvSpPr>
          <p:spPr bwMode="auto">
            <a:xfrm>
              <a:off x="4503" y="3069"/>
              <a:ext cx="4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Start of header</a:t>
              </a:r>
              <a:endParaRPr lang="en-GB"/>
            </a:p>
          </p:txBody>
        </p:sp>
        <p:sp>
          <p:nvSpPr>
            <p:cNvPr id="23690" name="Rectangle 138"/>
            <p:cNvSpPr>
              <a:spLocks noChangeArrowheads="1"/>
            </p:cNvSpPr>
            <p:nvPr/>
          </p:nvSpPr>
          <p:spPr bwMode="auto">
            <a:xfrm>
              <a:off x="4505" y="3366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Rest of header</a:t>
              </a:r>
              <a:endParaRPr lang="en-GB"/>
            </a:p>
          </p:txBody>
        </p:sp>
        <p:sp>
          <p:nvSpPr>
            <p:cNvPr id="23691" name="Rectangle 139"/>
            <p:cNvSpPr>
              <a:spLocks noChangeArrowheads="1"/>
            </p:cNvSpPr>
            <p:nvPr/>
          </p:nvSpPr>
          <p:spPr bwMode="auto">
            <a:xfrm>
              <a:off x="4505" y="3559"/>
              <a:ext cx="4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376 data bytes</a:t>
              </a:r>
              <a:endParaRPr lang="en-GB"/>
            </a:p>
          </p:txBody>
        </p:sp>
        <p:sp>
          <p:nvSpPr>
            <p:cNvPr id="23692" name="Rectangle 140"/>
            <p:cNvSpPr>
              <a:spLocks noChangeArrowheads="1"/>
            </p:cNvSpPr>
            <p:nvPr/>
          </p:nvSpPr>
          <p:spPr bwMode="auto">
            <a:xfrm>
              <a:off x="4892" y="3206"/>
              <a:ext cx="39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Offset = 128</a:t>
              </a:r>
              <a:endParaRPr lang="en-GB"/>
            </a:p>
          </p:txBody>
        </p:sp>
        <p:sp>
          <p:nvSpPr>
            <p:cNvPr id="23693" name="Rectangle 141"/>
            <p:cNvSpPr>
              <a:spLocks noChangeArrowheads="1"/>
            </p:cNvSpPr>
            <p:nvPr/>
          </p:nvSpPr>
          <p:spPr bwMode="auto">
            <a:xfrm>
              <a:off x="4793" y="3206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0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DBB1-F84F-B84B-877A-0CC72C4BF37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E77C25-DF13-3940-9376-EFDE3944A3CE}" type="slidenum">
              <a:rPr lang="en-US"/>
              <a:pPr/>
              <a:t>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267200"/>
          </a:xfrm>
        </p:spPr>
        <p:txBody>
          <a:bodyPr/>
          <a:lstStyle/>
          <a:p>
            <a:r>
              <a:rPr lang="en-US" sz="2400" dirty="0" smtClean="0"/>
              <a:t>At the bottom: a </a:t>
            </a:r>
            <a:r>
              <a:rPr lang="en-US" sz="2400" dirty="0">
                <a:solidFill>
                  <a:srgbClr val="FF00FF"/>
                </a:solidFill>
              </a:rPr>
              <a:t>single</a:t>
            </a:r>
            <a:r>
              <a:rPr lang="en-US" sz="2400" dirty="0"/>
              <a:t> network</a:t>
            </a:r>
          </a:p>
          <a:p>
            <a:pPr lvl="1"/>
            <a:r>
              <a:rPr lang="en-US" sz="2000" dirty="0"/>
              <a:t>Point to point</a:t>
            </a:r>
          </a:p>
          <a:p>
            <a:pPr lvl="1"/>
            <a:r>
              <a:rPr lang="en-US" sz="2000" dirty="0"/>
              <a:t>Shared media</a:t>
            </a:r>
          </a:p>
          <a:p>
            <a:pPr lvl="1"/>
            <a:r>
              <a:rPr lang="en-US" sz="2000" dirty="0"/>
              <a:t>Extended by bridges, hubs, and switches</a:t>
            </a:r>
          </a:p>
          <a:p>
            <a:r>
              <a:rPr lang="en-US" sz="2400" dirty="0"/>
              <a:t>New Problem</a:t>
            </a:r>
          </a:p>
          <a:p>
            <a:pPr lvl="1"/>
            <a:r>
              <a:rPr lang="en-US" sz="2000" dirty="0"/>
              <a:t>Interconnecting </a:t>
            </a:r>
            <a:r>
              <a:rPr lang="en-US" sz="2000" dirty="0">
                <a:solidFill>
                  <a:schemeClr val="accent2"/>
                </a:solidFill>
              </a:rPr>
              <a:t>different networks</a:t>
            </a:r>
            <a:endParaRPr lang="en-US" sz="2000" dirty="0"/>
          </a:p>
          <a:p>
            <a:r>
              <a:rPr lang="en-US" sz="2400" dirty="0"/>
              <a:t>Issues</a:t>
            </a:r>
          </a:p>
          <a:p>
            <a:pPr lvl="1"/>
            <a:r>
              <a:rPr lang="en-US" sz="2000" dirty="0"/>
              <a:t>Scale … unknown size</a:t>
            </a:r>
          </a:p>
          <a:p>
            <a:pPr lvl="1"/>
            <a:r>
              <a:rPr lang="en-US" sz="2000" dirty="0"/>
              <a:t>Heterogeneity … service over </a:t>
            </a:r>
            <a:r>
              <a:rPr lang="en-US" sz="2000" dirty="0" smtClean="0"/>
              <a:t>clouds</a:t>
            </a:r>
          </a:p>
          <a:p>
            <a:pPr lvl="1"/>
            <a:r>
              <a:rPr lang="en-US" sz="2000" dirty="0" smtClean="0"/>
              <a:t>Selecting Network</a:t>
            </a:r>
          </a:p>
          <a:p>
            <a:pPr lvl="1"/>
            <a:r>
              <a:rPr lang="en-US" sz="2000" dirty="0" smtClean="0"/>
              <a:t>Selecting Host</a:t>
            </a:r>
            <a:endParaRPr lang="en-US" sz="2000" dirty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Group 55"/>
          <p:cNvGrpSpPr>
            <a:grpSpLocks/>
          </p:cNvGrpSpPr>
          <p:nvPr/>
        </p:nvGrpSpPr>
        <p:grpSpPr bwMode="auto">
          <a:xfrm>
            <a:off x="3062288" y="963613"/>
            <a:ext cx="4127500" cy="5326062"/>
            <a:chOff x="1929" y="607"/>
            <a:chExt cx="2600" cy="3355"/>
          </a:xfrm>
        </p:grpSpPr>
        <p:sp>
          <p:nvSpPr>
            <p:cNvPr id="76832" name="Rectangle 4"/>
            <p:cNvSpPr>
              <a:spLocks noChangeArrowheads="1"/>
            </p:cNvSpPr>
            <p:nvPr/>
          </p:nvSpPr>
          <p:spPr bwMode="auto">
            <a:xfrm>
              <a:off x="2040" y="868"/>
              <a:ext cx="2489" cy="303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3" name="Rectangle 5"/>
            <p:cNvSpPr>
              <a:spLocks noChangeArrowheads="1"/>
            </p:cNvSpPr>
            <p:nvPr/>
          </p:nvSpPr>
          <p:spPr bwMode="auto">
            <a:xfrm>
              <a:off x="1980" y="935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34" name="Text Box 6"/>
            <p:cNvSpPr txBox="1">
              <a:spLocks noChangeArrowheads="1"/>
            </p:cNvSpPr>
            <p:nvPr/>
          </p:nvSpPr>
          <p:spPr bwMode="auto">
            <a:xfrm>
              <a:off x="1954" y="973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ver</a:t>
              </a:r>
              <a:endParaRPr lang="en-US"/>
            </a:p>
          </p:txBody>
        </p:sp>
        <p:sp>
          <p:nvSpPr>
            <p:cNvPr id="76835" name="Text Box 7"/>
            <p:cNvSpPr txBox="1">
              <a:spLocks noChangeArrowheads="1"/>
            </p:cNvSpPr>
            <p:nvPr/>
          </p:nvSpPr>
          <p:spPr bwMode="auto">
            <a:xfrm>
              <a:off x="3529" y="1012"/>
              <a:ext cx="5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length</a:t>
              </a:r>
            </a:p>
          </p:txBody>
        </p:sp>
        <p:sp>
          <p:nvSpPr>
            <p:cNvPr id="76836" name="Line 8"/>
            <p:cNvSpPr>
              <a:spLocks noChangeShapeType="1"/>
            </p:cNvSpPr>
            <p:nvPr/>
          </p:nvSpPr>
          <p:spPr bwMode="auto">
            <a:xfrm>
              <a:off x="1988" y="1261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Line 9"/>
            <p:cNvSpPr>
              <a:spLocks noChangeShapeType="1"/>
            </p:cNvSpPr>
            <p:nvPr/>
          </p:nvSpPr>
          <p:spPr bwMode="auto">
            <a:xfrm flipH="1" flipV="1">
              <a:off x="3210" y="941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Text Box 10"/>
            <p:cNvSpPr txBox="1">
              <a:spLocks noChangeArrowheads="1"/>
            </p:cNvSpPr>
            <p:nvPr/>
          </p:nvSpPr>
          <p:spPr bwMode="auto">
            <a:xfrm>
              <a:off x="2922" y="607"/>
              <a:ext cx="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32 bits</a:t>
              </a:r>
              <a:endParaRPr lang="en-US"/>
            </a:p>
          </p:txBody>
        </p:sp>
        <p:sp>
          <p:nvSpPr>
            <p:cNvPr id="76839" name="Line 11"/>
            <p:cNvSpPr>
              <a:spLocks noChangeShapeType="1"/>
            </p:cNvSpPr>
            <p:nvPr/>
          </p:nvSpPr>
          <p:spPr bwMode="auto">
            <a:xfrm>
              <a:off x="3552" y="762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Line 12"/>
            <p:cNvSpPr>
              <a:spLocks noChangeShapeType="1"/>
            </p:cNvSpPr>
            <p:nvPr/>
          </p:nvSpPr>
          <p:spPr bwMode="auto">
            <a:xfrm rot="10800000">
              <a:off x="1972" y="769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Text Box 13"/>
            <p:cNvSpPr txBox="1">
              <a:spLocks noChangeArrowheads="1"/>
            </p:cNvSpPr>
            <p:nvPr/>
          </p:nvSpPr>
          <p:spPr bwMode="auto">
            <a:xfrm>
              <a:off x="2606" y="2792"/>
              <a:ext cx="1351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data </a:t>
              </a:r>
            </a:p>
            <a:p>
              <a:pPr algn="ctr"/>
              <a:r>
                <a:rPr lang="en-US" sz="2000"/>
                <a:t>(variable length,</a:t>
              </a:r>
            </a:p>
            <a:p>
              <a:pPr algn="ctr"/>
              <a:r>
                <a:rPr lang="en-US" sz="2000"/>
                <a:t>typically a TCP </a:t>
              </a:r>
            </a:p>
            <a:p>
              <a:pPr algn="ctr"/>
              <a:r>
                <a:rPr lang="en-US" sz="2000"/>
                <a:t>or UDP segment)</a:t>
              </a:r>
              <a:endParaRPr lang="en-US"/>
            </a:p>
          </p:txBody>
        </p:sp>
        <p:sp>
          <p:nvSpPr>
            <p:cNvPr id="76842" name="Text Box 14"/>
            <p:cNvSpPr txBox="1">
              <a:spLocks noChangeArrowheads="1"/>
            </p:cNvSpPr>
            <p:nvPr/>
          </p:nvSpPr>
          <p:spPr bwMode="auto">
            <a:xfrm>
              <a:off x="1929" y="1320"/>
              <a:ext cx="1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16-bit identifier</a:t>
              </a:r>
              <a:endParaRPr lang="en-US" sz="2000"/>
            </a:p>
          </p:txBody>
        </p:sp>
        <p:sp>
          <p:nvSpPr>
            <p:cNvPr id="76843" name="Line 15"/>
            <p:cNvSpPr>
              <a:spLocks noChangeShapeType="1"/>
            </p:cNvSpPr>
            <p:nvPr/>
          </p:nvSpPr>
          <p:spPr bwMode="auto">
            <a:xfrm flipV="1">
              <a:off x="1984" y="22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Line 16"/>
            <p:cNvSpPr>
              <a:spLocks noChangeShapeType="1"/>
            </p:cNvSpPr>
            <p:nvPr/>
          </p:nvSpPr>
          <p:spPr bwMode="auto">
            <a:xfrm flipV="1">
              <a:off x="1984" y="25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Text Box 17"/>
            <p:cNvSpPr txBox="1">
              <a:spLocks noChangeArrowheads="1"/>
            </p:cNvSpPr>
            <p:nvPr/>
          </p:nvSpPr>
          <p:spPr bwMode="auto">
            <a:xfrm>
              <a:off x="3464" y="1549"/>
              <a:ext cx="8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header</a:t>
              </a:r>
            </a:p>
            <a:p>
              <a:pPr algn="ctr"/>
              <a:r>
                <a:rPr lang="en-US" sz="1800"/>
                <a:t> checksum</a:t>
              </a:r>
            </a:p>
          </p:txBody>
        </p:sp>
        <p:sp>
          <p:nvSpPr>
            <p:cNvPr id="76846" name="Text Box 18"/>
            <p:cNvSpPr txBox="1">
              <a:spLocks noChangeArrowheads="1"/>
            </p:cNvSpPr>
            <p:nvPr/>
          </p:nvSpPr>
          <p:spPr bwMode="auto">
            <a:xfrm>
              <a:off x="2008" y="1531"/>
              <a:ext cx="5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time to</a:t>
              </a:r>
            </a:p>
            <a:p>
              <a:pPr algn="ctr"/>
              <a:r>
                <a:rPr lang="en-US" sz="1800"/>
                <a:t>live</a:t>
              </a:r>
            </a:p>
          </p:txBody>
        </p:sp>
        <p:sp>
          <p:nvSpPr>
            <p:cNvPr id="76847" name="Text Box 19"/>
            <p:cNvSpPr txBox="1">
              <a:spLocks noChangeArrowheads="1"/>
            </p:cNvSpPr>
            <p:nvPr/>
          </p:nvSpPr>
          <p:spPr bwMode="auto">
            <a:xfrm>
              <a:off x="2369" y="1959"/>
              <a:ext cx="16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32 bit source IP address</a:t>
              </a:r>
              <a:endParaRPr lang="en-US"/>
            </a:p>
          </p:txBody>
        </p:sp>
        <p:sp>
          <p:nvSpPr>
            <p:cNvPr id="76848" name="Text Box 31"/>
            <p:cNvSpPr txBox="1">
              <a:spLocks noChangeArrowheads="1"/>
            </p:cNvSpPr>
            <p:nvPr/>
          </p:nvSpPr>
          <p:spPr bwMode="auto">
            <a:xfrm>
              <a:off x="2222" y="907"/>
              <a:ext cx="4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head.</a:t>
              </a:r>
            </a:p>
            <a:p>
              <a:pPr algn="ctr"/>
              <a:r>
                <a:rPr lang="en-US" sz="1800"/>
                <a:t>len</a:t>
              </a:r>
              <a:endParaRPr lang="en-US"/>
            </a:p>
          </p:txBody>
        </p:sp>
        <p:sp>
          <p:nvSpPr>
            <p:cNvPr id="76849" name="Text Box 32"/>
            <p:cNvSpPr txBox="1">
              <a:spLocks noChangeArrowheads="1"/>
            </p:cNvSpPr>
            <p:nvPr/>
          </p:nvSpPr>
          <p:spPr bwMode="auto">
            <a:xfrm>
              <a:off x="2646" y="901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type of</a:t>
              </a:r>
            </a:p>
            <a:p>
              <a:pPr algn="ctr"/>
              <a:r>
                <a:rPr lang="en-US" sz="1800"/>
                <a:t>service</a:t>
              </a:r>
              <a:endParaRPr lang="en-US"/>
            </a:p>
          </p:txBody>
        </p:sp>
        <p:sp>
          <p:nvSpPr>
            <p:cNvPr id="76850" name="Line 33"/>
            <p:cNvSpPr>
              <a:spLocks noChangeShapeType="1"/>
            </p:cNvSpPr>
            <p:nvPr/>
          </p:nvSpPr>
          <p:spPr bwMode="auto">
            <a:xfrm flipH="1" flipV="1">
              <a:off x="2646" y="938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1" name="Line 34"/>
            <p:cNvSpPr>
              <a:spLocks noChangeShapeType="1"/>
            </p:cNvSpPr>
            <p:nvPr/>
          </p:nvSpPr>
          <p:spPr bwMode="auto">
            <a:xfrm flipH="1" flipV="1">
              <a:off x="2259" y="94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2" name="Line 37"/>
            <p:cNvSpPr>
              <a:spLocks noChangeShapeType="1"/>
            </p:cNvSpPr>
            <p:nvPr/>
          </p:nvSpPr>
          <p:spPr bwMode="auto">
            <a:xfrm flipH="1" flipV="1">
              <a:off x="3210" y="1265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3" name="Text Box 38"/>
            <p:cNvSpPr txBox="1">
              <a:spLocks noChangeArrowheads="1"/>
            </p:cNvSpPr>
            <p:nvPr/>
          </p:nvSpPr>
          <p:spPr bwMode="auto">
            <a:xfrm>
              <a:off x="3117" y="1314"/>
              <a:ext cx="4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flgs</a:t>
              </a:r>
              <a:endParaRPr lang="en-US" sz="2000"/>
            </a:p>
          </p:txBody>
        </p:sp>
        <p:sp>
          <p:nvSpPr>
            <p:cNvPr id="76854" name="Line 39"/>
            <p:cNvSpPr>
              <a:spLocks noChangeShapeType="1"/>
            </p:cNvSpPr>
            <p:nvPr/>
          </p:nvSpPr>
          <p:spPr bwMode="auto">
            <a:xfrm flipH="1" flipV="1">
              <a:off x="3504" y="125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5" name="Text Box 40"/>
            <p:cNvSpPr txBox="1">
              <a:spLocks noChangeArrowheads="1"/>
            </p:cNvSpPr>
            <p:nvPr/>
          </p:nvSpPr>
          <p:spPr bwMode="auto">
            <a:xfrm>
              <a:off x="3531" y="1230"/>
              <a:ext cx="9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fragment</a:t>
              </a:r>
            </a:p>
            <a:p>
              <a:pPr algn="ctr"/>
              <a:r>
                <a:rPr lang="en-US" sz="1800"/>
                <a:t> offset</a:t>
              </a:r>
              <a:endParaRPr lang="en-US" sz="2000"/>
            </a:p>
          </p:txBody>
        </p:sp>
        <p:sp>
          <p:nvSpPr>
            <p:cNvPr id="76856" name="Line 43"/>
            <p:cNvSpPr>
              <a:spLocks noChangeShapeType="1"/>
            </p:cNvSpPr>
            <p:nvPr/>
          </p:nvSpPr>
          <p:spPr bwMode="auto">
            <a:xfrm flipV="1">
              <a:off x="1984" y="1581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7" name="Line 44"/>
            <p:cNvSpPr>
              <a:spLocks noChangeShapeType="1"/>
            </p:cNvSpPr>
            <p:nvPr/>
          </p:nvSpPr>
          <p:spPr bwMode="auto">
            <a:xfrm flipH="1" flipV="1">
              <a:off x="3210" y="1583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8" name="Line 45"/>
            <p:cNvSpPr>
              <a:spLocks noChangeShapeType="1"/>
            </p:cNvSpPr>
            <p:nvPr/>
          </p:nvSpPr>
          <p:spPr bwMode="auto">
            <a:xfrm flipV="1">
              <a:off x="1972" y="19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9" name="Text Box 46"/>
            <p:cNvSpPr txBox="1">
              <a:spLocks noChangeArrowheads="1"/>
            </p:cNvSpPr>
            <p:nvPr/>
          </p:nvSpPr>
          <p:spPr bwMode="auto">
            <a:xfrm>
              <a:off x="2668" y="1525"/>
              <a:ext cx="4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upper</a:t>
              </a:r>
            </a:p>
            <a:p>
              <a:pPr algn="ctr"/>
              <a:r>
                <a:rPr lang="en-US" sz="1800"/>
                <a:t> layer</a:t>
              </a:r>
            </a:p>
          </p:txBody>
        </p:sp>
        <p:sp>
          <p:nvSpPr>
            <p:cNvPr id="76860" name="Line 47"/>
            <p:cNvSpPr>
              <a:spLocks noChangeShapeType="1"/>
            </p:cNvSpPr>
            <p:nvPr/>
          </p:nvSpPr>
          <p:spPr bwMode="auto">
            <a:xfrm flipH="1" flipV="1">
              <a:off x="2610" y="158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1" name="Text Box 49"/>
            <p:cNvSpPr txBox="1">
              <a:spLocks noChangeArrowheads="1"/>
            </p:cNvSpPr>
            <p:nvPr/>
          </p:nvSpPr>
          <p:spPr bwMode="auto">
            <a:xfrm>
              <a:off x="2262" y="2235"/>
              <a:ext cx="1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32 bit destination IP address</a:t>
              </a:r>
              <a:endParaRPr lang="en-US"/>
            </a:p>
          </p:txBody>
        </p:sp>
        <p:sp>
          <p:nvSpPr>
            <p:cNvPr id="76862" name="Line 50"/>
            <p:cNvSpPr>
              <a:spLocks noChangeShapeType="1"/>
            </p:cNvSpPr>
            <p:nvPr/>
          </p:nvSpPr>
          <p:spPr bwMode="auto">
            <a:xfrm flipV="1">
              <a:off x="1984" y="2787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3" name="Text Box 51"/>
            <p:cNvSpPr txBox="1">
              <a:spLocks noChangeArrowheads="1"/>
            </p:cNvSpPr>
            <p:nvPr/>
          </p:nvSpPr>
          <p:spPr bwMode="auto">
            <a:xfrm>
              <a:off x="2673" y="2529"/>
              <a:ext cx="10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options (if any)</a:t>
              </a:r>
              <a:endParaRPr lang="en-US"/>
            </a:p>
          </p:txBody>
        </p:sp>
      </p:grp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7772400" cy="78105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IP </a:t>
            </a:r>
            <a:r>
              <a:rPr lang="en-US" sz="4000" dirty="0" smtClean="0">
                <a:latin typeface="Gill Sans MT" charset="0"/>
              </a:rPr>
              <a:t>datagram structure</a:t>
            </a:r>
            <a:endParaRPr lang="en-US" dirty="0">
              <a:latin typeface="Gill Sans MT" charset="0"/>
            </a:endParaRP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768350" y="858838"/>
            <a:ext cx="2501900" cy="792162"/>
            <a:chOff x="484" y="541"/>
            <a:chExt cx="1576" cy="499"/>
          </a:xfrm>
        </p:grpSpPr>
        <p:sp>
          <p:nvSpPr>
            <p:cNvPr id="76830" name="Text Box 20"/>
            <p:cNvSpPr txBox="1">
              <a:spLocks noChangeArrowheads="1"/>
            </p:cNvSpPr>
            <p:nvPr/>
          </p:nvSpPr>
          <p:spPr bwMode="auto">
            <a:xfrm>
              <a:off x="484" y="541"/>
              <a:ext cx="13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IP protocol version</a:t>
              </a:r>
            </a:p>
            <a:p>
              <a:pPr algn="r"/>
              <a:r>
                <a:rPr lang="en-US" sz="1800"/>
                <a:t>number</a:t>
              </a:r>
              <a:endParaRPr lang="en-US" sz="1000"/>
            </a:p>
          </p:txBody>
        </p:sp>
        <p:sp>
          <p:nvSpPr>
            <p:cNvPr id="76831" name="Line 23"/>
            <p:cNvSpPr>
              <a:spLocks noChangeShapeType="1"/>
            </p:cNvSpPr>
            <p:nvPr/>
          </p:nvSpPr>
          <p:spPr bwMode="auto">
            <a:xfrm>
              <a:off x="1727" y="749"/>
              <a:ext cx="333" cy="2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258888" y="1406525"/>
            <a:ext cx="2416175" cy="641350"/>
            <a:chOff x="793" y="886"/>
            <a:chExt cx="1522" cy="404"/>
          </a:xfrm>
        </p:grpSpPr>
        <p:sp>
          <p:nvSpPr>
            <p:cNvPr id="76828" name="Text Box 21"/>
            <p:cNvSpPr txBox="1">
              <a:spLocks noChangeArrowheads="1"/>
            </p:cNvSpPr>
            <p:nvPr/>
          </p:nvSpPr>
          <p:spPr bwMode="auto">
            <a:xfrm>
              <a:off x="793" y="886"/>
              <a:ext cx="9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header length</a:t>
              </a:r>
            </a:p>
            <a:p>
              <a:pPr algn="r"/>
              <a:r>
                <a:rPr lang="en-US" sz="1800"/>
                <a:t> (bytes)</a:t>
              </a:r>
              <a:endParaRPr lang="en-US" sz="1000"/>
            </a:p>
          </p:txBody>
        </p:sp>
        <p:sp>
          <p:nvSpPr>
            <p:cNvPr id="76829" name="Line 24"/>
            <p:cNvSpPr>
              <a:spLocks noChangeShapeType="1"/>
            </p:cNvSpPr>
            <p:nvPr/>
          </p:nvSpPr>
          <p:spPr bwMode="auto">
            <a:xfrm>
              <a:off x="1745" y="1100"/>
              <a:ext cx="570" cy="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27075" y="2732088"/>
            <a:ext cx="3624263" cy="1592262"/>
            <a:chOff x="458" y="1721"/>
            <a:chExt cx="2283" cy="1003"/>
          </a:xfrm>
        </p:grpSpPr>
        <p:sp>
          <p:nvSpPr>
            <p:cNvPr id="76826" name="Text Box 27"/>
            <p:cNvSpPr txBox="1">
              <a:spLocks noChangeArrowheads="1"/>
            </p:cNvSpPr>
            <p:nvPr/>
          </p:nvSpPr>
          <p:spPr bwMode="auto">
            <a:xfrm>
              <a:off x="458" y="2320"/>
              <a:ext cx="14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upper layer protocol</a:t>
              </a:r>
            </a:p>
            <a:p>
              <a:pPr algn="r"/>
              <a:r>
                <a:rPr lang="en-US" sz="1800"/>
                <a:t>to deliver payload to</a:t>
              </a:r>
            </a:p>
          </p:txBody>
        </p:sp>
        <p:sp>
          <p:nvSpPr>
            <p:cNvPr id="76827" name="Line 28"/>
            <p:cNvSpPr>
              <a:spLocks noChangeShapeType="1"/>
            </p:cNvSpPr>
            <p:nvPr/>
          </p:nvSpPr>
          <p:spPr bwMode="auto">
            <a:xfrm flipV="1">
              <a:off x="1817" y="1721"/>
              <a:ext cx="924" cy="7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781802" y="1524000"/>
            <a:ext cx="2178050" cy="641350"/>
            <a:chOff x="4313" y="816"/>
            <a:chExt cx="1372" cy="404"/>
          </a:xfrm>
        </p:grpSpPr>
        <p:sp>
          <p:nvSpPr>
            <p:cNvPr id="76824" name="Text Box 26"/>
            <p:cNvSpPr txBox="1">
              <a:spLocks noChangeArrowheads="1"/>
            </p:cNvSpPr>
            <p:nvPr/>
          </p:nvSpPr>
          <p:spPr bwMode="auto">
            <a:xfrm>
              <a:off x="4649" y="816"/>
              <a:ext cx="10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/>
                <a:t>total datagram</a:t>
              </a:r>
            </a:p>
            <a:p>
              <a:r>
                <a:rPr lang="en-US" sz="1800" dirty="0"/>
                <a:t>length (bytes)</a:t>
              </a:r>
            </a:p>
          </p:txBody>
        </p:sp>
        <p:sp>
          <p:nvSpPr>
            <p:cNvPr id="76825" name="Line 30"/>
            <p:cNvSpPr>
              <a:spLocks noChangeShapeType="1"/>
            </p:cNvSpPr>
            <p:nvPr/>
          </p:nvSpPr>
          <p:spPr bwMode="auto">
            <a:xfrm flipH="1">
              <a:off x="4313" y="1013"/>
              <a:ext cx="432" cy="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1293813" y="1760538"/>
            <a:ext cx="3028950" cy="565150"/>
            <a:chOff x="815" y="1109"/>
            <a:chExt cx="1908" cy="356"/>
          </a:xfrm>
        </p:grpSpPr>
        <p:sp>
          <p:nvSpPr>
            <p:cNvPr id="76822" name="Text Box 35"/>
            <p:cNvSpPr txBox="1">
              <a:spLocks noChangeArrowheads="1"/>
            </p:cNvSpPr>
            <p:nvPr/>
          </p:nvSpPr>
          <p:spPr bwMode="auto">
            <a:xfrm>
              <a:off x="815" y="1234"/>
              <a:ext cx="10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ja-JP" altLang="en-US" sz="1800"/>
                <a:t>“</a:t>
              </a:r>
              <a:r>
                <a:rPr lang="en-US" altLang="ja-JP" sz="1800"/>
                <a:t>type</a:t>
              </a:r>
              <a:r>
                <a:rPr lang="ja-JP" altLang="en-US" sz="1800"/>
                <a:t>”</a:t>
              </a:r>
              <a:r>
                <a:rPr lang="en-US" altLang="ja-JP" sz="1800"/>
                <a:t> of data </a:t>
              </a:r>
              <a:endParaRPr lang="en-US" sz="1000"/>
            </a:p>
          </p:txBody>
        </p:sp>
        <p:sp>
          <p:nvSpPr>
            <p:cNvPr id="76823" name="Line 36"/>
            <p:cNvSpPr>
              <a:spLocks noChangeShapeType="1"/>
            </p:cNvSpPr>
            <p:nvPr/>
          </p:nvSpPr>
          <p:spPr bwMode="auto">
            <a:xfrm flipV="1">
              <a:off x="1757" y="1109"/>
              <a:ext cx="966" cy="2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951416" y="2209801"/>
            <a:ext cx="4167189" cy="646113"/>
            <a:chOff x="3119" y="1392"/>
            <a:chExt cx="2625" cy="407"/>
          </a:xfrm>
        </p:grpSpPr>
        <p:sp>
          <p:nvSpPr>
            <p:cNvPr id="76818" name="Text Box 25"/>
            <p:cNvSpPr txBox="1">
              <a:spLocks noChangeArrowheads="1"/>
            </p:cNvSpPr>
            <p:nvPr/>
          </p:nvSpPr>
          <p:spPr bwMode="auto">
            <a:xfrm>
              <a:off x="4704" y="1392"/>
              <a:ext cx="104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fragmentation</a:t>
              </a:r>
              <a:r>
                <a:rPr lang="en-US" sz="1800" dirty="0"/>
                <a:t>/</a:t>
              </a:r>
            </a:p>
            <a:p>
              <a:r>
                <a:rPr lang="en-US" sz="1800" dirty="0"/>
                <a:t>reassembly</a:t>
              </a:r>
            </a:p>
          </p:txBody>
        </p:sp>
        <p:sp>
          <p:nvSpPr>
            <p:cNvPr id="76819" name="Line 29"/>
            <p:cNvSpPr>
              <a:spLocks noChangeShapeType="1"/>
            </p:cNvSpPr>
            <p:nvPr/>
          </p:nvSpPr>
          <p:spPr bwMode="auto">
            <a:xfrm flipH="1">
              <a:off x="3443" y="1488"/>
              <a:ext cx="1213" cy="4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Line 41"/>
            <p:cNvSpPr>
              <a:spLocks noChangeShapeType="1"/>
            </p:cNvSpPr>
            <p:nvPr/>
          </p:nvSpPr>
          <p:spPr bwMode="auto">
            <a:xfrm flipH="1" flipV="1">
              <a:off x="4272" y="1392"/>
              <a:ext cx="414" cy="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Line 42"/>
            <p:cNvSpPr>
              <a:spLocks noChangeShapeType="1"/>
            </p:cNvSpPr>
            <p:nvPr/>
          </p:nvSpPr>
          <p:spPr bwMode="auto">
            <a:xfrm flipH="1" flipV="1">
              <a:off x="3119" y="1457"/>
              <a:ext cx="1537" cy="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019175" y="2406650"/>
            <a:ext cx="2398713" cy="1190625"/>
            <a:chOff x="642" y="1516"/>
            <a:chExt cx="1511" cy="750"/>
          </a:xfrm>
        </p:grpSpPr>
        <p:sp>
          <p:nvSpPr>
            <p:cNvPr id="76816" name="Text Box 22"/>
            <p:cNvSpPr txBox="1">
              <a:spLocks noChangeArrowheads="1"/>
            </p:cNvSpPr>
            <p:nvPr/>
          </p:nvSpPr>
          <p:spPr bwMode="auto">
            <a:xfrm>
              <a:off x="642" y="1516"/>
              <a:ext cx="120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max number</a:t>
              </a:r>
            </a:p>
            <a:p>
              <a:pPr algn="r"/>
              <a:r>
                <a:rPr lang="en-US" sz="1800"/>
                <a:t>remaining hops</a:t>
              </a:r>
            </a:p>
            <a:p>
              <a:pPr algn="r"/>
              <a:r>
                <a:rPr lang="en-US" sz="1800"/>
                <a:t>(decremented at </a:t>
              </a:r>
            </a:p>
            <a:p>
              <a:pPr algn="r"/>
              <a:r>
                <a:rPr lang="en-US" sz="1800"/>
                <a:t>each router)</a:t>
              </a:r>
            </a:p>
          </p:txBody>
        </p:sp>
        <p:sp>
          <p:nvSpPr>
            <p:cNvPr id="76817" name="Line 48"/>
            <p:cNvSpPr>
              <a:spLocks noChangeShapeType="1"/>
            </p:cNvSpPr>
            <p:nvPr/>
          </p:nvSpPr>
          <p:spPr bwMode="auto">
            <a:xfrm>
              <a:off x="1805" y="1700"/>
              <a:ext cx="348" cy="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6532563" y="3987800"/>
            <a:ext cx="2508250" cy="1465263"/>
            <a:chOff x="4115" y="2512"/>
            <a:chExt cx="1580" cy="923"/>
          </a:xfrm>
        </p:grpSpPr>
        <p:sp>
          <p:nvSpPr>
            <p:cNvPr id="76814" name="Text Box 52"/>
            <p:cNvSpPr txBox="1">
              <a:spLocks noChangeArrowheads="1"/>
            </p:cNvSpPr>
            <p:nvPr/>
          </p:nvSpPr>
          <p:spPr bwMode="auto">
            <a:xfrm>
              <a:off x="4595" y="2512"/>
              <a:ext cx="1100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e.g. timestamp,</a:t>
              </a:r>
            </a:p>
            <a:p>
              <a:r>
                <a:rPr lang="en-US" sz="1800"/>
                <a:t>record route</a:t>
              </a:r>
            </a:p>
            <a:p>
              <a:r>
                <a:rPr lang="en-US" sz="1800"/>
                <a:t>taken, specify</a:t>
              </a:r>
            </a:p>
            <a:p>
              <a:r>
                <a:rPr lang="en-US" sz="1800"/>
                <a:t>list of routers </a:t>
              </a:r>
            </a:p>
            <a:p>
              <a:r>
                <a:rPr lang="en-US" sz="1800"/>
                <a:t>to visit.</a:t>
              </a:r>
            </a:p>
          </p:txBody>
        </p:sp>
        <p:sp>
          <p:nvSpPr>
            <p:cNvPr id="76815" name="Line 53"/>
            <p:cNvSpPr>
              <a:spLocks noChangeShapeType="1"/>
            </p:cNvSpPr>
            <p:nvPr/>
          </p:nvSpPr>
          <p:spPr bwMode="auto">
            <a:xfrm flipH="1">
              <a:off x="4115" y="2651"/>
              <a:ext cx="516" cy="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5542" name="Rectangle 54"/>
          <p:cNvSpPr>
            <a:spLocks noChangeArrowheads="1"/>
          </p:cNvSpPr>
          <p:nvPr/>
        </p:nvSpPr>
        <p:spPr bwMode="auto">
          <a:xfrm>
            <a:off x="244475" y="4595813"/>
            <a:ext cx="2620963" cy="16065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000" i="1">
                <a:solidFill>
                  <a:srgbClr val="CC0000"/>
                </a:solidFill>
              </a:rPr>
              <a:t>how much overhead?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/>
              <a:t>20 bytes of TCP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/>
              <a:t>20 bytes of IP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/>
              <a:t>= 40 bytes + app layer overhead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3B7-3326-3E47-BAEF-4A9DC474504F}" type="datetime1">
              <a:rPr lang="en-US" smtClean="0"/>
              <a:t>9/27/19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D59B54-DCB9-D245-B0EC-D3FF68FEE45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0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4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85800" y="76200"/>
            <a:ext cx="7924800" cy="6324600"/>
          </a:xfrm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3CEE41-8CA9-4746-8328-299FC475F515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8A9745-447A-CE45-9880-7F66D9119041}" type="slidenum">
              <a:rPr lang="en-US" sz="1400"/>
              <a:pPr/>
              <a:t>31</a:t>
            </a:fld>
            <a:endParaRPr lang="en-US" sz="1400"/>
          </a:p>
        </p:txBody>
      </p:sp>
      <p:pic>
        <p:nvPicPr>
          <p:cNvPr id="471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528955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0" y="3505200"/>
            <a:ext cx="1563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Multiple Links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BA42329-672F-754D-AD89-F3521168B970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BE335D-2757-224F-8B47-0874B4F87808}" type="slidenum">
              <a:rPr lang="en-US" sz="1400"/>
              <a:pPr/>
              <a:t>32</a:t>
            </a:fld>
            <a:endParaRPr lang="en-US" sz="1400"/>
          </a:p>
        </p:txBody>
      </p:sp>
      <p:pic>
        <p:nvPicPr>
          <p:cNvPr id="4813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762000"/>
            <a:ext cx="6510337" cy="586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990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335722C2-6685-794F-998C-344BD982F1CA}" type="slidenum">
              <a:rPr lang="en-US" sz="1400"/>
              <a:pPr algn="l"/>
              <a:t>4</a:t>
            </a:fld>
            <a:endParaRPr 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6705600" cy="7620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Message, Segment, Packet, and Frame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18440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18507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8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677863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152400" y="1295400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Rectangle 17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8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5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6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Rectangle 27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Line 28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29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61" name="Group 30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18505" name="Rectangle 31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Text Box 32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18462" name="Group 33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18503" name="Rectangle 34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4" name="Text Box 35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18463" name="Rectangle 36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Text Box 37"/>
          <p:cNvSpPr txBox="1">
            <a:spLocks noChangeArrowheads="1"/>
          </p:cNvSpPr>
          <p:nvPr/>
        </p:nvSpPr>
        <p:spPr bwMode="auto">
          <a:xfrm>
            <a:off x="2306638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18465" name="Group 38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18501" name="Rectangle 39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2" name="Text Box 40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18466" name="Line 41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Line 42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3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Rectangle 44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70" name="Text Box 45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18471" name="Rectangle 46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72" name="Text Box 47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18473" name="Line 48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Line 49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5" name="Line 50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51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52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Rectangle 53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9" name="Rectangle 54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0" name="Line 55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56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Line 57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3" name="Text Box 58"/>
          <p:cNvSpPr txBox="1">
            <a:spLocks noChangeArrowheads="1"/>
          </p:cNvSpPr>
          <p:nvPr/>
        </p:nvSpPr>
        <p:spPr bwMode="auto">
          <a:xfrm>
            <a:off x="860425" y="1162050"/>
            <a:ext cx="11977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3333FF"/>
                </a:solidFill>
              </a:rPr>
              <a:t>Host-Node</a:t>
            </a:r>
            <a:endParaRPr lang="en-US" sz="1800" dirty="0">
              <a:solidFill>
                <a:srgbClr val="3333FF"/>
              </a:solidFill>
            </a:endParaRPr>
          </a:p>
        </p:txBody>
      </p:sp>
      <p:sp>
        <p:nvSpPr>
          <p:cNvPr id="18484" name="Text Box 59"/>
          <p:cNvSpPr txBox="1">
            <a:spLocks noChangeArrowheads="1"/>
          </p:cNvSpPr>
          <p:nvPr/>
        </p:nvSpPr>
        <p:spPr bwMode="auto">
          <a:xfrm>
            <a:off x="7815263" y="11477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3333FF"/>
                </a:solidFill>
              </a:rPr>
              <a:t>host</a:t>
            </a:r>
          </a:p>
        </p:txBody>
      </p:sp>
      <p:sp>
        <p:nvSpPr>
          <p:cNvPr id="18485" name="Text Box 60"/>
          <p:cNvSpPr txBox="1">
            <a:spLocks noChangeArrowheads="1"/>
          </p:cNvSpPr>
          <p:nvPr/>
        </p:nvSpPr>
        <p:spPr bwMode="auto">
          <a:xfrm>
            <a:off x="2981325" y="3544888"/>
            <a:ext cx="14428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0000FF"/>
                </a:solidFill>
              </a:rPr>
              <a:t>Router- Node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18486" name="Text Box 61"/>
          <p:cNvSpPr txBox="1">
            <a:spLocks noChangeArrowheads="1"/>
          </p:cNvSpPr>
          <p:nvPr/>
        </p:nvSpPr>
        <p:spPr bwMode="auto">
          <a:xfrm>
            <a:off x="5611813" y="3559175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</a:rPr>
              <a:t>router</a:t>
            </a:r>
          </a:p>
        </p:txBody>
      </p:sp>
      <p:sp>
        <p:nvSpPr>
          <p:cNvPr id="18487" name="Line 62"/>
          <p:cNvSpPr>
            <a:spLocks noChangeShapeType="1"/>
          </p:cNvSpPr>
          <p:nvPr/>
        </p:nvSpPr>
        <p:spPr bwMode="auto">
          <a:xfrm>
            <a:off x="1619250" y="2036763"/>
            <a:ext cx="6064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8" name="Line 63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9" name="Text Box 64"/>
          <p:cNvSpPr txBox="1">
            <a:spLocks noChangeArrowheads="1"/>
          </p:cNvSpPr>
          <p:nvPr/>
        </p:nvSpPr>
        <p:spPr bwMode="auto">
          <a:xfrm>
            <a:off x="4005263" y="1644650"/>
            <a:ext cx="166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3300"/>
                </a:solidFill>
              </a:rPr>
              <a:t>HTTP</a:t>
            </a:r>
            <a:r>
              <a:rPr lang="en-US" sz="1800">
                <a:solidFill>
                  <a:srgbClr val="FF9900"/>
                </a:solidFill>
              </a:rPr>
              <a:t> </a:t>
            </a:r>
            <a:r>
              <a:rPr lang="en-US" sz="1800">
                <a:solidFill>
                  <a:srgbClr val="FF3300"/>
                </a:solidFill>
              </a:rPr>
              <a:t>message</a:t>
            </a:r>
          </a:p>
        </p:txBody>
      </p:sp>
      <p:sp>
        <p:nvSpPr>
          <p:cNvPr id="18490" name="Text Box 65"/>
          <p:cNvSpPr txBox="1">
            <a:spLocks noChangeArrowheads="1"/>
          </p:cNvSpPr>
          <p:nvPr/>
        </p:nvSpPr>
        <p:spPr bwMode="auto">
          <a:xfrm>
            <a:off x="4103688" y="2849563"/>
            <a:ext cx="149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3300"/>
                </a:solidFill>
              </a:rPr>
              <a:t>TCP segment</a:t>
            </a:r>
          </a:p>
        </p:txBody>
      </p:sp>
      <p:sp>
        <p:nvSpPr>
          <p:cNvPr id="18491" name="Line 66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2" name="Line 67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3" name="Line 68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Text Box 69"/>
          <p:cNvSpPr txBox="1">
            <a:spLocks noChangeArrowheads="1"/>
          </p:cNvSpPr>
          <p:nvPr/>
        </p:nvSpPr>
        <p:spPr bwMode="auto">
          <a:xfrm>
            <a:off x="1776413" y="4105275"/>
            <a:ext cx="1014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3300"/>
                </a:solidFill>
              </a:rPr>
              <a:t>IP packet</a:t>
            </a:r>
          </a:p>
        </p:txBody>
      </p:sp>
      <p:sp>
        <p:nvSpPr>
          <p:cNvPr id="18495" name="Text Box 70"/>
          <p:cNvSpPr txBox="1">
            <a:spLocks noChangeArrowheads="1"/>
          </p:cNvSpPr>
          <p:nvPr/>
        </p:nvSpPr>
        <p:spPr bwMode="auto">
          <a:xfrm>
            <a:off x="6597650" y="4133850"/>
            <a:ext cx="1014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3300"/>
                </a:solidFill>
              </a:rPr>
              <a:t>IP</a:t>
            </a:r>
            <a:r>
              <a:rPr lang="en-US" sz="1600">
                <a:solidFill>
                  <a:srgbClr val="FF9900"/>
                </a:solidFill>
              </a:rPr>
              <a:t> </a:t>
            </a:r>
            <a:r>
              <a:rPr lang="en-US" sz="1600">
                <a:solidFill>
                  <a:srgbClr val="FF3300"/>
                </a:solidFill>
              </a:rPr>
              <a:t>packet</a:t>
            </a:r>
          </a:p>
        </p:txBody>
      </p:sp>
      <p:sp>
        <p:nvSpPr>
          <p:cNvPr id="18496" name="Text Box 71"/>
          <p:cNvSpPr txBox="1">
            <a:spLocks noChangeArrowheads="1"/>
          </p:cNvSpPr>
          <p:nvPr/>
        </p:nvSpPr>
        <p:spPr bwMode="auto">
          <a:xfrm>
            <a:off x="4200525" y="4119563"/>
            <a:ext cx="1014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3300"/>
                </a:solidFill>
              </a:rPr>
              <a:t>IP packet</a:t>
            </a:r>
          </a:p>
        </p:txBody>
      </p:sp>
      <p:sp>
        <p:nvSpPr>
          <p:cNvPr id="18497" name="Text Box 72"/>
          <p:cNvSpPr txBox="1">
            <a:spLocks noChangeArrowheads="1"/>
          </p:cNvSpPr>
          <p:nvPr/>
        </p:nvSpPr>
        <p:spPr bwMode="auto">
          <a:xfrm>
            <a:off x="1116013" y="6324600"/>
            <a:ext cx="168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3300"/>
                </a:solidFill>
              </a:rPr>
              <a:t>Ethernet</a:t>
            </a:r>
            <a:r>
              <a:rPr lang="en-US" sz="1800">
                <a:solidFill>
                  <a:srgbClr val="FF9900"/>
                </a:solidFill>
              </a:rPr>
              <a:t> </a:t>
            </a:r>
            <a:r>
              <a:rPr lang="en-US" sz="1800">
                <a:solidFill>
                  <a:srgbClr val="FF3300"/>
                </a:solidFill>
              </a:rPr>
              <a:t>frame</a:t>
            </a:r>
          </a:p>
        </p:txBody>
      </p:sp>
      <p:sp>
        <p:nvSpPr>
          <p:cNvPr id="18498" name="Text Box 73"/>
          <p:cNvSpPr txBox="1">
            <a:spLocks noChangeArrowheads="1"/>
          </p:cNvSpPr>
          <p:nvPr/>
        </p:nvSpPr>
        <p:spPr bwMode="auto">
          <a:xfrm>
            <a:off x="6723063" y="6362700"/>
            <a:ext cx="168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3300"/>
                </a:solidFill>
              </a:rPr>
              <a:t>Ethernet frame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8499" name="Text Box 74"/>
          <p:cNvSpPr txBox="1">
            <a:spLocks noChangeArrowheads="1"/>
          </p:cNvSpPr>
          <p:nvPr/>
        </p:nvSpPr>
        <p:spPr bwMode="auto">
          <a:xfrm>
            <a:off x="3886200" y="61722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3300"/>
                </a:solidFill>
              </a:rPr>
              <a:t>SONET frame</a:t>
            </a:r>
          </a:p>
        </p:txBody>
      </p:sp>
      <p:sp>
        <p:nvSpPr>
          <p:cNvPr id="18500" name="Date Placeholder 75"/>
          <p:cNvSpPr>
            <a:spLocks noGrp="1"/>
          </p:cNvSpPr>
          <p:nvPr>
            <p:ph type="dt" sz="quarter" idx="10"/>
          </p:nvPr>
        </p:nvSpPr>
        <p:spPr>
          <a:xfrm>
            <a:off x="8001000" y="6324600"/>
            <a:ext cx="990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7D368EE-125D-C048-89DD-ADF2F57A9FBF}" type="datetime1">
              <a:rPr lang="en-US" sz="1400" smtClean="0"/>
              <a:t>9/27/19</a:t>
            </a:fld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6400800"/>
            <a:ext cx="838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FF"/>
                </a:solidFill>
              </a:rPr>
              <a:t>Links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3429000" y="61722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stCxn id="2" idx="0"/>
            <a:endCxn id="18460" idx="1"/>
          </p:cNvCxnSpPr>
          <p:nvPr/>
        </p:nvCxnSpPr>
        <p:spPr bwMode="auto">
          <a:xfrm flipH="1" flipV="1">
            <a:off x="3135313" y="6308726"/>
            <a:ext cx="255587" cy="92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228600" y="3810000"/>
            <a:ext cx="457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228600" y="35052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Here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5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7965-4637-0A4D-BF20-B03F855881FE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0044C7-9245-614A-87FF-1788E4652414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6781800" cy="1447800"/>
          </a:xfrm>
        </p:spPr>
        <p:txBody>
          <a:bodyPr/>
          <a:lstStyle/>
          <a:p>
            <a:r>
              <a:rPr lang="en-US" dirty="0" smtClean="0"/>
              <a:t>Network Layer </a:t>
            </a:r>
            <a:r>
              <a:rPr lang="en-US" dirty="0" smtClean="0"/>
              <a:t>supports </a:t>
            </a:r>
            <a:r>
              <a:rPr lang="en-US" dirty="0" smtClean="0"/>
              <a:t>Internetworking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Internet protocols define a format for a </a:t>
            </a:r>
            <a:r>
              <a:rPr lang="en-US" dirty="0">
                <a:solidFill>
                  <a:srgbClr val="FF0000"/>
                </a:solidFill>
              </a:rPr>
              <a:t>common</a:t>
            </a:r>
            <a:r>
              <a:rPr lang="en-US" dirty="0"/>
              <a:t> network layer protocol and rules for transmitting this </a:t>
            </a:r>
            <a:r>
              <a:rPr lang="en-US" dirty="0" smtClean="0"/>
              <a:t>protocol (packets &amp; rules) </a:t>
            </a:r>
            <a:r>
              <a:rPr lang="en-US" dirty="0"/>
              <a:t>over all known types of media.</a:t>
            </a:r>
          </a:p>
          <a:p>
            <a:endParaRPr lang="en-US" dirty="0"/>
          </a:p>
          <a:p>
            <a:r>
              <a:rPr lang="en-US" dirty="0"/>
              <a:t>Restriction:</a:t>
            </a:r>
          </a:p>
          <a:p>
            <a:pPr>
              <a:buFontTx/>
              <a:buNone/>
            </a:pPr>
            <a:r>
              <a:rPr lang="en-US" dirty="0"/>
              <a:t>    Need to support the service offered by the least capable networking technology, e.g., dial-up </a:t>
            </a:r>
            <a:r>
              <a:rPr lang="en-US" dirty="0" smtClean="0"/>
              <a:t>modem, US Mail, </a:t>
            </a:r>
            <a:r>
              <a:rPr lang="mr-IN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5B02-922A-2245-A2F1-2F810C564E14}" type="datetime1">
              <a:rPr lang="en-US" smtClean="0"/>
              <a:t>9/27/19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11885-517A-8249-A366-B0BC9389A1AD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/>
              <a:t>IP Internet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/>
              <a:t>Concatenation of Networks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Protocol Stack</a:t>
            </a:r>
          </a:p>
          <a:p>
            <a:endParaRPr lang="en-US"/>
          </a:p>
        </p:txBody>
      </p:sp>
      <p:pic>
        <p:nvPicPr>
          <p:cNvPr id="4199" name="Picture 103" descr="04x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00200"/>
            <a:ext cx="3276600" cy="251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0" name="Picture 104" descr="04x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0"/>
            <a:ext cx="5562600" cy="166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7400" y="5867400"/>
            <a:ext cx="5011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Routers forward based only on IP </a:t>
            </a:r>
            <a:r>
              <a:rPr lang="en-US" dirty="0" err="1" smtClean="0"/>
              <a:t>Addr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234B-166A-F74C-9AF3-240AA3C7D555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984659-38D4-F84E-A7FF-78D6DC347B6F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dirty="0" smtClean="0"/>
              <a:t>IP Service </a:t>
            </a:r>
            <a:r>
              <a:rPr lang="en-US" dirty="0"/>
              <a:t>Model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Global Addressing Scheme </a:t>
            </a:r>
            <a:r>
              <a:rPr lang="en-US" sz="2400" dirty="0" smtClean="0"/>
              <a:t>– find a Network, find a node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Packets or Datagrams – message units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Connectionless (datagram-based</a:t>
            </a:r>
            <a:r>
              <a:rPr lang="en-US" sz="2400" dirty="0" smtClean="0"/>
              <a:t>) – no path determination by host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Best-effort delivery (unreliable service</a:t>
            </a:r>
            <a:r>
              <a:rPr lang="en-US" sz="2400" dirty="0" smtClean="0"/>
              <a:t>) – never guarantee delivery</a:t>
            </a:r>
            <a:endParaRPr lang="en-US" sz="24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Datagram </a:t>
            </a:r>
            <a:r>
              <a:rPr lang="en-US" sz="2400" dirty="0" smtClean="0"/>
              <a:t>format clearly specified by RFC – No Exceptions </a:t>
            </a:r>
            <a:r>
              <a:rPr lang="en-US" sz="2400" dirty="0" smtClean="0">
                <a:solidFill>
                  <a:srgbClr val="FF0000"/>
                </a:solidFill>
              </a:rPr>
              <a:t>??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53697-4E45-074F-99E9-2BDF8AB19EF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F17C2B-0902-2B47-B7F4-FD3B54C24E9D}" type="slidenum">
              <a:rPr lang="en-US"/>
              <a:pPr/>
              <a:t>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6705600" cy="1219200"/>
          </a:xfrm>
        </p:spPr>
        <p:txBody>
          <a:bodyPr/>
          <a:lstStyle/>
          <a:p>
            <a:r>
              <a:rPr lang="en-US" sz="3600" dirty="0"/>
              <a:t>IP Service Model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Why Packets?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Data traffic is </a:t>
            </a:r>
            <a:r>
              <a:rPr lang="en-US" sz="2400" dirty="0" err="1" smtClean="0"/>
              <a:t>bursty</a:t>
            </a:r>
            <a:r>
              <a:rPr lang="en-US" sz="2400" dirty="0" smtClean="0"/>
              <a:t> – </a:t>
            </a:r>
            <a:r>
              <a:rPr lang="en-US" sz="2400" dirty="0" smtClean="0">
                <a:solidFill>
                  <a:srgbClr val="FF0000"/>
                </a:solidFill>
              </a:rPr>
              <a:t>Still True?? (Streaming)</a:t>
            </a:r>
            <a:endParaRPr lang="en-US" sz="2400" dirty="0">
              <a:solidFill>
                <a:srgbClr val="FF0000"/>
              </a:solidFill>
            </a:endParaRP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Logging into remote machines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Exchanging e-mail messages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Don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t want to waste reserved bandwidth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No traffic exchanged during idle periods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Better to allow multiplexing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Different transfers share access to same links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Packets can be delivered by most anything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RFC 2549: IP over Avian Carriers (aka birds) 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… still, packet switching can be inefficient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Extra header bits on every packet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55EED-D1D5-5047-B9E5-DF92FA9DA50B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A1AC0-55B1-7847-AEE5-7CBF154944C9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6705600" cy="1219200"/>
          </a:xfrm>
        </p:spPr>
        <p:txBody>
          <a:bodyPr/>
          <a:lstStyle/>
          <a:p>
            <a:r>
              <a:rPr lang="en-US" dirty="0"/>
              <a:t>History: Why IP Packets?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000" dirty="0"/>
              <a:t>IP proposed in the early 1970s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Defense Advanced Research Project Agency (DARPA)</a:t>
            </a:r>
          </a:p>
          <a:p>
            <a:pPr marL="223838" indent="-223838">
              <a:lnSpc>
                <a:spcPct val="90000"/>
              </a:lnSpc>
            </a:pPr>
            <a:r>
              <a:rPr lang="en-US" sz="2000" dirty="0"/>
              <a:t>Goal: connect existing networks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To develop an effective technique for multiplexed utilization of existing interconnected networks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E.g., connect packet radio networks to the </a:t>
            </a:r>
            <a:r>
              <a:rPr lang="en-US" sz="1800" dirty="0" err="1"/>
              <a:t>ARPAnet</a:t>
            </a:r>
            <a:endParaRPr lang="en-US" sz="1800" dirty="0"/>
          </a:p>
          <a:p>
            <a:pPr marL="223838" indent="-223838">
              <a:lnSpc>
                <a:spcPct val="90000"/>
              </a:lnSpc>
            </a:pPr>
            <a:r>
              <a:rPr lang="en-US" sz="2000" dirty="0"/>
              <a:t>Motivating applications 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Remote login to server machines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Inherently </a:t>
            </a:r>
            <a:r>
              <a:rPr lang="en-US" sz="1800" dirty="0" err="1"/>
              <a:t>bursty</a:t>
            </a:r>
            <a:r>
              <a:rPr lang="en-US" sz="1800" dirty="0"/>
              <a:t> traffic with long silent periods</a:t>
            </a:r>
          </a:p>
          <a:p>
            <a:pPr marL="223838" indent="-223838">
              <a:lnSpc>
                <a:spcPct val="90000"/>
              </a:lnSpc>
            </a:pPr>
            <a:r>
              <a:rPr lang="en-US" sz="2000" dirty="0"/>
              <a:t>Prior </a:t>
            </a:r>
            <a:r>
              <a:rPr lang="en-US" sz="2000" dirty="0" err="1"/>
              <a:t>ARPAnet</a:t>
            </a:r>
            <a:r>
              <a:rPr lang="en-US" sz="2000" dirty="0"/>
              <a:t> experience with packet switching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Previous DARPA project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dirty="0"/>
              <a:t>Demonstrated store-and-forward packet switching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2167</Words>
  <Application>Microsoft Macintosh PowerPoint</Application>
  <PresentationFormat>On-screen Show (4:3)</PresentationFormat>
  <Paragraphs>502</Paragraphs>
  <Slides>32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Default Design</vt:lpstr>
      <vt:lpstr>Photo Editor Photo</vt:lpstr>
      <vt:lpstr>Clip</vt:lpstr>
      <vt:lpstr>Internetworking Network Layer </vt:lpstr>
      <vt:lpstr>KR Chapter 4: network layer</vt:lpstr>
      <vt:lpstr>The Problem</vt:lpstr>
      <vt:lpstr>Message, Segment, Packet, and Frame</vt:lpstr>
      <vt:lpstr>Network Layer supports Internetworking</vt:lpstr>
      <vt:lpstr>IP Internet </vt:lpstr>
      <vt:lpstr>IP Service Model</vt:lpstr>
      <vt:lpstr>IP Service Model:  Why Packets?</vt:lpstr>
      <vt:lpstr>History: Why IP Packets?</vt:lpstr>
      <vt:lpstr>IP Service Model:  Best-Effort Packet Delivery</vt:lpstr>
      <vt:lpstr>IP Service Model:  Why Best-Effort?</vt:lpstr>
      <vt:lpstr>Layering in the IP Protocols</vt:lpstr>
      <vt:lpstr>IP Service Model: Best-Effort is Enough ??</vt:lpstr>
      <vt:lpstr>Other Main Driving Goals (In Order)</vt:lpstr>
      <vt:lpstr>Other Driving Goals, Somewhat Met</vt:lpstr>
      <vt:lpstr>IP Datagram Structure</vt:lpstr>
      <vt:lpstr>IP Packet Header Fields</vt:lpstr>
      <vt:lpstr>IP Packet Header Fields (Continued)</vt:lpstr>
      <vt:lpstr>More:Time-to-Live (TTL) Field</vt:lpstr>
      <vt:lpstr>Application of TTL in Traceroute</vt:lpstr>
      <vt:lpstr>Ex: Traceroute: Berkeley to CNN</vt:lpstr>
      <vt:lpstr>IP Packet Header Fields (Continued)</vt:lpstr>
      <vt:lpstr>IP Packet Header Fields (Continued)</vt:lpstr>
      <vt:lpstr>IP Packet Header (Continued)</vt:lpstr>
      <vt:lpstr>What if the Source Lies?</vt:lpstr>
      <vt:lpstr>IP Options</vt:lpstr>
      <vt:lpstr>IP Options </vt:lpstr>
      <vt:lpstr>Fragmentation and Reassembly</vt:lpstr>
      <vt:lpstr>Example </vt:lpstr>
      <vt:lpstr>IP datagram structure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47</cp:revision>
  <cp:lastPrinted>2018-09-24T20:35:43Z</cp:lastPrinted>
  <dcterms:created xsi:type="dcterms:W3CDTF">2000-02-01T02:01:05Z</dcterms:created>
  <dcterms:modified xsi:type="dcterms:W3CDTF">2019-09-27T19:57:50Z</dcterms:modified>
</cp:coreProperties>
</file>