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8"/>
  </p:notesMasterIdLst>
  <p:handoutMasterIdLst>
    <p:handoutMasterId r:id="rId79"/>
  </p:handoutMasterIdLst>
  <p:sldIdLst>
    <p:sldId id="301" r:id="rId2"/>
    <p:sldId id="256" r:id="rId3"/>
    <p:sldId id="282" r:id="rId4"/>
    <p:sldId id="283" r:id="rId5"/>
    <p:sldId id="284" r:id="rId6"/>
    <p:sldId id="356" r:id="rId7"/>
    <p:sldId id="285" r:id="rId8"/>
    <p:sldId id="286" r:id="rId9"/>
    <p:sldId id="281" r:id="rId10"/>
    <p:sldId id="302" r:id="rId11"/>
    <p:sldId id="296" r:id="rId12"/>
    <p:sldId id="258" r:id="rId13"/>
    <p:sldId id="257" r:id="rId14"/>
    <p:sldId id="304" r:id="rId15"/>
    <p:sldId id="305" r:id="rId16"/>
    <p:sldId id="306" r:id="rId17"/>
    <p:sldId id="294" r:id="rId18"/>
    <p:sldId id="295" r:id="rId19"/>
    <p:sldId id="307" r:id="rId20"/>
    <p:sldId id="308" r:id="rId21"/>
    <p:sldId id="309" r:id="rId22"/>
    <p:sldId id="274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2" r:id="rId35"/>
    <p:sldId id="321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7" r:id="rId49"/>
    <p:sldId id="340" r:id="rId50"/>
    <p:sldId id="266" r:id="rId51"/>
    <p:sldId id="275" r:id="rId52"/>
    <p:sldId id="341" r:id="rId53"/>
    <p:sldId id="267" r:id="rId54"/>
    <p:sldId id="276" r:id="rId55"/>
    <p:sldId id="299" r:id="rId56"/>
    <p:sldId id="268" r:id="rId57"/>
    <p:sldId id="300" r:id="rId58"/>
    <p:sldId id="277" r:id="rId59"/>
    <p:sldId id="287" r:id="rId60"/>
    <p:sldId id="342" r:id="rId61"/>
    <p:sldId id="288" r:id="rId62"/>
    <p:sldId id="264" r:id="rId63"/>
    <p:sldId id="343" r:id="rId64"/>
    <p:sldId id="344" r:id="rId65"/>
    <p:sldId id="345" r:id="rId66"/>
    <p:sldId id="346" r:id="rId67"/>
    <p:sldId id="347" r:id="rId68"/>
    <p:sldId id="349" r:id="rId69"/>
    <p:sldId id="350" r:id="rId70"/>
    <p:sldId id="351" r:id="rId71"/>
    <p:sldId id="352" r:id="rId72"/>
    <p:sldId id="353" r:id="rId73"/>
    <p:sldId id="354" r:id="rId74"/>
    <p:sldId id="289" r:id="rId75"/>
    <p:sldId id="292" r:id="rId76"/>
    <p:sldId id="290" r:id="rId7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-18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2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5C40DAE-C466-B545-9F03-CBCAAFD97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1752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479EF06-D7DB-1C4B-912B-CAB3A07C4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279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79EF06-D7DB-1C4B-912B-CAB3A07C4EF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8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BD8028-1FDB-6141-A88D-E45251EE7B85}" type="slidenum">
              <a:rPr lang="en-US" sz="1200">
                <a:latin typeface="Times New Roman" charset="0"/>
              </a:rPr>
              <a:pPr/>
              <a:t>25</a:t>
            </a:fld>
            <a:endParaRPr lang="en-US" sz="1200">
              <a:latin typeface="Times New Roman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8B3F5F-BA0A-7345-80E2-0AD092159BFB}" type="slidenum">
              <a:rPr lang="en-US" sz="1200">
                <a:latin typeface="Times New Roman" charset="0"/>
              </a:rPr>
              <a:pPr/>
              <a:t>26</a:t>
            </a:fld>
            <a:endParaRPr lang="en-US" sz="1200">
              <a:latin typeface="Times New Roman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EFA18AB-B94A-974F-94C8-4E9986AA1647}" type="slidenum">
              <a:rPr lang="en-US" sz="1200">
                <a:latin typeface="Times New Roman" charset="0"/>
              </a:rPr>
              <a:pPr/>
              <a:t>27</a:t>
            </a:fld>
            <a:endParaRPr lang="en-US" sz="1200">
              <a:latin typeface="Times New Roman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29C36D8-B1FE-C243-9E73-84C01F7E0169}" type="slidenum">
              <a:rPr lang="en-US" sz="1200">
                <a:latin typeface="Times New Roman" charset="0"/>
              </a:rPr>
              <a:pPr/>
              <a:t>28</a:t>
            </a:fld>
            <a:endParaRPr lang="en-US" sz="1200">
              <a:latin typeface="Times New Roman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2A5F96-97F9-BB45-9FBD-9AD256E23376}" type="slidenum">
              <a:rPr lang="en-US" sz="1200">
                <a:latin typeface="Times New Roman" charset="0"/>
              </a:rPr>
              <a:pPr/>
              <a:t>29</a:t>
            </a:fld>
            <a:endParaRPr lang="en-US" sz="1200">
              <a:latin typeface="Times New Roman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615648A-9680-6940-8DB9-1C3F416D95FE}" type="slidenum">
              <a:rPr lang="en-US" sz="1200">
                <a:latin typeface="Times New Roman" charset="0"/>
              </a:rPr>
              <a:pPr/>
              <a:t>30</a:t>
            </a:fld>
            <a:endParaRPr lang="en-US" sz="120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A100AE-1414-9E41-BB82-FEFBEBC37FC7}" type="slidenum">
              <a:rPr lang="en-US" sz="1200">
                <a:latin typeface="Times New Roman" charset="0"/>
              </a:rPr>
              <a:pPr/>
              <a:t>31</a:t>
            </a:fld>
            <a:endParaRPr lang="en-US" sz="120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077B3-B073-CD4B-9C38-6F5DD36BA698}" type="slidenum">
              <a:rPr lang="en-US" sz="1200">
                <a:latin typeface="Times New Roman" charset="0"/>
              </a:rPr>
              <a:pPr/>
              <a:t>32</a:t>
            </a:fld>
            <a:endParaRPr lang="en-US" sz="1200">
              <a:latin typeface="Times New Roman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35F76CC-5B6E-C745-951B-A4D4874BE2E1}" type="slidenum">
              <a:rPr lang="en-US" sz="1200">
                <a:latin typeface="Times New Roman" charset="0"/>
              </a:rPr>
              <a:pPr/>
              <a:t>33</a:t>
            </a:fld>
            <a:endParaRPr lang="en-US" sz="1200">
              <a:latin typeface="Times New Roman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8DCFC3-0124-CB4C-A402-E47DFFC6FA61}" type="slidenum">
              <a:rPr lang="en-US" sz="1200">
                <a:latin typeface="Times New Roman" charset="0"/>
              </a:rPr>
              <a:pPr/>
              <a:t>34</a:t>
            </a:fld>
            <a:endParaRPr lang="en-US" sz="1200">
              <a:latin typeface="Times New Roman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EF11CA-CA95-F145-9A64-4F8105297E25}" type="slidenum">
              <a:rPr lang="en-US" sz="1200">
                <a:latin typeface="Times New Roman" charset="0"/>
              </a:rPr>
              <a:pPr/>
              <a:t>10</a:t>
            </a:fld>
            <a:endParaRPr lang="en-US" sz="1200">
              <a:latin typeface="Times New Roman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41C0B13-03C0-E643-9FA3-7D32E0B2025C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EE5B957-B836-C247-AE18-4DAE490510B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C9CE6A7-9547-ED4A-B94B-6595E3936D2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 txBox="1">
            <a:spLocks noGrp="1" noChangeArrowheads="1"/>
          </p:cNvSpPr>
          <p:nvPr/>
        </p:nvSpPr>
        <p:spPr bwMode="auto">
          <a:xfrm>
            <a:off x="3885903" y="8687405"/>
            <a:ext cx="2972097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b"/>
          <a:lstStyle>
            <a:lvl1pPr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0780CD8-9104-FC43-81AE-8D12F12C2D6B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/>
              <a:t>38</a:t>
            </a:fld>
            <a:endParaRPr lang="en-US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Transmission delay </a:t>
            </a:r>
            <a:r>
              <a:rPr lang="mr-IN" dirty="0" smtClean="0">
                <a:latin typeface="Times New Roman" charset="0"/>
              </a:rPr>
              <a:t>–</a:t>
            </a:r>
            <a:r>
              <a:rPr lang="en-US" dirty="0" smtClean="0">
                <a:latin typeface="Times New Roman" charset="0"/>
              </a:rPr>
              <a:t> time to put bits</a:t>
            </a:r>
            <a:r>
              <a:rPr lang="en-US" baseline="0" dirty="0" smtClean="0">
                <a:latin typeface="Times New Roman" charset="0"/>
              </a:rPr>
              <a:t> on the wire</a:t>
            </a:r>
          </a:p>
          <a:p>
            <a:r>
              <a:rPr lang="en-US" baseline="0" dirty="0" smtClean="0">
                <a:latin typeface="Times New Roman" charset="0"/>
              </a:rPr>
              <a:t>Propagation delay </a:t>
            </a:r>
            <a:r>
              <a:rPr lang="mr-IN" baseline="0" dirty="0" smtClean="0">
                <a:latin typeface="Times New Roman" charset="0"/>
              </a:rPr>
              <a:t>–</a:t>
            </a:r>
            <a:r>
              <a:rPr lang="en-US" baseline="0" dirty="0" smtClean="0">
                <a:latin typeface="Times New Roman" charset="0"/>
              </a:rPr>
              <a:t> distance / speed of light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2D0288-02AC-9841-AC3D-11CE265F192A}" type="slidenum">
              <a:rPr lang="en-US" sz="1200">
                <a:latin typeface="Times New Roman" charset="0"/>
              </a:rPr>
              <a:pPr/>
              <a:t>39</a:t>
            </a:fld>
            <a:endParaRPr lang="en-US" sz="1200">
              <a:latin typeface="Times New Roman" charset="0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018496-D68D-9D4F-961E-53C5B1F482C3}" type="slidenum">
              <a:rPr lang="en-US" sz="1200">
                <a:latin typeface="Times New Roman" charset="0"/>
              </a:rPr>
              <a:pPr/>
              <a:t>40</a:t>
            </a:fld>
            <a:endParaRPr lang="en-US" sz="1200">
              <a:latin typeface="Times New Roman" charset="0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1282C7-0DD1-234F-9937-4E6E4F0F09AB}" type="slidenum">
              <a:rPr lang="en-US" sz="1200">
                <a:latin typeface="Times New Roman" charset="0"/>
              </a:rPr>
              <a:pPr/>
              <a:t>41</a:t>
            </a:fld>
            <a:endParaRPr lang="en-US" sz="1200">
              <a:latin typeface="Times New Roman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679809-784B-2046-9521-A719791A4008}" type="slidenum">
              <a:rPr lang="en-US" sz="1200">
                <a:latin typeface="Times New Roman" charset="0"/>
              </a:rPr>
              <a:pPr/>
              <a:t>42</a:t>
            </a:fld>
            <a:endParaRPr lang="en-US" sz="1200">
              <a:latin typeface="Times New Roman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3F653FE-53DD-A543-BA06-47AAB8AADCD0}" type="slidenum">
              <a:rPr lang="en-US" sz="1200">
                <a:latin typeface="Times New Roman" charset="0"/>
              </a:rPr>
              <a:pPr/>
              <a:t>43</a:t>
            </a:fld>
            <a:endParaRPr lang="en-US" sz="1200">
              <a:latin typeface="Times New Roman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9BDBC44-6436-BE43-A106-B36FDAE100FA}" type="slidenum">
              <a:rPr lang="en-US" sz="1200">
                <a:latin typeface="Times New Roman" charset="0"/>
              </a:rPr>
              <a:pPr/>
              <a:t>44</a:t>
            </a:fld>
            <a:endParaRPr lang="en-US" sz="1200">
              <a:latin typeface="Times New Roman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006C34B-CCFD-0143-AC23-6579C8319E66}" type="slidenum">
              <a:rPr lang="en-US" sz="1200">
                <a:latin typeface="Times New Roman" charset="0"/>
              </a:rPr>
              <a:pPr/>
              <a:t>14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62DCC8-AA5F-A744-9A6C-51B8BD23D589}" type="slidenum">
              <a:rPr lang="en-US" sz="1200">
                <a:latin typeface="Times New Roman" charset="0"/>
              </a:rPr>
              <a:pPr/>
              <a:t>48</a:t>
            </a:fld>
            <a:endParaRPr lang="en-US" sz="120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9B8EA6-80E2-BB48-9C74-4889E34B7161}" type="slidenum">
              <a:rPr lang="en-US" sz="1200">
                <a:latin typeface="Times New Roman" charset="0"/>
              </a:rPr>
              <a:pPr/>
              <a:t>49</a:t>
            </a:fld>
            <a:endParaRPr lang="en-US" sz="120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3197D1-4D88-7C4D-A70A-BD263F7BF484}" type="slidenum">
              <a:rPr lang="en-US" sz="1200">
                <a:latin typeface="Times New Roman" charset="0"/>
              </a:rPr>
              <a:pPr/>
              <a:t>52</a:t>
            </a:fld>
            <a:endParaRPr lang="en-US" sz="1200">
              <a:latin typeface="Times New Roman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B71F336-28FC-774E-938A-9B006C544514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55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904F0B-84AE-0248-B299-39BB696A15DB}" type="slidenum">
              <a:rPr lang="en-US" sz="1200" b="0">
                <a:latin typeface="Times New Roman" charset="0"/>
              </a:rPr>
              <a:pPr eaLnBrk="1" hangingPunct="1">
                <a:defRPr/>
              </a:pPr>
              <a:t>57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4688"/>
            <a:ext cx="4583112" cy="3438525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4238" y="4346575"/>
            <a:ext cx="5089525" cy="4127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5C4130-750E-7D4D-9819-0174BE8586B4}" type="slidenum">
              <a:rPr lang="en-US" sz="1200">
                <a:latin typeface="Times New Roman" charset="0"/>
              </a:rPr>
              <a:pPr/>
              <a:t>60</a:t>
            </a:fld>
            <a:endParaRPr lang="en-US" sz="120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5D2CF7-8AAC-3D4A-9E5E-83AF1E062F0B}" type="slidenum">
              <a:rPr lang="en-US" sz="1200">
                <a:latin typeface="Times New Roman" charset="0"/>
              </a:rPr>
              <a:pPr/>
              <a:t>68</a:t>
            </a:fld>
            <a:endParaRPr lang="en-US" sz="1200">
              <a:latin typeface="Times New Roman" charset="0"/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06B051F-0221-F941-83F3-E966C7C865D2}" type="slidenum">
              <a:rPr lang="en-US" sz="1200">
                <a:latin typeface="Times New Roman" charset="0"/>
              </a:rPr>
              <a:pPr/>
              <a:t>69</a:t>
            </a:fld>
            <a:endParaRPr lang="en-US" sz="1200">
              <a:latin typeface="Times New Roman" charset="0"/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12FB9CE-2DDD-FF43-B26A-E6B85E77F821}" type="slidenum">
              <a:rPr lang="en-US" sz="1200">
                <a:latin typeface="Times New Roman" charset="0"/>
              </a:rPr>
              <a:pPr/>
              <a:t>70</a:t>
            </a:fld>
            <a:endParaRPr lang="en-US" sz="1200">
              <a:latin typeface="Times New Roman" charset="0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325AED0-7E3B-6D4C-93FE-6094A8B015E9}" type="slidenum">
              <a:rPr lang="en-US" sz="1200">
                <a:latin typeface="Times New Roman" charset="0"/>
              </a:rPr>
              <a:pPr/>
              <a:t>71</a:t>
            </a:fld>
            <a:endParaRPr lang="en-US" sz="1200">
              <a:latin typeface="Times New Roman" charset="0"/>
            </a:endParaRPr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222BFC-954D-BB46-817E-89974FDE7B4C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47F0F7-CCE7-7041-A3E0-E5D298899F9E}" type="slidenum">
              <a:rPr lang="en-US" sz="1200">
                <a:latin typeface="Times New Roman" charset="0"/>
              </a:rPr>
              <a:pPr/>
              <a:t>72</a:t>
            </a:fld>
            <a:endParaRPr lang="en-US" sz="1200">
              <a:latin typeface="Times New Roman" charset="0"/>
            </a:endParaRPr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810C4-D281-EA4B-ADAD-92DAFB618A04}" type="slidenum">
              <a:rPr lang="en-US" sz="1200">
                <a:latin typeface="Times New Roman" charset="0"/>
              </a:rPr>
              <a:pPr/>
              <a:t>73</a:t>
            </a:fld>
            <a:endParaRPr lang="en-US" sz="1200">
              <a:latin typeface="Times New Roman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69B405-A23C-924A-91A6-D1FB36495BFD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41956D-CAF9-1641-80B3-0A06F0F1AC60}" type="slidenum">
              <a:rPr lang="en-US" sz="1200">
                <a:latin typeface="Times New Roman" charset="0"/>
              </a:rPr>
              <a:pPr/>
              <a:t>19</a:t>
            </a:fld>
            <a:endParaRPr lang="en-US" sz="1200">
              <a:latin typeface="Times New Roman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F46DA97-60CF-DE42-AA81-B706E7818816}" type="slidenum">
              <a:rPr lang="en-US" sz="1200">
                <a:latin typeface="Times New Roman" charset="0"/>
              </a:rPr>
              <a:pPr/>
              <a:t>20</a:t>
            </a:fld>
            <a:endParaRPr lang="en-US" sz="120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BE8554-3C8B-264D-B5B2-F945EBE0B11E}" type="slidenum">
              <a:rPr lang="en-US" sz="1200">
                <a:latin typeface="Times New Roman" charset="0"/>
              </a:rPr>
              <a:pPr/>
              <a:t>23</a:t>
            </a:fld>
            <a:endParaRPr lang="en-US" sz="120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6881FEB-C3BE-A745-A384-316B8CFB8CAE}" type="slidenum">
              <a:rPr lang="en-US" sz="1200">
                <a:latin typeface="Times New Roman" charset="0"/>
              </a:rPr>
              <a:pPr/>
              <a:t>24</a:t>
            </a:fld>
            <a:endParaRPr lang="en-US" sz="1200">
              <a:latin typeface="Times New Roman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B00E-CD5F-454A-8534-E01EBA67B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E7FDF-12A6-6242-8DC8-FCF88D59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2875" y="549275"/>
            <a:ext cx="1965325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138" y="549275"/>
            <a:ext cx="5748337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EE23D-0EFD-A446-897F-FBAC42CCC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9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EC30-B579-3641-B2A1-0BD97F1D7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7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072C6-AD3B-4246-B4A9-ED8F84411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4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8FBC2-EDD5-AD4A-9BA0-69F1A6FEC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9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1B6B-618C-5B47-8F01-C0522B2D1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CE880-B4DD-6444-B68B-3459ADFDA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3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40EB2-D745-AF43-BAFA-F65375636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E11F3-3D64-2740-9654-D9FE96FA5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F5582-0356-AF46-AD43-EA208D64D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6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693" y="521668"/>
            <a:ext cx="716915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CS 125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myKRintro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121E2FF-3418-EB41-B1E8-17E1938EE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 descr="cslogocolor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40" y="147236"/>
            <a:ext cx="1211380" cy="14583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image" Target="../media/image4.png"/><Relationship Id="rId8" Type="http://schemas.openxmlformats.org/officeDocument/2006/relationships/oleObject" Target="../embeddings/oleObject4.bin"/><Relationship Id="rId9" Type="http://schemas.openxmlformats.org/officeDocument/2006/relationships/oleObject" Target="../embeddings/oleObject5.bin"/><Relationship Id="rId10" Type="http://schemas.openxmlformats.org/officeDocument/2006/relationships/oleObject" Target="../embeddings/oleObject6.bin"/><Relationship Id="rId11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7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9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9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9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B1C30-5480-8F44-A67D-FD63825275CF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134" y="2052029"/>
            <a:ext cx="7794060" cy="88819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CS 125 </a:t>
            </a:r>
            <a:r>
              <a:rPr lang="mr-IN" dirty="0" smtClean="0">
                <a:cs typeface="+mj-cs"/>
              </a:rPr>
              <a:t>–</a:t>
            </a:r>
            <a:r>
              <a:rPr lang="en-US" dirty="0" smtClean="0">
                <a:cs typeface="+mj-cs"/>
              </a:rPr>
              <a:t> Networking</a:t>
            </a:r>
            <a:br>
              <a:rPr lang="en-US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Reading: K&amp;R C1</a:t>
            </a:r>
            <a:br>
              <a:rPr lang="en-US" sz="2000" dirty="0" smtClean="0">
                <a:cs typeface="+mj-cs"/>
              </a:rPr>
            </a:br>
            <a:endParaRPr lang="en-US" sz="2000" dirty="0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597" y="3074289"/>
            <a:ext cx="7485062" cy="3978430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Note to Students: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The course slides are a combination of slides from: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2400" dirty="0" smtClean="0">
                <a:cs typeface="+mn-cs"/>
              </a:rPr>
              <a:t>Peterson &amp; Davie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2400" dirty="0" smtClean="0">
                <a:cs typeface="+mn-cs"/>
              </a:rPr>
              <a:t>Kurose &amp; Ross</a:t>
            </a:r>
          </a:p>
          <a:p>
            <a:pPr marL="514350" indent="-514350" algn="l">
              <a:lnSpc>
                <a:spcPct val="90000"/>
              </a:lnSpc>
              <a:buAutoNum type="arabicPeriod"/>
              <a:defRPr/>
            </a:pPr>
            <a:r>
              <a:rPr lang="en-US" sz="2400" dirty="0" smtClean="0">
                <a:cs typeface="+mn-cs"/>
              </a:rPr>
              <a:t>My previous lectures</a:t>
            </a:r>
          </a:p>
          <a:p>
            <a:pPr algn="l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I claim no copyright for any of the material and would recommend either book for a detailed treatment of the material.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5365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97" y="101259"/>
            <a:ext cx="323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961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5338"/>
            <a:ext cx="7291202" cy="1088962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Today</a:t>
            </a:r>
            <a:endParaRPr lang="en-US" dirty="0">
              <a:latin typeface="Gill Sans MT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our goal:</a:t>
            </a:r>
            <a:r>
              <a:rPr lang="en-US" dirty="0">
                <a:latin typeface="Gill Sans MT" charset="0"/>
              </a:rPr>
              <a:t> 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get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feel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and terminology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more depth, detail </a:t>
            </a:r>
            <a:r>
              <a:rPr lang="en-US" i="1" dirty="0">
                <a:latin typeface="Gill Sans MT" charset="0"/>
              </a:rPr>
              <a:t>later</a:t>
            </a:r>
            <a:r>
              <a:rPr lang="en-US" dirty="0">
                <a:latin typeface="Gill Sans MT" charset="0"/>
              </a:rPr>
              <a:t> in course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approach:</a:t>
            </a:r>
          </a:p>
          <a:p>
            <a:pPr lvl="1" eaLnBrk="1" hangingPunct="1">
              <a:lnSpc>
                <a:spcPct val="90000"/>
              </a:lnSpc>
              <a:buSzPct val="85000"/>
              <a:buFont typeface="Arial"/>
              <a:buChar char="•"/>
              <a:defRPr/>
            </a:pPr>
            <a:r>
              <a:rPr lang="en-US" sz="2800" dirty="0">
                <a:latin typeface="Gill Sans MT" charset="0"/>
                <a:cs typeface="Arial" charset="0"/>
              </a:rPr>
              <a:t>use Internet as example</a:t>
            </a:r>
          </a:p>
          <a:p>
            <a:pPr lvl="1"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800" dirty="0">
              <a:latin typeface="Gill Sans MT" charset="0"/>
              <a:cs typeface="Arial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14800" y="1371600"/>
            <a:ext cx="5029200" cy="52451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overview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the Internet?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a protocol?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edge; hosts, access net, physical media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core: packet/circuit switching, Internet structure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performance: loss, delay, throughput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security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protocol layers, service models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history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74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1578D98-39F1-2C41-A196-C3ED7536E1F6}" type="slidenum">
              <a:rPr lang="en-US" sz="1200">
                <a:latin typeface="Tahoma" charset="0"/>
              </a:rPr>
              <a:pPr/>
              <a:t>10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0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Title 1"/>
          <p:cNvSpPr>
            <a:spLocks noGrp="1"/>
          </p:cNvSpPr>
          <p:nvPr>
            <p:ph type="title"/>
          </p:nvPr>
        </p:nvSpPr>
        <p:spPr>
          <a:xfrm>
            <a:off x="167373" y="117475"/>
            <a:ext cx="7576452" cy="120170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‘The’ Internet: The </a:t>
            </a:r>
            <a:r>
              <a:rPr lang="en-US" dirty="0">
                <a:latin typeface="Calibri" charset="0"/>
                <a:ea typeface="ＭＳ Ｐゴシック" charset="0"/>
              </a:rPr>
              <a:t>monolithic view</a:t>
            </a:r>
          </a:p>
        </p:txBody>
      </p:sp>
      <p:sp>
        <p:nvSpPr>
          <p:cNvPr id="399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E8E32BE-BD33-5245-9925-6B016869EE2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11</a:t>
            </a:fld>
            <a:endParaRPr lang="en-US" sz="1200">
              <a:solidFill>
                <a:srgbClr val="898989"/>
              </a:solidFill>
            </a:endParaRPr>
          </a:p>
        </p:txBody>
      </p:sp>
      <p:graphicFrame>
        <p:nvGraphicFramePr>
          <p:cNvPr id="24579" name="Object 2"/>
          <p:cNvGraphicFramePr>
            <a:graphicFrameLocks noChangeAspect="1"/>
          </p:cNvGraphicFramePr>
          <p:nvPr/>
        </p:nvGraphicFramePr>
        <p:xfrm>
          <a:off x="4343400" y="1524000"/>
          <a:ext cx="2465388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5" name="Photo Editor Photo" r:id="rId3" imgW="1905266" imgH="1390844" progId="MSPhotoEd.3">
                  <p:embed/>
                </p:oleObj>
              </mc:Choice>
              <mc:Fallback>
                <p:oleObj name="Photo Editor Photo" r:id="rId3" imgW="1905266" imgH="1390844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524000"/>
                        <a:ext cx="2465388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1023938" y="1908175"/>
          <a:ext cx="2460625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6" name="Photo Editor Photo" r:id="rId5" imgW="1905266" imgH="1390844" progId="MSPhotoEd.3">
                  <p:embed/>
                </p:oleObj>
              </mc:Choice>
              <mc:Fallback>
                <p:oleObj name="Photo Editor Photo" r:id="rId5" imgW="1905266" imgH="1390844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1908175"/>
                        <a:ext cx="2460625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1" name="Object 4"/>
          <p:cNvGraphicFramePr>
            <a:graphicFrameLocks noChangeAspect="1"/>
          </p:cNvGraphicFramePr>
          <p:nvPr/>
        </p:nvGraphicFramePr>
        <p:xfrm>
          <a:off x="3821113" y="3062288"/>
          <a:ext cx="2465387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7" name="Photo Editor Photo" r:id="rId6" imgW="1905266" imgH="1390844" progId="MSPhotoEd.3">
                  <p:embed/>
                </p:oleObj>
              </mc:Choice>
              <mc:Fallback>
                <p:oleObj name="Photo Editor Photo" r:id="rId6" imgW="1905266" imgH="1390844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062288"/>
                        <a:ext cx="2465387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252913" y="35814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 sz="1600"/>
          </a:p>
        </p:txBody>
      </p:sp>
      <p:graphicFrame>
        <p:nvGraphicFramePr>
          <p:cNvPr id="24583" name="Object 5"/>
          <p:cNvGraphicFramePr>
            <a:graphicFrameLocks noChangeAspect="1"/>
          </p:cNvGraphicFramePr>
          <p:nvPr/>
        </p:nvGraphicFramePr>
        <p:xfrm>
          <a:off x="1085850" y="3189288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8" name="Photo Editor Photo" r:id="rId8" imgW="1905266" imgH="1390844" progId="MSPhotoEd.3">
                  <p:embed/>
                </p:oleObj>
              </mc:Choice>
              <mc:Fallback>
                <p:oleObj name="Photo Editor Photo" r:id="rId8" imgW="1905266" imgH="1390844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189288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6"/>
          <p:cNvGraphicFramePr>
            <a:graphicFrameLocks noChangeAspect="1"/>
          </p:cNvGraphicFramePr>
          <p:nvPr/>
        </p:nvGraphicFramePr>
        <p:xfrm>
          <a:off x="815975" y="4024313"/>
          <a:ext cx="77470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9" name="Photo Editor Photo" r:id="rId9" imgW="1905266" imgH="1390844" progId="MSPhotoEd.3">
                  <p:embed/>
                </p:oleObj>
              </mc:Choice>
              <mc:Fallback>
                <p:oleObj name="Photo Editor Photo" r:id="rId9" imgW="1905266" imgH="1390844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024313"/>
                        <a:ext cx="774700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5" name="Object 7"/>
          <p:cNvGraphicFramePr>
            <a:graphicFrameLocks noChangeAspect="1"/>
          </p:cNvGraphicFramePr>
          <p:nvPr/>
        </p:nvGraphicFramePr>
        <p:xfrm>
          <a:off x="6551613" y="2640013"/>
          <a:ext cx="12001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0" name="Photo Editor Photo" r:id="rId10" imgW="1905266" imgH="1390844" progId="MSPhotoEd.3">
                  <p:embed/>
                </p:oleObj>
              </mc:Choice>
              <mc:Fallback>
                <p:oleObj name="Photo Editor Photo" r:id="rId10" imgW="1905266" imgH="1390844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640013"/>
                        <a:ext cx="12001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6" name="Object 8"/>
          <p:cNvGraphicFramePr>
            <a:graphicFrameLocks noChangeAspect="1"/>
          </p:cNvGraphicFramePr>
          <p:nvPr/>
        </p:nvGraphicFramePr>
        <p:xfrm>
          <a:off x="7423150" y="3457575"/>
          <a:ext cx="7747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1" name="Photo Editor Photo" r:id="rId11" imgW="1905266" imgH="1390844" progId="MSPhotoEd.3">
                  <p:embed/>
                </p:oleObj>
              </mc:Choice>
              <mc:Fallback>
                <p:oleObj name="Photo Editor Photo" r:id="rId11" imgW="1905266" imgH="139084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3150" y="3457575"/>
                        <a:ext cx="7747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7" name="Line 12"/>
          <p:cNvSpPr>
            <a:spLocks noChangeShapeType="1"/>
          </p:cNvSpPr>
          <p:nvPr/>
        </p:nvSpPr>
        <p:spPr bwMode="auto">
          <a:xfrm flipV="1">
            <a:off x="1290638" y="3768725"/>
            <a:ext cx="171450" cy="29051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13"/>
          <p:cNvSpPr>
            <a:spLocks noChangeShapeType="1"/>
          </p:cNvSpPr>
          <p:nvPr/>
        </p:nvSpPr>
        <p:spPr bwMode="auto">
          <a:xfrm flipV="1">
            <a:off x="1582738" y="2984500"/>
            <a:ext cx="119062" cy="273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14"/>
          <p:cNvSpPr>
            <a:spLocks noChangeShapeType="1"/>
          </p:cNvSpPr>
          <p:nvPr/>
        </p:nvSpPr>
        <p:spPr bwMode="auto">
          <a:xfrm flipV="1">
            <a:off x="2125663" y="3055938"/>
            <a:ext cx="252412" cy="246062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5"/>
          <p:cNvSpPr>
            <a:spLocks noChangeShapeType="1"/>
          </p:cNvSpPr>
          <p:nvPr/>
        </p:nvSpPr>
        <p:spPr bwMode="auto">
          <a:xfrm flipV="1">
            <a:off x="2949575" y="1849438"/>
            <a:ext cx="1792288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6"/>
          <p:cNvSpPr>
            <a:spLocks noChangeShapeType="1"/>
          </p:cNvSpPr>
          <p:nvPr/>
        </p:nvSpPr>
        <p:spPr bwMode="auto">
          <a:xfrm flipV="1">
            <a:off x="3281363" y="2132013"/>
            <a:ext cx="1235075" cy="131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7"/>
          <p:cNvSpPr>
            <a:spLocks noChangeShapeType="1"/>
          </p:cNvSpPr>
          <p:nvPr/>
        </p:nvSpPr>
        <p:spPr bwMode="auto">
          <a:xfrm flipV="1">
            <a:off x="3348038" y="2457450"/>
            <a:ext cx="1047750" cy="114300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Line 18"/>
          <p:cNvSpPr>
            <a:spLocks noChangeShapeType="1"/>
          </p:cNvSpPr>
          <p:nvPr/>
        </p:nvSpPr>
        <p:spPr bwMode="auto">
          <a:xfrm>
            <a:off x="3241675" y="2686050"/>
            <a:ext cx="1592263" cy="511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4" name="Line 19"/>
          <p:cNvSpPr>
            <a:spLocks noChangeShapeType="1"/>
          </p:cNvSpPr>
          <p:nvPr/>
        </p:nvSpPr>
        <p:spPr bwMode="auto">
          <a:xfrm>
            <a:off x="2936875" y="2914650"/>
            <a:ext cx="1312863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20"/>
          <p:cNvSpPr>
            <a:spLocks noChangeShapeType="1"/>
          </p:cNvSpPr>
          <p:nvPr/>
        </p:nvSpPr>
        <p:spPr bwMode="auto">
          <a:xfrm>
            <a:off x="2563813" y="2984500"/>
            <a:ext cx="1447800" cy="652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Line 21"/>
          <p:cNvSpPr>
            <a:spLocks noChangeShapeType="1"/>
          </p:cNvSpPr>
          <p:nvPr/>
        </p:nvSpPr>
        <p:spPr bwMode="auto">
          <a:xfrm>
            <a:off x="6653213" y="2298700"/>
            <a:ext cx="584200" cy="395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>
            <a:off x="6189663" y="2624138"/>
            <a:ext cx="503237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8" name="Line 23"/>
          <p:cNvSpPr>
            <a:spLocks noChangeShapeType="1"/>
          </p:cNvSpPr>
          <p:nvPr/>
        </p:nvSpPr>
        <p:spPr bwMode="auto">
          <a:xfrm flipH="1">
            <a:off x="5897563" y="3100388"/>
            <a:ext cx="676275" cy="166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9" name="Line 24"/>
          <p:cNvSpPr>
            <a:spLocks noChangeShapeType="1"/>
          </p:cNvSpPr>
          <p:nvPr/>
        </p:nvSpPr>
        <p:spPr bwMode="auto">
          <a:xfrm flipH="1">
            <a:off x="6083300" y="3232150"/>
            <a:ext cx="795338" cy="3159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5"/>
          <p:cNvSpPr>
            <a:spLocks noChangeShapeType="1"/>
          </p:cNvSpPr>
          <p:nvPr/>
        </p:nvSpPr>
        <p:spPr bwMode="auto">
          <a:xfrm>
            <a:off x="7623175" y="3063875"/>
            <a:ext cx="304800" cy="4238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6"/>
          <p:cNvSpPr>
            <a:spLocks noChangeShapeType="1"/>
          </p:cNvSpPr>
          <p:nvPr/>
        </p:nvSpPr>
        <p:spPr bwMode="auto">
          <a:xfrm>
            <a:off x="7237413" y="3257550"/>
            <a:ext cx="331787" cy="282575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8"/>
          <p:cNvSpPr>
            <a:spLocks noChangeShapeType="1"/>
          </p:cNvSpPr>
          <p:nvPr/>
        </p:nvSpPr>
        <p:spPr bwMode="auto">
          <a:xfrm flipH="1">
            <a:off x="1066800" y="4437063"/>
            <a:ext cx="130175" cy="515937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9"/>
          <p:cNvSpPr>
            <a:spLocks noChangeShapeType="1"/>
          </p:cNvSpPr>
          <p:nvPr/>
        </p:nvSpPr>
        <p:spPr bwMode="auto">
          <a:xfrm flipH="1">
            <a:off x="4994275" y="2693988"/>
            <a:ext cx="26988" cy="5032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Line 30"/>
          <p:cNvSpPr>
            <a:spLocks noChangeShapeType="1"/>
          </p:cNvSpPr>
          <p:nvPr/>
        </p:nvSpPr>
        <p:spPr bwMode="auto">
          <a:xfrm>
            <a:off x="5670550" y="2782888"/>
            <a:ext cx="0" cy="3698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5" name="Text Box 31"/>
          <p:cNvSpPr txBox="1">
            <a:spLocks noChangeArrowheads="1"/>
          </p:cNvSpPr>
          <p:nvPr/>
        </p:nvSpPr>
        <p:spPr bwMode="auto">
          <a:xfrm>
            <a:off x="1111250" y="4079875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1</a:t>
            </a:r>
            <a:endParaRPr lang="en-US" sz="1600"/>
          </a:p>
        </p:txBody>
      </p:sp>
      <p:sp>
        <p:nvSpPr>
          <p:cNvPr id="24606" name="Text Box 32"/>
          <p:cNvSpPr txBox="1">
            <a:spLocks noChangeArrowheads="1"/>
          </p:cNvSpPr>
          <p:nvPr/>
        </p:nvSpPr>
        <p:spPr bwMode="auto">
          <a:xfrm>
            <a:off x="1457325" y="3359150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2</a:t>
            </a:r>
            <a:endParaRPr lang="en-US" sz="1600"/>
          </a:p>
        </p:txBody>
      </p:sp>
      <p:sp>
        <p:nvSpPr>
          <p:cNvPr id="24607" name="Text Box 33"/>
          <p:cNvSpPr txBox="1">
            <a:spLocks noChangeArrowheads="1"/>
          </p:cNvSpPr>
          <p:nvPr/>
        </p:nvSpPr>
        <p:spPr bwMode="auto">
          <a:xfrm>
            <a:off x="2028825" y="235743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3</a:t>
            </a:r>
            <a:endParaRPr lang="en-US" sz="1600"/>
          </a:p>
        </p:txBody>
      </p:sp>
      <p:sp>
        <p:nvSpPr>
          <p:cNvPr id="24608" name="Text Box 34"/>
          <p:cNvSpPr txBox="1">
            <a:spLocks noChangeArrowheads="1"/>
          </p:cNvSpPr>
          <p:nvPr/>
        </p:nvSpPr>
        <p:spPr bwMode="auto">
          <a:xfrm>
            <a:off x="5399088" y="20240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4</a:t>
            </a:r>
            <a:endParaRPr lang="en-US" sz="1600"/>
          </a:p>
        </p:txBody>
      </p:sp>
      <p:sp>
        <p:nvSpPr>
          <p:cNvPr id="24609" name="Text Box 35"/>
          <p:cNvSpPr txBox="1">
            <a:spLocks noChangeArrowheads="1"/>
          </p:cNvSpPr>
          <p:nvPr/>
        </p:nvSpPr>
        <p:spPr bwMode="auto">
          <a:xfrm>
            <a:off x="6992938" y="282416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5</a:t>
            </a:r>
            <a:endParaRPr lang="en-US" sz="1600"/>
          </a:p>
        </p:txBody>
      </p:sp>
      <p:sp>
        <p:nvSpPr>
          <p:cNvPr id="24610" name="Text Box 36"/>
          <p:cNvSpPr txBox="1">
            <a:spLocks noChangeArrowheads="1"/>
          </p:cNvSpPr>
          <p:nvPr/>
        </p:nvSpPr>
        <p:spPr bwMode="auto">
          <a:xfrm>
            <a:off x="7643813" y="3519488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6</a:t>
            </a:r>
            <a:endParaRPr lang="en-US" sz="1600"/>
          </a:p>
        </p:txBody>
      </p:sp>
      <p:sp>
        <p:nvSpPr>
          <p:cNvPr id="24611" name="Text Box 37"/>
          <p:cNvSpPr txBox="1">
            <a:spLocks noChangeArrowheads="1"/>
          </p:cNvSpPr>
          <p:nvPr/>
        </p:nvSpPr>
        <p:spPr bwMode="auto">
          <a:xfrm>
            <a:off x="4854575" y="3529013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/>
              <a:t>7</a:t>
            </a:r>
            <a:endParaRPr lang="en-US" sz="1600"/>
          </a:p>
        </p:txBody>
      </p:sp>
      <p:sp>
        <p:nvSpPr>
          <p:cNvPr id="24612" name="Text Box 38"/>
          <p:cNvSpPr txBox="1">
            <a:spLocks noChangeArrowheads="1"/>
          </p:cNvSpPr>
          <p:nvPr/>
        </p:nvSpPr>
        <p:spPr bwMode="auto">
          <a:xfrm>
            <a:off x="304800" y="4913313"/>
            <a:ext cx="1403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Client</a:t>
            </a:r>
          </a:p>
          <a:p>
            <a:r>
              <a:rPr lang="en-US" sz="2800"/>
              <a:t>Browser</a:t>
            </a:r>
            <a:endParaRPr lang="en-US" sz="2800">
              <a:latin typeface="Times" charset="0"/>
            </a:endParaRPr>
          </a:p>
        </p:txBody>
      </p:sp>
      <p:sp>
        <p:nvSpPr>
          <p:cNvPr id="24613" name="Text Box 39"/>
          <p:cNvSpPr txBox="1">
            <a:spLocks noChangeArrowheads="1"/>
          </p:cNvSpPr>
          <p:nvPr/>
        </p:nvSpPr>
        <p:spPr bwMode="auto">
          <a:xfrm>
            <a:off x="7315200" y="4572000"/>
            <a:ext cx="1811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/>
              <a:t>Web server</a:t>
            </a:r>
          </a:p>
        </p:txBody>
      </p:sp>
      <p:sp>
        <p:nvSpPr>
          <p:cNvPr id="41" name="Cloud 40"/>
          <p:cNvSpPr/>
          <p:nvPr/>
        </p:nvSpPr>
        <p:spPr>
          <a:xfrm>
            <a:off x="228600" y="1143000"/>
            <a:ext cx="8839200" cy="3962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>
                <a:solidFill>
                  <a:srgbClr val="FF0000"/>
                </a:solidFill>
              </a:rPr>
              <a:t>THE </a:t>
            </a:r>
          </a:p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</a:rPr>
              <a:t>INTERNET </a:t>
            </a:r>
            <a:r>
              <a:rPr lang="mr-IN" sz="4400" dirty="0" smtClean="0">
                <a:solidFill>
                  <a:srgbClr val="FF0000"/>
                </a:solidFill>
              </a:rPr>
              <a:t>–</a:t>
            </a:r>
            <a:r>
              <a:rPr lang="en-US" sz="4400" dirty="0" smtClean="0">
                <a:solidFill>
                  <a:srgbClr val="FF0000"/>
                </a:solidFill>
              </a:rPr>
              <a:t> Network of Networks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!</a:t>
            </a:r>
            <a:r>
              <a:rPr lang="en-US" sz="4400" dirty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24615" name="Line 27"/>
          <p:cNvSpPr>
            <a:spLocks noChangeShapeType="1"/>
          </p:cNvSpPr>
          <p:nvPr/>
        </p:nvSpPr>
        <p:spPr bwMode="auto">
          <a:xfrm>
            <a:off x="7924800" y="3962400"/>
            <a:ext cx="344488" cy="639763"/>
          </a:xfrm>
          <a:prstGeom prst="line">
            <a:avLst/>
          </a:prstGeom>
          <a:noFill/>
          <a:ln w="5715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F50CB1-5570-EF41-AFE4-C05895CF4A01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5693" y="344465"/>
            <a:ext cx="7174872" cy="101409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A Definition:  Network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3886200" cy="914400"/>
          </a:xfrm>
        </p:spPr>
        <p:txBody>
          <a:bodyPr/>
          <a:lstStyle/>
          <a:p>
            <a:pPr lvl="1">
              <a:lnSpc>
                <a:spcPct val="90000"/>
              </a:lnSpc>
              <a:defRPr/>
            </a:pPr>
            <a:r>
              <a:rPr lang="en-US" smtClean="0"/>
              <a:t>two or more nodes connected by a link, or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00600" y="2133600"/>
            <a:ext cx="3733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>
                <a:cs typeface="+mn-cs"/>
              </a:rPr>
              <a:t>two or more networks connected by a node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33400" y="1600200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800">
                <a:cs typeface="+mn-cs"/>
              </a:rPr>
              <a:t>A network can be defined recursively as...</a:t>
            </a:r>
          </a:p>
        </p:txBody>
      </p:sp>
      <p:pic>
        <p:nvPicPr>
          <p:cNvPr id="23559" name="Picture 77" descr="01x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86113"/>
            <a:ext cx="32988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79" descr="01x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8" y="3090863"/>
            <a:ext cx="3349625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144F55-4CD3-3549-AE78-30D883B468E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295275"/>
            <a:ext cx="7169150" cy="1169988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Internet: Building Blocks</a:t>
            </a:r>
            <a:br>
              <a:rPr lang="en-US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Nuts &amp; Bolts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2438" y="1443038"/>
            <a:ext cx="7953375" cy="4673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Nodes: PC, special-purpose hardware…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Hosts, servers…any machine connected to network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Switches, routers, gateways…any networking device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 smtClean="0"/>
              <a:t>Things </a:t>
            </a:r>
            <a:r>
              <a:rPr lang="mr-IN" sz="2000" dirty="0" smtClean="0"/>
              <a:t>–</a:t>
            </a:r>
            <a:r>
              <a:rPr lang="en-US" sz="2000" dirty="0" smtClean="0"/>
              <a:t> you name it (people?)</a:t>
            </a:r>
          </a:p>
          <a:p>
            <a:pPr lvl="1">
              <a:lnSpc>
                <a:spcPct val="80000"/>
              </a:lnSpc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cs typeface="+mn-cs"/>
              </a:rPr>
              <a:t>Links: coax cable, optical fiber, twisted pair, avian carrier, …</a:t>
            </a:r>
          </a:p>
          <a:p>
            <a:pPr lvl="1">
              <a:defRPr/>
            </a:pPr>
            <a:r>
              <a:rPr lang="en-US" dirty="0" smtClean="0"/>
              <a:t>point-to-point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           or</a:t>
            </a:r>
          </a:p>
          <a:p>
            <a:pPr lvl="1">
              <a:defRPr/>
            </a:pPr>
            <a:r>
              <a:rPr lang="en-US" dirty="0" smtClean="0"/>
              <a:t>multiple access</a:t>
            </a:r>
          </a:p>
        </p:txBody>
      </p:sp>
      <p:sp>
        <p:nvSpPr>
          <p:cNvPr id="22533" name="Rectangle 24"/>
          <p:cNvSpPr>
            <a:spLocks noChangeArrowheads="1"/>
          </p:cNvSpPr>
          <p:nvPr/>
        </p:nvSpPr>
        <p:spPr bwMode="auto">
          <a:xfrm>
            <a:off x="7065963" y="5497513"/>
            <a:ext cx="4445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  <a:latin typeface="Myriad Roman" charset="0"/>
                <a:cs typeface="Times New Roman" charset="0"/>
              </a:rPr>
              <a:t>■ ■ ■</a:t>
            </a:r>
          </a:p>
          <a:p>
            <a:endParaRPr lang="en-US" sz="1400">
              <a:solidFill>
                <a:srgbClr val="000000"/>
              </a:solidFill>
              <a:latin typeface="Myriad Roman" charset="0"/>
              <a:cs typeface="Times New Roman" charset="0"/>
            </a:endParaRPr>
          </a:p>
          <a:p>
            <a:endParaRPr lang="en-US" sz="1400">
              <a:solidFill>
                <a:srgbClr val="000000"/>
              </a:solidFill>
              <a:latin typeface="Myriad Roman" charset="0"/>
              <a:cs typeface="Times New Roman" charset="0"/>
            </a:endParaRPr>
          </a:p>
          <a:p>
            <a:endParaRPr lang="en-GB" sz="1400"/>
          </a:p>
        </p:txBody>
      </p:sp>
      <p:grpSp>
        <p:nvGrpSpPr>
          <p:cNvPr id="22534" name="Group 84"/>
          <p:cNvGrpSpPr>
            <a:grpSpLocks/>
          </p:cNvGrpSpPr>
          <p:nvPr/>
        </p:nvGrpSpPr>
        <p:grpSpPr bwMode="auto">
          <a:xfrm>
            <a:off x="3938588" y="4019550"/>
            <a:ext cx="4160837" cy="2097088"/>
            <a:chOff x="2481" y="2532"/>
            <a:chExt cx="2621" cy="1321"/>
          </a:xfrm>
        </p:grpSpPr>
        <p:sp>
          <p:nvSpPr>
            <p:cNvPr id="22535" name="Rectangle 22"/>
            <p:cNvSpPr>
              <a:spLocks noChangeArrowheads="1"/>
            </p:cNvSpPr>
            <p:nvPr/>
          </p:nvSpPr>
          <p:spPr bwMode="auto">
            <a:xfrm>
              <a:off x="2487" y="2664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(a)</a:t>
              </a:r>
              <a:endParaRPr lang="en-GB"/>
            </a:p>
          </p:txBody>
        </p:sp>
        <p:sp>
          <p:nvSpPr>
            <p:cNvPr id="22536" name="Rectangle 23"/>
            <p:cNvSpPr>
              <a:spLocks noChangeArrowheads="1"/>
            </p:cNvSpPr>
            <p:nvPr/>
          </p:nvSpPr>
          <p:spPr bwMode="auto">
            <a:xfrm>
              <a:off x="2481" y="3395"/>
              <a:ext cx="11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200">
                  <a:solidFill>
                    <a:srgbClr val="000000"/>
                  </a:solidFill>
                  <a:latin typeface="Myriad Roman" charset="0"/>
                </a:rPr>
                <a:t>(b)</a:t>
              </a:r>
              <a:endParaRPr lang="en-GB"/>
            </a:p>
          </p:txBody>
        </p:sp>
        <p:sp>
          <p:nvSpPr>
            <p:cNvPr id="22537" name="Freeform 25"/>
            <p:cNvSpPr>
              <a:spLocks/>
            </p:cNvSpPr>
            <p:nvPr/>
          </p:nvSpPr>
          <p:spPr bwMode="auto">
            <a:xfrm>
              <a:off x="2691" y="3401"/>
              <a:ext cx="274" cy="24"/>
            </a:xfrm>
            <a:custGeom>
              <a:avLst/>
              <a:gdLst>
                <a:gd name="T0" fmla="*/ 0 w 274"/>
                <a:gd name="T1" fmla="*/ 24 h 24"/>
                <a:gd name="T2" fmla="*/ 28 w 274"/>
                <a:gd name="T3" fmla="*/ 0 h 24"/>
                <a:gd name="T4" fmla="*/ 244 w 274"/>
                <a:gd name="T5" fmla="*/ 0 h 24"/>
                <a:gd name="T6" fmla="*/ 274 w 274"/>
                <a:gd name="T7" fmla="*/ 24 h 24"/>
                <a:gd name="T8" fmla="*/ 0 w 274"/>
                <a:gd name="T9" fmla="*/ 24 h 24"/>
                <a:gd name="T10" fmla="*/ 0 w 274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4">
                  <a:moveTo>
                    <a:pt x="0" y="24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8" name="Rectangle 26"/>
            <p:cNvSpPr>
              <a:spLocks noChangeArrowheads="1"/>
            </p:cNvSpPr>
            <p:nvPr/>
          </p:nvSpPr>
          <p:spPr bwMode="auto">
            <a:xfrm>
              <a:off x="2691" y="3425"/>
              <a:ext cx="274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9" name="Rectangle 27"/>
            <p:cNvSpPr>
              <a:spLocks noChangeArrowheads="1"/>
            </p:cNvSpPr>
            <p:nvPr/>
          </p:nvSpPr>
          <p:spPr bwMode="auto">
            <a:xfrm>
              <a:off x="2682" y="3507"/>
              <a:ext cx="293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0" name="Freeform 28"/>
            <p:cNvSpPr>
              <a:spLocks/>
            </p:cNvSpPr>
            <p:nvPr/>
          </p:nvSpPr>
          <p:spPr bwMode="auto">
            <a:xfrm>
              <a:off x="2682" y="3483"/>
              <a:ext cx="293" cy="24"/>
            </a:xfrm>
            <a:custGeom>
              <a:avLst/>
              <a:gdLst>
                <a:gd name="T0" fmla="*/ 0 w 293"/>
                <a:gd name="T1" fmla="*/ 24 h 24"/>
                <a:gd name="T2" fmla="*/ 31 w 293"/>
                <a:gd name="T3" fmla="*/ 0 h 24"/>
                <a:gd name="T4" fmla="*/ 262 w 293"/>
                <a:gd name="T5" fmla="*/ 0 h 24"/>
                <a:gd name="T6" fmla="*/ 293 w 293"/>
                <a:gd name="T7" fmla="*/ 24 h 24"/>
                <a:gd name="T8" fmla="*/ 0 w 293"/>
                <a:gd name="T9" fmla="*/ 24 h 24"/>
                <a:gd name="T10" fmla="*/ 0 w 293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24">
                  <a:moveTo>
                    <a:pt x="0" y="24"/>
                  </a:moveTo>
                  <a:lnTo>
                    <a:pt x="31" y="0"/>
                  </a:lnTo>
                  <a:lnTo>
                    <a:pt x="262" y="0"/>
                  </a:lnTo>
                  <a:lnTo>
                    <a:pt x="293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Freeform 29"/>
            <p:cNvSpPr>
              <a:spLocks/>
            </p:cNvSpPr>
            <p:nvPr/>
          </p:nvSpPr>
          <p:spPr bwMode="auto">
            <a:xfrm>
              <a:off x="2731" y="3270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2" name="Rectangle 30"/>
            <p:cNvSpPr>
              <a:spLocks noChangeArrowheads="1"/>
            </p:cNvSpPr>
            <p:nvPr/>
          </p:nvSpPr>
          <p:spPr bwMode="auto">
            <a:xfrm>
              <a:off x="2731" y="3288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Rectangle 31"/>
            <p:cNvSpPr>
              <a:spLocks noChangeArrowheads="1"/>
            </p:cNvSpPr>
            <p:nvPr/>
          </p:nvSpPr>
          <p:spPr bwMode="auto">
            <a:xfrm>
              <a:off x="2749" y="3303"/>
              <a:ext cx="159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Freeform 32"/>
            <p:cNvSpPr>
              <a:spLocks/>
            </p:cNvSpPr>
            <p:nvPr/>
          </p:nvSpPr>
          <p:spPr bwMode="auto">
            <a:xfrm>
              <a:off x="3304" y="3401"/>
              <a:ext cx="274" cy="24"/>
            </a:xfrm>
            <a:custGeom>
              <a:avLst/>
              <a:gdLst>
                <a:gd name="T0" fmla="*/ 0 w 274"/>
                <a:gd name="T1" fmla="*/ 24 h 24"/>
                <a:gd name="T2" fmla="*/ 30 w 274"/>
                <a:gd name="T3" fmla="*/ 0 h 24"/>
                <a:gd name="T4" fmla="*/ 244 w 274"/>
                <a:gd name="T5" fmla="*/ 0 h 24"/>
                <a:gd name="T6" fmla="*/ 274 w 274"/>
                <a:gd name="T7" fmla="*/ 24 h 24"/>
                <a:gd name="T8" fmla="*/ 0 w 274"/>
                <a:gd name="T9" fmla="*/ 24 h 24"/>
                <a:gd name="T10" fmla="*/ 0 w 274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4">
                  <a:moveTo>
                    <a:pt x="0" y="24"/>
                  </a:moveTo>
                  <a:lnTo>
                    <a:pt x="30" y="0"/>
                  </a:lnTo>
                  <a:lnTo>
                    <a:pt x="244" y="0"/>
                  </a:lnTo>
                  <a:lnTo>
                    <a:pt x="27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Rectangle 33"/>
            <p:cNvSpPr>
              <a:spLocks noChangeArrowheads="1"/>
            </p:cNvSpPr>
            <p:nvPr/>
          </p:nvSpPr>
          <p:spPr bwMode="auto">
            <a:xfrm>
              <a:off x="3304" y="3425"/>
              <a:ext cx="274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6" name="Rectangle 34"/>
            <p:cNvSpPr>
              <a:spLocks noChangeArrowheads="1"/>
            </p:cNvSpPr>
            <p:nvPr/>
          </p:nvSpPr>
          <p:spPr bwMode="auto">
            <a:xfrm>
              <a:off x="3298" y="3507"/>
              <a:ext cx="289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35"/>
            <p:cNvSpPr>
              <a:spLocks/>
            </p:cNvSpPr>
            <p:nvPr/>
          </p:nvSpPr>
          <p:spPr bwMode="auto">
            <a:xfrm>
              <a:off x="3298" y="3483"/>
              <a:ext cx="289" cy="24"/>
            </a:xfrm>
            <a:custGeom>
              <a:avLst/>
              <a:gdLst>
                <a:gd name="T0" fmla="*/ 0 w 289"/>
                <a:gd name="T1" fmla="*/ 24 h 24"/>
                <a:gd name="T2" fmla="*/ 30 w 289"/>
                <a:gd name="T3" fmla="*/ 0 h 24"/>
                <a:gd name="T4" fmla="*/ 259 w 289"/>
                <a:gd name="T5" fmla="*/ 0 h 24"/>
                <a:gd name="T6" fmla="*/ 289 w 289"/>
                <a:gd name="T7" fmla="*/ 24 h 24"/>
                <a:gd name="T8" fmla="*/ 0 w 289"/>
                <a:gd name="T9" fmla="*/ 24 h 24"/>
                <a:gd name="T10" fmla="*/ 0 w 289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9" h="24">
                  <a:moveTo>
                    <a:pt x="0" y="24"/>
                  </a:moveTo>
                  <a:lnTo>
                    <a:pt x="30" y="0"/>
                  </a:lnTo>
                  <a:lnTo>
                    <a:pt x="259" y="0"/>
                  </a:lnTo>
                  <a:lnTo>
                    <a:pt x="289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8" name="Freeform 36"/>
            <p:cNvSpPr>
              <a:spLocks/>
            </p:cNvSpPr>
            <p:nvPr/>
          </p:nvSpPr>
          <p:spPr bwMode="auto">
            <a:xfrm>
              <a:off x="3346" y="3270"/>
              <a:ext cx="192" cy="18"/>
            </a:xfrm>
            <a:custGeom>
              <a:avLst/>
              <a:gdLst>
                <a:gd name="T0" fmla="*/ 0 w 192"/>
                <a:gd name="T1" fmla="*/ 18 h 18"/>
                <a:gd name="T2" fmla="*/ 22 w 192"/>
                <a:gd name="T3" fmla="*/ 0 h 18"/>
                <a:gd name="T4" fmla="*/ 171 w 192"/>
                <a:gd name="T5" fmla="*/ 0 h 18"/>
                <a:gd name="T6" fmla="*/ 192 w 192"/>
                <a:gd name="T7" fmla="*/ 18 h 18"/>
                <a:gd name="T8" fmla="*/ 0 w 192"/>
                <a:gd name="T9" fmla="*/ 18 h 18"/>
                <a:gd name="T10" fmla="*/ 0 w 19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8">
                  <a:moveTo>
                    <a:pt x="0" y="18"/>
                  </a:moveTo>
                  <a:lnTo>
                    <a:pt x="22" y="0"/>
                  </a:lnTo>
                  <a:lnTo>
                    <a:pt x="171" y="0"/>
                  </a:lnTo>
                  <a:lnTo>
                    <a:pt x="19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Rectangle 37"/>
            <p:cNvSpPr>
              <a:spLocks noChangeArrowheads="1"/>
            </p:cNvSpPr>
            <p:nvPr/>
          </p:nvSpPr>
          <p:spPr bwMode="auto">
            <a:xfrm>
              <a:off x="3346" y="3288"/>
              <a:ext cx="192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Rectangle 38"/>
            <p:cNvSpPr>
              <a:spLocks noChangeArrowheads="1"/>
            </p:cNvSpPr>
            <p:nvPr/>
          </p:nvSpPr>
          <p:spPr bwMode="auto">
            <a:xfrm>
              <a:off x="3362" y="3303"/>
              <a:ext cx="158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39"/>
            <p:cNvSpPr>
              <a:spLocks/>
            </p:cNvSpPr>
            <p:nvPr/>
          </p:nvSpPr>
          <p:spPr bwMode="auto">
            <a:xfrm>
              <a:off x="3910" y="3401"/>
              <a:ext cx="274" cy="24"/>
            </a:xfrm>
            <a:custGeom>
              <a:avLst/>
              <a:gdLst>
                <a:gd name="T0" fmla="*/ 0 w 274"/>
                <a:gd name="T1" fmla="*/ 24 h 24"/>
                <a:gd name="T2" fmla="*/ 31 w 274"/>
                <a:gd name="T3" fmla="*/ 0 h 24"/>
                <a:gd name="T4" fmla="*/ 244 w 274"/>
                <a:gd name="T5" fmla="*/ 0 h 24"/>
                <a:gd name="T6" fmla="*/ 274 w 274"/>
                <a:gd name="T7" fmla="*/ 24 h 24"/>
                <a:gd name="T8" fmla="*/ 0 w 274"/>
                <a:gd name="T9" fmla="*/ 24 h 24"/>
                <a:gd name="T10" fmla="*/ 0 w 274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4">
                  <a:moveTo>
                    <a:pt x="0" y="24"/>
                  </a:moveTo>
                  <a:lnTo>
                    <a:pt x="31" y="0"/>
                  </a:lnTo>
                  <a:lnTo>
                    <a:pt x="244" y="0"/>
                  </a:lnTo>
                  <a:lnTo>
                    <a:pt x="274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Rectangle 40"/>
            <p:cNvSpPr>
              <a:spLocks noChangeArrowheads="1"/>
            </p:cNvSpPr>
            <p:nvPr/>
          </p:nvSpPr>
          <p:spPr bwMode="auto">
            <a:xfrm>
              <a:off x="3910" y="3425"/>
              <a:ext cx="274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Rectangle 41"/>
            <p:cNvSpPr>
              <a:spLocks noChangeArrowheads="1"/>
            </p:cNvSpPr>
            <p:nvPr/>
          </p:nvSpPr>
          <p:spPr bwMode="auto">
            <a:xfrm>
              <a:off x="3904" y="3507"/>
              <a:ext cx="290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42"/>
            <p:cNvSpPr>
              <a:spLocks/>
            </p:cNvSpPr>
            <p:nvPr/>
          </p:nvSpPr>
          <p:spPr bwMode="auto">
            <a:xfrm>
              <a:off x="3904" y="3483"/>
              <a:ext cx="290" cy="24"/>
            </a:xfrm>
            <a:custGeom>
              <a:avLst/>
              <a:gdLst>
                <a:gd name="T0" fmla="*/ 0 w 290"/>
                <a:gd name="T1" fmla="*/ 24 h 24"/>
                <a:gd name="T2" fmla="*/ 31 w 290"/>
                <a:gd name="T3" fmla="*/ 0 h 24"/>
                <a:gd name="T4" fmla="*/ 259 w 290"/>
                <a:gd name="T5" fmla="*/ 0 h 24"/>
                <a:gd name="T6" fmla="*/ 290 w 290"/>
                <a:gd name="T7" fmla="*/ 24 h 24"/>
                <a:gd name="T8" fmla="*/ 0 w 290"/>
                <a:gd name="T9" fmla="*/ 24 h 24"/>
                <a:gd name="T10" fmla="*/ 0 w 290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0" h="24">
                  <a:moveTo>
                    <a:pt x="0" y="24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43"/>
            <p:cNvSpPr>
              <a:spLocks/>
            </p:cNvSpPr>
            <p:nvPr/>
          </p:nvSpPr>
          <p:spPr bwMode="auto">
            <a:xfrm>
              <a:off x="3950" y="3270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Rectangle 44"/>
            <p:cNvSpPr>
              <a:spLocks noChangeArrowheads="1"/>
            </p:cNvSpPr>
            <p:nvPr/>
          </p:nvSpPr>
          <p:spPr bwMode="auto">
            <a:xfrm>
              <a:off x="3950" y="3288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Rectangle 45"/>
            <p:cNvSpPr>
              <a:spLocks noChangeArrowheads="1"/>
            </p:cNvSpPr>
            <p:nvPr/>
          </p:nvSpPr>
          <p:spPr bwMode="auto">
            <a:xfrm>
              <a:off x="3968" y="3303"/>
              <a:ext cx="159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46"/>
            <p:cNvSpPr>
              <a:spLocks/>
            </p:cNvSpPr>
            <p:nvPr/>
          </p:nvSpPr>
          <p:spPr bwMode="auto">
            <a:xfrm>
              <a:off x="4818" y="3401"/>
              <a:ext cx="272" cy="24"/>
            </a:xfrm>
            <a:custGeom>
              <a:avLst/>
              <a:gdLst>
                <a:gd name="T0" fmla="*/ 0 w 272"/>
                <a:gd name="T1" fmla="*/ 24 h 24"/>
                <a:gd name="T2" fmla="*/ 28 w 272"/>
                <a:gd name="T3" fmla="*/ 0 h 24"/>
                <a:gd name="T4" fmla="*/ 244 w 272"/>
                <a:gd name="T5" fmla="*/ 0 h 24"/>
                <a:gd name="T6" fmla="*/ 272 w 272"/>
                <a:gd name="T7" fmla="*/ 24 h 24"/>
                <a:gd name="T8" fmla="*/ 0 w 272"/>
                <a:gd name="T9" fmla="*/ 24 h 24"/>
                <a:gd name="T10" fmla="*/ 0 w 272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24">
                  <a:moveTo>
                    <a:pt x="0" y="24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2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Rectangle 47"/>
            <p:cNvSpPr>
              <a:spLocks noChangeArrowheads="1"/>
            </p:cNvSpPr>
            <p:nvPr/>
          </p:nvSpPr>
          <p:spPr bwMode="auto">
            <a:xfrm>
              <a:off x="4818" y="3425"/>
              <a:ext cx="272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Rectangle 48"/>
            <p:cNvSpPr>
              <a:spLocks noChangeArrowheads="1"/>
            </p:cNvSpPr>
            <p:nvPr/>
          </p:nvSpPr>
          <p:spPr bwMode="auto">
            <a:xfrm>
              <a:off x="4809" y="3507"/>
              <a:ext cx="290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9"/>
            <p:cNvSpPr>
              <a:spLocks/>
            </p:cNvSpPr>
            <p:nvPr/>
          </p:nvSpPr>
          <p:spPr bwMode="auto">
            <a:xfrm>
              <a:off x="4809" y="3483"/>
              <a:ext cx="290" cy="24"/>
            </a:xfrm>
            <a:custGeom>
              <a:avLst/>
              <a:gdLst>
                <a:gd name="T0" fmla="*/ 0 w 290"/>
                <a:gd name="T1" fmla="*/ 24 h 24"/>
                <a:gd name="T2" fmla="*/ 31 w 290"/>
                <a:gd name="T3" fmla="*/ 0 h 24"/>
                <a:gd name="T4" fmla="*/ 259 w 290"/>
                <a:gd name="T5" fmla="*/ 0 h 24"/>
                <a:gd name="T6" fmla="*/ 290 w 290"/>
                <a:gd name="T7" fmla="*/ 24 h 24"/>
                <a:gd name="T8" fmla="*/ 0 w 290"/>
                <a:gd name="T9" fmla="*/ 24 h 24"/>
                <a:gd name="T10" fmla="*/ 0 w 290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0" h="24">
                  <a:moveTo>
                    <a:pt x="0" y="24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50"/>
            <p:cNvSpPr>
              <a:spLocks/>
            </p:cNvSpPr>
            <p:nvPr/>
          </p:nvSpPr>
          <p:spPr bwMode="auto">
            <a:xfrm>
              <a:off x="4858" y="3270"/>
              <a:ext cx="192" cy="18"/>
            </a:xfrm>
            <a:custGeom>
              <a:avLst/>
              <a:gdLst>
                <a:gd name="T0" fmla="*/ 0 w 192"/>
                <a:gd name="T1" fmla="*/ 18 h 18"/>
                <a:gd name="T2" fmla="*/ 21 w 192"/>
                <a:gd name="T3" fmla="*/ 0 h 18"/>
                <a:gd name="T4" fmla="*/ 171 w 192"/>
                <a:gd name="T5" fmla="*/ 0 h 18"/>
                <a:gd name="T6" fmla="*/ 192 w 192"/>
                <a:gd name="T7" fmla="*/ 18 h 18"/>
                <a:gd name="T8" fmla="*/ 0 w 192"/>
                <a:gd name="T9" fmla="*/ 18 h 18"/>
                <a:gd name="T10" fmla="*/ 0 w 19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8">
                  <a:moveTo>
                    <a:pt x="0" y="18"/>
                  </a:moveTo>
                  <a:lnTo>
                    <a:pt x="21" y="0"/>
                  </a:lnTo>
                  <a:lnTo>
                    <a:pt x="171" y="0"/>
                  </a:lnTo>
                  <a:lnTo>
                    <a:pt x="19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Rectangle 51"/>
            <p:cNvSpPr>
              <a:spLocks noChangeArrowheads="1"/>
            </p:cNvSpPr>
            <p:nvPr/>
          </p:nvSpPr>
          <p:spPr bwMode="auto">
            <a:xfrm>
              <a:off x="4858" y="3288"/>
              <a:ext cx="192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Rectangle 52"/>
            <p:cNvSpPr>
              <a:spLocks noChangeArrowheads="1"/>
            </p:cNvSpPr>
            <p:nvPr/>
          </p:nvSpPr>
          <p:spPr bwMode="auto">
            <a:xfrm>
              <a:off x="4873" y="3303"/>
              <a:ext cx="162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53"/>
            <p:cNvSpPr>
              <a:spLocks/>
            </p:cNvSpPr>
            <p:nvPr/>
          </p:nvSpPr>
          <p:spPr bwMode="auto">
            <a:xfrm>
              <a:off x="4815" y="3401"/>
              <a:ext cx="275" cy="24"/>
            </a:xfrm>
            <a:custGeom>
              <a:avLst/>
              <a:gdLst>
                <a:gd name="T0" fmla="*/ 0 w 275"/>
                <a:gd name="T1" fmla="*/ 24 h 24"/>
                <a:gd name="T2" fmla="*/ 28 w 275"/>
                <a:gd name="T3" fmla="*/ 0 h 24"/>
                <a:gd name="T4" fmla="*/ 244 w 275"/>
                <a:gd name="T5" fmla="*/ 0 h 24"/>
                <a:gd name="T6" fmla="*/ 275 w 275"/>
                <a:gd name="T7" fmla="*/ 24 h 24"/>
                <a:gd name="T8" fmla="*/ 0 w 275"/>
                <a:gd name="T9" fmla="*/ 24 h 24"/>
                <a:gd name="T10" fmla="*/ 0 w 275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5" h="24">
                  <a:moveTo>
                    <a:pt x="0" y="24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5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Rectangle 54"/>
            <p:cNvSpPr>
              <a:spLocks noChangeArrowheads="1"/>
            </p:cNvSpPr>
            <p:nvPr/>
          </p:nvSpPr>
          <p:spPr bwMode="auto">
            <a:xfrm>
              <a:off x="4815" y="3425"/>
              <a:ext cx="275" cy="5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7" name="Rectangle 55"/>
            <p:cNvSpPr>
              <a:spLocks noChangeArrowheads="1"/>
            </p:cNvSpPr>
            <p:nvPr/>
          </p:nvSpPr>
          <p:spPr bwMode="auto">
            <a:xfrm>
              <a:off x="4806" y="3507"/>
              <a:ext cx="293" cy="13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Freeform 56"/>
            <p:cNvSpPr>
              <a:spLocks/>
            </p:cNvSpPr>
            <p:nvPr/>
          </p:nvSpPr>
          <p:spPr bwMode="auto">
            <a:xfrm>
              <a:off x="4806" y="3483"/>
              <a:ext cx="293" cy="24"/>
            </a:xfrm>
            <a:custGeom>
              <a:avLst/>
              <a:gdLst>
                <a:gd name="T0" fmla="*/ 0 w 293"/>
                <a:gd name="T1" fmla="*/ 24 h 24"/>
                <a:gd name="T2" fmla="*/ 31 w 293"/>
                <a:gd name="T3" fmla="*/ 0 h 24"/>
                <a:gd name="T4" fmla="*/ 259 w 293"/>
                <a:gd name="T5" fmla="*/ 0 h 24"/>
                <a:gd name="T6" fmla="*/ 293 w 293"/>
                <a:gd name="T7" fmla="*/ 24 h 24"/>
                <a:gd name="T8" fmla="*/ 0 w 293"/>
                <a:gd name="T9" fmla="*/ 24 h 24"/>
                <a:gd name="T10" fmla="*/ 0 w 293"/>
                <a:gd name="T11" fmla="*/ 24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24">
                  <a:moveTo>
                    <a:pt x="0" y="24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3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Freeform 57"/>
            <p:cNvSpPr>
              <a:spLocks/>
            </p:cNvSpPr>
            <p:nvPr/>
          </p:nvSpPr>
          <p:spPr bwMode="auto">
            <a:xfrm>
              <a:off x="4855" y="3270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0" name="Rectangle 58"/>
            <p:cNvSpPr>
              <a:spLocks noChangeArrowheads="1"/>
            </p:cNvSpPr>
            <p:nvPr/>
          </p:nvSpPr>
          <p:spPr bwMode="auto">
            <a:xfrm>
              <a:off x="4855" y="3288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1" name="Rectangle 59"/>
            <p:cNvSpPr>
              <a:spLocks noChangeArrowheads="1"/>
            </p:cNvSpPr>
            <p:nvPr/>
          </p:nvSpPr>
          <p:spPr bwMode="auto">
            <a:xfrm>
              <a:off x="4873" y="3303"/>
              <a:ext cx="159" cy="98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Line 60"/>
            <p:cNvSpPr>
              <a:spLocks noChangeShapeType="1"/>
            </p:cNvSpPr>
            <p:nvPr/>
          </p:nvSpPr>
          <p:spPr bwMode="auto">
            <a:xfrm>
              <a:off x="4952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3" name="Line 61"/>
            <p:cNvSpPr>
              <a:spLocks noChangeShapeType="1"/>
            </p:cNvSpPr>
            <p:nvPr/>
          </p:nvSpPr>
          <p:spPr bwMode="auto">
            <a:xfrm>
              <a:off x="4050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4" name="Line 62"/>
            <p:cNvSpPr>
              <a:spLocks noChangeShapeType="1"/>
            </p:cNvSpPr>
            <p:nvPr/>
          </p:nvSpPr>
          <p:spPr bwMode="auto">
            <a:xfrm>
              <a:off x="3441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5" name="Line 63"/>
            <p:cNvSpPr>
              <a:spLocks noChangeShapeType="1"/>
            </p:cNvSpPr>
            <p:nvPr/>
          </p:nvSpPr>
          <p:spPr bwMode="auto">
            <a:xfrm>
              <a:off x="2828" y="3520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6" name="Line 64"/>
            <p:cNvSpPr>
              <a:spLocks noChangeShapeType="1"/>
            </p:cNvSpPr>
            <p:nvPr/>
          </p:nvSpPr>
          <p:spPr bwMode="auto">
            <a:xfrm>
              <a:off x="2965" y="2718"/>
              <a:ext cx="1853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7" name="Line 65"/>
            <p:cNvSpPr>
              <a:spLocks noChangeShapeType="1"/>
            </p:cNvSpPr>
            <p:nvPr/>
          </p:nvSpPr>
          <p:spPr bwMode="auto">
            <a:xfrm>
              <a:off x="2965" y="2718"/>
              <a:ext cx="1853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8" name="Line 66"/>
            <p:cNvSpPr>
              <a:spLocks noChangeShapeType="1"/>
            </p:cNvSpPr>
            <p:nvPr/>
          </p:nvSpPr>
          <p:spPr bwMode="auto">
            <a:xfrm>
              <a:off x="2965" y="2718"/>
              <a:ext cx="1853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9" name="Line 67"/>
            <p:cNvSpPr>
              <a:spLocks noChangeShapeType="1"/>
            </p:cNvSpPr>
            <p:nvPr/>
          </p:nvSpPr>
          <p:spPr bwMode="auto">
            <a:xfrm>
              <a:off x="2676" y="3852"/>
              <a:ext cx="2426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0" name="Line 68"/>
            <p:cNvSpPr>
              <a:spLocks noChangeShapeType="1"/>
            </p:cNvSpPr>
            <p:nvPr/>
          </p:nvSpPr>
          <p:spPr bwMode="auto">
            <a:xfrm>
              <a:off x="2676" y="3852"/>
              <a:ext cx="2426" cy="1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1" name="Line 69"/>
            <p:cNvSpPr>
              <a:spLocks noChangeShapeType="1"/>
            </p:cNvSpPr>
            <p:nvPr/>
          </p:nvSpPr>
          <p:spPr bwMode="auto">
            <a:xfrm>
              <a:off x="2676" y="3852"/>
              <a:ext cx="2426" cy="1"/>
            </a:xfrm>
            <a:prstGeom prst="line">
              <a:avLst/>
            </a:prstGeom>
            <a:noFill/>
            <a:ln w="9525">
              <a:solidFill>
                <a:srgbClr val="CCCC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2" name="Freeform 70"/>
            <p:cNvSpPr>
              <a:spLocks/>
            </p:cNvSpPr>
            <p:nvPr/>
          </p:nvSpPr>
          <p:spPr bwMode="auto">
            <a:xfrm>
              <a:off x="2691" y="2663"/>
              <a:ext cx="274" cy="25"/>
            </a:xfrm>
            <a:custGeom>
              <a:avLst/>
              <a:gdLst>
                <a:gd name="T0" fmla="*/ 0 w 274"/>
                <a:gd name="T1" fmla="*/ 25 h 25"/>
                <a:gd name="T2" fmla="*/ 28 w 274"/>
                <a:gd name="T3" fmla="*/ 0 h 25"/>
                <a:gd name="T4" fmla="*/ 244 w 274"/>
                <a:gd name="T5" fmla="*/ 0 h 25"/>
                <a:gd name="T6" fmla="*/ 274 w 274"/>
                <a:gd name="T7" fmla="*/ 25 h 25"/>
                <a:gd name="T8" fmla="*/ 0 w 274"/>
                <a:gd name="T9" fmla="*/ 25 h 25"/>
                <a:gd name="T10" fmla="*/ 0 w 274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25">
                  <a:moveTo>
                    <a:pt x="0" y="25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4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Rectangle 71"/>
            <p:cNvSpPr>
              <a:spLocks noChangeArrowheads="1"/>
            </p:cNvSpPr>
            <p:nvPr/>
          </p:nvSpPr>
          <p:spPr bwMode="auto">
            <a:xfrm>
              <a:off x="2691" y="2688"/>
              <a:ext cx="274" cy="57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Rectangle 72"/>
            <p:cNvSpPr>
              <a:spLocks noChangeArrowheads="1"/>
            </p:cNvSpPr>
            <p:nvPr/>
          </p:nvSpPr>
          <p:spPr bwMode="auto">
            <a:xfrm>
              <a:off x="2682" y="2770"/>
              <a:ext cx="293" cy="12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Freeform 73"/>
            <p:cNvSpPr>
              <a:spLocks/>
            </p:cNvSpPr>
            <p:nvPr/>
          </p:nvSpPr>
          <p:spPr bwMode="auto">
            <a:xfrm>
              <a:off x="2682" y="2745"/>
              <a:ext cx="293" cy="25"/>
            </a:xfrm>
            <a:custGeom>
              <a:avLst/>
              <a:gdLst>
                <a:gd name="T0" fmla="*/ 0 w 293"/>
                <a:gd name="T1" fmla="*/ 25 h 25"/>
                <a:gd name="T2" fmla="*/ 31 w 293"/>
                <a:gd name="T3" fmla="*/ 0 h 25"/>
                <a:gd name="T4" fmla="*/ 262 w 293"/>
                <a:gd name="T5" fmla="*/ 0 h 25"/>
                <a:gd name="T6" fmla="*/ 293 w 293"/>
                <a:gd name="T7" fmla="*/ 25 h 25"/>
                <a:gd name="T8" fmla="*/ 0 w 293"/>
                <a:gd name="T9" fmla="*/ 25 h 25"/>
                <a:gd name="T10" fmla="*/ 0 w 293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3" h="25">
                  <a:moveTo>
                    <a:pt x="0" y="25"/>
                  </a:moveTo>
                  <a:lnTo>
                    <a:pt x="31" y="0"/>
                  </a:lnTo>
                  <a:lnTo>
                    <a:pt x="262" y="0"/>
                  </a:lnTo>
                  <a:lnTo>
                    <a:pt x="293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Freeform 74"/>
            <p:cNvSpPr>
              <a:spLocks/>
            </p:cNvSpPr>
            <p:nvPr/>
          </p:nvSpPr>
          <p:spPr bwMode="auto">
            <a:xfrm>
              <a:off x="2731" y="2532"/>
              <a:ext cx="195" cy="18"/>
            </a:xfrm>
            <a:custGeom>
              <a:avLst/>
              <a:gdLst>
                <a:gd name="T0" fmla="*/ 0 w 195"/>
                <a:gd name="T1" fmla="*/ 18 h 18"/>
                <a:gd name="T2" fmla="*/ 21 w 195"/>
                <a:gd name="T3" fmla="*/ 0 h 18"/>
                <a:gd name="T4" fmla="*/ 174 w 195"/>
                <a:gd name="T5" fmla="*/ 0 h 18"/>
                <a:gd name="T6" fmla="*/ 195 w 195"/>
                <a:gd name="T7" fmla="*/ 18 h 18"/>
                <a:gd name="T8" fmla="*/ 0 w 195"/>
                <a:gd name="T9" fmla="*/ 18 h 18"/>
                <a:gd name="T10" fmla="*/ 0 w 195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5" h="18">
                  <a:moveTo>
                    <a:pt x="0" y="18"/>
                  </a:moveTo>
                  <a:lnTo>
                    <a:pt x="21" y="0"/>
                  </a:lnTo>
                  <a:lnTo>
                    <a:pt x="174" y="0"/>
                  </a:lnTo>
                  <a:lnTo>
                    <a:pt x="195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Rectangle 75"/>
            <p:cNvSpPr>
              <a:spLocks noChangeArrowheads="1"/>
            </p:cNvSpPr>
            <p:nvPr/>
          </p:nvSpPr>
          <p:spPr bwMode="auto">
            <a:xfrm>
              <a:off x="2731" y="2550"/>
              <a:ext cx="195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Rectangle 76"/>
            <p:cNvSpPr>
              <a:spLocks noChangeArrowheads="1"/>
            </p:cNvSpPr>
            <p:nvPr/>
          </p:nvSpPr>
          <p:spPr bwMode="auto">
            <a:xfrm>
              <a:off x="2749" y="2566"/>
              <a:ext cx="159" cy="9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89" name="Freeform 77"/>
            <p:cNvSpPr>
              <a:spLocks/>
            </p:cNvSpPr>
            <p:nvPr/>
          </p:nvSpPr>
          <p:spPr bwMode="auto">
            <a:xfrm>
              <a:off x="4818" y="2663"/>
              <a:ext cx="272" cy="25"/>
            </a:xfrm>
            <a:custGeom>
              <a:avLst/>
              <a:gdLst>
                <a:gd name="T0" fmla="*/ 0 w 272"/>
                <a:gd name="T1" fmla="*/ 25 h 25"/>
                <a:gd name="T2" fmla="*/ 28 w 272"/>
                <a:gd name="T3" fmla="*/ 0 h 25"/>
                <a:gd name="T4" fmla="*/ 244 w 272"/>
                <a:gd name="T5" fmla="*/ 0 h 25"/>
                <a:gd name="T6" fmla="*/ 272 w 272"/>
                <a:gd name="T7" fmla="*/ 25 h 25"/>
                <a:gd name="T8" fmla="*/ 0 w 272"/>
                <a:gd name="T9" fmla="*/ 25 h 25"/>
                <a:gd name="T10" fmla="*/ 0 w 272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2" h="25">
                  <a:moveTo>
                    <a:pt x="0" y="25"/>
                  </a:moveTo>
                  <a:lnTo>
                    <a:pt x="28" y="0"/>
                  </a:lnTo>
                  <a:lnTo>
                    <a:pt x="244" y="0"/>
                  </a:lnTo>
                  <a:lnTo>
                    <a:pt x="27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0" name="Rectangle 78"/>
            <p:cNvSpPr>
              <a:spLocks noChangeArrowheads="1"/>
            </p:cNvSpPr>
            <p:nvPr/>
          </p:nvSpPr>
          <p:spPr bwMode="auto">
            <a:xfrm>
              <a:off x="4818" y="2688"/>
              <a:ext cx="272" cy="57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1" name="Rectangle 79"/>
            <p:cNvSpPr>
              <a:spLocks noChangeArrowheads="1"/>
            </p:cNvSpPr>
            <p:nvPr/>
          </p:nvSpPr>
          <p:spPr bwMode="auto">
            <a:xfrm>
              <a:off x="4809" y="2770"/>
              <a:ext cx="290" cy="12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2" name="Freeform 80"/>
            <p:cNvSpPr>
              <a:spLocks/>
            </p:cNvSpPr>
            <p:nvPr/>
          </p:nvSpPr>
          <p:spPr bwMode="auto">
            <a:xfrm>
              <a:off x="4809" y="2745"/>
              <a:ext cx="290" cy="25"/>
            </a:xfrm>
            <a:custGeom>
              <a:avLst/>
              <a:gdLst>
                <a:gd name="T0" fmla="*/ 0 w 290"/>
                <a:gd name="T1" fmla="*/ 25 h 25"/>
                <a:gd name="T2" fmla="*/ 31 w 290"/>
                <a:gd name="T3" fmla="*/ 0 h 25"/>
                <a:gd name="T4" fmla="*/ 259 w 290"/>
                <a:gd name="T5" fmla="*/ 0 h 25"/>
                <a:gd name="T6" fmla="*/ 290 w 290"/>
                <a:gd name="T7" fmla="*/ 25 h 25"/>
                <a:gd name="T8" fmla="*/ 0 w 290"/>
                <a:gd name="T9" fmla="*/ 25 h 25"/>
                <a:gd name="T10" fmla="*/ 0 w 290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0" h="25">
                  <a:moveTo>
                    <a:pt x="0" y="25"/>
                  </a:moveTo>
                  <a:lnTo>
                    <a:pt x="31" y="0"/>
                  </a:lnTo>
                  <a:lnTo>
                    <a:pt x="259" y="0"/>
                  </a:lnTo>
                  <a:lnTo>
                    <a:pt x="29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3" name="Freeform 81"/>
            <p:cNvSpPr>
              <a:spLocks/>
            </p:cNvSpPr>
            <p:nvPr/>
          </p:nvSpPr>
          <p:spPr bwMode="auto">
            <a:xfrm>
              <a:off x="4858" y="2532"/>
              <a:ext cx="192" cy="18"/>
            </a:xfrm>
            <a:custGeom>
              <a:avLst/>
              <a:gdLst>
                <a:gd name="T0" fmla="*/ 0 w 192"/>
                <a:gd name="T1" fmla="*/ 18 h 18"/>
                <a:gd name="T2" fmla="*/ 21 w 192"/>
                <a:gd name="T3" fmla="*/ 0 h 18"/>
                <a:gd name="T4" fmla="*/ 171 w 192"/>
                <a:gd name="T5" fmla="*/ 0 h 18"/>
                <a:gd name="T6" fmla="*/ 192 w 192"/>
                <a:gd name="T7" fmla="*/ 18 h 18"/>
                <a:gd name="T8" fmla="*/ 0 w 192"/>
                <a:gd name="T9" fmla="*/ 18 h 18"/>
                <a:gd name="T10" fmla="*/ 0 w 192"/>
                <a:gd name="T11" fmla="*/ 18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18">
                  <a:moveTo>
                    <a:pt x="0" y="18"/>
                  </a:moveTo>
                  <a:lnTo>
                    <a:pt x="21" y="0"/>
                  </a:lnTo>
                  <a:lnTo>
                    <a:pt x="171" y="0"/>
                  </a:lnTo>
                  <a:lnTo>
                    <a:pt x="192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CCCC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4" name="Rectangle 82"/>
            <p:cNvSpPr>
              <a:spLocks noChangeArrowheads="1"/>
            </p:cNvSpPr>
            <p:nvPr/>
          </p:nvSpPr>
          <p:spPr bwMode="auto">
            <a:xfrm>
              <a:off x="4858" y="2550"/>
              <a:ext cx="192" cy="128"/>
            </a:xfrm>
            <a:prstGeom prst="rect">
              <a:avLst/>
            </a:prstGeom>
            <a:solidFill>
              <a:srgbClr val="A6A6A6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95" name="Rectangle 83"/>
            <p:cNvSpPr>
              <a:spLocks noChangeArrowheads="1"/>
            </p:cNvSpPr>
            <p:nvPr/>
          </p:nvSpPr>
          <p:spPr bwMode="auto">
            <a:xfrm>
              <a:off x="4873" y="2566"/>
              <a:ext cx="162" cy="97"/>
            </a:xfrm>
            <a:prstGeom prst="rect">
              <a:avLst/>
            </a:prstGeom>
            <a:solidFill>
              <a:srgbClr val="FFFFFF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6088" y="1516063"/>
            <a:ext cx="4768850" cy="4457700"/>
          </a:xfrm>
        </p:spPr>
        <p:txBody>
          <a:bodyPr/>
          <a:lstStyle/>
          <a:p>
            <a:pPr marL="231775" indent="-231775" eaLnBrk="1" hangingPunct="1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Internet: </a:t>
            </a:r>
            <a:r>
              <a:rPr lang="ja-JP" altLang="en-US" sz="2400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Gill Sans MT" charset="0"/>
              </a:rPr>
              <a:t>network of networks</a:t>
            </a:r>
            <a:r>
              <a:rPr lang="ja-JP" altLang="en-US" sz="2400" dirty="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sz="2400" dirty="0">
              <a:solidFill>
                <a:srgbClr val="CC0000"/>
              </a:solidFill>
              <a:latin typeface="Gill Sans MT" charset="0"/>
            </a:endParaRP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Interconnected ISPs</a:t>
            </a:r>
          </a:p>
          <a:p>
            <a:pPr marL="231775" indent="-231775" eaLnBrk="1" hangingPunct="1"/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control sending, receiving of messages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e.g., TCP, IP, HTTP, Skype,  802.11</a:t>
            </a:r>
            <a:endParaRPr lang="en-US" dirty="0">
              <a:latin typeface="Gill Sans MT" charset="0"/>
              <a:cs typeface="Arial" charset="0"/>
            </a:endParaRPr>
          </a:p>
          <a:p>
            <a:pPr marL="231775" indent="-231775" eaLnBrk="1" hangingPunct="1"/>
            <a:r>
              <a:rPr lang="en-US" sz="2400" i="1" dirty="0">
                <a:solidFill>
                  <a:srgbClr val="C00000"/>
                </a:solidFill>
                <a:latin typeface="Gill Sans MT" charset="0"/>
              </a:rPr>
              <a:t>Internet  standards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RFC: Request for </a:t>
            </a:r>
            <a:r>
              <a:rPr lang="en-US" sz="2000" dirty="0" smtClean="0">
                <a:latin typeface="Gill Sans MT" charset="0"/>
                <a:cs typeface="Arial" charset="0"/>
              </a:rPr>
              <a:t>comments?</a:t>
            </a:r>
            <a:endParaRPr lang="en-US" sz="2000" dirty="0">
              <a:latin typeface="Gill Sans MT" charset="0"/>
              <a:cs typeface="Arial" charset="0"/>
            </a:endParaRP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IETF: Internet Engineering Task </a:t>
            </a:r>
            <a:r>
              <a:rPr lang="en-US" sz="2000" dirty="0" smtClean="0">
                <a:latin typeface="Gill Sans MT" charset="0"/>
                <a:cs typeface="Arial" charset="0"/>
              </a:rPr>
              <a:t>Force?</a:t>
            </a:r>
            <a:endParaRPr lang="en-US" sz="2000" dirty="0">
              <a:latin typeface="Gill Sans MT" charset="0"/>
              <a:cs typeface="Arial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212725" y="190500"/>
            <a:ext cx="7555368" cy="86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ja-JP" sz="3600" dirty="0" smtClean="0">
                <a:solidFill>
                  <a:srgbClr val="000099"/>
                </a:solidFill>
                <a:latin typeface="Gill Sans MT" charset="0"/>
              </a:rPr>
              <a:t>Internet</a:t>
            </a:r>
            <a:r>
              <a:rPr lang="en-US" altLang="ja-JP" sz="3600" dirty="0">
                <a:solidFill>
                  <a:srgbClr val="000099"/>
                </a:solidFill>
                <a:latin typeface="Gill Sans MT" charset="0"/>
              </a:rPr>
              <a:t>: </a:t>
            </a:r>
            <a:r>
              <a:rPr lang="ja-JP" altLang="en-US" sz="3600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3600" dirty="0">
                <a:solidFill>
                  <a:srgbClr val="000099"/>
                </a:solidFill>
                <a:latin typeface="Gill Sans MT" charset="0"/>
              </a:rPr>
              <a:t>nuts and bolts</a:t>
            </a:r>
            <a:r>
              <a:rPr lang="ja-JP" altLang="en-US" sz="3600" dirty="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3600" dirty="0">
                <a:solidFill>
                  <a:srgbClr val="000099"/>
                </a:solidFill>
                <a:latin typeface="Gill Sans MT" charset="0"/>
              </a:rPr>
              <a:t> </a:t>
            </a:r>
            <a:endParaRPr lang="en-US" sz="4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2560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17F0619-BAD3-3540-8945-C72BAF43772C}" type="slidenum">
              <a:rPr lang="en-US" sz="1200">
                <a:latin typeface="Tahoma" charset="0"/>
              </a:rPr>
              <a:pPr/>
              <a:t>14</a:t>
            </a:fld>
            <a:endParaRPr lang="en-US" sz="1200">
              <a:latin typeface="Tahoma" charset="0"/>
            </a:endParaRPr>
          </a:p>
        </p:txBody>
      </p:sp>
      <p:grpSp>
        <p:nvGrpSpPr>
          <p:cNvPr id="25606" name="Group 979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25607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9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10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26217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218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5611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3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4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5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22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3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4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25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26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5645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25646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25647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26215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6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48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50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262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210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213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14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211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2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1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2619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20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202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205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06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203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4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2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2619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9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9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94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97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8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95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6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53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54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2618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8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8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86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89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90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87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8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5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2617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7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7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78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81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82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79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0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6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2616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70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73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74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71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2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7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261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1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162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6165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66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163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4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658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26143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4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5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6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7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8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49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0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1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2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3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4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5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6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7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6158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5659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60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61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26141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42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62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26139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40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63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26137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38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5664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26135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136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5665" name="Picture 93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6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67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68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26103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4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05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6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7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08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6133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34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09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10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6131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32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11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2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113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6129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30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14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115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612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28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116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7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8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9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0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1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2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3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4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6125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26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669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26071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2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73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4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5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076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6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02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77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078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6099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100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79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80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081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6097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98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82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083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6095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096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084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85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6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7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88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9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0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1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2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6093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094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5670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71" name="Picture 1006" descr="laptop_keyboar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2" name="Freeform 1007"/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73" name="Picture 1008" descr="scre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74" name="Freeform 1009"/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Freeform 1010"/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1011"/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1012"/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1013"/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1014"/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80" name="Group 1015"/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26065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6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7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8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9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0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81" name="Freeform 1022"/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1023"/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1024"/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1025"/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1026"/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1027"/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5687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88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689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90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696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26059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0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1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2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3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4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697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03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26037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38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6039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040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1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2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3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4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5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046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26053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4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5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6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7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58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47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8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9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0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1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2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5704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5" name="Freeform 1078"/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5706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7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708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709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15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26031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2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3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4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5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6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16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22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2602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2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2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26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029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30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27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8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3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2601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1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1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18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6021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22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19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0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4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2600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10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6013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4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11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2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5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2599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600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6002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6005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6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003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4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6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2599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99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99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994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5997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8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995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6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27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25989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990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5728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29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30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31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32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54" name="Oval 1353"/>
              <p:cNvSpPr/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5" name="Rectangle 1354"/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6" name="Oval 1355"/>
              <p:cNvSpPr/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7" name="Freeform 1356"/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8" name="Freeform 1357"/>
              <p:cNvSpPr/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9" name="Freeform 1358"/>
              <p:cNvSpPr/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0" name="Freeform 1359"/>
              <p:cNvSpPr/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61" name="Straight Connector 1360"/>
              <p:cNvCxnSpPr>
                <a:endCxn id="1356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3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345" name="Oval 1344"/>
              <p:cNvSpPr/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7" name="Oval 1346"/>
              <p:cNvSpPr/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8" name="Freeform 1347"/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9" name="Freeform 1348"/>
              <p:cNvSpPr/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0" name="Freeform 1349"/>
              <p:cNvSpPr/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1" name="Freeform 1350"/>
              <p:cNvSpPr/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52" name="Straight Connector 1351"/>
              <p:cNvCxnSpPr>
                <a:endCxn id="1347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4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336" name="Oval 1335"/>
              <p:cNvSpPr/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7" name="Rectangle 1336"/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8" name="Oval 1337"/>
              <p:cNvSpPr/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9" name="Freeform 1338"/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0" name="Freeform 1339"/>
              <p:cNvSpPr/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1" name="Freeform 1340"/>
              <p:cNvSpPr/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2" name="Freeform 1341"/>
              <p:cNvSpPr/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43" name="Straight Connector 1342"/>
              <p:cNvCxnSpPr>
                <a:endCxn id="1338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5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327" name="Oval 1326"/>
              <p:cNvSpPr/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8" name="Rectangle 1327"/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9" name="Oval 1328"/>
              <p:cNvSpPr/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0" name="Freeform 1329"/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1" name="Freeform 1330"/>
              <p:cNvSpPr/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2" name="Freeform 1331"/>
              <p:cNvSpPr/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3" name="Freeform 1332"/>
              <p:cNvSpPr/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34" name="Straight Connector 1333"/>
              <p:cNvCxnSpPr>
                <a:endCxn id="1329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6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318" name="Oval 1317"/>
              <p:cNvSpPr/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9" name="Rectangle 1318"/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0" name="Oval 1319"/>
              <p:cNvSpPr/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1" name="Freeform 1320"/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2" name="Freeform 1321"/>
              <p:cNvSpPr/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3" name="Freeform 1322"/>
              <p:cNvSpPr/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4" name="Freeform 1323"/>
              <p:cNvSpPr/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25" name="Straight Connector 1324"/>
              <p:cNvCxnSpPr>
                <a:endCxn id="1320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7" name="Group 1110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309" name="Oval 1308"/>
              <p:cNvSpPr/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0" name="Rectangle 1309"/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1" name="Oval 1310"/>
              <p:cNvSpPr/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2" name="Freeform 1311"/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3" name="Freeform 1312"/>
              <p:cNvSpPr/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4" name="Freeform 1313"/>
              <p:cNvSpPr/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5" name="Freeform 1314"/>
              <p:cNvSpPr/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16" name="Straight Connector 1315"/>
              <p:cNvCxnSpPr>
                <a:endCxn id="1311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Straight Connector 1316"/>
              <p:cNvCxnSpPr/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8" name="Group 1111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1300" name="Oval 1299"/>
              <p:cNvSpPr/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1" name="Rectangle 1300"/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2" name="Oval 1301"/>
              <p:cNvSpPr/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3" name="Freeform 1302"/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4" name="Freeform 1303"/>
              <p:cNvSpPr/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5" name="Freeform 1304"/>
              <p:cNvSpPr/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6" name="Freeform 1305"/>
              <p:cNvSpPr/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07" name="Straight Connector 1306"/>
              <p:cNvCxnSpPr>
                <a:endCxn id="1302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39" name="Group 1112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1291" name="Oval 1290"/>
              <p:cNvSpPr/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2" name="Rectangle 1291"/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3" name="Oval 1292"/>
              <p:cNvSpPr/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4" name="Freeform 1293"/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5" name="Freeform 1294"/>
              <p:cNvSpPr/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6" name="Freeform 1295"/>
              <p:cNvSpPr/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7" name="Freeform 1296"/>
              <p:cNvSpPr/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98" name="Straight Connector 1297"/>
              <p:cNvCxnSpPr>
                <a:endCxn id="1293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40" name="Group 1113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1282" name="Oval 1281"/>
              <p:cNvSpPr/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3" name="Rectangle 1282"/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4" name="Oval 1283"/>
              <p:cNvSpPr/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5" name="Freeform 1284"/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6" name="Freeform 1285"/>
              <p:cNvSpPr/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7" name="Freeform 1286"/>
              <p:cNvSpPr/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8" name="Freeform 1287"/>
              <p:cNvSpPr/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9" name="Straight Connector 1288"/>
              <p:cNvCxnSpPr>
                <a:endCxn id="1284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41" name="Group 1114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1273" name="Oval 1272"/>
              <p:cNvSpPr/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4" name="Rectangle 1273"/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5" name="Oval 1274"/>
              <p:cNvSpPr/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6" name="Freeform 1275"/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7" name="Freeform 1276"/>
              <p:cNvSpPr/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8" name="Freeform 1277"/>
              <p:cNvSpPr/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9" name="Freeform 1278"/>
              <p:cNvSpPr/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0" name="Straight Connector 1279"/>
              <p:cNvCxnSpPr>
                <a:endCxn id="1275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42" name="Group 1115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1264" name="Oval 1263"/>
              <p:cNvSpPr/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5" name="Rectangle 1264"/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6" name="Oval 1265"/>
              <p:cNvSpPr/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7" name="Freeform 1266"/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8" name="Freeform 1267"/>
              <p:cNvSpPr/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9" name="Freeform 1268"/>
              <p:cNvSpPr/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0" name="Freeform 1269"/>
              <p:cNvSpPr/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71" name="Straight Connector 1270"/>
              <p:cNvCxnSpPr>
                <a:endCxn id="1266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743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5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2588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8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8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85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88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9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86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7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56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2587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7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7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77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80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1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78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9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57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2586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6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6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69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72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3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70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1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58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759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2585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5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6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61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64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65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62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3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60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2585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5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5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53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56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57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54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5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761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584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584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584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5845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5848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49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46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7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2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25763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25764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25765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25766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pic>
          <p:nvPicPr>
            <p:cNvPr id="25767" name="Picture 269" descr="cell_tower_radiation cop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768" name="Group 347"/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1207" name="Oval 1206"/>
              <p:cNvSpPr/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8" name="Rectangle 1207"/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9" name="Oval 1208"/>
              <p:cNvSpPr/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0" name="Freeform 1209"/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1" name="Freeform 1210"/>
              <p:cNvSpPr/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2" name="Freeform 1211"/>
              <p:cNvSpPr/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3" name="Freeform 1212"/>
              <p:cNvSpPr/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14" name="Straight Connector 1213"/>
              <p:cNvCxnSpPr>
                <a:endCxn id="1209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69" name="Group 347"/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1198" name="Oval 1197"/>
              <p:cNvSpPr/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9" name="Rectangle 1198"/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0" name="Oval 1199"/>
              <p:cNvSpPr/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1" name="Freeform 1200"/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2" name="Freeform 1201"/>
              <p:cNvSpPr/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3" name="Freeform 1202"/>
              <p:cNvSpPr/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4" name="Freeform 1203"/>
              <p:cNvSpPr/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05" name="Straight Connector 1204"/>
              <p:cNvCxnSpPr>
                <a:endCxn id="1200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Straight Connector 1205"/>
              <p:cNvCxnSpPr/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0" name="Group 347"/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1189" name="Oval 1188"/>
              <p:cNvSpPr/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0" name="Rectangle 1189"/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Oval 1190"/>
              <p:cNvSpPr/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2" name="Freeform 1191"/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3" name="Freeform 1192"/>
              <p:cNvSpPr/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4" name="Freeform 1193"/>
              <p:cNvSpPr/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5" name="Freeform 1194"/>
              <p:cNvSpPr/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96" name="Straight Connector 1195"/>
              <p:cNvCxnSpPr>
                <a:endCxn id="1191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1" name="Group 347"/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1180" name="Oval 1179"/>
              <p:cNvSpPr/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1" name="Rectangle 1180"/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Oval 1181"/>
              <p:cNvSpPr/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3" name="Freeform 1182"/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4" name="Freeform 1183"/>
              <p:cNvSpPr/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5" name="Freeform 1184"/>
              <p:cNvSpPr/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6" name="Freeform 1185"/>
              <p:cNvSpPr/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87" name="Straight Connector 1186"/>
              <p:cNvCxnSpPr>
                <a:endCxn id="1182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2" name="Group 347"/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1171" name="Oval 1170"/>
              <p:cNvSpPr/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2" name="Rectangle 1171"/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3" name="Oval 1172"/>
              <p:cNvSpPr/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4" name="Freeform 1173"/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5" name="Freeform 1174"/>
              <p:cNvSpPr/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6" name="Freeform 1175"/>
              <p:cNvSpPr/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7" name="Freeform 1176"/>
              <p:cNvSpPr/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78" name="Straight Connector 1177"/>
              <p:cNvCxnSpPr>
                <a:endCxn id="1173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3" name="Group 347"/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1162" name="Oval 1161"/>
              <p:cNvSpPr/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3" name="Rectangle 1162"/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4" name="Oval 1163"/>
              <p:cNvSpPr/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5" name="Freeform 1164"/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6" name="Freeform 1165"/>
              <p:cNvSpPr/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7" name="Freeform 1166"/>
              <p:cNvSpPr/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8" name="Freeform 1167"/>
              <p:cNvSpPr/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9" name="Straight Connector 1168"/>
              <p:cNvCxnSpPr>
                <a:endCxn id="1164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774" name="Group 347"/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1153" name="Oval 1152"/>
              <p:cNvSpPr/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4" name="Rectangle 1153"/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5" name="Oval 1154"/>
              <p:cNvSpPr/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6" name="Freeform 1155"/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7" name="Freeform 1156"/>
              <p:cNvSpPr/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8" name="Freeform 1157"/>
              <p:cNvSpPr/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9" name="Freeform 1158"/>
              <p:cNvSpPr/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0" name="Straight Connector 1159"/>
              <p:cNvCxnSpPr>
                <a:endCxn id="1155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775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76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77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778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78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69863"/>
            <a:ext cx="7591284" cy="794909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What</a:t>
            </a:r>
            <a:r>
              <a:rPr lang="ja-JP" altLang="en-US" sz="3600" dirty="0">
                <a:latin typeface="Gill Sans MT" charset="0"/>
              </a:rPr>
              <a:t>’</a:t>
            </a:r>
            <a:r>
              <a:rPr lang="en-US" altLang="ja-JP" sz="3600" dirty="0">
                <a:latin typeface="Gill Sans MT" charset="0"/>
              </a:rPr>
              <a:t>s the Internet: a service view</a:t>
            </a:r>
            <a:endParaRPr lang="en-US" dirty="0">
              <a:latin typeface="Gill Sans MT" charset="0"/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74650" y="1655763"/>
            <a:ext cx="4435475" cy="4105275"/>
          </a:xfrm>
        </p:spPr>
        <p:txBody>
          <a:bodyPr/>
          <a:lstStyle/>
          <a:p>
            <a:pPr marL="287338" indent="-287338" eaLnBrk="1" hangingPunct="1"/>
            <a:r>
              <a:rPr lang="en-US" i="1">
                <a:solidFill>
                  <a:srgbClr val="CC0000"/>
                </a:solidFill>
                <a:latin typeface="Gill Sans MT" charset="0"/>
              </a:rPr>
              <a:t>infrastructure that provides services to applications:</a:t>
            </a:r>
            <a:endParaRPr lang="en-US" sz="2400">
              <a:latin typeface="Gill Sans MT" charset="0"/>
            </a:endParaRP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Web, VoIP, email, games, e-commerce, social nets, …</a:t>
            </a:r>
          </a:p>
          <a:p>
            <a:pPr marL="287338" indent="-287338" eaLnBrk="1" hangingPunct="1"/>
            <a:r>
              <a:rPr lang="en-US" i="1">
                <a:solidFill>
                  <a:srgbClr val="CC0000"/>
                </a:solidFill>
                <a:latin typeface="Gill Sans MT" charset="0"/>
              </a:rPr>
              <a:t>provides programming interface to apps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hooks that allow sending and receiving  app programs to </a:t>
            </a:r>
            <a:r>
              <a:rPr lang="ja-JP" altLang="en-US">
                <a:latin typeface="Gill Sans MT" charset="0"/>
                <a:cs typeface="Arial" charset="0"/>
              </a:rPr>
              <a:t>“</a:t>
            </a:r>
            <a:r>
              <a:rPr lang="en-US" altLang="ja-JP">
                <a:latin typeface="Gill Sans MT" charset="0"/>
                <a:cs typeface="Arial" charset="0"/>
              </a:rPr>
              <a:t>connect</a:t>
            </a:r>
            <a:r>
              <a:rPr lang="ja-JP" altLang="en-US">
                <a:latin typeface="Gill Sans MT" charset="0"/>
                <a:cs typeface="Arial" charset="0"/>
              </a:rPr>
              <a:t>”</a:t>
            </a:r>
            <a:r>
              <a:rPr lang="en-US" altLang="ja-JP">
                <a:latin typeface="Gill Sans MT" charset="0"/>
                <a:cs typeface="Arial" charset="0"/>
              </a:rPr>
              <a:t> to Internet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provides service options, analogous to postal service</a:t>
            </a:r>
          </a:p>
        </p:txBody>
      </p:sp>
      <p:sp>
        <p:nvSpPr>
          <p:cNvPr id="276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73938" y="6467475"/>
            <a:ext cx="1098550" cy="28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2765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17298AA-994F-8C43-BE86-8BF273824E9D}" type="slidenum">
              <a:rPr lang="en-US" sz="1200">
                <a:latin typeface="Tahoma" charset="0"/>
              </a:rPr>
              <a:pPr/>
              <a:t>15</a:t>
            </a:fld>
            <a:endParaRPr lang="en-US" sz="1200">
              <a:latin typeface="Tahoma" charset="0"/>
            </a:endParaRPr>
          </a:p>
        </p:txBody>
      </p:sp>
      <p:grpSp>
        <p:nvGrpSpPr>
          <p:cNvPr id="27654" name="Group 979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27655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58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28265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66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7659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0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673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4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7693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27694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27695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28263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96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98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2825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5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5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58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61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62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9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99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2824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50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53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54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51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2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0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2823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4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42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45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46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43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1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02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2823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3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3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34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37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8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35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3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2822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2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2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26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29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30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27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8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4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2821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1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1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18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21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22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19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5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2820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20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20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210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8213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14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211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06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28191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2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3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4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5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6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7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8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199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0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1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2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3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4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5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8206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7707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08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709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28189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90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0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28187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8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1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28185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6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7712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28183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184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27713" name="Picture 93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4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5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16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28151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2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53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4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5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56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181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82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57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58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8179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80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59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0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61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8177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78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62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163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817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76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64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5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6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7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68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9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0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1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2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73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74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717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28119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0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21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2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3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24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8149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50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25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26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8147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48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27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28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29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8145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46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30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131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8143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44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132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3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4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5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6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7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8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39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40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141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42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27718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19" name="Picture 1006" descr="laptop_keyboar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0" name="Freeform 1007"/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21" name="Picture 1008" descr="scre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22" name="Freeform 1009"/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1010"/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1011"/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1012"/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1013"/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Freeform 1014"/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28" name="Group 1015"/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28113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4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5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6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7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8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29" name="Freeform 1022"/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1023"/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1024"/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1025"/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1026"/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1027"/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27735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36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37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38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44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28107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8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9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0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1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2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45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0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51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28085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86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8087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088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9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0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1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2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3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094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28101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2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3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4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5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06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95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6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7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0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7752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3" name="Freeform 1078"/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7754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5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7756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757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8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9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0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1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2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63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28079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0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1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2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3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4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64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5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6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7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8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69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770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2807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7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7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74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077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8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75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6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1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2806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6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6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66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8069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70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67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8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2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28055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56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57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58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61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62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9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3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28047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8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9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50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53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54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51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2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4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2803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804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8042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8045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46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043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4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775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28037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38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7776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7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8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779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780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54" name="Oval 1353"/>
              <p:cNvSpPr/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5" name="Rectangle 1354"/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6" name="Oval 1355"/>
              <p:cNvSpPr/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7" name="Freeform 1356"/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8" name="Freeform 1357"/>
              <p:cNvSpPr/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9" name="Freeform 1358"/>
              <p:cNvSpPr/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0" name="Freeform 1359"/>
              <p:cNvSpPr/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61" name="Straight Connector 1360"/>
              <p:cNvCxnSpPr>
                <a:endCxn id="1356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2" name="Straight Connector 1361"/>
              <p:cNvCxnSpPr/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1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345" name="Oval 1344"/>
              <p:cNvSpPr/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7" name="Oval 1346"/>
              <p:cNvSpPr/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8" name="Freeform 1347"/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9" name="Freeform 1348"/>
              <p:cNvSpPr/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0" name="Freeform 1349"/>
              <p:cNvSpPr/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51" name="Freeform 1350"/>
              <p:cNvSpPr/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52" name="Straight Connector 1351"/>
              <p:cNvCxnSpPr>
                <a:endCxn id="1347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3" name="Straight Connector 1352"/>
              <p:cNvCxnSpPr/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2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336" name="Oval 1335"/>
              <p:cNvSpPr/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7" name="Rectangle 1336"/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8" name="Oval 1337"/>
              <p:cNvSpPr/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9" name="Freeform 1338"/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0" name="Freeform 1339"/>
              <p:cNvSpPr/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1" name="Freeform 1340"/>
              <p:cNvSpPr/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2" name="Freeform 1341"/>
              <p:cNvSpPr/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43" name="Straight Connector 1342"/>
              <p:cNvCxnSpPr>
                <a:endCxn id="1338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4" name="Straight Connector 1343"/>
              <p:cNvCxnSpPr/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3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327" name="Oval 1326"/>
              <p:cNvSpPr/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8" name="Rectangle 1327"/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9" name="Oval 1328"/>
              <p:cNvSpPr/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0" name="Freeform 1329"/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1" name="Freeform 1330"/>
              <p:cNvSpPr/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2" name="Freeform 1331"/>
              <p:cNvSpPr/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3" name="Freeform 1332"/>
              <p:cNvSpPr/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34" name="Straight Connector 1333"/>
              <p:cNvCxnSpPr>
                <a:endCxn id="1329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4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318" name="Oval 1317"/>
              <p:cNvSpPr/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9" name="Rectangle 1318"/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0" name="Oval 1319"/>
              <p:cNvSpPr/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1" name="Freeform 1320"/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2" name="Freeform 1321"/>
              <p:cNvSpPr/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3" name="Freeform 1322"/>
              <p:cNvSpPr/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4" name="Freeform 1323"/>
              <p:cNvSpPr/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25" name="Straight Connector 1324"/>
              <p:cNvCxnSpPr>
                <a:endCxn id="1320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5" name="Group 1110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309" name="Oval 1308"/>
              <p:cNvSpPr/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0" name="Rectangle 1309"/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1" name="Oval 1310"/>
              <p:cNvSpPr/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2" name="Freeform 1311"/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3" name="Freeform 1312"/>
              <p:cNvSpPr/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4" name="Freeform 1313"/>
              <p:cNvSpPr/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15" name="Freeform 1314"/>
              <p:cNvSpPr/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16" name="Straight Connector 1315"/>
              <p:cNvCxnSpPr>
                <a:endCxn id="1311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7" name="Straight Connector 1316"/>
              <p:cNvCxnSpPr/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6" name="Group 1111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1300" name="Oval 1299"/>
              <p:cNvSpPr/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1" name="Rectangle 1300"/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2" name="Oval 1301"/>
              <p:cNvSpPr/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3" name="Freeform 1302"/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4" name="Freeform 1303"/>
              <p:cNvSpPr/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5" name="Freeform 1304"/>
              <p:cNvSpPr/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6" name="Freeform 1305"/>
              <p:cNvSpPr/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07" name="Straight Connector 1306"/>
              <p:cNvCxnSpPr>
                <a:endCxn id="1302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8" name="Straight Connector 1307"/>
              <p:cNvCxnSpPr/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7" name="Group 1112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1291" name="Oval 1290"/>
              <p:cNvSpPr/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2" name="Rectangle 1291"/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3" name="Oval 1292"/>
              <p:cNvSpPr/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4" name="Freeform 1293"/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5" name="Freeform 1294"/>
              <p:cNvSpPr/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6" name="Freeform 1295"/>
              <p:cNvSpPr/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97" name="Freeform 1296"/>
              <p:cNvSpPr/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98" name="Straight Connector 1297"/>
              <p:cNvCxnSpPr>
                <a:endCxn id="1293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9" name="Straight Connector 1298"/>
              <p:cNvCxnSpPr/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8" name="Group 1113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1282" name="Oval 1281"/>
              <p:cNvSpPr/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3" name="Rectangle 1282"/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4" name="Oval 1283"/>
              <p:cNvSpPr/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5" name="Freeform 1284"/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6" name="Freeform 1285"/>
              <p:cNvSpPr/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7" name="Freeform 1286"/>
              <p:cNvSpPr/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88" name="Freeform 1287"/>
              <p:cNvSpPr/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9" name="Straight Connector 1288"/>
              <p:cNvCxnSpPr>
                <a:endCxn id="1284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0" name="Straight Connector 1289"/>
              <p:cNvCxnSpPr/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89" name="Group 1114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1273" name="Oval 1272"/>
              <p:cNvSpPr/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4" name="Rectangle 1273"/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5" name="Oval 1274"/>
              <p:cNvSpPr/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6" name="Freeform 1275"/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7" name="Freeform 1276"/>
              <p:cNvSpPr/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8" name="Freeform 1277"/>
              <p:cNvSpPr/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9" name="Freeform 1278"/>
              <p:cNvSpPr/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80" name="Straight Connector 1279"/>
              <p:cNvCxnSpPr>
                <a:endCxn id="1275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1" name="Straight Connector 1280"/>
              <p:cNvCxnSpPr/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790" name="Group 1115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1264" name="Oval 1263"/>
              <p:cNvSpPr/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5" name="Rectangle 1264"/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6" name="Oval 1265"/>
              <p:cNvSpPr/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7" name="Freeform 1266"/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8" name="Freeform 1267"/>
              <p:cNvSpPr/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69" name="Freeform 1268"/>
              <p:cNvSpPr/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70" name="Freeform 1269"/>
              <p:cNvSpPr/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71" name="Straight Connector 1270"/>
              <p:cNvCxnSpPr>
                <a:endCxn id="1266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2" name="Straight Connector 1271"/>
              <p:cNvCxnSpPr/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791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2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3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4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5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6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7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8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99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0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1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02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3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2793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3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3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33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36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37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34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5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4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2792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2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2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25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28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9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26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7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5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2791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1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1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17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20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21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18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9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06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807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2790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90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0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09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12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13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10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1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8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2789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89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90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901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904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902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3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809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2789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2789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2789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27893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27896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894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5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810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27811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27812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27813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27814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pic>
          <p:nvPicPr>
            <p:cNvPr id="27815" name="Picture 269" descr="cell_tower_radiation cop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816" name="Group 347"/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1207" name="Oval 1206"/>
              <p:cNvSpPr/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8" name="Rectangle 1207"/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9" name="Oval 1208"/>
              <p:cNvSpPr/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0" name="Freeform 1209"/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1" name="Freeform 1210"/>
              <p:cNvSpPr/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2" name="Freeform 1211"/>
              <p:cNvSpPr/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13" name="Freeform 1212"/>
              <p:cNvSpPr/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14" name="Straight Connector 1213"/>
              <p:cNvCxnSpPr>
                <a:endCxn id="1209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5" name="Straight Connector 1214"/>
              <p:cNvCxnSpPr/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17" name="Group 347"/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1198" name="Oval 1197"/>
              <p:cNvSpPr/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9" name="Rectangle 1198"/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0" name="Oval 1199"/>
              <p:cNvSpPr/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1" name="Freeform 1200"/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2" name="Freeform 1201"/>
              <p:cNvSpPr/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3" name="Freeform 1202"/>
              <p:cNvSpPr/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4" name="Freeform 1203"/>
              <p:cNvSpPr/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05" name="Straight Connector 1204"/>
              <p:cNvCxnSpPr>
                <a:endCxn id="1200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6" name="Straight Connector 1205"/>
              <p:cNvCxnSpPr/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18" name="Group 347"/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1189" name="Oval 1188"/>
              <p:cNvSpPr/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0" name="Rectangle 1189"/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Oval 1190"/>
              <p:cNvSpPr/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2" name="Freeform 1191"/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3" name="Freeform 1192"/>
              <p:cNvSpPr/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4" name="Freeform 1193"/>
              <p:cNvSpPr/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5" name="Freeform 1194"/>
              <p:cNvSpPr/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96" name="Straight Connector 1195"/>
              <p:cNvCxnSpPr>
                <a:endCxn id="1191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19" name="Group 347"/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1180" name="Oval 1179"/>
              <p:cNvSpPr/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1" name="Rectangle 1180"/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Oval 1181"/>
              <p:cNvSpPr/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3" name="Freeform 1182"/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4" name="Freeform 1183"/>
              <p:cNvSpPr/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5" name="Freeform 1184"/>
              <p:cNvSpPr/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6" name="Freeform 1185"/>
              <p:cNvSpPr/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87" name="Straight Connector 1186"/>
              <p:cNvCxnSpPr>
                <a:endCxn id="1182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8" name="Straight Connector 1187"/>
              <p:cNvCxnSpPr/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20" name="Group 347"/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1171" name="Oval 1170"/>
              <p:cNvSpPr/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2" name="Rectangle 1171"/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3" name="Oval 1172"/>
              <p:cNvSpPr/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4" name="Freeform 1173"/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5" name="Freeform 1174"/>
              <p:cNvSpPr/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6" name="Freeform 1175"/>
              <p:cNvSpPr/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7" name="Freeform 1176"/>
              <p:cNvSpPr/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78" name="Straight Connector 1177"/>
              <p:cNvCxnSpPr>
                <a:endCxn id="1173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9" name="Straight Connector 1178"/>
              <p:cNvCxnSpPr/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21" name="Group 347"/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1162" name="Oval 1161"/>
              <p:cNvSpPr/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3" name="Rectangle 1162"/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4" name="Oval 1163"/>
              <p:cNvSpPr/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5" name="Freeform 1164"/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6" name="Freeform 1165"/>
              <p:cNvSpPr/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7" name="Freeform 1166"/>
              <p:cNvSpPr/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68" name="Freeform 1167"/>
              <p:cNvSpPr/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9" name="Straight Connector 1168"/>
              <p:cNvCxnSpPr>
                <a:endCxn id="1164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0" name="Straight Connector 1169"/>
              <p:cNvCxnSpPr/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822" name="Group 347"/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1153" name="Oval 1152"/>
              <p:cNvSpPr/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4" name="Rectangle 1153"/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5" name="Oval 1154"/>
              <p:cNvSpPr/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6" name="Freeform 1155"/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7" name="Freeform 1156"/>
              <p:cNvSpPr/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8" name="Freeform 1157"/>
              <p:cNvSpPr/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9" name="Freeform 1158"/>
              <p:cNvSpPr/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60" name="Straight Connector 1159"/>
              <p:cNvCxnSpPr>
                <a:endCxn id="1155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1" name="Straight Connector 1160"/>
              <p:cNvCxnSpPr/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7823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4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5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26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977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pic>
        <p:nvPicPr>
          <p:cNvPr id="29698" name="Picture 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7947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206375"/>
            <a:ext cx="5657850" cy="86836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What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a protocol?</a:t>
            </a:r>
            <a:endParaRPr lang="en-US">
              <a:latin typeface="Gill Sans MT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6100" y="1371600"/>
            <a:ext cx="3581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human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the time?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I have a question</a:t>
            </a:r>
            <a:r>
              <a:rPr lang="ja-JP" altLang="en-US" sz="2400" dirty="0">
                <a:latin typeface="Gill Sans MT" charset="0"/>
              </a:rPr>
              <a:t>”</a:t>
            </a:r>
            <a:endParaRPr lang="en-US" altLang="ja-JP" sz="2400" dirty="0">
              <a:latin typeface="Gill Sans MT" charset="0"/>
            </a:endParaRP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introductions</a:t>
            </a:r>
            <a:endParaRPr lang="en-US" dirty="0">
              <a:latin typeface="Gill Sans MT" charset="0"/>
            </a:endParaRPr>
          </a:p>
          <a:p>
            <a:pPr lvl="1" eaLnBrk="1" hangingPunct="1">
              <a:buFont typeface="Arial"/>
              <a:buChar char="•"/>
              <a:defRPr/>
            </a:pPr>
            <a:endParaRPr lang="en-US" sz="2000" dirty="0">
              <a:latin typeface="Gill Sans MT" charset="0"/>
              <a:cs typeface="Arial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</a:rPr>
              <a:t>… specific </a:t>
            </a:r>
            <a:r>
              <a:rPr lang="en-US" sz="2400" dirty="0" smtClean="0">
                <a:latin typeface="Gill Sans MT" charset="0"/>
              </a:rPr>
              <a:t>messages sent</a:t>
            </a:r>
            <a:endParaRPr lang="en-US" sz="2400" dirty="0">
              <a:latin typeface="Gill Sans MT" charset="0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</a:rPr>
              <a:t>… specific actions taken when </a:t>
            </a:r>
            <a:r>
              <a:rPr lang="en-US" sz="2400" dirty="0" smtClean="0">
                <a:latin typeface="Gill Sans MT" charset="0"/>
              </a:rPr>
              <a:t>messages received</a:t>
            </a:r>
            <a:r>
              <a:rPr lang="en-US" sz="2400" dirty="0">
                <a:latin typeface="Gill Sans MT" charset="0"/>
              </a:rPr>
              <a:t>, or other events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371600"/>
            <a:ext cx="3810000" cy="25908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 protocols: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machines rather than humans</a:t>
            </a:r>
          </a:p>
          <a:p>
            <a:pPr marL="231775" indent="-231775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all communication activity in Internet governed by protocols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343400" y="3962400"/>
            <a:ext cx="4478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protocols</a:t>
            </a:r>
            <a:r>
              <a:rPr lang="en-US" sz="2800" i="1">
                <a:latin typeface="Gill Sans MT" charset="0"/>
              </a:rPr>
              <a:t> define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format</a:t>
            </a:r>
            <a:r>
              <a:rPr lang="en-US" sz="2800" i="1">
                <a:latin typeface="Gill Sans MT" charset="0"/>
              </a:rPr>
              <a:t>,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order</a:t>
            </a:r>
            <a:r>
              <a:rPr lang="en-US" sz="2800" i="1">
                <a:latin typeface="Gill Sans MT" charset="0"/>
              </a:rPr>
              <a:t> of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messages sent and received</a:t>
            </a:r>
            <a:r>
              <a:rPr lang="en-US" sz="2800" i="1">
                <a:latin typeface="Gill Sans MT" charset="0"/>
              </a:rPr>
              <a:t> among network entities, and 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actions taken</a:t>
            </a:r>
            <a:r>
              <a:rPr lang="en-US" sz="2800" i="1">
                <a:latin typeface="Gill Sans MT" charset="0"/>
              </a:rPr>
              <a:t> on message transmission, receipt</a:t>
            </a:r>
            <a:r>
              <a:rPr lang="en-US" i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4335463" y="3962400"/>
            <a:ext cx="4503737" cy="23622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2970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18D2193F-6D49-8145-9E69-C68205FFD622}" type="slidenum">
              <a:rPr lang="en-US" sz="1200">
                <a:latin typeface="Tahoma" charset="0"/>
              </a:rPr>
              <a:pPr/>
              <a:t>16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68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46113" y="98425"/>
            <a:ext cx="7169150" cy="1169988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Why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</a:rPr>
              <a:t>Internet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334963" y="1255713"/>
            <a:ext cx="8458200" cy="49069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charset="0"/>
                <a:ea typeface="ＭＳ Ｐゴシック" charset="0"/>
              </a:rPr>
              <a:t>An internet = Network </a:t>
            </a:r>
            <a:r>
              <a:rPr lang="en-US" dirty="0">
                <a:latin typeface="Calibri" charset="0"/>
                <a:ea typeface="ＭＳ Ｐゴシック" charset="0"/>
              </a:rPr>
              <a:t>of networks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Standardized format and protocols for speaking between HETEROGENOUS networks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CA61817-D08F-7A42-885B-70679BFDAD4A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17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560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73" y="2750104"/>
            <a:ext cx="48196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754064" y="80964"/>
            <a:ext cx="6541446" cy="70660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Why </a:t>
            </a:r>
            <a:r>
              <a:rPr lang="ja-JP" altLang="en-US" dirty="0">
                <a:latin typeface="Calibri" charset="0"/>
                <a:ea typeface="ＭＳ Ｐゴシック" charset="0"/>
              </a:rPr>
              <a:t>“</a:t>
            </a:r>
            <a:r>
              <a:rPr lang="en-US" dirty="0">
                <a:latin typeface="Calibri" charset="0"/>
                <a:ea typeface="ＭＳ Ｐゴシック" charset="0"/>
              </a:rPr>
              <a:t>Internet</a:t>
            </a:r>
            <a:r>
              <a:rPr lang="ja-JP" altLang="en-US" dirty="0">
                <a:latin typeface="Calibri" charset="0"/>
                <a:ea typeface="ＭＳ Ｐゴシック" charset="0"/>
              </a:rPr>
              <a:t>”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78759" y="737496"/>
            <a:ext cx="8458200" cy="4906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Network of networks</a:t>
            </a:r>
          </a:p>
          <a:p>
            <a:pPr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Standardized format and protocols for speaking between HETEROGENOUS networks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73B08A9-6AE5-FF4E-BCA6-4F14F69016AE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18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2662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154" y="2149967"/>
            <a:ext cx="6019800" cy="369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3" y="5971441"/>
            <a:ext cx="3302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0044" y="83477"/>
            <a:ext cx="7539902" cy="792693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C</a:t>
            </a:r>
            <a:r>
              <a:rPr lang="en-US" sz="4000" dirty="0" smtClean="0">
                <a:latin typeface="Gill Sans MT" charset="0"/>
              </a:rPr>
              <a:t>loser </a:t>
            </a:r>
            <a:r>
              <a:rPr lang="en-US" sz="4000" dirty="0">
                <a:latin typeface="Gill Sans MT" charset="0"/>
              </a:rPr>
              <a:t>look at network structure:</a:t>
            </a:r>
            <a:endParaRPr lang="en-US" dirty="0">
              <a:latin typeface="Gill Sans MT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7513" y="1381125"/>
            <a:ext cx="4203700" cy="104775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 edge: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hosts: clients and servers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servers often in data centers</a:t>
            </a:r>
          </a:p>
          <a:p>
            <a:pPr lvl="1" eaLnBrk="1" hangingPunct="1">
              <a:buSzPct val="75000"/>
              <a:buFont typeface="Arial"/>
              <a:buChar char="•"/>
              <a:defRPr/>
            </a:pP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19100" y="3068638"/>
            <a:ext cx="4027488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5288" indent="-39528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access networks, physical media:</a:t>
            </a:r>
            <a:r>
              <a:rPr lang="en-US" sz="2800">
                <a:latin typeface="Gill Sans MT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endParaRPr lang="en-US">
              <a:latin typeface="Gill Sans MT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47675" y="4784725"/>
            <a:ext cx="38100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95288" indent="-395288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network core: </a:t>
            </a:r>
          </a:p>
          <a:p>
            <a:pPr marL="628650" lvl="1" indent="-1778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interconnected routers</a:t>
            </a:r>
          </a:p>
          <a:p>
            <a:pPr marL="628650" lvl="1" indent="-177800">
              <a:lnSpc>
                <a:spcPct val="85000"/>
              </a:lnSpc>
              <a:spcBef>
                <a:spcPct val="15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0"/>
              <a:buChar char="q"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358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295219A-51A9-4840-B08A-1BBB837EBE9B}" type="slidenum">
              <a:rPr lang="en-US" sz="1200">
                <a:latin typeface="Tahoma" charset="0"/>
              </a:rPr>
              <a:pPr/>
              <a:t>19</a:t>
            </a:fld>
            <a:endParaRPr lang="en-US" sz="1200">
              <a:latin typeface="Tahoma" charset="0"/>
            </a:endParaRPr>
          </a:p>
        </p:txBody>
      </p:sp>
      <p:grpSp>
        <p:nvGrpSpPr>
          <p:cNvPr id="35848" name="Group 621"/>
          <p:cNvGrpSpPr>
            <a:grpSpLocks/>
          </p:cNvGrpSpPr>
          <p:nvPr/>
        </p:nvGrpSpPr>
        <p:grpSpPr bwMode="auto">
          <a:xfrm>
            <a:off x="5202238" y="1384300"/>
            <a:ext cx="3551237" cy="4743450"/>
            <a:chOff x="5202238" y="1384300"/>
            <a:chExt cx="3551237" cy="4743450"/>
          </a:xfrm>
        </p:grpSpPr>
        <p:sp>
          <p:nvSpPr>
            <p:cNvPr id="35849" name="Freeform 416"/>
            <p:cNvSpPr>
              <a:spLocks/>
            </p:cNvSpPr>
            <p:nvPr/>
          </p:nvSpPr>
          <p:spPr bwMode="auto">
            <a:xfrm>
              <a:off x="7023100" y="2001838"/>
              <a:ext cx="1730375" cy="1125537"/>
            </a:xfrm>
            <a:custGeom>
              <a:avLst/>
              <a:gdLst>
                <a:gd name="T0" fmla="*/ 2147483647 w 765"/>
                <a:gd name="T1" fmla="*/ 2147483647 h 459"/>
                <a:gd name="T2" fmla="*/ 2147483647 w 765"/>
                <a:gd name="T3" fmla="*/ 2147483647 h 459"/>
                <a:gd name="T4" fmla="*/ 2147483647 w 765"/>
                <a:gd name="T5" fmla="*/ 2147483647 h 459"/>
                <a:gd name="T6" fmla="*/ 2147483647 w 765"/>
                <a:gd name="T7" fmla="*/ 2147483647 h 459"/>
                <a:gd name="T8" fmla="*/ 2147483647 w 765"/>
                <a:gd name="T9" fmla="*/ 2147483647 h 459"/>
                <a:gd name="T10" fmla="*/ 2147483647 w 765"/>
                <a:gd name="T11" fmla="*/ 2147483647 h 459"/>
                <a:gd name="T12" fmla="*/ 2147483647 w 765"/>
                <a:gd name="T13" fmla="*/ 2147483647 h 459"/>
                <a:gd name="T14" fmla="*/ 2147483647 w 765"/>
                <a:gd name="T15" fmla="*/ 2147483647 h 459"/>
                <a:gd name="T16" fmla="*/ 2147483647 w 765"/>
                <a:gd name="T17" fmla="*/ 2147483647 h 459"/>
                <a:gd name="T18" fmla="*/ 2147483647 w 765"/>
                <a:gd name="T19" fmla="*/ 2147483647 h 459"/>
                <a:gd name="T20" fmla="*/ 2147483647 w 765"/>
                <a:gd name="T21" fmla="*/ 2147483647 h 459"/>
                <a:gd name="T22" fmla="*/ 2147483647 w 765"/>
                <a:gd name="T23" fmla="*/ 2147483647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0" name="Freeform 415"/>
            <p:cNvSpPr>
              <a:spLocks/>
            </p:cNvSpPr>
            <p:nvPr/>
          </p:nvSpPr>
          <p:spPr bwMode="auto">
            <a:xfrm>
              <a:off x="7004050" y="3527425"/>
              <a:ext cx="1314450" cy="674688"/>
            </a:xfrm>
            <a:custGeom>
              <a:avLst/>
              <a:gdLst>
                <a:gd name="T0" fmla="*/ 2147483647 w 828"/>
                <a:gd name="T1" fmla="*/ 2147483647 h 425"/>
                <a:gd name="T2" fmla="*/ 2147483647 w 828"/>
                <a:gd name="T3" fmla="*/ 2147483647 h 425"/>
                <a:gd name="T4" fmla="*/ 2147483647 w 828"/>
                <a:gd name="T5" fmla="*/ 2147483647 h 425"/>
                <a:gd name="T6" fmla="*/ 2147483647 w 828"/>
                <a:gd name="T7" fmla="*/ 2147483647 h 425"/>
                <a:gd name="T8" fmla="*/ 2147483647 w 828"/>
                <a:gd name="T9" fmla="*/ 2147483647 h 425"/>
                <a:gd name="T10" fmla="*/ 2147483647 w 828"/>
                <a:gd name="T11" fmla="*/ 2147483647 h 425"/>
                <a:gd name="T12" fmla="*/ 2147483647 w 828"/>
                <a:gd name="T13" fmla="*/ 2147483647 h 425"/>
                <a:gd name="T14" fmla="*/ 2147483647 w 828"/>
                <a:gd name="T15" fmla="*/ 2147483647 h 425"/>
                <a:gd name="T16" fmla="*/ 2147483647 w 828"/>
                <a:gd name="T17" fmla="*/ 2147483647 h 425"/>
                <a:gd name="T18" fmla="*/ 2147483647 w 828"/>
                <a:gd name="T19" fmla="*/ 2147483647 h 425"/>
                <a:gd name="T20" fmla="*/ 2147483647 w 828"/>
                <a:gd name="T21" fmla="*/ 2147483647 h 425"/>
                <a:gd name="T22" fmla="*/ 2147483647 w 828"/>
                <a:gd name="T23" fmla="*/ 2147483647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1" name="Freeform 665"/>
            <p:cNvSpPr>
              <a:spLocks/>
            </p:cNvSpPr>
            <p:nvPr/>
          </p:nvSpPr>
          <p:spPr bwMode="auto">
            <a:xfrm>
              <a:off x="5202238" y="1712913"/>
              <a:ext cx="1736725" cy="1071562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52" name="Group 666"/>
            <p:cNvGrpSpPr>
              <a:grpSpLocks/>
            </p:cNvGrpSpPr>
            <p:nvPr/>
          </p:nvGrpSpPr>
          <p:grpSpPr bwMode="auto">
            <a:xfrm>
              <a:off x="5329977" y="2980450"/>
              <a:ext cx="1458912" cy="933450"/>
              <a:chOff x="2889" y="1631"/>
              <a:chExt cx="980" cy="743"/>
            </a:xfrm>
          </p:grpSpPr>
          <p:sp>
            <p:nvSpPr>
              <p:cNvPr id="36459" name="Rectangle 6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60" name="AutoShape 6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35853" name="Freeform 669"/>
            <p:cNvSpPr>
              <a:spLocks/>
            </p:cNvSpPr>
            <p:nvPr/>
          </p:nvSpPr>
          <p:spPr bwMode="auto">
            <a:xfrm>
              <a:off x="5364163" y="4331380"/>
              <a:ext cx="3225800" cy="1665288"/>
            </a:xfrm>
            <a:custGeom>
              <a:avLst/>
              <a:gdLst>
                <a:gd name="T0" fmla="*/ 2147483647 w 2032"/>
                <a:gd name="T1" fmla="*/ 2147483647 h 1049"/>
                <a:gd name="T2" fmla="*/ 2147483647 w 2032"/>
                <a:gd name="T3" fmla="*/ 2147483647 h 1049"/>
                <a:gd name="T4" fmla="*/ 2147483647 w 2032"/>
                <a:gd name="T5" fmla="*/ 2147483647 h 1049"/>
                <a:gd name="T6" fmla="*/ 2147483647 w 2032"/>
                <a:gd name="T7" fmla="*/ 2147483647 h 1049"/>
                <a:gd name="T8" fmla="*/ 2147483647 w 2032"/>
                <a:gd name="T9" fmla="*/ 2147483647 h 1049"/>
                <a:gd name="T10" fmla="*/ 2147483647 w 2032"/>
                <a:gd name="T11" fmla="*/ 2147483647 h 1049"/>
                <a:gd name="T12" fmla="*/ 2147483647 w 2032"/>
                <a:gd name="T13" fmla="*/ 2147483647 h 1049"/>
                <a:gd name="T14" fmla="*/ 2147483647 w 2032"/>
                <a:gd name="T15" fmla="*/ 2147483647 h 1049"/>
                <a:gd name="T16" fmla="*/ 2147483647 w 2032"/>
                <a:gd name="T17" fmla="*/ 2147483647 h 1049"/>
                <a:gd name="T18" fmla="*/ 2147483647 w 2032"/>
                <a:gd name="T19" fmla="*/ 2147483647 h 1049"/>
                <a:gd name="T20" fmla="*/ 2147483647 w 2032"/>
                <a:gd name="T21" fmla="*/ 2147483647 h 1049"/>
                <a:gd name="T22" fmla="*/ 2147483647 w 2032"/>
                <a:gd name="T23" fmla="*/ 2147483647 h 1049"/>
                <a:gd name="T24" fmla="*/ 2147483647 w 2032"/>
                <a:gd name="T25" fmla="*/ 2147483647 h 1049"/>
                <a:gd name="T26" fmla="*/ 2147483647 w 2032"/>
                <a:gd name="T27" fmla="*/ 2147483647 h 1049"/>
                <a:gd name="T28" fmla="*/ 2147483647 w 2032"/>
                <a:gd name="T29" fmla="*/ 2147483647 h 1049"/>
                <a:gd name="T30" fmla="*/ 2147483647 w 2032"/>
                <a:gd name="T31" fmla="*/ 2147483647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4" name="Line 670"/>
            <p:cNvSpPr>
              <a:spLocks noChangeShapeType="1"/>
            </p:cNvSpPr>
            <p:nvPr/>
          </p:nvSpPr>
          <p:spPr bwMode="auto">
            <a:xfrm rot="-5400000">
              <a:off x="7845425" y="5162551"/>
              <a:ext cx="523875" cy="139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Line 671"/>
            <p:cNvSpPr>
              <a:spLocks noChangeShapeType="1"/>
            </p:cNvSpPr>
            <p:nvPr/>
          </p:nvSpPr>
          <p:spPr bwMode="auto">
            <a:xfrm rot="5400000" flipV="1">
              <a:off x="7991475" y="5443538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Line 672"/>
            <p:cNvSpPr>
              <a:spLocks noChangeShapeType="1"/>
            </p:cNvSpPr>
            <p:nvPr/>
          </p:nvSpPr>
          <p:spPr bwMode="auto">
            <a:xfrm rot="-5400000">
              <a:off x="8177213" y="5116513"/>
              <a:ext cx="0" cy="1143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Line 674"/>
            <p:cNvSpPr>
              <a:spLocks noChangeShapeType="1"/>
            </p:cNvSpPr>
            <p:nvPr/>
          </p:nvSpPr>
          <p:spPr bwMode="auto">
            <a:xfrm>
              <a:off x="6100763" y="4776788"/>
              <a:ext cx="217487" cy="1000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75"/>
            <p:cNvSpPr>
              <a:spLocks noChangeShapeType="1"/>
            </p:cNvSpPr>
            <p:nvPr/>
          </p:nvSpPr>
          <p:spPr bwMode="auto">
            <a:xfrm flipV="1">
              <a:off x="5842000" y="5038725"/>
              <a:ext cx="407988" cy="746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Line 678"/>
            <p:cNvSpPr>
              <a:spLocks noChangeShapeType="1"/>
            </p:cNvSpPr>
            <p:nvPr/>
          </p:nvSpPr>
          <p:spPr bwMode="auto">
            <a:xfrm flipH="1">
              <a:off x="6267450" y="5102225"/>
              <a:ext cx="144463" cy="1698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679"/>
            <p:cNvSpPr>
              <a:spLocks noChangeShapeType="1"/>
            </p:cNvSpPr>
            <p:nvPr/>
          </p:nvSpPr>
          <p:spPr bwMode="auto">
            <a:xfrm flipH="1" flipV="1">
              <a:off x="6586538" y="5110163"/>
              <a:ext cx="76200" cy="163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Line 680"/>
            <p:cNvSpPr>
              <a:spLocks noChangeShapeType="1"/>
            </p:cNvSpPr>
            <p:nvPr/>
          </p:nvSpPr>
          <p:spPr bwMode="auto">
            <a:xfrm>
              <a:off x="6743700" y="5056188"/>
              <a:ext cx="503238" cy="2698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682"/>
            <p:cNvSpPr>
              <a:spLocks noChangeShapeType="1"/>
            </p:cNvSpPr>
            <p:nvPr/>
          </p:nvSpPr>
          <p:spPr bwMode="auto">
            <a:xfrm>
              <a:off x="6284913" y="3551238"/>
              <a:ext cx="0" cy="1063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Line 683"/>
            <p:cNvSpPr>
              <a:spLocks noChangeShapeType="1"/>
            </p:cNvSpPr>
            <p:nvPr/>
          </p:nvSpPr>
          <p:spPr bwMode="auto">
            <a:xfrm flipV="1">
              <a:off x="5891213" y="3736975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4" name="Picture 684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0388" y="3548063"/>
              <a:ext cx="369887" cy="306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5" name="Line 685"/>
            <p:cNvSpPr>
              <a:spLocks noChangeShapeType="1"/>
            </p:cNvSpPr>
            <p:nvPr/>
          </p:nvSpPr>
          <p:spPr bwMode="auto">
            <a:xfrm rot="5400000" flipV="1">
              <a:off x="7994650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6" name="Line 686"/>
            <p:cNvSpPr>
              <a:spLocks noChangeShapeType="1"/>
            </p:cNvSpPr>
            <p:nvPr/>
          </p:nvSpPr>
          <p:spPr bwMode="auto">
            <a:xfrm flipV="1">
              <a:off x="5894388" y="3733800"/>
              <a:ext cx="168275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867" name="Picture 70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1975" y="3546475"/>
              <a:ext cx="369888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8" name="Line 711"/>
            <p:cNvSpPr>
              <a:spLocks noChangeShapeType="1"/>
            </p:cNvSpPr>
            <p:nvPr/>
          </p:nvSpPr>
          <p:spPr bwMode="auto">
            <a:xfrm>
              <a:off x="7396163" y="3816350"/>
              <a:ext cx="163512" cy="1206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712"/>
            <p:cNvSpPr>
              <a:spLocks noChangeShapeType="1"/>
            </p:cNvSpPr>
            <p:nvPr/>
          </p:nvSpPr>
          <p:spPr bwMode="auto">
            <a:xfrm>
              <a:off x="7493000" y="3736975"/>
              <a:ext cx="2794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713"/>
            <p:cNvSpPr>
              <a:spLocks noChangeShapeType="1"/>
            </p:cNvSpPr>
            <p:nvPr/>
          </p:nvSpPr>
          <p:spPr bwMode="auto">
            <a:xfrm flipV="1">
              <a:off x="7729538" y="3822700"/>
              <a:ext cx="134937" cy="1047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714"/>
            <p:cNvSpPr>
              <a:spLocks noChangeShapeType="1"/>
            </p:cNvSpPr>
            <p:nvPr/>
          </p:nvSpPr>
          <p:spPr bwMode="auto">
            <a:xfrm>
              <a:off x="6723063" y="2590800"/>
              <a:ext cx="509587" cy="31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715"/>
            <p:cNvSpPr>
              <a:spLocks noChangeShapeType="1"/>
            </p:cNvSpPr>
            <p:nvPr/>
          </p:nvSpPr>
          <p:spPr bwMode="auto">
            <a:xfrm>
              <a:off x="7358063" y="4700588"/>
              <a:ext cx="390525" cy="1841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Line 716"/>
            <p:cNvSpPr>
              <a:spLocks noChangeShapeType="1"/>
            </p:cNvSpPr>
            <p:nvPr/>
          </p:nvSpPr>
          <p:spPr bwMode="auto">
            <a:xfrm flipV="1">
              <a:off x="6737350" y="4687888"/>
              <a:ext cx="322263" cy="1984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4" name="Line 717"/>
            <p:cNvSpPr>
              <a:spLocks noChangeShapeType="1"/>
            </p:cNvSpPr>
            <p:nvPr/>
          </p:nvSpPr>
          <p:spPr bwMode="auto">
            <a:xfrm flipV="1">
              <a:off x="6780213" y="4979988"/>
              <a:ext cx="9715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5" name="Line 718"/>
            <p:cNvSpPr>
              <a:spLocks noChangeShapeType="1"/>
            </p:cNvSpPr>
            <p:nvPr/>
          </p:nvSpPr>
          <p:spPr bwMode="auto">
            <a:xfrm flipV="1">
              <a:off x="7577138" y="2495550"/>
              <a:ext cx="123825" cy="8731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6" name="Line 719"/>
            <p:cNvSpPr>
              <a:spLocks noChangeShapeType="1"/>
            </p:cNvSpPr>
            <p:nvPr/>
          </p:nvSpPr>
          <p:spPr bwMode="auto">
            <a:xfrm>
              <a:off x="7405688" y="2668588"/>
              <a:ext cx="0" cy="825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7" name="Line 720"/>
            <p:cNvSpPr>
              <a:spLocks noChangeShapeType="1"/>
            </p:cNvSpPr>
            <p:nvPr/>
          </p:nvSpPr>
          <p:spPr bwMode="auto">
            <a:xfrm flipV="1">
              <a:off x="7577138" y="2565400"/>
              <a:ext cx="263525" cy="2889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8" name="Line 721"/>
            <p:cNvSpPr>
              <a:spLocks noChangeShapeType="1"/>
            </p:cNvSpPr>
            <p:nvPr/>
          </p:nvSpPr>
          <p:spPr bwMode="auto">
            <a:xfrm>
              <a:off x="7942263" y="2563813"/>
              <a:ext cx="0" cy="1968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9" name="Line 722"/>
            <p:cNvSpPr>
              <a:spLocks noChangeShapeType="1"/>
            </p:cNvSpPr>
            <p:nvPr/>
          </p:nvSpPr>
          <p:spPr bwMode="auto">
            <a:xfrm>
              <a:off x="7596188" y="2870200"/>
              <a:ext cx="1889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Line 723"/>
            <p:cNvSpPr>
              <a:spLocks noChangeShapeType="1"/>
            </p:cNvSpPr>
            <p:nvPr/>
          </p:nvSpPr>
          <p:spPr bwMode="auto">
            <a:xfrm>
              <a:off x="8150225" y="2860675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1" name="Line 724"/>
            <p:cNvSpPr>
              <a:spLocks noChangeShapeType="1"/>
            </p:cNvSpPr>
            <p:nvPr/>
          </p:nvSpPr>
          <p:spPr bwMode="auto">
            <a:xfrm flipH="1">
              <a:off x="7296150" y="2936875"/>
              <a:ext cx="98425" cy="70485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2" name="Line 725"/>
            <p:cNvSpPr>
              <a:spLocks noChangeShapeType="1"/>
            </p:cNvSpPr>
            <p:nvPr/>
          </p:nvSpPr>
          <p:spPr bwMode="auto">
            <a:xfrm flipH="1">
              <a:off x="7888288" y="2936875"/>
              <a:ext cx="111125" cy="7270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3" name="Line 726"/>
            <p:cNvSpPr>
              <a:spLocks noChangeShapeType="1"/>
            </p:cNvSpPr>
            <p:nvPr/>
          </p:nvSpPr>
          <p:spPr bwMode="auto">
            <a:xfrm flipV="1">
              <a:off x="7272338" y="4078288"/>
              <a:ext cx="227012" cy="4365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4" name="Line 727"/>
            <p:cNvSpPr>
              <a:spLocks noChangeShapeType="1"/>
            </p:cNvSpPr>
            <p:nvPr/>
          </p:nvSpPr>
          <p:spPr bwMode="auto">
            <a:xfrm>
              <a:off x="8345488" y="2859088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5" name="Line 728"/>
            <p:cNvSpPr>
              <a:spLocks noChangeShapeType="1"/>
            </p:cNvSpPr>
            <p:nvPr/>
          </p:nvSpPr>
          <p:spPr bwMode="auto">
            <a:xfrm>
              <a:off x="6289675" y="2406650"/>
              <a:ext cx="152400" cy="952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6" name="Oval 407"/>
            <p:cNvSpPr>
              <a:spLocks noChangeArrowheads="1"/>
            </p:cNvSpPr>
            <p:nvPr/>
          </p:nvSpPr>
          <p:spPr bwMode="auto">
            <a:xfrm>
              <a:off x="6354763" y="2565400"/>
              <a:ext cx="387350" cy="9525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35887" name="Rectangle 410"/>
            <p:cNvSpPr>
              <a:spLocks noChangeArrowheads="1"/>
            </p:cNvSpPr>
            <p:nvPr/>
          </p:nvSpPr>
          <p:spPr bwMode="auto">
            <a:xfrm>
              <a:off x="6354763" y="2555875"/>
              <a:ext cx="388937" cy="58738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35888" name="Oval 411"/>
            <p:cNvSpPr>
              <a:spLocks noChangeArrowheads="1"/>
            </p:cNvSpPr>
            <p:nvPr/>
          </p:nvSpPr>
          <p:spPr bwMode="auto">
            <a:xfrm>
              <a:off x="6353175" y="2490788"/>
              <a:ext cx="387350" cy="111125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35889" name="Group 732"/>
            <p:cNvGrpSpPr>
              <a:grpSpLocks/>
            </p:cNvGrpSpPr>
            <p:nvPr/>
          </p:nvGrpSpPr>
          <p:grpSpPr bwMode="auto">
            <a:xfrm>
              <a:off x="6430963" y="2519363"/>
              <a:ext cx="219075" cy="52387"/>
              <a:chOff x="2468" y="1332"/>
              <a:chExt cx="310" cy="60"/>
            </a:xfrm>
          </p:grpSpPr>
          <p:sp>
            <p:nvSpPr>
              <p:cNvPr id="36457" name="Freeform 7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8" name="Freeform 7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0" name="Line 735"/>
            <p:cNvSpPr>
              <a:spLocks noChangeShapeType="1"/>
            </p:cNvSpPr>
            <p:nvPr/>
          </p:nvSpPr>
          <p:spPr bwMode="auto">
            <a:xfrm>
              <a:off x="6354763" y="2543175"/>
              <a:ext cx="0" cy="74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91" name="Line 736"/>
            <p:cNvSpPr>
              <a:spLocks noChangeShapeType="1"/>
            </p:cNvSpPr>
            <p:nvPr/>
          </p:nvSpPr>
          <p:spPr bwMode="auto">
            <a:xfrm>
              <a:off x="6740525" y="2546350"/>
              <a:ext cx="0" cy="730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92" name="Group 737"/>
            <p:cNvGrpSpPr>
              <a:grpSpLocks/>
            </p:cNvGrpSpPr>
            <p:nvPr/>
          </p:nvGrpSpPr>
          <p:grpSpPr bwMode="auto">
            <a:xfrm>
              <a:off x="7202488" y="2493963"/>
              <a:ext cx="390525" cy="174625"/>
              <a:chOff x="4334" y="1470"/>
              <a:chExt cx="246" cy="107"/>
            </a:xfrm>
          </p:grpSpPr>
          <p:sp>
            <p:nvSpPr>
              <p:cNvPr id="364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52" name="Group 7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55" name="Freeform 7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56" name="Freeform 7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53" name="Line 7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4" name="Line 7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3" name="Group 746"/>
            <p:cNvGrpSpPr>
              <a:grpSpLocks/>
            </p:cNvGrpSpPr>
            <p:nvPr/>
          </p:nvGrpSpPr>
          <p:grpSpPr bwMode="auto">
            <a:xfrm>
              <a:off x="7213600" y="2757488"/>
              <a:ext cx="390525" cy="174625"/>
              <a:chOff x="4334" y="1470"/>
              <a:chExt cx="246" cy="107"/>
            </a:xfrm>
          </p:grpSpPr>
          <p:sp>
            <p:nvSpPr>
              <p:cNvPr id="364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44" name="Group 7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47" name="Freeform 7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8" name="Freeform 7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45" name="Line 7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6" name="Line 7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4" name="Group 764"/>
            <p:cNvGrpSpPr>
              <a:grpSpLocks/>
            </p:cNvGrpSpPr>
            <p:nvPr/>
          </p:nvGrpSpPr>
          <p:grpSpPr bwMode="auto">
            <a:xfrm>
              <a:off x="7689850" y="2393950"/>
              <a:ext cx="390525" cy="174625"/>
              <a:chOff x="4334" y="1470"/>
              <a:chExt cx="246" cy="107"/>
            </a:xfrm>
          </p:grpSpPr>
          <p:sp>
            <p:nvSpPr>
              <p:cNvPr id="364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36" name="Group 7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39" name="Freeform 7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40" name="Freeform 7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37" name="Line 7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8" name="Line 7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5" name="Line 782"/>
            <p:cNvSpPr>
              <a:spLocks noChangeShapeType="1"/>
            </p:cNvSpPr>
            <p:nvPr/>
          </p:nvSpPr>
          <p:spPr bwMode="auto">
            <a:xfrm>
              <a:off x="6427788" y="3743325"/>
              <a:ext cx="6794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896" name="Group 801"/>
            <p:cNvGrpSpPr>
              <a:grpSpLocks/>
            </p:cNvGrpSpPr>
            <p:nvPr/>
          </p:nvGrpSpPr>
          <p:grpSpPr bwMode="auto">
            <a:xfrm>
              <a:off x="7591425" y="4806950"/>
              <a:ext cx="622300" cy="244475"/>
              <a:chOff x="4334" y="1470"/>
              <a:chExt cx="246" cy="107"/>
            </a:xfrm>
          </p:grpSpPr>
          <p:sp>
            <p:nvSpPr>
              <p:cNvPr id="364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28" name="Group 80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31" name="Freeform 80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32" name="Freeform 80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29" name="Line 80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0" name="Line 80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7" name="Group 810"/>
            <p:cNvGrpSpPr>
              <a:grpSpLocks/>
            </p:cNvGrpSpPr>
            <p:nvPr/>
          </p:nvGrpSpPr>
          <p:grpSpPr bwMode="auto">
            <a:xfrm>
              <a:off x="6965950" y="4508500"/>
              <a:ext cx="622300" cy="244475"/>
              <a:chOff x="4334" y="1470"/>
              <a:chExt cx="246" cy="107"/>
            </a:xfrm>
          </p:grpSpPr>
          <p:sp>
            <p:nvSpPr>
              <p:cNvPr id="364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20" name="Group 8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23" name="Freeform 8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24" name="Freeform 8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21" name="Line 8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2" name="Line 8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8" name="Group 819"/>
            <p:cNvGrpSpPr>
              <a:grpSpLocks/>
            </p:cNvGrpSpPr>
            <p:nvPr/>
          </p:nvGrpSpPr>
          <p:grpSpPr bwMode="auto">
            <a:xfrm>
              <a:off x="6242050" y="4851400"/>
              <a:ext cx="622300" cy="244475"/>
              <a:chOff x="4334" y="1470"/>
              <a:chExt cx="246" cy="107"/>
            </a:xfrm>
          </p:grpSpPr>
          <p:sp>
            <p:nvSpPr>
              <p:cNvPr id="364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12" name="Group 8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15" name="Freeform 8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16" name="Freeform 8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13" name="Line 8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4" name="Line 8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99" name="Group 828"/>
            <p:cNvGrpSpPr>
              <a:grpSpLocks/>
            </p:cNvGrpSpPr>
            <p:nvPr/>
          </p:nvGrpSpPr>
          <p:grpSpPr bwMode="auto">
            <a:xfrm>
              <a:off x="6051550" y="3644900"/>
              <a:ext cx="390525" cy="171450"/>
              <a:chOff x="4334" y="1470"/>
              <a:chExt cx="246" cy="107"/>
            </a:xfrm>
          </p:grpSpPr>
          <p:sp>
            <p:nvSpPr>
              <p:cNvPr id="364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4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4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404" name="Group 8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36407" name="Freeform 8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08" name="Freeform 8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405" name="Line 8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6" name="Line 8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00" name="Group 846"/>
            <p:cNvGrpSpPr>
              <a:grpSpLocks/>
            </p:cNvGrpSpPr>
            <p:nvPr/>
          </p:nvGrpSpPr>
          <p:grpSpPr bwMode="auto">
            <a:xfrm>
              <a:off x="6138863" y="1989138"/>
              <a:ext cx="282575" cy="477837"/>
              <a:chOff x="3748" y="1253"/>
              <a:chExt cx="178" cy="301"/>
            </a:xfrm>
          </p:grpSpPr>
          <p:sp>
            <p:nvSpPr>
              <p:cNvPr id="36385" name="Line 270"/>
              <p:cNvSpPr>
                <a:spLocks noChangeShapeType="1"/>
              </p:cNvSpPr>
              <p:nvPr/>
            </p:nvSpPr>
            <p:spPr bwMode="auto">
              <a:xfrm flipH="1">
                <a:off x="3748" y="1276"/>
                <a:ext cx="89" cy="2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6" name="Line 271"/>
              <p:cNvSpPr>
                <a:spLocks noChangeShapeType="1"/>
              </p:cNvSpPr>
              <p:nvPr/>
            </p:nvSpPr>
            <p:spPr bwMode="auto">
              <a:xfrm>
                <a:off x="3837" y="1276"/>
                <a:ext cx="89" cy="25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7" name="Line 272"/>
              <p:cNvSpPr>
                <a:spLocks noChangeShapeType="1"/>
              </p:cNvSpPr>
              <p:nvPr/>
            </p:nvSpPr>
            <p:spPr bwMode="auto">
              <a:xfrm>
                <a:off x="3748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8" name="Line 273"/>
              <p:cNvSpPr>
                <a:spLocks noChangeShapeType="1"/>
              </p:cNvSpPr>
              <p:nvPr/>
            </p:nvSpPr>
            <p:spPr bwMode="auto">
              <a:xfrm flipH="1">
                <a:off x="3837" y="1527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89" name="Line 274"/>
              <p:cNvSpPr>
                <a:spLocks noChangeShapeType="1"/>
              </p:cNvSpPr>
              <p:nvPr/>
            </p:nvSpPr>
            <p:spPr bwMode="auto">
              <a:xfrm>
                <a:off x="3837" y="1282"/>
                <a:ext cx="0" cy="2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0" name="Line 275"/>
              <p:cNvSpPr>
                <a:spLocks noChangeShapeType="1"/>
              </p:cNvSpPr>
              <p:nvPr/>
            </p:nvSpPr>
            <p:spPr bwMode="auto">
              <a:xfrm flipV="1">
                <a:off x="3748" y="1501"/>
                <a:ext cx="89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1" name="Line 276"/>
              <p:cNvSpPr>
                <a:spLocks noChangeShapeType="1"/>
              </p:cNvSpPr>
              <p:nvPr/>
            </p:nvSpPr>
            <p:spPr bwMode="auto">
              <a:xfrm flipH="1" flipV="1">
                <a:off x="3837" y="1501"/>
                <a:ext cx="89" cy="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2" name="Line 277"/>
              <p:cNvSpPr>
                <a:spLocks noChangeShapeType="1"/>
              </p:cNvSpPr>
              <p:nvPr/>
            </p:nvSpPr>
            <p:spPr bwMode="auto">
              <a:xfrm>
                <a:off x="3786" y="1418"/>
                <a:ext cx="51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3" name="Line 278"/>
              <p:cNvSpPr>
                <a:spLocks noChangeShapeType="1"/>
              </p:cNvSpPr>
              <p:nvPr/>
            </p:nvSpPr>
            <p:spPr bwMode="auto">
              <a:xfrm flipV="1">
                <a:off x="3837" y="1418"/>
                <a:ext cx="54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4" name="Line 279"/>
              <p:cNvSpPr>
                <a:spLocks noChangeShapeType="1"/>
              </p:cNvSpPr>
              <p:nvPr/>
            </p:nvSpPr>
            <p:spPr bwMode="auto">
              <a:xfrm>
                <a:off x="3768" y="1455"/>
                <a:ext cx="66" cy="2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5" name="Line 280"/>
              <p:cNvSpPr>
                <a:spLocks noChangeShapeType="1"/>
              </p:cNvSpPr>
              <p:nvPr/>
            </p:nvSpPr>
            <p:spPr bwMode="auto">
              <a:xfrm flipV="1">
                <a:off x="3837" y="1461"/>
                <a:ext cx="66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6" name="Line 281"/>
              <p:cNvSpPr>
                <a:spLocks noChangeShapeType="1"/>
              </p:cNvSpPr>
              <p:nvPr/>
            </p:nvSpPr>
            <p:spPr bwMode="auto">
              <a:xfrm flipV="1">
                <a:off x="3837" y="1381"/>
                <a:ext cx="34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7" name="Line 282"/>
              <p:cNvSpPr>
                <a:spLocks noChangeShapeType="1"/>
              </p:cNvSpPr>
              <p:nvPr/>
            </p:nvSpPr>
            <p:spPr bwMode="auto">
              <a:xfrm flipV="1">
                <a:off x="3837" y="1329"/>
                <a:ext cx="21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8" name="Line 283"/>
              <p:cNvSpPr>
                <a:spLocks noChangeShapeType="1"/>
              </p:cNvSpPr>
              <p:nvPr/>
            </p:nvSpPr>
            <p:spPr bwMode="auto">
              <a:xfrm>
                <a:off x="3798" y="1377"/>
                <a:ext cx="42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399" name="Line 284"/>
              <p:cNvSpPr>
                <a:spLocks noChangeShapeType="1"/>
              </p:cNvSpPr>
              <p:nvPr/>
            </p:nvSpPr>
            <p:spPr bwMode="auto">
              <a:xfrm>
                <a:off x="3817" y="1327"/>
                <a:ext cx="24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6400" name="Oval 862"/>
              <p:cNvSpPr>
                <a:spLocks noChangeArrowheads="1"/>
              </p:cNvSpPr>
              <p:nvPr/>
            </p:nvSpPr>
            <p:spPr bwMode="auto">
              <a:xfrm>
                <a:off x="3821" y="1253"/>
                <a:ext cx="30" cy="2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5901" name="Picture 915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625" y="5056188"/>
              <a:ext cx="433388" cy="363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2" name="Line 918"/>
            <p:cNvSpPr>
              <a:spLocks noChangeShapeType="1"/>
            </p:cNvSpPr>
            <p:nvPr/>
          </p:nvSpPr>
          <p:spPr bwMode="auto">
            <a:xfrm rot="5400000" flipV="1">
              <a:off x="7991475" y="5440363"/>
              <a:ext cx="3175" cy="8572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5903" name="Group 919"/>
            <p:cNvGrpSpPr>
              <a:grpSpLocks/>
            </p:cNvGrpSpPr>
            <p:nvPr/>
          </p:nvGrpSpPr>
          <p:grpSpPr bwMode="auto">
            <a:xfrm flipH="1">
              <a:off x="5775325" y="4533900"/>
              <a:ext cx="414338" cy="373063"/>
              <a:chOff x="2839" y="3501"/>
              <a:chExt cx="755" cy="803"/>
            </a:xfrm>
          </p:grpSpPr>
          <p:pic>
            <p:nvPicPr>
              <p:cNvPr id="36383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4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4" name="Group 922"/>
            <p:cNvGrpSpPr>
              <a:grpSpLocks/>
            </p:cNvGrpSpPr>
            <p:nvPr/>
          </p:nvGrpSpPr>
          <p:grpSpPr bwMode="auto">
            <a:xfrm flipH="1">
              <a:off x="5457825" y="4954588"/>
              <a:ext cx="482600" cy="406400"/>
              <a:chOff x="2839" y="3501"/>
              <a:chExt cx="755" cy="803"/>
            </a:xfrm>
          </p:grpSpPr>
          <p:pic>
            <p:nvPicPr>
              <p:cNvPr id="36381" name="Picture 92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2" name="Freeform 92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5" name="Group 925"/>
            <p:cNvGrpSpPr>
              <a:grpSpLocks/>
            </p:cNvGrpSpPr>
            <p:nvPr/>
          </p:nvGrpSpPr>
          <p:grpSpPr bwMode="auto">
            <a:xfrm flipH="1">
              <a:off x="5935663" y="5256213"/>
              <a:ext cx="427037" cy="349250"/>
              <a:chOff x="2839" y="3501"/>
              <a:chExt cx="755" cy="803"/>
            </a:xfrm>
          </p:grpSpPr>
          <p:pic>
            <p:nvPicPr>
              <p:cNvPr id="36379" name="Picture 9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80" name="Freeform 92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5906" name="Group 928"/>
            <p:cNvGrpSpPr>
              <a:grpSpLocks/>
            </p:cNvGrpSpPr>
            <p:nvPr/>
          </p:nvGrpSpPr>
          <p:grpSpPr bwMode="auto">
            <a:xfrm>
              <a:off x="6550025" y="5238750"/>
              <a:ext cx="427038" cy="350838"/>
              <a:chOff x="2839" y="3501"/>
              <a:chExt cx="755" cy="803"/>
            </a:xfrm>
          </p:grpSpPr>
          <p:pic>
            <p:nvPicPr>
              <p:cNvPr id="36377" name="Picture 9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378" name="Freeform 93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35907" name="Picture 933" descr="iphone_stylized_smal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3010" y="1604047"/>
              <a:ext cx="136841" cy="32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08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163" y="1558925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09" name="Picture 936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5057775"/>
              <a:ext cx="4127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10" name="Group 938"/>
            <p:cNvGrpSpPr>
              <a:grpSpLocks/>
            </p:cNvGrpSpPr>
            <p:nvPr/>
          </p:nvGrpSpPr>
          <p:grpSpPr bwMode="auto">
            <a:xfrm>
              <a:off x="8240713" y="5002213"/>
              <a:ext cx="227012" cy="481012"/>
              <a:chOff x="4140" y="429"/>
              <a:chExt cx="1425" cy="2396"/>
            </a:xfrm>
          </p:grpSpPr>
          <p:sp>
            <p:nvSpPr>
              <p:cNvPr id="36345" name="Freeform 939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6" name="Rectangle 940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47" name="Freeform 941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8" name="Freeform 942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9" name="Rectangle 943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50" name="Group 944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375" name="AutoShape 945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6" name="AutoShape 946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1" name="Rectangle 947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52" name="Group 948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373" name="AutoShape 949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4" name="AutoShape 950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3" name="Rectangle 951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4" name="Rectangle 952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55" name="Group 953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71" name="AutoShape 954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2" name="AutoShape 955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6" name="Freeform 956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357" name="Group 957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36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70" name="AutoShape 959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58" name="Rectangle 960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59" name="Freeform 961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0" name="Freeform 962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1" name="Oval 963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2" name="Freeform 964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3" name="AutoShape 965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4" name="AutoShape 966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5" name="Oval 967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6" name="Oval 968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67" name="Oval 969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68" name="Rectangle 970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11" name="Group 971"/>
            <p:cNvGrpSpPr>
              <a:grpSpLocks/>
            </p:cNvGrpSpPr>
            <p:nvPr/>
          </p:nvGrpSpPr>
          <p:grpSpPr bwMode="auto">
            <a:xfrm>
              <a:off x="7924800" y="5303838"/>
              <a:ext cx="227013" cy="481012"/>
              <a:chOff x="4140" y="429"/>
              <a:chExt cx="1425" cy="2396"/>
            </a:xfrm>
          </p:grpSpPr>
          <p:sp>
            <p:nvSpPr>
              <p:cNvPr id="36313" name="Freeform 97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4" name="Rectangle 97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15" name="Freeform 97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6" name="Freeform 97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7" name="Rectangle 97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18" name="Group 97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6343" name="AutoShape 97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44" name="AutoShape 97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19" name="Rectangle 98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20" name="Group 98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6341" name="AutoShape 98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42" name="AutoShape 98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21" name="Rectangle 98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2" name="Rectangle 98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323" name="Group 98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6339" name="AutoShape 98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40" name="AutoShape 98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24" name="Freeform 98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325" name="Group 99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6337" name="AutoShape 99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338" name="AutoShape 99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326" name="Rectangle 99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27" name="Freeform 99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8" name="Freeform 99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9" name="Oval 99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0" name="Freeform 99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1" name="AutoShape 99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2" name="AutoShape 99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3" name="Oval 100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4" name="Oval 100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36335" name="Oval 100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36" name="Rectangle 100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5912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2250" y="2043113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13" name="Picture 1006" descr="laptop_keyboar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5327957" y="2291590"/>
              <a:ext cx="437222" cy="159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4" name="Freeform 1007"/>
            <p:cNvSpPr>
              <a:spLocks/>
            </p:cNvSpPr>
            <p:nvPr/>
          </p:nvSpPr>
          <p:spPr bwMode="auto">
            <a:xfrm>
              <a:off x="5472854" y="2136804"/>
              <a:ext cx="351920" cy="208166"/>
            </a:xfrm>
            <a:custGeom>
              <a:avLst/>
              <a:gdLst>
                <a:gd name="T0" fmla="*/ 118 w 2982"/>
                <a:gd name="T1" fmla="*/ 0 h 2442"/>
                <a:gd name="T2" fmla="*/ 0 w 2982"/>
                <a:gd name="T3" fmla="*/ 85 h 2442"/>
                <a:gd name="T4" fmla="*/ 472 w 2982"/>
                <a:gd name="T5" fmla="*/ 85 h 2442"/>
                <a:gd name="T6" fmla="*/ 472 w 2982"/>
                <a:gd name="T7" fmla="*/ 85 h 2442"/>
                <a:gd name="T8" fmla="*/ 118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15" name="Picture 1008" descr="scre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0187" y="2142157"/>
              <a:ext cx="319785" cy="189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16" name="Freeform 1009"/>
            <p:cNvSpPr>
              <a:spLocks/>
            </p:cNvSpPr>
            <p:nvPr/>
          </p:nvSpPr>
          <p:spPr bwMode="auto">
            <a:xfrm>
              <a:off x="5536928" y="2130663"/>
              <a:ext cx="298168" cy="38736"/>
            </a:xfrm>
            <a:custGeom>
              <a:avLst/>
              <a:gdLst>
                <a:gd name="T0" fmla="*/ 118 w 2528"/>
                <a:gd name="T1" fmla="*/ 0 h 455"/>
                <a:gd name="T2" fmla="*/ 472 w 2528"/>
                <a:gd name="T3" fmla="*/ 85 h 455"/>
                <a:gd name="T4" fmla="*/ 472 w 2528"/>
                <a:gd name="T5" fmla="*/ 85 h 455"/>
                <a:gd name="T6" fmla="*/ 0 w 2528"/>
                <a:gd name="T7" fmla="*/ 85 h 455"/>
                <a:gd name="T8" fmla="*/ 11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7" name="Freeform 1010"/>
            <p:cNvSpPr>
              <a:spLocks/>
            </p:cNvSpPr>
            <p:nvPr/>
          </p:nvSpPr>
          <p:spPr bwMode="auto">
            <a:xfrm>
              <a:off x="5469738" y="2130348"/>
              <a:ext cx="82770" cy="161242"/>
            </a:xfrm>
            <a:custGeom>
              <a:avLst/>
              <a:gdLst>
                <a:gd name="T0" fmla="*/ 118 w 702"/>
                <a:gd name="T1" fmla="*/ 0 h 1893"/>
                <a:gd name="T2" fmla="*/ 0 w 702"/>
                <a:gd name="T3" fmla="*/ 85 h 1893"/>
                <a:gd name="T4" fmla="*/ 118 w 702"/>
                <a:gd name="T5" fmla="*/ 85 h 1893"/>
                <a:gd name="T6" fmla="*/ 118 w 702"/>
                <a:gd name="T7" fmla="*/ 85 h 1893"/>
                <a:gd name="T8" fmla="*/ 11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8" name="Freeform 1011"/>
            <p:cNvSpPr>
              <a:spLocks/>
            </p:cNvSpPr>
            <p:nvPr/>
          </p:nvSpPr>
          <p:spPr bwMode="auto">
            <a:xfrm>
              <a:off x="5743756" y="2159163"/>
              <a:ext cx="89197" cy="186121"/>
            </a:xfrm>
            <a:custGeom>
              <a:avLst/>
              <a:gdLst>
                <a:gd name="T0" fmla="*/ 118 w 756"/>
                <a:gd name="T1" fmla="*/ 0 h 2184"/>
                <a:gd name="T2" fmla="*/ 118 w 756"/>
                <a:gd name="T3" fmla="*/ 85 h 2184"/>
                <a:gd name="T4" fmla="*/ 0 w 756"/>
                <a:gd name="T5" fmla="*/ 85 h 2184"/>
                <a:gd name="T6" fmla="*/ 118 w 756"/>
                <a:gd name="T7" fmla="*/ 85 h 2184"/>
                <a:gd name="T8" fmla="*/ 11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19" name="Freeform 1012"/>
            <p:cNvSpPr>
              <a:spLocks/>
            </p:cNvSpPr>
            <p:nvPr/>
          </p:nvSpPr>
          <p:spPr bwMode="auto">
            <a:xfrm>
              <a:off x="5468764" y="2283402"/>
              <a:ext cx="327186" cy="62828"/>
            </a:xfrm>
            <a:custGeom>
              <a:avLst/>
              <a:gdLst>
                <a:gd name="T0" fmla="*/ 118 w 2773"/>
                <a:gd name="T1" fmla="*/ 0 h 738"/>
                <a:gd name="T2" fmla="*/ 0 w 2773"/>
                <a:gd name="T3" fmla="*/ 85 h 738"/>
                <a:gd name="T4" fmla="*/ 472 w 2773"/>
                <a:gd name="T5" fmla="*/ 85 h 738"/>
                <a:gd name="T6" fmla="*/ 472 w 2773"/>
                <a:gd name="T7" fmla="*/ 85 h 738"/>
                <a:gd name="T8" fmla="*/ 118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0" name="Freeform 1013"/>
            <p:cNvSpPr>
              <a:spLocks/>
            </p:cNvSpPr>
            <p:nvPr/>
          </p:nvSpPr>
          <p:spPr bwMode="auto">
            <a:xfrm>
              <a:off x="5753689" y="2160738"/>
              <a:ext cx="83549" cy="186909"/>
            </a:xfrm>
            <a:custGeom>
              <a:avLst/>
              <a:gdLst>
                <a:gd name="T0" fmla="*/ 393 w 637"/>
                <a:gd name="T1" fmla="*/ 0 h 1659"/>
                <a:gd name="T2" fmla="*/ 393 w 637"/>
                <a:gd name="T3" fmla="*/ 0 h 1659"/>
                <a:gd name="T4" fmla="*/ 131 w 637"/>
                <a:gd name="T5" fmla="*/ 2366 h 1659"/>
                <a:gd name="T6" fmla="*/ 0 w 637"/>
                <a:gd name="T7" fmla="*/ 2366 h 1659"/>
                <a:gd name="T8" fmla="*/ 39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1" name="Freeform 1014"/>
            <p:cNvSpPr>
              <a:spLocks/>
            </p:cNvSpPr>
            <p:nvPr/>
          </p:nvSpPr>
          <p:spPr bwMode="auto">
            <a:xfrm>
              <a:off x="5469154" y="2291747"/>
              <a:ext cx="290962" cy="62040"/>
            </a:xfrm>
            <a:custGeom>
              <a:avLst/>
              <a:gdLst>
                <a:gd name="T0" fmla="*/ 0 w 2216"/>
                <a:gd name="T1" fmla="*/ 0 h 550"/>
                <a:gd name="T2" fmla="*/ 131 w 2216"/>
                <a:gd name="T3" fmla="*/ 113 h 550"/>
                <a:gd name="T4" fmla="*/ 1707 w 2216"/>
                <a:gd name="T5" fmla="*/ 790 h 550"/>
                <a:gd name="T6" fmla="*/ 1707 w 2216"/>
                <a:gd name="T7" fmla="*/ 67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22" name="Group 1015"/>
            <p:cNvGrpSpPr>
              <a:grpSpLocks/>
            </p:cNvGrpSpPr>
            <p:nvPr/>
          </p:nvGrpSpPr>
          <p:grpSpPr bwMode="auto">
            <a:xfrm>
              <a:off x="5464285" y="2358039"/>
              <a:ext cx="98740" cy="36846"/>
              <a:chOff x="1740" y="2642"/>
              <a:chExt cx="752" cy="327"/>
            </a:xfrm>
          </p:grpSpPr>
          <p:sp>
            <p:nvSpPr>
              <p:cNvPr id="36307" name="Freeform 101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8" name="Freeform 101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9" name="Freeform 101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0" name="Freeform 101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1" name="Freeform 102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2" name="Freeform 102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3" name="Freeform 1022"/>
            <p:cNvSpPr>
              <a:spLocks/>
            </p:cNvSpPr>
            <p:nvPr/>
          </p:nvSpPr>
          <p:spPr bwMode="auto">
            <a:xfrm>
              <a:off x="5633331" y="2363550"/>
              <a:ext cx="119579" cy="80936"/>
            </a:xfrm>
            <a:custGeom>
              <a:avLst/>
              <a:gdLst>
                <a:gd name="T0" fmla="*/ 121 w 990"/>
                <a:gd name="T1" fmla="*/ 307 h 792"/>
                <a:gd name="T2" fmla="*/ 242 w 990"/>
                <a:gd name="T3" fmla="*/ 0 h 792"/>
                <a:gd name="T4" fmla="*/ 242 w 990"/>
                <a:gd name="T5" fmla="*/ 102 h 792"/>
                <a:gd name="T6" fmla="*/ 0 w 990"/>
                <a:gd name="T7" fmla="*/ 307 h 792"/>
                <a:gd name="T8" fmla="*/ 121 w 990"/>
                <a:gd name="T9" fmla="*/ 30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4" name="Freeform 1023"/>
            <p:cNvSpPr>
              <a:spLocks/>
            </p:cNvSpPr>
            <p:nvPr/>
          </p:nvSpPr>
          <p:spPr bwMode="auto">
            <a:xfrm>
              <a:off x="5328152" y="2370006"/>
              <a:ext cx="305958" cy="73850"/>
            </a:xfrm>
            <a:custGeom>
              <a:avLst/>
              <a:gdLst>
                <a:gd name="T0" fmla="*/ 121 w 2532"/>
                <a:gd name="T1" fmla="*/ 0 h 723"/>
                <a:gd name="T2" fmla="*/ 121 w 2532"/>
                <a:gd name="T3" fmla="*/ 0 h 723"/>
                <a:gd name="T4" fmla="*/ 725 w 2532"/>
                <a:gd name="T5" fmla="*/ 306 h 723"/>
                <a:gd name="T6" fmla="*/ 725 w 2532"/>
                <a:gd name="T7" fmla="*/ 306 h 723"/>
                <a:gd name="T8" fmla="*/ 0 w 2532"/>
                <a:gd name="T9" fmla="*/ 102 h 723"/>
                <a:gd name="T10" fmla="*/ 12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5" name="Freeform 1024"/>
            <p:cNvSpPr>
              <a:spLocks/>
            </p:cNvSpPr>
            <p:nvPr/>
          </p:nvSpPr>
          <p:spPr bwMode="auto">
            <a:xfrm>
              <a:off x="5328347" y="2356465"/>
              <a:ext cx="3311" cy="14959"/>
            </a:xfrm>
            <a:custGeom>
              <a:avLst/>
              <a:gdLst>
                <a:gd name="T0" fmla="*/ 127 w 26"/>
                <a:gd name="T1" fmla="*/ 102 h 147"/>
                <a:gd name="T2" fmla="*/ 127 w 26"/>
                <a:gd name="T3" fmla="*/ 102 h 147"/>
                <a:gd name="T4" fmla="*/ 0 w 26"/>
                <a:gd name="T5" fmla="*/ 102 h 147"/>
                <a:gd name="T6" fmla="*/ 127 w 26"/>
                <a:gd name="T7" fmla="*/ 0 h 147"/>
                <a:gd name="T8" fmla="*/ 127 w 26"/>
                <a:gd name="T9" fmla="*/ 102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6" name="Freeform 1025"/>
            <p:cNvSpPr>
              <a:spLocks/>
            </p:cNvSpPr>
            <p:nvPr/>
          </p:nvSpPr>
          <p:spPr bwMode="auto">
            <a:xfrm>
              <a:off x="5328542" y="2295526"/>
              <a:ext cx="142170" cy="61883"/>
            </a:xfrm>
            <a:custGeom>
              <a:avLst/>
              <a:gdLst>
                <a:gd name="T0" fmla="*/ 242 w 1176"/>
                <a:gd name="T1" fmla="*/ 0 h 606"/>
                <a:gd name="T2" fmla="*/ 0 w 1176"/>
                <a:gd name="T3" fmla="*/ 204 h 606"/>
                <a:gd name="T4" fmla="*/ 121 w 1176"/>
                <a:gd name="T5" fmla="*/ 204 h 606"/>
                <a:gd name="T6" fmla="*/ 242 w 1176"/>
                <a:gd name="T7" fmla="*/ 102 h 606"/>
                <a:gd name="T8" fmla="*/ 24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7" name="Freeform 1026"/>
            <p:cNvSpPr>
              <a:spLocks/>
            </p:cNvSpPr>
            <p:nvPr/>
          </p:nvSpPr>
          <p:spPr bwMode="auto">
            <a:xfrm>
              <a:off x="5338085" y="2359614"/>
              <a:ext cx="290183" cy="71016"/>
            </a:xfrm>
            <a:custGeom>
              <a:avLst/>
              <a:gdLst>
                <a:gd name="T0" fmla="*/ 115 w 2532"/>
                <a:gd name="T1" fmla="*/ 0 h 723"/>
                <a:gd name="T2" fmla="*/ 115 w 2532"/>
                <a:gd name="T3" fmla="*/ 0 h 723"/>
                <a:gd name="T4" fmla="*/ 229 w 2532"/>
                <a:gd name="T5" fmla="*/ 98 h 723"/>
                <a:gd name="T6" fmla="*/ 229 w 2532"/>
                <a:gd name="T7" fmla="*/ 98 h 723"/>
                <a:gd name="T8" fmla="*/ 0 w 2532"/>
                <a:gd name="T9" fmla="*/ 98 h 723"/>
                <a:gd name="T10" fmla="*/ 115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28" name="Freeform 1027"/>
            <p:cNvSpPr>
              <a:spLocks/>
            </p:cNvSpPr>
            <p:nvPr/>
          </p:nvSpPr>
          <p:spPr bwMode="auto">
            <a:xfrm flipV="1">
              <a:off x="5627878" y="2354575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05 h 723"/>
                <a:gd name="T6" fmla="*/ 0 w 2532"/>
                <a:gd name="T7" fmla="*/ 305 h 723"/>
                <a:gd name="T8" fmla="*/ 0 w 2532"/>
                <a:gd name="T9" fmla="*/ 10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5929" name="Picture 1030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6897688" y="57356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30" name="Freeform 1031"/>
            <p:cNvSpPr>
              <a:spLocks/>
            </p:cNvSpPr>
            <p:nvPr/>
          </p:nvSpPr>
          <p:spPr bwMode="auto">
            <a:xfrm>
              <a:off x="7026275" y="55800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31" name="Picture 1032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2150" y="55848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32" name="Freeform 1033"/>
            <p:cNvSpPr>
              <a:spLocks/>
            </p:cNvSpPr>
            <p:nvPr/>
          </p:nvSpPr>
          <p:spPr bwMode="auto">
            <a:xfrm>
              <a:off x="7083425" y="55737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3" name="Freeform 1034"/>
            <p:cNvSpPr>
              <a:spLocks/>
            </p:cNvSpPr>
            <p:nvPr/>
          </p:nvSpPr>
          <p:spPr bwMode="auto">
            <a:xfrm>
              <a:off x="7024688" y="55737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4" name="Freeform 1035"/>
            <p:cNvSpPr>
              <a:spLocks/>
            </p:cNvSpPr>
            <p:nvPr/>
          </p:nvSpPr>
          <p:spPr bwMode="auto">
            <a:xfrm>
              <a:off x="7267575" y="56022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5" name="Freeform 1036"/>
            <p:cNvSpPr>
              <a:spLocks/>
            </p:cNvSpPr>
            <p:nvPr/>
          </p:nvSpPr>
          <p:spPr bwMode="auto">
            <a:xfrm>
              <a:off x="7023100" y="57261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6" name="Freeform 1037"/>
            <p:cNvSpPr>
              <a:spLocks/>
            </p:cNvSpPr>
            <p:nvPr/>
          </p:nvSpPr>
          <p:spPr bwMode="auto">
            <a:xfrm>
              <a:off x="7275513" y="56038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37" name="Freeform 1038"/>
            <p:cNvSpPr>
              <a:spLocks/>
            </p:cNvSpPr>
            <p:nvPr/>
          </p:nvSpPr>
          <p:spPr bwMode="auto">
            <a:xfrm>
              <a:off x="7023100" y="57356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38" name="Group 1039"/>
            <p:cNvGrpSpPr>
              <a:grpSpLocks/>
            </p:cNvGrpSpPr>
            <p:nvPr/>
          </p:nvGrpSpPr>
          <p:grpSpPr bwMode="auto">
            <a:xfrm>
              <a:off x="7019925" y="5800725"/>
              <a:ext cx="87313" cy="38100"/>
              <a:chOff x="1740" y="2642"/>
              <a:chExt cx="752" cy="327"/>
            </a:xfrm>
          </p:grpSpPr>
          <p:sp>
            <p:nvSpPr>
              <p:cNvPr id="36301" name="Freeform 104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2" name="Freeform 104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3" name="Freeform 104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4" name="Freeform 104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5" name="Freeform 104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6" name="Freeform 104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9" name="Freeform 1046"/>
            <p:cNvSpPr>
              <a:spLocks/>
            </p:cNvSpPr>
            <p:nvPr/>
          </p:nvSpPr>
          <p:spPr bwMode="auto">
            <a:xfrm>
              <a:off x="7169150" y="58070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0" name="Freeform 1047"/>
            <p:cNvSpPr>
              <a:spLocks/>
            </p:cNvSpPr>
            <p:nvPr/>
          </p:nvSpPr>
          <p:spPr bwMode="auto">
            <a:xfrm>
              <a:off x="6897688" y="58134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1" name="Freeform 1048"/>
            <p:cNvSpPr>
              <a:spLocks/>
            </p:cNvSpPr>
            <p:nvPr/>
          </p:nvSpPr>
          <p:spPr bwMode="auto">
            <a:xfrm>
              <a:off x="6899275" y="57991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2" name="Freeform 1049"/>
            <p:cNvSpPr>
              <a:spLocks/>
            </p:cNvSpPr>
            <p:nvPr/>
          </p:nvSpPr>
          <p:spPr bwMode="auto">
            <a:xfrm>
              <a:off x="6899275" y="57388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3" name="Freeform 1050"/>
            <p:cNvSpPr>
              <a:spLocks/>
            </p:cNvSpPr>
            <p:nvPr/>
          </p:nvSpPr>
          <p:spPr bwMode="auto">
            <a:xfrm>
              <a:off x="6907213" y="58023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44" name="Freeform 1051"/>
            <p:cNvSpPr>
              <a:spLocks/>
            </p:cNvSpPr>
            <p:nvPr/>
          </p:nvSpPr>
          <p:spPr bwMode="auto">
            <a:xfrm flipV="1">
              <a:off x="7164388" y="57975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45" name="Group 2"/>
            <p:cNvGrpSpPr>
              <a:grpSpLocks/>
            </p:cNvGrpSpPr>
            <p:nvPr/>
          </p:nvGrpSpPr>
          <p:grpSpPr bwMode="auto">
            <a:xfrm>
              <a:off x="5607050" y="3182938"/>
              <a:ext cx="317500" cy="246062"/>
              <a:chOff x="5581650" y="3128963"/>
              <a:chExt cx="423863" cy="320675"/>
            </a:xfrm>
          </p:grpSpPr>
          <p:pic>
            <p:nvPicPr>
              <p:cNvPr id="36279" name="Picture 1054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5581650" y="3290888"/>
                <a:ext cx="363538" cy="158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280" name="Freeform 1055"/>
              <p:cNvSpPr>
                <a:spLocks/>
              </p:cNvSpPr>
              <p:nvPr/>
            </p:nvSpPr>
            <p:spPr bwMode="auto">
              <a:xfrm>
                <a:off x="5702300" y="3135313"/>
                <a:ext cx="292100" cy="207962"/>
              </a:xfrm>
              <a:custGeom>
                <a:avLst/>
                <a:gdLst>
                  <a:gd name="T0" fmla="*/ 2147483647 w 2982"/>
                  <a:gd name="T1" fmla="*/ 0 h 2442"/>
                  <a:gd name="T2" fmla="*/ 0 w 2982"/>
                  <a:gd name="T3" fmla="*/ 2147483647 h 2442"/>
                  <a:gd name="T4" fmla="*/ 2147483647 w 2982"/>
                  <a:gd name="T5" fmla="*/ 2147483647 h 2442"/>
                  <a:gd name="T6" fmla="*/ 2147483647 w 2982"/>
                  <a:gd name="T7" fmla="*/ 2147483647 h 2442"/>
                  <a:gd name="T8" fmla="*/ 2147483647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6281" name="Picture 1056" descr="screen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6588" y="3140075"/>
                <a:ext cx="266700" cy="1905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6282" name="Freeform 1057"/>
              <p:cNvSpPr>
                <a:spLocks/>
              </p:cNvSpPr>
              <p:nvPr/>
            </p:nvSpPr>
            <p:spPr bwMode="auto">
              <a:xfrm>
                <a:off x="5756275" y="3128963"/>
                <a:ext cx="247650" cy="39687"/>
              </a:xfrm>
              <a:custGeom>
                <a:avLst/>
                <a:gdLst>
                  <a:gd name="T0" fmla="*/ 2147483647 w 2528"/>
                  <a:gd name="T1" fmla="*/ 0 h 455"/>
                  <a:gd name="T2" fmla="*/ 2147483647 w 2528"/>
                  <a:gd name="T3" fmla="*/ 2147483647 h 455"/>
                  <a:gd name="T4" fmla="*/ 2147483647 w 2528"/>
                  <a:gd name="T5" fmla="*/ 2147483647 h 455"/>
                  <a:gd name="T6" fmla="*/ 0 w 2528"/>
                  <a:gd name="T7" fmla="*/ 2147483647 h 455"/>
                  <a:gd name="T8" fmla="*/ 2147483647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3" name="Freeform 1058"/>
              <p:cNvSpPr>
                <a:spLocks/>
              </p:cNvSpPr>
              <p:nvPr/>
            </p:nvSpPr>
            <p:spPr bwMode="auto">
              <a:xfrm>
                <a:off x="5700713" y="3128963"/>
                <a:ext cx="68262" cy="161925"/>
              </a:xfrm>
              <a:custGeom>
                <a:avLst/>
                <a:gdLst>
                  <a:gd name="T0" fmla="*/ 2147483647 w 702"/>
                  <a:gd name="T1" fmla="*/ 0 h 1893"/>
                  <a:gd name="T2" fmla="*/ 0 w 702"/>
                  <a:gd name="T3" fmla="*/ 2147483647 h 1893"/>
                  <a:gd name="T4" fmla="*/ 2147483647 w 702"/>
                  <a:gd name="T5" fmla="*/ 2147483647 h 1893"/>
                  <a:gd name="T6" fmla="*/ 2147483647 w 702"/>
                  <a:gd name="T7" fmla="*/ 2147483647 h 1893"/>
                  <a:gd name="T8" fmla="*/ 2147483647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4" name="Freeform 1059"/>
              <p:cNvSpPr>
                <a:spLocks/>
              </p:cNvSpPr>
              <p:nvPr/>
            </p:nvSpPr>
            <p:spPr bwMode="auto">
              <a:xfrm>
                <a:off x="5927725" y="3157538"/>
                <a:ext cx="74613" cy="185737"/>
              </a:xfrm>
              <a:custGeom>
                <a:avLst/>
                <a:gdLst>
                  <a:gd name="T0" fmla="*/ 2147483647 w 756"/>
                  <a:gd name="T1" fmla="*/ 0 h 2184"/>
                  <a:gd name="T2" fmla="*/ 2147483647 w 756"/>
                  <a:gd name="T3" fmla="*/ 2147483647 h 2184"/>
                  <a:gd name="T4" fmla="*/ 0 w 756"/>
                  <a:gd name="T5" fmla="*/ 2147483647 h 2184"/>
                  <a:gd name="T6" fmla="*/ 2147483647 w 756"/>
                  <a:gd name="T7" fmla="*/ 2147483647 h 2184"/>
                  <a:gd name="T8" fmla="*/ 2147483647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5" name="Freeform 1060"/>
              <p:cNvSpPr>
                <a:spLocks/>
              </p:cNvSpPr>
              <p:nvPr/>
            </p:nvSpPr>
            <p:spPr bwMode="auto">
              <a:xfrm>
                <a:off x="5699125" y="3281363"/>
                <a:ext cx="271463" cy="63500"/>
              </a:xfrm>
              <a:custGeom>
                <a:avLst/>
                <a:gdLst>
                  <a:gd name="T0" fmla="*/ 2147483647 w 2773"/>
                  <a:gd name="T1" fmla="*/ 0 h 738"/>
                  <a:gd name="T2" fmla="*/ 0 w 2773"/>
                  <a:gd name="T3" fmla="*/ 2147483647 h 738"/>
                  <a:gd name="T4" fmla="*/ 2147483647 w 2773"/>
                  <a:gd name="T5" fmla="*/ 2147483647 h 738"/>
                  <a:gd name="T6" fmla="*/ 2147483647 w 2773"/>
                  <a:gd name="T7" fmla="*/ 2147483647 h 738"/>
                  <a:gd name="T8" fmla="*/ 2147483647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6" name="Freeform 1061"/>
              <p:cNvSpPr>
                <a:spLocks/>
              </p:cNvSpPr>
              <p:nvPr/>
            </p:nvSpPr>
            <p:spPr bwMode="auto">
              <a:xfrm>
                <a:off x="5935663" y="3159125"/>
                <a:ext cx="69850" cy="187325"/>
              </a:xfrm>
              <a:custGeom>
                <a:avLst/>
                <a:gdLst>
                  <a:gd name="T0" fmla="*/ 2147483647 w 637"/>
                  <a:gd name="T1" fmla="*/ 0 h 1659"/>
                  <a:gd name="T2" fmla="*/ 2147483647 w 637"/>
                  <a:gd name="T3" fmla="*/ 0 h 1659"/>
                  <a:gd name="T4" fmla="*/ 2147483647 w 637"/>
                  <a:gd name="T5" fmla="*/ 2147483647 h 1659"/>
                  <a:gd name="T6" fmla="*/ 0 w 637"/>
                  <a:gd name="T7" fmla="*/ 2147483647 h 1659"/>
                  <a:gd name="T8" fmla="*/ 2147483647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7" name="Freeform 1062"/>
              <p:cNvSpPr>
                <a:spLocks/>
              </p:cNvSpPr>
              <p:nvPr/>
            </p:nvSpPr>
            <p:spPr bwMode="auto">
              <a:xfrm>
                <a:off x="5699125" y="3290888"/>
                <a:ext cx="242888" cy="61912"/>
              </a:xfrm>
              <a:custGeom>
                <a:avLst/>
                <a:gdLst>
                  <a:gd name="T0" fmla="*/ 0 w 2216"/>
                  <a:gd name="T1" fmla="*/ 0 h 550"/>
                  <a:gd name="T2" fmla="*/ 2147483647 w 2216"/>
                  <a:gd name="T3" fmla="*/ 2147483647 h 550"/>
                  <a:gd name="T4" fmla="*/ 2147483647 w 2216"/>
                  <a:gd name="T5" fmla="*/ 2147483647 h 550"/>
                  <a:gd name="T6" fmla="*/ 2147483647 w 2216"/>
                  <a:gd name="T7" fmla="*/ 214748364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6288" name="Group 1063"/>
              <p:cNvGrpSpPr>
                <a:grpSpLocks/>
              </p:cNvGrpSpPr>
              <p:nvPr/>
            </p:nvGrpSpPr>
            <p:grpSpPr bwMode="auto">
              <a:xfrm>
                <a:off x="5695950" y="3355975"/>
                <a:ext cx="80963" cy="38100"/>
                <a:chOff x="1740" y="2642"/>
                <a:chExt cx="752" cy="327"/>
              </a:xfrm>
            </p:grpSpPr>
            <p:sp>
              <p:nvSpPr>
                <p:cNvPr id="36295" name="Freeform 10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6" name="Freeform 10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7" name="Freeform 10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8" name="Freeform 10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99" name="Freeform 10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00" name="Freeform 10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89" name="Freeform 1070"/>
              <p:cNvSpPr>
                <a:spLocks/>
              </p:cNvSpPr>
              <p:nvPr/>
            </p:nvSpPr>
            <p:spPr bwMode="auto">
              <a:xfrm>
                <a:off x="5835650" y="3362325"/>
                <a:ext cx="100013" cy="80963"/>
              </a:xfrm>
              <a:custGeom>
                <a:avLst/>
                <a:gdLst>
                  <a:gd name="T0" fmla="*/ 2147483647 w 990"/>
                  <a:gd name="T1" fmla="*/ 2147483647 h 792"/>
                  <a:gd name="T2" fmla="*/ 2147483647 w 990"/>
                  <a:gd name="T3" fmla="*/ 0 h 792"/>
                  <a:gd name="T4" fmla="*/ 2147483647 w 990"/>
                  <a:gd name="T5" fmla="*/ 2147483647 h 792"/>
                  <a:gd name="T6" fmla="*/ 0 w 990"/>
                  <a:gd name="T7" fmla="*/ 2147483647 h 792"/>
                  <a:gd name="T8" fmla="*/ 2147483647 w 990"/>
                  <a:gd name="T9" fmla="*/ 2147483647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0" name="Freeform 1071"/>
              <p:cNvSpPr>
                <a:spLocks/>
              </p:cNvSpPr>
              <p:nvPr/>
            </p:nvSpPr>
            <p:spPr bwMode="auto">
              <a:xfrm>
                <a:off x="5583238" y="3368675"/>
                <a:ext cx="254000" cy="73025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1" name="Freeform 1072"/>
              <p:cNvSpPr>
                <a:spLocks/>
              </p:cNvSpPr>
              <p:nvPr/>
            </p:nvSpPr>
            <p:spPr bwMode="auto">
              <a:xfrm>
                <a:off x="5583238" y="3354388"/>
                <a:ext cx="1587" cy="15875"/>
              </a:xfrm>
              <a:custGeom>
                <a:avLst/>
                <a:gdLst>
                  <a:gd name="T0" fmla="*/ 2147483647 w 26"/>
                  <a:gd name="T1" fmla="*/ 2147483647 h 147"/>
                  <a:gd name="T2" fmla="*/ 2147483647 w 26"/>
                  <a:gd name="T3" fmla="*/ 2147483647 h 147"/>
                  <a:gd name="T4" fmla="*/ 0 w 26"/>
                  <a:gd name="T5" fmla="*/ 2147483647 h 147"/>
                  <a:gd name="T6" fmla="*/ 2147483647 w 26"/>
                  <a:gd name="T7" fmla="*/ 0 h 147"/>
                  <a:gd name="T8" fmla="*/ 2147483647 w 26"/>
                  <a:gd name="T9" fmla="*/ 2147483647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2" name="Freeform 1073"/>
              <p:cNvSpPr>
                <a:spLocks/>
              </p:cNvSpPr>
              <p:nvPr/>
            </p:nvSpPr>
            <p:spPr bwMode="auto">
              <a:xfrm>
                <a:off x="5583238" y="3294063"/>
                <a:ext cx="117475" cy="61912"/>
              </a:xfrm>
              <a:custGeom>
                <a:avLst/>
                <a:gdLst>
                  <a:gd name="T0" fmla="*/ 2147483647 w 1176"/>
                  <a:gd name="T1" fmla="*/ 0 h 606"/>
                  <a:gd name="T2" fmla="*/ 0 w 1176"/>
                  <a:gd name="T3" fmla="*/ 2147483647 h 606"/>
                  <a:gd name="T4" fmla="*/ 2147483647 w 1176"/>
                  <a:gd name="T5" fmla="*/ 2147483647 h 606"/>
                  <a:gd name="T6" fmla="*/ 2147483647 w 1176"/>
                  <a:gd name="T7" fmla="*/ 2147483647 h 606"/>
                  <a:gd name="T8" fmla="*/ 2147483647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3" name="Freeform 1074"/>
              <p:cNvSpPr>
                <a:spLocks/>
              </p:cNvSpPr>
              <p:nvPr/>
            </p:nvSpPr>
            <p:spPr bwMode="auto">
              <a:xfrm>
                <a:off x="5591175" y="3357563"/>
                <a:ext cx="241300" cy="71437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4" name="Freeform 1075"/>
              <p:cNvSpPr>
                <a:spLocks/>
              </p:cNvSpPr>
              <p:nvPr/>
            </p:nvSpPr>
            <p:spPr bwMode="auto">
              <a:xfrm flipV="1">
                <a:off x="5830888" y="3352800"/>
                <a:ext cx="98425" cy="74613"/>
              </a:xfrm>
              <a:custGeom>
                <a:avLst/>
                <a:gdLst>
                  <a:gd name="T0" fmla="*/ 2147483647 w 2532"/>
                  <a:gd name="T1" fmla="*/ 0 h 723"/>
                  <a:gd name="T2" fmla="*/ 2147483647 w 2532"/>
                  <a:gd name="T3" fmla="*/ 0 h 723"/>
                  <a:gd name="T4" fmla="*/ 2147483647 w 2532"/>
                  <a:gd name="T5" fmla="*/ 2147483647 h 723"/>
                  <a:gd name="T6" fmla="*/ 2147483647 w 2532"/>
                  <a:gd name="T7" fmla="*/ 2147483647 h 723"/>
                  <a:gd name="T8" fmla="*/ 0 w 2532"/>
                  <a:gd name="T9" fmla="*/ 2147483647 h 723"/>
                  <a:gd name="T10" fmla="*/ 2147483647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5946" name="Picture 107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156325" y="3300413"/>
              <a:ext cx="342900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7" name="Freeform 1078"/>
            <p:cNvSpPr>
              <a:spLocks/>
            </p:cNvSpPr>
            <p:nvPr/>
          </p:nvSpPr>
          <p:spPr bwMode="auto">
            <a:xfrm flipH="1">
              <a:off x="6302568" y="3332533"/>
              <a:ext cx="161685" cy="153507"/>
            </a:xfrm>
            <a:custGeom>
              <a:avLst/>
              <a:gdLst>
                <a:gd name="T0" fmla="*/ 0 w 356"/>
                <a:gd name="T1" fmla="*/ 0 h 368"/>
                <a:gd name="T2" fmla="*/ 136251 w 356"/>
                <a:gd name="T3" fmla="*/ 5840 h 368"/>
                <a:gd name="T4" fmla="*/ 161685 w 356"/>
                <a:gd name="T5" fmla="*/ 122639 h 368"/>
                <a:gd name="T6" fmla="*/ 35425 w 356"/>
                <a:gd name="T7" fmla="*/ 15350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5948" name="Picture 1081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329488" y="5672138"/>
              <a:ext cx="388937" cy="15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49" name="Freeform 1082"/>
            <p:cNvSpPr>
              <a:spLocks/>
            </p:cNvSpPr>
            <p:nvPr/>
          </p:nvSpPr>
          <p:spPr bwMode="auto">
            <a:xfrm>
              <a:off x="7458075" y="5516563"/>
              <a:ext cx="312738" cy="207962"/>
            </a:xfrm>
            <a:custGeom>
              <a:avLst/>
              <a:gdLst>
                <a:gd name="T0" fmla="*/ 2147483647 w 2982"/>
                <a:gd name="T1" fmla="*/ 0 h 2442"/>
                <a:gd name="T2" fmla="*/ 0 w 2982"/>
                <a:gd name="T3" fmla="*/ 2147483647 h 2442"/>
                <a:gd name="T4" fmla="*/ 2147483647 w 2982"/>
                <a:gd name="T5" fmla="*/ 2147483647 h 2442"/>
                <a:gd name="T6" fmla="*/ 2147483647 w 2982"/>
                <a:gd name="T7" fmla="*/ 2147483647 h 2442"/>
                <a:gd name="T8" fmla="*/ 214748364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5950" name="Picture 1083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950" y="5521325"/>
              <a:ext cx="2841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51" name="Freeform 1084"/>
            <p:cNvSpPr>
              <a:spLocks/>
            </p:cNvSpPr>
            <p:nvPr/>
          </p:nvSpPr>
          <p:spPr bwMode="auto">
            <a:xfrm>
              <a:off x="7515225" y="5510213"/>
              <a:ext cx="265113" cy="39687"/>
            </a:xfrm>
            <a:custGeom>
              <a:avLst/>
              <a:gdLst>
                <a:gd name="T0" fmla="*/ 2147483647 w 2528"/>
                <a:gd name="T1" fmla="*/ 0 h 455"/>
                <a:gd name="T2" fmla="*/ 2147483647 w 2528"/>
                <a:gd name="T3" fmla="*/ 2147483647 h 455"/>
                <a:gd name="T4" fmla="*/ 2147483647 w 2528"/>
                <a:gd name="T5" fmla="*/ 2147483647 h 455"/>
                <a:gd name="T6" fmla="*/ 0 w 2528"/>
                <a:gd name="T7" fmla="*/ 2147483647 h 455"/>
                <a:gd name="T8" fmla="*/ 2147483647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2" name="Freeform 1085"/>
            <p:cNvSpPr>
              <a:spLocks/>
            </p:cNvSpPr>
            <p:nvPr/>
          </p:nvSpPr>
          <p:spPr bwMode="auto">
            <a:xfrm>
              <a:off x="7456488" y="5510213"/>
              <a:ext cx="73025" cy="161925"/>
            </a:xfrm>
            <a:custGeom>
              <a:avLst/>
              <a:gdLst>
                <a:gd name="T0" fmla="*/ 2147483647 w 702"/>
                <a:gd name="T1" fmla="*/ 0 h 1893"/>
                <a:gd name="T2" fmla="*/ 0 w 702"/>
                <a:gd name="T3" fmla="*/ 2147483647 h 1893"/>
                <a:gd name="T4" fmla="*/ 2147483647 w 702"/>
                <a:gd name="T5" fmla="*/ 2147483647 h 1893"/>
                <a:gd name="T6" fmla="*/ 2147483647 w 702"/>
                <a:gd name="T7" fmla="*/ 2147483647 h 1893"/>
                <a:gd name="T8" fmla="*/ 21474836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3" name="Freeform 1086"/>
            <p:cNvSpPr>
              <a:spLocks/>
            </p:cNvSpPr>
            <p:nvPr/>
          </p:nvSpPr>
          <p:spPr bwMode="auto">
            <a:xfrm>
              <a:off x="7699375" y="5538788"/>
              <a:ext cx="79375" cy="185737"/>
            </a:xfrm>
            <a:custGeom>
              <a:avLst/>
              <a:gdLst>
                <a:gd name="T0" fmla="*/ 2147483647 w 756"/>
                <a:gd name="T1" fmla="*/ 0 h 2184"/>
                <a:gd name="T2" fmla="*/ 2147483647 w 756"/>
                <a:gd name="T3" fmla="*/ 2147483647 h 2184"/>
                <a:gd name="T4" fmla="*/ 0 w 756"/>
                <a:gd name="T5" fmla="*/ 2147483647 h 2184"/>
                <a:gd name="T6" fmla="*/ 2147483647 w 756"/>
                <a:gd name="T7" fmla="*/ 2147483647 h 2184"/>
                <a:gd name="T8" fmla="*/ 214748364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4" name="Freeform 1087"/>
            <p:cNvSpPr>
              <a:spLocks/>
            </p:cNvSpPr>
            <p:nvPr/>
          </p:nvSpPr>
          <p:spPr bwMode="auto">
            <a:xfrm>
              <a:off x="7454900" y="5662613"/>
              <a:ext cx="290513" cy="63500"/>
            </a:xfrm>
            <a:custGeom>
              <a:avLst/>
              <a:gdLst>
                <a:gd name="T0" fmla="*/ 2147483647 w 2773"/>
                <a:gd name="T1" fmla="*/ 0 h 738"/>
                <a:gd name="T2" fmla="*/ 0 w 2773"/>
                <a:gd name="T3" fmla="*/ 2147483647 h 738"/>
                <a:gd name="T4" fmla="*/ 2147483647 w 2773"/>
                <a:gd name="T5" fmla="*/ 2147483647 h 738"/>
                <a:gd name="T6" fmla="*/ 2147483647 w 2773"/>
                <a:gd name="T7" fmla="*/ 2147483647 h 738"/>
                <a:gd name="T8" fmla="*/ 2147483647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5" name="Freeform 1088"/>
            <p:cNvSpPr>
              <a:spLocks/>
            </p:cNvSpPr>
            <p:nvPr/>
          </p:nvSpPr>
          <p:spPr bwMode="auto">
            <a:xfrm>
              <a:off x="7707313" y="5540375"/>
              <a:ext cx="74612" cy="187325"/>
            </a:xfrm>
            <a:custGeom>
              <a:avLst/>
              <a:gdLst>
                <a:gd name="T0" fmla="*/ 2147483647 w 637"/>
                <a:gd name="T1" fmla="*/ 0 h 1659"/>
                <a:gd name="T2" fmla="*/ 2147483647 w 637"/>
                <a:gd name="T3" fmla="*/ 0 h 1659"/>
                <a:gd name="T4" fmla="*/ 2147483647 w 637"/>
                <a:gd name="T5" fmla="*/ 2147483647 h 1659"/>
                <a:gd name="T6" fmla="*/ 0 w 637"/>
                <a:gd name="T7" fmla="*/ 2147483647 h 1659"/>
                <a:gd name="T8" fmla="*/ 2147483647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6" name="Freeform 1089"/>
            <p:cNvSpPr>
              <a:spLocks/>
            </p:cNvSpPr>
            <p:nvPr/>
          </p:nvSpPr>
          <p:spPr bwMode="auto">
            <a:xfrm>
              <a:off x="7454900" y="5672138"/>
              <a:ext cx="258763" cy="61912"/>
            </a:xfrm>
            <a:custGeom>
              <a:avLst/>
              <a:gdLst>
                <a:gd name="T0" fmla="*/ 0 w 2216"/>
                <a:gd name="T1" fmla="*/ 0 h 550"/>
                <a:gd name="T2" fmla="*/ 2147483647 w 2216"/>
                <a:gd name="T3" fmla="*/ 2147483647 h 550"/>
                <a:gd name="T4" fmla="*/ 2147483647 w 2216"/>
                <a:gd name="T5" fmla="*/ 2147483647 h 550"/>
                <a:gd name="T6" fmla="*/ 2147483647 w 2216"/>
                <a:gd name="T7" fmla="*/ 214748364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57" name="Group 1090"/>
            <p:cNvGrpSpPr>
              <a:grpSpLocks/>
            </p:cNvGrpSpPr>
            <p:nvPr/>
          </p:nvGrpSpPr>
          <p:grpSpPr bwMode="auto">
            <a:xfrm>
              <a:off x="7451725" y="5737225"/>
              <a:ext cx="87313" cy="38100"/>
              <a:chOff x="1740" y="2642"/>
              <a:chExt cx="752" cy="327"/>
            </a:xfrm>
          </p:grpSpPr>
          <p:sp>
            <p:nvSpPr>
              <p:cNvPr id="36273" name="Freeform 109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4" name="Freeform 109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5" name="Freeform 109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6" name="Freeform 109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7" name="Freeform 109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8" name="Freeform 109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58" name="Freeform 1097"/>
            <p:cNvSpPr>
              <a:spLocks/>
            </p:cNvSpPr>
            <p:nvPr/>
          </p:nvSpPr>
          <p:spPr bwMode="auto">
            <a:xfrm>
              <a:off x="7600950" y="5743575"/>
              <a:ext cx="106363" cy="80963"/>
            </a:xfrm>
            <a:custGeom>
              <a:avLst/>
              <a:gdLst>
                <a:gd name="T0" fmla="*/ 2147483647 w 990"/>
                <a:gd name="T1" fmla="*/ 2147483647 h 792"/>
                <a:gd name="T2" fmla="*/ 2147483647 w 990"/>
                <a:gd name="T3" fmla="*/ 0 h 792"/>
                <a:gd name="T4" fmla="*/ 2147483647 w 990"/>
                <a:gd name="T5" fmla="*/ 2147483647 h 792"/>
                <a:gd name="T6" fmla="*/ 0 w 990"/>
                <a:gd name="T7" fmla="*/ 2147483647 h 792"/>
                <a:gd name="T8" fmla="*/ 2147483647 w 990"/>
                <a:gd name="T9" fmla="*/ 214748364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59" name="Freeform 1098"/>
            <p:cNvSpPr>
              <a:spLocks/>
            </p:cNvSpPr>
            <p:nvPr/>
          </p:nvSpPr>
          <p:spPr bwMode="auto">
            <a:xfrm>
              <a:off x="7329488" y="5749925"/>
              <a:ext cx="271462" cy="73025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0" name="Freeform 1099"/>
            <p:cNvSpPr>
              <a:spLocks/>
            </p:cNvSpPr>
            <p:nvPr/>
          </p:nvSpPr>
          <p:spPr bwMode="auto">
            <a:xfrm>
              <a:off x="7331075" y="5735638"/>
              <a:ext cx="1588" cy="15875"/>
            </a:xfrm>
            <a:custGeom>
              <a:avLst/>
              <a:gdLst>
                <a:gd name="T0" fmla="*/ 2147483647 w 26"/>
                <a:gd name="T1" fmla="*/ 2147483647 h 147"/>
                <a:gd name="T2" fmla="*/ 2147483647 w 26"/>
                <a:gd name="T3" fmla="*/ 2147483647 h 147"/>
                <a:gd name="T4" fmla="*/ 0 w 26"/>
                <a:gd name="T5" fmla="*/ 2147483647 h 147"/>
                <a:gd name="T6" fmla="*/ 2147483647 w 26"/>
                <a:gd name="T7" fmla="*/ 0 h 147"/>
                <a:gd name="T8" fmla="*/ 2147483647 w 26"/>
                <a:gd name="T9" fmla="*/ 2147483647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1" name="Freeform 1100"/>
            <p:cNvSpPr>
              <a:spLocks/>
            </p:cNvSpPr>
            <p:nvPr/>
          </p:nvSpPr>
          <p:spPr bwMode="auto">
            <a:xfrm>
              <a:off x="7331075" y="5675313"/>
              <a:ext cx="125413" cy="61912"/>
            </a:xfrm>
            <a:custGeom>
              <a:avLst/>
              <a:gdLst>
                <a:gd name="T0" fmla="*/ 2147483647 w 1176"/>
                <a:gd name="T1" fmla="*/ 0 h 606"/>
                <a:gd name="T2" fmla="*/ 0 w 1176"/>
                <a:gd name="T3" fmla="*/ 2147483647 h 606"/>
                <a:gd name="T4" fmla="*/ 2147483647 w 1176"/>
                <a:gd name="T5" fmla="*/ 2147483647 h 606"/>
                <a:gd name="T6" fmla="*/ 2147483647 w 1176"/>
                <a:gd name="T7" fmla="*/ 2147483647 h 606"/>
                <a:gd name="T8" fmla="*/ 214748364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2" name="Freeform 1101"/>
            <p:cNvSpPr>
              <a:spLocks/>
            </p:cNvSpPr>
            <p:nvPr/>
          </p:nvSpPr>
          <p:spPr bwMode="auto">
            <a:xfrm>
              <a:off x="7339013" y="5738813"/>
              <a:ext cx="257175" cy="71437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63" name="Freeform 1102"/>
            <p:cNvSpPr>
              <a:spLocks/>
            </p:cNvSpPr>
            <p:nvPr/>
          </p:nvSpPr>
          <p:spPr bwMode="auto">
            <a:xfrm flipV="1">
              <a:off x="7596188" y="5734050"/>
              <a:ext cx="104775" cy="74613"/>
            </a:xfrm>
            <a:custGeom>
              <a:avLst/>
              <a:gdLst>
                <a:gd name="T0" fmla="*/ 2147483647 w 2532"/>
                <a:gd name="T1" fmla="*/ 0 h 723"/>
                <a:gd name="T2" fmla="*/ 2147483647 w 2532"/>
                <a:gd name="T3" fmla="*/ 0 h 723"/>
                <a:gd name="T4" fmla="*/ 2147483647 w 2532"/>
                <a:gd name="T5" fmla="*/ 2147483647 h 723"/>
                <a:gd name="T6" fmla="*/ 2147483647 w 2532"/>
                <a:gd name="T7" fmla="*/ 2147483647 h 723"/>
                <a:gd name="T8" fmla="*/ 0 w 2532"/>
                <a:gd name="T9" fmla="*/ 2147483647 h 723"/>
                <a:gd name="T10" fmla="*/ 2147483647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64" name="Group 1103"/>
            <p:cNvGrpSpPr>
              <a:grpSpLocks/>
            </p:cNvGrpSpPr>
            <p:nvPr/>
          </p:nvGrpSpPr>
          <p:grpSpPr bwMode="auto">
            <a:xfrm>
              <a:off x="6351588" y="2493963"/>
              <a:ext cx="390525" cy="169862"/>
              <a:chOff x="4650" y="1129"/>
              <a:chExt cx="246" cy="95"/>
            </a:xfrm>
          </p:grpSpPr>
          <p:sp>
            <p:nvSpPr>
              <p:cNvPr id="3626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6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6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68" name="Group 110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271" name="Freeform 110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72" name="Freeform 110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69" name="Line 111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0" name="Line 1111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5" name="Group 1112"/>
            <p:cNvGrpSpPr>
              <a:grpSpLocks/>
            </p:cNvGrpSpPr>
            <p:nvPr/>
          </p:nvGrpSpPr>
          <p:grpSpPr bwMode="auto">
            <a:xfrm>
              <a:off x="6051550" y="3641725"/>
              <a:ext cx="390525" cy="169863"/>
              <a:chOff x="4650" y="1129"/>
              <a:chExt cx="246" cy="95"/>
            </a:xfrm>
          </p:grpSpPr>
          <p:sp>
            <p:nvSpPr>
              <p:cNvPr id="3625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60" name="Group 11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263" name="Freeform 11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64" name="Freeform 11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61" name="Line 11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2" name="Line 11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6" name="Group 1121"/>
            <p:cNvGrpSpPr>
              <a:grpSpLocks/>
            </p:cNvGrpSpPr>
            <p:nvPr/>
          </p:nvGrpSpPr>
          <p:grpSpPr bwMode="auto">
            <a:xfrm>
              <a:off x="6248400" y="4852988"/>
              <a:ext cx="617538" cy="247650"/>
              <a:chOff x="2356" y="1300"/>
              <a:chExt cx="555" cy="194"/>
            </a:xfrm>
          </p:grpSpPr>
          <p:sp>
            <p:nvSpPr>
              <p:cNvPr id="36249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0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51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52" name="Group 1125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55" name="Freeform 11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56" name="Freeform 11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53" name="Line 1128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4" name="Line 1129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7" name="Group 1130"/>
            <p:cNvGrpSpPr>
              <a:grpSpLocks/>
            </p:cNvGrpSpPr>
            <p:nvPr/>
          </p:nvGrpSpPr>
          <p:grpSpPr bwMode="auto">
            <a:xfrm>
              <a:off x="6969125" y="4510088"/>
              <a:ext cx="617538" cy="247650"/>
              <a:chOff x="2356" y="1300"/>
              <a:chExt cx="555" cy="194"/>
            </a:xfrm>
          </p:grpSpPr>
          <p:sp>
            <p:nvSpPr>
              <p:cNvPr id="36241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42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43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44" name="Group 1134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47" name="Freeform 113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8" name="Freeform 113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45" name="Line 1137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6" name="Line 1138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8" name="Group 1139"/>
            <p:cNvGrpSpPr>
              <a:grpSpLocks/>
            </p:cNvGrpSpPr>
            <p:nvPr/>
          </p:nvGrpSpPr>
          <p:grpSpPr bwMode="auto">
            <a:xfrm>
              <a:off x="7585075" y="4811713"/>
              <a:ext cx="617538" cy="247650"/>
              <a:chOff x="2356" y="1300"/>
              <a:chExt cx="555" cy="194"/>
            </a:xfrm>
          </p:grpSpPr>
          <p:sp>
            <p:nvSpPr>
              <p:cNvPr id="36233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234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235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236" name="Group 1143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36239" name="Freeform 114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40" name="Freeform 114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237" name="Line 1146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8" name="Line 1147"/>
              <p:cNvSpPr>
                <a:spLocks noChangeShapeType="1"/>
              </p:cNvSpPr>
              <p:nvPr/>
            </p:nvSpPr>
            <p:spPr bwMode="auto">
              <a:xfrm>
                <a:off x="2907" y="1363"/>
                <a:ext cx="0" cy="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69" name="Group 3"/>
            <p:cNvGrpSpPr>
              <a:grpSpLocks/>
            </p:cNvGrpSpPr>
            <p:nvPr/>
          </p:nvGrpSpPr>
          <p:grpSpPr bwMode="auto">
            <a:xfrm>
              <a:off x="5964238" y="3135313"/>
              <a:ext cx="314325" cy="334962"/>
              <a:chOff x="5974579" y="3105349"/>
              <a:chExt cx="347997" cy="396620"/>
            </a:xfrm>
          </p:grpSpPr>
          <p:pic>
            <p:nvPicPr>
              <p:cNvPr id="36231" name="Picture 555" descr="fridge2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74343" y="3164942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232" name="Picture 1115" descr="antenna_stylize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4579" y="3105349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5970" name="Picture 603" descr="car_icon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813" y="1744663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1" name="Picture 814" descr="light2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07188" y="2019300"/>
              <a:ext cx="92075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2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1925" y="1946275"/>
              <a:ext cx="5318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73" name="Picture 1017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6538" y="1685925"/>
              <a:ext cx="5302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74" name="Group 347"/>
            <p:cNvGrpSpPr>
              <a:grpSpLocks/>
            </p:cNvGrpSpPr>
            <p:nvPr/>
          </p:nvGrpSpPr>
          <p:grpSpPr bwMode="auto">
            <a:xfrm>
              <a:off x="6220922" y="4838544"/>
              <a:ext cx="660165" cy="269566"/>
              <a:chOff x="1871277" y="1576300"/>
              <a:chExt cx="1128371" cy="437861"/>
            </a:xfrm>
          </p:grpSpPr>
          <p:sp>
            <p:nvSpPr>
              <p:cNvPr id="1387" name="Oval 1386"/>
              <p:cNvSpPr/>
              <p:nvPr/>
            </p:nvSpPr>
            <p:spPr bwMode="auto">
              <a:xfrm flipV="1">
                <a:off x="1874829" y="1695169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8" name="Rectangle 1387"/>
              <p:cNvSpPr/>
              <p:nvPr/>
            </p:nvSpPr>
            <p:spPr bwMode="auto">
              <a:xfrm>
                <a:off x="1872116" y="1739006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9" name="Oval 1388"/>
              <p:cNvSpPr/>
              <p:nvPr/>
            </p:nvSpPr>
            <p:spPr bwMode="auto">
              <a:xfrm flipV="1">
                <a:off x="1872116" y="1576553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0" name="Freeform 1389"/>
              <p:cNvSpPr/>
              <p:nvPr/>
            </p:nvSpPr>
            <p:spPr bwMode="auto">
              <a:xfrm>
                <a:off x="2159736" y="1674540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1" name="Freeform 1390"/>
              <p:cNvSpPr/>
              <p:nvPr/>
            </p:nvSpPr>
            <p:spPr bwMode="auto">
              <a:xfrm>
                <a:off x="2102754" y="1633283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2" name="Freeform 1391"/>
              <p:cNvSpPr/>
              <p:nvPr/>
            </p:nvSpPr>
            <p:spPr bwMode="auto">
              <a:xfrm>
                <a:off x="2536897" y="1728692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93" name="Freeform 1392"/>
              <p:cNvSpPr/>
              <p:nvPr/>
            </p:nvSpPr>
            <p:spPr bwMode="auto">
              <a:xfrm>
                <a:off x="2091900" y="1731270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94" name="Straight Connector 1393"/>
              <p:cNvCxnSpPr>
                <a:endCxn id="1389" idx="2"/>
              </p:cNvCxnSpPr>
              <p:nvPr/>
            </p:nvCxnSpPr>
            <p:spPr bwMode="auto">
              <a:xfrm flipH="1" flipV="1">
                <a:off x="1872116" y="1736427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5" name="Straight Connector 1394"/>
              <p:cNvCxnSpPr/>
              <p:nvPr/>
            </p:nvCxnSpPr>
            <p:spPr bwMode="auto">
              <a:xfrm flipH="1" flipV="1">
                <a:off x="2998175" y="1736427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5" name="Group 347"/>
            <p:cNvGrpSpPr>
              <a:grpSpLocks/>
            </p:cNvGrpSpPr>
            <p:nvPr/>
          </p:nvGrpSpPr>
          <p:grpSpPr bwMode="auto">
            <a:xfrm>
              <a:off x="6933466" y="4503243"/>
              <a:ext cx="660165" cy="269566"/>
              <a:chOff x="1871277" y="1576300"/>
              <a:chExt cx="1128371" cy="437861"/>
            </a:xfrm>
          </p:grpSpPr>
          <p:sp>
            <p:nvSpPr>
              <p:cNvPr id="1229" name="Oval 1228"/>
              <p:cNvSpPr/>
              <p:nvPr/>
            </p:nvSpPr>
            <p:spPr bwMode="auto">
              <a:xfrm flipV="1">
                <a:off x="1875246" y="1695720"/>
                <a:ext cx="1123346" cy="3171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9" name="Rectangle 1378"/>
              <p:cNvSpPr/>
              <p:nvPr/>
            </p:nvSpPr>
            <p:spPr bwMode="auto">
              <a:xfrm>
                <a:off x="1872532" y="1739555"/>
                <a:ext cx="1126060" cy="1160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0" name="Oval 1379"/>
              <p:cNvSpPr/>
              <p:nvPr/>
            </p:nvSpPr>
            <p:spPr bwMode="auto">
              <a:xfrm flipV="1">
                <a:off x="1872532" y="1577104"/>
                <a:ext cx="1123346" cy="3171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1" name="Freeform 1380"/>
              <p:cNvSpPr/>
              <p:nvPr/>
            </p:nvSpPr>
            <p:spPr bwMode="auto">
              <a:xfrm>
                <a:off x="2160152" y="1672512"/>
                <a:ext cx="548106" cy="16245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2" name="Freeform 1381"/>
              <p:cNvSpPr/>
              <p:nvPr/>
            </p:nvSpPr>
            <p:spPr bwMode="auto">
              <a:xfrm>
                <a:off x="2103171" y="1633833"/>
                <a:ext cx="662069" cy="11087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3" name="Freeform 1382"/>
              <p:cNvSpPr/>
              <p:nvPr/>
            </p:nvSpPr>
            <p:spPr bwMode="auto">
              <a:xfrm>
                <a:off x="2537314" y="1726663"/>
                <a:ext cx="244206" cy="97987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84" name="Freeform 1383"/>
              <p:cNvSpPr/>
              <p:nvPr/>
            </p:nvSpPr>
            <p:spPr bwMode="auto">
              <a:xfrm>
                <a:off x="2089603" y="1729241"/>
                <a:ext cx="241493" cy="979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85" name="Straight Connector 1384"/>
              <p:cNvCxnSpPr>
                <a:endCxn id="1380" idx="2"/>
              </p:cNvCxnSpPr>
              <p:nvPr/>
            </p:nvCxnSpPr>
            <p:spPr bwMode="auto">
              <a:xfrm flipH="1" flipV="1">
                <a:off x="1872532" y="173697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 bwMode="auto">
              <a:xfrm flipH="1" flipV="1">
                <a:off x="2995877" y="1734398"/>
                <a:ext cx="2714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6" name="Group 347"/>
            <p:cNvGrpSpPr>
              <a:grpSpLocks/>
            </p:cNvGrpSpPr>
            <p:nvPr/>
          </p:nvGrpSpPr>
          <p:grpSpPr bwMode="auto">
            <a:xfrm>
              <a:off x="7563920" y="4800505"/>
              <a:ext cx="660165" cy="269566"/>
              <a:chOff x="1871277" y="1576300"/>
              <a:chExt cx="1128371" cy="437861"/>
            </a:xfrm>
          </p:grpSpPr>
          <p:sp>
            <p:nvSpPr>
              <p:cNvPr id="1194" name="Oval 1193"/>
              <p:cNvSpPr/>
              <p:nvPr/>
            </p:nvSpPr>
            <p:spPr bwMode="auto">
              <a:xfrm flipV="1">
                <a:off x="1874875" y="1695070"/>
                <a:ext cx="1126060" cy="31974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5" name="Rectangle 1194"/>
              <p:cNvSpPr/>
              <p:nvPr/>
            </p:nvSpPr>
            <p:spPr bwMode="auto">
              <a:xfrm>
                <a:off x="1872162" y="1738907"/>
                <a:ext cx="1128773" cy="116036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6" name="Oval 1195"/>
              <p:cNvSpPr/>
              <p:nvPr/>
            </p:nvSpPr>
            <p:spPr bwMode="auto">
              <a:xfrm flipV="1">
                <a:off x="1872162" y="1576454"/>
                <a:ext cx="1126058" cy="31974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7" name="Freeform 1196"/>
              <p:cNvSpPr/>
              <p:nvPr/>
            </p:nvSpPr>
            <p:spPr bwMode="auto">
              <a:xfrm>
                <a:off x="2159782" y="1674441"/>
                <a:ext cx="548106" cy="15987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4" name="Freeform 1223"/>
              <p:cNvSpPr/>
              <p:nvPr/>
            </p:nvSpPr>
            <p:spPr bwMode="auto">
              <a:xfrm>
                <a:off x="2102800" y="1633184"/>
                <a:ext cx="664783" cy="11088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5" name="Freeform 1224"/>
              <p:cNvSpPr/>
              <p:nvPr/>
            </p:nvSpPr>
            <p:spPr bwMode="auto">
              <a:xfrm>
                <a:off x="2536944" y="1728593"/>
                <a:ext cx="244206" cy="9540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6" name="Freeform 1225"/>
              <p:cNvSpPr/>
              <p:nvPr/>
            </p:nvSpPr>
            <p:spPr bwMode="auto">
              <a:xfrm>
                <a:off x="2091947" y="1731171"/>
                <a:ext cx="238779" cy="9540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27" name="Straight Connector 1226"/>
              <p:cNvCxnSpPr>
                <a:endCxn id="1196" idx="2"/>
              </p:cNvCxnSpPr>
              <p:nvPr/>
            </p:nvCxnSpPr>
            <p:spPr bwMode="auto">
              <a:xfrm flipH="1" flipV="1">
                <a:off x="1872162" y="1736328"/>
                <a:ext cx="2713" cy="1237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8" name="Straight Connector 1227"/>
              <p:cNvCxnSpPr/>
              <p:nvPr/>
            </p:nvCxnSpPr>
            <p:spPr bwMode="auto">
              <a:xfrm flipH="1" flipV="1">
                <a:off x="2998221" y="1736328"/>
                <a:ext cx="2714" cy="12119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7" name="Group 347"/>
            <p:cNvGrpSpPr>
              <a:grpSpLocks/>
            </p:cNvGrpSpPr>
            <p:nvPr/>
          </p:nvGrpSpPr>
          <p:grpSpPr bwMode="auto">
            <a:xfrm>
              <a:off x="6050373" y="3620176"/>
              <a:ext cx="425094" cy="228319"/>
              <a:chOff x="1871277" y="1576300"/>
              <a:chExt cx="1128371" cy="437861"/>
            </a:xfrm>
          </p:grpSpPr>
          <p:sp>
            <p:nvSpPr>
              <p:cNvPr id="1185" name="Oval 1184"/>
              <p:cNvSpPr/>
              <p:nvPr/>
            </p:nvSpPr>
            <p:spPr bwMode="auto">
              <a:xfrm flipV="1">
                <a:off x="1874401" y="1693738"/>
                <a:ext cx="1125103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6" name="Rectangle 1185"/>
              <p:cNvSpPr/>
              <p:nvPr/>
            </p:nvSpPr>
            <p:spPr bwMode="auto">
              <a:xfrm>
                <a:off x="1870189" y="1739404"/>
                <a:ext cx="1129316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7" name="Oval 1186"/>
              <p:cNvSpPr/>
              <p:nvPr/>
            </p:nvSpPr>
            <p:spPr bwMode="auto">
              <a:xfrm flipV="1">
                <a:off x="1870189" y="1575004"/>
                <a:ext cx="1125101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8" name="Freeform 1187"/>
              <p:cNvSpPr/>
              <p:nvPr/>
            </p:nvSpPr>
            <p:spPr bwMode="auto">
              <a:xfrm>
                <a:off x="2160944" y="1672426"/>
                <a:ext cx="547803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9" name="Freeform 1188"/>
              <p:cNvSpPr/>
              <p:nvPr/>
            </p:nvSpPr>
            <p:spPr bwMode="auto">
              <a:xfrm>
                <a:off x="2101950" y="1632849"/>
                <a:ext cx="661578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0" name="Freeform 1189"/>
              <p:cNvSpPr/>
              <p:nvPr/>
            </p:nvSpPr>
            <p:spPr bwMode="auto">
              <a:xfrm>
                <a:off x="2535979" y="1727226"/>
                <a:ext cx="244404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1" name="Freeform 1190"/>
              <p:cNvSpPr/>
              <p:nvPr/>
            </p:nvSpPr>
            <p:spPr bwMode="auto">
              <a:xfrm>
                <a:off x="2089310" y="1730271"/>
                <a:ext cx="240189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92" name="Straight Connector 1191"/>
              <p:cNvCxnSpPr>
                <a:endCxn id="1187" idx="2"/>
              </p:cNvCxnSpPr>
              <p:nvPr/>
            </p:nvCxnSpPr>
            <p:spPr bwMode="auto">
              <a:xfrm flipH="1" flipV="1">
                <a:off x="1870189" y="1736360"/>
                <a:ext cx="4213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 bwMode="auto">
              <a:xfrm flipH="1" flipV="1">
                <a:off x="2995289" y="1733315"/>
                <a:ext cx="4215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8" name="Group 347"/>
            <p:cNvGrpSpPr>
              <a:grpSpLocks/>
            </p:cNvGrpSpPr>
            <p:nvPr/>
          </p:nvGrpSpPr>
          <p:grpSpPr bwMode="auto">
            <a:xfrm>
              <a:off x="6347637" y="2481965"/>
              <a:ext cx="403071" cy="202807"/>
              <a:chOff x="1871277" y="1576300"/>
              <a:chExt cx="1128371" cy="437861"/>
            </a:xfrm>
          </p:grpSpPr>
          <p:sp>
            <p:nvSpPr>
              <p:cNvPr id="1122" name="Oval 1121"/>
              <p:cNvSpPr/>
              <p:nvPr/>
            </p:nvSpPr>
            <p:spPr bwMode="auto">
              <a:xfrm flipV="1">
                <a:off x="1877892" y="1694743"/>
                <a:ext cx="1119914" cy="318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3" name="Rectangle 1122"/>
              <p:cNvSpPr/>
              <p:nvPr/>
            </p:nvSpPr>
            <p:spPr bwMode="auto">
              <a:xfrm>
                <a:off x="1873449" y="1739300"/>
                <a:ext cx="1124357" cy="1165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4" name="Oval 1123"/>
              <p:cNvSpPr/>
              <p:nvPr/>
            </p:nvSpPr>
            <p:spPr bwMode="auto">
              <a:xfrm flipV="1">
                <a:off x="1873449" y="1574784"/>
                <a:ext cx="1119914" cy="318749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5" name="Freeform 1124"/>
              <p:cNvSpPr/>
              <p:nvPr/>
            </p:nvSpPr>
            <p:spPr bwMode="auto">
              <a:xfrm>
                <a:off x="2162315" y="1670752"/>
                <a:ext cx="546626" cy="16108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0" name="Freeform 1179"/>
              <p:cNvSpPr/>
              <p:nvPr/>
            </p:nvSpPr>
            <p:spPr bwMode="auto">
              <a:xfrm>
                <a:off x="2104543" y="1633049"/>
                <a:ext cx="657727" cy="109677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1" name="Freeform 1180"/>
              <p:cNvSpPr/>
              <p:nvPr/>
            </p:nvSpPr>
            <p:spPr bwMode="auto">
              <a:xfrm>
                <a:off x="2535619" y="1725591"/>
                <a:ext cx="244427" cy="9939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2" name="Freeform 1181"/>
              <p:cNvSpPr/>
              <p:nvPr/>
            </p:nvSpPr>
            <p:spPr bwMode="auto">
              <a:xfrm>
                <a:off x="2091209" y="1729017"/>
                <a:ext cx="239982" cy="9596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83" name="Straight Connector 1182"/>
              <p:cNvCxnSpPr>
                <a:endCxn id="1124" idx="2"/>
              </p:cNvCxnSpPr>
              <p:nvPr/>
            </p:nvCxnSpPr>
            <p:spPr bwMode="auto">
              <a:xfrm flipH="1" flipV="1">
                <a:off x="1873449" y="1735872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4" name="Straight Connector 1183"/>
              <p:cNvCxnSpPr/>
              <p:nvPr/>
            </p:nvCxnSpPr>
            <p:spPr bwMode="auto">
              <a:xfrm flipH="1" flipV="1">
                <a:off x="2993363" y="1732446"/>
                <a:ext cx="4443" cy="1233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79" name="Group 752"/>
            <p:cNvGrpSpPr>
              <a:grpSpLocks/>
            </p:cNvGrpSpPr>
            <p:nvPr/>
          </p:nvGrpSpPr>
          <p:grpSpPr bwMode="auto">
            <a:xfrm>
              <a:off x="7678804" y="2388750"/>
              <a:ext cx="418211" cy="189727"/>
              <a:chOff x="7913987" y="1515773"/>
              <a:chExt cx="625138" cy="276534"/>
            </a:xfrm>
          </p:grpSpPr>
          <p:sp>
            <p:nvSpPr>
              <p:cNvPr id="1057" name="Oval 1056"/>
              <p:cNvSpPr/>
              <p:nvPr/>
            </p:nvSpPr>
            <p:spPr bwMode="auto">
              <a:xfrm flipV="1">
                <a:off x="7916261" y="1595082"/>
                <a:ext cx="621721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8" name="Rectangle 1057"/>
              <p:cNvSpPr/>
              <p:nvPr/>
            </p:nvSpPr>
            <p:spPr bwMode="auto">
              <a:xfrm>
                <a:off x="7913888" y="1622848"/>
                <a:ext cx="624093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9" name="Oval 1058"/>
              <p:cNvSpPr/>
              <p:nvPr/>
            </p:nvSpPr>
            <p:spPr bwMode="auto">
              <a:xfrm flipV="1">
                <a:off x="7913888" y="1516411"/>
                <a:ext cx="621721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6" name="Freeform 1065"/>
              <p:cNvSpPr/>
              <p:nvPr/>
            </p:nvSpPr>
            <p:spPr bwMode="auto">
              <a:xfrm>
                <a:off x="8072877" y="1581199"/>
                <a:ext cx="303742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7" name="Freeform 1116"/>
              <p:cNvSpPr/>
              <p:nvPr/>
            </p:nvSpPr>
            <p:spPr bwMode="auto">
              <a:xfrm>
                <a:off x="8042029" y="1555746"/>
                <a:ext cx="365439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8" name="Freeform 1117"/>
              <p:cNvSpPr/>
              <p:nvPr/>
            </p:nvSpPr>
            <p:spPr bwMode="auto">
              <a:xfrm>
                <a:off x="8281700" y="1613593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19" name="Freeform 1118"/>
              <p:cNvSpPr/>
              <p:nvPr/>
            </p:nvSpPr>
            <p:spPr bwMode="auto">
              <a:xfrm>
                <a:off x="8034910" y="1615906"/>
                <a:ext cx="132887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20" name="Straight Connector 1119"/>
              <p:cNvCxnSpPr>
                <a:endCxn id="1059" idx="2"/>
              </p:cNvCxnSpPr>
              <p:nvPr/>
            </p:nvCxnSpPr>
            <p:spPr bwMode="auto">
              <a:xfrm flipH="1" flipV="1">
                <a:off x="7913888" y="161590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 bwMode="auto">
              <a:xfrm flipH="1" flipV="1">
                <a:off x="8535609" y="1618220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0" name="Group 753"/>
            <p:cNvGrpSpPr>
              <a:grpSpLocks/>
            </p:cNvGrpSpPr>
            <p:nvPr/>
          </p:nvGrpSpPr>
          <p:grpSpPr bwMode="auto">
            <a:xfrm>
              <a:off x="7187343" y="2485248"/>
              <a:ext cx="418211" cy="189727"/>
              <a:chOff x="7913987" y="1515773"/>
              <a:chExt cx="625138" cy="276534"/>
            </a:xfrm>
          </p:grpSpPr>
          <p:sp>
            <p:nvSpPr>
              <p:cNvPr id="991" name="Oval 990"/>
              <p:cNvSpPr/>
              <p:nvPr/>
            </p:nvSpPr>
            <p:spPr bwMode="auto">
              <a:xfrm flipV="1">
                <a:off x="7915268" y="1595576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3" name="Rectangle 992"/>
              <p:cNvSpPr/>
              <p:nvPr/>
            </p:nvSpPr>
            <p:spPr bwMode="auto">
              <a:xfrm>
                <a:off x="7912896" y="1623342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4" name="Oval 993"/>
              <p:cNvSpPr/>
              <p:nvPr/>
            </p:nvSpPr>
            <p:spPr bwMode="auto">
              <a:xfrm flipV="1">
                <a:off x="7912896" y="1516906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6" name="Freeform 995"/>
              <p:cNvSpPr/>
              <p:nvPr/>
            </p:nvSpPr>
            <p:spPr bwMode="auto">
              <a:xfrm>
                <a:off x="8071885" y="1581693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8" name="Freeform 997"/>
              <p:cNvSpPr/>
              <p:nvPr/>
            </p:nvSpPr>
            <p:spPr bwMode="auto">
              <a:xfrm>
                <a:off x="8041037" y="1556241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99" name="Freeform 998"/>
              <p:cNvSpPr/>
              <p:nvPr/>
            </p:nvSpPr>
            <p:spPr bwMode="auto">
              <a:xfrm>
                <a:off x="8283081" y="1614087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00" name="Freeform 999"/>
              <p:cNvSpPr/>
              <p:nvPr/>
            </p:nvSpPr>
            <p:spPr bwMode="auto">
              <a:xfrm>
                <a:off x="8033917" y="1616401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29" name="Straight Connector 1028"/>
              <p:cNvCxnSpPr>
                <a:endCxn id="994" idx="2"/>
              </p:cNvCxnSpPr>
              <p:nvPr/>
            </p:nvCxnSpPr>
            <p:spPr bwMode="auto">
              <a:xfrm flipH="1" flipV="1">
                <a:off x="7912896" y="1616401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8" name="Straight Connector 1047"/>
              <p:cNvCxnSpPr/>
              <p:nvPr/>
            </p:nvCxnSpPr>
            <p:spPr bwMode="auto">
              <a:xfrm flipH="1" flipV="1">
                <a:off x="8536989" y="1618714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1" name="Group 754"/>
            <p:cNvGrpSpPr>
              <a:grpSpLocks/>
            </p:cNvGrpSpPr>
            <p:nvPr/>
          </p:nvGrpSpPr>
          <p:grpSpPr bwMode="auto">
            <a:xfrm>
              <a:off x="7195275" y="2751878"/>
              <a:ext cx="418211" cy="189727"/>
              <a:chOff x="7913987" y="1515773"/>
              <a:chExt cx="625138" cy="276534"/>
            </a:xfrm>
          </p:grpSpPr>
          <p:sp>
            <p:nvSpPr>
              <p:cNvPr id="933" name="Oval 932"/>
              <p:cNvSpPr/>
              <p:nvPr/>
            </p:nvSpPr>
            <p:spPr bwMode="auto">
              <a:xfrm flipV="1">
                <a:off x="7915277" y="1593365"/>
                <a:ext cx="624093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4" name="Rectangle 933"/>
              <p:cNvSpPr/>
              <p:nvPr/>
            </p:nvSpPr>
            <p:spPr bwMode="auto">
              <a:xfrm>
                <a:off x="7912903" y="162113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5" name="Oval 934"/>
              <p:cNvSpPr/>
              <p:nvPr/>
            </p:nvSpPr>
            <p:spPr bwMode="auto">
              <a:xfrm flipV="1">
                <a:off x="7912903" y="1514694"/>
                <a:ext cx="624095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6" name="Freeform 935"/>
              <p:cNvSpPr/>
              <p:nvPr/>
            </p:nvSpPr>
            <p:spPr bwMode="auto">
              <a:xfrm>
                <a:off x="8071894" y="1579482"/>
                <a:ext cx="306114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7" name="Freeform 936"/>
              <p:cNvSpPr/>
              <p:nvPr/>
            </p:nvSpPr>
            <p:spPr bwMode="auto">
              <a:xfrm>
                <a:off x="8041044" y="1554029"/>
                <a:ext cx="367813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8" name="Freeform 937"/>
              <p:cNvSpPr/>
              <p:nvPr/>
            </p:nvSpPr>
            <p:spPr bwMode="auto">
              <a:xfrm>
                <a:off x="8283088" y="1614189"/>
                <a:ext cx="135261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56" name="Freeform 955"/>
              <p:cNvSpPr/>
              <p:nvPr/>
            </p:nvSpPr>
            <p:spPr bwMode="auto">
              <a:xfrm>
                <a:off x="8033926" y="1614189"/>
                <a:ext cx="135259" cy="6247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7" name="Straight Connector 956"/>
              <p:cNvCxnSpPr>
                <a:endCxn id="935" idx="2"/>
              </p:cNvCxnSpPr>
              <p:nvPr/>
            </p:nvCxnSpPr>
            <p:spPr bwMode="auto">
              <a:xfrm flipH="1" flipV="1">
                <a:off x="7912903" y="1614189"/>
                <a:ext cx="2374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 bwMode="auto">
              <a:xfrm flipH="1" flipV="1">
                <a:off x="8536998" y="1618816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2" name="Group 755"/>
            <p:cNvGrpSpPr>
              <a:grpSpLocks/>
            </p:cNvGrpSpPr>
            <p:nvPr/>
          </p:nvGrpSpPr>
          <p:grpSpPr bwMode="auto">
            <a:xfrm>
              <a:off x="7088975" y="3633334"/>
              <a:ext cx="418211" cy="189727"/>
              <a:chOff x="7913987" y="1515773"/>
              <a:chExt cx="625138" cy="276534"/>
            </a:xfrm>
          </p:grpSpPr>
          <p:sp>
            <p:nvSpPr>
              <p:cNvPr id="924" name="Oval 923"/>
              <p:cNvSpPr/>
              <p:nvPr/>
            </p:nvSpPr>
            <p:spPr bwMode="auto">
              <a:xfrm flipV="1">
                <a:off x="7915183" y="1595105"/>
                <a:ext cx="624095" cy="196676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5" name="Rectangle 924"/>
              <p:cNvSpPr/>
              <p:nvPr/>
            </p:nvSpPr>
            <p:spPr bwMode="auto">
              <a:xfrm>
                <a:off x="7912811" y="1622871"/>
                <a:ext cx="626467" cy="71728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6" name="Oval 925"/>
              <p:cNvSpPr/>
              <p:nvPr/>
            </p:nvSpPr>
            <p:spPr bwMode="auto">
              <a:xfrm flipV="1">
                <a:off x="7912811" y="1516435"/>
                <a:ext cx="624093" cy="19667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7" name="Freeform 926"/>
              <p:cNvSpPr/>
              <p:nvPr/>
            </p:nvSpPr>
            <p:spPr bwMode="auto">
              <a:xfrm>
                <a:off x="8071800" y="1581222"/>
                <a:ext cx="306115" cy="9949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8" name="Freeform 927"/>
              <p:cNvSpPr/>
              <p:nvPr/>
            </p:nvSpPr>
            <p:spPr bwMode="auto">
              <a:xfrm>
                <a:off x="8040952" y="1555769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9" name="Freeform 928"/>
              <p:cNvSpPr/>
              <p:nvPr/>
            </p:nvSpPr>
            <p:spPr bwMode="auto">
              <a:xfrm>
                <a:off x="8282996" y="161361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0" name="Freeform 929"/>
              <p:cNvSpPr/>
              <p:nvPr/>
            </p:nvSpPr>
            <p:spPr bwMode="auto">
              <a:xfrm>
                <a:off x="8033832" y="1615929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31" name="Straight Connector 930"/>
              <p:cNvCxnSpPr>
                <a:endCxn id="926" idx="2"/>
              </p:cNvCxnSpPr>
              <p:nvPr/>
            </p:nvCxnSpPr>
            <p:spPr bwMode="auto">
              <a:xfrm flipH="1" flipV="1">
                <a:off x="7912811" y="1615929"/>
                <a:ext cx="2372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 bwMode="auto">
              <a:xfrm flipH="1" flipV="1">
                <a:off x="8536904" y="161824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3" name="Group 756"/>
            <p:cNvGrpSpPr>
              <a:grpSpLocks/>
            </p:cNvGrpSpPr>
            <p:nvPr/>
          </p:nvGrpSpPr>
          <p:grpSpPr bwMode="auto">
            <a:xfrm>
              <a:off x="7748699" y="3641266"/>
              <a:ext cx="418211" cy="189727"/>
              <a:chOff x="7913987" y="1515773"/>
              <a:chExt cx="625138" cy="276534"/>
            </a:xfrm>
          </p:grpSpPr>
          <p:sp>
            <p:nvSpPr>
              <p:cNvPr id="915" name="Oval 914"/>
              <p:cNvSpPr/>
              <p:nvPr/>
            </p:nvSpPr>
            <p:spPr bwMode="auto">
              <a:xfrm flipV="1">
                <a:off x="7916193" y="1595113"/>
                <a:ext cx="624095" cy="196677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6" name="Rectangle 915"/>
              <p:cNvSpPr/>
              <p:nvPr/>
            </p:nvSpPr>
            <p:spPr bwMode="auto">
              <a:xfrm>
                <a:off x="7913821" y="1622879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7" name="Oval 916"/>
              <p:cNvSpPr/>
              <p:nvPr/>
            </p:nvSpPr>
            <p:spPr bwMode="auto">
              <a:xfrm flipV="1">
                <a:off x="7913821" y="1516442"/>
                <a:ext cx="624093" cy="19667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8" name="Freeform 917"/>
              <p:cNvSpPr/>
              <p:nvPr/>
            </p:nvSpPr>
            <p:spPr bwMode="auto">
              <a:xfrm>
                <a:off x="8072810" y="1581230"/>
                <a:ext cx="306115" cy="9949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9" name="Freeform 918"/>
              <p:cNvSpPr/>
              <p:nvPr/>
            </p:nvSpPr>
            <p:spPr bwMode="auto">
              <a:xfrm>
                <a:off x="8041962" y="1555778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0" name="Freeform 919"/>
              <p:cNvSpPr/>
              <p:nvPr/>
            </p:nvSpPr>
            <p:spPr bwMode="auto">
              <a:xfrm>
                <a:off x="8284006" y="1613623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1" name="Freeform 920"/>
              <p:cNvSpPr/>
              <p:nvPr/>
            </p:nvSpPr>
            <p:spPr bwMode="auto">
              <a:xfrm>
                <a:off x="8034842" y="1615938"/>
                <a:ext cx="135261" cy="6016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22" name="Straight Connector 921"/>
              <p:cNvCxnSpPr>
                <a:endCxn id="917" idx="2"/>
              </p:cNvCxnSpPr>
              <p:nvPr/>
            </p:nvCxnSpPr>
            <p:spPr bwMode="auto">
              <a:xfrm flipH="1" flipV="1">
                <a:off x="7913821" y="1615938"/>
                <a:ext cx="2372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 bwMode="auto">
              <a:xfrm flipH="1" flipV="1">
                <a:off x="8537914" y="1618251"/>
                <a:ext cx="2374" cy="76357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984" name="Group 757"/>
            <p:cNvGrpSpPr>
              <a:grpSpLocks/>
            </p:cNvGrpSpPr>
            <p:nvPr/>
          </p:nvGrpSpPr>
          <p:grpSpPr bwMode="auto">
            <a:xfrm>
              <a:off x="7440813" y="3924693"/>
              <a:ext cx="418211" cy="189727"/>
              <a:chOff x="7913987" y="1515773"/>
              <a:chExt cx="625138" cy="276534"/>
            </a:xfrm>
          </p:grpSpPr>
          <p:sp>
            <p:nvSpPr>
              <p:cNvPr id="906" name="Oval 905"/>
              <p:cNvSpPr/>
              <p:nvPr/>
            </p:nvSpPr>
            <p:spPr bwMode="auto">
              <a:xfrm flipV="1">
                <a:off x="7916060" y="1593871"/>
                <a:ext cx="624095" cy="1989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0" dist="23000" dir="5400000" rotWithShape="0">
                  <a:schemeClr val="bg1">
                    <a:lumMod val="75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 bwMode="auto">
              <a:xfrm>
                <a:off x="7913688" y="1621637"/>
                <a:ext cx="626467" cy="71730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50000"/>
                      <a:lumOff val="50000"/>
                    </a:schemeClr>
                  </a:gs>
                  <a:gs pos="53000">
                    <a:schemeClr val="bg1">
                      <a:lumMod val="8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8" name="Oval 907"/>
              <p:cNvSpPr/>
              <p:nvPr/>
            </p:nvSpPr>
            <p:spPr bwMode="auto">
              <a:xfrm flipV="1">
                <a:off x="7913688" y="1515200"/>
                <a:ext cx="624093" cy="19899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9" name="Freeform 908"/>
              <p:cNvSpPr/>
              <p:nvPr/>
            </p:nvSpPr>
            <p:spPr bwMode="auto">
              <a:xfrm>
                <a:off x="8072677" y="1579988"/>
                <a:ext cx="306115" cy="10180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0" name="Freeform 909"/>
              <p:cNvSpPr/>
              <p:nvPr/>
            </p:nvSpPr>
            <p:spPr bwMode="auto">
              <a:xfrm>
                <a:off x="8041829" y="1554536"/>
                <a:ext cx="367811" cy="69415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1" name="Freeform 910"/>
              <p:cNvSpPr/>
              <p:nvPr/>
            </p:nvSpPr>
            <p:spPr bwMode="auto">
              <a:xfrm>
                <a:off x="8283873" y="1614696"/>
                <a:ext cx="135259" cy="6016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12" name="Freeform 911"/>
              <p:cNvSpPr/>
              <p:nvPr/>
            </p:nvSpPr>
            <p:spPr bwMode="auto">
              <a:xfrm>
                <a:off x="8034709" y="1614696"/>
                <a:ext cx="135261" cy="6247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13" name="Straight Connector 912"/>
              <p:cNvCxnSpPr>
                <a:endCxn id="908" idx="2"/>
              </p:cNvCxnSpPr>
              <p:nvPr/>
            </p:nvCxnSpPr>
            <p:spPr bwMode="auto">
              <a:xfrm flipH="1" flipV="1">
                <a:off x="7913688" y="1614696"/>
                <a:ext cx="2372" cy="78671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 bwMode="auto">
              <a:xfrm flipH="1" flipV="1">
                <a:off x="8537781" y="1619324"/>
                <a:ext cx="2374" cy="76356"/>
              </a:xfrm>
              <a:prstGeom prst="line">
                <a:avLst/>
              </a:prstGeom>
              <a:ln w="6350" cmpd="sng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985" name="Line 421"/>
            <p:cNvSpPr>
              <a:spLocks noChangeShapeType="1"/>
            </p:cNvSpPr>
            <p:nvPr/>
          </p:nvSpPr>
          <p:spPr bwMode="auto">
            <a:xfrm>
              <a:off x="7396163" y="3813175"/>
              <a:ext cx="163512" cy="120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6" name="Line 422"/>
            <p:cNvSpPr>
              <a:spLocks noChangeShapeType="1"/>
            </p:cNvSpPr>
            <p:nvPr/>
          </p:nvSpPr>
          <p:spPr bwMode="auto">
            <a:xfrm>
              <a:off x="7493000" y="3733800"/>
              <a:ext cx="279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7" name="Line 423"/>
            <p:cNvSpPr>
              <a:spLocks noChangeShapeType="1"/>
            </p:cNvSpPr>
            <p:nvPr/>
          </p:nvSpPr>
          <p:spPr bwMode="auto">
            <a:xfrm flipV="1">
              <a:off x="7729538" y="3819525"/>
              <a:ext cx="134937" cy="104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8" name="Line 444"/>
            <p:cNvSpPr>
              <a:spLocks noChangeShapeType="1"/>
            </p:cNvSpPr>
            <p:nvPr/>
          </p:nvSpPr>
          <p:spPr bwMode="auto">
            <a:xfrm flipV="1">
              <a:off x="7577138" y="2492375"/>
              <a:ext cx="123825" cy="87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89" name="Line 445"/>
            <p:cNvSpPr>
              <a:spLocks noChangeShapeType="1"/>
            </p:cNvSpPr>
            <p:nvPr/>
          </p:nvSpPr>
          <p:spPr bwMode="auto">
            <a:xfrm>
              <a:off x="7405688" y="2665413"/>
              <a:ext cx="0" cy="82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0" name="Line 446"/>
            <p:cNvSpPr>
              <a:spLocks noChangeShapeType="1"/>
            </p:cNvSpPr>
            <p:nvPr/>
          </p:nvSpPr>
          <p:spPr bwMode="auto">
            <a:xfrm flipV="1">
              <a:off x="7577138" y="2562225"/>
              <a:ext cx="263525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1" name="Line 447"/>
            <p:cNvSpPr>
              <a:spLocks noChangeShapeType="1"/>
            </p:cNvSpPr>
            <p:nvPr/>
          </p:nvSpPr>
          <p:spPr bwMode="auto">
            <a:xfrm>
              <a:off x="7942263" y="2560638"/>
              <a:ext cx="0" cy="196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2" name="Line 448"/>
            <p:cNvSpPr>
              <a:spLocks noChangeShapeType="1"/>
            </p:cNvSpPr>
            <p:nvPr/>
          </p:nvSpPr>
          <p:spPr bwMode="auto">
            <a:xfrm>
              <a:off x="7596188" y="2867025"/>
              <a:ext cx="188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3" name="Line 450"/>
            <p:cNvSpPr>
              <a:spLocks noChangeShapeType="1"/>
            </p:cNvSpPr>
            <p:nvPr/>
          </p:nvSpPr>
          <p:spPr bwMode="auto">
            <a:xfrm>
              <a:off x="8150225" y="2857500"/>
              <a:ext cx="17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4" name="Line 451"/>
            <p:cNvSpPr>
              <a:spLocks noChangeShapeType="1"/>
            </p:cNvSpPr>
            <p:nvPr/>
          </p:nvSpPr>
          <p:spPr bwMode="auto">
            <a:xfrm flipH="1">
              <a:off x="7296150" y="2933700"/>
              <a:ext cx="98425" cy="7048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5" name="Line 452"/>
            <p:cNvSpPr>
              <a:spLocks noChangeShapeType="1"/>
            </p:cNvSpPr>
            <p:nvPr/>
          </p:nvSpPr>
          <p:spPr bwMode="auto">
            <a:xfrm flipH="1">
              <a:off x="7888288" y="2933700"/>
              <a:ext cx="111125" cy="7270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96" name="Line 541"/>
            <p:cNvSpPr>
              <a:spLocks noChangeShapeType="1"/>
            </p:cNvSpPr>
            <p:nvPr/>
          </p:nvSpPr>
          <p:spPr bwMode="auto">
            <a:xfrm flipV="1">
              <a:off x="7272338" y="4075113"/>
              <a:ext cx="227012" cy="436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997" name="Group 665"/>
            <p:cNvGrpSpPr>
              <a:grpSpLocks/>
            </p:cNvGrpSpPr>
            <p:nvPr/>
          </p:nvGrpSpPr>
          <p:grpSpPr bwMode="auto">
            <a:xfrm>
              <a:off x="7689850" y="2395538"/>
              <a:ext cx="390525" cy="169862"/>
              <a:chOff x="4650" y="1129"/>
              <a:chExt cx="246" cy="95"/>
            </a:xfrm>
          </p:grpSpPr>
          <p:sp>
            <p:nvSpPr>
              <p:cNvPr id="3612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2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2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27" name="Group 65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30" name="Freeform 6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31" name="Freeform 6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28" name="Line 66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9" name="Line 66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98" name="Group 675"/>
            <p:cNvGrpSpPr>
              <a:grpSpLocks/>
            </p:cNvGrpSpPr>
            <p:nvPr/>
          </p:nvGrpSpPr>
          <p:grpSpPr bwMode="auto">
            <a:xfrm>
              <a:off x="7204075" y="2493963"/>
              <a:ext cx="390525" cy="169862"/>
              <a:chOff x="4650" y="1129"/>
              <a:chExt cx="246" cy="95"/>
            </a:xfrm>
          </p:grpSpPr>
          <p:sp>
            <p:nvSpPr>
              <p:cNvPr id="36116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17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18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19" name="Group 67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22" name="Freeform 6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23" name="Freeform 6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20" name="Line 68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1" name="Line 68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999" name="Group 684"/>
            <p:cNvGrpSpPr>
              <a:grpSpLocks/>
            </p:cNvGrpSpPr>
            <p:nvPr/>
          </p:nvGrpSpPr>
          <p:grpSpPr bwMode="auto">
            <a:xfrm>
              <a:off x="7215188" y="2757488"/>
              <a:ext cx="390525" cy="169862"/>
              <a:chOff x="4650" y="1129"/>
              <a:chExt cx="246" cy="95"/>
            </a:xfrm>
          </p:grpSpPr>
          <p:sp>
            <p:nvSpPr>
              <p:cNvPr id="36108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09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10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11" name="Group 68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14" name="Freeform 6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15" name="Freeform 6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12" name="Line 69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3" name="Line 69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00" name="Line 693"/>
            <p:cNvSpPr>
              <a:spLocks noChangeShapeType="1"/>
            </p:cNvSpPr>
            <p:nvPr/>
          </p:nvSpPr>
          <p:spPr bwMode="auto">
            <a:xfrm>
              <a:off x="8345488" y="2855913"/>
              <a:ext cx="17780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6001" name="Group 694"/>
            <p:cNvGrpSpPr>
              <a:grpSpLocks/>
            </p:cNvGrpSpPr>
            <p:nvPr/>
          </p:nvGrpSpPr>
          <p:grpSpPr bwMode="auto">
            <a:xfrm>
              <a:off x="7400925" y="3911600"/>
              <a:ext cx="485775" cy="203200"/>
              <a:chOff x="4650" y="1129"/>
              <a:chExt cx="246" cy="95"/>
            </a:xfrm>
          </p:grpSpPr>
          <p:sp>
            <p:nvSpPr>
              <p:cNvPr id="36100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101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102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103" name="Group 69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106" name="Freeform 69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07" name="Freeform 70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104" name="Line 701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5" name="Line 70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02" name="Group 712"/>
            <p:cNvGrpSpPr>
              <a:grpSpLocks/>
            </p:cNvGrpSpPr>
            <p:nvPr/>
          </p:nvGrpSpPr>
          <p:grpSpPr bwMode="auto">
            <a:xfrm>
              <a:off x="7081838" y="3630613"/>
              <a:ext cx="485775" cy="203200"/>
              <a:chOff x="4650" y="1129"/>
              <a:chExt cx="246" cy="95"/>
            </a:xfrm>
          </p:grpSpPr>
          <p:sp>
            <p:nvSpPr>
              <p:cNvPr id="36092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093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094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095" name="Group 716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098" name="Freeform 71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9" name="Freeform 71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96" name="Line 719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7" name="Line 720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003" name="Group 721"/>
            <p:cNvGrpSpPr>
              <a:grpSpLocks/>
            </p:cNvGrpSpPr>
            <p:nvPr/>
          </p:nvGrpSpPr>
          <p:grpSpPr bwMode="auto">
            <a:xfrm>
              <a:off x="7743825" y="3643313"/>
              <a:ext cx="485775" cy="203200"/>
              <a:chOff x="4650" y="1129"/>
              <a:chExt cx="246" cy="95"/>
            </a:xfrm>
          </p:grpSpPr>
          <p:sp>
            <p:nvSpPr>
              <p:cNvPr id="36084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36085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36086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36087" name="Group 725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36090" name="Freeform 7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91" name="Freeform 7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6088" name="Line 728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9" name="Line 729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6004" name="Text Box 580"/>
            <p:cNvSpPr txBox="1">
              <a:spLocks noChangeArrowheads="1"/>
            </p:cNvSpPr>
            <p:nvPr/>
          </p:nvSpPr>
          <p:spPr bwMode="auto">
            <a:xfrm>
              <a:off x="5957888" y="1384300"/>
              <a:ext cx="15494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mobile network</a:t>
              </a:r>
            </a:p>
          </p:txBody>
        </p:sp>
        <p:sp>
          <p:nvSpPr>
            <p:cNvPr id="36005" name="Text Box 580"/>
            <p:cNvSpPr txBox="1">
              <a:spLocks noChangeArrowheads="1"/>
            </p:cNvSpPr>
            <p:nvPr/>
          </p:nvSpPr>
          <p:spPr bwMode="auto">
            <a:xfrm>
              <a:off x="7561263" y="2071688"/>
              <a:ext cx="110807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global ISP</a:t>
              </a:r>
            </a:p>
          </p:txBody>
        </p:sp>
        <p:sp>
          <p:nvSpPr>
            <p:cNvPr id="36006" name="Text Box 580"/>
            <p:cNvSpPr txBox="1">
              <a:spLocks noChangeArrowheads="1"/>
            </p:cNvSpPr>
            <p:nvPr/>
          </p:nvSpPr>
          <p:spPr bwMode="auto">
            <a:xfrm>
              <a:off x="7337425" y="3298825"/>
              <a:ext cx="128905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/>
                <a:t>regional ISP</a:t>
              </a:r>
            </a:p>
          </p:txBody>
        </p:sp>
        <p:sp>
          <p:nvSpPr>
            <p:cNvPr id="36007" name="Text Box 580"/>
            <p:cNvSpPr txBox="1">
              <a:spLocks noChangeArrowheads="1"/>
            </p:cNvSpPr>
            <p:nvPr/>
          </p:nvSpPr>
          <p:spPr bwMode="auto">
            <a:xfrm>
              <a:off x="6324600" y="2963863"/>
              <a:ext cx="8953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home 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network</a:t>
              </a:r>
            </a:p>
          </p:txBody>
        </p:sp>
        <p:sp>
          <p:nvSpPr>
            <p:cNvPr id="36008" name="Text Box 580"/>
            <p:cNvSpPr txBox="1">
              <a:spLocks noChangeArrowheads="1"/>
            </p:cNvSpPr>
            <p:nvPr/>
          </p:nvSpPr>
          <p:spPr bwMode="auto">
            <a:xfrm>
              <a:off x="5584825" y="5645150"/>
              <a:ext cx="129540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sz="1600"/>
                <a:t>institutional</a:t>
              </a:r>
            </a:p>
            <a:p>
              <a:pPr>
                <a:lnSpc>
                  <a:spcPct val="80000"/>
                </a:lnSpc>
              </a:pPr>
              <a:r>
                <a:rPr lang="en-US" sz="1600"/>
                <a:t>       network</a:t>
              </a:r>
            </a:p>
          </p:txBody>
        </p:sp>
        <p:pic>
          <p:nvPicPr>
            <p:cNvPr id="36009" name="Picture 269" descr="cell_tower_radiation copy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49" y="1803400"/>
              <a:ext cx="518463" cy="41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010" name="Group 347"/>
            <p:cNvGrpSpPr>
              <a:grpSpLocks/>
            </p:cNvGrpSpPr>
            <p:nvPr/>
          </p:nvGrpSpPr>
          <p:grpSpPr bwMode="auto">
            <a:xfrm>
              <a:off x="7077272" y="3621727"/>
              <a:ext cx="493804" cy="228319"/>
              <a:chOff x="1871277" y="1576300"/>
              <a:chExt cx="1128371" cy="437861"/>
            </a:xfrm>
          </p:grpSpPr>
          <p:sp>
            <p:nvSpPr>
              <p:cNvPr id="849" name="Oval 848"/>
              <p:cNvSpPr/>
              <p:nvPr/>
            </p:nvSpPr>
            <p:spPr bwMode="auto">
              <a:xfrm flipV="1">
                <a:off x="1874456" y="1693807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0" name="Rectangle 849"/>
              <p:cNvSpPr/>
              <p:nvPr/>
            </p:nvSpPr>
            <p:spPr bwMode="auto">
              <a:xfrm>
                <a:off x="1870827" y="1739475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1" name="Oval 850"/>
              <p:cNvSpPr/>
              <p:nvPr/>
            </p:nvSpPr>
            <p:spPr bwMode="auto">
              <a:xfrm flipV="1">
                <a:off x="1870827" y="1575075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2" name="Freeform 851"/>
              <p:cNvSpPr/>
              <p:nvPr/>
            </p:nvSpPr>
            <p:spPr bwMode="auto">
              <a:xfrm>
                <a:off x="2157403" y="1672497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3" name="Freeform 852"/>
              <p:cNvSpPr/>
              <p:nvPr/>
            </p:nvSpPr>
            <p:spPr bwMode="auto">
              <a:xfrm>
                <a:off x="2102989" y="1632918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4" name="Freeform 853"/>
              <p:cNvSpPr/>
              <p:nvPr/>
            </p:nvSpPr>
            <p:spPr bwMode="auto">
              <a:xfrm>
                <a:off x="2534666" y="1727297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55" name="Freeform 854"/>
              <p:cNvSpPr/>
              <p:nvPr/>
            </p:nvSpPr>
            <p:spPr bwMode="auto">
              <a:xfrm>
                <a:off x="2088479" y="1730340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56" name="Straight Connector 855"/>
              <p:cNvCxnSpPr>
                <a:endCxn id="851" idx="2"/>
              </p:cNvCxnSpPr>
              <p:nvPr/>
            </p:nvCxnSpPr>
            <p:spPr bwMode="auto">
              <a:xfrm flipH="1" flipV="1">
                <a:off x="1870827" y="1736429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 bwMode="auto">
              <a:xfrm flipH="1" flipV="1">
                <a:off x="2995361" y="1733386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1" name="Group 347"/>
            <p:cNvGrpSpPr>
              <a:grpSpLocks/>
            </p:cNvGrpSpPr>
            <p:nvPr/>
          </p:nvGrpSpPr>
          <p:grpSpPr bwMode="auto">
            <a:xfrm>
              <a:off x="7733157" y="3638864"/>
              <a:ext cx="493804" cy="228319"/>
              <a:chOff x="1871277" y="1576300"/>
              <a:chExt cx="1128371" cy="437861"/>
            </a:xfrm>
          </p:grpSpPr>
          <p:sp>
            <p:nvSpPr>
              <p:cNvPr id="840" name="Oval 839"/>
              <p:cNvSpPr/>
              <p:nvPr/>
            </p:nvSpPr>
            <p:spPr bwMode="auto">
              <a:xfrm flipV="1">
                <a:off x="1873889" y="1694432"/>
                <a:ext cx="1124534" cy="31966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1" name="Rectangle 840"/>
              <p:cNvSpPr/>
              <p:nvPr/>
            </p:nvSpPr>
            <p:spPr bwMode="auto">
              <a:xfrm>
                <a:off x="1870262" y="1740098"/>
                <a:ext cx="1128161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2" name="Oval 841"/>
              <p:cNvSpPr/>
              <p:nvPr/>
            </p:nvSpPr>
            <p:spPr bwMode="auto">
              <a:xfrm flipV="1">
                <a:off x="1870262" y="1575698"/>
                <a:ext cx="1124534" cy="31966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3" name="Freeform 842"/>
              <p:cNvSpPr/>
              <p:nvPr/>
            </p:nvSpPr>
            <p:spPr bwMode="auto">
              <a:xfrm>
                <a:off x="2156836" y="1673120"/>
                <a:ext cx="551385" cy="161356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4" name="Freeform 843"/>
              <p:cNvSpPr/>
              <p:nvPr/>
            </p:nvSpPr>
            <p:spPr bwMode="auto">
              <a:xfrm>
                <a:off x="2102424" y="1633543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5" name="Freeform 844"/>
              <p:cNvSpPr/>
              <p:nvPr/>
            </p:nvSpPr>
            <p:spPr bwMode="auto">
              <a:xfrm>
                <a:off x="2534099" y="1727920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46" name="Freeform 845"/>
              <p:cNvSpPr/>
              <p:nvPr/>
            </p:nvSpPr>
            <p:spPr bwMode="auto">
              <a:xfrm>
                <a:off x="2087914" y="1730965"/>
                <a:ext cx="243043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47" name="Straight Connector 846"/>
              <p:cNvCxnSpPr>
                <a:endCxn id="842" idx="2"/>
              </p:cNvCxnSpPr>
              <p:nvPr/>
            </p:nvCxnSpPr>
            <p:spPr bwMode="auto">
              <a:xfrm flipH="1" flipV="1">
                <a:off x="1870262" y="1737054"/>
                <a:ext cx="3626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 bwMode="auto">
              <a:xfrm flipH="1" flipV="1">
                <a:off x="2994797" y="1734009"/>
                <a:ext cx="3626" cy="12482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2" name="Group 347"/>
            <p:cNvGrpSpPr>
              <a:grpSpLocks/>
            </p:cNvGrpSpPr>
            <p:nvPr/>
          </p:nvGrpSpPr>
          <p:grpSpPr bwMode="auto">
            <a:xfrm>
              <a:off x="7397100" y="3903983"/>
              <a:ext cx="493804" cy="228319"/>
              <a:chOff x="1871277" y="1576300"/>
              <a:chExt cx="1128371" cy="437861"/>
            </a:xfrm>
          </p:grpSpPr>
          <p:sp>
            <p:nvSpPr>
              <p:cNvPr id="831" name="Oval 830"/>
              <p:cNvSpPr/>
              <p:nvPr/>
            </p:nvSpPr>
            <p:spPr bwMode="auto">
              <a:xfrm flipV="1">
                <a:off x="1876391" y="1694419"/>
                <a:ext cx="1124534" cy="31966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2" name="Rectangle 831"/>
              <p:cNvSpPr/>
              <p:nvPr/>
            </p:nvSpPr>
            <p:spPr bwMode="auto">
              <a:xfrm>
                <a:off x="1872762" y="1740086"/>
                <a:ext cx="1128163" cy="115689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3" name="Oval 832"/>
              <p:cNvSpPr/>
              <p:nvPr/>
            </p:nvSpPr>
            <p:spPr bwMode="auto">
              <a:xfrm flipV="1">
                <a:off x="1872762" y="1575686"/>
                <a:ext cx="1124534" cy="319666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4" name="Freeform 833"/>
              <p:cNvSpPr/>
              <p:nvPr/>
            </p:nvSpPr>
            <p:spPr bwMode="auto">
              <a:xfrm>
                <a:off x="2159338" y="1673109"/>
                <a:ext cx="551385" cy="161355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5" name="Freeform 834"/>
              <p:cNvSpPr/>
              <p:nvPr/>
            </p:nvSpPr>
            <p:spPr bwMode="auto">
              <a:xfrm>
                <a:off x="2104924" y="1633530"/>
                <a:ext cx="660211" cy="109600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6" name="Freeform 835"/>
              <p:cNvSpPr/>
              <p:nvPr/>
            </p:nvSpPr>
            <p:spPr bwMode="auto">
              <a:xfrm>
                <a:off x="2536601" y="1727909"/>
                <a:ext cx="246672" cy="97422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37" name="Freeform 836"/>
              <p:cNvSpPr/>
              <p:nvPr/>
            </p:nvSpPr>
            <p:spPr bwMode="auto">
              <a:xfrm>
                <a:off x="2090414" y="1730952"/>
                <a:ext cx="243046" cy="9742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38" name="Straight Connector 837"/>
              <p:cNvCxnSpPr>
                <a:endCxn id="833" idx="2"/>
              </p:cNvCxnSpPr>
              <p:nvPr/>
            </p:nvCxnSpPr>
            <p:spPr bwMode="auto">
              <a:xfrm flipH="1" flipV="1">
                <a:off x="1872762" y="1737041"/>
                <a:ext cx="3629" cy="121778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 bwMode="auto">
              <a:xfrm flipH="1" flipV="1">
                <a:off x="2997297" y="1733997"/>
                <a:ext cx="3629" cy="124821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3" name="Group 347"/>
            <p:cNvGrpSpPr>
              <a:grpSpLocks/>
            </p:cNvGrpSpPr>
            <p:nvPr/>
          </p:nvGrpSpPr>
          <p:grpSpPr bwMode="auto">
            <a:xfrm>
              <a:off x="7195340" y="2756360"/>
              <a:ext cx="413310" cy="196874"/>
              <a:chOff x="1871277" y="1576300"/>
              <a:chExt cx="1128371" cy="437861"/>
            </a:xfrm>
          </p:grpSpPr>
          <p:sp>
            <p:nvSpPr>
              <p:cNvPr id="822" name="Oval 821"/>
              <p:cNvSpPr/>
              <p:nvPr/>
            </p:nvSpPr>
            <p:spPr bwMode="auto">
              <a:xfrm flipV="1">
                <a:off x="1873456" y="1695321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3" name="Rectangle 822"/>
              <p:cNvSpPr/>
              <p:nvPr/>
            </p:nvSpPr>
            <p:spPr bwMode="auto">
              <a:xfrm>
                <a:off x="1869120" y="1737689"/>
                <a:ext cx="1131178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4" name="Oval 823"/>
              <p:cNvSpPr/>
              <p:nvPr/>
            </p:nvSpPr>
            <p:spPr bwMode="auto">
              <a:xfrm flipV="1">
                <a:off x="1869120" y="1575277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5" name="Freeform 824"/>
              <p:cNvSpPr/>
              <p:nvPr/>
            </p:nvSpPr>
            <p:spPr bwMode="auto">
              <a:xfrm>
                <a:off x="2159500" y="1670607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6" name="Freeform 825"/>
              <p:cNvSpPr/>
              <p:nvPr/>
            </p:nvSpPr>
            <p:spPr bwMode="auto">
              <a:xfrm>
                <a:off x="2103157" y="1631768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7" name="Freeform 826"/>
              <p:cNvSpPr/>
              <p:nvPr/>
            </p:nvSpPr>
            <p:spPr bwMode="auto">
              <a:xfrm>
                <a:off x="2536558" y="1727098"/>
                <a:ext cx="242704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28" name="Freeform 827"/>
              <p:cNvSpPr/>
              <p:nvPr/>
            </p:nvSpPr>
            <p:spPr bwMode="auto">
              <a:xfrm>
                <a:off x="2090156" y="1730628"/>
                <a:ext cx="238369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9" name="Straight Connector 828"/>
              <p:cNvCxnSpPr>
                <a:endCxn id="824" idx="2"/>
              </p:cNvCxnSpPr>
              <p:nvPr/>
            </p:nvCxnSpPr>
            <p:spPr bwMode="auto">
              <a:xfrm flipH="1" flipV="1">
                <a:off x="1869120" y="1737689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 bwMode="auto">
              <a:xfrm flipH="1" flipV="1">
                <a:off x="2995962" y="1734160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4" name="Group 347"/>
            <p:cNvGrpSpPr>
              <a:grpSpLocks/>
            </p:cNvGrpSpPr>
            <p:nvPr/>
          </p:nvGrpSpPr>
          <p:grpSpPr bwMode="auto">
            <a:xfrm>
              <a:off x="7677419" y="2378982"/>
              <a:ext cx="413310" cy="196874"/>
              <a:chOff x="1871277" y="1576300"/>
              <a:chExt cx="1128371" cy="437861"/>
            </a:xfrm>
          </p:grpSpPr>
          <p:sp>
            <p:nvSpPr>
              <p:cNvPr id="813" name="Oval 812"/>
              <p:cNvSpPr/>
              <p:nvPr/>
            </p:nvSpPr>
            <p:spPr bwMode="auto">
              <a:xfrm flipV="1">
                <a:off x="1874878" y="1697859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4" name="Rectangle 813"/>
              <p:cNvSpPr/>
              <p:nvPr/>
            </p:nvSpPr>
            <p:spPr bwMode="auto">
              <a:xfrm>
                <a:off x="1870543" y="1740227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5" name="Oval 814"/>
              <p:cNvSpPr/>
              <p:nvPr/>
            </p:nvSpPr>
            <p:spPr bwMode="auto">
              <a:xfrm flipV="1">
                <a:off x="1870543" y="1577815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6" name="Freeform 815"/>
              <p:cNvSpPr/>
              <p:nvPr/>
            </p:nvSpPr>
            <p:spPr bwMode="auto">
              <a:xfrm>
                <a:off x="2160923" y="1673143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7" name="Freeform 816"/>
              <p:cNvSpPr/>
              <p:nvPr/>
            </p:nvSpPr>
            <p:spPr bwMode="auto">
              <a:xfrm>
                <a:off x="2104579" y="1634306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8" name="Freeform 817"/>
              <p:cNvSpPr/>
              <p:nvPr/>
            </p:nvSpPr>
            <p:spPr bwMode="auto">
              <a:xfrm>
                <a:off x="2537980" y="1729634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9" name="Freeform 818"/>
              <p:cNvSpPr/>
              <p:nvPr/>
            </p:nvSpPr>
            <p:spPr bwMode="auto">
              <a:xfrm>
                <a:off x="2091578" y="1733166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20" name="Straight Connector 819"/>
              <p:cNvCxnSpPr>
                <a:endCxn id="815" idx="2"/>
              </p:cNvCxnSpPr>
              <p:nvPr/>
            </p:nvCxnSpPr>
            <p:spPr bwMode="auto">
              <a:xfrm flipH="1" flipV="1">
                <a:off x="1870543" y="1740227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/>
              <p:nvPr/>
            </p:nvCxnSpPr>
            <p:spPr bwMode="auto">
              <a:xfrm flipH="1" flipV="1">
                <a:off x="2997385" y="1736695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5" name="Group 347"/>
            <p:cNvGrpSpPr>
              <a:grpSpLocks/>
            </p:cNvGrpSpPr>
            <p:nvPr/>
          </p:nvGrpSpPr>
          <p:grpSpPr bwMode="auto">
            <a:xfrm>
              <a:off x="7186342" y="2486295"/>
              <a:ext cx="413310" cy="196874"/>
              <a:chOff x="1871277" y="1576300"/>
              <a:chExt cx="1128371" cy="437861"/>
            </a:xfrm>
          </p:grpSpPr>
          <p:sp>
            <p:nvSpPr>
              <p:cNvPr id="804" name="Oval 803"/>
              <p:cNvSpPr/>
              <p:nvPr/>
            </p:nvSpPr>
            <p:spPr bwMode="auto">
              <a:xfrm flipV="1">
                <a:off x="1876349" y="1695744"/>
                <a:ext cx="1122510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5" name="Rectangle 804"/>
              <p:cNvSpPr/>
              <p:nvPr/>
            </p:nvSpPr>
            <p:spPr bwMode="auto">
              <a:xfrm>
                <a:off x="1872017" y="1738112"/>
                <a:ext cx="1126842" cy="116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6" name="Oval 805"/>
              <p:cNvSpPr/>
              <p:nvPr/>
            </p:nvSpPr>
            <p:spPr bwMode="auto">
              <a:xfrm flipV="1">
                <a:off x="1872017" y="1575700"/>
                <a:ext cx="1122507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7" name="Freeform 806"/>
              <p:cNvSpPr/>
              <p:nvPr/>
            </p:nvSpPr>
            <p:spPr bwMode="auto">
              <a:xfrm>
                <a:off x="2158061" y="1671030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8" name="Freeform 807"/>
              <p:cNvSpPr/>
              <p:nvPr/>
            </p:nvSpPr>
            <p:spPr bwMode="auto">
              <a:xfrm>
                <a:off x="2101718" y="1632191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9" name="Freeform 808"/>
              <p:cNvSpPr/>
              <p:nvPr/>
            </p:nvSpPr>
            <p:spPr bwMode="auto">
              <a:xfrm>
                <a:off x="2535119" y="1727521"/>
                <a:ext cx="247040" cy="9532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10" name="Freeform 809"/>
              <p:cNvSpPr/>
              <p:nvPr/>
            </p:nvSpPr>
            <p:spPr bwMode="auto">
              <a:xfrm>
                <a:off x="2088717" y="1731051"/>
                <a:ext cx="242704" cy="95330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11" name="Straight Connector 810"/>
              <p:cNvCxnSpPr>
                <a:endCxn id="806" idx="2"/>
              </p:cNvCxnSpPr>
              <p:nvPr/>
            </p:nvCxnSpPr>
            <p:spPr bwMode="auto">
              <a:xfrm flipH="1" flipV="1">
                <a:off x="1872017" y="1738112"/>
                <a:ext cx="4333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2" name="Straight Connector 811"/>
              <p:cNvCxnSpPr/>
              <p:nvPr/>
            </p:nvCxnSpPr>
            <p:spPr bwMode="auto">
              <a:xfrm flipH="1" flipV="1">
                <a:off x="2994524" y="1734582"/>
                <a:ext cx="4335" cy="1235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016" name="Group 347"/>
            <p:cNvGrpSpPr>
              <a:grpSpLocks/>
            </p:cNvGrpSpPr>
            <p:nvPr/>
          </p:nvGrpSpPr>
          <p:grpSpPr bwMode="auto">
            <a:xfrm>
              <a:off x="7750914" y="2756819"/>
              <a:ext cx="413310" cy="196874"/>
              <a:chOff x="1871277" y="1576300"/>
              <a:chExt cx="1128371" cy="437861"/>
            </a:xfrm>
          </p:grpSpPr>
          <p:sp>
            <p:nvSpPr>
              <p:cNvPr id="795" name="Oval 794"/>
              <p:cNvSpPr/>
              <p:nvPr/>
            </p:nvSpPr>
            <p:spPr bwMode="auto">
              <a:xfrm flipV="1">
                <a:off x="1873595" y="1697832"/>
                <a:ext cx="1126842" cy="3177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6" name="Rectangle 795"/>
              <p:cNvSpPr/>
              <p:nvPr/>
            </p:nvSpPr>
            <p:spPr bwMode="auto">
              <a:xfrm>
                <a:off x="1869259" y="1740200"/>
                <a:ext cx="1131178" cy="11651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7" name="Oval 796"/>
              <p:cNvSpPr/>
              <p:nvPr/>
            </p:nvSpPr>
            <p:spPr bwMode="auto">
              <a:xfrm flipV="1">
                <a:off x="1869259" y="1577788"/>
                <a:ext cx="1126842" cy="31776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8" name="Freeform 797"/>
              <p:cNvSpPr/>
              <p:nvPr/>
            </p:nvSpPr>
            <p:spPr bwMode="auto">
              <a:xfrm>
                <a:off x="2159639" y="1673116"/>
                <a:ext cx="550418" cy="16241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799" name="Freeform 798"/>
              <p:cNvSpPr/>
              <p:nvPr/>
            </p:nvSpPr>
            <p:spPr bwMode="auto">
              <a:xfrm>
                <a:off x="2103296" y="1634279"/>
                <a:ext cx="663105" cy="112983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0" name="Freeform 799"/>
              <p:cNvSpPr/>
              <p:nvPr/>
            </p:nvSpPr>
            <p:spPr bwMode="auto">
              <a:xfrm>
                <a:off x="2536697" y="1729607"/>
                <a:ext cx="242704" cy="9533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801" name="Freeform 800"/>
              <p:cNvSpPr/>
              <p:nvPr/>
            </p:nvSpPr>
            <p:spPr bwMode="auto">
              <a:xfrm>
                <a:off x="2090295" y="1733139"/>
                <a:ext cx="238369" cy="95328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802" name="Straight Connector 801"/>
              <p:cNvCxnSpPr>
                <a:endCxn id="797" idx="2"/>
              </p:cNvCxnSpPr>
              <p:nvPr/>
            </p:nvCxnSpPr>
            <p:spPr bwMode="auto">
              <a:xfrm flipH="1" flipV="1">
                <a:off x="1869259" y="1740200"/>
                <a:ext cx="4335" cy="12004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3" name="Straight Connector 802"/>
              <p:cNvCxnSpPr/>
              <p:nvPr/>
            </p:nvCxnSpPr>
            <p:spPr bwMode="auto">
              <a:xfrm flipH="1" flipV="1">
                <a:off x="2996102" y="1736669"/>
                <a:ext cx="4335" cy="123576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017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6100" y="309515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18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3951" y="5490536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19" name="Picture 1005" descr="antenna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711" y="5438691"/>
              <a:ext cx="530703" cy="223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020" name="Picture 934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6052" y="5017186"/>
              <a:ext cx="415925" cy="88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712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AB1C30-5480-8F44-A67D-FD63825275C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1825" y="1924050"/>
            <a:ext cx="7772400" cy="1257300"/>
          </a:xfrm>
        </p:spPr>
        <p:txBody>
          <a:bodyPr/>
          <a:lstStyle/>
          <a:p>
            <a:pPr>
              <a:defRPr/>
            </a:pPr>
            <a:r>
              <a:rPr lang="en-US" sz="4400" smtClean="0">
                <a:cs typeface="+mj-cs"/>
              </a:rPr>
              <a:t>Suppose You Want to Build A Network</a:t>
            </a:r>
            <a:endParaRPr lang="en-US" smtClean="0"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288" y="3179763"/>
            <a:ext cx="7485062" cy="3449637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Potential to…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Grow to Global Proportions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Support Diverse Applications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teleconferencing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video-on-demand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distributed computing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digital libraries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	any new application, e.g., text messaging, phone, </a:t>
            </a:r>
          </a:p>
          <a:p>
            <a:pPr lvl="1" algn="l">
              <a:lnSpc>
                <a:spcPct val="8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5365" name="Picture 4" descr="ar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388" y="209550"/>
            <a:ext cx="32353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0367" y="1433780"/>
            <a:ext cx="4271962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“Mesh” </a:t>
            </a:r>
            <a:r>
              <a:rPr lang="en-US" dirty="0">
                <a:latin typeface="Gill Sans MT" charset="0"/>
              </a:rPr>
              <a:t>of interconnected routers</a:t>
            </a:r>
          </a:p>
          <a:p>
            <a:pPr eaLnBrk="1" hangingPunct="1"/>
            <a:r>
              <a:rPr lang="en-US" dirty="0">
                <a:solidFill>
                  <a:srgbClr val="CC0000"/>
                </a:solidFill>
                <a:latin typeface="Gill Sans MT" charset="0"/>
              </a:rPr>
              <a:t>packet-switching: hosts break application-layer </a:t>
            </a:r>
            <a:r>
              <a:rPr lang="en-US" dirty="0">
                <a:solidFill>
                  <a:srgbClr val="800000"/>
                </a:solidFill>
                <a:latin typeface="Gill Sans MT" charset="0"/>
              </a:rPr>
              <a:t>messages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into </a:t>
            </a:r>
            <a:r>
              <a:rPr lang="en-US" i="1" dirty="0">
                <a:solidFill>
                  <a:srgbClr val="800000"/>
                </a:solidFill>
                <a:latin typeface="Gill Sans MT" charset="0"/>
              </a:rPr>
              <a:t>packets</a:t>
            </a:r>
          </a:p>
          <a:p>
            <a:pPr lvl="1" eaLnBrk="1" hangingPunct="1"/>
            <a:r>
              <a:rPr lang="en-US" dirty="0">
                <a:latin typeface="Gill Sans MT" charset="0"/>
                <a:cs typeface="Arial" charset="0"/>
              </a:rPr>
              <a:t>forward packets</a:t>
            </a:r>
            <a:r>
              <a:rPr lang="en-US" i="1" dirty="0">
                <a:latin typeface="Gill Sans MT" charset="0"/>
                <a:cs typeface="Arial" charset="0"/>
              </a:rPr>
              <a:t> </a:t>
            </a:r>
            <a:r>
              <a:rPr lang="en-US" dirty="0">
                <a:latin typeface="Gill Sans MT" charset="0"/>
                <a:cs typeface="Arial" charset="0"/>
              </a:rPr>
              <a:t>from one router to the next, across links on path from source to destination</a:t>
            </a:r>
          </a:p>
          <a:p>
            <a:pPr lvl="1" eaLnBrk="1" hangingPunct="1"/>
            <a:r>
              <a:rPr lang="en-US" dirty="0">
                <a:latin typeface="Gill Sans MT" charset="0"/>
                <a:cs typeface="Arial" charset="0"/>
              </a:rPr>
              <a:t>each packet transmitted at full link capacity</a:t>
            </a: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5847" y="285397"/>
            <a:ext cx="7169150" cy="11699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Internet: The core</a:t>
            </a:r>
            <a:endParaRPr lang="en-US" dirty="0">
              <a:latin typeface="Gill Sans MT" charset="0"/>
            </a:endParaRPr>
          </a:p>
        </p:txBody>
      </p:sp>
      <p:sp>
        <p:nvSpPr>
          <p:cNvPr id="57348" name="Freeform 637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49" name="Group 638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57897" name="Rectangle 63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898" name="AutoShape 64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CCFF"/>
                </a:solidFill>
              </a:endParaRPr>
            </a:p>
          </p:txBody>
        </p:sp>
      </p:grpSp>
      <p:sp>
        <p:nvSpPr>
          <p:cNvPr id="57350" name="Freeform 641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1" name="Line 642"/>
          <p:cNvSpPr>
            <a:spLocks noChangeShapeType="1"/>
          </p:cNvSpPr>
          <p:nvPr/>
        </p:nvSpPr>
        <p:spPr bwMode="auto">
          <a:xfrm rot="-5400000">
            <a:off x="7845425" y="5162551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2" name="Line 643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Line 644"/>
          <p:cNvSpPr>
            <a:spLocks noChangeShapeType="1"/>
          </p:cNvSpPr>
          <p:nvPr/>
        </p:nvSpPr>
        <p:spPr bwMode="auto">
          <a:xfrm rot="-5400000">
            <a:off x="8177213" y="5119688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Line 646"/>
          <p:cNvSpPr>
            <a:spLocks noChangeShapeType="1"/>
          </p:cNvSpPr>
          <p:nvPr/>
        </p:nvSpPr>
        <p:spPr bwMode="auto">
          <a:xfrm>
            <a:off x="6100763" y="4776788"/>
            <a:ext cx="212725" cy="984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5" name="Line 647"/>
          <p:cNvSpPr>
            <a:spLocks noChangeShapeType="1"/>
          </p:cNvSpPr>
          <p:nvPr/>
        </p:nvSpPr>
        <p:spPr bwMode="auto">
          <a:xfrm flipV="1">
            <a:off x="5842000" y="5040313"/>
            <a:ext cx="390525" cy="730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6" name="Line 650"/>
          <p:cNvSpPr>
            <a:spLocks noChangeShapeType="1"/>
          </p:cNvSpPr>
          <p:nvPr/>
        </p:nvSpPr>
        <p:spPr bwMode="auto">
          <a:xfrm flipH="1">
            <a:off x="6267450" y="5087938"/>
            <a:ext cx="103188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7" name="Line 651"/>
          <p:cNvSpPr>
            <a:spLocks noChangeShapeType="1"/>
          </p:cNvSpPr>
          <p:nvPr/>
        </p:nvSpPr>
        <p:spPr bwMode="auto">
          <a:xfrm flipH="1" flipV="1">
            <a:off x="6548438" y="5100638"/>
            <a:ext cx="114300" cy="1730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8" name="Line 652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9" name="Line 654"/>
          <p:cNvSpPr>
            <a:spLocks noChangeShapeType="1"/>
          </p:cNvSpPr>
          <p:nvPr/>
        </p:nvSpPr>
        <p:spPr bwMode="auto">
          <a:xfrm>
            <a:off x="6046788" y="3582988"/>
            <a:ext cx="234950" cy="7461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0" name="Line 655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61" name="Group 656"/>
          <p:cNvGrpSpPr>
            <a:grpSpLocks/>
          </p:cNvGrpSpPr>
          <p:nvPr/>
        </p:nvGrpSpPr>
        <p:grpSpPr bwMode="auto">
          <a:xfrm>
            <a:off x="5611813" y="3503613"/>
            <a:ext cx="506412" cy="352425"/>
            <a:chOff x="2967" y="478"/>
            <a:chExt cx="788" cy="625"/>
          </a:xfrm>
        </p:grpSpPr>
        <p:pic>
          <p:nvPicPr>
            <p:cNvPr id="57895" name="Picture 657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896" name="Picture 658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62" name="Freeform 659"/>
          <p:cNvSpPr>
            <a:spLocks/>
          </p:cNvSpPr>
          <p:nvPr/>
        </p:nvSpPr>
        <p:spPr bwMode="auto">
          <a:xfrm>
            <a:off x="6919913" y="3476625"/>
            <a:ext cx="1470025" cy="765175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3" name="Freeform 660"/>
          <p:cNvSpPr>
            <a:spLocks/>
          </p:cNvSpPr>
          <p:nvPr/>
        </p:nvSpPr>
        <p:spPr bwMode="auto">
          <a:xfrm>
            <a:off x="6883400" y="2128838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4" name="Line 661"/>
          <p:cNvSpPr>
            <a:spLocks noChangeShapeType="1"/>
          </p:cNvSpPr>
          <p:nvPr/>
        </p:nvSpPr>
        <p:spPr bwMode="auto">
          <a:xfrm>
            <a:off x="7396163" y="3816350"/>
            <a:ext cx="163512" cy="120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5" name="Line 662"/>
          <p:cNvSpPr>
            <a:spLocks noChangeShapeType="1"/>
          </p:cNvSpPr>
          <p:nvPr/>
        </p:nvSpPr>
        <p:spPr bwMode="auto">
          <a:xfrm>
            <a:off x="7493000" y="3736975"/>
            <a:ext cx="279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6" name="Line 663"/>
          <p:cNvSpPr>
            <a:spLocks noChangeShapeType="1"/>
          </p:cNvSpPr>
          <p:nvPr/>
        </p:nvSpPr>
        <p:spPr bwMode="auto">
          <a:xfrm flipV="1">
            <a:off x="7729538" y="3822700"/>
            <a:ext cx="134937" cy="104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Line 664"/>
          <p:cNvSpPr>
            <a:spLocks noChangeShapeType="1"/>
          </p:cNvSpPr>
          <p:nvPr/>
        </p:nvSpPr>
        <p:spPr bwMode="auto">
          <a:xfrm>
            <a:off x="6723063" y="2590800"/>
            <a:ext cx="509587" cy="3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8" name="Line 66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9" name="Line 66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0" name="Line 66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1" name="Line 668"/>
          <p:cNvSpPr>
            <a:spLocks noChangeShapeType="1"/>
          </p:cNvSpPr>
          <p:nvPr/>
        </p:nvSpPr>
        <p:spPr bwMode="auto">
          <a:xfrm flipV="1">
            <a:off x="7577138" y="2495550"/>
            <a:ext cx="123825" cy="873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2" name="Line 669"/>
          <p:cNvSpPr>
            <a:spLocks noChangeShapeType="1"/>
          </p:cNvSpPr>
          <p:nvPr/>
        </p:nvSpPr>
        <p:spPr bwMode="auto">
          <a:xfrm>
            <a:off x="7405688" y="2668588"/>
            <a:ext cx="0" cy="825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3" name="Line 670"/>
          <p:cNvSpPr>
            <a:spLocks noChangeShapeType="1"/>
          </p:cNvSpPr>
          <p:nvPr/>
        </p:nvSpPr>
        <p:spPr bwMode="auto">
          <a:xfrm flipV="1">
            <a:off x="7580313" y="2562225"/>
            <a:ext cx="263525" cy="2889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4" name="Line 671"/>
          <p:cNvSpPr>
            <a:spLocks noChangeShapeType="1"/>
          </p:cNvSpPr>
          <p:nvPr/>
        </p:nvSpPr>
        <p:spPr bwMode="auto">
          <a:xfrm>
            <a:off x="7942263" y="2563813"/>
            <a:ext cx="0" cy="196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5" name="Line 672"/>
          <p:cNvSpPr>
            <a:spLocks noChangeShapeType="1"/>
          </p:cNvSpPr>
          <p:nvPr/>
        </p:nvSpPr>
        <p:spPr bwMode="auto">
          <a:xfrm>
            <a:off x="7596188" y="2870200"/>
            <a:ext cx="18891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6" name="Line 673"/>
          <p:cNvSpPr>
            <a:spLocks noChangeShapeType="1"/>
          </p:cNvSpPr>
          <p:nvPr/>
        </p:nvSpPr>
        <p:spPr bwMode="auto">
          <a:xfrm>
            <a:off x="8150225" y="2860675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7" name="Line 674"/>
          <p:cNvSpPr>
            <a:spLocks noChangeShapeType="1"/>
          </p:cNvSpPr>
          <p:nvPr/>
        </p:nvSpPr>
        <p:spPr bwMode="auto">
          <a:xfrm flipH="1">
            <a:off x="7299325" y="2936875"/>
            <a:ext cx="98425" cy="7048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8" name="Line 675"/>
          <p:cNvSpPr>
            <a:spLocks noChangeShapeType="1"/>
          </p:cNvSpPr>
          <p:nvPr/>
        </p:nvSpPr>
        <p:spPr bwMode="auto">
          <a:xfrm flipH="1">
            <a:off x="7888288" y="2936875"/>
            <a:ext cx="111125" cy="727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79" name="Line 676"/>
          <p:cNvSpPr>
            <a:spLocks noChangeShapeType="1"/>
          </p:cNvSpPr>
          <p:nvPr/>
        </p:nvSpPr>
        <p:spPr bwMode="auto">
          <a:xfrm flipV="1">
            <a:off x="7272338" y="4078288"/>
            <a:ext cx="227012" cy="4365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80" name="Line 677"/>
          <p:cNvSpPr>
            <a:spLocks noChangeShapeType="1"/>
          </p:cNvSpPr>
          <p:nvPr/>
        </p:nvSpPr>
        <p:spPr bwMode="auto">
          <a:xfrm>
            <a:off x="8345488" y="2859088"/>
            <a:ext cx="1778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81" name="Group 678"/>
          <p:cNvGrpSpPr>
            <a:grpSpLocks/>
          </p:cNvGrpSpPr>
          <p:nvPr/>
        </p:nvGrpSpPr>
        <p:grpSpPr bwMode="auto">
          <a:xfrm>
            <a:off x="6053138" y="1846263"/>
            <a:ext cx="468312" cy="620712"/>
            <a:chOff x="1653" y="3023"/>
            <a:chExt cx="622" cy="911"/>
          </a:xfrm>
        </p:grpSpPr>
        <p:sp>
          <p:nvSpPr>
            <p:cNvPr id="57878" name="Line 270"/>
            <p:cNvSpPr>
              <a:spLocks noChangeShapeType="1"/>
            </p:cNvSpPr>
            <p:nvPr/>
          </p:nvSpPr>
          <p:spPr bwMode="auto">
            <a:xfrm flipH="1">
              <a:off x="1766" y="3287"/>
              <a:ext cx="188" cy="586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79" name="Line 271"/>
            <p:cNvSpPr>
              <a:spLocks noChangeShapeType="1"/>
            </p:cNvSpPr>
            <p:nvPr/>
          </p:nvSpPr>
          <p:spPr bwMode="auto">
            <a:xfrm>
              <a:off x="1954" y="3287"/>
              <a:ext cx="188" cy="58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0" name="Line 272"/>
            <p:cNvSpPr>
              <a:spLocks noChangeShapeType="1"/>
            </p:cNvSpPr>
            <p:nvPr/>
          </p:nvSpPr>
          <p:spPr bwMode="auto">
            <a:xfrm>
              <a:off x="1766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1" name="Line 273"/>
            <p:cNvSpPr>
              <a:spLocks noChangeShapeType="1"/>
            </p:cNvSpPr>
            <p:nvPr/>
          </p:nvSpPr>
          <p:spPr bwMode="auto">
            <a:xfrm flipH="1">
              <a:off x="1954" y="3870"/>
              <a:ext cx="188" cy="6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2" name="Line 274"/>
            <p:cNvSpPr>
              <a:spLocks noChangeShapeType="1"/>
            </p:cNvSpPr>
            <p:nvPr/>
          </p:nvSpPr>
          <p:spPr bwMode="auto">
            <a:xfrm>
              <a:off x="1954" y="3300"/>
              <a:ext cx="0" cy="63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3" name="Line 275"/>
            <p:cNvSpPr>
              <a:spLocks noChangeShapeType="1"/>
            </p:cNvSpPr>
            <p:nvPr/>
          </p:nvSpPr>
          <p:spPr bwMode="auto">
            <a:xfrm flipV="1">
              <a:off x="1766" y="3810"/>
              <a:ext cx="188" cy="63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4" name="Line 276"/>
            <p:cNvSpPr>
              <a:spLocks noChangeShapeType="1"/>
            </p:cNvSpPr>
            <p:nvPr/>
          </p:nvSpPr>
          <p:spPr bwMode="auto">
            <a:xfrm flipH="1" flipV="1">
              <a:off x="1954" y="3810"/>
              <a:ext cx="188" cy="6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5" name="Line 277"/>
            <p:cNvSpPr>
              <a:spLocks noChangeShapeType="1"/>
            </p:cNvSpPr>
            <p:nvPr/>
          </p:nvSpPr>
          <p:spPr bwMode="auto">
            <a:xfrm>
              <a:off x="1846" y="3618"/>
              <a:ext cx="108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6" name="Line 278"/>
            <p:cNvSpPr>
              <a:spLocks noChangeShapeType="1"/>
            </p:cNvSpPr>
            <p:nvPr/>
          </p:nvSpPr>
          <p:spPr bwMode="auto">
            <a:xfrm flipV="1">
              <a:off x="1954" y="3618"/>
              <a:ext cx="114" cy="4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7" name="Line 279"/>
            <p:cNvSpPr>
              <a:spLocks noChangeShapeType="1"/>
            </p:cNvSpPr>
            <p:nvPr/>
          </p:nvSpPr>
          <p:spPr bwMode="auto">
            <a:xfrm>
              <a:off x="1810" y="3704"/>
              <a:ext cx="139" cy="65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8" name="Line 280"/>
            <p:cNvSpPr>
              <a:spLocks noChangeShapeType="1"/>
            </p:cNvSpPr>
            <p:nvPr/>
          </p:nvSpPr>
          <p:spPr bwMode="auto">
            <a:xfrm flipV="1">
              <a:off x="1954" y="3717"/>
              <a:ext cx="140" cy="57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89" name="Line 281"/>
            <p:cNvSpPr>
              <a:spLocks noChangeShapeType="1"/>
            </p:cNvSpPr>
            <p:nvPr/>
          </p:nvSpPr>
          <p:spPr bwMode="auto">
            <a:xfrm flipV="1">
              <a:off x="1954" y="3530"/>
              <a:ext cx="72" cy="2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0" name="Line 282"/>
            <p:cNvSpPr>
              <a:spLocks noChangeShapeType="1"/>
            </p:cNvSpPr>
            <p:nvPr/>
          </p:nvSpPr>
          <p:spPr bwMode="auto">
            <a:xfrm flipV="1">
              <a:off x="1954" y="3409"/>
              <a:ext cx="45" cy="1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1" name="Line 283"/>
            <p:cNvSpPr>
              <a:spLocks noChangeShapeType="1"/>
            </p:cNvSpPr>
            <p:nvPr/>
          </p:nvSpPr>
          <p:spPr bwMode="auto">
            <a:xfrm>
              <a:off x="1873" y="3522"/>
              <a:ext cx="87" cy="3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2" name="Line 284"/>
            <p:cNvSpPr>
              <a:spLocks noChangeShapeType="1"/>
            </p:cNvSpPr>
            <p:nvPr/>
          </p:nvSpPr>
          <p:spPr bwMode="auto">
            <a:xfrm>
              <a:off x="1912" y="3404"/>
              <a:ext cx="50" cy="31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7893" name="Oval 694"/>
            <p:cNvSpPr>
              <a:spLocks noChangeArrowheads="1"/>
            </p:cNvSpPr>
            <p:nvPr/>
          </p:nvSpPr>
          <p:spPr bwMode="auto">
            <a:xfrm>
              <a:off x="1921" y="3233"/>
              <a:ext cx="63" cy="68"/>
            </a:xfrm>
            <a:prstGeom prst="ellipse">
              <a:avLst/>
            </a:prstGeom>
            <a:solidFill>
              <a:srgbClr val="80808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7894" name="Picture 695" descr="cell_tower_radiation_gr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3" y="3023"/>
              <a:ext cx="622" cy="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82" name="Group 696"/>
          <p:cNvGrpSpPr>
            <a:grpSpLocks/>
          </p:cNvGrpSpPr>
          <p:nvPr/>
        </p:nvGrpSpPr>
        <p:grpSpPr bwMode="auto">
          <a:xfrm>
            <a:off x="6289675" y="2406650"/>
            <a:ext cx="454025" cy="254000"/>
            <a:chOff x="3843" y="1516"/>
            <a:chExt cx="286" cy="160"/>
          </a:xfrm>
        </p:grpSpPr>
        <p:sp>
          <p:nvSpPr>
            <p:cNvPr id="57869" name="Line 697"/>
            <p:cNvSpPr>
              <a:spLocks noChangeShapeType="1"/>
            </p:cNvSpPr>
            <p:nvPr/>
          </p:nvSpPr>
          <p:spPr bwMode="auto">
            <a:xfrm>
              <a:off x="3843" y="1516"/>
              <a:ext cx="96" cy="6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0" name="Oval 407"/>
            <p:cNvSpPr>
              <a:spLocks noChangeArrowheads="1"/>
            </p:cNvSpPr>
            <p:nvPr/>
          </p:nvSpPr>
          <p:spPr bwMode="auto">
            <a:xfrm>
              <a:off x="3884" y="1616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71" name="Rectangle 410"/>
            <p:cNvSpPr>
              <a:spLocks noChangeArrowheads="1"/>
            </p:cNvSpPr>
            <p:nvPr/>
          </p:nvSpPr>
          <p:spPr bwMode="auto">
            <a:xfrm>
              <a:off x="3884" y="1610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72" name="Oval 411"/>
            <p:cNvSpPr>
              <a:spLocks noChangeArrowheads="1"/>
            </p:cNvSpPr>
            <p:nvPr/>
          </p:nvSpPr>
          <p:spPr bwMode="auto">
            <a:xfrm>
              <a:off x="3883" y="1569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73" name="Group 701"/>
            <p:cNvGrpSpPr>
              <a:grpSpLocks/>
            </p:cNvGrpSpPr>
            <p:nvPr/>
          </p:nvGrpSpPr>
          <p:grpSpPr bwMode="auto">
            <a:xfrm>
              <a:off x="3932" y="1587"/>
              <a:ext cx="138" cy="33"/>
              <a:chOff x="2468" y="1332"/>
              <a:chExt cx="310" cy="60"/>
            </a:xfrm>
          </p:grpSpPr>
          <p:sp>
            <p:nvSpPr>
              <p:cNvPr id="57876" name="Freeform 7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77" name="Freeform 7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74" name="Line 704"/>
            <p:cNvSpPr>
              <a:spLocks noChangeShapeType="1"/>
            </p:cNvSpPr>
            <p:nvPr/>
          </p:nvSpPr>
          <p:spPr bwMode="auto">
            <a:xfrm>
              <a:off x="3884" y="1602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75" name="Line 705"/>
            <p:cNvSpPr>
              <a:spLocks noChangeShapeType="1"/>
            </p:cNvSpPr>
            <p:nvPr/>
          </p:nvSpPr>
          <p:spPr bwMode="auto">
            <a:xfrm>
              <a:off x="4127" y="1604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3" name="Group 706"/>
          <p:cNvGrpSpPr>
            <a:grpSpLocks/>
          </p:cNvGrpSpPr>
          <p:nvPr/>
        </p:nvGrpSpPr>
        <p:grpSpPr bwMode="auto">
          <a:xfrm>
            <a:off x="7202488" y="2493963"/>
            <a:ext cx="390525" cy="174625"/>
            <a:chOff x="4334" y="1470"/>
            <a:chExt cx="246" cy="107"/>
          </a:xfrm>
        </p:grpSpPr>
        <p:sp>
          <p:nvSpPr>
            <p:cNvPr id="5786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6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6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64" name="Group 710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67" name="Freeform 71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8" name="Freeform 71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65" name="Line 713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66" name="Line 714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4" name="Group 715"/>
          <p:cNvGrpSpPr>
            <a:grpSpLocks/>
          </p:cNvGrpSpPr>
          <p:nvPr/>
        </p:nvGrpSpPr>
        <p:grpSpPr bwMode="auto">
          <a:xfrm>
            <a:off x="7213600" y="2757488"/>
            <a:ext cx="390525" cy="174625"/>
            <a:chOff x="4334" y="1470"/>
            <a:chExt cx="246" cy="107"/>
          </a:xfrm>
        </p:grpSpPr>
        <p:sp>
          <p:nvSpPr>
            <p:cNvPr id="5785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5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5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56" name="Group 719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59" name="Freeform 7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" name="Freeform 7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57" name="Line 722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8" name="Line 723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5" name="Group 724"/>
          <p:cNvGrpSpPr>
            <a:grpSpLocks/>
          </p:cNvGrpSpPr>
          <p:nvPr/>
        </p:nvGrpSpPr>
        <p:grpSpPr bwMode="auto">
          <a:xfrm>
            <a:off x="7762875" y="2759075"/>
            <a:ext cx="390525" cy="174625"/>
            <a:chOff x="4334" y="1470"/>
            <a:chExt cx="246" cy="107"/>
          </a:xfrm>
        </p:grpSpPr>
        <p:sp>
          <p:nvSpPr>
            <p:cNvPr id="5784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4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4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48" name="Group 728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51" name="Freeform 7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2" name="Freeform 7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49" name="Line 731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50" name="Line 732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6" name="Group 733"/>
          <p:cNvGrpSpPr>
            <a:grpSpLocks/>
          </p:cNvGrpSpPr>
          <p:nvPr/>
        </p:nvGrpSpPr>
        <p:grpSpPr bwMode="auto">
          <a:xfrm>
            <a:off x="7689850" y="2393950"/>
            <a:ext cx="390525" cy="174625"/>
            <a:chOff x="4334" y="1470"/>
            <a:chExt cx="246" cy="107"/>
          </a:xfrm>
        </p:grpSpPr>
        <p:sp>
          <p:nvSpPr>
            <p:cNvPr id="57837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38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39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40" name="Group 737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43" name="Freeform 7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44" name="Freeform 7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41" name="Line 740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42" name="Line 741"/>
            <p:cNvSpPr>
              <a:spLocks noChangeShapeType="1"/>
            </p:cNvSpPr>
            <p:nvPr/>
          </p:nvSpPr>
          <p:spPr bwMode="auto">
            <a:xfrm>
              <a:off x="4578" y="1505"/>
              <a:ext cx="0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387" name="Line 751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388" name="Group 76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5782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3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3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32" name="Group 76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35" name="Freeform 7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36" name="Freeform 7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33" name="Line 76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34" name="Line 76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89" name="Group 77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5782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2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2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24" name="Group 77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27" name="Freeform 77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8" name="Freeform 77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25" name="Line 77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26" name="Line 77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0" name="Group 77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5781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1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1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16" name="Group 78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19" name="Freeform 7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20" name="Freeform 7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17" name="Line 78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8" name="Line 78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1" name="Group 78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5780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80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80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808" name="Group 79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57811" name="Freeform 79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12" name="Freeform 79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 cmpd="sng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809" name="Line 795"/>
            <p:cNvSpPr>
              <a:spLocks noChangeShapeType="1"/>
            </p:cNvSpPr>
            <p:nvPr/>
          </p:nvSpPr>
          <p:spPr bwMode="auto">
            <a:xfrm>
              <a:off x="4335" y="1503"/>
              <a:ext cx="0" cy="5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10" name="Line 796"/>
            <p:cNvSpPr>
              <a:spLocks noChangeShapeType="1"/>
            </p:cNvSpPr>
            <p:nvPr/>
          </p:nvSpPr>
          <p:spPr bwMode="auto">
            <a:xfrm>
              <a:off x="4578" y="1505"/>
              <a:ext cx="0" cy="4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2" name="Group 797"/>
          <p:cNvGrpSpPr>
            <a:grpSpLocks/>
          </p:cNvGrpSpPr>
          <p:nvPr/>
        </p:nvGrpSpPr>
        <p:grpSpPr bwMode="auto">
          <a:xfrm>
            <a:off x="7161213" y="5005388"/>
            <a:ext cx="446087" cy="422275"/>
            <a:chOff x="5072" y="3611"/>
            <a:chExt cx="459" cy="380"/>
          </a:xfrm>
        </p:grpSpPr>
        <p:grpSp>
          <p:nvGrpSpPr>
            <p:cNvPr id="57791" name="Group 798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57793" name="Freeform 799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4" name="Freeform 800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5" name="Freeform 801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6" name="Freeform 802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7" name="Freeform 803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8" name="Freeform 804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9" name="Freeform 805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0" name="Freeform 806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1" name="Freeform 807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2" name="Freeform 808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3" name="Freeform 809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04" name="Freeform 810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7792" name="Picture 811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3" name="Group 812"/>
          <p:cNvGrpSpPr>
            <a:grpSpLocks/>
          </p:cNvGrpSpPr>
          <p:nvPr/>
        </p:nvGrpSpPr>
        <p:grpSpPr bwMode="auto">
          <a:xfrm>
            <a:off x="5638800" y="3509963"/>
            <a:ext cx="398463" cy="358775"/>
            <a:chOff x="5072" y="3611"/>
            <a:chExt cx="459" cy="380"/>
          </a:xfrm>
        </p:grpSpPr>
        <p:grpSp>
          <p:nvGrpSpPr>
            <p:cNvPr id="57777" name="Group 813"/>
            <p:cNvGrpSpPr>
              <a:grpSpLocks/>
            </p:cNvGrpSpPr>
            <p:nvPr/>
          </p:nvGrpSpPr>
          <p:grpSpPr bwMode="auto">
            <a:xfrm>
              <a:off x="5144" y="3611"/>
              <a:ext cx="387" cy="99"/>
              <a:chOff x="5030" y="2639"/>
              <a:chExt cx="387" cy="99"/>
            </a:xfrm>
          </p:grpSpPr>
          <p:sp>
            <p:nvSpPr>
              <p:cNvPr id="57779" name="Freeform 814"/>
              <p:cNvSpPr>
                <a:spLocks/>
              </p:cNvSpPr>
              <p:nvPr/>
            </p:nvSpPr>
            <p:spPr bwMode="auto">
              <a:xfrm>
                <a:off x="5134" y="2657"/>
                <a:ext cx="69" cy="55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0 h 232"/>
                  <a:gd name="T12" fmla="*/ 0 w 199"/>
                  <a:gd name="T13" fmla="*/ 0 h 232"/>
                  <a:gd name="T14" fmla="*/ 0 w 199"/>
                  <a:gd name="T15" fmla="*/ 0 h 232"/>
                  <a:gd name="T16" fmla="*/ 0 w 199"/>
                  <a:gd name="T17" fmla="*/ 0 h 232"/>
                  <a:gd name="T18" fmla="*/ 0 w 199"/>
                  <a:gd name="T19" fmla="*/ 0 h 232"/>
                  <a:gd name="T20" fmla="*/ 0 w 199"/>
                  <a:gd name="T21" fmla="*/ 0 h 232"/>
                  <a:gd name="T22" fmla="*/ 0 w 199"/>
                  <a:gd name="T23" fmla="*/ 0 h 232"/>
                  <a:gd name="T24" fmla="*/ 0 w 199"/>
                  <a:gd name="T25" fmla="*/ 0 h 232"/>
                  <a:gd name="T26" fmla="*/ 0 w 199"/>
                  <a:gd name="T27" fmla="*/ 0 h 232"/>
                  <a:gd name="T28" fmla="*/ 0 w 199"/>
                  <a:gd name="T29" fmla="*/ 0 h 232"/>
                  <a:gd name="T30" fmla="*/ 0 w 199"/>
                  <a:gd name="T31" fmla="*/ 0 h 232"/>
                  <a:gd name="T32" fmla="*/ 0 w 199"/>
                  <a:gd name="T33" fmla="*/ 0 h 232"/>
                  <a:gd name="T34" fmla="*/ 0 w 199"/>
                  <a:gd name="T35" fmla="*/ 0 h 232"/>
                  <a:gd name="T36" fmla="*/ 0 w 199"/>
                  <a:gd name="T37" fmla="*/ 0 h 232"/>
                  <a:gd name="T38" fmla="*/ 0 w 199"/>
                  <a:gd name="T39" fmla="*/ 0 h 232"/>
                  <a:gd name="T40" fmla="*/ 0 w 199"/>
                  <a:gd name="T41" fmla="*/ 0 h 232"/>
                  <a:gd name="T42" fmla="*/ 0 w 199"/>
                  <a:gd name="T43" fmla="*/ 0 h 232"/>
                  <a:gd name="T44" fmla="*/ 0 w 199"/>
                  <a:gd name="T45" fmla="*/ 0 h 232"/>
                  <a:gd name="T46" fmla="*/ 0 w 199"/>
                  <a:gd name="T47" fmla="*/ 0 h 232"/>
                  <a:gd name="T48" fmla="*/ 0 w 199"/>
                  <a:gd name="T49" fmla="*/ 0 h 232"/>
                  <a:gd name="T50" fmla="*/ 0 w 199"/>
                  <a:gd name="T51" fmla="*/ 0 h 232"/>
                  <a:gd name="T52" fmla="*/ 0 w 199"/>
                  <a:gd name="T53" fmla="*/ 0 h 232"/>
                  <a:gd name="T54" fmla="*/ 0 w 199"/>
                  <a:gd name="T55" fmla="*/ 0 h 232"/>
                  <a:gd name="T56" fmla="*/ 0 w 199"/>
                  <a:gd name="T57" fmla="*/ 0 h 232"/>
                  <a:gd name="T58" fmla="*/ 0 w 199"/>
                  <a:gd name="T59" fmla="*/ 0 h 232"/>
                  <a:gd name="T60" fmla="*/ 0 w 199"/>
                  <a:gd name="T61" fmla="*/ 0 h 232"/>
                  <a:gd name="T62" fmla="*/ 0 w 199"/>
                  <a:gd name="T63" fmla="*/ 0 h 232"/>
                  <a:gd name="T64" fmla="*/ 0 w 199"/>
                  <a:gd name="T65" fmla="*/ 0 h 232"/>
                  <a:gd name="T66" fmla="*/ 0 w 199"/>
                  <a:gd name="T67" fmla="*/ 0 h 232"/>
                  <a:gd name="T68" fmla="*/ 0 w 199"/>
                  <a:gd name="T69" fmla="*/ 0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0 w 199"/>
                  <a:gd name="T77" fmla="*/ 0 h 232"/>
                  <a:gd name="T78" fmla="*/ 0 w 199"/>
                  <a:gd name="T79" fmla="*/ 0 h 232"/>
                  <a:gd name="T80" fmla="*/ 0 w 199"/>
                  <a:gd name="T81" fmla="*/ 0 h 232"/>
                  <a:gd name="T82" fmla="*/ 0 w 199"/>
                  <a:gd name="T83" fmla="*/ 0 h 232"/>
                  <a:gd name="T84" fmla="*/ 0 w 199"/>
                  <a:gd name="T85" fmla="*/ 0 h 232"/>
                  <a:gd name="T86" fmla="*/ 0 w 199"/>
                  <a:gd name="T87" fmla="*/ 0 h 232"/>
                  <a:gd name="T88" fmla="*/ 0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0" name="Freeform 815"/>
              <p:cNvSpPr>
                <a:spLocks/>
              </p:cNvSpPr>
              <p:nvPr/>
            </p:nvSpPr>
            <p:spPr bwMode="auto">
              <a:xfrm>
                <a:off x="5252" y="2656"/>
                <a:ext cx="47" cy="42"/>
              </a:xfrm>
              <a:custGeom>
                <a:avLst/>
                <a:gdLst>
                  <a:gd name="T0" fmla="*/ 0 w 128"/>
                  <a:gd name="T1" fmla="*/ 0 h 180"/>
                  <a:gd name="T2" fmla="*/ 0 w 128"/>
                  <a:gd name="T3" fmla="*/ 0 h 180"/>
                  <a:gd name="T4" fmla="*/ 0 w 128"/>
                  <a:gd name="T5" fmla="*/ 0 h 180"/>
                  <a:gd name="T6" fmla="*/ 0 w 128"/>
                  <a:gd name="T7" fmla="*/ 0 h 180"/>
                  <a:gd name="T8" fmla="*/ 0 w 128"/>
                  <a:gd name="T9" fmla="*/ 0 h 180"/>
                  <a:gd name="T10" fmla="*/ 0 w 128"/>
                  <a:gd name="T11" fmla="*/ 0 h 180"/>
                  <a:gd name="T12" fmla="*/ 0 w 128"/>
                  <a:gd name="T13" fmla="*/ 0 h 180"/>
                  <a:gd name="T14" fmla="*/ 0 w 128"/>
                  <a:gd name="T15" fmla="*/ 0 h 180"/>
                  <a:gd name="T16" fmla="*/ 0 w 128"/>
                  <a:gd name="T17" fmla="*/ 0 h 180"/>
                  <a:gd name="T18" fmla="*/ 0 w 128"/>
                  <a:gd name="T19" fmla="*/ 0 h 180"/>
                  <a:gd name="T20" fmla="*/ 0 w 128"/>
                  <a:gd name="T21" fmla="*/ 0 h 180"/>
                  <a:gd name="T22" fmla="*/ 0 w 128"/>
                  <a:gd name="T23" fmla="*/ 0 h 180"/>
                  <a:gd name="T24" fmla="*/ 0 w 128"/>
                  <a:gd name="T25" fmla="*/ 0 h 180"/>
                  <a:gd name="T26" fmla="*/ 0 w 128"/>
                  <a:gd name="T27" fmla="*/ 0 h 180"/>
                  <a:gd name="T28" fmla="*/ 0 w 128"/>
                  <a:gd name="T29" fmla="*/ 0 h 180"/>
                  <a:gd name="T30" fmla="*/ 0 w 128"/>
                  <a:gd name="T31" fmla="*/ 0 h 180"/>
                  <a:gd name="T32" fmla="*/ 0 w 128"/>
                  <a:gd name="T33" fmla="*/ 0 h 180"/>
                  <a:gd name="T34" fmla="*/ 0 w 128"/>
                  <a:gd name="T35" fmla="*/ 0 h 180"/>
                  <a:gd name="T36" fmla="*/ 0 w 128"/>
                  <a:gd name="T37" fmla="*/ 0 h 180"/>
                  <a:gd name="T38" fmla="*/ 0 w 128"/>
                  <a:gd name="T39" fmla="*/ 0 h 180"/>
                  <a:gd name="T40" fmla="*/ 0 w 128"/>
                  <a:gd name="T41" fmla="*/ 0 h 180"/>
                  <a:gd name="T42" fmla="*/ 0 w 128"/>
                  <a:gd name="T43" fmla="*/ 0 h 180"/>
                  <a:gd name="T44" fmla="*/ 0 w 128"/>
                  <a:gd name="T45" fmla="*/ 0 h 180"/>
                  <a:gd name="T46" fmla="*/ 0 w 128"/>
                  <a:gd name="T47" fmla="*/ 0 h 180"/>
                  <a:gd name="T48" fmla="*/ 0 w 128"/>
                  <a:gd name="T49" fmla="*/ 0 h 180"/>
                  <a:gd name="T50" fmla="*/ 0 w 128"/>
                  <a:gd name="T51" fmla="*/ 0 h 180"/>
                  <a:gd name="T52" fmla="*/ 0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0 w 128"/>
                  <a:gd name="T77" fmla="*/ 0 h 180"/>
                  <a:gd name="T78" fmla="*/ 0 w 128"/>
                  <a:gd name="T79" fmla="*/ 0 h 180"/>
                  <a:gd name="T80" fmla="*/ 0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1" name="Freeform 816"/>
              <p:cNvSpPr>
                <a:spLocks/>
              </p:cNvSpPr>
              <p:nvPr/>
            </p:nvSpPr>
            <p:spPr bwMode="auto">
              <a:xfrm>
                <a:off x="5089" y="2646"/>
                <a:ext cx="114" cy="88"/>
              </a:xfrm>
              <a:custGeom>
                <a:avLst/>
                <a:gdLst>
                  <a:gd name="T0" fmla="*/ 0 w 322"/>
                  <a:gd name="T1" fmla="*/ 0 h 378"/>
                  <a:gd name="T2" fmla="*/ 0 w 322"/>
                  <a:gd name="T3" fmla="*/ 0 h 378"/>
                  <a:gd name="T4" fmla="*/ 0 w 322"/>
                  <a:gd name="T5" fmla="*/ 0 h 378"/>
                  <a:gd name="T6" fmla="*/ 0 w 322"/>
                  <a:gd name="T7" fmla="*/ 0 h 378"/>
                  <a:gd name="T8" fmla="*/ 0 w 322"/>
                  <a:gd name="T9" fmla="*/ 0 h 378"/>
                  <a:gd name="T10" fmla="*/ 0 w 322"/>
                  <a:gd name="T11" fmla="*/ 0 h 378"/>
                  <a:gd name="T12" fmla="*/ 0 w 322"/>
                  <a:gd name="T13" fmla="*/ 0 h 378"/>
                  <a:gd name="T14" fmla="*/ 0 w 322"/>
                  <a:gd name="T15" fmla="*/ 0 h 378"/>
                  <a:gd name="T16" fmla="*/ 0 w 322"/>
                  <a:gd name="T17" fmla="*/ 0 h 378"/>
                  <a:gd name="T18" fmla="*/ 0 w 322"/>
                  <a:gd name="T19" fmla="*/ 0 h 378"/>
                  <a:gd name="T20" fmla="*/ 0 w 322"/>
                  <a:gd name="T21" fmla="*/ 0 h 378"/>
                  <a:gd name="T22" fmla="*/ 0 w 322"/>
                  <a:gd name="T23" fmla="*/ 0 h 378"/>
                  <a:gd name="T24" fmla="*/ 0 w 322"/>
                  <a:gd name="T25" fmla="*/ 0 h 378"/>
                  <a:gd name="T26" fmla="*/ 0 w 322"/>
                  <a:gd name="T27" fmla="*/ 0 h 378"/>
                  <a:gd name="T28" fmla="*/ 0 w 322"/>
                  <a:gd name="T29" fmla="*/ 0 h 378"/>
                  <a:gd name="T30" fmla="*/ 0 w 322"/>
                  <a:gd name="T31" fmla="*/ 0 h 378"/>
                  <a:gd name="T32" fmla="*/ 0 w 322"/>
                  <a:gd name="T33" fmla="*/ 0 h 378"/>
                  <a:gd name="T34" fmla="*/ 0 w 322"/>
                  <a:gd name="T35" fmla="*/ 0 h 378"/>
                  <a:gd name="T36" fmla="*/ 0 w 322"/>
                  <a:gd name="T37" fmla="*/ 0 h 378"/>
                  <a:gd name="T38" fmla="*/ 0 w 322"/>
                  <a:gd name="T39" fmla="*/ 0 h 378"/>
                  <a:gd name="T40" fmla="*/ 0 w 322"/>
                  <a:gd name="T41" fmla="*/ 0 h 378"/>
                  <a:gd name="T42" fmla="*/ 0 w 322"/>
                  <a:gd name="T43" fmla="*/ 0 h 378"/>
                  <a:gd name="T44" fmla="*/ 0 w 322"/>
                  <a:gd name="T45" fmla="*/ 0 h 378"/>
                  <a:gd name="T46" fmla="*/ 0 w 322"/>
                  <a:gd name="T47" fmla="*/ 0 h 378"/>
                  <a:gd name="T48" fmla="*/ 0 w 322"/>
                  <a:gd name="T49" fmla="*/ 0 h 378"/>
                  <a:gd name="T50" fmla="*/ 0 w 322"/>
                  <a:gd name="T51" fmla="*/ 0 h 378"/>
                  <a:gd name="T52" fmla="*/ 0 w 322"/>
                  <a:gd name="T53" fmla="*/ 0 h 378"/>
                  <a:gd name="T54" fmla="*/ 0 w 322"/>
                  <a:gd name="T55" fmla="*/ 0 h 378"/>
                  <a:gd name="T56" fmla="*/ 0 w 322"/>
                  <a:gd name="T57" fmla="*/ 0 h 378"/>
                  <a:gd name="T58" fmla="*/ 0 w 322"/>
                  <a:gd name="T59" fmla="*/ 0 h 378"/>
                  <a:gd name="T60" fmla="*/ 0 w 322"/>
                  <a:gd name="T61" fmla="*/ 0 h 378"/>
                  <a:gd name="T62" fmla="*/ 0 w 322"/>
                  <a:gd name="T63" fmla="*/ 0 h 378"/>
                  <a:gd name="T64" fmla="*/ 0 w 322"/>
                  <a:gd name="T65" fmla="*/ 0 h 378"/>
                  <a:gd name="T66" fmla="*/ 0 w 322"/>
                  <a:gd name="T67" fmla="*/ 0 h 378"/>
                  <a:gd name="T68" fmla="*/ 0 w 322"/>
                  <a:gd name="T69" fmla="*/ 0 h 378"/>
                  <a:gd name="T70" fmla="*/ 0 w 322"/>
                  <a:gd name="T71" fmla="*/ 0 h 378"/>
                  <a:gd name="T72" fmla="*/ 0 w 322"/>
                  <a:gd name="T73" fmla="*/ 0 h 378"/>
                  <a:gd name="T74" fmla="*/ 0 w 322"/>
                  <a:gd name="T75" fmla="*/ 0 h 378"/>
                  <a:gd name="T76" fmla="*/ 0 w 322"/>
                  <a:gd name="T77" fmla="*/ 0 h 378"/>
                  <a:gd name="T78" fmla="*/ 0 w 322"/>
                  <a:gd name="T79" fmla="*/ 0 h 378"/>
                  <a:gd name="T80" fmla="*/ 0 w 322"/>
                  <a:gd name="T81" fmla="*/ 0 h 378"/>
                  <a:gd name="T82" fmla="*/ 0 w 322"/>
                  <a:gd name="T83" fmla="*/ 0 h 378"/>
                  <a:gd name="T84" fmla="*/ 0 w 322"/>
                  <a:gd name="T85" fmla="*/ 0 h 378"/>
                  <a:gd name="T86" fmla="*/ 0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2" name="Freeform 817"/>
              <p:cNvSpPr>
                <a:spLocks/>
              </p:cNvSpPr>
              <p:nvPr/>
            </p:nvSpPr>
            <p:spPr bwMode="auto">
              <a:xfrm>
                <a:off x="5250" y="2643"/>
                <a:ext cx="99" cy="59"/>
              </a:xfrm>
              <a:custGeom>
                <a:avLst/>
                <a:gdLst>
                  <a:gd name="T0" fmla="*/ 0 w 283"/>
                  <a:gd name="T1" fmla="*/ 0 h 252"/>
                  <a:gd name="T2" fmla="*/ 0 w 283"/>
                  <a:gd name="T3" fmla="*/ 0 h 252"/>
                  <a:gd name="T4" fmla="*/ 0 w 283"/>
                  <a:gd name="T5" fmla="*/ 0 h 252"/>
                  <a:gd name="T6" fmla="*/ 0 w 283"/>
                  <a:gd name="T7" fmla="*/ 0 h 252"/>
                  <a:gd name="T8" fmla="*/ 0 w 283"/>
                  <a:gd name="T9" fmla="*/ 0 h 252"/>
                  <a:gd name="T10" fmla="*/ 0 w 283"/>
                  <a:gd name="T11" fmla="*/ 0 h 252"/>
                  <a:gd name="T12" fmla="*/ 0 w 283"/>
                  <a:gd name="T13" fmla="*/ 0 h 252"/>
                  <a:gd name="T14" fmla="*/ 0 w 283"/>
                  <a:gd name="T15" fmla="*/ 0 h 252"/>
                  <a:gd name="T16" fmla="*/ 0 w 283"/>
                  <a:gd name="T17" fmla="*/ 0 h 252"/>
                  <a:gd name="T18" fmla="*/ 0 w 283"/>
                  <a:gd name="T19" fmla="*/ 0 h 252"/>
                  <a:gd name="T20" fmla="*/ 0 w 283"/>
                  <a:gd name="T21" fmla="*/ 0 h 252"/>
                  <a:gd name="T22" fmla="*/ 0 w 283"/>
                  <a:gd name="T23" fmla="*/ 0 h 252"/>
                  <a:gd name="T24" fmla="*/ 0 w 283"/>
                  <a:gd name="T25" fmla="*/ 0 h 252"/>
                  <a:gd name="T26" fmla="*/ 0 w 283"/>
                  <a:gd name="T27" fmla="*/ 0 h 252"/>
                  <a:gd name="T28" fmla="*/ 0 w 283"/>
                  <a:gd name="T29" fmla="*/ 0 h 252"/>
                  <a:gd name="T30" fmla="*/ 0 w 283"/>
                  <a:gd name="T31" fmla="*/ 0 h 252"/>
                  <a:gd name="T32" fmla="*/ 0 w 283"/>
                  <a:gd name="T33" fmla="*/ 0 h 252"/>
                  <a:gd name="T34" fmla="*/ 0 w 283"/>
                  <a:gd name="T35" fmla="*/ 0 h 252"/>
                  <a:gd name="T36" fmla="*/ 0 w 283"/>
                  <a:gd name="T37" fmla="*/ 0 h 252"/>
                  <a:gd name="T38" fmla="*/ 0 w 283"/>
                  <a:gd name="T39" fmla="*/ 0 h 252"/>
                  <a:gd name="T40" fmla="*/ 0 w 283"/>
                  <a:gd name="T41" fmla="*/ 0 h 252"/>
                  <a:gd name="T42" fmla="*/ 0 w 283"/>
                  <a:gd name="T43" fmla="*/ 0 h 252"/>
                  <a:gd name="T44" fmla="*/ 0 w 283"/>
                  <a:gd name="T45" fmla="*/ 0 h 252"/>
                  <a:gd name="T46" fmla="*/ 0 w 283"/>
                  <a:gd name="T47" fmla="*/ 0 h 252"/>
                  <a:gd name="T48" fmla="*/ 0 w 283"/>
                  <a:gd name="T49" fmla="*/ 0 h 252"/>
                  <a:gd name="T50" fmla="*/ 0 w 283"/>
                  <a:gd name="T51" fmla="*/ 0 h 252"/>
                  <a:gd name="T52" fmla="*/ 0 w 283"/>
                  <a:gd name="T53" fmla="*/ 0 h 252"/>
                  <a:gd name="T54" fmla="*/ 0 w 283"/>
                  <a:gd name="T55" fmla="*/ 0 h 252"/>
                  <a:gd name="T56" fmla="*/ 0 w 283"/>
                  <a:gd name="T57" fmla="*/ 0 h 252"/>
                  <a:gd name="T58" fmla="*/ 0 w 283"/>
                  <a:gd name="T59" fmla="*/ 0 h 252"/>
                  <a:gd name="T60" fmla="*/ 0 w 283"/>
                  <a:gd name="T61" fmla="*/ 0 h 252"/>
                  <a:gd name="T62" fmla="*/ 0 w 283"/>
                  <a:gd name="T63" fmla="*/ 0 h 252"/>
                  <a:gd name="T64" fmla="*/ 0 w 283"/>
                  <a:gd name="T65" fmla="*/ 0 h 252"/>
                  <a:gd name="T66" fmla="*/ 0 w 283"/>
                  <a:gd name="T67" fmla="*/ 0 h 252"/>
                  <a:gd name="T68" fmla="*/ 0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0 w 283"/>
                  <a:gd name="T109" fmla="*/ 0 h 252"/>
                  <a:gd name="T110" fmla="*/ 0 w 283"/>
                  <a:gd name="T111" fmla="*/ 0 h 252"/>
                  <a:gd name="T112" fmla="*/ 0 w 283"/>
                  <a:gd name="T113" fmla="*/ 0 h 252"/>
                  <a:gd name="T114" fmla="*/ 0 w 283"/>
                  <a:gd name="T115" fmla="*/ 0 h 252"/>
                  <a:gd name="T116" fmla="*/ 0 w 283"/>
                  <a:gd name="T117" fmla="*/ 0 h 252"/>
                  <a:gd name="T118" fmla="*/ 0 w 283"/>
                  <a:gd name="T119" fmla="*/ 0 h 252"/>
                  <a:gd name="T120" fmla="*/ 0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3" name="Freeform 818"/>
              <p:cNvSpPr>
                <a:spLocks/>
              </p:cNvSpPr>
              <p:nvPr/>
            </p:nvSpPr>
            <p:spPr bwMode="auto">
              <a:xfrm>
                <a:off x="5047" y="2671"/>
                <a:ext cx="40" cy="55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0 h 238"/>
                  <a:gd name="T4" fmla="*/ 0 w 114"/>
                  <a:gd name="T5" fmla="*/ 0 h 238"/>
                  <a:gd name="T6" fmla="*/ 0 w 114"/>
                  <a:gd name="T7" fmla="*/ 0 h 238"/>
                  <a:gd name="T8" fmla="*/ 0 w 114"/>
                  <a:gd name="T9" fmla="*/ 0 h 238"/>
                  <a:gd name="T10" fmla="*/ 0 w 114"/>
                  <a:gd name="T11" fmla="*/ 0 h 238"/>
                  <a:gd name="T12" fmla="*/ 0 w 114"/>
                  <a:gd name="T13" fmla="*/ 0 h 238"/>
                  <a:gd name="T14" fmla="*/ 0 w 114"/>
                  <a:gd name="T15" fmla="*/ 0 h 238"/>
                  <a:gd name="T16" fmla="*/ 0 w 114"/>
                  <a:gd name="T17" fmla="*/ 0 h 238"/>
                  <a:gd name="T18" fmla="*/ 0 w 114"/>
                  <a:gd name="T19" fmla="*/ 0 h 238"/>
                  <a:gd name="T20" fmla="*/ 0 w 114"/>
                  <a:gd name="T21" fmla="*/ 0 h 238"/>
                  <a:gd name="T22" fmla="*/ 0 w 114"/>
                  <a:gd name="T23" fmla="*/ 0 h 238"/>
                  <a:gd name="T24" fmla="*/ 0 w 114"/>
                  <a:gd name="T25" fmla="*/ 0 h 238"/>
                  <a:gd name="T26" fmla="*/ 0 w 114"/>
                  <a:gd name="T27" fmla="*/ 0 h 238"/>
                  <a:gd name="T28" fmla="*/ 0 w 114"/>
                  <a:gd name="T29" fmla="*/ 0 h 238"/>
                  <a:gd name="T30" fmla="*/ 0 w 114"/>
                  <a:gd name="T31" fmla="*/ 0 h 238"/>
                  <a:gd name="T32" fmla="*/ 0 w 114"/>
                  <a:gd name="T33" fmla="*/ 0 h 238"/>
                  <a:gd name="T34" fmla="*/ 0 w 114"/>
                  <a:gd name="T35" fmla="*/ 0 h 238"/>
                  <a:gd name="T36" fmla="*/ 0 w 114"/>
                  <a:gd name="T37" fmla="*/ 0 h 238"/>
                  <a:gd name="T38" fmla="*/ 0 w 114"/>
                  <a:gd name="T39" fmla="*/ 0 h 238"/>
                  <a:gd name="T40" fmla="*/ 0 w 114"/>
                  <a:gd name="T41" fmla="*/ 0 h 238"/>
                  <a:gd name="T42" fmla="*/ 0 w 114"/>
                  <a:gd name="T43" fmla="*/ 0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0 w 114"/>
                  <a:gd name="T61" fmla="*/ 0 h 238"/>
                  <a:gd name="T62" fmla="*/ 0 w 114"/>
                  <a:gd name="T63" fmla="*/ 0 h 238"/>
                  <a:gd name="T64" fmla="*/ 0 w 114"/>
                  <a:gd name="T65" fmla="*/ 0 h 238"/>
                  <a:gd name="T66" fmla="*/ 0 w 114"/>
                  <a:gd name="T67" fmla="*/ 0 h 238"/>
                  <a:gd name="T68" fmla="*/ 0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4" name="Freeform 819"/>
              <p:cNvSpPr>
                <a:spLocks/>
              </p:cNvSpPr>
              <p:nvPr/>
            </p:nvSpPr>
            <p:spPr bwMode="auto">
              <a:xfrm>
                <a:off x="5330" y="2639"/>
                <a:ext cx="87" cy="73"/>
              </a:xfrm>
              <a:custGeom>
                <a:avLst/>
                <a:gdLst>
                  <a:gd name="T0" fmla="*/ 0 w 246"/>
                  <a:gd name="T1" fmla="*/ 0 h 310"/>
                  <a:gd name="T2" fmla="*/ 0 w 246"/>
                  <a:gd name="T3" fmla="*/ 0 h 310"/>
                  <a:gd name="T4" fmla="*/ 0 w 246"/>
                  <a:gd name="T5" fmla="*/ 0 h 310"/>
                  <a:gd name="T6" fmla="*/ 0 w 246"/>
                  <a:gd name="T7" fmla="*/ 0 h 310"/>
                  <a:gd name="T8" fmla="*/ 0 w 246"/>
                  <a:gd name="T9" fmla="*/ 0 h 310"/>
                  <a:gd name="T10" fmla="*/ 0 w 246"/>
                  <a:gd name="T11" fmla="*/ 0 h 310"/>
                  <a:gd name="T12" fmla="*/ 0 w 246"/>
                  <a:gd name="T13" fmla="*/ 0 h 310"/>
                  <a:gd name="T14" fmla="*/ 0 w 246"/>
                  <a:gd name="T15" fmla="*/ 0 h 310"/>
                  <a:gd name="T16" fmla="*/ 0 w 246"/>
                  <a:gd name="T17" fmla="*/ 0 h 310"/>
                  <a:gd name="T18" fmla="*/ 0 w 246"/>
                  <a:gd name="T19" fmla="*/ 0 h 310"/>
                  <a:gd name="T20" fmla="*/ 0 w 246"/>
                  <a:gd name="T21" fmla="*/ 0 h 310"/>
                  <a:gd name="T22" fmla="*/ 0 w 246"/>
                  <a:gd name="T23" fmla="*/ 0 h 310"/>
                  <a:gd name="T24" fmla="*/ 0 w 246"/>
                  <a:gd name="T25" fmla="*/ 0 h 310"/>
                  <a:gd name="T26" fmla="*/ 0 w 246"/>
                  <a:gd name="T27" fmla="*/ 0 h 310"/>
                  <a:gd name="T28" fmla="*/ 0 w 246"/>
                  <a:gd name="T29" fmla="*/ 0 h 310"/>
                  <a:gd name="T30" fmla="*/ 0 w 246"/>
                  <a:gd name="T31" fmla="*/ 0 h 310"/>
                  <a:gd name="T32" fmla="*/ 0 w 246"/>
                  <a:gd name="T33" fmla="*/ 0 h 310"/>
                  <a:gd name="T34" fmla="*/ 0 w 246"/>
                  <a:gd name="T35" fmla="*/ 0 h 310"/>
                  <a:gd name="T36" fmla="*/ 0 w 246"/>
                  <a:gd name="T37" fmla="*/ 0 h 310"/>
                  <a:gd name="T38" fmla="*/ 0 w 246"/>
                  <a:gd name="T39" fmla="*/ 0 h 310"/>
                  <a:gd name="T40" fmla="*/ 0 w 246"/>
                  <a:gd name="T41" fmla="*/ 0 h 310"/>
                  <a:gd name="T42" fmla="*/ 0 w 246"/>
                  <a:gd name="T43" fmla="*/ 0 h 310"/>
                  <a:gd name="T44" fmla="*/ 0 w 246"/>
                  <a:gd name="T45" fmla="*/ 0 h 310"/>
                  <a:gd name="T46" fmla="*/ 0 w 246"/>
                  <a:gd name="T47" fmla="*/ 0 h 310"/>
                  <a:gd name="T48" fmla="*/ 0 w 246"/>
                  <a:gd name="T49" fmla="*/ 0 h 310"/>
                  <a:gd name="T50" fmla="*/ 0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0 w 246"/>
                  <a:gd name="T69" fmla="*/ 0 h 310"/>
                  <a:gd name="T70" fmla="*/ 0 w 246"/>
                  <a:gd name="T71" fmla="*/ 0 h 310"/>
                  <a:gd name="T72" fmla="*/ 0 w 246"/>
                  <a:gd name="T73" fmla="*/ 0 h 310"/>
                  <a:gd name="T74" fmla="*/ 0 w 246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5" name="Freeform 820"/>
              <p:cNvSpPr>
                <a:spLocks/>
              </p:cNvSpPr>
              <p:nvPr/>
            </p:nvSpPr>
            <p:spPr bwMode="auto">
              <a:xfrm>
                <a:off x="5115" y="2660"/>
                <a:ext cx="69" cy="55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0 h 236"/>
                  <a:gd name="T18" fmla="*/ 0 w 198"/>
                  <a:gd name="T19" fmla="*/ 0 h 236"/>
                  <a:gd name="T20" fmla="*/ 0 w 198"/>
                  <a:gd name="T21" fmla="*/ 0 h 236"/>
                  <a:gd name="T22" fmla="*/ 0 w 198"/>
                  <a:gd name="T23" fmla="*/ 0 h 236"/>
                  <a:gd name="T24" fmla="*/ 0 w 198"/>
                  <a:gd name="T25" fmla="*/ 0 h 236"/>
                  <a:gd name="T26" fmla="*/ 0 w 198"/>
                  <a:gd name="T27" fmla="*/ 0 h 236"/>
                  <a:gd name="T28" fmla="*/ 0 w 198"/>
                  <a:gd name="T29" fmla="*/ 0 h 236"/>
                  <a:gd name="T30" fmla="*/ 0 w 198"/>
                  <a:gd name="T31" fmla="*/ 0 h 236"/>
                  <a:gd name="T32" fmla="*/ 0 w 198"/>
                  <a:gd name="T33" fmla="*/ 0 h 236"/>
                  <a:gd name="T34" fmla="*/ 0 w 198"/>
                  <a:gd name="T35" fmla="*/ 0 h 236"/>
                  <a:gd name="T36" fmla="*/ 0 w 198"/>
                  <a:gd name="T37" fmla="*/ 0 h 236"/>
                  <a:gd name="T38" fmla="*/ 0 w 198"/>
                  <a:gd name="T39" fmla="*/ 0 h 236"/>
                  <a:gd name="T40" fmla="*/ 0 w 198"/>
                  <a:gd name="T41" fmla="*/ 0 h 236"/>
                  <a:gd name="T42" fmla="*/ 0 w 198"/>
                  <a:gd name="T43" fmla="*/ 0 h 236"/>
                  <a:gd name="T44" fmla="*/ 0 w 198"/>
                  <a:gd name="T45" fmla="*/ 0 h 236"/>
                  <a:gd name="T46" fmla="*/ 0 w 198"/>
                  <a:gd name="T47" fmla="*/ 0 h 236"/>
                  <a:gd name="T48" fmla="*/ 0 w 198"/>
                  <a:gd name="T49" fmla="*/ 0 h 236"/>
                  <a:gd name="T50" fmla="*/ 0 w 198"/>
                  <a:gd name="T51" fmla="*/ 0 h 236"/>
                  <a:gd name="T52" fmla="*/ 0 w 198"/>
                  <a:gd name="T53" fmla="*/ 0 h 236"/>
                  <a:gd name="T54" fmla="*/ 0 w 198"/>
                  <a:gd name="T55" fmla="*/ 0 h 236"/>
                  <a:gd name="T56" fmla="*/ 0 w 198"/>
                  <a:gd name="T57" fmla="*/ 0 h 236"/>
                  <a:gd name="T58" fmla="*/ 0 w 198"/>
                  <a:gd name="T59" fmla="*/ 0 h 236"/>
                  <a:gd name="T60" fmla="*/ 0 w 198"/>
                  <a:gd name="T61" fmla="*/ 0 h 236"/>
                  <a:gd name="T62" fmla="*/ 0 w 198"/>
                  <a:gd name="T63" fmla="*/ 0 h 236"/>
                  <a:gd name="T64" fmla="*/ 0 w 198"/>
                  <a:gd name="T65" fmla="*/ 0 h 236"/>
                  <a:gd name="T66" fmla="*/ 0 w 198"/>
                  <a:gd name="T67" fmla="*/ 0 h 236"/>
                  <a:gd name="T68" fmla="*/ 0 w 198"/>
                  <a:gd name="T69" fmla="*/ 0 h 236"/>
                  <a:gd name="T70" fmla="*/ 0 w 198"/>
                  <a:gd name="T71" fmla="*/ 0 h 236"/>
                  <a:gd name="T72" fmla="*/ 0 w 198"/>
                  <a:gd name="T73" fmla="*/ 0 h 236"/>
                  <a:gd name="T74" fmla="*/ 0 w 198"/>
                  <a:gd name="T75" fmla="*/ 0 h 236"/>
                  <a:gd name="T76" fmla="*/ 0 w 198"/>
                  <a:gd name="T77" fmla="*/ 0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0 w 198"/>
                  <a:gd name="T91" fmla="*/ 0 h 236"/>
                  <a:gd name="T92" fmla="*/ 0 w 198"/>
                  <a:gd name="T93" fmla="*/ 0 h 236"/>
                  <a:gd name="T94" fmla="*/ 0 w 198"/>
                  <a:gd name="T95" fmla="*/ 0 h 236"/>
                  <a:gd name="T96" fmla="*/ 0 w 198"/>
                  <a:gd name="T97" fmla="*/ 0 h 236"/>
                  <a:gd name="T98" fmla="*/ 0 w 198"/>
                  <a:gd name="T99" fmla="*/ 0 h 236"/>
                  <a:gd name="T100" fmla="*/ 0 w 198"/>
                  <a:gd name="T101" fmla="*/ 0 h 236"/>
                  <a:gd name="T102" fmla="*/ 0 w 198"/>
                  <a:gd name="T103" fmla="*/ 0 h 236"/>
                  <a:gd name="T104" fmla="*/ 0 w 198"/>
                  <a:gd name="T105" fmla="*/ 0 h 236"/>
                  <a:gd name="T106" fmla="*/ 0 w 198"/>
                  <a:gd name="T107" fmla="*/ 0 h 236"/>
                  <a:gd name="T108" fmla="*/ 0 w 198"/>
                  <a:gd name="T109" fmla="*/ 0 h 236"/>
                  <a:gd name="T110" fmla="*/ 0 w 198"/>
                  <a:gd name="T111" fmla="*/ 0 h 236"/>
                  <a:gd name="T112" fmla="*/ 0 w 198"/>
                  <a:gd name="T113" fmla="*/ 0 h 236"/>
                  <a:gd name="T114" fmla="*/ 0 w 198"/>
                  <a:gd name="T115" fmla="*/ 0 h 236"/>
                  <a:gd name="T116" fmla="*/ 0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6" name="Freeform 821"/>
              <p:cNvSpPr>
                <a:spLocks/>
              </p:cNvSpPr>
              <p:nvPr/>
            </p:nvSpPr>
            <p:spPr bwMode="auto">
              <a:xfrm>
                <a:off x="5233" y="2660"/>
                <a:ext cx="47" cy="42"/>
              </a:xfrm>
              <a:custGeom>
                <a:avLst/>
                <a:gdLst>
                  <a:gd name="T0" fmla="*/ 0 w 128"/>
                  <a:gd name="T1" fmla="*/ 0 h 183"/>
                  <a:gd name="T2" fmla="*/ 0 w 128"/>
                  <a:gd name="T3" fmla="*/ 0 h 183"/>
                  <a:gd name="T4" fmla="*/ 0 w 128"/>
                  <a:gd name="T5" fmla="*/ 0 h 183"/>
                  <a:gd name="T6" fmla="*/ 0 w 128"/>
                  <a:gd name="T7" fmla="*/ 0 h 183"/>
                  <a:gd name="T8" fmla="*/ 0 w 128"/>
                  <a:gd name="T9" fmla="*/ 0 h 183"/>
                  <a:gd name="T10" fmla="*/ 0 w 128"/>
                  <a:gd name="T11" fmla="*/ 0 h 183"/>
                  <a:gd name="T12" fmla="*/ 0 w 128"/>
                  <a:gd name="T13" fmla="*/ 0 h 183"/>
                  <a:gd name="T14" fmla="*/ 0 w 128"/>
                  <a:gd name="T15" fmla="*/ 0 h 183"/>
                  <a:gd name="T16" fmla="*/ 0 w 128"/>
                  <a:gd name="T17" fmla="*/ 0 h 183"/>
                  <a:gd name="T18" fmla="*/ 0 w 128"/>
                  <a:gd name="T19" fmla="*/ 0 h 183"/>
                  <a:gd name="T20" fmla="*/ 0 w 128"/>
                  <a:gd name="T21" fmla="*/ 0 h 183"/>
                  <a:gd name="T22" fmla="*/ 0 w 128"/>
                  <a:gd name="T23" fmla="*/ 0 h 183"/>
                  <a:gd name="T24" fmla="*/ 0 w 128"/>
                  <a:gd name="T25" fmla="*/ 0 h 183"/>
                  <a:gd name="T26" fmla="*/ 0 w 128"/>
                  <a:gd name="T27" fmla="*/ 0 h 183"/>
                  <a:gd name="T28" fmla="*/ 0 w 128"/>
                  <a:gd name="T29" fmla="*/ 0 h 183"/>
                  <a:gd name="T30" fmla="*/ 0 w 128"/>
                  <a:gd name="T31" fmla="*/ 0 h 183"/>
                  <a:gd name="T32" fmla="*/ 0 w 128"/>
                  <a:gd name="T33" fmla="*/ 0 h 183"/>
                  <a:gd name="T34" fmla="*/ 0 w 128"/>
                  <a:gd name="T35" fmla="*/ 0 h 183"/>
                  <a:gd name="T36" fmla="*/ 0 w 128"/>
                  <a:gd name="T37" fmla="*/ 0 h 183"/>
                  <a:gd name="T38" fmla="*/ 0 w 128"/>
                  <a:gd name="T39" fmla="*/ 0 h 183"/>
                  <a:gd name="T40" fmla="*/ 0 w 128"/>
                  <a:gd name="T41" fmla="*/ 0 h 183"/>
                  <a:gd name="T42" fmla="*/ 0 w 128"/>
                  <a:gd name="T43" fmla="*/ 0 h 183"/>
                  <a:gd name="T44" fmla="*/ 0 w 128"/>
                  <a:gd name="T45" fmla="*/ 0 h 183"/>
                  <a:gd name="T46" fmla="*/ 0 w 128"/>
                  <a:gd name="T47" fmla="*/ 0 h 183"/>
                  <a:gd name="T48" fmla="*/ 0 w 128"/>
                  <a:gd name="T49" fmla="*/ 0 h 183"/>
                  <a:gd name="T50" fmla="*/ 0 w 128"/>
                  <a:gd name="T51" fmla="*/ 0 h 183"/>
                  <a:gd name="T52" fmla="*/ 0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0 w 128"/>
                  <a:gd name="T77" fmla="*/ 0 h 183"/>
                  <a:gd name="T78" fmla="*/ 0 w 128"/>
                  <a:gd name="T79" fmla="*/ 0 h 183"/>
                  <a:gd name="T80" fmla="*/ 0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7" name="Freeform 822"/>
              <p:cNvSpPr>
                <a:spLocks/>
              </p:cNvSpPr>
              <p:nvPr/>
            </p:nvSpPr>
            <p:spPr bwMode="auto">
              <a:xfrm>
                <a:off x="5070" y="2650"/>
                <a:ext cx="112" cy="88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0 h 379"/>
                  <a:gd name="T6" fmla="*/ 0 w 323"/>
                  <a:gd name="T7" fmla="*/ 0 h 379"/>
                  <a:gd name="T8" fmla="*/ 0 w 323"/>
                  <a:gd name="T9" fmla="*/ 0 h 379"/>
                  <a:gd name="T10" fmla="*/ 0 w 323"/>
                  <a:gd name="T11" fmla="*/ 0 h 379"/>
                  <a:gd name="T12" fmla="*/ 0 w 323"/>
                  <a:gd name="T13" fmla="*/ 0 h 379"/>
                  <a:gd name="T14" fmla="*/ 0 w 323"/>
                  <a:gd name="T15" fmla="*/ 0 h 379"/>
                  <a:gd name="T16" fmla="*/ 0 w 323"/>
                  <a:gd name="T17" fmla="*/ 0 h 379"/>
                  <a:gd name="T18" fmla="*/ 0 w 323"/>
                  <a:gd name="T19" fmla="*/ 0 h 379"/>
                  <a:gd name="T20" fmla="*/ 0 w 323"/>
                  <a:gd name="T21" fmla="*/ 0 h 379"/>
                  <a:gd name="T22" fmla="*/ 0 w 323"/>
                  <a:gd name="T23" fmla="*/ 0 h 379"/>
                  <a:gd name="T24" fmla="*/ 0 w 323"/>
                  <a:gd name="T25" fmla="*/ 0 h 379"/>
                  <a:gd name="T26" fmla="*/ 0 w 323"/>
                  <a:gd name="T27" fmla="*/ 0 h 379"/>
                  <a:gd name="T28" fmla="*/ 0 w 323"/>
                  <a:gd name="T29" fmla="*/ 0 h 379"/>
                  <a:gd name="T30" fmla="*/ 0 w 323"/>
                  <a:gd name="T31" fmla="*/ 0 h 379"/>
                  <a:gd name="T32" fmla="*/ 0 w 323"/>
                  <a:gd name="T33" fmla="*/ 0 h 379"/>
                  <a:gd name="T34" fmla="*/ 0 w 323"/>
                  <a:gd name="T35" fmla="*/ 0 h 379"/>
                  <a:gd name="T36" fmla="*/ 0 w 323"/>
                  <a:gd name="T37" fmla="*/ 0 h 379"/>
                  <a:gd name="T38" fmla="*/ 0 w 323"/>
                  <a:gd name="T39" fmla="*/ 0 h 379"/>
                  <a:gd name="T40" fmla="*/ 0 w 323"/>
                  <a:gd name="T41" fmla="*/ 0 h 379"/>
                  <a:gd name="T42" fmla="*/ 0 w 323"/>
                  <a:gd name="T43" fmla="*/ 0 h 379"/>
                  <a:gd name="T44" fmla="*/ 0 w 323"/>
                  <a:gd name="T45" fmla="*/ 0 h 379"/>
                  <a:gd name="T46" fmla="*/ 0 w 323"/>
                  <a:gd name="T47" fmla="*/ 0 h 379"/>
                  <a:gd name="T48" fmla="*/ 0 w 323"/>
                  <a:gd name="T49" fmla="*/ 0 h 379"/>
                  <a:gd name="T50" fmla="*/ 0 w 323"/>
                  <a:gd name="T51" fmla="*/ 0 h 379"/>
                  <a:gd name="T52" fmla="*/ 0 w 323"/>
                  <a:gd name="T53" fmla="*/ 0 h 379"/>
                  <a:gd name="T54" fmla="*/ 0 w 323"/>
                  <a:gd name="T55" fmla="*/ 0 h 379"/>
                  <a:gd name="T56" fmla="*/ 0 w 323"/>
                  <a:gd name="T57" fmla="*/ 0 h 379"/>
                  <a:gd name="T58" fmla="*/ 0 w 323"/>
                  <a:gd name="T59" fmla="*/ 0 h 379"/>
                  <a:gd name="T60" fmla="*/ 0 w 323"/>
                  <a:gd name="T61" fmla="*/ 0 h 379"/>
                  <a:gd name="T62" fmla="*/ 0 w 323"/>
                  <a:gd name="T63" fmla="*/ 0 h 379"/>
                  <a:gd name="T64" fmla="*/ 0 w 323"/>
                  <a:gd name="T65" fmla="*/ 0 h 379"/>
                  <a:gd name="T66" fmla="*/ 0 w 323"/>
                  <a:gd name="T67" fmla="*/ 0 h 379"/>
                  <a:gd name="T68" fmla="*/ 0 w 323"/>
                  <a:gd name="T69" fmla="*/ 0 h 379"/>
                  <a:gd name="T70" fmla="*/ 0 w 323"/>
                  <a:gd name="T71" fmla="*/ 0 h 379"/>
                  <a:gd name="T72" fmla="*/ 0 w 323"/>
                  <a:gd name="T73" fmla="*/ 0 h 379"/>
                  <a:gd name="T74" fmla="*/ 0 w 323"/>
                  <a:gd name="T75" fmla="*/ 0 h 379"/>
                  <a:gd name="T76" fmla="*/ 0 w 323"/>
                  <a:gd name="T77" fmla="*/ 0 h 379"/>
                  <a:gd name="T78" fmla="*/ 0 w 323"/>
                  <a:gd name="T79" fmla="*/ 0 h 379"/>
                  <a:gd name="T80" fmla="*/ 0 w 323"/>
                  <a:gd name="T81" fmla="*/ 0 h 379"/>
                  <a:gd name="T82" fmla="*/ 0 w 323"/>
                  <a:gd name="T83" fmla="*/ 0 h 379"/>
                  <a:gd name="T84" fmla="*/ 0 w 323"/>
                  <a:gd name="T85" fmla="*/ 0 h 379"/>
                  <a:gd name="T86" fmla="*/ 0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8" name="Freeform 823"/>
              <p:cNvSpPr>
                <a:spLocks/>
              </p:cNvSpPr>
              <p:nvPr/>
            </p:nvSpPr>
            <p:spPr bwMode="auto">
              <a:xfrm>
                <a:off x="5229" y="2647"/>
                <a:ext cx="99" cy="59"/>
              </a:xfrm>
              <a:custGeom>
                <a:avLst/>
                <a:gdLst>
                  <a:gd name="T0" fmla="*/ 0 w 282"/>
                  <a:gd name="T1" fmla="*/ 0 h 253"/>
                  <a:gd name="T2" fmla="*/ 0 w 282"/>
                  <a:gd name="T3" fmla="*/ 0 h 253"/>
                  <a:gd name="T4" fmla="*/ 0 w 282"/>
                  <a:gd name="T5" fmla="*/ 0 h 253"/>
                  <a:gd name="T6" fmla="*/ 0 w 282"/>
                  <a:gd name="T7" fmla="*/ 0 h 253"/>
                  <a:gd name="T8" fmla="*/ 0 w 282"/>
                  <a:gd name="T9" fmla="*/ 0 h 253"/>
                  <a:gd name="T10" fmla="*/ 0 w 282"/>
                  <a:gd name="T11" fmla="*/ 0 h 253"/>
                  <a:gd name="T12" fmla="*/ 0 w 282"/>
                  <a:gd name="T13" fmla="*/ 0 h 253"/>
                  <a:gd name="T14" fmla="*/ 0 w 282"/>
                  <a:gd name="T15" fmla="*/ 0 h 253"/>
                  <a:gd name="T16" fmla="*/ 0 w 282"/>
                  <a:gd name="T17" fmla="*/ 0 h 253"/>
                  <a:gd name="T18" fmla="*/ 0 w 282"/>
                  <a:gd name="T19" fmla="*/ 0 h 253"/>
                  <a:gd name="T20" fmla="*/ 0 w 282"/>
                  <a:gd name="T21" fmla="*/ 0 h 253"/>
                  <a:gd name="T22" fmla="*/ 0 w 282"/>
                  <a:gd name="T23" fmla="*/ 0 h 253"/>
                  <a:gd name="T24" fmla="*/ 0 w 282"/>
                  <a:gd name="T25" fmla="*/ 0 h 253"/>
                  <a:gd name="T26" fmla="*/ 0 w 282"/>
                  <a:gd name="T27" fmla="*/ 0 h 253"/>
                  <a:gd name="T28" fmla="*/ 0 w 282"/>
                  <a:gd name="T29" fmla="*/ 0 h 253"/>
                  <a:gd name="T30" fmla="*/ 0 w 282"/>
                  <a:gd name="T31" fmla="*/ 0 h 253"/>
                  <a:gd name="T32" fmla="*/ 0 w 282"/>
                  <a:gd name="T33" fmla="*/ 0 h 253"/>
                  <a:gd name="T34" fmla="*/ 0 w 282"/>
                  <a:gd name="T35" fmla="*/ 0 h 253"/>
                  <a:gd name="T36" fmla="*/ 0 w 282"/>
                  <a:gd name="T37" fmla="*/ 0 h 253"/>
                  <a:gd name="T38" fmla="*/ 0 w 282"/>
                  <a:gd name="T39" fmla="*/ 0 h 253"/>
                  <a:gd name="T40" fmla="*/ 0 w 282"/>
                  <a:gd name="T41" fmla="*/ 0 h 253"/>
                  <a:gd name="T42" fmla="*/ 0 w 282"/>
                  <a:gd name="T43" fmla="*/ 0 h 253"/>
                  <a:gd name="T44" fmla="*/ 0 w 282"/>
                  <a:gd name="T45" fmla="*/ 0 h 253"/>
                  <a:gd name="T46" fmla="*/ 0 w 282"/>
                  <a:gd name="T47" fmla="*/ 0 h 253"/>
                  <a:gd name="T48" fmla="*/ 0 w 282"/>
                  <a:gd name="T49" fmla="*/ 0 h 253"/>
                  <a:gd name="T50" fmla="*/ 0 w 282"/>
                  <a:gd name="T51" fmla="*/ 0 h 253"/>
                  <a:gd name="T52" fmla="*/ 0 w 282"/>
                  <a:gd name="T53" fmla="*/ 0 h 253"/>
                  <a:gd name="T54" fmla="*/ 0 w 282"/>
                  <a:gd name="T55" fmla="*/ 0 h 253"/>
                  <a:gd name="T56" fmla="*/ 0 w 282"/>
                  <a:gd name="T57" fmla="*/ 0 h 253"/>
                  <a:gd name="T58" fmla="*/ 0 w 282"/>
                  <a:gd name="T59" fmla="*/ 0 h 253"/>
                  <a:gd name="T60" fmla="*/ 0 w 282"/>
                  <a:gd name="T61" fmla="*/ 0 h 253"/>
                  <a:gd name="T62" fmla="*/ 0 w 282"/>
                  <a:gd name="T63" fmla="*/ 0 h 253"/>
                  <a:gd name="T64" fmla="*/ 0 w 282"/>
                  <a:gd name="T65" fmla="*/ 0 h 253"/>
                  <a:gd name="T66" fmla="*/ 0 w 282"/>
                  <a:gd name="T67" fmla="*/ 0 h 253"/>
                  <a:gd name="T68" fmla="*/ 0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0 w 282"/>
                  <a:gd name="T107" fmla="*/ 0 h 253"/>
                  <a:gd name="T108" fmla="*/ 0 w 282"/>
                  <a:gd name="T109" fmla="*/ 0 h 253"/>
                  <a:gd name="T110" fmla="*/ 0 w 282"/>
                  <a:gd name="T111" fmla="*/ 0 h 253"/>
                  <a:gd name="T112" fmla="*/ 0 w 282"/>
                  <a:gd name="T113" fmla="*/ 0 h 253"/>
                  <a:gd name="T114" fmla="*/ 0 w 282"/>
                  <a:gd name="T115" fmla="*/ 0 h 253"/>
                  <a:gd name="T116" fmla="*/ 0 w 282"/>
                  <a:gd name="T117" fmla="*/ 0 h 253"/>
                  <a:gd name="T118" fmla="*/ 0 w 282"/>
                  <a:gd name="T119" fmla="*/ 0 h 253"/>
                  <a:gd name="T120" fmla="*/ 0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89" name="Freeform 824"/>
              <p:cNvSpPr>
                <a:spLocks/>
              </p:cNvSpPr>
              <p:nvPr/>
            </p:nvSpPr>
            <p:spPr bwMode="auto">
              <a:xfrm>
                <a:off x="5030" y="2680"/>
                <a:ext cx="40" cy="54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0 h 236"/>
                  <a:gd name="T4" fmla="*/ 0 w 115"/>
                  <a:gd name="T5" fmla="*/ 0 h 236"/>
                  <a:gd name="T6" fmla="*/ 0 w 115"/>
                  <a:gd name="T7" fmla="*/ 0 h 236"/>
                  <a:gd name="T8" fmla="*/ 0 w 115"/>
                  <a:gd name="T9" fmla="*/ 0 h 236"/>
                  <a:gd name="T10" fmla="*/ 0 w 115"/>
                  <a:gd name="T11" fmla="*/ 0 h 236"/>
                  <a:gd name="T12" fmla="*/ 0 w 115"/>
                  <a:gd name="T13" fmla="*/ 0 h 236"/>
                  <a:gd name="T14" fmla="*/ 0 w 115"/>
                  <a:gd name="T15" fmla="*/ 0 h 236"/>
                  <a:gd name="T16" fmla="*/ 0 w 115"/>
                  <a:gd name="T17" fmla="*/ 0 h 236"/>
                  <a:gd name="T18" fmla="*/ 0 w 115"/>
                  <a:gd name="T19" fmla="*/ 0 h 236"/>
                  <a:gd name="T20" fmla="*/ 0 w 115"/>
                  <a:gd name="T21" fmla="*/ 0 h 236"/>
                  <a:gd name="T22" fmla="*/ 0 w 115"/>
                  <a:gd name="T23" fmla="*/ 0 h 236"/>
                  <a:gd name="T24" fmla="*/ 0 w 115"/>
                  <a:gd name="T25" fmla="*/ 0 h 236"/>
                  <a:gd name="T26" fmla="*/ 0 w 115"/>
                  <a:gd name="T27" fmla="*/ 0 h 236"/>
                  <a:gd name="T28" fmla="*/ 0 w 115"/>
                  <a:gd name="T29" fmla="*/ 0 h 236"/>
                  <a:gd name="T30" fmla="*/ 0 w 115"/>
                  <a:gd name="T31" fmla="*/ 0 h 236"/>
                  <a:gd name="T32" fmla="*/ 0 w 115"/>
                  <a:gd name="T33" fmla="*/ 0 h 236"/>
                  <a:gd name="T34" fmla="*/ 0 w 115"/>
                  <a:gd name="T35" fmla="*/ 0 h 236"/>
                  <a:gd name="T36" fmla="*/ 0 w 115"/>
                  <a:gd name="T37" fmla="*/ 0 h 236"/>
                  <a:gd name="T38" fmla="*/ 0 w 115"/>
                  <a:gd name="T39" fmla="*/ 0 h 236"/>
                  <a:gd name="T40" fmla="*/ 0 w 115"/>
                  <a:gd name="T41" fmla="*/ 0 h 236"/>
                  <a:gd name="T42" fmla="*/ 0 w 115"/>
                  <a:gd name="T43" fmla="*/ 0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90" name="Freeform 825"/>
              <p:cNvSpPr>
                <a:spLocks/>
              </p:cNvSpPr>
              <p:nvPr/>
            </p:nvSpPr>
            <p:spPr bwMode="auto">
              <a:xfrm>
                <a:off x="5311" y="2643"/>
                <a:ext cx="87" cy="73"/>
              </a:xfrm>
              <a:custGeom>
                <a:avLst/>
                <a:gdLst>
                  <a:gd name="T0" fmla="*/ 0 w 245"/>
                  <a:gd name="T1" fmla="*/ 0 h 310"/>
                  <a:gd name="T2" fmla="*/ 0 w 245"/>
                  <a:gd name="T3" fmla="*/ 0 h 310"/>
                  <a:gd name="T4" fmla="*/ 0 w 245"/>
                  <a:gd name="T5" fmla="*/ 0 h 310"/>
                  <a:gd name="T6" fmla="*/ 0 w 245"/>
                  <a:gd name="T7" fmla="*/ 0 h 310"/>
                  <a:gd name="T8" fmla="*/ 0 w 245"/>
                  <a:gd name="T9" fmla="*/ 0 h 310"/>
                  <a:gd name="T10" fmla="*/ 0 w 245"/>
                  <a:gd name="T11" fmla="*/ 0 h 310"/>
                  <a:gd name="T12" fmla="*/ 0 w 245"/>
                  <a:gd name="T13" fmla="*/ 0 h 310"/>
                  <a:gd name="T14" fmla="*/ 0 w 245"/>
                  <a:gd name="T15" fmla="*/ 0 h 310"/>
                  <a:gd name="T16" fmla="*/ 0 w 245"/>
                  <a:gd name="T17" fmla="*/ 0 h 310"/>
                  <a:gd name="T18" fmla="*/ 0 w 245"/>
                  <a:gd name="T19" fmla="*/ 0 h 310"/>
                  <a:gd name="T20" fmla="*/ 0 w 245"/>
                  <a:gd name="T21" fmla="*/ 0 h 310"/>
                  <a:gd name="T22" fmla="*/ 0 w 245"/>
                  <a:gd name="T23" fmla="*/ 0 h 310"/>
                  <a:gd name="T24" fmla="*/ 0 w 245"/>
                  <a:gd name="T25" fmla="*/ 0 h 310"/>
                  <a:gd name="T26" fmla="*/ 0 w 245"/>
                  <a:gd name="T27" fmla="*/ 0 h 310"/>
                  <a:gd name="T28" fmla="*/ 0 w 245"/>
                  <a:gd name="T29" fmla="*/ 0 h 310"/>
                  <a:gd name="T30" fmla="*/ 0 w 245"/>
                  <a:gd name="T31" fmla="*/ 0 h 310"/>
                  <a:gd name="T32" fmla="*/ 0 w 245"/>
                  <a:gd name="T33" fmla="*/ 0 h 310"/>
                  <a:gd name="T34" fmla="*/ 0 w 245"/>
                  <a:gd name="T35" fmla="*/ 0 h 310"/>
                  <a:gd name="T36" fmla="*/ 0 w 245"/>
                  <a:gd name="T37" fmla="*/ 0 h 310"/>
                  <a:gd name="T38" fmla="*/ 0 w 245"/>
                  <a:gd name="T39" fmla="*/ 0 h 310"/>
                  <a:gd name="T40" fmla="*/ 0 w 245"/>
                  <a:gd name="T41" fmla="*/ 0 h 310"/>
                  <a:gd name="T42" fmla="*/ 0 w 245"/>
                  <a:gd name="T43" fmla="*/ 0 h 310"/>
                  <a:gd name="T44" fmla="*/ 0 w 245"/>
                  <a:gd name="T45" fmla="*/ 0 h 310"/>
                  <a:gd name="T46" fmla="*/ 0 w 245"/>
                  <a:gd name="T47" fmla="*/ 0 h 310"/>
                  <a:gd name="T48" fmla="*/ 0 w 245"/>
                  <a:gd name="T49" fmla="*/ 0 h 310"/>
                  <a:gd name="T50" fmla="*/ 0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0 w 245"/>
                  <a:gd name="T69" fmla="*/ 0 h 310"/>
                  <a:gd name="T70" fmla="*/ 0 w 245"/>
                  <a:gd name="T71" fmla="*/ 0 h 310"/>
                  <a:gd name="T72" fmla="*/ 0 w 245"/>
                  <a:gd name="T73" fmla="*/ 0 h 310"/>
                  <a:gd name="T74" fmla="*/ 0 w 245"/>
                  <a:gd name="T75" fmla="*/ 0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7778" name="Picture 826" descr="access_point_stylized_gray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" y="3642"/>
              <a:ext cx="43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394" name="Line 827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395" name="Group 828"/>
          <p:cNvGrpSpPr>
            <a:grpSpLocks/>
          </p:cNvGrpSpPr>
          <p:nvPr/>
        </p:nvGrpSpPr>
        <p:grpSpPr bwMode="auto">
          <a:xfrm>
            <a:off x="5254625" y="2038350"/>
            <a:ext cx="504825" cy="401638"/>
            <a:chOff x="2896" y="396"/>
            <a:chExt cx="1848" cy="1887"/>
          </a:xfrm>
        </p:grpSpPr>
        <p:pic>
          <p:nvPicPr>
            <p:cNvPr id="57754" name="Picture 82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5" name="Freeform 830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56" name="Picture 83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57" name="Freeform 832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8" name="Freeform 833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9" name="Freeform 834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0" name="Freeform 835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1" name="Freeform 836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2" name="Freeform 837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3" name="Freeform 838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4" name="Freeform 839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5" name="Freeform 840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6" name="Freeform 841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7" name="Freeform 842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8" name="Freeform 843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69" name="Freeform 844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0" name="Freeform 845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71" name="Freeform 846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2" name="Freeform 847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3" name="Freeform 848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4" name="Freeform 849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75" name="Freeform 850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76" name="Picture 851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6" name="Group 852"/>
          <p:cNvGrpSpPr>
            <a:grpSpLocks/>
          </p:cNvGrpSpPr>
          <p:nvPr/>
        </p:nvGrpSpPr>
        <p:grpSpPr bwMode="auto">
          <a:xfrm>
            <a:off x="5537200" y="3054350"/>
            <a:ext cx="504825" cy="401638"/>
            <a:chOff x="2896" y="396"/>
            <a:chExt cx="1848" cy="1887"/>
          </a:xfrm>
        </p:grpSpPr>
        <p:pic>
          <p:nvPicPr>
            <p:cNvPr id="57731" name="Picture 85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32" name="Freeform 854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33" name="Picture 85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34" name="Freeform 856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5" name="Freeform 857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6" name="Freeform 858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7" name="Freeform 859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8" name="Freeform 860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39" name="Freeform 861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0" name="Freeform 862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1" name="Freeform 863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2" name="Freeform 864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3" name="Freeform 865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4" name="Freeform 866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5" name="Freeform 867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6" name="Freeform 868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7" name="Freeform 869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48" name="Freeform 870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49" name="Freeform 871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0" name="Freeform 872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1" name="Freeform 873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52" name="Freeform 874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53" name="Picture 875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7" name="Group 876"/>
          <p:cNvGrpSpPr>
            <a:grpSpLocks/>
          </p:cNvGrpSpPr>
          <p:nvPr/>
        </p:nvGrpSpPr>
        <p:grpSpPr bwMode="auto">
          <a:xfrm>
            <a:off x="6959600" y="5495925"/>
            <a:ext cx="504825" cy="401638"/>
            <a:chOff x="2896" y="396"/>
            <a:chExt cx="1848" cy="1887"/>
          </a:xfrm>
        </p:grpSpPr>
        <p:pic>
          <p:nvPicPr>
            <p:cNvPr id="57708" name="Picture 877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09" name="Freeform 878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10" name="Picture 879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711" name="Freeform 880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2" name="Freeform 881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3" name="Freeform 882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4" name="Freeform 883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5" name="Freeform 884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6" name="Freeform 885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7" name="Freeform 886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8" name="Freeform 887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19" name="Freeform 888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0" name="Freeform 889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1" name="Freeform 890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2" name="Freeform 891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3" name="Freeform 892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4" name="Freeform 893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25" name="Freeform 894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6" name="Freeform 895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7" name="Freeform 896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8" name="Freeform 897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29" name="Freeform 898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30" name="Picture 899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8" name="Group 900"/>
          <p:cNvGrpSpPr>
            <a:grpSpLocks/>
          </p:cNvGrpSpPr>
          <p:nvPr/>
        </p:nvGrpSpPr>
        <p:grpSpPr bwMode="auto">
          <a:xfrm>
            <a:off x="7378700" y="5524500"/>
            <a:ext cx="504825" cy="401638"/>
            <a:chOff x="2896" y="396"/>
            <a:chExt cx="1848" cy="1887"/>
          </a:xfrm>
        </p:grpSpPr>
        <p:pic>
          <p:nvPicPr>
            <p:cNvPr id="57685" name="Picture 90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2966" y="1553"/>
              <a:ext cx="1526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86" name="Freeform 902"/>
            <p:cNvSpPr>
              <a:spLocks/>
            </p:cNvSpPr>
            <p:nvPr/>
          </p:nvSpPr>
          <p:spPr bwMode="auto">
            <a:xfrm>
              <a:off x="3472" y="844"/>
              <a:ext cx="1228" cy="953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687" name="Picture 90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2" y="868"/>
              <a:ext cx="1117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88" name="Freeform 904"/>
            <p:cNvSpPr>
              <a:spLocks/>
            </p:cNvSpPr>
            <p:nvPr/>
          </p:nvSpPr>
          <p:spPr bwMode="auto">
            <a:xfrm>
              <a:off x="3695" y="816"/>
              <a:ext cx="1042" cy="177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89" name="Freeform 905"/>
            <p:cNvSpPr>
              <a:spLocks/>
            </p:cNvSpPr>
            <p:nvPr/>
          </p:nvSpPr>
          <p:spPr bwMode="auto">
            <a:xfrm>
              <a:off x="3461" y="814"/>
              <a:ext cx="289" cy="739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0" name="Freeform 906"/>
            <p:cNvSpPr>
              <a:spLocks/>
            </p:cNvSpPr>
            <p:nvPr/>
          </p:nvSpPr>
          <p:spPr bwMode="auto">
            <a:xfrm>
              <a:off x="4418" y="946"/>
              <a:ext cx="311" cy="853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1" name="Freeform 907"/>
            <p:cNvSpPr>
              <a:spLocks/>
            </p:cNvSpPr>
            <p:nvPr/>
          </p:nvSpPr>
          <p:spPr bwMode="auto">
            <a:xfrm>
              <a:off x="3457" y="1515"/>
              <a:ext cx="1143" cy="288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2" name="Freeform 908"/>
            <p:cNvSpPr>
              <a:spLocks/>
            </p:cNvSpPr>
            <p:nvPr/>
          </p:nvSpPr>
          <p:spPr bwMode="auto">
            <a:xfrm>
              <a:off x="4452" y="954"/>
              <a:ext cx="292" cy="855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1 h 1659"/>
                <a:gd name="T6" fmla="*/ 0 w 637"/>
                <a:gd name="T7" fmla="*/ 1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3" name="Freeform 909"/>
            <p:cNvSpPr>
              <a:spLocks/>
            </p:cNvSpPr>
            <p:nvPr/>
          </p:nvSpPr>
          <p:spPr bwMode="auto">
            <a:xfrm>
              <a:off x="3459" y="1553"/>
              <a:ext cx="1016" cy="284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1 h 550"/>
                <a:gd name="T4" fmla="*/ 0 w 2216"/>
                <a:gd name="T5" fmla="*/ 1 h 550"/>
                <a:gd name="T6" fmla="*/ 0 w 2216"/>
                <a:gd name="T7" fmla="*/ 1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4" name="Freeform 910"/>
            <p:cNvSpPr>
              <a:spLocks/>
            </p:cNvSpPr>
            <p:nvPr/>
          </p:nvSpPr>
          <p:spPr bwMode="auto">
            <a:xfrm>
              <a:off x="3442" y="1857"/>
              <a:ext cx="345" cy="169"/>
            </a:xfrm>
            <a:custGeom>
              <a:avLst/>
              <a:gdLst>
                <a:gd name="T0" fmla="*/ 0 w 752"/>
                <a:gd name="T1" fmla="*/ 0 h 327"/>
                <a:gd name="T2" fmla="*/ 0 w 752"/>
                <a:gd name="T3" fmla="*/ 1 h 327"/>
                <a:gd name="T4" fmla="*/ 0 w 752"/>
                <a:gd name="T5" fmla="*/ 1 h 327"/>
                <a:gd name="T6" fmla="*/ 0 w 752"/>
                <a:gd name="T7" fmla="*/ 1 h 327"/>
                <a:gd name="T8" fmla="*/ 0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5" name="Freeform 911"/>
            <p:cNvSpPr>
              <a:spLocks/>
            </p:cNvSpPr>
            <p:nvPr/>
          </p:nvSpPr>
          <p:spPr bwMode="auto">
            <a:xfrm>
              <a:off x="3449" y="1860"/>
              <a:ext cx="333" cy="160"/>
            </a:xfrm>
            <a:custGeom>
              <a:avLst/>
              <a:gdLst>
                <a:gd name="T0" fmla="*/ 0 w 726"/>
                <a:gd name="T1" fmla="*/ 0 h 311"/>
                <a:gd name="T2" fmla="*/ 0 w 726"/>
                <a:gd name="T3" fmla="*/ 1 h 311"/>
                <a:gd name="T4" fmla="*/ 0 w 726"/>
                <a:gd name="T5" fmla="*/ 1 h 311"/>
                <a:gd name="T6" fmla="*/ 0 w 726"/>
                <a:gd name="T7" fmla="*/ 1 h 311"/>
                <a:gd name="T8" fmla="*/ 0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6" name="Freeform 912"/>
            <p:cNvSpPr>
              <a:spLocks/>
            </p:cNvSpPr>
            <p:nvPr/>
          </p:nvSpPr>
          <p:spPr bwMode="auto">
            <a:xfrm>
              <a:off x="3473" y="1923"/>
              <a:ext cx="119" cy="52"/>
            </a:xfrm>
            <a:custGeom>
              <a:avLst/>
              <a:gdLst>
                <a:gd name="T0" fmla="*/ 0 w 258"/>
                <a:gd name="T1" fmla="*/ 1 h 100"/>
                <a:gd name="T2" fmla="*/ 0 w 258"/>
                <a:gd name="T3" fmla="*/ 0 h 100"/>
                <a:gd name="T4" fmla="*/ 0 w 258"/>
                <a:gd name="T5" fmla="*/ 1 h 100"/>
                <a:gd name="T6" fmla="*/ 0 w 258"/>
                <a:gd name="T7" fmla="*/ 1 h 100"/>
                <a:gd name="T8" fmla="*/ 0 w 258"/>
                <a:gd name="T9" fmla="*/ 1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7" name="Freeform 913"/>
            <p:cNvSpPr>
              <a:spLocks/>
            </p:cNvSpPr>
            <p:nvPr/>
          </p:nvSpPr>
          <p:spPr bwMode="auto">
            <a:xfrm>
              <a:off x="3469" y="1947"/>
              <a:ext cx="89" cy="32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8" name="Freeform 914"/>
            <p:cNvSpPr>
              <a:spLocks/>
            </p:cNvSpPr>
            <p:nvPr/>
          </p:nvSpPr>
          <p:spPr bwMode="auto">
            <a:xfrm>
              <a:off x="3570" y="1956"/>
              <a:ext cx="119" cy="53"/>
            </a:xfrm>
            <a:custGeom>
              <a:avLst/>
              <a:gdLst>
                <a:gd name="T0" fmla="*/ 0 w 258"/>
                <a:gd name="T1" fmla="*/ 1 h 102"/>
                <a:gd name="T2" fmla="*/ 0 w 258"/>
                <a:gd name="T3" fmla="*/ 0 h 102"/>
                <a:gd name="T4" fmla="*/ 0 w 258"/>
                <a:gd name="T5" fmla="*/ 1 h 102"/>
                <a:gd name="T6" fmla="*/ 0 w 258"/>
                <a:gd name="T7" fmla="*/ 1 h 102"/>
                <a:gd name="T8" fmla="*/ 0 w 258"/>
                <a:gd name="T9" fmla="*/ 1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99" name="Freeform 915"/>
            <p:cNvSpPr>
              <a:spLocks/>
            </p:cNvSpPr>
            <p:nvPr/>
          </p:nvSpPr>
          <p:spPr bwMode="auto">
            <a:xfrm>
              <a:off x="3566" y="1981"/>
              <a:ext cx="89" cy="33"/>
            </a:xfrm>
            <a:custGeom>
              <a:avLst/>
              <a:gdLst>
                <a:gd name="T0" fmla="*/ 0 w 194"/>
                <a:gd name="T1" fmla="*/ 0 h 63"/>
                <a:gd name="T2" fmla="*/ 0 w 194"/>
                <a:gd name="T3" fmla="*/ 1 h 63"/>
                <a:gd name="T4" fmla="*/ 0 w 194"/>
                <a:gd name="T5" fmla="*/ 1 h 63"/>
                <a:gd name="T6" fmla="*/ 0 w 194"/>
                <a:gd name="T7" fmla="*/ 1 h 63"/>
                <a:gd name="T8" fmla="*/ 0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0" name="Freeform 916"/>
            <p:cNvSpPr>
              <a:spLocks/>
            </p:cNvSpPr>
            <p:nvPr/>
          </p:nvSpPr>
          <p:spPr bwMode="auto">
            <a:xfrm>
              <a:off x="4032" y="1882"/>
              <a:ext cx="418" cy="37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1" name="Freeform 917"/>
            <p:cNvSpPr>
              <a:spLocks/>
            </p:cNvSpPr>
            <p:nvPr/>
          </p:nvSpPr>
          <p:spPr bwMode="auto">
            <a:xfrm>
              <a:off x="2966" y="1912"/>
              <a:ext cx="1069" cy="33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702" name="Freeform 918"/>
            <p:cNvSpPr>
              <a:spLocks/>
            </p:cNvSpPr>
            <p:nvPr/>
          </p:nvSpPr>
          <p:spPr bwMode="auto">
            <a:xfrm>
              <a:off x="2967" y="1850"/>
              <a:ext cx="12" cy="68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3" name="Freeform 919"/>
            <p:cNvSpPr>
              <a:spLocks/>
            </p:cNvSpPr>
            <p:nvPr/>
          </p:nvSpPr>
          <p:spPr bwMode="auto">
            <a:xfrm>
              <a:off x="2968" y="1571"/>
              <a:ext cx="496" cy="283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4" name="Freeform 920"/>
            <p:cNvSpPr>
              <a:spLocks/>
            </p:cNvSpPr>
            <p:nvPr/>
          </p:nvSpPr>
          <p:spPr bwMode="auto">
            <a:xfrm>
              <a:off x="3001" y="1864"/>
              <a:ext cx="1013" cy="32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5" name="Freeform 921"/>
            <p:cNvSpPr>
              <a:spLocks/>
            </p:cNvSpPr>
            <p:nvPr/>
          </p:nvSpPr>
          <p:spPr bwMode="auto">
            <a:xfrm flipV="1">
              <a:off x="4013" y="1841"/>
              <a:ext cx="413" cy="33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06" name="Freeform 922"/>
            <p:cNvSpPr>
              <a:spLocks/>
            </p:cNvSpPr>
            <p:nvPr/>
          </p:nvSpPr>
          <p:spPr bwMode="auto">
            <a:xfrm>
              <a:off x="3530" y="862"/>
              <a:ext cx="1124" cy="872"/>
            </a:xfrm>
            <a:custGeom>
              <a:avLst/>
              <a:gdLst>
                <a:gd name="T0" fmla="*/ 214 w 1124"/>
                <a:gd name="T1" fmla="*/ 0 h 872"/>
                <a:gd name="T2" fmla="*/ 1124 w 1124"/>
                <a:gd name="T3" fmla="*/ 128 h 872"/>
                <a:gd name="T4" fmla="*/ 884 w 1124"/>
                <a:gd name="T5" fmla="*/ 872 h 872"/>
                <a:gd name="T6" fmla="*/ 0 w 1124"/>
                <a:gd name="T7" fmla="*/ 656 h 872"/>
                <a:gd name="T8" fmla="*/ 214 w 1124"/>
                <a:gd name="T9" fmla="*/ 0 h 8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4"/>
                <a:gd name="T16" fmla="*/ 0 h 872"/>
                <a:gd name="T17" fmla="*/ 1124 w 1124"/>
                <a:gd name="T18" fmla="*/ 872 h 8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4" h="872">
                  <a:moveTo>
                    <a:pt x="214" y="0"/>
                  </a:moveTo>
                  <a:lnTo>
                    <a:pt x="1124" y="128"/>
                  </a:lnTo>
                  <a:lnTo>
                    <a:pt x="884" y="872"/>
                  </a:lnTo>
                  <a:lnTo>
                    <a:pt x="0" y="656"/>
                  </a:lnTo>
                  <a:lnTo>
                    <a:pt x="214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>
                    <a:alpha val="81000"/>
                  </a:srgbClr>
                </a:gs>
                <a:gs pos="100000">
                  <a:srgbClr val="666666">
                    <a:alpha val="79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7707" name="Picture 923" descr="grayed_radiati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6" y="396"/>
              <a:ext cx="1808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99" name="Group 924"/>
          <p:cNvGrpSpPr>
            <a:grpSpLocks/>
          </p:cNvGrpSpPr>
          <p:nvPr/>
        </p:nvGrpSpPr>
        <p:grpSpPr bwMode="auto">
          <a:xfrm>
            <a:off x="5349875" y="1590675"/>
            <a:ext cx="617538" cy="387350"/>
            <a:chOff x="2920" y="972"/>
            <a:chExt cx="389" cy="244"/>
          </a:xfrm>
        </p:grpSpPr>
        <p:grpSp>
          <p:nvGrpSpPr>
            <p:cNvPr id="57673" name="Group 925"/>
            <p:cNvGrpSpPr>
              <a:grpSpLocks/>
            </p:cNvGrpSpPr>
            <p:nvPr/>
          </p:nvGrpSpPr>
          <p:grpSpPr bwMode="auto">
            <a:xfrm>
              <a:off x="3085" y="1027"/>
              <a:ext cx="102" cy="189"/>
              <a:chOff x="3436" y="1504"/>
              <a:chExt cx="393" cy="942"/>
            </a:xfrm>
          </p:grpSpPr>
          <p:pic>
            <p:nvPicPr>
              <p:cNvPr id="57675" name="Picture 926" descr="iphone_stylized_small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36" y="1504"/>
                <a:ext cx="393" cy="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676" name="Freeform 927"/>
              <p:cNvSpPr>
                <a:spLocks/>
              </p:cNvSpPr>
              <p:nvPr/>
            </p:nvSpPr>
            <p:spPr bwMode="auto">
              <a:xfrm>
                <a:off x="3484" y="1523"/>
                <a:ext cx="339" cy="906"/>
              </a:xfrm>
              <a:custGeom>
                <a:avLst/>
                <a:gdLst>
                  <a:gd name="T0" fmla="*/ 6 w 339"/>
                  <a:gd name="T1" fmla="*/ 31 h 906"/>
                  <a:gd name="T2" fmla="*/ 38 w 339"/>
                  <a:gd name="T3" fmla="*/ 0 h 906"/>
                  <a:gd name="T4" fmla="*/ 323 w 339"/>
                  <a:gd name="T5" fmla="*/ 45 h 906"/>
                  <a:gd name="T6" fmla="*/ 338 w 339"/>
                  <a:gd name="T7" fmla="*/ 85 h 906"/>
                  <a:gd name="T8" fmla="*/ 339 w 339"/>
                  <a:gd name="T9" fmla="*/ 813 h 906"/>
                  <a:gd name="T10" fmla="*/ 312 w 339"/>
                  <a:gd name="T11" fmla="*/ 865 h 906"/>
                  <a:gd name="T12" fmla="*/ 29 w 339"/>
                  <a:gd name="T13" fmla="*/ 906 h 906"/>
                  <a:gd name="T14" fmla="*/ 0 w 339"/>
                  <a:gd name="T15" fmla="*/ 876 h 906"/>
                  <a:gd name="T16" fmla="*/ 6 w 339"/>
                  <a:gd name="T17" fmla="*/ 31 h 9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9"/>
                  <a:gd name="T28" fmla="*/ 0 h 906"/>
                  <a:gd name="T29" fmla="*/ 339 w 339"/>
                  <a:gd name="T30" fmla="*/ 906 h 9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9" h="906">
                    <a:moveTo>
                      <a:pt x="6" y="31"/>
                    </a:moveTo>
                    <a:lnTo>
                      <a:pt x="38" y="0"/>
                    </a:lnTo>
                    <a:lnTo>
                      <a:pt x="323" y="45"/>
                    </a:lnTo>
                    <a:lnTo>
                      <a:pt x="338" y="85"/>
                    </a:lnTo>
                    <a:lnTo>
                      <a:pt x="339" y="813"/>
                    </a:lnTo>
                    <a:lnTo>
                      <a:pt x="312" y="865"/>
                    </a:lnTo>
                    <a:lnTo>
                      <a:pt x="29" y="906"/>
                    </a:lnTo>
                    <a:lnTo>
                      <a:pt x="0" y="876"/>
                    </a:lnTo>
                    <a:lnTo>
                      <a:pt x="6" y="3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>
                      <a:alpha val="82001"/>
                    </a:srgbClr>
                  </a:gs>
                  <a:gs pos="100000">
                    <a:srgbClr val="666666">
                      <a:alpha val="82001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7677" name="Group 928"/>
              <p:cNvGrpSpPr>
                <a:grpSpLocks/>
              </p:cNvGrpSpPr>
              <p:nvPr/>
            </p:nvGrpSpPr>
            <p:grpSpPr bwMode="auto">
              <a:xfrm>
                <a:off x="3511" y="1689"/>
                <a:ext cx="289" cy="576"/>
                <a:chOff x="3511" y="1689"/>
                <a:chExt cx="289" cy="576"/>
              </a:xfrm>
            </p:grpSpPr>
            <p:sp>
              <p:nvSpPr>
                <p:cNvPr id="57678" name="Freeform 929"/>
                <p:cNvSpPr>
                  <a:spLocks/>
                </p:cNvSpPr>
                <p:nvPr/>
              </p:nvSpPr>
              <p:spPr bwMode="auto">
                <a:xfrm>
                  <a:off x="3519" y="2175"/>
                  <a:ext cx="66" cy="90"/>
                </a:xfrm>
                <a:custGeom>
                  <a:avLst/>
                  <a:gdLst>
                    <a:gd name="T0" fmla="*/ 0 w 66"/>
                    <a:gd name="T1" fmla="*/ 5 h 90"/>
                    <a:gd name="T2" fmla="*/ 66 w 66"/>
                    <a:gd name="T3" fmla="*/ 0 h 90"/>
                    <a:gd name="T4" fmla="*/ 65 w 66"/>
                    <a:gd name="T5" fmla="*/ 80 h 90"/>
                    <a:gd name="T6" fmla="*/ 2 w 66"/>
                    <a:gd name="T7" fmla="*/ 90 h 90"/>
                    <a:gd name="T8" fmla="*/ 0 w 66"/>
                    <a:gd name="T9" fmla="*/ 5 h 9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90"/>
                    <a:gd name="T17" fmla="*/ 66 w 66"/>
                    <a:gd name="T18" fmla="*/ 90 h 9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90">
                      <a:moveTo>
                        <a:pt x="0" y="5"/>
                      </a:moveTo>
                      <a:lnTo>
                        <a:pt x="66" y="0"/>
                      </a:lnTo>
                      <a:lnTo>
                        <a:pt x="65" y="80"/>
                      </a:lnTo>
                      <a:lnTo>
                        <a:pt x="2" y="9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79" name="Freeform 930"/>
                <p:cNvSpPr>
                  <a:spLocks/>
                </p:cNvSpPr>
                <p:nvPr/>
              </p:nvSpPr>
              <p:spPr bwMode="auto">
                <a:xfrm>
                  <a:off x="3593" y="2166"/>
                  <a:ext cx="69" cy="89"/>
                </a:xfrm>
                <a:custGeom>
                  <a:avLst/>
                  <a:gdLst>
                    <a:gd name="T0" fmla="*/ 3 w 69"/>
                    <a:gd name="T1" fmla="*/ 8 h 89"/>
                    <a:gd name="T2" fmla="*/ 66 w 69"/>
                    <a:gd name="T3" fmla="*/ 0 h 89"/>
                    <a:gd name="T4" fmla="*/ 69 w 69"/>
                    <a:gd name="T5" fmla="*/ 80 h 89"/>
                    <a:gd name="T6" fmla="*/ 0 w 69"/>
                    <a:gd name="T7" fmla="*/ 89 h 89"/>
                    <a:gd name="T8" fmla="*/ 3 w 69"/>
                    <a:gd name="T9" fmla="*/ 8 h 8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"/>
                    <a:gd name="T16" fmla="*/ 0 h 89"/>
                    <a:gd name="T17" fmla="*/ 69 w 69"/>
                    <a:gd name="T18" fmla="*/ 89 h 8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" h="89">
                      <a:moveTo>
                        <a:pt x="3" y="8"/>
                      </a:moveTo>
                      <a:lnTo>
                        <a:pt x="66" y="0"/>
                      </a:lnTo>
                      <a:lnTo>
                        <a:pt x="69" y="80"/>
                      </a:lnTo>
                      <a:lnTo>
                        <a:pt x="0" y="89"/>
                      </a:lnTo>
                      <a:lnTo>
                        <a:pt x="3" y="8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0" name="Freeform 931"/>
                <p:cNvSpPr>
                  <a:spLocks/>
                </p:cNvSpPr>
                <p:nvPr/>
              </p:nvSpPr>
              <p:spPr bwMode="auto">
                <a:xfrm>
                  <a:off x="3665" y="2162"/>
                  <a:ext cx="62" cy="82"/>
                </a:xfrm>
                <a:custGeom>
                  <a:avLst/>
                  <a:gdLst>
                    <a:gd name="T0" fmla="*/ 0 w 62"/>
                    <a:gd name="T1" fmla="*/ 6 h 82"/>
                    <a:gd name="T2" fmla="*/ 61 w 62"/>
                    <a:gd name="T3" fmla="*/ 0 h 82"/>
                    <a:gd name="T4" fmla="*/ 62 w 62"/>
                    <a:gd name="T5" fmla="*/ 75 h 82"/>
                    <a:gd name="T6" fmla="*/ 3 w 62"/>
                    <a:gd name="T7" fmla="*/ 82 h 82"/>
                    <a:gd name="T8" fmla="*/ 0 w 62"/>
                    <a:gd name="T9" fmla="*/ 6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2"/>
                    <a:gd name="T16" fmla="*/ 0 h 82"/>
                    <a:gd name="T17" fmla="*/ 62 w 62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2" h="82">
                      <a:moveTo>
                        <a:pt x="0" y="6"/>
                      </a:moveTo>
                      <a:lnTo>
                        <a:pt x="61" y="0"/>
                      </a:lnTo>
                      <a:lnTo>
                        <a:pt x="62" y="75"/>
                      </a:lnTo>
                      <a:lnTo>
                        <a:pt x="3" y="82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1" name="Freeform 932"/>
                <p:cNvSpPr>
                  <a:spLocks/>
                </p:cNvSpPr>
                <p:nvPr/>
              </p:nvSpPr>
              <p:spPr bwMode="auto">
                <a:xfrm>
                  <a:off x="3734" y="2154"/>
                  <a:ext cx="66" cy="84"/>
                </a:xfrm>
                <a:custGeom>
                  <a:avLst/>
                  <a:gdLst>
                    <a:gd name="T0" fmla="*/ 1 w 66"/>
                    <a:gd name="T1" fmla="*/ 6 h 84"/>
                    <a:gd name="T2" fmla="*/ 66 w 66"/>
                    <a:gd name="T3" fmla="*/ 0 h 84"/>
                    <a:gd name="T4" fmla="*/ 63 w 66"/>
                    <a:gd name="T5" fmla="*/ 77 h 84"/>
                    <a:gd name="T6" fmla="*/ 0 w 66"/>
                    <a:gd name="T7" fmla="*/ 84 h 84"/>
                    <a:gd name="T8" fmla="*/ 1 w 66"/>
                    <a:gd name="T9" fmla="*/ 6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"/>
                    <a:gd name="T16" fmla="*/ 0 h 84"/>
                    <a:gd name="T17" fmla="*/ 66 w 66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" h="84">
                      <a:moveTo>
                        <a:pt x="1" y="6"/>
                      </a:moveTo>
                      <a:lnTo>
                        <a:pt x="66" y="0"/>
                      </a:lnTo>
                      <a:lnTo>
                        <a:pt x="63" y="77"/>
                      </a:lnTo>
                      <a:lnTo>
                        <a:pt x="0" y="84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82" name="Rectangle 933"/>
                <p:cNvSpPr>
                  <a:spLocks noChangeArrowheads="1"/>
                </p:cNvSpPr>
                <p:nvPr/>
              </p:nvSpPr>
              <p:spPr bwMode="auto">
                <a:xfrm>
                  <a:off x="3513" y="1688"/>
                  <a:ext cx="54" cy="4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83" name="Rectangle 934"/>
                <p:cNvSpPr>
                  <a:spLocks noChangeArrowheads="1"/>
                </p:cNvSpPr>
                <p:nvPr/>
              </p:nvSpPr>
              <p:spPr bwMode="auto">
                <a:xfrm>
                  <a:off x="3501" y="1738"/>
                  <a:ext cx="92" cy="50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bg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684" name="Freeform 935"/>
                <p:cNvSpPr>
                  <a:spLocks/>
                </p:cNvSpPr>
                <p:nvPr/>
              </p:nvSpPr>
              <p:spPr bwMode="auto">
                <a:xfrm>
                  <a:off x="3515" y="1794"/>
                  <a:ext cx="261" cy="204"/>
                </a:xfrm>
                <a:custGeom>
                  <a:avLst/>
                  <a:gdLst>
                    <a:gd name="T0" fmla="*/ 0 w 261"/>
                    <a:gd name="T1" fmla="*/ 0 h 204"/>
                    <a:gd name="T2" fmla="*/ 0 w 261"/>
                    <a:gd name="T3" fmla="*/ 204 h 204"/>
                    <a:gd name="T4" fmla="*/ 259 w 261"/>
                    <a:gd name="T5" fmla="*/ 201 h 204"/>
                    <a:gd name="T6" fmla="*/ 261 w 261"/>
                    <a:gd name="T7" fmla="*/ 12 h 204"/>
                    <a:gd name="T8" fmla="*/ 0 w 261"/>
                    <a:gd name="T9" fmla="*/ 0 h 20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1"/>
                    <a:gd name="T16" fmla="*/ 0 h 204"/>
                    <a:gd name="T17" fmla="*/ 261 w 261"/>
                    <a:gd name="T18" fmla="*/ 204 h 20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1" h="204">
                      <a:moveTo>
                        <a:pt x="0" y="0"/>
                      </a:moveTo>
                      <a:lnTo>
                        <a:pt x="0" y="204"/>
                      </a:lnTo>
                      <a:lnTo>
                        <a:pt x="259" y="201"/>
                      </a:lnTo>
                      <a:lnTo>
                        <a:pt x="26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pic>
          <p:nvPicPr>
            <p:cNvPr id="57674" name="Picture 936" descr="grayed_radiatio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72"/>
              <a:ext cx="389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400" name="Picture 937" descr="car_grayed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1670050"/>
            <a:ext cx="75406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01" name="Group 938"/>
          <p:cNvGrpSpPr>
            <a:grpSpLocks/>
          </p:cNvGrpSpPr>
          <p:nvPr/>
        </p:nvGrpSpPr>
        <p:grpSpPr bwMode="auto">
          <a:xfrm>
            <a:off x="5662613" y="4538663"/>
            <a:ext cx="463550" cy="398462"/>
            <a:chOff x="3987" y="-51"/>
            <a:chExt cx="1252" cy="983"/>
          </a:xfrm>
        </p:grpSpPr>
        <p:pic>
          <p:nvPicPr>
            <p:cNvPr id="57671" name="Picture 939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72" name="Freeform 940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2" name="Group 941"/>
          <p:cNvGrpSpPr>
            <a:grpSpLocks/>
          </p:cNvGrpSpPr>
          <p:nvPr/>
        </p:nvGrpSpPr>
        <p:grpSpPr bwMode="auto">
          <a:xfrm>
            <a:off x="5500688" y="4938713"/>
            <a:ext cx="463550" cy="398462"/>
            <a:chOff x="3987" y="-51"/>
            <a:chExt cx="1252" cy="983"/>
          </a:xfrm>
        </p:grpSpPr>
        <p:pic>
          <p:nvPicPr>
            <p:cNvPr id="57669" name="Picture 942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70" name="Freeform 943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3" name="Group 944"/>
          <p:cNvGrpSpPr>
            <a:grpSpLocks/>
          </p:cNvGrpSpPr>
          <p:nvPr/>
        </p:nvGrpSpPr>
        <p:grpSpPr bwMode="auto">
          <a:xfrm>
            <a:off x="5957888" y="5186363"/>
            <a:ext cx="463550" cy="398462"/>
            <a:chOff x="3987" y="-51"/>
            <a:chExt cx="1252" cy="983"/>
          </a:xfrm>
        </p:grpSpPr>
        <p:pic>
          <p:nvPicPr>
            <p:cNvPr id="57667" name="Picture 945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68" name="Freeform 946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4" name="Group 947"/>
          <p:cNvGrpSpPr>
            <a:grpSpLocks/>
          </p:cNvGrpSpPr>
          <p:nvPr/>
        </p:nvGrpSpPr>
        <p:grpSpPr bwMode="auto">
          <a:xfrm>
            <a:off x="6396038" y="5224463"/>
            <a:ext cx="463550" cy="398462"/>
            <a:chOff x="3987" y="-51"/>
            <a:chExt cx="1252" cy="983"/>
          </a:xfrm>
        </p:grpSpPr>
        <p:pic>
          <p:nvPicPr>
            <p:cNvPr id="57665" name="Picture 948" descr="desktop_computer_stylized_small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87" y="-51"/>
              <a:ext cx="1252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666" name="Freeform 949"/>
            <p:cNvSpPr>
              <a:spLocks/>
            </p:cNvSpPr>
            <p:nvPr/>
          </p:nvSpPr>
          <p:spPr bwMode="auto">
            <a:xfrm>
              <a:off x="4507" y="37"/>
              <a:ext cx="640" cy="459"/>
            </a:xfrm>
            <a:custGeom>
              <a:avLst/>
              <a:gdLst>
                <a:gd name="T0" fmla="*/ 28 w 714"/>
                <a:gd name="T1" fmla="*/ 1 h 714"/>
                <a:gd name="T2" fmla="*/ 154 w 714"/>
                <a:gd name="T3" fmla="*/ 0 h 714"/>
                <a:gd name="T4" fmla="*/ 122 w 714"/>
                <a:gd name="T5" fmla="*/ 2 h 714"/>
                <a:gd name="T6" fmla="*/ 0 w 714"/>
                <a:gd name="T7" fmla="*/ 1 h 714"/>
                <a:gd name="T8" fmla="*/ 28 w 714"/>
                <a:gd name="T9" fmla="*/ 1 h 7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14"/>
                <a:gd name="T16" fmla="*/ 0 h 714"/>
                <a:gd name="T17" fmla="*/ 714 w 714"/>
                <a:gd name="T18" fmla="*/ 714 h 7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14" h="714">
                  <a:moveTo>
                    <a:pt x="126" y="36"/>
                  </a:moveTo>
                  <a:lnTo>
                    <a:pt x="714" y="0"/>
                  </a:lnTo>
                  <a:lnTo>
                    <a:pt x="564" y="714"/>
                  </a:lnTo>
                  <a:lnTo>
                    <a:pt x="0" y="570"/>
                  </a:lnTo>
                  <a:lnTo>
                    <a:pt x="126" y="36"/>
                  </a:lnTo>
                  <a:close/>
                </a:path>
              </a:pathLst>
            </a:custGeom>
            <a:solidFill>
              <a:srgbClr val="EAEAEA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5" name="Group 950"/>
          <p:cNvGrpSpPr>
            <a:grpSpLocks/>
          </p:cNvGrpSpPr>
          <p:nvPr/>
        </p:nvGrpSpPr>
        <p:grpSpPr bwMode="auto">
          <a:xfrm>
            <a:off x="8186738" y="5014913"/>
            <a:ext cx="249237" cy="555625"/>
            <a:chOff x="1115" y="2770"/>
            <a:chExt cx="589" cy="1034"/>
          </a:xfrm>
        </p:grpSpPr>
        <p:sp>
          <p:nvSpPr>
            <p:cNvPr id="57633" name="Freeform 951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4" name="Rectangle 952"/>
            <p:cNvSpPr>
              <a:spLocks noChangeArrowheads="1"/>
            </p:cNvSpPr>
            <p:nvPr/>
          </p:nvSpPr>
          <p:spPr bwMode="auto">
            <a:xfrm>
              <a:off x="1141" y="2770"/>
              <a:ext cx="435" cy="98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35" name="Freeform 953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6" name="Freeform 954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37" name="Rectangle 955"/>
            <p:cNvSpPr>
              <a:spLocks noChangeArrowheads="1"/>
            </p:cNvSpPr>
            <p:nvPr/>
          </p:nvSpPr>
          <p:spPr bwMode="auto">
            <a:xfrm>
              <a:off x="1145" y="2885"/>
              <a:ext cx="248" cy="1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38" name="Group 956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7663" name="AutoShape 95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4" name="AutoShape 958"/>
              <p:cNvSpPr>
                <a:spLocks noChangeArrowheads="1"/>
              </p:cNvSpPr>
              <p:nvPr/>
            </p:nvSpPr>
            <p:spPr bwMode="auto">
              <a:xfrm>
                <a:off x="623" y="2582"/>
                <a:ext cx="691" cy="10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39" name="Rectangle 959"/>
            <p:cNvSpPr>
              <a:spLocks noChangeArrowheads="1"/>
            </p:cNvSpPr>
            <p:nvPr/>
          </p:nvSpPr>
          <p:spPr bwMode="auto">
            <a:xfrm>
              <a:off x="1149" y="3024"/>
              <a:ext cx="248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40" name="Group 960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7661" name="AutoShape 961"/>
              <p:cNvSpPr>
                <a:spLocks noChangeArrowheads="1"/>
              </p:cNvSpPr>
              <p:nvPr/>
            </p:nvSpPr>
            <p:spPr bwMode="auto">
              <a:xfrm>
                <a:off x="615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2" name="AutoShape 962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1" cy="10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41" name="Rectangle 963"/>
            <p:cNvSpPr>
              <a:spLocks noChangeArrowheads="1"/>
            </p:cNvSpPr>
            <p:nvPr/>
          </p:nvSpPr>
          <p:spPr bwMode="auto">
            <a:xfrm>
              <a:off x="1149" y="3172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42" name="Rectangle 964"/>
            <p:cNvSpPr>
              <a:spLocks noChangeArrowheads="1"/>
            </p:cNvSpPr>
            <p:nvPr/>
          </p:nvSpPr>
          <p:spPr bwMode="auto">
            <a:xfrm>
              <a:off x="1153" y="3299"/>
              <a:ext cx="244" cy="21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43" name="Group 965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7659" name="AutoShape 966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60" name="AutoShape 967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1" cy="10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44" name="Freeform 968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45" name="Group 969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7657" name="AutoShape 97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5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58" name="AutoShape 971"/>
              <p:cNvSpPr>
                <a:spLocks noChangeArrowheads="1"/>
              </p:cNvSpPr>
              <p:nvPr/>
            </p:nvSpPr>
            <p:spPr bwMode="auto">
              <a:xfrm>
                <a:off x="624" y="2579"/>
                <a:ext cx="691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46" name="Rectangle 972"/>
            <p:cNvSpPr>
              <a:spLocks noChangeArrowheads="1"/>
            </p:cNvSpPr>
            <p:nvPr/>
          </p:nvSpPr>
          <p:spPr bwMode="auto">
            <a:xfrm>
              <a:off x="1573" y="2770"/>
              <a:ext cx="30" cy="9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47" name="Freeform 973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8" name="Freeform 974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49" name="Oval 975"/>
            <p:cNvSpPr>
              <a:spLocks noChangeArrowheads="1"/>
            </p:cNvSpPr>
            <p:nvPr/>
          </p:nvSpPr>
          <p:spPr bwMode="auto">
            <a:xfrm>
              <a:off x="1685" y="3712"/>
              <a:ext cx="19" cy="41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0" name="Freeform 976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51" name="AutoShape 977"/>
            <p:cNvSpPr>
              <a:spLocks noChangeArrowheads="1"/>
            </p:cNvSpPr>
            <p:nvPr/>
          </p:nvSpPr>
          <p:spPr bwMode="auto">
            <a:xfrm>
              <a:off x="1115" y="3742"/>
              <a:ext cx="495" cy="6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2" name="AutoShape 978"/>
            <p:cNvSpPr>
              <a:spLocks noChangeArrowheads="1"/>
            </p:cNvSpPr>
            <p:nvPr/>
          </p:nvSpPr>
          <p:spPr bwMode="auto">
            <a:xfrm>
              <a:off x="1141" y="3754"/>
              <a:ext cx="443" cy="3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3" name="Oval 979"/>
            <p:cNvSpPr>
              <a:spLocks noChangeArrowheads="1"/>
            </p:cNvSpPr>
            <p:nvPr/>
          </p:nvSpPr>
          <p:spPr bwMode="auto">
            <a:xfrm>
              <a:off x="1183" y="3612"/>
              <a:ext cx="68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4" name="Oval 980"/>
            <p:cNvSpPr>
              <a:spLocks noChangeArrowheads="1"/>
            </p:cNvSpPr>
            <p:nvPr/>
          </p:nvSpPr>
          <p:spPr bwMode="auto">
            <a:xfrm>
              <a:off x="1258" y="3615"/>
              <a:ext cx="68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7655" name="Oval 981"/>
            <p:cNvSpPr>
              <a:spLocks noChangeArrowheads="1"/>
            </p:cNvSpPr>
            <p:nvPr/>
          </p:nvSpPr>
          <p:spPr bwMode="auto">
            <a:xfrm>
              <a:off x="1333" y="3612"/>
              <a:ext cx="64" cy="62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56" name="Rectangle 982"/>
            <p:cNvSpPr>
              <a:spLocks noChangeArrowheads="1"/>
            </p:cNvSpPr>
            <p:nvPr/>
          </p:nvSpPr>
          <p:spPr bwMode="auto">
            <a:xfrm>
              <a:off x="1498" y="3376"/>
              <a:ext cx="34" cy="32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06" name="Group 983"/>
          <p:cNvGrpSpPr>
            <a:grpSpLocks/>
          </p:cNvGrpSpPr>
          <p:nvPr/>
        </p:nvGrpSpPr>
        <p:grpSpPr bwMode="auto">
          <a:xfrm>
            <a:off x="7900988" y="5224463"/>
            <a:ext cx="230187" cy="498475"/>
            <a:chOff x="1115" y="2770"/>
            <a:chExt cx="589" cy="1034"/>
          </a:xfrm>
        </p:grpSpPr>
        <p:sp>
          <p:nvSpPr>
            <p:cNvPr id="57601" name="Freeform 984"/>
            <p:cNvSpPr>
              <a:spLocks/>
            </p:cNvSpPr>
            <p:nvPr/>
          </p:nvSpPr>
          <p:spPr bwMode="auto">
            <a:xfrm>
              <a:off x="1581" y="2772"/>
              <a:ext cx="117" cy="986"/>
            </a:xfrm>
            <a:custGeom>
              <a:avLst/>
              <a:gdLst>
                <a:gd name="T0" fmla="*/ 0 w 354"/>
                <a:gd name="T1" fmla="*/ 0 h 2742"/>
                <a:gd name="T2" fmla="*/ 0 w 354"/>
                <a:gd name="T3" fmla="*/ 0 h 2742"/>
                <a:gd name="T4" fmla="*/ 0 w 354"/>
                <a:gd name="T5" fmla="*/ 0 h 2742"/>
                <a:gd name="T6" fmla="*/ 0 w 354"/>
                <a:gd name="T7" fmla="*/ 0 h 2742"/>
                <a:gd name="T8" fmla="*/ 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2" name="Rectangle 985"/>
            <p:cNvSpPr>
              <a:spLocks noChangeArrowheads="1"/>
            </p:cNvSpPr>
            <p:nvPr/>
          </p:nvSpPr>
          <p:spPr bwMode="auto">
            <a:xfrm>
              <a:off x="1143" y="2770"/>
              <a:ext cx="431" cy="985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C0C0C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03" name="Freeform 986"/>
            <p:cNvSpPr>
              <a:spLocks/>
            </p:cNvSpPr>
            <p:nvPr/>
          </p:nvSpPr>
          <p:spPr bwMode="auto">
            <a:xfrm>
              <a:off x="1603" y="2831"/>
              <a:ext cx="70" cy="913"/>
            </a:xfrm>
            <a:custGeom>
              <a:avLst/>
              <a:gdLst>
                <a:gd name="T0" fmla="*/ 0 w 211"/>
                <a:gd name="T1" fmla="*/ 0 h 2537"/>
                <a:gd name="T2" fmla="*/ 0 w 211"/>
                <a:gd name="T3" fmla="*/ 0 h 2537"/>
                <a:gd name="T4" fmla="*/ 0 w 211"/>
                <a:gd name="T5" fmla="*/ 0 h 2537"/>
                <a:gd name="T6" fmla="*/ 0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4" name="Freeform 987"/>
            <p:cNvSpPr>
              <a:spLocks/>
            </p:cNvSpPr>
            <p:nvPr/>
          </p:nvSpPr>
          <p:spPr bwMode="auto">
            <a:xfrm>
              <a:off x="1588" y="3293"/>
              <a:ext cx="109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05" name="Rectangle 988"/>
            <p:cNvSpPr>
              <a:spLocks noChangeArrowheads="1"/>
            </p:cNvSpPr>
            <p:nvPr/>
          </p:nvSpPr>
          <p:spPr bwMode="auto">
            <a:xfrm>
              <a:off x="1143" y="2885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06" name="Group 989"/>
            <p:cNvGrpSpPr>
              <a:grpSpLocks/>
            </p:cNvGrpSpPr>
            <p:nvPr/>
          </p:nvGrpSpPr>
          <p:grpSpPr bwMode="auto">
            <a:xfrm>
              <a:off x="1367" y="2873"/>
              <a:ext cx="240" cy="63"/>
              <a:chOff x="614" y="2568"/>
              <a:chExt cx="725" cy="139"/>
            </a:xfrm>
          </p:grpSpPr>
          <p:sp>
            <p:nvSpPr>
              <p:cNvPr id="57631" name="AutoShape 990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4" cy="13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32" name="AutoShape 991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699" cy="10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07" name="Rectangle 992"/>
            <p:cNvSpPr>
              <a:spLocks noChangeArrowheads="1"/>
            </p:cNvSpPr>
            <p:nvPr/>
          </p:nvSpPr>
          <p:spPr bwMode="auto">
            <a:xfrm>
              <a:off x="1152" y="3024"/>
              <a:ext cx="244" cy="23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08" name="Group 993"/>
            <p:cNvGrpSpPr>
              <a:grpSpLocks/>
            </p:cNvGrpSpPr>
            <p:nvPr/>
          </p:nvGrpSpPr>
          <p:grpSpPr bwMode="auto">
            <a:xfrm>
              <a:off x="1366" y="3014"/>
              <a:ext cx="240" cy="58"/>
              <a:chOff x="614" y="2568"/>
              <a:chExt cx="725" cy="139"/>
            </a:xfrm>
          </p:grpSpPr>
          <p:sp>
            <p:nvSpPr>
              <p:cNvPr id="57629" name="AutoShape 99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30" name="AutoShape 995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9" cy="11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09" name="Rectangle 996"/>
            <p:cNvSpPr>
              <a:spLocks noChangeArrowheads="1"/>
            </p:cNvSpPr>
            <p:nvPr/>
          </p:nvSpPr>
          <p:spPr bwMode="auto">
            <a:xfrm>
              <a:off x="1147" y="3172"/>
              <a:ext cx="244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10" name="Rectangle 997"/>
            <p:cNvSpPr>
              <a:spLocks noChangeArrowheads="1"/>
            </p:cNvSpPr>
            <p:nvPr/>
          </p:nvSpPr>
          <p:spPr bwMode="auto">
            <a:xfrm>
              <a:off x="1152" y="3300"/>
              <a:ext cx="248" cy="20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611" name="Group 998"/>
            <p:cNvGrpSpPr>
              <a:grpSpLocks/>
            </p:cNvGrpSpPr>
            <p:nvPr/>
          </p:nvGrpSpPr>
          <p:grpSpPr bwMode="auto">
            <a:xfrm>
              <a:off x="1361" y="3287"/>
              <a:ext cx="240" cy="65"/>
              <a:chOff x="614" y="2568"/>
              <a:chExt cx="725" cy="139"/>
            </a:xfrm>
          </p:grpSpPr>
          <p:sp>
            <p:nvSpPr>
              <p:cNvPr id="57627" name="AutoShape 999"/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28" name="AutoShape 1000"/>
              <p:cNvSpPr>
                <a:spLocks noChangeArrowheads="1"/>
              </p:cNvSpPr>
              <p:nvPr/>
            </p:nvSpPr>
            <p:spPr bwMode="auto">
              <a:xfrm>
                <a:off x="632" y="2582"/>
                <a:ext cx="699" cy="11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12" name="Freeform 1001"/>
            <p:cNvSpPr>
              <a:spLocks/>
            </p:cNvSpPr>
            <p:nvPr/>
          </p:nvSpPr>
          <p:spPr bwMode="auto">
            <a:xfrm>
              <a:off x="1590" y="3169"/>
              <a:ext cx="108" cy="81"/>
            </a:xfrm>
            <a:custGeom>
              <a:avLst/>
              <a:gdLst>
                <a:gd name="T0" fmla="*/ 0 w 328"/>
                <a:gd name="T1" fmla="*/ 0 h 226"/>
                <a:gd name="T2" fmla="*/ 0 w 328"/>
                <a:gd name="T3" fmla="*/ 0 h 226"/>
                <a:gd name="T4" fmla="*/ 0 w 328"/>
                <a:gd name="T5" fmla="*/ 0 h 226"/>
                <a:gd name="T6" fmla="*/ 0 w 328"/>
                <a:gd name="T7" fmla="*/ 0 h 226"/>
                <a:gd name="T8" fmla="*/ 0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7613" name="Group 1002"/>
            <p:cNvGrpSpPr>
              <a:grpSpLocks/>
            </p:cNvGrpSpPr>
            <p:nvPr/>
          </p:nvGrpSpPr>
          <p:grpSpPr bwMode="auto">
            <a:xfrm>
              <a:off x="1363" y="3158"/>
              <a:ext cx="240" cy="60"/>
              <a:chOff x="614" y="2568"/>
              <a:chExt cx="725" cy="139"/>
            </a:xfrm>
          </p:grpSpPr>
          <p:sp>
            <p:nvSpPr>
              <p:cNvPr id="57625" name="AutoShape 1003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626" name="AutoShape 1004"/>
              <p:cNvSpPr>
                <a:spLocks noChangeArrowheads="1"/>
              </p:cNvSpPr>
              <p:nvPr/>
            </p:nvSpPr>
            <p:spPr bwMode="auto">
              <a:xfrm>
                <a:off x="626" y="2585"/>
                <a:ext cx="699" cy="107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7614" name="Rectangle 1005"/>
            <p:cNvSpPr>
              <a:spLocks noChangeArrowheads="1"/>
            </p:cNvSpPr>
            <p:nvPr/>
          </p:nvSpPr>
          <p:spPr bwMode="auto">
            <a:xfrm>
              <a:off x="1574" y="2770"/>
              <a:ext cx="28" cy="9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15" name="Freeform 1006"/>
            <p:cNvSpPr>
              <a:spLocks/>
            </p:cNvSpPr>
            <p:nvPr/>
          </p:nvSpPr>
          <p:spPr bwMode="auto">
            <a:xfrm>
              <a:off x="1599" y="3019"/>
              <a:ext cx="98" cy="92"/>
            </a:xfrm>
            <a:custGeom>
              <a:avLst/>
              <a:gdLst>
                <a:gd name="T0" fmla="*/ 0 w 296"/>
                <a:gd name="T1" fmla="*/ 0 h 256"/>
                <a:gd name="T2" fmla="*/ 0 w 296"/>
                <a:gd name="T3" fmla="*/ 0 h 256"/>
                <a:gd name="T4" fmla="*/ 0 w 296"/>
                <a:gd name="T5" fmla="*/ 0 h 256"/>
                <a:gd name="T6" fmla="*/ 0 w 296"/>
                <a:gd name="T7" fmla="*/ 0 h 256"/>
                <a:gd name="T8" fmla="*/ 0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6" name="Freeform 1007"/>
            <p:cNvSpPr>
              <a:spLocks/>
            </p:cNvSpPr>
            <p:nvPr/>
          </p:nvSpPr>
          <p:spPr bwMode="auto">
            <a:xfrm>
              <a:off x="1601" y="2878"/>
              <a:ext cx="101" cy="104"/>
            </a:xfrm>
            <a:custGeom>
              <a:avLst/>
              <a:gdLst>
                <a:gd name="T0" fmla="*/ 0 w 304"/>
                <a:gd name="T1" fmla="*/ 0 h 288"/>
                <a:gd name="T2" fmla="*/ 0 w 304"/>
                <a:gd name="T3" fmla="*/ 0 h 288"/>
                <a:gd name="T4" fmla="*/ 0 w 304"/>
                <a:gd name="T5" fmla="*/ 0 h 288"/>
                <a:gd name="T6" fmla="*/ 0 w 304"/>
                <a:gd name="T7" fmla="*/ 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17" name="Oval 1008"/>
            <p:cNvSpPr>
              <a:spLocks noChangeArrowheads="1"/>
            </p:cNvSpPr>
            <p:nvPr/>
          </p:nvSpPr>
          <p:spPr bwMode="auto">
            <a:xfrm>
              <a:off x="1684" y="3712"/>
              <a:ext cx="20" cy="4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18" name="Freeform 1009"/>
            <p:cNvSpPr>
              <a:spLocks/>
            </p:cNvSpPr>
            <p:nvPr/>
          </p:nvSpPr>
          <p:spPr bwMode="auto">
            <a:xfrm>
              <a:off x="1595" y="3713"/>
              <a:ext cx="102" cy="86"/>
            </a:xfrm>
            <a:custGeom>
              <a:avLst/>
              <a:gdLst>
                <a:gd name="T0" fmla="*/ 0 w 306"/>
                <a:gd name="T1" fmla="*/ 0 h 240"/>
                <a:gd name="T2" fmla="*/ 0 w 306"/>
                <a:gd name="T3" fmla="*/ 0 h 240"/>
                <a:gd name="T4" fmla="*/ 0 w 306"/>
                <a:gd name="T5" fmla="*/ 0 h 240"/>
                <a:gd name="T6" fmla="*/ 0 w 306"/>
                <a:gd name="T7" fmla="*/ 0 h 240"/>
                <a:gd name="T8" fmla="*/ 0 w 306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619" name="AutoShape 1010"/>
            <p:cNvSpPr>
              <a:spLocks noChangeArrowheads="1"/>
            </p:cNvSpPr>
            <p:nvPr/>
          </p:nvSpPr>
          <p:spPr bwMode="auto">
            <a:xfrm>
              <a:off x="1115" y="3741"/>
              <a:ext cx="496" cy="6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0" name="AutoShape 1011"/>
            <p:cNvSpPr>
              <a:spLocks noChangeArrowheads="1"/>
            </p:cNvSpPr>
            <p:nvPr/>
          </p:nvSpPr>
          <p:spPr bwMode="auto">
            <a:xfrm>
              <a:off x="1143" y="3755"/>
              <a:ext cx="443" cy="3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1" name="Oval 1012"/>
            <p:cNvSpPr>
              <a:spLocks noChangeArrowheads="1"/>
            </p:cNvSpPr>
            <p:nvPr/>
          </p:nvSpPr>
          <p:spPr bwMode="auto">
            <a:xfrm>
              <a:off x="1184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2" name="Oval 1013"/>
            <p:cNvSpPr>
              <a:spLocks noChangeArrowheads="1"/>
            </p:cNvSpPr>
            <p:nvPr/>
          </p:nvSpPr>
          <p:spPr bwMode="auto">
            <a:xfrm>
              <a:off x="1257" y="3613"/>
              <a:ext cx="65" cy="6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57623" name="Oval 1014"/>
            <p:cNvSpPr>
              <a:spLocks noChangeArrowheads="1"/>
            </p:cNvSpPr>
            <p:nvPr/>
          </p:nvSpPr>
          <p:spPr bwMode="auto">
            <a:xfrm>
              <a:off x="1330" y="3613"/>
              <a:ext cx="65" cy="59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624" name="Rectangle 1015"/>
            <p:cNvSpPr>
              <a:spLocks noChangeArrowheads="1"/>
            </p:cNvSpPr>
            <p:nvPr/>
          </p:nvSpPr>
          <p:spPr bwMode="auto">
            <a:xfrm>
              <a:off x="1497" y="3376"/>
              <a:ext cx="32" cy="329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407" name="Group 1070"/>
          <p:cNvGrpSpPr>
            <a:grpSpLocks/>
          </p:cNvGrpSpPr>
          <p:nvPr/>
        </p:nvGrpSpPr>
        <p:grpSpPr bwMode="auto">
          <a:xfrm>
            <a:off x="7202488" y="2486025"/>
            <a:ext cx="392112" cy="180975"/>
            <a:chOff x="4655" y="2464"/>
            <a:chExt cx="319" cy="132"/>
          </a:xfrm>
        </p:grpSpPr>
        <p:grpSp>
          <p:nvGrpSpPr>
            <p:cNvPr id="57584" name="Group 107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96" name="Group 107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99" name="Freeform 107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00" name="Freeform 107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97" name="Line 107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8" name="Line 107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85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86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87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88" name="Group 1083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91" name="Freeform 108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92" name="Freeform 108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89" name="Line 1086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90" name="Line 1087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8" name="Group 1088"/>
          <p:cNvGrpSpPr>
            <a:grpSpLocks/>
          </p:cNvGrpSpPr>
          <p:nvPr/>
        </p:nvGrpSpPr>
        <p:grpSpPr bwMode="auto">
          <a:xfrm>
            <a:off x="7205663" y="2752725"/>
            <a:ext cx="407987" cy="180975"/>
            <a:chOff x="4655" y="2464"/>
            <a:chExt cx="319" cy="132"/>
          </a:xfrm>
        </p:grpSpPr>
        <p:grpSp>
          <p:nvGrpSpPr>
            <p:cNvPr id="57567" name="Group 10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7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7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7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79" name="Group 10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82" name="Freeform 10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83" name="Freeform 10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80" name="Line 10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81" name="Line 10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68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69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70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71" name="Group 1101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74" name="Freeform 110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75" name="Freeform 110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72" name="Line 1104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73" name="Line 1105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09" name="Group 1106"/>
          <p:cNvGrpSpPr>
            <a:grpSpLocks/>
          </p:cNvGrpSpPr>
          <p:nvPr/>
        </p:nvGrpSpPr>
        <p:grpSpPr bwMode="auto">
          <a:xfrm>
            <a:off x="7758113" y="2749550"/>
            <a:ext cx="407987" cy="180975"/>
            <a:chOff x="4655" y="2464"/>
            <a:chExt cx="319" cy="132"/>
          </a:xfrm>
        </p:grpSpPr>
        <p:grpSp>
          <p:nvGrpSpPr>
            <p:cNvPr id="57550" name="Group 11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5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6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6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62" name="Group 11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65" name="Freeform 11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66" name="Freeform 11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63" name="Line 11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64" name="Line 11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51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52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53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54" name="Group 1119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57" name="Freeform 112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58" name="Freeform 112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55" name="Line 1122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56" name="Line 1123"/>
            <p:cNvSpPr>
              <a:spLocks noChangeShapeType="1"/>
            </p:cNvSpPr>
            <p:nvPr/>
          </p:nvSpPr>
          <p:spPr bwMode="auto">
            <a:xfrm>
              <a:off x="4972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410" name="Group 1124"/>
          <p:cNvGrpSpPr>
            <a:grpSpLocks/>
          </p:cNvGrpSpPr>
          <p:nvPr/>
        </p:nvGrpSpPr>
        <p:grpSpPr bwMode="auto">
          <a:xfrm>
            <a:off x="7688263" y="2390775"/>
            <a:ext cx="392112" cy="180975"/>
            <a:chOff x="4655" y="2464"/>
            <a:chExt cx="319" cy="132"/>
          </a:xfrm>
        </p:grpSpPr>
        <p:grpSp>
          <p:nvGrpSpPr>
            <p:cNvPr id="57533" name="Group 1125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575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575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charset="0"/>
                </a:endParaRPr>
              </a:p>
            </p:txBody>
          </p:sp>
          <p:sp>
            <p:nvSpPr>
              <p:cNvPr id="575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grpSp>
            <p:nvGrpSpPr>
              <p:cNvPr id="57545" name="Group 11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57548" name="Freeform 11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49" name="Freeform 11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7546" name="Line 11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7" name="Line 11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34" name="Oval 407"/>
            <p:cNvSpPr>
              <a:spLocks noChangeArrowheads="1"/>
            </p:cNvSpPr>
            <p:nvPr/>
          </p:nvSpPr>
          <p:spPr bwMode="auto">
            <a:xfrm>
              <a:off x="4656" y="2522"/>
              <a:ext cx="316" cy="74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57535" name="Rectangle 410"/>
            <p:cNvSpPr>
              <a:spLocks noChangeArrowheads="1"/>
            </p:cNvSpPr>
            <p:nvPr/>
          </p:nvSpPr>
          <p:spPr bwMode="auto">
            <a:xfrm>
              <a:off x="4656" y="2514"/>
              <a:ext cx="318" cy="4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57536" name="Oval 411"/>
            <p:cNvSpPr>
              <a:spLocks noChangeArrowheads="1"/>
            </p:cNvSpPr>
            <p:nvPr/>
          </p:nvSpPr>
          <p:spPr bwMode="auto">
            <a:xfrm>
              <a:off x="4655" y="2464"/>
              <a:ext cx="317" cy="8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57537" name="Group 1137"/>
            <p:cNvGrpSpPr>
              <a:grpSpLocks/>
            </p:cNvGrpSpPr>
            <p:nvPr/>
          </p:nvGrpSpPr>
          <p:grpSpPr bwMode="auto">
            <a:xfrm>
              <a:off x="4719" y="2486"/>
              <a:ext cx="179" cy="41"/>
              <a:chOff x="2468" y="1332"/>
              <a:chExt cx="310" cy="60"/>
            </a:xfrm>
          </p:grpSpPr>
          <p:sp>
            <p:nvSpPr>
              <p:cNvPr id="57540" name="Freeform 1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41" name="Freeform 1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538" name="Line 1140"/>
            <p:cNvSpPr>
              <a:spLocks noChangeShapeType="1"/>
            </p:cNvSpPr>
            <p:nvPr/>
          </p:nvSpPr>
          <p:spPr bwMode="auto">
            <a:xfrm>
              <a:off x="4656" y="2506"/>
              <a:ext cx="0" cy="5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39" name="Line 1141"/>
            <p:cNvSpPr>
              <a:spLocks noChangeShapeType="1"/>
            </p:cNvSpPr>
            <p:nvPr/>
          </p:nvSpPr>
          <p:spPr bwMode="auto">
            <a:xfrm>
              <a:off x="4971" y="2507"/>
              <a:ext cx="0" cy="5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C56E9715-2030-3047-A87F-D7A7A8804558}" type="slidenum">
              <a:rPr lang="en-US" sz="1200">
                <a:latin typeface="Tahoma" charset="0"/>
              </a:rPr>
              <a:pPr/>
              <a:t>20</a:t>
            </a:fld>
            <a:endParaRPr lang="en-US" sz="1200">
              <a:latin typeface="Tahoma" charset="0"/>
            </a:endParaRPr>
          </a:p>
        </p:txBody>
      </p:sp>
      <p:grpSp>
        <p:nvGrpSpPr>
          <p:cNvPr id="57413" name="Group 7"/>
          <p:cNvGrpSpPr>
            <a:grpSpLocks/>
          </p:cNvGrpSpPr>
          <p:nvPr/>
        </p:nvGrpSpPr>
        <p:grpSpPr bwMode="auto">
          <a:xfrm>
            <a:off x="6219825" y="4837113"/>
            <a:ext cx="628650" cy="276225"/>
            <a:chOff x="4786435" y="6027638"/>
            <a:chExt cx="748703" cy="417782"/>
          </a:xfrm>
        </p:grpSpPr>
        <p:sp>
          <p:nvSpPr>
            <p:cNvPr id="519" name="Oval 518"/>
            <p:cNvSpPr/>
            <p:nvPr/>
          </p:nvSpPr>
          <p:spPr bwMode="auto">
            <a:xfrm flipV="1">
              <a:off x="4792108" y="6145288"/>
              <a:ext cx="743030" cy="3001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0" name="Rectangle 519"/>
            <p:cNvSpPr/>
            <p:nvPr/>
          </p:nvSpPr>
          <p:spPr bwMode="auto">
            <a:xfrm>
              <a:off x="4790216" y="6188507"/>
              <a:ext cx="744922" cy="108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1" name="Oval 520"/>
            <p:cNvSpPr/>
            <p:nvPr/>
          </p:nvSpPr>
          <p:spPr bwMode="auto">
            <a:xfrm flipV="1">
              <a:off x="4786435" y="6027638"/>
              <a:ext cx="743032" cy="30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2" name="Freeform 521"/>
            <p:cNvSpPr/>
            <p:nvPr/>
          </p:nvSpPr>
          <p:spPr bwMode="auto">
            <a:xfrm>
              <a:off x="4981174" y="6126080"/>
              <a:ext cx="361116" cy="15126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3" name="Freeform 522"/>
            <p:cNvSpPr/>
            <p:nvPr/>
          </p:nvSpPr>
          <p:spPr bwMode="auto">
            <a:xfrm>
              <a:off x="4943361" y="6087663"/>
              <a:ext cx="436743" cy="1056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4" name="Freeform 523"/>
            <p:cNvSpPr/>
            <p:nvPr/>
          </p:nvSpPr>
          <p:spPr bwMode="auto">
            <a:xfrm>
              <a:off x="5228850" y="6176503"/>
              <a:ext cx="162597" cy="912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5" name="Freeform 524"/>
            <p:cNvSpPr/>
            <p:nvPr/>
          </p:nvSpPr>
          <p:spPr bwMode="auto">
            <a:xfrm>
              <a:off x="4933907" y="6178903"/>
              <a:ext cx="158816" cy="912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26" name="Straight Connector 525"/>
            <p:cNvCxnSpPr>
              <a:endCxn id="521" idx="2"/>
            </p:cNvCxnSpPr>
            <p:nvPr/>
          </p:nvCxnSpPr>
          <p:spPr bwMode="auto">
            <a:xfrm flipH="1" flipV="1">
              <a:off x="4786435" y="6178903"/>
              <a:ext cx="1891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/>
            <p:cNvCxnSpPr/>
            <p:nvPr/>
          </p:nvCxnSpPr>
          <p:spPr bwMode="auto">
            <a:xfrm flipH="1" flipV="1">
              <a:off x="5533248" y="6183705"/>
              <a:ext cx="1890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4" name="Group 5"/>
          <p:cNvGrpSpPr>
            <a:grpSpLocks/>
          </p:cNvGrpSpPr>
          <p:nvPr/>
        </p:nvGrpSpPr>
        <p:grpSpPr bwMode="auto">
          <a:xfrm>
            <a:off x="7683500" y="2387600"/>
            <a:ext cx="409575" cy="222250"/>
            <a:chOff x="2213011" y="6015083"/>
            <a:chExt cx="745177" cy="407107"/>
          </a:xfrm>
        </p:grpSpPr>
        <p:sp>
          <p:nvSpPr>
            <p:cNvPr id="529" name="Oval 528"/>
            <p:cNvSpPr/>
            <p:nvPr/>
          </p:nvSpPr>
          <p:spPr bwMode="auto">
            <a:xfrm flipV="1">
              <a:off x="2215900" y="6122676"/>
              <a:ext cx="742288" cy="299514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0" name="Rectangle 529"/>
            <p:cNvSpPr/>
            <p:nvPr/>
          </p:nvSpPr>
          <p:spPr bwMode="auto">
            <a:xfrm>
              <a:off x="2213011" y="6163387"/>
              <a:ext cx="745177" cy="110500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1" name="Oval 530"/>
            <p:cNvSpPr/>
            <p:nvPr/>
          </p:nvSpPr>
          <p:spPr bwMode="auto">
            <a:xfrm flipV="1">
              <a:off x="2213011" y="6015083"/>
              <a:ext cx="742290" cy="2995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2" name="Freeform 531"/>
            <p:cNvSpPr/>
            <p:nvPr/>
          </p:nvSpPr>
          <p:spPr bwMode="auto">
            <a:xfrm>
              <a:off x="2403638" y="6102320"/>
              <a:ext cx="361036" cy="15121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3" name="Freeform 532"/>
            <p:cNvSpPr/>
            <p:nvPr/>
          </p:nvSpPr>
          <p:spPr bwMode="auto">
            <a:xfrm>
              <a:off x="2366091" y="6064518"/>
              <a:ext cx="436130" cy="10468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4" name="Freeform 533"/>
            <p:cNvSpPr/>
            <p:nvPr/>
          </p:nvSpPr>
          <p:spPr bwMode="auto">
            <a:xfrm>
              <a:off x="2652030" y="6154663"/>
              <a:ext cx="161744" cy="9014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5" name="Freeform 534"/>
            <p:cNvSpPr/>
            <p:nvPr/>
          </p:nvSpPr>
          <p:spPr bwMode="auto">
            <a:xfrm>
              <a:off x="2357425" y="6154663"/>
              <a:ext cx="158856" cy="930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6" name="Straight Connector 535"/>
            <p:cNvCxnSpPr>
              <a:endCxn id="531" idx="2"/>
            </p:cNvCxnSpPr>
            <p:nvPr/>
          </p:nvCxnSpPr>
          <p:spPr bwMode="auto">
            <a:xfrm flipH="1" flipV="1">
              <a:off x="2213011" y="6166294"/>
              <a:ext cx="2889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/>
            <p:cNvCxnSpPr/>
            <p:nvPr/>
          </p:nvCxnSpPr>
          <p:spPr bwMode="auto">
            <a:xfrm flipH="1" flipV="1">
              <a:off x="2955301" y="6160478"/>
              <a:ext cx="2887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5" name="Group 542"/>
          <p:cNvGrpSpPr>
            <a:grpSpLocks/>
          </p:cNvGrpSpPr>
          <p:nvPr/>
        </p:nvGrpSpPr>
        <p:grpSpPr bwMode="auto">
          <a:xfrm>
            <a:off x="7751763" y="2738438"/>
            <a:ext cx="411162" cy="220662"/>
            <a:chOff x="2213011" y="6015083"/>
            <a:chExt cx="745177" cy="407107"/>
          </a:xfrm>
        </p:grpSpPr>
        <p:sp>
          <p:nvSpPr>
            <p:cNvPr id="544" name="Oval 543"/>
            <p:cNvSpPr/>
            <p:nvPr/>
          </p:nvSpPr>
          <p:spPr bwMode="auto">
            <a:xfrm flipV="1">
              <a:off x="2215887" y="6123449"/>
              <a:ext cx="742301" cy="298741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5" name="Rectangle 544"/>
            <p:cNvSpPr/>
            <p:nvPr/>
          </p:nvSpPr>
          <p:spPr bwMode="auto">
            <a:xfrm>
              <a:off x="2213011" y="6164453"/>
              <a:ext cx="745177" cy="108368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6" name="Oval 545"/>
            <p:cNvSpPr/>
            <p:nvPr/>
          </p:nvSpPr>
          <p:spPr bwMode="auto">
            <a:xfrm flipV="1">
              <a:off x="2213011" y="6015083"/>
              <a:ext cx="742301" cy="2987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402902" y="6102948"/>
              <a:ext cx="362519" cy="149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365498" y="6064872"/>
              <a:ext cx="437324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653212" y="6152737"/>
              <a:ext cx="161120" cy="907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0" name="Freeform 549"/>
            <p:cNvSpPr/>
            <p:nvPr/>
          </p:nvSpPr>
          <p:spPr bwMode="auto">
            <a:xfrm>
              <a:off x="2356868" y="6155667"/>
              <a:ext cx="158242" cy="9079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1" name="Straight Connector 550"/>
            <p:cNvCxnSpPr>
              <a:endCxn id="546" idx="2"/>
            </p:cNvCxnSpPr>
            <p:nvPr/>
          </p:nvCxnSpPr>
          <p:spPr bwMode="auto">
            <a:xfrm flipH="1" flipV="1">
              <a:off x="2213011" y="6167382"/>
              <a:ext cx="2876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/>
            <p:cNvCxnSpPr/>
            <p:nvPr/>
          </p:nvCxnSpPr>
          <p:spPr bwMode="auto">
            <a:xfrm flipH="1" flipV="1">
              <a:off x="2955312" y="6161525"/>
              <a:ext cx="2876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6" name="Group 552"/>
          <p:cNvGrpSpPr>
            <a:grpSpLocks/>
          </p:cNvGrpSpPr>
          <p:nvPr/>
        </p:nvGrpSpPr>
        <p:grpSpPr bwMode="auto">
          <a:xfrm>
            <a:off x="7200900" y="2743200"/>
            <a:ext cx="411163" cy="220663"/>
            <a:chOff x="2213011" y="6015083"/>
            <a:chExt cx="745177" cy="407107"/>
          </a:xfrm>
        </p:grpSpPr>
        <p:sp>
          <p:nvSpPr>
            <p:cNvPr id="554" name="Oval 553"/>
            <p:cNvSpPr/>
            <p:nvPr/>
          </p:nvSpPr>
          <p:spPr bwMode="auto">
            <a:xfrm flipV="1">
              <a:off x="2215889" y="6123450"/>
              <a:ext cx="742299" cy="298740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Rectangle 554"/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Oval 555"/>
            <p:cNvSpPr/>
            <p:nvPr/>
          </p:nvSpPr>
          <p:spPr bwMode="auto">
            <a:xfrm flipV="1">
              <a:off x="2213011" y="6015083"/>
              <a:ext cx="742299" cy="298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402901" y="6102948"/>
              <a:ext cx="362518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365500" y="6064874"/>
              <a:ext cx="437323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9" name="Freeform 558"/>
            <p:cNvSpPr/>
            <p:nvPr/>
          </p:nvSpPr>
          <p:spPr bwMode="auto">
            <a:xfrm>
              <a:off x="2653212" y="6152738"/>
              <a:ext cx="161119" cy="9079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0" name="Freeform 559"/>
            <p:cNvSpPr/>
            <p:nvPr/>
          </p:nvSpPr>
          <p:spPr bwMode="auto">
            <a:xfrm>
              <a:off x="2356867" y="6155666"/>
              <a:ext cx="158243" cy="9079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1" name="Straight Connector 560"/>
            <p:cNvCxnSpPr>
              <a:endCxn id="556" idx="2"/>
            </p:cNvCxnSpPr>
            <p:nvPr/>
          </p:nvCxnSpPr>
          <p:spPr bwMode="auto">
            <a:xfrm flipH="1" flipV="1">
              <a:off x="2213011" y="6167382"/>
              <a:ext cx="2878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/>
            <p:cNvCxnSpPr/>
            <p:nvPr/>
          </p:nvCxnSpPr>
          <p:spPr bwMode="auto">
            <a:xfrm flipH="1" flipV="1">
              <a:off x="2955310" y="6161524"/>
              <a:ext cx="2878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7" name="Group 562"/>
          <p:cNvGrpSpPr>
            <a:grpSpLocks/>
          </p:cNvGrpSpPr>
          <p:nvPr/>
        </p:nvGrpSpPr>
        <p:grpSpPr bwMode="auto">
          <a:xfrm>
            <a:off x="7188200" y="2473325"/>
            <a:ext cx="409575" cy="220663"/>
            <a:chOff x="2213011" y="6015083"/>
            <a:chExt cx="745177" cy="407107"/>
          </a:xfrm>
        </p:grpSpPr>
        <p:sp>
          <p:nvSpPr>
            <p:cNvPr id="564" name="Oval 563"/>
            <p:cNvSpPr/>
            <p:nvPr/>
          </p:nvSpPr>
          <p:spPr bwMode="auto">
            <a:xfrm flipV="1">
              <a:off x="2215900" y="6123450"/>
              <a:ext cx="742288" cy="298740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5" name="Rectangle 564"/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Oval 565"/>
            <p:cNvSpPr/>
            <p:nvPr/>
          </p:nvSpPr>
          <p:spPr bwMode="auto">
            <a:xfrm flipV="1">
              <a:off x="2213011" y="6015083"/>
              <a:ext cx="742290" cy="298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403638" y="6102948"/>
              <a:ext cx="361036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8" name="Freeform 567"/>
            <p:cNvSpPr/>
            <p:nvPr/>
          </p:nvSpPr>
          <p:spPr bwMode="auto">
            <a:xfrm>
              <a:off x="2366091" y="6064874"/>
              <a:ext cx="436130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9" name="Freeform 568"/>
            <p:cNvSpPr/>
            <p:nvPr/>
          </p:nvSpPr>
          <p:spPr bwMode="auto">
            <a:xfrm>
              <a:off x="2652030" y="6152738"/>
              <a:ext cx="161744" cy="9079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0" name="Freeform 569"/>
            <p:cNvSpPr/>
            <p:nvPr/>
          </p:nvSpPr>
          <p:spPr bwMode="auto">
            <a:xfrm>
              <a:off x="2357425" y="6155666"/>
              <a:ext cx="158856" cy="9079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1" name="Straight Connector 570"/>
            <p:cNvCxnSpPr>
              <a:endCxn id="566" idx="2"/>
            </p:cNvCxnSpPr>
            <p:nvPr/>
          </p:nvCxnSpPr>
          <p:spPr bwMode="auto">
            <a:xfrm flipH="1" flipV="1">
              <a:off x="2213011" y="6167382"/>
              <a:ext cx="2889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/>
            <p:cNvCxnSpPr/>
            <p:nvPr/>
          </p:nvCxnSpPr>
          <p:spPr bwMode="auto">
            <a:xfrm flipH="1" flipV="1">
              <a:off x="2955301" y="6161524"/>
              <a:ext cx="2887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8" name="Group 572"/>
          <p:cNvGrpSpPr>
            <a:grpSpLocks/>
          </p:cNvGrpSpPr>
          <p:nvPr/>
        </p:nvGrpSpPr>
        <p:grpSpPr bwMode="auto">
          <a:xfrm>
            <a:off x="7085013" y="3622675"/>
            <a:ext cx="411162" cy="220663"/>
            <a:chOff x="2213011" y="6015083"/>
            <a:chExt cx="745177" cy="407107"/>
          </a:xfrm>
        </p:grpSpPr>
        <p:sp>
          <p:nvSpPr>
            <p:cNvPr id="574" name="Oval 573"/>
            <p:cNvSpPr/>
            <p:nvPr/>
          </p:nvSpPr>
          <p:spPr bwMode="auto">
            <a:xfrm flipV="1">
              <a:off x="2215887" y="6123450"/>
              <a:ext cx="742301" cy="298740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5" name="Rectangle 574"/>
            <p:cNvSpPr/>
            <p:nvPr/>
          </p:nvSpPr>
          <p:spPr bwMode="auto">
            <a:xfrm>
              <a:off x="2213011" y="6164454"/>
              <a:ext cx="745177" cy="108365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Oval 575"/>
            <p:cNvSpPr/>
            <p:nvPr/>
          </p:nvSpPr>
          <p:spPr bwMode="auto">
            <a:xfrm flipV="1">
              <a:off x="2213011" y="6015083"/>
              <a:ext cx="742301" cy="2987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7" name="Freeform 576"/>
            <p:cNvSpPr/>
            <p:nvPr/>
          </p:nvSpPr>
          <p:spPr bwMode="auto">
            <a:xfrm>
              <a:off x="2402902" y="6102948"/>
              <a:ext cx="362519" cy="1493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8" name="Freeform 577"/>
            <p:cNvSpPr/>
            <p:nvPr/>
          </p:nvSpPr>
          <p:spPr bwMode="auto">
            <a:xfrm>
              <a:off x="2365498" y="6064874"/>
              <a:ext cx="437324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9" name="Freeform 578"/>
            <p:cNvSpPr/>
            <p:nvPr/>
          </p:nvSpPr>
          <p:spPr bwMode="auto">
            <a:xfrm>
              <a:off x="2653212" y="6152738"/>
              <a:ext cx="161120" cy="9079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0" name="Freeform 579"/>
            <p:cNvSpPr/>
            <p:nvPr/>
          </p:nvSpPr>
          <p:spPr bwMode="auto">
            <a:xfrm>
              <a:off x="2356868" y="6155666"/>
              <a:ext cx="158242" cy="9079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1" name="Straight Connector 580"/>
            <p:cNvCxnSpPr>
              <a:endCxn id="576" idx="2"/>
            </p:cNvCxnSpPr>
            <p:nvPr/>
          </p:nvCxnSpPr>
          <p:spPr bwMode="auto">
            <a:xfrm flipH="1" flipV="1">
              <a:off x="2213011" y="6167382"/>
              <a:ext cx="2876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/>
            <p:cNvCxnSpPr/>
            <p:nvPr/>
          </p:nvCxnSpPr>
          <p:spPr bwMode="auto">
            <a:xfrm flipH="1" flipV="1">
              <a:off x="2955312" y="6161524"/>
              <a:ext cx="2876" cy="114225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19" name="Group 582"/>
          <p:cNvGrpSpPr>
            <a:grpSpLocks/>
          </p:cNvGrpSpPr>
          <p:nvPr/>
        </p:nvGrpSpPr>
        <p:grpSpPr bwMode="auto">
          <a:xfrm>
            <a:off x="7753350" y="3636963"/>
            <a:ext cx="411163" cy="220662"/>
            <a:chOff x="2213011" y="6015083"/>
            <a:chExt cx="745177" cy="407107"/>
          </a:xfrm>
        </p:grpSpPr>
        <p:sp>
          <p:nvSpPr>
            <p:cNvPr id="584" name="Oval 583"/>
            <p:cNvSpPr/>
            <p:nvPr/>
          </p:nvSpPr>
          <p:spPr bwMode="auto">
            <a:xfrm flipV="1">
              <a:off x="2215889" y="6123449"/>
              <a:ext cx="742299" cy="298741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5" name="Rectangle 584"/>
            <p:cNvSpPr/>
            <p:nvPr/>
          </p:nvSpPr>
          <p:spPr bwMode="auto">
            <a:xfrm>
              <a:off x="2213011" y="6164453"/>
              <a:ext cx="745177" cy="108368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6" name="Oval 585"/>
            <p:cNvSpPr/>
            <p:nvPr/>
          </p:nvSpPr>
          <p:spPr bwMode="auto">
            <a:xfrm flipV="1">
              <a:off x="2213011" y="6015083"/>
              <a:ext cx="742299" cy="2987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7" name="Freeform 586"/>
            <p:cNvSpPr/>
            <p:nvPr/>
          </p:nvSpPr>
          <p:spPr bwMode="auto">
            <a:xfrm>
              <a:off x="2402901" y="6102948"/>
              <a:ext cx="362518" cy="149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8" name="Freeform 587"/>
            <p:cNvSpPr/>
            <p:nvPr/>
          </p:nvSpPr>
          <p:spPr bwMode="auto">
            <a:xfrm>
              <a:off x="2365500" y="6064872"/>
              <a:ext cx="437323" cy="1054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9" name="Freeform 588"/>
            <p:cNvSpPr/>
            <p:nvPr/>
          </p:nvSpPr>
          <p:spPr bwMode="auto">
            <a:xfrm>
              <a:off x="2653212" y="6152737"/>
              <a:ext cx="161119" cy="907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Freeform 589"/>
            <p:cNvSpPr/>
            <p:nvPr/>
          </p:nvSpPr>
          <p:spPr bwMode="auto">
            <a:xfrm>
              <a:off x="2356867" y="6155667"/>
              <a:ext cx="158243" cy="9079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1" name="Straight Connector 590"/>
            <p:cNvCxnSpPr>
              <a:endCxn id="586" idx="2"/>
            </p:cNvCxnSpPr>
            <p:nvPr/>
          </p:nvCxnSpPr>
          <p:spPr bwMode="auto">
            <a:xfrm flipH="1" flipV="1">
              <a:off x="2213011" y="6167382"/>
              <a:ext cx="2878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/>
            <p:cNvCxnSpPr/>
            <p:nvPr/>
          </p:nvCxnSpPr>
          <p:spPr bwMode="auto">
            <a:xfrm flipH="1" flipV="1">
              <a:off x="2955310" y="6161525"/>
              <a:ext cx="2878" cy="114224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0" name="Group 592"/>
          <p:cNvGrpSpPr>
            <a:grpSpLocks/>
          </p:cNvGrpSpPr>
          <p:nvPr/>
        </p:nvGrpSpPr>
        <p:grpSpPr bwMode="auto">
          <a:xfrm>
            <a:off x="7454900" y="3903663"/>
            <a:ext cx="411163" cy="222250"/>
            <a:chOff x="2213011" y="6015083"/>
            <a:chExt cx="745177" cy="407107"/>
          </a:xfrm>
        </p:grpSpPr>
        <p:sp>
          <p:nvSpPr>
            <p:cNvPr id="594" name="Oval 593"/>
            <p:cNvSpPr/>
            <p:nvPr/>
          </p:nvSpPr>
          <p:spPr bwMode="auto">
            <a:xfrm flipV="1">
              <a:off x="2215889" y="6122675"/>
              <a:ext cx="742299" cy="299515"/>
            </a:xfrm>
            <a:prstGeom prst="ellipse">
              <a:avLst/>
            </a:prstGeom>
            <a:gradFill flip="none" rotWithShape="1"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0" scaled="1"/>
              <a:tileRect/>
            </a:gra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5" name="Rectangle 594"/>
            <p:cNvSpPr/>
            <p:nvPr/>
          </p:nvSpPr>
          <p:spPr bwMode="auto">
            <a:xfrm>
              <a:off x="2213011" y="6163385"/>
              <a:ext cx="745177" cy="110500"/>
            </a:xfrm>
            <a:prstGeom prst="rect">
              <a:avLst/>
            </a:prstGeom>
            <a:gradFill>
              <a:gsLst>
                <a:gs pos="0">
                  <a:srgbClr val="990716"/>
                </a:gs>
                <a:gs pos="53000">
                  <a:srgbClr val="FF4949"/>
                </a:gs>
                <a:gs pos="100000">
                  <a:srgbClr val="990716"/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6" name="Oval 595"/>
            <p:cNvSpPr/>
            <p:nvPr/>
          </p:nvSpPr>
          <p:spPr bwMode="auto">
            <a:xfrm flipV="1">
              <a:off x="2213011" y="6015083"/>
              <a:ext cx="742299" cy="2995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rgbClr val="99071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7" name="Freeform 596"/>
            <p:cNvSpPr/>
            <p:nvPr/>
          </p:nvSpPr>
          <p:spPr bwMode="auto">
            <a:xfrm>
              <a:off x="2402901" y="6102320"/>
              <a:ext cx="362518" cy="15121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FF494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8" name="Freeform 597"/>
            <p:cNvSpPr/>
            <p:nvPr/>
          </p:nvSpPr>
          <p:spPr bwMode="auto">
            <a:xfrm>
              <a:off x="2365500" y="6064517"/>
              <a:ext cx="437323" cy="10468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Freeform 598"/>
            <p:cNvSpPr/>
            <p:nvPr/>
          </p:nvSpPr>
          <p:spPr bwMode="auto">
            <a:xfrm>
              <a:off x="2653212" y="6154663"/>
              <a:ext cx="161119" cy="9014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356867" y="6154663"/>
              <a:ext cx="158243" cy="930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99071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1" name="Straight Connector 600"/>
            <p:cNvCxnSpPr>
              <a:endCxn id="596" idx="2"/>
            </p:cNvCxnSpPr>
            <p:nvPr/>
          </p:nvCxnSpPr>
          <p:spPr bwMode="auto">
            <a:xfrm flipH="1" flipV="1">
              <a:off x="2213011" y="6166294"/>
              <a:ext cx="2878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2" name="Straight Connector 601"/>
            <p:cNvCxnSpPr/>
            <p:nvPr/>
          </p:nvCxnSpPr>
          <p:spPr bwMode="auto">
            <a:xfrm flipH="1" flipV="1">
              <a:off x="2955310" y="6160478"/>
              <a:ext cx="2878" cy="116316"/>
            </a:xfrm>
            <a:prstGeom prst="line">
              <a:avLst/>
            </a:prstGeom>
            <a:ln w="6350" cmpd="sng">
              <a:solidFill>
                <a:srgbClr val="990716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1" name="Group 604"/>
          <p:cNvGrpSpPr>
            <a:grpSpLocks/>
          </p:cNvGrpSpPr>
          <p:nvPr/>
        </p:nvGrpSpPr>
        <p:grpSpPr bwMode="auto">
          <a:xfrm>
            <a:off x="6962775" y="4495800"/>
            <a:ext cx="627063" cy="276225"/>
            <a:chOff x="4786435" y="6027638"/>
            <a:chExt cx="748703" cy="417782"/>
          </a:xfrm>
        </p:grpSpPr>
        <p:sp>
          <p:nvSpPr>
            <p:cNvPr id="606" name="Oval 605"/>
            <p:cNvSpPr/>
            <p:nvPr/>
          </p:nvSpPr>
          <p:spPr bwMode="auto">
            <a:xfrm flipV="1">
              <a:off x="4792122" y="6145290"/>
              <a:ext cx="743016" cy="30013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7" name="Rectangle 606"/>
            <p:cNvSpPr/>
            <p:nvPr/>
          </p:nvSpPr>
          <p:spPr bwMode="auto">
            <a:xfrm>
              <a:off x="4790226" y="6188509"/>
              <a:ext cx="744912" cy="108046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8" name="Oval 607"/>
            <p:cNvSpPr/>
            <p:nvPr/>
          </p:nvSpPr>
          <p:spPr bwMode="auto">
            <a:xfrm flipV="1">
              <a:off x="4786435" y="6027638"/>
              <a:ext cx="743016" cy="30013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9" name="Freeform 608"/>
            <p:cNvSpPr/>
            <p:nvPr/>
          </p:nvSpPr>
          <p:spPr bwMode="auto">
            <a:xfrm>
              <a:off x="4979771" y="6126082"/>
              <a:ext cx="362031" cy="15126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0" name="Freeform 609"/>
            <p:cNvSpPr/>
            <p:nvPr/>
          </p:nvSpPr>
          <p:spPr bwMode="auto">
            <a:xfrm>
              <a:off x="4941862" y="6087665"/>
              <a:ext cx="437849" cy="1056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1" name="Freeform 610"/>
            <p:cNvSpPr/>
            <p:nvPr/>
          </p:nvSpPr>
          <p:spPr bwMode="auto">
            <a:xfrm>
              <a:off x="5229970" y="6176503"/>
              <a:ext cx="161114" cy="912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2" name="Freeform 611"/>
            <p:cNvSpPr/>
            <p:nvPr/>
          </p:nvSpPr>
          <p:spPr bwMode="auto">
            <a:xfrm>
              <a:off x="4934280" y="6178905"/>
              <a:ext cx="159218" cy="912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3" name="Straight Connector 612"/>
            <p:cNvCxnSpPr>
              <a:endCxn id="608" idx="2"/>
            </p:cNvCxnSpPr>
            <p:nvPr/>
          </p:nvCxnSpPr>
          <p:spPr bwMode="auto">
            <a:xfrm flipH="1" flipV="1">
              <a:off x="4786435" y="6178905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4" name="Straight Connector 613"/>
            <p:cNvCxnSpPr/>
            <p:nvPr/>
          </p:nvCxnSpPr>
          <p:spPr bwMode="auto">
            <a:xfrm flipH="1" flipV="1">
              <a:off x="5533242" y="6183707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2" name="Group 614"/>
          <p:cNvGrpSpPr>
            <a:grpSpLocks/>
          </p:cNvGrpSpPr>
          <p:nvPr/>
        </p:nvGrpSpPr>
        <p:grpSpPr bwMode="auto">
          <a:xfrm>
            <a:off x="7581900" y="4792663"/>
            <a:ext cx="627063" cy="276225"/>
            <a:chOff x="4786435" y="6027638"/>
            <a:chExt cx="748703" cy="417782"/>
          </a:xfrm>
        </p:grpSpPr>
        <p:sp>
          <p:nvSpPr>
            <p:cNvPr id="616" name="Oval 615"/>
            <p:cNvSpPr/>
            <p:nvPr/>
          </p:nvSpPr>
          <p:spPr bwMode="auto">
            <a:xfrm flipV="1">
              <a:off x="4792122" y="6145288"/>
              <a:ext cx="743016" cy="30013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7" name="Rectangle 616"/>
            <p:cNvSpPr/>
            <p:nvPr/>
          </p:nvSpPr>
          <p:spPr bwMode="auto">
            <a:xfrm>
              <a:off x="4790226" y="6188507"/>
              <a:ext cx="744912" cy="108048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8" name="Oval 617"/>
            <p:cNvSpPr/>
            <p:nvPr/>
          </p:nvSpPr>
          <p:spPr bwMode="auto">
            <a:xfrm flipV="1">
              <a:off x="4786435" y="6027638"/>
              <a:ext cx="743016" cy="30013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9" name="Freeform 618"/>
            <p:cNvSpPr/>
            <p:nvPr/>
          </p:nvSpPr>
          <p:spPr bwMode="auto">
            <a:xfrm>
              <a:off x="4979771" y="6126080"/>
              <a:ext cx="362031" cy="15126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0" name="Freeform 619"/>
            <p:cNvSpPr/>
            <p:nvPr/>
          </p:nvSpPr>
          <p:spPr bwMode="auto">
            <a:xfrm>
              <a:off x="4941862" y="6087663"/>
              <a:ext cx="437849" cy="1056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1" name="Freeform 620"/>
            <p:cNvSpPr/>
            <p:nvPr/>
          </p:nvSpPr>
          <p:spPr bwMode="auto">
            <a:xfrm>
              <a:off x="5229970" y="6176503"/>
              <a:ext cx="161114" cy="912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2" name="Freeform 621"/>
            <p:cNvSpPr/>
            <p:nvPr/>
          </p:nvSpPr>
          <p:spPr bwMode="auto">
            <a:xfrm>
              <a:off x="4934280" y="6178903"/>
              <a:ext cx="159218" cy="912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23" name="Straight Connector 622"/>
            <p:cNvCxnSpPr>
              <a:endCxn id="618" idx="2"/>
            </p:cNvCxnSpPr>
            <p:nvPr/>
          </p:nvCxnSpPr>
          <p:spPr bwMode="auto">
            <a:xfrm flipH="1" flipV="1">
              <a:off x="4786435" y="6178903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4" name="Straight Connector 623"/>
            <p:cNvCxnSpPr/>
            <p:nvPr/>
          </p:nvCxnSpPr>
          <p:spPr bwMode="auto">
            <a:xfrm flipH="1" flipV="1">
              <a:off x="5533242" y="6183705"/>
              <a:ext cx="1896" cy="115250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3" name="Group 624"/>
          <p:cNvGrpSpPr>
            <a:grpSpLocks/>
          </p:cNvGrpSpPr>
          <p:nvPr/>
        </p:nvGrpSpPr>
        <p:grpSpPr bwMode="auto">
          <a:xfrm>
            <a:off x="6048375" y="3622675"/>
            <a:ext cx="442913" cy="219075"/>
            <a:chOff x="4786435" y="6027638"/>
            <a:chExt cx="748703" cy="417782"/>
          </a:xfrm>
        </p:grpSpPr>
        <p:sp>
          <p:nvSpPr>
            <p:cNvPr id="626" name="Oval 625"/>
            <p:cNvSpPr/>
            <p:nvPr/>
          </p:nvSpPr>
          <p:spPr bwMode="auto">
            <a:xfrm flipV="1">
              <a:off x="4791802" y="6145708"/>
              <a:ext cx="743336" cy="2997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7" name="Rectangle 626"/>
            <p:cNvSpPr/>
            <p:nvPr/>
          </p:nvSpPr>
          <p:spPr bwMode="auto">
            <a:xfrm>
              <a:off x="4789119" y="6188091"/>
              <a:ext cx="746019" cy="10898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8" name="Oval 627"/>
            <p:cNvSpPr/>
            <p:nvPr/>
          </p:nvSpPr>
          <p:spPr bwMode="auto">
            <a:xfrm flipV="1">
              <a:off x="4786435" y="6027638"/>
              <a:ext cx="743336" cy="2997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9" name="Freeform 628"/>
            <p:cNvSpPr/>
            <p:nvPr/>
          </p:nvSpPr>
          <p:spPr bwMode="auto">
            <a:xfrm>
              <a:off x="4979648" y="6124515"/>
              <a:ext cx="362276" cy="151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0" name="Freeform 629"/>
            <p:cNvSpPr/>
            <p:nvPr/>
          </p:nvSpPr>
          <p:spPr bwMode="auto">
            <a:xfrm>
              <a:off x="4942079" y="6088186"/>
              <a:ext cx="437415" cy="10293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1" name="Freeform 630"/>
            <p:cNvSpPr/>
            <p:nvPr/>
          </p:nvSpPr>
          <p:spPr bwMode="auto">
            <a:xfrm>
              <a:off x="5229217" y="6175982"/>
              <a:ext cx="161011" cy="9082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2" name="Freeform 631"/>
            <p:cNvSpPr/>
            <p:nvPr/>
          </p:nvSpPr>
          <p:spPr bwMode="auto">
            <a:xfrm>
              <a:off x="4934029" y="6179008"/>
              <a:ext cx="158327" cy="9082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33" name="Straight Connector 632"/>
            <p:cNvCxnSpPr>
              <a:endCxn id="628" idx="2"/>
            </p:cNvCxnSpPr>
            <p:nvPr/>
          </p:nvCxnSpPr>
          <p:spPr bwMode="auto">
            <a:xfrm flipH="1" flipV="1">
              <a:off x="4786435" y="6179008"/>
              <a:ext cx="2684" cy="115041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4" name="Straight Connector 633"/>
            <p:cNvCxnSpPr/>
            <p:nvPr/>
          </p:nvCxnSpPr>
          <p:spPr bwMode="auto">
            <a:xfrm flipH="1" flipV="1">
              <a:off x="5532454" y="6182037"/>
              <a:ext cx="2684" cy="118068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424" name="Group 634"/>
          <p:cNvGrpSpPr>
            <a:grpSpLocks/>
          </p:cNvGrpSpPr>
          <p:nvPr/>
        </p:nvGrpSpPr>
        <p:grpSpPr bwMode="auto">
          <a:xfrm>
            <a:off x="6350000" y="2482850"/>
            <a:ext cx="442913" cy="219075"/>
            <a:chOff x="4786435" y="6027638"/>
            <a:chExt cx="748703" cy="417782"/>
          </a:xfrm>
        </p:grpSpPr>
        <p:sp>
          <p:nvSpPr>
            <p:cNvPr id="636" name="Oval 635"/>
            <p:cNvSpPr/>
            <p:nvPr/>
          </p:nvSpPr>
          <p:spPr bwMode="auto">
            <a:xfrm flipV="1">
              <a:off x="4791802" y="6145708"/>
              <a:ext cx="743336" cy="2997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7" name="Rectangle 636"/>
            <p:cNvSpPr/>
            <p:nvPr/>
          </p:nvSpPr>
          <p:spPr bwMode="auto">
            <a:xfrm>
              <a:off x="4789119" y="6188091"/>
              <a:ext cx="746019" cy="108987"/>
            </a:xfrm>
            <a:prstGeom prst="rect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53000">
                  <a:schemeClr val="bg1">
                    <a:lumMod val="85000"/>
                  </a:scheme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8" name="Oval 637"/>
            <p:cNvSpPr/>
            <p:nvPr/>
          </p:nvSpPr>
          <p:spPr bwMode="auto">
            <a:xfrm flipV="1">
              <a:off x="4786435" y="6027638"/>
              <a:ext cx="743336" cy="2997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9" name="Freeform 638"/>
            <p:cNvSpPr/>
            <p:nvPr/>
          </p:nvSpPr>
          <p:spPr bwMode="auto">
            <a:xfrm>
              <a:off x="4979648" y="6124515"/>
              <a:ext cx="362276" cy="1513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0" name="Freeform 639"/>
            <p:cNvSpPr/>
            <p:nvPr/>
          </p:nvSpPr>
          <p:spPr bwMode="auto">
            <a:xfrm>
              <a:off x="4942079" y="6088186"/>
              <a:ext cx="437415" cy="10293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1" name="Freeform 640"/>
            <p:cNvSpPr/>
            <p:nvPr/>
          </p:nvSpPr>
          <p:spPr bwMode="auto">
            <a:xfrm>
              <a:off x="5229217" y="6175982"/>
              <a:ext cx="161011" cy="9082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2" name="Freeform 641"/>
            <p:cNvSpPr/>
            <p:nvPr/>
          </p:nvSpPr>
          <p:spPr bwMode="auto">
            <a:xfrm>
              <a:off x="4934029" y="6179008"/>
              <a:ext cx="158327" cy="9082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3" name="Straight Connector 642"/>
            <p:cNvCxnSpPr>
              <a:endCxn id="638" idx="2"/>
            </p:cNvCxnSpPr>
            <p:nvPr/>
          </p:nvCxnSpPr>
          <p:spPr bwMode="auto">
            <a:xfrm flipH="1" flipV="1">
              <a:off x="4786435" y="6179008"/>
              <a:ext cx="2684" cy="115041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4" name="Straight Connector 643"/>
            <p:cNvCxnSpPr/>
            <p:nvPr/>
          </p:nvCxnSpPr>
          <p:spPr bwMode="auto">
            <a:xfrm flipH="1" flipV="1">
              <a:off x="5532454" y="6182037"/>
              <a:ext cx="2684" cy="118068"/>
            </a:xfrm>
            <a:prstGeom prst="line">
              <a:avLst/>
            </a:prstGeom>
            <a:ln w="6350" cmpd="sng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59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49426" y="100961"/>
            <a:ext cx="7648203" cy="1129615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Two key network-core functions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1728788"/>
            <a:ext cx="4192588" cy="4648200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forwarding</a:t>
            </a: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:</a:t>
            </a:r>
            <a:r>
              <a:rPr lang="en-US" sz="24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move packets from router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input to appropriate router output</a:t>
            </a:r>
          </a:p>
          <a:p>
            <a:pPr marL="0" indent="0"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634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591175" y="6453188"/>
            <a:ext cx="2895600" cy="287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8925D67C-871D-8B47-B4C1-08EDC8DAE7A7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21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3494" name="Rectangle 3"/>
          <p:cNvSpPr txBox="1">
            <a:spLocks noChangeArrowheads="1"/>
          </p:cNvSpPr>
          <p:nvPr/>
        </p:nvSpPr>
        <p:spPr bwMode="auto">
          <a:xfrm>
            <a:off x="384175" y="1385888"/>
            <a:ext cx="4192588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00000"/>
                </a:solidFill>
                <a:latin typeface="Gill Sans MT" charset="0"/>
              </a:rPr>
              <a:t>routing:</a:t>
            </a:r>
            <a:r>
              <a:rPr lang="en-US" sz="28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determines source-destination route taken by packets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Font typeface="Wingdings" charset="0"/>
              <a:buChar char="§"/>
            </a:pPr>
            <a:r>
              <a:rPr lang="en-US" i="1">
                <a:latin typeface="Gill Sans MT" charset="0"/>
              </a:rPr>
              <a:t>routing algorithms</a:t>
            </a:r>
            <a:endParaRPr lang="en-US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800">
              <a:latin typeface="Gill Sans MT" charset="0"/>
            </a:endParaRPr>
          </a:p>
        </p:txBody>
      </p:sp>
      <p:sp>
        <p:nvSpPr>
          <p:cNvPr id="11" name="Freeform 3"/>
          <p:cNvSpPr>
            <a:spLocks/>
          </p:cNvSpPr>
          <p:nvPr/>
        </p:nvSpPr>
        <p:spPr bwMode="auto">
          <a:xfrm rot="16200000">
            <a:off x="3289300" y="3600451"/>
            <a:ext cx="2198687" cy="1497012"/>
          </a:xfrm>
          <a:custGeom>
            <a:avLst/>
            <a:gdLst>
              <a:gd name="T0" fmla="*/ 0 w 1443"/>
              <a:gd name="T1" fmla="*/ 0 h 816"/>
              <a:gd name="T2" fmla="*/ 1076 w 1443"/>
              <a:gd name="T3" fmla="*/ 782 h 816"/>
              <a:gd name="T4" fmla="*/ 1320 w 1443"/>
              <a:gd name="T5" fmla="*/ 788 h 816"/>
              <a:gd name="T6" fmla="*/ 1443 w 1443"/>
              <a:gd name="T7" fmla="*/ 5 h 816"/>
              <a:gd name="T8" fmla="*/ 0 w 1443"/>
              <a:gd name="T9" fmla="*/ 0 h 816"/>
              <a:gd name="connsiteX0" fmla="*/ 0 w 10000"/>
              <a:gd name="connsiteY0" fmla="*/ 0 h 9714"/>
              <a:gd name="connsiteX1" fmla="*/ 3718 w 10000"/>
              <a:gd name="connsiteY1" fmla="*/ 8779 h 9714"/>
              <a:gd name="connsiteX2" fmla="*/ 9148 w 10000"/>
              <a:gd name="connsiteY2" fmla="*/ 9657 h 9714"/>
              <a:gd name="connsiteX3" fmla="*/ 10000 w 10000"/>
              <a:gd name="connsiteY3" fmla="*/ 61 h 9714"/>
              <a:gd name="connsiteX4" fmla="*/ 0 w 10000"/>
              <a:gd name="connsiteY4" fmla="*/ 0 h 9714"/>
              <a:gd name="connsiteX0" fmla="*/ 0 w 10000"/>
              <a:gd name="connsiteY0" fmla="*/ 0 h 9095"/>
              <a:gd name="connsiteX1" fmla="*/ 3718 w 10000"/>
              <a:gd name="connsiteY1" fmla="*/ 9037 h 9095"/>
              <a:gd name="connsiteX2" fmla="*/ 5712 w 10000"/>
              <a:gd name="connsiteY2" fmla="*/ 8929 h 9095"/>
              <a:gd name="connsiteX3" fmla="*/ 10000 w 10000"/>
              <a:gd name="connsiteY3" fmla="*/ 63 h 9095"/>
              <a:gd name="connsiteX4" fmla="*/ 0 w 10000"/>
              <a:gd name="connsiteY4" fmla="*/ 0 h 9095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3718 w 10000"/>
              <a:gd name="connsiteY1" fmla="*/ 9936 h 10000"/>
              <a:gd name="connsiteX2" fmla="*/ 5712 w 10000"/>
              <a:gd name="connsiteY2" fmla="*/ 9817 h 10000"/>
              <a:gd name="connsiteX3" fmla="*/ 10000 w 10000"/>
              <a:gd name="connsiteY3" fmla="*/ 69 h 10000"/>
              <a:gd name="connsiteX4" fmla="*/ 0 w 10000"/>
              <a:gd name="connsiteY4" fmla="*/ 0 h 10000"/>
              <a:gd name="connsiteX0" fmla="*/ 0 w 8989"/>
              <a:gd name="connsiteY0" fmla="*/ 0 h 11618"/>
              <a:gd name="connsiteX1" fmla="*/ 2707 w 8989"/>
              <a:gd name="connsiteY1" fmla="*/ 11554 h 11618"/>
              <a:gd name="connsiteX2" fmla="*/ 4701 w 8989"/>
              <a:gd name="connsiteY2" fmla="*/ 11435 h 11618"/>
              <a:gd name="connsiteX3" fmla="*/ 8989 w 8989"/>
              <a:gd name="connsiteY3" fmla="*/ 1687 h 11618"/>
              <a:gd name="connsiteX4" fmla="*/ 0 w 8989"/>
              <a:gd name="connsiteY4" fmla="*/ 0 h 11618"/>
              <a:gd name="connsiteX0" fmla="*/ 0 w 9888"/>
              <a:gd name="connsiteY0" fmla="*/ 115 h 10115"/>
              <a:gd name="connsiteX1" fmla="*/ 3011 w 9888"/>
              <a:gd name="connsiteY1" fmla="*/ 10060 h 10115"/>
              <a:gd name="connsiteX2" fmla="*/ 5230 w 9888"/>
              <a:gd name="connsiteY2" fmla="*/ 9957 h 10115"/>
              <a:gd name="connsiteX3" fmla="*/ 9888 w 9888"/>
              <a:gd name="connsiteY3" fmla="*/ 0 h 10115"/>
              <a:gd name="connsiteX4" fmla="*/ 0 w 9888"/>
              <a:gd name="connsiteY4" fmla="*/ 115 h 10115"/>
              <a:gd name="connsiteX0" fmla="*/ 0 w 9829"/>
              <a:gd name="connsiteY0" fmla="*/ 0 h 10833"/>
              <a:gd name="connsiteX1" fmla="*/ 2874 w 9829"/>
              <a:gd name="connsiteY1" fmla="*/ 10779 h 10833"/>
              <a:gd name="connsiteX2" fmla="*/ 5118 w 9829"/>
              <a:gd name="connsiteY2" fmla="*/ 10677 h 10833"/>
              <a:gd name="connsiteX3" fmla="*/ 9829 w 9829"/>
              <a:gd name="connsiteY3" fmla="*/ 833 h 10833"/>
              <a:gd name="connsiteX4" fmla="*/ 0 w 9829"/>
              <a:gd name="connsiteY4" fmla="*/ 0 h 10833"/>
              <a:gd name="connsiteX0" fmla="*/ 0 w 10289"/>
              <a:gd name="connsiteY0" fmla="*/ 0 h 10000"/>
              <a:gd name="connsiteX1" fmla="*/ 2924 w 10289"/>
              <a:gd name="connsiteY1" fmla="*/ 9950 h 10000"/>
              <a:gd name="connsiteX2" fmla="*/ 5207 w 10289"/>
              <a:gd name="connsiteY2" fmla="*/ 9856 h 10000"/>
              <a:gd name="connsiteX3" fmla="*/ 10289 w 10289"/>
              <a:gd name="connsiteY3" fmla="*/ 54 h 10000"/>
              <a:gd name="connsiteX4" fmla="*/ 0 w 10289"/>
              <a:gd name="connsiteY4" fmla="*/ 0 h 10000"/>
              <a:gd name="connsiteX0" fmla="*/ 0 w 10289"/>
              <a:gd name="connsiteY0" fmla="*/ 0 h 10953"/>
              <a:gd name="connsiteX1" fmla="*/ 2924 w 10289"/>
              <a:gd name="connsiteY1" fmla="*/ 9950 h 10953"/>
              <a:gd name="connsiteX2" fmla="*/ 3723 w 10289"/>
              <a:gd name="connsiteY2" fmla="*/ 10695 h 10953"/>
              <a:gd name="connsiteX3" fmla="*/ 5207 w 10289"/>
              <a:gd name="connsiteY3" fmla="*/ 9856 h 10953"/>
              <a:gd name="connsiteX4" fmla="*/ 10289 w 10289"/>
              <a:gd name="connsiteY4" fmla="*/ 54 h 10953"/>
              <a:gd name="connsiteX5" fmla="*/ 0 w 10289"/>
              <a:gd name="connsiteY5" fmla="*/ 0 h 10953"/>
              <a:gd name="connsiteX0" fmla="*/ 0 w 10289"/>
              <a:gd name="connsiteY0" fmla="*/ 0 h 11138"/>
              <a:gd name="connsiteX1" fmla="*/ 2924 w 10289"/>
              <a:gd name="connsiteY1" fmla="*/ 9950 h 11138"/>
              <a:gd name="connsiteX2" fmla="*/ 5207 w 10289"/>
              <a:gd name="connsiteY2" fmla="*/ 9856 h 11138"/>
              <a:gd name="connsiteX3" fmla="*/ 10289 w 10289"/>
              <a:gd name="connsiteY3" fmla="*/ 54 h 11138"/>
              <a:gd name="connsiteX4" fmla="*/ 0 w 10289"/>
              <a:gd name="connsiteY4" fmla="*/ 0 h 11138"/>
              <a:gd name="connsiteX0" fmla="*/ 0 w 10289"/>
              <a:gd name="connsiteY0" fmla="*/ 0 h 10669"/>
              <a:gd name="connsiteX1" fmla="*/ 2924 w 10289"/>
              <a:gd name="connsiteY1" fmla="*/ 9950 h 10669"/>
              <a:gd name="connsiteX2" fmla="*/ 5207 w 10289"/>
              <a:gd name="connsiteY2" fmla="*/ 9856 h 10669"/>
              <a:gd name="connsiteX3" fmla="*/ 10289 w 10289"/>
              <a:gd name="connsiteY3" fmla="*/ 54 h 10669"/>
              <a:gd name="connsiteX4" fmla="*/ 0 w 10289"/>
              <a:gd name="connsiteY4" fmla="*/ 0 h 10669"/>
              <a:gd name="connsiteX0" fmla="*/ 0 w 10289"/>
              <a:gd name="connsiteY0" fmla="*/ 0 h 10734"/>
              <a:gd name="connsiteX1" fmla="*/ 2924 w 10289"/>
              <a:gd name="connsiteY1" fmla="*/ 9950 h 10734"/>
              <a:gd name="connsiteX2" fmla="*/ 4455 w 10289"/>
              <a:gd name="connsiteY2" fmla="*/ 10094 h 10734"/>
              <a:gd name="connsiteX3" fmla="*/ 10289 w 10289"/>
              <a:gd name="connsiteY3" fmla="*/ 54 h 10734"/>
              <a:gd name="connsiteX4" fmla="*/ 0 w 10289"/>
              <a:gd name="connsiteY4" fmla="*/ 0 h 10734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10107"/>
              <a:gd name="connsiteX1" fmla="*/ 2924 w 10289"/>
              <a:gd name="connsiteY1" fmla="*/ 9950 h 10107"/>
              <a:gd name="connsiteX2" fmla="*/ 4455 w 10289"/>
              <a:gd name="connsiteY2" fmla="*/ 10094 h 10107"/>
              <a:gd name="connsiteX3" fmla="*/ 10289 w 10289"/>
              <a:gd name="connsiteY3" fmla="*/ 54 h 10107"/>
              <a:gd name="connsiteX4" fmla="*/ 0 w 10289"/>
              <a:gd name="connsiteY4" fmla="*/ 0 h 10107"/>
              <a:gd name="connsiteX0" fmla="*/ 0 w 10289"/>
              <a:gd name="connsiteY0" fmla="*/ 0 h 9960"/>
              <a:gd name="connsiteX1" fmla="*/ 2924 w 10289"/>
              <a:gd name="connsiteY1" fmla="*/ 9950 h 9960"/>
              <a:gd name="connsiteX2" fmla="*/ 4166 w 10289"/>
              <a:gd name="connsiteY2" fmla="*/ 9776 h 9960"/>
              <a:gd name="connsiteX3" fmla="*/ 10289 w 10289"/>
              <a:gd name="connsiteY3" fmla="*/ 54 h 9960"/>
              <a:gd name="connsiteX4" fmla="*/ 0 w 10289"/>
              <a:gd name="connsiteY4" fmla="*/ 0 h 9960"/>
              <a:gd name="connsiteX0" fmla="*/ 0 w 10000"/>
              <a:gd name="connsiteY0" fmla="*/ 0 h 10000"/>
              <a:gd name="connsiteX1" fmla="*/ 2842 w 10000"/>
              <a:gd name="connsiteY1" fmla="*/ 9990 h 10000"/>
              <a:gd name="connsiteX2" fmla="*/ 4049 w 10000"/>
              <a:gd name="connsiteY2" fmla="*/ 9815 h 10000"/>
              <a:gd name="connsiteX3" fmla="*/ 10000 w 10000"/>
              <a:gd name="connsiteY3" fmla="*/ 54 h 10000"/>
              <a:gd name="connsiteX4" fmla="*/ 0 w 10000"/>
              <a:gd name="connsiteY4" fmla="*/ 0 h 10000"/>
              <a:gd name="connsiteX0" fmla="*/ 0 w 10000"/>
              <a:gd name="connsiteY0" fmla="*/ 0 h 10400"/>
              <a:gd name="connsiteX1" fmla="*/ 2740 w 10000"/>
              <a:gd name="connsiteY1" fmla="*/ 10397 h 10400"/>
              <a:gd name="connsiteX2" fmla="*/ 4049 w 10000"/>
              <a:gd name="connsiteY2" fmla="*/ 9815 h 10400"/>
              <a:gd name="connsiteX3" fmla="*/ 10000 w 10000"/>
              <a:gd name="connsiteY3" fmla="*/ 54 h 10400"/>
              <a:gd name="connsiteX4" fmla="*/ 0 w 10000"/>
              <a:gd name="connsiteY4" fmla="*/ 0 h 10400"/>
              <a:gd name="connsiteX0" fmla="*/ 0 w 10000"/>
              <a:gd name="connsiteY0" fmla="*/ 0 h 10419"/>
              <a:gd name="connsiteX1" fmla="*/ 2740 w 10000"/>
              <a:gd name="connsiteY1" fmla="*/ 10397 h 10419"/>
              <a:gd name="connsiteX2" fmla="*/ 3599 w 10000"/>
              <a:gd name="connsiteY2" fmla="*/ 10338 h 10419"/>
              <a:gd name="connsiteX3" fmla="*/ 10000 w 10000"/>
              <a:gd name="connsiteY3" fmla="*/ 54 h 10419"/>
              <a:gd name="connsiteX4" fmla="*/ 0 w 10000"/>
              <a:gd name="connsiteY4" fmla="*/ 0 h 10419"/>
              <a:gd name="connsiteX0" fmla="*/ 0 w 10000"/>
              <a:gd name="connsiteY0" fmla="*/ 0 h 10397"/>
              <a:gd name="connsiteX1" fmla="*/ 2740 w 10000"/>
              <a:gd name="connsiteY1" fmla="*/ 10397 h 10397"/>
              <a:gd name="connsiteX2" fmla="*/ 3599 w 10000"/>
              <a:gd name="connsiteY2" fmla="*/ 10338 h 10397"/>
              <a:gd name="connsiteX3" fmla="*/ 10000 w 10000"/>
              <a:gd name="connsiteY3" fmla="*/ 54 h 10397"/>
              <a:gd name="connsiteX4" fmla="*/ 0 w 10000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14"/>
              <a:gd name="connsiteY0" fmla="*/ 0 h 10397"/>
              <a:gd name="connsiteX1" fmla="*/ 2740 w 10614"/>
              <a:gd name="connsiteY1" fmla="*/ 10397 h 10397"/>
              <a:gd name="connsiteX2" fmla="*/ 3599 w 10614"/>
              <a:gd name="connsiteY2" fmla="*/ 10338 h 10397"/>
              <a:gd name="connsiteX3" fmla="*/ 10614 w 10614"/>
              <a:gd name="connsiteY3" fmla="*/ 112 h 10397"/>
              <a:gd name="connsiteX4" fmla="*/ 0 w 10614"/>
              <a:gd name="connsiteY4" fmla="*/ 0 h 10397"/>
              <a:gd name="connsiteX0" fmla="*/ 0 w 10675"/>
              <a:gd name="connsiteY0" fmla="*/ 0 h 10310"/>
              <a:gd name="connsiteX1" fmla="*/ 2801 w 10675"/>
              <a:gd name="connsiteY1" fmla="*/ 10310 h 10310"/>
              <a:gd name="connsiteX2" fmla="*/ 3660 w 10675"/>
              <a:gd name="connsiteY2" fmla="*/ 10251 h 10310"/>
              <a:gd name="connsiteX3" fmla="*/ 10675 w 10675"/>
              <a:gd name="connsiteY3" fmla="*/ 25 h 10310"/>
              <a:gd name="connsiteX4" fmla="*/ 0 w 10675"/>
              <a:gd name="connsiteY4" fmla="*/ 0 h 1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5" h="10310">
                <a:moveTo>
                  <a:pt x="0" y="0"/>
                </a:moveTo>
                <a:cubicBezTo>
                  <a:pt x="3109" y="3835"/>
                  <a:pt x="2511" y="6378"/>
                  <a:pt x="2801" y="10310"/>
                </a:cubicBezTo>
                <a:cubicBezTo>
                  <a:pt x="3337" y="10277"/>
                  <a:pt x="2862" y="10312"/>
                  <a:pt x="3660" y="10251"/>
                </a:cubicBezTo>
                <a:cubicBezTo>
                  <a:pt x="5139" y="5189"/>
                  <a:pt x="6996" y="3438"/>
                  <a:pt x="10675" y="25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75000">
                <a:srgbClr val="7BE5CA"/>
              </a:gs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grpSp>
        <p:nvGrpSpPr>
          <p:cNvPr id="63496" name="Group 4"/>
          <p:cNvGrpSpPr>
            <a:grpSpLocks/>
          </p:cNvGrpSpPr>
          <p:nvPr/>
        </p:nvGrpSpPr>
        <p:grpSpPr bwMode="auto">
          <a:xfrm>
            <a:off x="1328738" y="3152775"/>
            <a:ext cx="2317750" cy="2333625"/>
            <a:chOff x="272609" y="3015788"/>
            <a:chExt cx="2317750" cy="2333625"/>
          </a:xfrm>
        </p:grpSpPr>
        <p:sp>
          <p:nvSpPr>
            <p:cNvPr id="63710" name="Rectangle 4"/>
            <p:cNvSpPr>
              <a:spLocks noChangeArrowheads="1"/>
            </p:cNvSpPr>
            <p:nvPr/>
          </p:nvSpPr>
          <p:spPr bwMode="auto">
            <a:xfrm>
              <a:off x="272609" y="3015788"/>
              <a:ext cx="2317750" cy="233362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1" name="Oval 5"/>
            <p:cNvSpPr>
              <a:spLocks noChangeArrowheads="1"/>
            </p:cNvSpPr>
            <p:nvPr/>
          </p:nvSpPr>
          <p:spPr bwMode="auto">
            <a:xfrm>
              <a:off x="398021" y="3068176"/>
              <a:ext cx="2095500" cy="6048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2" name="Text Box 108"/>
            <p:cNvSpPr txBox="1">
              <a:spLocks noChangeArrowheads="1"/>
            </p:cNvSpPr>
            <p:nvPr/>
          </p:nvSpPr>
          <p:spPr bwMode="auto">
            <a:xfrm>
              <a:off x="526609" y="3225338"/>
              <a:ext cx="1863725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routing algorithm</a:t>
              </a:r>
            </a:p>
          </p:txBody>
        </p:sp>
        <p:sp>
          <p:nvSpPr>
            <p:cNvPr id="63713" name="Rectangle 109"/>
            <p:cNvSpPr>
              <a:spLocks noChangeArrowheads="1"/>
            </p:cNvSpPr>
            <p:nvPr/>
          </p:nvSpPr>
          <p:spPr bwMode="auto">
            <a:xfrm>
              <a:off x="451996" y="3973051"/>
              <a:ext cx="2005013" cy="1279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63714" name="Text Box 110"/>
            <p:cNvSpPr txBox="1">
              <a:spLocks noChangeArrowheads="1"/>
            </p:cNvSpPr>
            <p:nvPr/>
          </p:nvSpPr>
          <p:spPr bwMode="auto">
            <a:xfrm>
              <a:off x="532959" y="3925426"/>
              <a:ext cx="1858962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solidFill>
                    <a:srgbClr val="000000"/>
                  </a:solidFill>
                </a:rPr>
                <a:t>local forwarding table</a:t>
              </a:r>
            </a:p>
          </p:txBody>
        </p:sp>
        <p:sp>
          <p:nvSpPr>
            <p:cNvPr id="63715" name="Text Box 111"/>
            <p:cNvSpPr txBox="1">
              <a:spLocks noChangeArrowheads="1"/>
            </p:cNvSpPr>
            <p:nvPr/>
          </p:nvSpPr>
          <p:spPr bwMode="auto">
            <a:xfrm>
              <a:off x="415484" y="4173076"/>
              <a:ext cx="12128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header value</a:t>
              </a:r>
            </a:p>
          </p:txBody>
        </p:sp>
        <p:sp>
          <p:nvSpPr>
            <p:cNvPr id="63716" name="Text Box 112"/>
            <p:cNvSpPr txBox="1">
              <a:spLocks noChangeArrowheads="1"/>
            </p:cNvSpPr>
            <p:nvPr/>
          </p:nvSpPr>
          <p:spPr bwMode="auto">
            <a:xfrm>
              <a:off x="1482284" y="4174663"/>
              <a:ext cx="10414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>
                  <a:solidFill>
                    <a:srgbClr val="000000"/>
                  </a:solidFill>
                </a:rPr>
                <a:t>output link</a:t>
              </a:r>
            </a:p>
          </p:txBody>
        </p:sp>
        <p:sp>
          <p:nvSpPr>
            <p:cNvPr id="63717" name="Line 113"/>
            <p:cNvSpPr>
              <a:spLocks noChangeShapeType="1"/>
            </p:cNvSpPr>
            <p:nvPr/>
          </p:nvSpPr>
          <p:spPr bwMode="auto">
            <a:xfrm>
              <a:off x="1580709" y="4185776"/>
              <a:ext cx="7937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18" name="Text Box 114"/>
            <p:cNvSpPr txBox="1">
              <a:spLocks noChangeArrowheads="1"/>
            </p:cNvSpPr>
            <p:nvPr/>
          </p:nvSpPr>
          <p:spPr bwMode="auto">
            <a:xfrm>
              <a:off x="1071121" y="4457238"/>
              <a:ext cx="520700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0100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0101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0111</a:t>
              </a:r>
            </a:p>
            <a:p>
              <a:pPr algn="r" eaLnBrk="1" hangingPunct="1"/>
              <a:r>
                <a:rPr lang="en-US" sz="1200">
                  <a:solidFill>
                    <a:srgbClr val="000000"/>
                  </a:solidFill>
                </a:rPr>
                <a:t>1001</a:t>
              </a:r>
            </a:p>
          </p:txBody>
        </p:sp>
        <p:sp>
          <p:nvSpPr>
            <p:cNvPr id="63719" name="Text Box 115"/>
            <p:cNvSpPr txBox="1">
              <a:spLocks noChangeArrowheads="1"/>
            </p:cNvSpPr>
            <p:nvPr/>
          </p:nvSpPr>
          <p:spPr bwMode="auto">
            <a:xfrm>
              <a:off x="1596584" y="4457238"/>
              <a:ext cx="268287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3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2</a:t>
              </a:r>
            </a:p>
            <a:p>
              <a:pPr algn="ctr" eaLnBrk="1" hangingPunct="1"/>
              <a:r>
                <a:rPr lang="en-US" sz="1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720" name="Line 116"/>
            <p:cNvSpPr>
              <a:spLocks noChangeShapeType="1"/>
            </p:cNvSpPr>
            <p:nvPr/>
          </p:nvSpPr>
          <p:spPr bwMode="auto">
            <a:xfrm>
              <a:off x="451996" y="444295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1" name="Line 117"/>
            <p:cNvSpPr>
              <a:spLocks noChangeShapeType="1"/>
            </p:cNvSpPr>
            <p:nvPr/>
          </p:nvSpPr>
          <p:spPr bwMode="auto">
            <a:xfrm>
              <a:off x="444059" y="4195301"/>
              <a:ext cx="2006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22" name="AutoShape 118"/>
            <p:cNvSpPr>
              <a:spLocks noChangeArrowheads="1"/>
            </p:cNvSpPr>
            <p:nvPr/>
          </p:nvSpPr>
          <p:spPr bwMode="auto">
            <a:xfrm rot="5400000">
              <a:off x="1350521" y="3680951"/>
              <a:ext cx="241300" cy="273050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>
                <a:solidFill>
                  <a:srgbClr val="000000"/>
                </a:solidFill>
              </a:endParaRPr>
            </a:p>
          </p:txBody>
        </p:sp>
      </p:grpSp>
      <p:grpSp>
        <p:nvGrpSpPr>
          <p:cNvPr id="63497" name="Group 3"/>
          <p:cNvGrpSpPr>
            <a:grpSpLocks/>
          </p:cNvGrpSpPr>
          <p:nvPr/>
        </p:nvGrpSpPr>
        <p:grpSpPr bwMode="auto">
          <a:xfrm>
            <a:off x="2749550" y="3632200"/>
            <a:ext cx="5195888" cy="2989263"/>
            <a:chOff x="1638346" y="3641726"/>
            <a:chExt cx="5194254" cy="2989731"/>
          </a:xfrm>
        </p:grpSpPr>
        <p:sp>
          <p:nvSpPr>
            <p:cNvPr id="63560" name="Freeform 2"/>
            <p:cNvSpPr>
              <a:spLocks/>
            </p:cNvSpPr>
            <p:nvPr/>
          </p:nvSpPr>
          <p:spPr bwMode="auto">
            <a:xfrm>
              <a:off x="3894138" y="4260851"/>
              <a:ext cx="2847975" cy="1481138"/>
            </a:xfrm>
            <a:custGeom>
              <a:avLst/>
              <a:gdLst>
                <a:gd name="T0" fmla="*/ 2147483647 w 1794"/>
                <a:gd name="T1" fmla="*/ 2147483647 h 933"/>
                <a:gd name="T2" fmla="*/ 2147483647 w 1794"/>
                <a:gd name="T3" fmla="*/ 2147483647 h 933"/>
                <a:gd name="T4" fmla="*/ 2147483647 w 1794"/>
                <a:gd name="T5" fmla="*/ 2147483647 h 933"/>
                <a:gd name="T6" fmla="*/ 2147483647 w 1794"/>
                <a:gd name="T7" fmla="*/ 2147483647 h 933"/>
                <a:gd name="T8" fmla="*/ 2147483647 w 1794"/>
                <a:gd name="T9" fmla="*/ 2147483647 h 933"/>
                <a:gd name="T10" fmla="*/ 2147483647 w 1794"/>
                <a:gd name="T11" fmla="*/ 2147483647 h 933"/>
                <a:gd name="T12" fmla="*/ 2147483647 w 1794"/>
                <a:gd name="T13" fmla="*/ 2147483647 h 933"/>
                <a:gd name="T14" fmla="*/ 2147483647 w 1794"/>
                <a:gd name="T15" fmla="*/ 2147483647 h 933"/>
                <a:gd name="T16" fmla="*/ 2147483647 w 1794"/>
                <a:gd name="T17" fmla="*/ 2147483647 h 933"/>
                <a:gd name="T18" fmla="*/ 2147483647 w 1794"/>
                <a:gd name="T19" fmla="*/ 2147483647 h 933"/>
                <a:gd name="T20" fmla="*/ 2147483647 w 1794"/>
                <a:gd name="T21" fmla="*/ 2147483647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1" name="Freeform 6"/>
            <p:cNvSpPr>
              <a:spLocks/>
            </p:cNvSpPr>
            <p:nvPr/>
          </p:nvSpPr>
          <p:spPr bwMode="auto">
            <a:xfrm>
              <a:off x="4532313" y="4564063"/>
              <a:ext cx="542925" cy="295275"/>
            </a:xfrm>
            <a:custGeom>
              <a:avLst/>
              <a:gdLst>
                <a:gd name="T0" fmla="*/ 0 w 342"/>
                <a:gd name="T1" fmla="*/ 2147483647 h 186"/>
                <a:gd name="T2" fmla="*/ 214748364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3562" name="Group 7"/>
            <p:cNvGrpSpPr>
              <a:grpSpLocks/>
            </p:cNvGrpSpPr>
            <p:nvPr/>
          </p:nvGrpSpPr>
          <p:grpSpPr bwMode="auto">
            <a:xfrm>
              <a:off x="4038600" y="4738688"/>
              <a:ext cx="501650" cy="233363"/>
              <a:chOff x="3600" y="219"/>
              <a:chExt cx="360" cy="175"/>
            </a:xfrm>
          </p:grpSpPr>
          <p:sp>
            <p:nvSpPr>
              <p:cNvPr id="63697" name="Oval 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98" name="Line 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9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700" name="Rectangle 1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701" name="Oval 12"/>
              <p:cNvSpPr>
                <a:spLocks noChangeArrowheads="1"/>
              </p:cNvSpPr>
              <p:nvPr/>
            </p:nvSpPr>
            <p:spPr bwMode="auto">
              <a:xfrm>
                <a:off x="3603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70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70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70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70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70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3" name="Group 21"/>
            <p:cNvGrpSpPr>
              <a:grpSpLocks/>
            </p:cNvGrpSpPr>
            <p:nvPr/>
          </p:nvGrpSpPr>
          <p:grpSpPr bwMode="auto">
            <a:xfrm>
              <a:off x="4391025" y="5376863"/>
              <a:ext cx="501650" cy="233363"/>
              <a:chOff x="3600" y="219"/>
              <a:chExt cx="360" cy="175"/>
            </a:xfrm>
          </p:grpSpPr>
          <p:sp>
            <p:nvSpPr>
              <p:cNvPr id="63684" name="Oval 22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85" name="Line 23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87" name="Rectangle 25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8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8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9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9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9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4" name="Group 35"/>
            <p:cNvGrpSpPr>
              <a:grpSpLocks/>
            </p:cNvGrpSpPr>
            <p:nvPr/>
          </p:nvGrpSpPr>
          <p:grpSpPr bwMode="auto">
            <a:xfrm>
              <a:off x="5065713" y="4433888"/>
              <a:ext cx="501650" cy="233363"/>
              <a:chOff x="3600" y="219"/>
              <a:chExt cx="360" cy="175"/>
            </a:xfrm>
          </p:grpSpPr>
          <p:sp>
            <p:nvSpPr>
              <p:cNvPr id="63671" name="Oval 36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72" name="Line 37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74" name="Rectangle 39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7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7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8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7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7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8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5" name="Group 49"/>
            <p:cNvGrpSpPr>
              <a:grpSpLocks/>
            </p:cNvGrpSpPr>
            <p:nvPr/>
          </p:nvGrpSpPr>
          <p:grpSpPr bwMode="auto">
            <a:xfrm>
              <a:off x="4987925" y="5099051"/>
              <a:ext cx="500063" cy="233363"/>
              <a:chOff x="3600" y="219"/>
              <a:chExt cx="360" cy="175"/>
            </a:xfrm>
          </p:grpSpPr>
          <p:sp>
            <p:nvSpPr>
              <p:cNvPr id="63658" name="Oval 50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59" name="Line 51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61" name="Rectangle 53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6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6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6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7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6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6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6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6" name="Group 63"/>
            <p:cNvGrpSpPr>
              <a:grpSpLocks/>
            </p:cNvGrpSpPr>
            <p:nvPr/>
          </p:nvGrpSpPr>
          <p:grpSpPr bwMode="auto">
            <a:xfrm>
              <a:off x="5622925" y="5395913"/>
              <a:ext cx="501650" cy="233363"/>
              <a:chOff x="3600" y="219"/>
              <a:chExt cx="360" cy="175"/>
            </a:xfrm>
          </p:grpSpPr>
          <p:sp>
            <p:nvSpPr>
              <p:cNvPr id="63645" name="Oval 64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46" name="Line 65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48" name="Rectangle 67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4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5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5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5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5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5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3567" name="Group 77"/>
            <p:cNvGrpSpPr>
              <a:grpSpLocks/>
            </p:cNvGrpSpPr>
            <p:nvPr/>
          </p:nvGrpSpPr>
          <p:grpSpPr bwMode="auto">
            <a:xfrm>
              <a:off x="6067425" y="4740276"/>
              <a:ext cx="501650" cy="233363"/>
              <a:chOff x="3600" y="219"/>
              <a:chExt cx="360" cy="175"/>
            </a:xfrm>
          </p:grpSpPr>
          <p:sp>
            <p:nvSpPr>
              <p:cNvPr id="63632" name="Oval 78"/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5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3" name="Line 79"/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5" name="Rectangle 81"/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6363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5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363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64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2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3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63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64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568" name="Freeform 91"/>
            <p:cNvSpPr>
              <a:spLocks/>
            </p:cNvSpPr>
            <p:nvPr/>
          </p:nvSpPr>
          <p:spPr bwMode="auto">
            <a:xfrm>
              <a:off x="5573713" y="4557713"/>
              <a:ext cx="504825" cy="307975"/>
            </a:xfrm>
            <a:custGeom>
              <a:avLst/>
              <a:gdLst>
                <a:gd name="T0" fmla="*/ 0 w 318"/>
                <a:gd name="T1" fmla="*/ 0 h 194"/>
                <a:gd name="T2" fmla="*/ 2147483647 w 318"/>
                <a:gd name="T3" fmla="*/ 2147483647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69" name="Freeform 92"/>
            <p:cNvSpPr>
              <a:spLocks/>
            </p:cNvSpPr>
            <p:nvPr/>
          </p:nvSpPr>
          <p:spPr bwMode="auto">
            <a:xfrm>
              <a:off x="4508500" y="4949826"/>
              <a:ext cx="481013" cy="238125"/>
            </a:xfrm>
            <a:custGeom>
              <a:avLst/>
              <a:gdLst>
                <a:gd name="T0" fmla="*/ 0 w 294"/>
                <a:gd name="T1" fmla="*/ 0 h 174"/>
                <a:gd name="T2" fmla="*/ 2147483647 w 294"/>
                <a:gd name="T3" fmla="*/ 2147483647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0" name="Freeform 93"/>
            <p:cNvSpPr>
              <a:spLocks/>
            </p:cNvSpPr>
            <p:nvPr/>
          </p:nvSpPr>
          <p:spPr bwMode="auto">
            <a:xfrm>
              <a:off x="5456238" y="4926013"/>
              <a:ext cx="628650" cy="247650"/>
            </a:xfrm>
            <a:custGeom>
              <a:avLst/>
              <a:gdLst>
                <a:gd name="T0" fmla="*/ 0 w 378"/>
                <a:gd name="T1" fmla="*/ 2147483647 h 174"/>
                <a:gd name="T2" fmla="*/ 214748364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1" name="Freeform 94"/>
            <p:cNvSpPr>
              <a:spLocks/>
            </p:cNvSpPr>
            <p:nvPr/>
          </p:nvSpPr>
          <p:spPr bwMode="auto">
            <a:xfrm>
              <a:off x="6122988" y="4979988"/>
              <a:ext cx="206375" cy="508000"/>
            </a:xfrm>
            <a:custGeom>
              <a:avLst/>
              <a:gdLst>
                <a:gd name="T0" fmla="*/ 0 w 118"/>
                <a:gd name="T1" fmla="*/ 2147483647 h 500"/>
                <a:gd name="T2" fmla="*/ 2147483647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2" name="Freeform 95"/>
            <p:cNvSpPr>
              <a:spLocks/>
            </p:cNvSpPr>
            <p:nvPr/>
          </p:nvSpPr>
          <p:spPr bwMode="auto">
            <a:xfrm>
              <a:off x="4887913" y="5513388"/>
              <a:ext cx="736600" cy="74613"/>
            </a:xfrm>
            <a:custGeom>
              <a:avLst/>
              <a:gdLst>
                <a:gd name="T0" fmla="*/ 2147483647 w 370"/>
                <a:gd name="T1" fmla="*/ 2147483647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3" name="Freeform 96"/>
            <p:cNvSpPr>
              <a:spLocks/>
            </p:cNvSpPr>
            <p:nvPr/>
          </p:nvSpPr>
          <p:spPr bwMode="auto">
            <a:xfrm>
              <a:off x="4351338" y="4973638"/>
              <a:ext cx="193675" cy="425450"/>
            </a:xfrm>
            <a:custGeom>
              <a:avLst/>
              <a:gdLst>
                <a:gd name="T0" fmla="*/ 2147483647 w 176"/>
                <a:gd name="T1" fmla="*/ 2147483647 h 412"/>
                <a:gd name="T2" fmla="*/ 2147483647 w 176"/>
                <a:gd name="T3" fmla="*/ 2147483647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74" name="Text Box 100"/>
            <p:cNvSpPr txBox="1">
              <a:spLocks noChangeArrowheads="1"/>
            </p:cNvSpPr>
            <p:nvPr/>
          </p:nvSpPr>
          <p:spPr bwMode="auto">
            <a:xfrm>
              <a:off x="4440876" y="4483071"/>
              <a:ext cx="311067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63575" name="Text Box 101"/>
            <p:cNvSpPr txBox="1">
              <a:spLocks noChangeArrowheads="1"/>
            </p:cNvSpPr>
            <p:nvPr/>
          </p:nvSpPr>
          <p:spPr bwMode="auto">
            <a:xfrm>
              <a:off x="4378980" y="4897394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63576" name="Text Box 102"/>
            <p:cNvSpPr txBox="1">
              <a:spLocks noChangeArrowheads="1"/>
            </p:cNvSpPr>
            <p:nvPr/>
          </p:nvSpPr>
          <p:spPr bwMode="auto">
            <a:xfrm>
              <a:off x="4128222" y="4970416"/>
              <a:ext cx="296783" cy="3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3</a:t>
              </a:r>
            </a:p>
          </p:txBody>
        </p:sp>
        <p:grpSp>
          <p:nvGrpSpPr>
            <p:cNvPr id="63577" name="Group 1"/>
            <p:cNvGrpSpPr>
              <a:grpSpLocks/>
            </p:cNvGrpSpPr>
            <p:nvPr/>
          </p:nvGrpSpPr>
          <p:grpSpPr bwMode="auto">
            <a:xfrm rot="-2012368">
              <a:off x="2645158" y="5398104"/>
              <a:ext cx="1447800" cy="274638"/>
              <a:chOff x="2436813" y="4587876"/>
              <a:chExt cx="1447800" cy="274638"/>
            </a:xfrm>
          </p:grpSpPr>
          <p:sp>
            <p:nvSpPr>
              <p:cNvPr id="63627" name="Rectangle 97"/>
              <p:cNvSpPr>
                <a:spLocks noChangeArrowheads="1"/>
              </p:cNvSpPr>
              <p:nvPr/>
            </p:nvSpPr>
            <p:spPr bwMode="auto">
              <a:xfrm>
                <a:off x="2461850" y="4583083"/>
                <a:ext cx="1155391" cy="2381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8" name="Rectangle 98"/>
              <p:cNvSpPr>
                <a:spLocks noChangeArrowheads="1"/>
              </p:cNvSpPr>
              <p:nvPr/>
            </p:nvSpPr>
            <p:spPr bwMode="auto">
              <a:xfrm>
                <a:off x="2437928" y="4606491"/>
                <a:ext cx="1147455" cy="23811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9" name="Line 99"/>
              <p:cNvSpPr>
                <a:spLocks noChangeShapeType="1"/>
              </p:cNvSpPr>
              <p:nvPr/>
            </p:nvSpPr>
            <p:spPr bwMode="auto">
              <a:xfrm>
                <a:off x="3462418" y="4739659"/>
                <a:ext cx="42216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630" name="Rectangle 104"/>
              <p:cNvSpPr>
                <a:spLocks noChangeArrowheads="1"/>
              </p:cNvSpPr>
              <p:nvPr/>
            </p:nvSpPr>
            <p:spPr bwMode="auto">
              <a:xfrm>
                <a:off x="3067594" y="4610052"/>
                <a:ext cx="426923" cy="23970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31" name="Text Box 105"/>
              <p:cNvSpPr txBox="1">
                <a:spLocks noChangeArrowheads="1"/>
              </p:cNvSpPr>
              <p:nvPr/>
            </p:nvSpPr>
            <p:spPr bwMode="auto">
              <a:xfrm rot="289934">
                <a:off x="3019653" y="4584228"/>
                <a:ext cx="520561" cy="274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00"/>
                    </a:solidFill>
                  </a:rPr>
                  <a:t>0111</a:t>
                </a:r>
              </a:p>
            </p:txBody>
          </p:sp>
        </p:grpSp>
        <p:sp>
          <p:nvSpPr>
            <p:cNvPr id="63578" name="Text Box 106"/>
            <p:cNvSpPr txBox="1">
              <a:spLocks noChangeArrowheads="1"/>
            </p:cNvSpPr>
            <p:nvPr/>
          </p:nvSpPr>
          <p:spPr bwMode="auto">
            <a:xfrm>
              <a:off x="1638346" y="6046702"/>
              <a:ext cx="2909795" cy="584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destination address in arriving</a:t>
              </a:r>
            </a:p>
            <a:p>
              <a:pPr eaLnBrk="1" hangingPunct="1"/>
              <a:r>
                <a:rPr lang="en-US" sz="1600">
                  <a:solidFill>
                    <a:srgbClr val="000000"/>
                  </a:solidFill>
                </a:rPr>
                <a:t>packet</a:t>
              </a:r>
              <a:r>
                <a:rPr lang="ja-JP" altLang="en-US" sz="1600">
                  <a:solidFill>
                    <a:srgbClr val="000000"/>
                  </a:solidFill>
                </a:rPr>
                <a:t>’</a:t>
              </a:r>
              <a:r>
                <a:rPr lang="en-US" altLang="ja-JP" sz="1600">
                  <a:solidFill>
                    <a:srgbClr val="000000"/>
                  </a:solidFill>
                </a:rPr>
                <a:t>s header</a:t>
              </a: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3579" name="Line 107"/>
            <p:cNvSpPr>
              <a:spLocks noChangeShapeType="1"/>
            </p:cNvSpPr>
            <p:nvPr/>
          </p:nvSpPr>
          <p:spPr bwMode="auto">
            <a:xfrm flipH="1">
              <a:off x="2626848" y="4873581"/>
              <a:ext cx="1407736" cy="9143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0" name="Line 119"/>
            <p:cNvSpPr>
              <a:spLocks noChangeShapeType="1"/>
            </p:cNvSpPr>
            <p:nvPr/>
          </p:nvSpPr>
          <p:spPr bwMode="auto">
            <a:xfrm flipH="1" flipV="1">
              <a:off x="3588616" y="5648254"/>
              <a:ext cx="22219" cy="4508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1" name="Freeform 121"/>
            <p:cNvSpPr>
              <a:spLocks/>
            </p:cNvSpPr>
            <p:nvPr/>
          </p:nvSpPr>
          <p:spPr bwMode="auto">
            <a:xfrm flipH="1">
              <a:off x="6254750" y="4370388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2" name="Freeform 122"/>
            <p:cNvSpPr>
              <a:spLocks/>
            </p:cNvSpPr>
            <p:nvPr/>
          </p:nvSpPr>
          <p:spPr bwMode="auto">
            <a:xfrm flipH="1">
              <a:off x="5243513" y="4086226"/>
              <a:ext cx="577850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3" name="Freeform 123"/>
            <p:cNvSpPr>
              <a:spLocks/>
            </p:cNvSpPr>
            <p:nvPr/>
          </p:nvSpPr>
          <p:spPr bwMode="auto">
            <a:xfrm flipH="1" flipV="1">
              <a:off x="5911850" y="5632451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4" name="Freeform 124"/>
            <p:cNvSpPr>
              <a:spLocks/>
            </p:cNvSpPr>
            <p:nvPr/>
          </p:nvSpPr>
          <p:spPr bwMode="auto">
            <a:xfrm flipH="1" flipV="1">
              <a:off x="4562475" y="5616576"/>
              <a:ext cx="542925" cy="371475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85" name="Freeform 125"/>
            <p:cNvSpPr>
              <a:spLocks/>
            </p:cNvSpPr>
            <p:nvPr/>
          </p:nvSpPr>
          <p:spPr bwMode="auto">
            <a:xfrm flipH="1" flipV="1">
              <a:off x="5202238" y="5324476"/>
              <a:ext cx="542925" cy="452438"/>
            </a:xfrm>
            <a:custGeom>
              <a:avLst/>
              <a:gdLst>
                <a:gd name="T0" fmla="*/ 0 w 1443"/>
                <a:gd name="T1" fmla="*/ 0 h 816"/>
                <a:gd name="T2" fmla="*/ 2147483647 w 1443"/>
                <a:gd name="T3" fmla="*/ 2147483647 h 816"/>
                <a:gd name="T4" fmla="*/ 2147483647 w 1443"/>
                <a:gd name="T5" fmla="*/ 2147483647 h 816"/>
                <a:gd name="T6" fmla="*/ 2147483647 w 1443"/>
                <a:gd name="T7" fmla="*/ 2147483647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86" name="Group 126"/>
            <p:cNvGrpSpPr>
              <a:grpSpLocks/>
            </p:cNvGrpSpPr>
            <p:nvPr/>
          </p:nvGrpSpPr>
          <p:grpSpPr bwMode="auto">
            <a:xfrm>
              <a:off x="5251450" y="3641726"/>
              <a:ext cx="550863" cy="452438"/>
              <a:chOff x="2886" y="1668"/>
              <a:chExt cx="347" cy="285"/>
            </a:xfrm>
          </p:grpSpPr>
          <p:sp>
            <p:nvSpPr>
              <p:cNvPr id="63620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1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2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23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4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5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26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7" name="Group 134"/>
            <p:cNvGrpSpPr>
              <a:grpSpLocks/>
            </p:cNvGrpSpPr>
            <p:nvPr/>
          </p:nvGrpSpPr>
          <p:grpSpPr bwMode="auto">
            <a:xfrm>
              <a:off x="6264275" y="3914776"/>
              <a:ext cx="550863" cy="452438"/>
              <a:chOff x="2886" y="1668"/>
              <a:chExt cx="347" cy="285"/>
            </a:xfrm>
          </p:grpSpPr>
          <p:sp>
            <p:nvSpPr>
              <p:cNvPr id="63613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4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5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16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7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8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9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8" name="Group 142"/>
            <p:cNvGrpSpPr>
              <a:grpSpLocks/>
            </p:cNvGrpSpPr>
            <p:nvPr/>
          </p:nvGrpSpPr>
          <p:grpSpPr bwMode="auto">
            <a:xfrm>
              <a:off x="5894388" y="5991226"/>
              <a:ext cx="550863" cy="452438"/>
              <a:chOff x="2886" y="1668"/>
              <a:chExt cx="347" cy="285"/>
            </a:xfrm>
          </p:grpSpPr>
          <p:sp>
            <p:nvSpPr>
              <p:cNvPr id="63606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7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8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9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0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1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12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89" name="Group 150"/>
            <p:cNvGrpSpPr>
              <a:grpSpLocks/>
            </p:cNvGrpSpPr>
            <p:nvPr/>
          </p:nvGrpSpPr>
          <p:grpSpPr bwMode="auto">
            <a:xfrm>
              <a:off x="5199063" y="5772151"/>
              <a:ext cx="550863" cy="452438"/>
              <a:chOff x="2886" y="1668"/>
              <a:chExt cx="347" cy="285"/>
            </a:xfrm>
          </p:grpSpPr>
          <p:sp>
            <p:nvSpPr>
              <p:cNvPr id="63599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0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1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602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3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4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5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590" name="Group 158"/>
            <p:cNvGrpSpPr>
              <a:grpSpLocks/>
            </p:cNvGrpSpPr>
            <p:nvPr/>
          </p:nvGrpSpPr>
          <p:grpSpPr bwMode="auto">
            <a:xfrm>
              <a:off x="4543425" y="5964238"/>
              <a:ext cx="550863" cy="452438"/>
              <a:chOff x="2886" y="1668"/>
              <a:chExt cx="347" cy="285"/>
            </a:xfrm>
          </p:grpSpPr>
          <p:sp>
            <p:nvSpPr>
              <p:cNvPr id="63592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3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4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3595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6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7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98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591" name="Freeform 120"/>
            <p:cNvSpPr>
              <a:spLocks/>
            </p:cNvSpPr>
            <p:nvPr/>
          </p:nvSpPr>
          <p:spPr bwMode="auto">
            <a:xfrm>
              <a:off x="3757473" y="4834039"/>
              <a:ext cx="1041539" cy="336504"/>
            </a:xfrm>
            <a:custGeom>
              <a:avLst/>
              <a:gdLst>
                <a:gd name="T0" fmla="*/ 0 w 10844"/>
                <a:gd name="T1" fmla="*/ 2147483647 h 14797"/>
                <a:gd name="T2" fmla="*/ 2147483647 w 10844"/>
                <a:gd name="T3" fmla="*/ 2147483647 h 14797"/>
                <a:gd name="T4" fmla="*/ 2147483647 w 10844"/>
                <a:gd name="T5" fmla="*/ 2147483647 h 14797"/>
                <a:gd name="T6" fmla="*/ 0 60000 65536"/>
                <a:gd name="T7" fmla="*/ 0 60000 65536"/>
                <a:gd name="T8" fmla="*/ 0 60000 65536"/>
                <a:gd name="T9" fmla="*/ 0 w 10844"/>
                <a:gd name="T10" fmla="*/ 0 h 14797"/>
                <a:gd name="T11" fmla="*/ 10844 w 10844"/>
                <a:gd name="T12" fmla="*/ 14797 h 147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44" h="14797">
                  <a:moveTo>
                    <a:pt x="0" y="14797"/>
                  </a:moveTo>
                  <a:cubicBezTo>
                    <a:pt x="2168" y="9517"/>
                    <a:pt x="5654" y="-1331"/>
                    <a:pt x="7042" y="135"/>
                  </a:cubicBezTo>
                  <a:cubicBezTo>
                    <a:pt x="8563" y="1950"/>
                    <a:pt x="9984" y="6698"/>
                    <a:pt x="10844" y="9978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3498" name="Straight Connector 421888"/>
          <p:cNvCxnSpPr>
            <a:cxnSpLocks noChangeShapeType="1"/>
          </p:cNvCxnSpPr>
          <p:nvPr/>
        </p:nvCxnSpPr>
        <p:spPr bwMode="auto">
          <a:xfrm>
            <a:off x="2197100" y="2743200"/>
            <a:ext cx="2095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499" name="Straight Connector 421894"/>
          <p:cNvCxnSpPr>
            <a:cxnSpLocks noChangeShapeType="1"/>
          </p:cNvCxnSpPr>
          <p:nvPr/>
        </p:nvCxnSpPr>
        <p:spPr bwMode="auto">
          <a:xfrm flipH="1">
            <a:off x="3552825" y="2822575"/>
            <a:ext cx="2393950" cy="132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3500" name="Group 347"/>
          <p:cNvGrpSpPr>
            <a:grpSpLocks/>
          </p:cNvGrpSpPr>
          <p:nvPr/>
        </p:nvGrpSpPr>
        <p:grpSpPr bwMode="auto">
          <a:xfrm>
            <a:off x="6099175" y="5089525"/>
            <a:ext cx="523875" cy="261938"/>
            <a:chOff x="1871277" y="1576300"/>
            <a:chExt cx="1128371" cy="437861"/>
          </a:xfrm>
        </p:grpSpPr>
        <p:sp>
          <p:nvSpPr>
            <p:cNvPr id="177" name="Oval 176"/>
            <p:cNvSpPr/>
            <p:nvPr/>
          </p:nvSpPr>
          <p:spPr bwMode="auto">
            <a:xfrm flipV="1">
              <a:off x="1874697" y="1695717"/>
              <a:ext cx="1124951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8" name="Rectangle 177"/>
            <p:cNvSpPr/>
            <p:nvPr/>
          </p:nvSpPr>
          <p:spPr bwMode="auto">
            <a:xfrm>
              <a:off x="1871277" y="1740829"/>
              <a:ext cx="1128371" cy="11411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 bwMode="auto">
            <a:xfrm flipV="1">
              <a:off x="1871277" y="1576300"/>
              <a:ext cx="1124953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0" name="Freeform 179"/>
            <p:cNvSpPr/>
            <p:nvPr/>
          </p:nvSpPr>
          <p:spPr bwMode="auto">
            <a:xfrm>
              <a:off x="2158499" y="1674488"/>
              <a:ext cx="550509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03790" y="1632028"/>
              <a:ext cx="659927" cy="11145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538043" y="1727562"/>
              <a:ext cx="242770" cy="981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090113" y="1730214"/>
              <a:ext cx="239351" cy="98188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4" name="Straight Connector 183"/>
            <p:cNvCxnSpPr>
              <a:endCxn id="179" idx="2"/>
            </p:cNvCxnSpPr>
            <p:nvPr/>
          </p:nvCxnSpPr>
          <p:spPr bwMode="auto">
            <a:xfrm flipH="1" flipV="1">
              <a:off x="1871277" y="1738176"/>
              <a:ext cx="3420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flipH="1" flipV="1">
              <a:off x="2996230" y="1735522"/>
              <a:ext cx="3418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1" name="Group 347"/>
          <p:cNvGrpSpPr>
            <a:grpSpLocks/>
          </p:cNvGrpSpPr>
          <p:nvPr/>
        </p:nvGrpSpPr>
        <p:grpSpPr bwMode="auto">
          <a:xfrm>
            <a:off x="5481638" y="5353050"/>
            <a:ext cx="523875" cy="263525"/>
            <a:chOff x="1871277" y="1576300"/>
            <a:chExt cx="1128371" cy="437861"/>
          </a:xfrm>
        </p:grpSpPr>
        <p:sp>
          <p:nvSpPr>
            <p:cNvPr id="187" name="Oval 186"/>
            <p:cNvSpPr/>
            <p:nvPr/>
          </p:nvSpPr>
          <p:spPr bwMode="auto">
            <a:xfrm flipV="1">
              <a:off x="1874695" y="1694998"/>
              <a:ext cx="1124953" cy="3191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8" name="Rectangle 187"/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9" name="Oval 188"/>
            <p:cNvSpPr/>
            <p:nvPr/>
          </p:nvSpPr>
          <p:spPr bwMode="auto">
            <a:xfrm flipV="1">
              <a:off x="1871277" y="1576300"/>
              <a:ext cx="1124951" cy="3191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0" name="Freeform 189"/>
            <p:cNvSpPr/>
            <p:nvPr/>
          </p:nvSpPr>
          <p:spPr bwMode="auto">
            <a:xfrm>
              <a:off x="2158499" y="1673896"/>
              <a:ext cx="550507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1" name="Freeform 190"/>
            <p:cNvSpPr/>
            <p:nvPr/>
          </p:nvSpPr>
          <p:spPr bwMode="auto">
            <a:xfrm>
              <a:off x="2103790" y="1634330"/>
              <a:ext cx="659925" cy="11078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2" name="Freeform 191"/>
            <p:cNvSpPr/>
            <p:nvPr/>
          </p:nvSpPr>
          <p:spPr bwMode="auto">
            <a:xfrm>
              <a:off x="2538041" y="1726651"/>
              <a:ext cx="242772" cy="975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3" name="Freeform 192"/>
            <p:cNvSpPr/>
            <p:nvPr/>
          </p:nvSpPr>
          <p:spPr bwMode="auto">
            <a:xfrm>
              <a:off x="2090113" y="1729288"/>
              <a:ext cx="239351" cy="9759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94" name="Straight Connector 193"/>
            <p:cNvCxnSpPr>
              <a:endCxn id="189" idx="2"/>
            </p:cNvCxnSpPr>
            <p:nvPr/>
          </p:nvCxnSpPr>
          <p:spPr bwMode="auto">
            <a:xfrm flipH="1" flipV="1">
              <a:off x="1871277" y="1737202"/>
              <a:ext cx="3418" cy="12397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 bwMode="auto">
            <a:xfrm flipH="1" flipV="1">
              <a:off x="2996228" y="1734563"/>
              <a:ext cx="3420" cy="1239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2" name="Group 347"/>
          <p:cNvGrpSpPr>
            <a:grpSpLocks/>
          </p:cNvGrpSpPr>
          <p:nvPr/>
        </p:nvGrpSpPr>
        <p:grpSpPr bwMode="auto">
          <a:xfrm>
            <a:off x="6723063" y="5376863"/>
            <a:ext cx="523875" cy="261937"/>
            <a:chOff x="1871277" y="1576300"/>
            <a:chExt cx="1128371" cy="437861"/>
          </a:xfrm>
        </p:grpSpPr>
        <p:sp>
          <p:nvSpPr>
            <p:cNvPr id="197" name="Oval 196"/>
            <p:cNvSpPr/>
            <p:nvPr/>
          </p:nvSpPr>
          <p:spPr bwMode="auto">
            <a:xfrm flipV="1">
              <a:off x="1874695" y="1695716"/>
              <a:ext cx="1124953" cy="3184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" name="Rectangle 197"/>
            <p:cNvSpPr/>
            <p:nvPr/>
          </p:nvSpPr>
          <p:spPr bwMode="auto">
            <a:xfrm>
              <a:off x="1871277" y="1740830"/>
              <a:ext cx="1128371" cy="114109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Oval 198"/>
            <p:cNvSpPr/>
            <p:nvPr/>
          </p:nvSpPr>
          <p:spPr bwMode="auto">
            <a:xfrm flipV="1">
              <a:off x="1871277" y="1576300"/>
              <a:ext cx="1124951" cy="31844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2158499" y="1674486"/>
              <a:ext cx="550507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2103790" y="1632027"/>
              <a:ext cx="659925" cy="11145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2" name="Freeform 201"/>
            <p:cNvSpPr/>
            <p:nvPr/>
          </p:nvSpPr>
          <p:spPr bwMode="auto">
            <a:xfrm>
              <a:off x="2538041" y="1727561"/>
              <a:ext cx="242772" cy="9818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3" name="Freeform 202"/>
            <p:cNvSpPr/>
            <p:nvPr/>
          </p:nvSpPr>
          <p:spPr bwMode="auto">
            <a:xfrm>
              <a:off x="2090113" y="1730215"/>
              <a:ext cx="239351" cy="9818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4" name="Straight Connector 203"/>
            <p:cNvCxnSpPr>
              <a:endCxn id="199" idx="2"/>
            </p:cNvCxnSpPr>
            <p:nvPr/>
          </p:nvCxnSpPr>
          <p:spPr bwMode="auto">
            <a:xfrm flipH="1" flipV="1">
              <a:off x="1871277" y="1738175"/>
              <a:ext cx="3418" cy="1220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 bwMode="auto">
            <a:xfrm flipH="1" flipV="1">
              <a:off x="2996228" y="1735522"/>
              <a:ext cx="3420" cy="1220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3" name="Group 347"/>
          <p:cNvGrpSpPr>
            <a:grpSpLocks/>
          </p:cNvGrpSpPr>
          <p:nvPr/>
        </p:nvGrpSpPr>
        <p:grpSpPr bwMode="auto">
          <a:xfrm>
            <a:off x="7165975" y="4721225"/>
            <a:ext cx="522288" cy="263525"/>
            <a:chOff x="1871277" y="1576300"/>
            <a:chExt cx="1128371" cy="437861"/>
          </a:xfrm>
        </p:grpSpPr>
        <p:sp>
          <p:nvSpPr>
            <p:cNvPr id="207" name="Oval 206"/>
            <p:cNvSpPr/>
            <p:nvPr/>
          </p:nvSpPr>
          <p:spPr bwMode="auto">
            <a:xfrm flipV="1">
              <a:off x="1874708" y="1694998"/>
              <a:ext cx="1124940" cy="3191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9" name="Oval 208"/>
            <p:cNvSpPr/>
            <p:nvPr/>
          </p:nvSpPr>
          <p:spPr bwMode="auto">
            <a:xfrm flipV="1">
              <a:off x="1871277" y="1576300"/>
              <a:ext cx="1124940" cy="3191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371" y="1673896"/>
              <a:ext cx="548751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1068" y="1634330"/>
              <a:ext cx="665361" cy="11078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638" y="1726651"/>
              <a:ext cx="243509" cy="975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3" name="Freeform 212"/>
            <p:cNvSpPr/>
            <p:nvPr/>
          </p:nvSpPr>
          <p:spPr bwMode="auto">
            <a:xfrm>
              <a:off x="2090778" y="1729288"/>
              <a:ext cx="240079" cy="9759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14" name="Straight Connector 213"/>
            <p:cNvCxnSpPr>
              <a:endCxn id="209" idx="2"/>
            </p:cNvCxnSpPr>
            <p:nvPr/>
          </p:nvCxnSpPr>
          <p:spPr bwMode="auto">
            <a:xfrm flipH="1" flipV="1">
              <a:off x="1871277" y="1737202"/>
              <a:ext cx="3431" cy="12397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 bwMode="auto">
            <a:xfrm flipH="1" flipV="1">
              <a:off x="2996217" y="1734563"/>
              <a:ext cx="3431" cy="1239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4" name="Group 347"/>
          <p:cNvGrpSpPr>
            <a:grpSpLocks/>
          </p:cNvGrpSpPr>
          <p:nvPr/>
        </p:nvGrpSpPr>
        <p:grpSpPr bwMode="auto">
          <a:xfrm>
            <a:off x="6169025" y="4416425"/>
            <a:ext cx="522288" cy="261938"/>
            <a:chOff x="1871277" y="1576300"/>
            <a:chExt cx="1128371" cy="437861"/>
          </a:xfrm>
        </p:grpSpPr>
        <p:sp>
          <p:nvSpPr>
            <p:cNvPr id="217" name="Oval 216"/>
            <p:cNvSpPr/>
            <p:nvPr/>
          </p:nvSpPr>
          <p:spPr bwMode="auto">
            <a:xfrm flipV="1">
              <a:off x="1874708" y="1695717"/>
              <a:ext cx="1124940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1871277" y="1740829"/>
              <a:ext cx="1128371" cy="11411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Oval 218"/>
            <p:cNvSpPr/>
            <p:nvPr/>
          </p:nvSpPr>
          <p:spPr bwMode="auto">
            <a:xfrm flipV="1">
              <a:off x="1871277" y="1576300"/>
              <a:ext cx="1124940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159371" y="1674488"/>
              <a:ext cx="548751" cy="15922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2101068" y="1632028"/>
              <a:ext cx="665361" cy="111455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2" name="Freeform 221"/>
            <p:cNvSpPr/>
            <p:nvPr/>
          </p:nvSpPr>
          <p:spPr bwMode="auto">
            <a:xfrm>
              <a:off x="2536638" y="1727562"/>
              <a:ext cx="243509" cy="981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3" name="Freeform 222"/>
            <p:cNvSpPr/>
            <p:nvPr/>
          </p:nvSpPr>
          <p:spPr bwMode="auto">
            <a:xfrm>
              <a:off x="2090778" y="1730214"/>
              <a:ext cx="240079" cy="98188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4" name="Straight Connector 223"/>
            <p:cNvCxnSpPr>
              <a:endCxn id="219" idx="2"/>
            </p:cNvCxnSpPr>
            <p:nvPr/>
          </p:nvCxnSpPr>
          <p:spPr bwMode="auto">
            <a:xfrm flipH="1" flipV="1">
              <a:off x="1871277" y="1738176"/>
              <a:ext cx="3431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 bwMode="auto">
            <a:xfrm flipH="1" flipV="1">
              <a:off x="2996217" y="1735522"/>
              <a:ext cx="3431" cy="1220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505" name="Group 347"/>
          <p:cNvGrpSpPr>
            <a:grpSpLocks/>
          </p:cNvGrpSpPr>
          <p:nvPr/>
        </p:nvGrpSpPr>
        <p:grpSpPr bwMode="auto">
          <a:xfrm>
            <a:off x="5149850" y="4714875"/>
            <a:ext cx="523875" cy="263525"/>
            <a:chOff x="1871277" y="1576300"/>
            <a:chExt cx="1128371" cy="437861"/>
          </a:xfrm>
        </p:grpSpPr>
        <p:sp>
          <p:nvSpPr>
            <p:cNvPr id="227" name="Oval 226"/>
            <p:cNvSpPr/>
            <p:nvPr/>
          </p:nvSpPr>
          <p:spPr bwMode="auto">
            <a:xfrm flipV="1">
              <a:off x="1874697" y="1694998"/>
              <a:ext cx="1124951" cy="31916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" name="Rectangle 227"/>
            <p:cNvSpPr/>
            <p:nvPr/>
          </p:nvSpPr>
          <p:spPr bwMode="auto">
            <a:xfrm>
              <a:off x="1871277" y="1739838"/>
              <a:ext cx="1128371" cy="11606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 bwMode="auto">
            <a:xfrm flipV="1">
              <a:off x="1871277" y="1576300"/>
              <a:ext cx="1124953" cy="31916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158499" y="1673896"/>
              <a:ext cx="550509" cy="16090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103790" y="1634330"/>
              <a:ext cx="659927" cy="11078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2" name="Freeform 231"/>
            <p:cNvSpPr/>
            <p:nvPr/>
          </p:nvSpPr>
          <p:spPr bwMode="auto">
            <a:xfrm>
              <a:off x="2538043" y="1726651"/>
              <a:ext cx="242770" cy="97595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090113" y="1729288"/>
              <a:ext cx="239351" cy="9759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4" name="Straight Connector 233"/>
            <p:cNvCxnSpPr>
              <a:endCxn id="229" idx="2"/>
            </p:cNvCxnSpPr>
            <p:nvPr/>
          </p:nvCxnSpPr>
          <p:spPr bwMode="auto">
            <a:xfrm flipH="1" flipV="1">
              <a:off x="1871277" y="1737202"/>
              <a:ext cx="3420" cy="12397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 bwMode="auto">
            <a:xfrm flipH="1" flipV="1">
              <a:off x="2996230" y="1734563"/>
              <a:ext cx="3418" cy="1239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320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B657D2-D2C7-5442-8D96-CE8E6977FD6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j-cs"/>
              </a:rPr>
              <a:t>Connection Strategies: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lowest level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8600" cy="4216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Circuit switching: carry bit streams through a known connected network -- setup for each connection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original telephone network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 switching: store-and-forward messages, at each hop the next path is pre-determined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US postal system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Internet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0" name="Straight Connector 379"/>
          <p:cNvCxnSpPr/>
          <p:nvPr/>
        </p:nvCxnSpPr>
        <p:spPr bwMode="auto">
          <a:xfrm rot="16200000" flipH="1">
            <a:off x="5373687" y="2093913"/>
            <a:ext cx="557213" cy="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 bwMode="auto">
          <a:xfrm rot="5400000">
            <a:off x="5768182" y="1988344"/>
            <a:ext cx="444500" cy="350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 bwMode="auto">
          <a:xfrm>
            <a:off x="5043488" y="2374900"/>
            <a:ext cx="468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16" name="Group 347"/>
          <p:cNvGrpSpPr>
            <a:grpSpLocks/>
          </p:cNvGrpSpPr>
          <p:nvPr/>
        </p:nvGrpSpPr>
        <p:grpSpPr bwMode="auto">
          <a:xfrm>
            <a:off x="5443538" y="2192338"/>
            <a:ext cx="815975" cy="449262"/>
            <a:chOff x="1871277" y="1576300"/>
            <a:chExt cx="1128371" cy="437861"/>
          </a:xfrm>
        </p:grpSpPr>
        <p:sp>
          <p:nvSpPr>
            <p:cNvPr id="129" name="Oval 128"/>
            <p:cNvSpPr/>
            <p:nvPr/>
          </p:nvSpPr>
          <p:spPr bwMode="auto">
            <a:xfrm flipV="1">
              <a:off x="1873472" y="1693888"/>
              <a:ext cx="1126176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 bwMode="auto">
            <a:xfrm flipV="1">
              <a:off x="1871277" y="1576300"/>
              <a:ext cx="1126175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Freeform 131"/>
            <p:cNvSpPr/>
            <p:nvPr/>
          </p:nvSpPr>
          <p:spPr bwMode="auto">
            <a:xfrm>
              <a:off x="2158857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" name="Freeform 132"/>
            <p:cNvSpPr/>
            <p:nvPr/>
          </p:nvSpPr>
          <p:spPr bwMode="auto">
            <a:xfrm>
              <a:off x="2101780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4" name="Freeform 133"/>
            <p:cNvSpPr/>
            <p:nvPr/>
          </p:nvSpPr>
          <p:spPr bwMode="auto">
            <a:xfrm>
              <a:off x="2554007" y="1727927"/>
              <a:ext cx="243676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5" name="Freeform 134"/>
            <p:cNvSpPr/>
            <p:nvPr/>
          </p:nvSpPr>
          <p:spPr bwMode="auto">
            <a:xfrm>
              <a:off x="2090804" y="1729474"/>
              <a:ext cx="239284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36" name="Straight Connector 135"/>
            <p:cNvCxnSpPr>
              <a:endCxn id="131" idx="2"/>
            </p:cNvCxnSpPr>
            <p:nvPr/>
          </p:nvCxnSpPr>
          <p:spPr bwMode="auto">
            <a:xfrm flipH="1" flipV="1">
              <a:off x="1871277" y="1737210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 flipH="1" flipV="1">
              <a:off x="2997452" y="1734116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517" name="Group 347"/>
          <p:cNvGrpSpPr>
            <a:grpSpLocks/>
          </p:cNvGrpSpPr>
          <p:nvPr/>
        </p:nvGrpSpPr>
        <p:grpSpPr bwMode="auto">
          <a:xfrm>
            <a:off x="7618413" y="2201863"/>
            <a:ext cx="815975" cy="449262"/>
            <a:chOff x="1871277" y="1576300"/>
            <a:chExt cx="1128371" cy="437861"/>
          </a:xfrm>
        </p:grpSpPr>
        <p:sp>
          <p:nvSpPr>
            <p:cNvPr id="119" name="Oval 118"/>
            <p:cNvSpPr/>
            <p:nvPr/>
          </p:nvSpPr>
          <p:spPr bwMode="auto">
            <a:xfrm flipV="1">
              <a:off x="1873472" y="1693888"/>
              <a:ext cx="1126176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 bwMode="auto">
            <a:xfrm flipV="1">
              <a:off x="1871277" y="1576300"/>
              <a:ext cx="1126175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158857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3" name="Freeform 122"/>
            <p:cNvSpPr/>
            <p:nvPr/>
          </p:nvSpPr>
          <p:spPr bwMode="auto">
            <a:xfrm>
              <a:off x="2101780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" name="Freeform 123"/>
            <p:cNvSpPr/>
            <p:nvPr/>
          </p:nvSpPr>
          <p:spPr bwMode="auto">
            <a:xfrm>
              <a:off x="2554007" y="1727927"/>
              <a:ext cx="243676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5" name="Freeform 124"/>
            <p:cNvSpPr/>
            <p:nvPr/>
          </p:nvSpPr>
          <p:spPr bwMode="auto">
            <a:xfrm>
              <a:off x="2090804" y="1729474"/>
              <a:ext cx="239284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6" name="Straight Connector 125"/>
            <p:cNvCxnSpPr>
              <a:endCxn id="121" idx="2"/>
            </p:cNvCxnSpPr>
            <p:nvPr/>
          </p:nvCxnSpPr>
          <p:spPr bwMode="auto">
            <a:xfrm flipH="1" flipV="1">
              <a:off x="1871277" y="1737210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 bwMode="auto">
            <a:xfrm flipH="1" flipV="1">
              <a:off x="2997452" y="1734116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8" name="Straight Connector 387"/>
          <p:cNvCxnSpPr/>
          <p:nvPr/>
        </p:nvCxnSpPr>
        <p:spPr bwMode="auto">
          <a:xfrm rot="16200000" flipV="1">
            <a:off x="7853363" y="4473575"/>
            <a:ext cx="557212" cy="147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Straight Connector 388"/>
          <p:cNvCxnSpPr/>
          <p:nvPr/>
        </p:nvCxnSpPr>
        <p:spPr bwMode="auto">
          <a:xfrm rot="5400000" flipH="1" flipV="1">
            <a:off x="7604126" y="4460875"/>
            <a:ext cx="501650" cy="117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20" name="Group 347"/>
          <p:cNvGrpSpPr>
            <a:grpSpLocks/>
          </p:cNvGrpSpPr>
          <p:nvPr/>
        </p:nvGrpSpPr>
        <p:grpSpPr bwMode="auto">
          <a:xfrm>
            <a:off x="7667625" y="3878263"/>
            <a:ext cx="815975" cy="449262"/>
            <a:chOff x="1871277" y="1576300"/>
            <a:chExt cx="1128371" cy="437861"/>
          </a:xfrm>
        </p:grpSpPr>
        <p:sp>
          <p:nvSpPr>
            <p:cNvPr id="109" name="Oval 108"/>
            <p:cNvSpPr/>
            <p:nvPr/>
          </p:nvSpPr>
          <p:spPr bwMode="auto">
            <a:xfrm flipV="1">
              <a:off x="1873473" y="1693888"/>
              <a:ext cx="1126175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 bwMode="auto">
            <a:xfrm flipV="1">
              <a:off x="1871277" y="1576300"/>
              <a:ext cx="1126176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158859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101781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4" name="Freeform 113"/>
            <p:cNvSpPr/>
            <p:nvPr/>
          </p:nvSpPr>
          <p:spPr bwMode="auto">
            <a:xfrm>
              <a:off x="2554008" y="1727927"/>
              <a:ext cx="243675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5" name="Freeform 114"/>
            <p:cNvSpPr/>
            <p:nvPr/>
          </p:nvSpPr>
          <p:spPr bwMode="auto">
            <a:xfrm>
              <a:off x="2090804" y="1729474"/>
              <a:ext cx="239286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" name="Straight Connector 115"/>
            <p:cNvCxnSpPr>
              <a:endCxn id="111" idx="2"/>
            </p:cNvCxnSpPr>
            <p:nvPr/>
          </p:nvCxnSpPr>
          <p:spPr bwMode="auto">
            <a:xfrm flipH="1" flipV="1">
              <a:off x="1871277" y="1737210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flipH="1" flipV="1">
              <a:off x="2997453" y="1734116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5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6452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89464" y="166347"/>
            <a:ext cx="7772400" cy="719137"/>
          </a:xfrm>
        </p:spPr>
        <p:txBody>
          <a:bodyPr/>
          <a:lstStyle/>
          <a:p>
            <a:pPr eaLnBrk="1" hangingPunct="1"/>
            <a:r>
              <a:rPr lang="en-US" sz="4000" dirty="0" smtClean="0">
                <a:latin typeface="Gill Sans MT" charset="0"/>
              </a:rPr>
              <a:t>Alternative: </a:t>
            </a:r>
            <a:r>
              <a:rPr lang="en-US" sz="4000" dirty="0">
                <a:latin typeface="Gill Sans MT" charset="0"/>
              </a:rPr>
              <a:t>circuit switching</a:t>
            </a:r>
            <a:endParaRPr lang="en-US" dirty="0">
              <a:latin typeface="Gill Sans MT" charset="0"/>
            </a:endParaRPr>
          </a:p>
        </p:txBody>
      </p:sp>
      <p:sp>
        <p:nvSpPr>
          <p:cNvPr id="7782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5925" y="1236663"/>
            <a:ext cx="4465638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end-end resources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(allocated to)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reserved for 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call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 between source &amp; dest: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</a:rPr>
              <a:t>in </a:t>
            </a:r>
            <a:r>
              <a:rPr lang="en-US" sz="2000" dirty="0">
                <a:latin typeface="Gill Sans MT" charset="0"/>
              </a:rPr>
              <a:t>diagram, each link has four circuits. 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call gets 2</a:t>
            </a:r>
            <a:r>
              <a:rPr lang="en-US" sz="2000" baseline="30000" dirty="0">
                <a:latin typeface="Gill Sans MT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 circuit in top link and 1</a:t>
            </a:r>
            <a:r>
              <a:rPr lang="en-US" sz="2000" baseline="30000" dirty="0">
                <a:latin typeface="Gill Sans MT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 circuit in right link.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</a:rPr>
              <a:t>dedicated resources: no sharing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cs typeface="Arial" charset="0"/>
              </a:rPr>
              <a:t>circuit-like (guaranteed) performance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>
                <a:latin typeface="Gill Sans MT" charset="0"/>
              </a:rPr>
              <a:t>circuit segment idle if not used by call </a:t>
            </a:r>
            <a:r>
              <a:rPr lang="en-US" sz="2000" i="1" dirty="0">
                <a:solidFill>
                  <a:srgbClr val="000099"/>
                </a:solidFill>
                <a:latin typeface="Gill Sans MT" charset="0"/>
              </a:rPr>
              <a:t>(no sharing)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000" dirty="0" smtClean="0">
                <a:latin typeface="Gill Sans MT" charset="0"/>
              </a:rPr>
              <a:t>commonly </a:t>
            </a:r>
            <a:r>
              <a:rPr lang="en-US" sz="2000" dirty="0">
                <a:latin typeface="Gill Sans MT" charset="0"/>
              </a:rPr>
              <a:t>used in traditional telephone networks</a:t>
            </a:r>
          </a:p>
        </p:txBody>
      </p:sp>
      <p:pic>
        <p:nvPicPr>
          <p:cNvPr id="64524" name="Picture 69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852488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828269A9-F0B4-544E-A975-B23E63BF13DF}" type="slidenum">
              <a:rPr lang="en-US" sz="1200">
                <a:latin typeface="Tahoma" charset="0"/>
              </a:rPr>
              <a:pPr/>
              <a:t>23</a:t>
            </a:fld>
            <a:endParaRPr lang="en-US" sz="1200">
              <a:latin typeface="Tahoma" charset="0"/>
            </a:endParaRPr>
          </a:p>
        </p:txBody>
      </p:sp>
      <p:grpSp>
        <p:nvGrpSpPr>
          <p:cNvPr id="64526" name="Group 100"/>
          <p:cNvGrpSpPr>
            <a:grpSpLocks/>
          </p:cNvGrpSpPr>
          <p:nvPr/>
        </p:nvGrpSpPr>
        <p:grpSpPr bwMode="auto">
          <a:xfrm>
            <a:off x="4749800" y="1371600"/>
            <a:ext cx="631825" cy="503238"/>
            <a:chOff x="-44" y="1473"/>
            <a:chExt cx="981" cy="1105"/>
          </a:xfrm>
        </p:grpSpPr>
        <p:pic>
          <p:nvPicPr>
            <p:cNvPr id="64582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83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527" name="Group 100"/>
          <p:cNvGrpSpPr>
            <a:grpSpLocks/>
          </p:cNvGrpSpPr>
          <p:nvPr/>
        </p:nvGrpSpPr>
        <p:grpSpPr bwMode="auto">
          <a:xfrm>
            <a:off x="8499475" y="4603750"/>
            <a:ext cx="631825" cy="503238"/>
            <a:chOff x="-44" y="1473"/>
            <a:chExt cx="981" cy="1105"/>
          </a:xfrm>
        </p:grpSpPr>
        <p:pic>
          <p:nvPicPr>
            <p:cNvPr id="64580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81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65" name="Rectangle 364"/>
          <p:cNvSpPr/>
          <p:nvPr/>
        </p:nvSpPr>
        <p:spPr bwMode="auto">
          <a:xfrm>
            <a:off x="6273800" y="2319338"/>
            <a:ext cx="1346200" cy="5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6" name="Rectangle 365"/>
          <p:cNvSpPr/>
          <p:nvPr/>
        </p:nvSpPr>
        <p:spPr bwMode="auto">
          <a:xfrm>
            <a:off x="6273800" y="2374900"/>
            <a:ext cx="1346200" cy="555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7" name="Rectangle 366"/>
          <p:cNvSpPr/>
          <p:nvPr/>
        </p:nvSpPr>
        <p:spPr bwMode="auto">
          <a:xfrm>
            <a:off x="6273800" y="2430463"/>
            <a:ext cx="1346200" cy="5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" name="Rectangle 367"/>
          <p:cNvSpPr/>
          <p:nvPr/>
        </p:nvSpPr>
        <p:spPr bwMode="auto">
          <a:xfrm>
            <a:off x="6273800" y="2486025"/>
            <a:ext cx="1346200" cy="555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32" name="Group 142"/>
          <p:cNvGrpSpPr>
            <a:grpSpLocks/>
          </p:cNvGrpSpPr>
          <p:nvPr/>
        </p:nvGrpSpPr>
        <p:grpSpPr bwMode="auto">
          <a:xfrm>
            <a:off x="5570538" y="3878263"/>
            <a:ext cx="760412" cy="390525"/>
            <a:chOff x="2356" y="1300"/>
            <a:chExt cx="555" cy="194"/>
          </a:xfrm>
        </p:grpSpPr>
        <p:sp>
          <p:nvSpPr>
            <p:cNvPr id="645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645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645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64575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64578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79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4576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77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533" name="Group 75"/>
          <p:cNvGrpSpPr>
            <a:grpSpLocks/>
          </p:cNvGrpSpPr>
          <p:nvPr/>
        </p:nvGrpSpPr>
        <p:grpSpPr bwMode="auto">
          <a:xfrm rot="5400000">
            <a:off x="5280818" y="3120232"/>
            <a:ext cx="1281113" cy="234950"/>
            <a:chOff x="4876800" y="1143000"/>
            <a:chExt cx="1752600" cy="304800"/>
          </a:xfrm>
        </p:grpSpPr>
        <p:sp>
          <p:nvSpPr>
            <p:cNvPr id="402" name="Rectangle 401"/>
            <p:cNvSpPr/>
            <p:nvPr/>
          </p:nvSpPr>
          <p:spPr>
            <a:xfrm>
              <a:off x="4863769" y="1171832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63770" y="1248032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863769" y="1324232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863770" y="1400432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grpSp>
        <p:nvGrpSpPr>
          <p:cNvPr id="64534" name="Group 80"/>
          <p:cNvGrpSpPr>
            <a:grpSpLocks/>
          </p:cNvGrpSpPr>
          <p:nvPr/>
        </p:nvGrpSpPr>
        <p:grpSpPr bwMode="auto">
          <a:xfrm>
            <a:off x="6350000" y="3990975"/>
            <a:ext cx="1328738" cy="222250"/>
            <a:chOff x="4876800" y="1143000"/>
            <a:chExt cx="1752600" cy="304800"/>
          </a:xfrm>
        </p:grpSpPr>
        <p:sp>
          <p:nvSpPr>
            <p:cNvPr id="398" name="Rectangle 397"/>
            <p:cNvSpPr/>
            <p:nvPr/>
          </p:nvSpPr>
          <p:spPr>
            <a:xfrm>
              <a:off x="4876800" y="1143000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876800" y="1219201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876800" y="1295400"/>
              <a:ext cx="1752600" cy="7620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876800" y="1371601"/>
              <a:ext cx="1752600" cy="7619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latin typeface="Gill Sans MT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74" name="Rectangle 373"/>
          <p:cNvSpPr/>
          <p:nvPr/>
        </p:nvSpPr>
        <p:spPr bwMode="auto">
          <a:xfrm rot="5400000">
            <a:off x="7478712" y="3208338"/>
            <a:ext cx="1281113" cy="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5" name="Rectangle 374"/>
          <p:cNvSpPr/>
          <p:nvPr/>
        </p:nvSpPr>
        <p:spPr bwMode="auto">
          <a:xfrm rot="5400000">
            <a:off x="7419975" y="3208338"/>
            <a:ext cx="1281113" cy="58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6" name="Rectangle 375"/>
          <p:cNvSpPr/>
          <p:nvPr/>
        </p:nvSpPr>
        <p:spPr bwMode="auto">
          <a:xfrm rot="5400000">
            <a:off x="7361237" y="3208338"/>
            <a:ext cx="1281113" cy="587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7" name="Rectangle 376"/>
          <p:cNvSpPr/>
          <p:nvPr/>
        </p:nvSpPr>
        <p:spPr bwMode="auto">
          <a:xfrm rot="5400000">
            <a:off x="7302500" y="3208338"/>
            <a:ext cx="1281113" cy="58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" name="Rectangle 377"/>
          <p:cNvSpPr/>
          <p:nvPr/>
        </p:nvSpPr>
        <p:spPr bwMode="auto">
          <a:xfrm rot="3198033">
            <a:off x="5179219" y="1955006"/>
            <a:ext cx="654050" cy="58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9" name="Rectangle 378"/>
          <p:cNvSpPr/>
          <p:nvPr/>
        </p:nvSpPr>
        <p:spPr bwMode="auto">
          <a:xfrm rot="3198033">
            <a:off x="8226425" y="4462463"/>
            <a:ext cx="652463" cy="5873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383" name="Straight Connector 382"/>
          <p:cNvCxnSpPr>
            <a:endCxn id="64576" idx="0"/>
          </p:cNvCxnSpPr>
          <p:nvPr/>
        </p:nvCxnSpPr>
        <p:spPr bwMode="auto">
          <a:xfrm>
            <a:off x="5043488" y="3990975"/>
            <a:ext cx="528637" cy="11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/>
          <p:cNvCxnSpPr>
            <a:endCxn id="64574" idx="1"/>
          </p:cNvCxnSpPr>
          <p:nvPr/>
        </p:nvCxnSpPr>
        <p:spPr bwMode="auto">
          <a:xfrm>
            <a:off x="5218113" y="3600450"/>
            <a:ext cx="461962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endCxn id="64572" idx="3"/>
          </p:cNvCxnSpPr>
          <p:nvPr/>
        </p:nvCxnSpPr>
        <p:spPr bwMode="auto">
          <a:xfrm flipV="1">
            <a:off x="5159375" y="4237038"/>
            <a:ext cx="522288" cy="311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/>
          <p:cNvCxnSpPr/>
          <p:nvPr/>
        </p:nvCxnSpPr>
        <p:spPr bwMode="auto">
          <a:xfrm rot="5400000" flipH="1" flipV="1">
            <a:off x="5495132" y="4461669"/>
            <a:ext cx="501650" cy="11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/>
          <p:cNvCxnSpPr/>
          <p:nvPr/>
        </p:nvCxnSpPr>
        <p:spPr bwMode="auto">
          <a:xfrm rot="10800000">
            <a:off x="8440738" y="4102100"/>
            <a:ext cx="703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0" name="Straight Connector 389"/>
          <p:cNvCxnSpPr/>
          <p:nvPr/>
        </p:nvCxnSpPr>
        <p:spPr bwMode="auto">
          <a:xfrm rot="16200000" flipH="1">
            <a:off x="7707313" y="1914525"/>
            <a:ext cx="557212" cy="26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547" name="Group 100"/>
          <p:cNvGrpSpPr>
            <a:grpSpLocks/>
          </p:cNvGrpSpPr>
          <p:nvPr/>
        </p:nvGrpSpPr>
        <p:grpSpPr bwMode="auto">
          <a:xfrm>
            <a:off x="7972425" y="1371600"/>
            <a:ext cx="630238" cy="503238"/>
            <a:chOff x="-44" y="1473"/>
            <a:chExt cx="981" cy="1105"/>
          </a:xfrm>
        </p:grpSpPr>
        <p:pic>
          <p:nvPicPr>
            <p:cNvPr id="64562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563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117 w 356"/>
                <a:gd name="T3" fmla="*/ 180 h 368"/>
                <a:gd name="T4" fmla="*/ 3697 w 356"/>
                <a:gd name="T5" fmla="*/ 3750 h 368"/>
                <a:gd name="T6" fmla="*/ 815 w 356"/>
                <a:gd name="T7" fmla="*/ 470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392" name="Straight Connector 391"/>
          <p:cNvCxnSpPr/>
          <p:nvPr/>
        </p:nvCxnSpPr>
        <p:spPr bwMode="auto">
          <a:xfrm rot="5400000">
            <a:off x="8161338" y="1751013"/>
            <a:ext cx="500062" cy="411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3" name="Rectangle 392"/>
          <p:cNvSpPr/>
          <p:nvPr/>
        </p:nvSpPr>
        <p:spPr bwMode="auto">
          <a:xfrm rot="1015003">
            <a:off x="5665788" y="2289175"/>
            <a:ext cx="601662" cy="58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4" name="Rectangle 393"/>
          <p:cNvSpPr/>
          <p:nvPr/>
        </p:nvSpPr>
        <p:spPr bwMode="auto">
          <a:xfrm rot="2465437" flipV="1">
            <a:off x="7880350" y="4048125"/>
            <a:ext cx="522288" cy="571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95" name="Rectangle 394"/>
          <p:cNvSpPr/>
          <p:nvPr/>
        </p:nvSpPr>
        <p:spPr bwMode="auto">
          <a:xfrm rot="2177866" flipV="1">
            <a:off x="7605713" y="2474913"/>
            <a:ext cx="382587" cy="698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latin typeface="Gill Sans MT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4552" name="Group 347"/>
          <p:cNvGrpSpPr>
            <a:grpSpLocks/>
          </p:cNvGrpSpPr>
          <p:nvPr/>
        </p:nvGrpSpPr>
        <p:grpSpPr bwMode="auto">
          <a:xfrm>
            <a:off x="5529263" y="3871913"/>
            <a:ext cx="815975" cy="449262"/>
            <a:chOff x="1871277" y="1576300"/>
            <a:chExt cx="1128371" cy="437861"/>
          </a:xfrm>
        </p:grpSpPr>
        <p:sp>
          <p:nvSpPr>
            <p:cNvPr id="89" name="Oval 88"/>
            <p:cNvSpPr/>
            <p:nvPr/>
          </p:nvSpPr>
          <p:spPr bwMode="auto">
            <a:xfrm flipV="1">
              <a:off x="1873472" y="1693888"/>
              <a:ext cx="1126176" cy="32027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1871277" y="1740305"/>
              <a:ext cx="1128371" cy="116041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Oval 90"/>
            <p:cNvSpPr/>
            <p:nvPr/>
          </p:nvSpPr>
          <p:spPr bwMode="auto">
            <a:xfrm flipV="1">
              <a:off x="1871277" y="1576300"/>
              <a:ext cx="1126175" cy="32027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158857" y="1673774"/>
              <a:ext cx="548819" cy="16091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101780" y="1633546"/>
              <a:ext cx="662973" cy="11139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Freeform 93"/>
            <p:cNvSpPr/>
            <p:nvPr/>
          </p:nvSpPr>
          <p:spPr bwMode="auto">
            <a:xfrm>
              <a:off x="2554007" y="1727927"/>
              <a:ext cx="243676" cy="97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2090804" y="1729474"/>
              <a:ext cx="239284" cy="97475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" name="Straight Connector 95"/>
            <p:cNvCxnSpPr>
              <a:endCxn id="91" idx="2"/>
            </p:cNvCxnSpPr>
            <p:nvPr/>
          </p:nvCxnSpPr>
          <p:spPr bwMode="auto">
            <a:xfrm flipH="1" flipV="1">
              <a:off x="1871277" y="1737210"/>
              <a:ext cx="2195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flipH="1" flipV="1">
              <a:off x="2997452" y="1734116"/>
              <a:ext cx="2196" cy="12377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681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Group 347"/>
          <p:cNvGrpSpPr>
            <a:grpSpLocks/>
          </p:cNvGrpSpPr>
          <p:nvPr/>
        </p:nvGrpSpPr>
        <p:grpSpPr bwMode="auto">
          <a:xfrm>
            <a:off x="6327775" y="2809875"/>
            <a:ext cx="1162050" cy="714375"/>
            <a:chOff x="1871277" y="1576300"/>
            <a:chExt cx="1128371" cy="437861"/>
          </a:xfrm>
        </p:grpSpPr>
        <p:sp>
          <p:nvSpPr>
            <p:cNvPr id="42" name="Oval 41"/>
            <p:cNvSpPr/>
            <p:nvPr/>
          </p:nvSpPr>
          <p:spPr bwMode="auto">
            <a:xfrm flipV="1">
              <a:off x="1874360" y="1695009"/>
              <a:ext cx="1125288" cy="31915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871277" y="1739768"/>
              <a:ext cx="1128371" cy="11579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 bwMode="auto">
            <a:xfrm flipV="1">
              <a:off x="1871277" y="1576300"/>
              <a:ext cx="1125288" cy="31915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Freeform 44"/>
            <p:cNvSpPr/>
            <p:nvPr/>
          </p:nvSpPr>
          <p:spPr bwMode="auto">
            <a:xfrm>
              <a:off x="2159536" y="1673602"/>
              <a:ext cx="548771" cy="160549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 bwMode="auto">
            <a:xfrm>
              <a:off x="2102501" y="1632735"/>
              <a:ext cx="662841" cy="11189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 bwMode="auto">
            <a:xfrm>
              <a:off x="2537201" y="1728092"/>
              <a:ext cx="243555" cy="9633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 bwMode="auto">
            <a:xfrm>
              <a:off x="2090169" y="1730038"/>
              <a:ext cx="240473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" name="Straight Connector 48"/>
            <p:cNvCxnSpPr>
              <a:endCxn id="44" idx="2"/>
            </p:cNvCxnSpPr>
            <p:nvPr/>
          </p:nvCxnSpPr>
          <p:spPr bwMode="auto">
            <a:xfrm flipH="1" flipV="1">
              <a:off x="1871277" y="1736849"/>
              <a:ext cx="3083" cy="1235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flipH="1" flipV="1">
              <a:off x="2996565" y="1734903"/>
              <a:ext cx="3083" cy="12260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6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5438" y="177203"/>
            <a:ext cx="7442655" cy="76894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Packet switching </a:t>
            </a:r>
            <a:r>
              <a:rPr lang="en-US" sz="3600" dirty="0" err="1" smtClean="0">
                <a:latin typeface="Gill Sans MT" charset="0"/>
              </a:rPr>
              <a:t>vs</a:t>
            </a:r>
            <a:r>
              <a:rPr lang="en-US" sz="3600" dirty="0" smtClean="0">
                <a:latin typeface="Gill Sans MT" charset="0"/>
              </a:rPr>
              <a:t> </a:t>
            </a:r>
            <a:r>
              <a:rPr lang="en-US" sz="3600" dirty="0">
                <a:latin typeface="Gill Sans MT" charset="0"/>
              </a:rPr>
              <a:t>circuit switching</a:t>
            </a:r>
            <a:endParaRPr lang="en-US" dirty="0">
              <a:latin typeface="Gill Sans MT" charset="0"/>
            </a:endParaRP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555" y="1754774"/>
            <a:ext cx="3788770" cy="4309503"/>
          </a:xfrm>
        </p:spPr>
        <p:txBody>
          <a:bodyPr/>
          <a:lstStyle/>
          <a:p>
            <a:pPr marL="231775" indent="-231775" eaLnBrk="1" hangingPunct="1">
              <a:buSzPct val="75000"/>
              <a:buFont typeface="Wingdings" charset="0"/>
              <a:buNone/>
              <a:tabLst>
                <a:tab pos="566738" algn="l"/>
              </a:tabLst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example:</a:t>
            </a:r>
          </a:p>
          <a:p>
            <a:pPr marL="231775" indent="-231775" eaLnBrk="1" hangingPunct="1">
              <a:buSzTx/>
              <a:tabLst>
                <a:tab pos="566738" algn="l"/>
              </a:tabLst>
            </a:pPr>
            <a:r>
              <a:rPr lang="en-US" sz="2400" dirty="0">
                <a:latin typeface="Gill Sans MT" charset="0"/>
              </a:rPr>
              <a:t>1 Mb/s link</a:t>
            </a:r>
          </a:p>
          <a:p>
            <a:pPr marL="231775" indent="-231775" eaLnBrk="1" hangingPunct="1">
              <a:buSzTx/>
              <a:tabLst>
                <a:tab pos="566738" algn="l"/>
              </a:tabLst>
            </a:pPr>
            <a:r>
              <a:rPr lang="en-US" sz="2400" dirty="0">
                <a:latin typeface="Gill Sans MT" charset="0"/>
              </a:rPr>
              <a:t>each user: </a:t>
            </a: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100 kb/s when </a:t>
            </a:r>
            <a:r>
              <a:rPr lang="ja-JP" altLang="en-US" sz="2000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000" dirty="0">
                <a:latin typeface="Gill Sans MT" charset="0"/>
                <a:ea typeface="ＭＳ Ｐゴシック" charset="0"/>
                <a:cs typeface="ＭＳ Ｐゴシック" charset="0"/>
              </a:rPr>
              <a:t>active</a:t>
            </a:r>
            <a:r>
              <a:rPr lang="ja-JP" altLang="en-US" sz="2000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000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566738" lvl="1" indent="-219075" eaLnBrk="1" hangingPunct="1">
              <a:buClr>
                <a:schemeClr val="tx1"/>
              </a:buClr>
              <a:buFontTx/>
              <a:buChar char="•"/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active 10% of </a:t>
            </a:r>
            <a:r>
              <a:rPr lang="en-US" sz="2000" dirty="0" smtClean="0">
                <a:latin typeface="Gill Sans MT" charset="0"/>
                <a:cs typeface="Arial" charset="0"/>
              </a:rPr>
              <a:t>time</a:t>
            </a:r>
            <a:endParaRPr lang="en-US" sz="2000" dirty="0">
              <a:latin typeface="Gill Sans MT" charset="0"/>
              <a:cs typeface="Arial" charset="0"/>
            </a:endParaRPr>
          </a:p>
          <a:p>
            <a:pPr marL="231775" indent="-231775" eaLnBrk="1" hangingPunct="1">
              <a:tabLst>
                <a:tab pos="566738" algn="l"/>
              </a:tabLst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circuit-switching: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10 users</a:t>
            </a:r>
          </a:p>
          <a:p>
            <a:pPr marL="231775" indent="-231775" eaLnBrk="1" hangingPunct="1">
              <a:tabLst>
                <a:tab pos="566738" algn="l"/>
              </a:tabLst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packet switching: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566738" lvl="1" indent="-219075" eaLnBrk="1" hangingPunct="1">
              <a:tabLst>
                <a:tab pos="566738" algn="l"/>
              </a:tabLst>
            </a:pPr>
            <a:r>
              <a:rPr lang="en-US" sz="2000" dirty="0">
                <a:latin typeface="Gill Sans MT" charset="0"/>
                <a:cs typeface="Arial" charset="0"/>
              </a:rPr>
              <a:t>with 35 users, probability &gt; 10 active at same time is less than .0004 *</a:t>
            </a:r>
          </a:p>
          <a:p>
            <a:pPr marL="231775" indent="-231775" eaLnBrk="1" hangingPunct="1">
              <a:tabLst>
                <a:tab pos="566738" algn="l"/>
              </a:tabLst>
            </a:pPr>
            <a:endParaRPr lang="en-US" sz="2400" dirty="0">
              <a:latin typeface="Gill Sans MT" charset="0"/>
            </a:endParaRPr>
          </a:p>
        </p:txBody>
      </p:sp>
      <p:sp>
        <p:nvSpPr>
          <p:cNvPr id="6861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8300" y="1122363"/>
            <a:ext cx="8715375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packet switching allows more users to use network!</a:t>
            </a:r>
          </a:p>
        </p:txBody>
      </p:sp>
      <p:sp>
        <p:nvSpPr>
          <p:cNvPr id="68615" name="Line 15"/>
          <p:cNvSpPr>
            <a:spLocks noChangeShapeType="1"/>
          </p:cNvSpPr>
          <p:nvPr/>
        </p:nvSpPr>
        <p:spPr bwMode="auto">
          <a:xfrm>
            <a:off x="5380038" y="2562225"/>
            <a:ext cx="838200" cy="4572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16"/>
          <p:cNvSpPr>
            <a:spLocks noChangeShapeType="1"/>
          </p:cNvSpPr>
          <p:nvPr/>
        </p:nvSpPr>
        <p:spPr bwMode="auto">
          <a:xfrm>
            <a:off x="6218238" y="3019425"/>
            <a:ext cx="20383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17"/>
          <p:cNvSpPr>
            <a:spLocks noChangeShapeType="1"/>
          </p:cNvSpPr>
          <p:nvPr/>
        </p:nvSpPr>
        <p:spPr bwMode="auto">
          <a:xfrm>
            <a:off x="6218238" y="3171825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8"/>
          <p:cNvSpPr>
            <a:spLocks noChangeShapeType="1"/>
          </p:cNvSpPr>
          <p:nvPr/>
        </p:nvSpPr>
        <p:spPr bwMode="auto">
          <a:xfrm flipV="1">
            <a:off x="5456238" y="3171825"/>
            <a:ext cx="762000" cy="60960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Text Box 19"/>
          <p:cNvSpPr txBox="1">
            <a:spLocks noChangeArrowheads="1"/>
          </p:cNvSpPr>
          <p:nvPr/>
        </p:nvSpPr>
        <p:spPr bwMode="auto">
          <a:xfrm>
            <a:off x="5145088" y="2740025"/>
            <a:ext cx="7302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N</a:t>
            </a:r>
            <a:r>
              <a:rPr lang="en-US" sz="2000">
                <a:solidFill>
                  <a:srgbClr val="000099"/>
                </a:solidFill>
                <a:latin typeface="Gill Sans MT" charset="0"/>
              </a:rPr>
              <a:t> </a:t>
            </a:r>
          </a:p>
          <a:p>
            <a:pPr algn="ctr">
              <a:lnSpc>
                <a:spcPct val="80000"/>
              </a:lnSpc>
            </a:pPr>
            <a:r>
              <a:rPr lang="en-US" sz="2000">
                <a:solidFill>
                  <a:srgbClr val="000099"/>
                </a:solidFill>
                <a:latin typeface="Gill Sans MT" charset="0"/>
              </a:rPr>
              <a:t>users</a:t>
            </a:r>
          </a:p>
        </p:txBody>
      </p:sp>
      <p:sp>
        <p:nvSpPr>
          <p:cNvPr id="68620" name="Text Box 20"/>
          <p:cNvSpPr txBox="1">
            <a:spLocks noChangeArrowheads="1"/>
          </p:cNvSpPr>
          <p:nvPr/>
        </p:nvSpPr>
        <p:spPr bwMode="auto">
          <a:xfrm>
            <a:off x="7542213" y="3303588"/>
            <a:ext cx="1468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Mbps link</a:t>
            </a:r>
          </a:p>
        </p:txBody>
      </p:sp>
      <p:sp>
        <p:nvSpPr>
          <p:cNvPr id="68621" name="Line 47"/>
          <p:cNvSpPr>
            <a:spLocks noChangeShapeType="1"/>
          </p:cNvSpPr>
          <p:nvPr/>
        </p:nvSpPr>
        <p:spPr bwMode="auto">
          <a:xfrm>
            <a:off x="7491413" y="3100388"/>
            <a:ext cx="1409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8622" name="Group 35"/>
          <p:cNvGrpSpPr>
            <a:grpSpLocks/>
          </p:cNvGrpSpPr>
          <p:nvPr/>
        </p:nvGrpSpPr>
        <p:grpSpPr bwMode="auto">
          <a:xfrm>
            <a:off x="4719638" y="4767263"/>
            <a:ext cx="4168775" cy="985837"/>
            <a:chOff x="3016" y="3097"/>
            <a:chExt cx="2626" cy="621"/>
          </a:xfrm>
        </p:grpSpPr>
        <p:sp>
          <p:nvSpPr>
            <p:cNvPr id="68632" name="Text Box 48"/>
            <p:cNvSpPr txBox="1">
              <a:spLocks noChangeArrowheads="1"/>
            </p:cNvSpPr>
            <p:nvPr/>
          </p:nvSpPr>
          <p:spPr bwMode="auto">
            <a:xfrm>
              <a:off x="3016" y="3097"/>
              <a:ext cx="2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  <a:latin typeface="Gill Sans MT" charset="0"/>
                </a:rPr>
                <a:t>Q:</a:t>
              </a:r>
              <a:r>
                <a:rPr lang="en-US">
                  <a:latin typeface="Gill Sans MT" charset="0"/>
                </a:rPr>
                <a:t> how did we get value 0.0004?</a:t>
              </a:r>
            </a:p>
          </p:txBody>
        </p:sp>
        <p:sp>
          <p:nvSpPr>
            <p:cNvPr id="68633" name="Text Box 48"/>
            <p:cNvSpPr txBox="1">
              <a:spLocks noChangeArrowheads="1"/>
            </p:cNvSpPr>
            <p:nvPr/>
          </p:nvSpPr>
          <p:spPr bwMode="auto">
            <a:xfrm>
              <a:off x="3031" y="3430"/>
              <a:ext cx="2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  <a:latin typeface="Gill Sans MT" charset="0"/>
                </a:rPr>
                <a:t>Q:</a:t>
              </a:r>
              <a:r>
                <a:rPr lang="en-US">
                  <a:latin typeface="Gill Sans MT" charset="0"/>
                </a:rPr>
                <a:t> what happens if &gt; 35 users ?</a:t>
              </a:r>
            </a:p>
          </p:txBody>
        </p:sp>
      </p:grpSp>
      <p:sp>
        <p:nvSpPr>
          <p:cNvPr id="68623" name="Text Box 34"/>
          <p:cNvSpPr txBox="1">
            <a:spLocks noChangeArrowheads="1"/>
          </p:cNvSpPr>
          <p:nvPr/>
        </p:nvSpPr>
        <p:spPr bwMode="auto">
          <a:xfrm rot="5273514">
            <a:off x="4791869" y="2780507"/>
            <a:ext cx="736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1"/>
              <a:t>…..</a:t>
            </a:r>
          </a:p>
        </p:txBody>
      </p:sp>
      <p:grpSp>
        <p:nvGrpSpPr>
          <p:cNvPr id="68624" name="Group 37"/>
          <p:cNvGrpSpPr>
            <a:grpSpLocks/>
          </p:cNvGrpSpPr>
          <p:nvPr/>
        </p:nvGrpSpPr>
        <p:grpSpPr bwMode="auto">
          <a:xfrm>
            <a:off x="4646613" y="2066925"/>
            <a:ext cx="779462" cy="679450"/>
            <a:chOff x="-44" y="1473"/>
            <a:chExt cx="981" cy="1105"/>
          </a:xfrm>
        </p:grpSpPr>
        <p:pic>
          <p:nvPicPr>
            <p:cNvPr id="68630" name="Picture 3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31" name="Freeform 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25" name="Group 40"/>
          <p:cNvGrpSpPr>
            <a:grpSpLocks/>
          </p:cNvGrpSpPr>
          <p:nvPr/>
        </p:nvGrpSpPr>
        <p:grpSpPr bwMode="auto">
          <a:xfrm>
            <a:off x="4651375" y="3392488"/>
            <a:ext cx="779463" cy="679450"/>
            <a:chOff x="-44" y="1473"/>
            <a:chExt cx="981" cy="1105"/>
          </a:xfrm>
        </p:grpSpPr>
        <p:pic>
          <p:nvPicPr>
            <p:cNvPr id="68628" name="Picture 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629" name="Freeform 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862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50837A7-7255-D148-BD95-512F0058677B}" type="slidenum">
              <a:rPr lang="en-US" sz="1200">
                <a:latin typeface="Tahoma" charset="0"/>
              </a:rPr>
              <a:pPr/>
              <a:t>24</a:t>
            </a:fld>
            <a:endParaRPr lang="en-US" sz="1200">
              <a:latin typeface="Tahoma" charset="0"/>
            </a:endParaRPr>
          </a:p>
        </p:txBody>
      </p:sp>
      <p:sp>
        <p:nvSpPr>
          <p:cNvPr id="68627" name="TextBox 1"/>
          <p:cNvSpPr txBox="1">
            <a:spLocks noChangeArrowheads="1"/>
          </p:cNvSpPr>
          <p:nvPr/>
        </p:nvSpPr>
        <p:spPr bwMode="auto">
          <a:xfrm>
            <a:off x="402584" y="6019459"/>
            <a:ext cx="9147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online interactive exercises for more examples: h</a:t>
            </a:r>
            <a:r>
              <a:rPr lang="en-US" sz="1200" dirty="0"/>
              <a:t>ttp://</a:t>
            </a:r>
            <a:r>
              <a:rPr lang="en-US" sz="1200" dirty="0" err="1"/>
              <a:t>gaia.cs.umass.edu</a:t>
            </a:r>
            <a:r>
              <a:rPr lang="en-US" sz="1200" dirty="0"/>
              <a:t>/</a:t>
            </a:r>
            <a:r>
              <a:rPr lang="en-US" sz="1200" dirty="0" err="1"/>
              <a:t>kurose_ross</a:t>
            </a:r>
            <a:r>
              <a:rPr lang="en-US" sz="1200" dirty="0"/>
              <a:t>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4041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646" y="1966966"/>
            <a:ext cx="7995941" cy="3605083"/>
          </a:xfrm>
        </p:spPr>
        <p:txBody>
          <a:bodyPr/>
          <a:lstStyle/>
          <a:p>
            <a:pPr marL="287338" indent="-287338" eaLnBrk="1" hangingPunct="1"/>
            <a:r>
              <a:rPr lang="en-US" sz="2000" dirty="0">
                <a:latin typeface="Gill Sans MT" charset="0"/>
              </a:rPr>
              <a:t>great for </a:t>
            </a:r>
            <a:r>
              <a:rPr lang="en-US" sz="2000" dirty="0" err="1">
                <a:latin typeface="Gill Sans MT" charset="0"/>
              </a:rPr>
              <a:t>bursty</a:t>
            </a:r>
            <a:r>
              <a:rPr lang="en-US" sz="2000" dirty="0">
                <a:latin typeface="Gill Sans MT" charset="0"/>
              </a:rPr>
              <a:t> data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resource sharing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simpler, no call setup</a:t>
            </a:r>
          </a:p>
          <a:p>
            <a:pPr marL="287338" indent="-287338" eaLnBrk="1" hangingPunct="1"/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excessive congestion possible:</a:t>
            </a:r>
            <a:r>
              <a:rPr lang="en-US" sz="2000" dirty="0">
                <a:latin typeface="Gill Sans MT" charset="0"/>
              </a:rPr>
              <a:t> packet delay and loss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protocols needed for reliable data transfer, congestion control</a:t>
            </a:r>
          </a:p>
          <a:p>
            <a:pPr marL="287338" indent="-287338" eaLnBrk="1" hangingPunct="1"/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000" dirty="0">
                <a:solidFill>
                  <a:srgbClr val="CC0000"/>
                </a:solidFill>
                <a:latin typeface="Gill Sans MT" charset="0"/>
              </a:rPr>
              <a:t> How to provide circuit-like behavior?</a:t>
            </a: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bandwidth guarantees needed for audio/video </a:t>
            </a:r>
            <a:r>
              <a:rPr lang="en-US" sz="2000" dirty="0" smtClean="0">
                <a:latin typeface="Gill Sans MT" charset="0"/>
                <a:cs typeface="Arial" charset="0"/>
              </a:rPr>
              <a:t>apps </a:t>
            </a:r>
            <a:r>
              <a:rPr lang="mr-IN" sz="2000" dirty="0" smtClean="0">
                <a:latin typeface="Gill Sans MT" charset="0"/>
                <a:cs typeface="Arial" charset="0"/>
              </a:rPr>
              <a:t>–</a:t>
            </a:r>
            <a:r>
              <a:rPr lang="en-US" sz="2000" dirty="0" smtClean="0">
                <a:latin typeface="Gill Sans MT" charset="0"/>
                <a:cs typeface="Arial" charset="0"/>
              </a:rPr>
              <a:t> technology will solve this, but new apps will make it worse.</a:t>
            </a:r>
            <a:endParaRPr lang="en-US" sz="2000" dirty="0">
              <a:latin typeface="Gill Sans MT" charset="0"/>
              <a:cs typeface="Arial" charset="0"/>
            </a:endParaRPr>
          </a:p>
          <a:p>
            <a:pPr marL="682625" lvl="1" indent="-225425" eaLnBrk="1" hangingPunct="1"/>
            <a:r>
              <a:rPr lang="en-US" sz="2000" dirty="0">
                <a:latin typeface="Gill Sans MT" charset="0"/>
                <a:cs typeface="Arial" charset="0"/>
              </a:rPr>
              <a:t>still an unsolved problem (chapter 7)</a:t>
            </a:r>
          </a:p>
        </p:txBody>
      </p:sp>
      <p:sp>
        <p:nvSpPr>
          <p:cNvPr id="706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14020" y="1275732"/>
            <a:ext cx="7620000" cy="609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is packet switching a 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 charset="0"/>
              </a:rPr>
              <a:t>slam dunk winner?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70660" name="Text Box 20"/>
          <p:cNvSpPr txBox="1">
            <a:spLocks noChangeArrowheads="1"/>
          </p:cNvSpPr>
          <p:nvPr/>
        </p:nvSpPr>
        <p:spPr bwMode="auto">
          <a:xfrm>
            <a:off x="352425" y="5472113"/>
            <a:ext cx="82343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>
                <a:latin typeface="Gill Sans MT" charset="0"/>
              </a:rPr>
              <a:t>  human analogies of reserved resources (circuit switching) versus on-demand allocation (packet-switching)?</a:t>
            </a:r>
          </a:p>
        </p:txBody>
      </p:sp>
      <p:sp>
        <p:nvSpPr>
          <p:cNvPr id="70662" name="Rectangle 2"/>
          <p:cNvSpPr>
            <a:spLocks noChangeArrowheads="1"/>
          </p:cNvSpPr>
          <p:nvPr/>
        </p:nvSpPr>
        <p:spPr bwMode="auto">
          <a:xfrm>
            <a:off x="315592" y="137824"/>
            <a:ext cx="7354046" cy="945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Packet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switching (on demand) </a:t>
            </a:r>
            <a:r>
              <a:rPr lang="en-US" sz="3600" dirty="0" err="1" smtClean="0">
                <a:solidFill>
                  <a:srgbClr val="000099"/>
                </a:solidFill>
                <a:latin typeface="Gill Sans MT" charset="0"/>
              </a:rPr>
              <a:t>vs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circuit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switching (reserved)</a:t>
            </a:r>
            <a:endParaRPr lang="en-US" sz="44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066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6813927-C01C-D344-9B4B-64509680F37E}" type="slidenum">
              <a:rPr lang="en-US" sz="1200">
                <a:latin typeface="Tahoma" charset="0"/>
              </a:rPr>
              <a:pPr/>
              <a:t>25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7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7048"/>
            <a:ext cx="7522350" cy="6289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481013" y="1263650"/>
            <a:ext cx="8196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82625" indent="-2254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End systems connect to Internet via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access ISPs </a:t>
            </a:r>
            <a:r>
              <a:rPr lang="en-US">
                <a:latin typeface="Gill Sans MT" charset="0"/>
              </a:rPr>
              <a:t>(Internet Service Providers)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>
                <a:latin typeface="Gill Sans MT" charset="0"/>
                <a:cs typeface="Arial" charset="0"/>
              </a:rPr>
              <a:t>residential, company and university ISPs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Access ISPs in turn must be interconnected. 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>
                <a:latin typeface="Gill Sans MT" charset="0"/>
              </a:rPr>
              <a:t>so that any two hosts can send packets to each other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Resulting network of networks is very complex</a:t>
            </a:r>
          </a:p>
          <a:p>
            <a:pPr lvl="1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 charset="0"/>
              <a:buChar char="•"/>
            </a:pPr>
            <a:r>
              <a:rPr lang="en-US">
                <a:latin typeface="Gill Sans MT" charset="0"/>
              </a:rPr>
              <a:t>evolution was driven by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economics</a:t>
            </a:r>
            <a:r>
              <a:rPr lang="en-US">
                <a:latin typeface="Gill Sans MT" charset="0"/>
              </a:rPr>
              <a:t> and 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national policies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>
                <a:latin typeface="Gill Sans MT" charset="0"/>
              </a:rPr>
              <a:t>Let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take a stepwise approach to describe current Internet structure</a:t>
            </a:r>
            <a:endParaRPr lang="en-US">
              <a:latin typeface="Gill Sans MT" charset="0"/>
            </a:endParaRPr>
          </a:p>
        </p:txBody>
      </p:sp>
      <p:sp>
        <p:nvSpPr>
          <p:cNvPr id="7270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270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DB355D3-7DDB-F44E-8CBB-DAAB94EB0D26}" type="slidenum">
              <a:rPr lang="en-US" sz="1200">
                <a:latin typeface="Tahoma" charset="0"/>
              </a:rPr>
              <a:pPr/>
              <a:t>26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612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7048"/>
            <a:ext cx="7522350" cy="6289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906463"/>
          </a:xfrm>
        </p:spPr>
        <p:txBody>
          <a:bodyPr/>
          <a:lstStyle/>
          <a:p>
            <a:pPr marL="0" indent="0" eaLnBrk="1" hangingPunct="1">
              <a:buSzPct val="75000"/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Question: </a:t>
            </a:r>
            <a:r>
              <a:rPr lang="en-US" sz="2400">
                <a:latin typeface="Gill Sans MT" charset="0"/>
              </a:rPr>
              <a:t>given </a:t>
            </a:r>
            <a:r>
              <a:rPr lang="en-US" sz="2400" i="1">
                <a:latin typeface="Gill Sans MT" charset="0"/>
              </a:rPr>
              <a:t>millions</a:t>
            </a:r>
            <a:r>
              <a:rPr lang="en-US" sz="2400">
                <a:latin typeface="Gill Sans MT" charset="0"/>
              </a:rPr>
              <a:t> of access ISPs, how to connect them together?</a:t>
            </a:r>
          </a:p>
          <a:p>
            <a:pPr marL="0" indent="0" eaLnBrk="1" hangingPunct="1">
              <a:buSzPct val="75000"/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grpSp>
        <p:nvGrpSpPr>
          <p:cNvPr id="74756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74759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48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2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0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48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10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1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48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8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2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48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6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3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48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4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4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48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2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5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47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00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6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47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8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7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47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6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8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47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4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69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47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2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0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47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90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1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47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8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2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47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6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3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47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4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4774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478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82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74775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6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7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8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79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4780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475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475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5AF62DD-2A44-ED46-BC54-FD7350F37EAB}" type="slidenum">
              <a:rPr lang="en-US" sz="1200">
                <a:latin typeface="Tahoma" charset="0"/>
              </a:rPr>
              <a:pPr/>
              <a:t>27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61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67358"/>
            <a:ext cx="7482968" cy="648617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Internet </a:t>
            </a:r>
            <a:r>
              <a:rPr lang="en-US" sz="3600" dirty="0" smtClean="0">
                <a:latin typeface="Gill Sans MT" charset="0"/>
              </a:rPr>
              <a:t>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3075" y="1073150"/>
            <a:ext cx="8204200" cy="673100"/>
          </a:xfrm>
        </p:spPr>
        <p:txBody>
          <a:bodyPr/>
          <a:lstStyle/>
          <a:p>
            <a:pPr marL="0" indent="0" eaLnBrk="1" hangingPunct="1">
              <a:buSzPct val="75000"/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sz="2400" i="1">
                <a:latin typeface="Gill Sans MT" charset="0"/>
              </a:rPr>
              <a:t>connect each access ISP to every other access ISP? </a:t>
            </a:r>
          </a:p>
          <a:p>
            <a:pPr marL="0" indent="0" eaLnBrk="1" hangingPunct="1">
              <a:buSzPct val="75000"/>
              <a:buFont typeface="Wingdings" charset="0"/>
              <a:buNone/>
            </a:pPr>
            <a:endParaRPr lang="en-US" sz="2400">
              <a:latin typeface="Gill Sans MT" charset="0"/>
            </a:endParaRPr>
          </a:p>
        </p:txBody>
      </p:sp>
      <p:grpSp>
        <p:nvGrpSpPr>
          <p:cNvPr id="76804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7691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13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05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7691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11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06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7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76808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908050" y="2281238"/>
            <a:ext cx="7361238" cy="3768725"/>
            <a:chOff x="888125" y="2295063"/>
            <a:chExt cx="7361771" cy="3769689"/>
          </a:xfrm>
        </p:grpSpPr>
        <p:cxnSp>
          <p:nvCxnSpPr>
            <p:cNvPr id="76890" name="Straight Connector 7"/>
            <p:cNvCxnSpPr>
              <a:cxnSpLocks noChangeShapeType="1"/>
              <a:stCxn id="76852" idx="0"/>
            </p:cNvCxnSpPr>
            <p:nvPr/>
          </p:nvCxnSpPr>
          <p:spPr bwMode="auto">
            <a:xfrm flipV="1">
              <a:off x="1661409" y="2570969"/>
              <a:ext cx="577293" cy="2802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1" name="Straight Connector 188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509155" y="3032403"/>
              <a:ext cx="171469" cy="2327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2" name="Straight Connector 190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5287" y="3451504"/>
              <a:ext cx="495337" cy="1908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3" name="Straight Connector 192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181567" y="4298698"/>
              <a:ext cx="499057" cy="10608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4" name="Straight Connector 195"/>
            <p:cNvCxnSpPr>
              <a:cxnSpLocks noChangeShapeType="1"/>
              <a:stCxn id="76852" idx="0"/>
            </p:cNvCxnSpPr>
            <p:nvPr/>
          </p:nvCxnSpPr>
          <p:spPr bwMode="auto">
            <a:xfrm flipH="1" flipV="1">
              <a:off x="1386886" y="4980292"/>
              <a:ext cx="293738" cy="379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5" name="Straight Connector 197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61409" y="5373637"/>
              <a:ext cx="1526432" cy="593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6" name="Straight Connector 199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2723702" cy="7030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7" name="Straight Connector 201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3605885" cy="619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8" name="Straight Connector 20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5184745"/>
              <a:ext cx="6569272" cy="174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99" name="Straight Connector 204"/>
            <p:cNvCxnSpPr>
              <a:cxnSpLocks noChangeShapeType="1"/>
              <a:endCxn id="76852" idx="0"/>
            </p:cNvCxnSpPr>
            <p:nvPr/>
          </p:nvCxnSpPr>
          <p:spPr bwMode="auto">
            <a:xfrm flipH="1" flipV="1">
              <a:off x="1680624" y="5359527"/>
              <a:ext cx="5742435" cy="4867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0" name="Straight Connector 207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4311835"/>
              <a:ext cx="6338019" cy="10476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1" name="Straight Connector 209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3273553"/>
              <a:ext cx="5749312" cy="20859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2" name="Straight Connector 211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784308"/>
              <a:ext cx="4942318" cy="2575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3" name="Straight Connector 213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063"/>
              <a:ext cx="2971398" cy="30644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904" name="Straight Connector 215"/>
            <p:cNvCxnSpPr>
              <a:cxnSpLocks noChangeShapeType="1"/>
              <a:endCxn id="76852" idx="0"/>
            </p:cNvCxnSpPr>
            <p:nvPr/>
          </p:nvCxnSpPr>
          <p:spPr bwMode="auto">
            <a:xfrm flipH="1">
              <a:off x="1680624" y="2295321"/>
              <a:ext cx="2025496" cy="3064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905" name="TextBox 24"/>
            <p:cNvSpPr txBox="1">
              <a:spLocks noChangeArrowheads="1"/>
            </p:cNvSpPr>
            <p:nvPr/>
          </p:nvSpPr>
          <p:spPr bwMode="auto">
            <a:xfrm rot="5710989">
              <a:off x="859913" y="4114468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…</a:t>
              </a:r>
            </a:p>
          </p:txBody>
        </p:sp>
        <p:sp>
          <p:nvSpPr>
            <p:cNvPr id="76906" name="TextBox 218"/>
            <p:cNvSpPr txBox="1">
              <a:spLocks noChangeArrowheads="1"/>
            </p:cNvSpPr>
            <p:nvPr/>
          </p:nvSpPr>
          <p:spPr bwMode="auto">
            <a:xfrm rot="7515077">
              <a:off x="4511491" y="5728762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…</a:t>
              </a:r>
            </a:p>
          </p:txBody>
        </p:sp>
        <p:sp>
          <p:nvSpPr>
            <p:cNvPr id="76907" name="TextBox 219"/>
            <p:cNvSpPr txBox="1">
              <a:spLocks noChangeArrowheads="1"/>
            </p:cNvSpPr>
            <p:nvPr/>
          </p:nvSpPr>
          <p:spPr bwMode="auto">
            <a:xfrm rot="3940343">
              <a:off x="6392354" y="384621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76908" name="TextBox 220"/>
            <p:cNvSpPr txBox="1">
              <a:spLocks noChangeArrowheads="1"/>
            </p:cNvSpPr>
            <p:nvPr/>
          </p:nvSpPr>
          <p:spPr bwMode="auto">
            <a:xfrm rot="2048420">
              <a:off x="4482993" y="2684685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  <p:sp>
          <p:nvSpPr>
            <p:cNvPr id="76909" name="TextBox 221"/>
            <p:cNvSpPr txBox="1">
              <a:spLocks noChangeArrowheads="1"/>
            </p:cNvSpPr>
            <p:nvPr/>
          </p:nvSpPr>
          <p:spPr bwMode="auto">
            <a:xfrm rot="-316136">
              <a:off x="2189980" y="2687381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…</a:t>
              </a:r>
            </a:p>
          </p:txBody>
        </p:sp>
      </p:grpSp>
      <p:grpSp>
        <p:nvGrpSpPr>
          <p:cNvPr id="20" name="Group 223"/>
          <p:cNvGrpSpPr>
            <a:grpSpLocks/>
          </p:cNvGrpSpPr>
          <p:nvPr/>
        </p:nvGrpSpPr>
        <p:grpSpPr bwMode="auto">
          <a:xfrm>
            <a:off x="1158875" y="2305050"/>
            <a:ext cx="7094538" cy="3695700"/>
            <a:chOff x="862570" y="2361120"/>
            <a:chExt cx="7094553" cy="3695520"/>
          </a:xfrm>
        </p:grpSpPr>
        <p:cxnSp>
          <p:nvCxnSpPr>
            <p:cNvPr id="76875" name="Straight Connector 224"/>
            <p:cNvCxnSpPr>
              <a:cxnSpLocks noChangeShapeType="1"/>
            </p:cNvCxnSpPr>
            <p:nvPr/>
          </p:nvCxnSpPr>
          <p:spPr bwMode="auto">
            <a:xfrm flipH="1">
              <a:off x="1446332" y="2897188"/>
              <a:ext cx="4736982" cy="2535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6" name="Straight Connector 225"/>
            <p:cNvCxnSpPr>
              <a:cxnSpLocks noChangeShapeType="1"/>
            </p:cNvCxnSpPr>
            <p:nvPr/>
          </p:nvCxnSpPr>
          <p:spPr bwMode="auto">
            <a:xfrm flipH="1">
              <a:off x="2972043" y="2885760"/>
              <a:ext cx="3213953" cy="3041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7" name="Straight Connector 226"/>
            <p:cNvCxnSpPr>
              <a:cxnSpLocks noChangeShapeType="1"/>
            </p:cNvCxnSpPr>
            <p:nvPr/>
          </p:nvCxnSpPr>
          <p:spPr bwMode="auto">
            <a:xfrm flipH="1">
              <a:off x="4328465" y="2877120"/>
              <a:ext cx="1866171" cy="31795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8" name="Straight Connector 227"/>
            <p:cNvCxnSpPr>
              <a:cxnSpLocks noChangeShapeType="1"/>
            </p:cNvCxnSpPr>
            <p:nvPr/>
          </p:nvCxnSpPr>
          <p:spPr bwMode="auto">
            <a:xfrm flipH="1">
              <a:off x="5270184" y="2877120"/>
              <a:ext cx="915812" cy="30585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9" name="Straight Connector 228"/>
            <p:cNvCxnSpPr>
              <a:cxnSpLocks noChangeShapeType="1"/>
            </p:cNvCxnSpPr>
            <p:nvPr/>
          </p:nvCxnSpPr>
          <p:spPr bwMode="auto">
            <a:xfrm>
              <a:off x="6167438" y="2901156"/>
              <a:ext cx="1141702" cy="2801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0" name="Straight Connector 229"/>
            <p:cNvCxnSpPr>
              <a:cxnSpLocks noChangeShapeType="1"/>
            </p:cNvCxnSpPr>
            <p:nvPr/>
          </p:nvCxnSpPr>
          <p:spPr bwMode="auto">
            <a:xfrm>
              <a:off x="6171406" y="2889250"/>
              <a:ext cx="1785717" cy="2355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1" name="Straight Connector 230"/>
            <p:cNvCxnSpPr>
              <a:cxnSpLocks noChangeShapeType="1"/>
            </p:cNvCxnSpPr>
            <p:nvPr/>
          </p:nvCxnSpPr>
          <p:spPr bwMode="auto">
            <a:xfrm>
              <a:off x="6179344" y="2881313"/>
              <a:ext cx="1587707" cy="1386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2" name="Straight Connector 231"/>
            <p:cNvCxnSpPr>
              <a:cxnSpLocks noChangeShapeType="1"/>
            </p:cNvCxnSpPr>
            <p:nvPr/>
          </p:nvCxnSpPr>
          <p:spPr bwMode="auto">
            <a:xfrm>
              <a:off x="6179344" y="2897188"/>
              <a:ext cx="602786" cy="2909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3" name="Straight Connector 232"/>
            <p:cNvCxnSpPr>
              <a:cxnSpLocks noChangeShapeType="1"/>
            </p:cNvCxnSpPr>
            <p:nvPr/>
          </p:nvCxnSpPr>
          <p:spPr bwMode="auto">
            <a:xfrm>
              <a:off x="4584546" y="2364240"/>
              <a:ext cx="1558252" cy="5128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4" name="Straight Connector 233"/>
            <p:cNvCxnSpPr>
              <a:cxnSpLocks noChangeShapeType="1"/>
            </p:cNvCxnSpPr>
            <p:nvPr/>
          </p:nvCxnSpPr>
          <p:spPr bwMode="auto">
            <a:xfrm>
              <a:off x="3691549" y="2361120"/>
              <a:ext cx="2485808" cy="533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5" name="Straight Connector 234"/>
            <p:cNvCxnSpPr>
              <a:cxnSpLocks noChangeShapeType="1"/>
            </p:cNvCxnSpPr>
            <p:nvPr/>
          </p:nvCxnSpPr>
          <p:spPr bwMode="auto">
            <a:xfrm>
              <a:off x="2081460" y="2548080"/>
              <a:ext cx="4078617" cy="337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6" name="Straight Connector 235"/>
            <p:cNvCxnSpPr>
              <a:cxnSpLocks noChangeShapeType="1"/>
            </p:cNvCxnSpPr>
            <p:nvPr/>
          </p:nvCxnSpPr>
          <p:spPr bwMode="auto">
            <a:xfrm flipV="1">
              <a:off x="1309418" y="2903040"/>
              <a:ext cx="4842020" cy="30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7" name="Straight Connector 236"/>
            <p:cNvCxnSpPr>
              <a:cxnSpLocks noChangeShapeType="1"/>
            </p:cNvCxnSpPr>
            <p:nvPr/>
          </p:nvCxnSpPr>
          <p:spPr bwMode="auto">
            <a:xfrm flipV="1">
              <a:off x="934801" y="2894400"/>
              <a:ext cx="5242556" cy="3770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8" name="Straight Connector 237"/>
            <p:cNvCxnSpPr>
              <a:cxnSpLocks noChangeShapeType="1"/>
            </p:cNvCxnSpPr>
            <p:nvPr/>
          </p:nvCxnSpPr>
          <p:spPr bwMode="auto">
            <a:xfrm flipV="1">
              <a:off x="862570" y="2901156"/>
              <a:ext cx="5296930" cy="1386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89" name="Straight Connector 238"/>
            <p:cNvCxnSpPr>
              <a:cxnSpLocks noChangeShapeType="1"/>
            </p:cNvCxnSpPr>
            <p:nvPr/>
          </p:nvCxnSpPr>
          <p:spPr bwMode="auto">
            <a:xfrm flipV="1">
              <a:off x="1101367" y="2901156"/>
              <a:ext cx="5077977" cy="2026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239"/>
          <p:cNvGrpSpPr>
            <a:grpSpLocks/>
          </p:cNvGrpSpPr>
          <p:nvPr/>
        </p:nvGrpSpPr>
        <p:grpSpPr bwMode="auto">
          <a:xfrm>
            <a:off x="1095375" y="2195513"/>
            <a:ext cx="7158038" cy="3798887"/>
            <a:chOff x="799176" y="2251902"/>
            <a:chExt cx="7158126" cy="3799069"/>
          </a:xfrm>
        </p:grpSpPr>
        <p:cxnSp>
          <p:nvCxnSpPr>
            <p:cNvPr id="76860" name="Straight Connector 240"/>
            <p:cNvCxnSpPr>
              <a:cxnSpLocks noChangeShapeType="1"/>
            </p:cNvCxnSpPr>
            <p:nvPr/>
          </p:nvCxnSpPr>
          <p:spPr bwMode="auto">
            <a:xfrm>
              <a:off x="2012365" y="2732956"/>
              <a:ext cx="3121627" cy="3204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1" name="Straight Connector 241"/>
            <p:cNvCxnSpPr>
              <a:cxnSpLocks noChangeShapeType="1"/>
            </p:cNvCxnSpPr>
            <p:nvPr/>
          </p:nvCxnSpPr>
          <p:spPr bwMode="auto">
            <a:xfrm>
              <a:off x="2009682" y="2721528"/>
              <a:ext cx="2384511" cy="3329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2" name="Straight Connector 242"/>
            <p:cNvCxnSpPr>
              <a:cxnSpLocks noChangeShapeType="1"/>
            </p:cNvCxnSpPr>
            <p:nvPr/>
          </p:nvCxnSpPr>
          <p:spPr bwMode="auto">
            <a:xfrm>
              <a:off x="2001042" y="2712888"/>
              <a:ext cx="1091382" cy="3197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3" name="Straight Connector 243"/>
            <p:cNvCxnSpPr>
              <a:cxnSpLocks noChangeShapeType="1"/>
            </p:cNvCxnSpPr>
            <p:nvPr/>
          </p:nvCxnSpPr>
          <p:spPr bwMode="auto">
            <a:xfrm flipH="1">
              <a:off x="1471306" y="2712888"/>
              <a:ext cx="538376" cy="269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4" name="Straight Connector 244"/>
            <p:cNvCxnSpPr>
              <a:cxnSpLocks noChangeShapeType="1"/>
            </p:cNvCxnSpPr>
            <p:nvPr/>
          </p:nvCxnSpPr>
          <p:spPr bwMode="auto">
            <a:xfrm flipH="1">
              <a:off x="1007181" y="2736924"/>
              <a:ext cx="1021059" cy="2069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5" name="Straight Connector 245"/>
            <p:cNvCxnSpPr>
              <a:cxnSpLocks noChangeShapeType="1"/>
            </p:cNvCxnSpPr>
            <p:nvPr/>
          </p:nvCxnSpPr>
          <p:spPr bwMode="auto">
            <a:xfrm flipH="1">
              <a:off x="799176" y="2725018"/>
              <a:ext cx="1225097" cy="14135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6" name="Straight Connector 246"/>
            <p:cNvCxnSpPr>
              <a:cxnSpLocks noChangeShapeType="1"/>
            </p:cNvCxnSpPr>
            <p:nvPr/>
          </p:nvCxnSpPr>
          <p:spPr bwMode="auto">
            <a:xfrm flipH="1">
              <a:off x="932218" y="2704755"/>
              <a:ext cx="1107153" cy="588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7" name="Straight Connector 247"/>
            <p:cNvCxnSpPr>
              <a:cxnSpLocks noChangeShapeType="1"/>
            </p:cNvCxnSpPr>
            <p:nvPr/>
          </p:nvCxnSpPr>
          <p:spPr bwMode="auto">
            <a:xfrm flipH="1">
              <a:off x="1293642" y="2704755"/>
              <a:ext cx="745729" cy="216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8" name="Straight Connector 248"/>
            <p:cNvCxnSpPr>
              <a:cxnSpLocks noChangeShapeType="1"/>
            </p:cNvCxnSpPr>
            <p:nvPr/>
          </p:nvCxnSpPr>
          <p:spPr bwMode="auto">
            <a:xfrm flipH="1">
              <a:off x="2052880" y="2251902"/>
              <a:ext cx="1141349" cy="460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69" name="Straight Connector 249"/>
            <p:cNvCxnSpPr>
              <a:cxnSpLocks noChangeShapeType="1"/>
            </p:cNvCxnSpPr>
            <p:nvPr/>
          </p:nvCxnSpPr>
          <p:spPr bwMode="auto">
            <a:xfrm flipH="1">
              <a:off x="2018321" y="2332076"/>
              <a:ext cx="2284094" cy="398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0" name="Straight Connector 250"/>
            <p:cNvCxnSpPr>
              <a:cxnSpLocks noChangeShapeType="1"/>
            </p:cNvCxnSpPr>
            <p:nvPr/>
          </p:nvCxnSpPr>
          <p:spPr bwMode="auto">
            <a:xfrm flipH="1" flipV="1">
              <a:off x="2035602" y="2721528"/>
              <a:ext cx="4016700" cy="141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1" name="Straight Connector 251"/>
            <p:cNvCxnSpPr>
              <a:cxnSpLocks noChangeShapeType="1"/>
            </p:cNvCxnSpPr>
            <p:nvPr/>
          </p:nvCxnSpPr>
          <p:spPr bwMode="auto">
            <a:xfrm flipH="1" flipV="1">
              <a:off x="2044240" y="2738808"/>
              <a:ext cx="4755057" cy="5290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2" name="Straight Connector 252"/>
            <p:cNvCxnSpPr>
              <a:cxnSpLocks noChangeShapeType="1"/>
            </p:cNvCxnSpPr>
            <p:nvPr/>
          </p:nvCxnSpPr>
          <p:spPr bwMode="auto">
            <a:xfrm flipH="1" flipV="1">
              <a:off x="2018321" y="2730168"/>
              <a:ext cx="5710381" cy="15549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3" name="Straight Connector 253"/>
            <p:cNvCxnSpPr>
              <a:cxnSpLocks noChangeShapeType="1"/>
            </p:cNvCxnSpPr>
            <p:nvPr/>
          </p:nvCxnSpPr>
          <p:spPr bwMode="auto">
            <a:xfrm flipH="1" flipV="1">
              <a:off x="2036178" y="2736924"/>
              <a:ext cx="5921124" cy="24625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874" name="Straight Connector 254"/>
            <p:cNvCxnSpPr>
              <a:cxnSpLocks noChangeShapeType="1"/>
            </p:cNvCxnSpPr>
            <p:nvPr/>
          </p:nvCxnSpPr>
          <p:spPr bwMode="auto">
            <a:xfrm flipH="1" flipV="1">
              <a:off x="2016335" y="2736924"/>
              <a:ext cx="5165304" cy="3000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97138" y="3403600"/>
            <a:ext cx="4268787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dirty="0"/>
              <a:t>connecting each access ISP to each other directly </a:t>
            </a:r>
            <a:r>
              <a:rPr lang="en-US" i="1" dirty="0">
                <a:solidFill>
                  <a:srgbClr val="CC0000"/>
                </a:solidFill>
              </a:rPr>
              <a:t>doesn’t scale: </a:t>
            </a:r>
            <a:r>
              <a:rPr lang="en-US" dirty="0"/>
              <a:t>O(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connections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 WAY!!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81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768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0359A14-C852-DC47-A2CD-87D04BD289C4}" type="slidenum">
              <a:rPr lang="en-US" sz="1200">
                <a:latin typeface="Tahoma" charset="0"/>
              </a:rPr>
              <a:pPr/>
              <a:t>28</a:t>
            </a:fld>
            <a:endParaRPr lang="en-US" sz="1200">
              <a:latin typeface="Tahoma" charset="0"/>
            </a:endParaRPr>
          </a:p>
        </p:txBody>
      </p:sp>
      <p:grpSp>
        <p:nvGrpSpPr>
          <p:cNvPr id="76815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7685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6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7685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7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7685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5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8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7685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19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7685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51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0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7684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9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2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7684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3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7684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5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4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7684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3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5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7684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41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26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grpSp>
        <p:nvGrpSpPr>
          <p:cNvPr id="76827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7683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9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7683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7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2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7683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5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7683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7683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33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76831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05756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87048"/>
            <a:ext cx="7522350" cy="628927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78851" name="Group 5"/>
          <p:cNvGrpSpPr>
            <a:grpSpLocks/>
          </p:cNvGrpSpPr>
          <p:nvPr/>
        </p:nvGrpSpPr>
        <p:grpSpPr bwMode="auto">
          <a:xfrm>
            <a:off x="450850" y="1849438"/>
            <a:ext cx="8437563" cy="4559300"/>
            <a:chOff x="154891" y="1905681"/>
            <a:chExt cx="8436427" cy="4559651"/>
          </a:xfrm>
        </p:grpSpPr>
        <p:grpSp>
          <p:nvGrpSpPr>
            <p:cNvPr id="78961" name="Group 2"/>
            <p:cNvGrpSpPr>
              <a:grpSpLocks/>
            </p:cNvGrpSpPr>
            <p:nvPr/>
          </p:nvGrpSpPr>
          <p:grpSpPr bwMode="auto">
            <a:xfrm>
              <a:off x="1529396" y="2297655"/>
              <a:ext cx="648422" cy="418253"/>
              <a:chOff x="3053396" y="4304255"/>
              <a:chExt cx="648422" cy="418253"/>
            </a:xfrm>
          </p:grpSpPr>
          <p:sp>
            <p:nvSpPr>
              <p:cNvPr id="7901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4" name="TextBox 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2" name="Group 131"/>
            <p:cNvGrpSpPr>
              <a:grpSpLocks/>
            </p:cNvGrpSpPr>
            <p:nvPr/>
          </p:nvGrpSpPr>
          <p:grpSpPr bwMode="auto">
            <a:xfrm>
              <a:off x="373696" y="3097755"/>
              <a:ext cx="648422" cy="418253"/>
              <a:chOff x="3053396" y="4304255"/>
              <a:chExt cx="648422" cy="418253"/>
            </a:xfrm>
          </p:grpSpPr>
          <p:sp>
            <p:nvSpPr>
              <p:cNvPr id="7901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2" name="TextBox 13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3" name="Group 135"/>
            <p:cNvGrpSpPr>
              <a:grpSpLocks/>
            </p:cNvGrpSpPr>
            <p:nvPr/>
          </p:nvGrpSpPr>
          <p:grpSpPr bwMode="auto">
            <a:xfrm>
              <a:off x="6037896" y="2551655"/>
              <a:ext cx="648422" cy="418253"/>
              <a:chOff x="3053396" y="4304255"/>
              <a:chExt cx="648422" cy="418253"/>
            </a:xfrm>
          </p:grpSpPr>
          <p:sp>
            <p:nvSpPr>
              <p:cNvPr id="7900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10" name="TextBox 13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4" name="Group 138"/>
            <p:cNvGrpSpPr>
              <a:grpSpLocks/>
            </p:cNvGrpSpPr>
            <p:nvPr/>
          </p:nvGrpSpPr>
          <p:grpSpPr bwMode="auto">
            <a:xfrm>
              <a:off x="945196" y="5409155"/>
              <a:ext cx="648422" cy="418253"/>
              <a:chOff x="3053396" y="4304255"/>
              <a:chExt cx="648422" cy="418253"/>
            </a:xfrm>
          </p:grpSpPr>
          <p:sp>
            <p:nvSpPr>
              <p:cNvPr id="7900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8" name="TextBox 140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5" name="Group 141"/>
            <p:cNvGrpSpPr>
              <a:grpSpLocks/>
            </p:cNvGrpSpPr>
            <p:nvPr/>
          </p:nvGrpSpPr>
          <p:grpSpPr bwMode="auto">
            <a:xfrm>
              <a:off x="526096" y="4786855"/>
              <a:ext cx="648422" cy="418253"/>
              <a:chOff x="3053396" y="4304255"/>
              <a:chExt cx="648422" cy="418253"/>
            </a:xfrm>
          </p:grpSpPr>
          <p:sp>
            <p:nvSpPr>
              <p:cNvPr id="7900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6" name="TextBox 143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6" name="Group 144"/>
            <p:cNvGrpSpPr>
              <a:grpSpLocks/>
            </p:cNvGrpSpPr>
            <p:nvPr/>
          </p:nvGrpSpPr>
          <p:grpSpPr bwMode="auto">
            <a:xfrm>
              <a:off x="297496" y="4126455"/>
              <a:ext cx="648422" cy="418253"/>
              <a:chOff x="3053396" y="4304255"/>
              <a:chExt cx="648422" cy="418253"/>
            </a:xfrm>
          </p:grpSpPr>
          <p:sp>
            <p:nvSpPr>
              <p:cNvPr id="7900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4" name="TextBox 146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7" name="Group 147"/>
            <p:cNvGrpSpPr>
              <a:grpSpLocks/>
            </p:cNvGrpSpPr>
            <p:nvPr/>
          </p:nvGrpSpPr>
          <p:grpSpPr bwMode="auto">
            <a:xfrm>
              <a:off x="6787196" y="2983455"/>
              <a:ext cx="648422" cy="418253"/>
              <a:chOff x="3053396" y="4304255"/>
              <a:chExt cx="648422" cy="418253"/>
            </a:xfrm>
          </p:grpSpPr>
          <p:sp>
            <p:nvSpPr>
              <p:cNvPr id="7900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2" name="TextBox 149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8" name="Group 150"/>
            <p:cNvGrpSpPr>
              <a:grpSpLocks/>
            </p:cNvGrpSpPr>
            <p:nvPr/>
          </p:nvGrpSpPr>
          <p:grpSpPr bwMode="auto">
            <a:xfrm>
              <a:off x="3129596" y="2056355"/>
              <a:ext cx="648422" cy="418253"/>
              <a:chOff x="3053396" y="4304255"/>
              <a:chExt cx="648422" cy="418253"/>
            </a:xfrm>
          </p:grpSpPr>
          <p:sp>
            <p:nvSpPr>
              <p:cNvPr id="7899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00" name="TextBox 15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69" name="Group 153"/>
            <p:cNvGrpSpPr>
              <a:grpSpLocks/>
            </p:cNvGrpSpPr>
            <p:nvPr/>
          </p:nvGrpSpPr>
          <p:grpSpPr bwMode="auto">
            <a:xfrm>
              <a:off x="754696" y="2704055"/>
              <a:ext cx="648422" cy="418253"/>
              <a:chOff x="3053396" y="4304255"/>
              <a:chExt cx="648422" cy="418253"/>
            </a:xfrm>
          </p:grpSpPr>
          <p:sp>
            <p:nvSpPr>
              <p:cNvPr id="7899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8" name="TextBox 15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0" name="Group 156"/>
            <p:cNvGrpSpPr>
              <a:grpSpLocks/>
            </p:cNvGrpSpPr>
            <p:nvPr/>
          </p:nvGrpSpPr>
          <p:grpSpPr bwMode="auto">
            <a:xfrm>
              <a:off x="4043996" y="2030955"/>
              <a:ext cx="648422" cy="418253"/>
              <a:chOff x="3053396" y="4304255"/>
              <a:chExt cx="648422" cy="418253"/>
            </a:xfrm>
          </p:grpSpPr>
          <p:sp>
            <p:nvSpPr>
              <p:cNvPr id="7899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6" name="TextBox 15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1" name="Group 160"/>
            <p:cNvGrpSpPr>
              <a:grpSpLocks/>
            </p:cNvGrpSpPr>
            <p:nvPr/>
          </p:nvGrpSpPr>
          <p:grpSpPr bwMode="auto">
            <a:xfrm>
              <a:off x="7104696" y="5663155"/>
              <a:ext cx="648422" cy="418253"/>
              <a:chOff x="3053396" y="4304255"/>
              <a:chExt cx="648422" cy="418253"/>
            </a:xfrm>
          </p:grpSpPr>
          <p:sp>
            <p:nvSpPr>
              <p:cNvPr id="7899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4" name="TextBox 162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2" name="Group 163"/>
            <p:cNvGrpSpPr>
              <a:grpSpLocks/>
            </p:cNvGrpSpPr>
            <p:nvPr/>
          </p:nvGrpSpPr>
          <p:grpSpPr bwMode="auto">
            <a:xfrm>
              <a:off x="7942896" y="5015455"/>
              <a:ext cx="648422" cy="418253"/>
              <a:chOff x="3053396" y="4304255"/>
              <a:chExt cx="648422" cy="418253"/>
            </a:xfrm>
          </p:grpSpPr>
          <p:sp>
            <p:nvSpPr>
              <p:cNvPr id="78991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2" name="TextBox 165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3" name="Group 166"/>
            <p:cNvGrpSpPr>
              <a:grpSpLocks/>
            </p:cNvGrpSpPr>
            <p:nvPr/>
          </p:nvGrpSpPr>
          <p:grpSpPr bwMode="auto">
            <a:xfrm>
              <a:off x="7714296" y="4101055"/>
              <a:ext cx="648422" cy="418253"/>
              <a:chOff x="3053396" y="4304255"/>
              <a:chExt cx="648422" cy="418253"/>
            </a:xfrm>
          </p:grpSpPr>
          <p:sp>
            <p:nvSpPr>
              <p:cNvPr id="78989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90" name="TextBox 168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4" name="Group 169"/>
            <p:cNvGrpSpPr>
              <a:grpSpLocks/>
            </p:cNvGrpSpPr>
            <p:nvPr/>
          </p:nvGrpSpPr>
          <p:grpSpPr bwMode="auto">
            <a:xfrm>
              <a:off x="4869496" y="5904455"/>
              <a:ext cx="648422" cy="418253"/>
              <a:chOff x="3053396" y="4304255"/>
              <a:chExt cx="648422" cy="418253"/>
            </a:xfrm>
          </p:grpSpPr>
          <p:sp>
            <p:nvSpPr>
              <p:cNvPr id="78987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8" name="TextBox 171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5" name="Group 172"/>
            <p:cNvGrpSpPr>
              <a:grpSpLocks/>
            </p:cNvGrpSpPr>
            <p:nvPr/>
          </p:nvGrpSpPr>
          <p:grpSpPr bwMode="auto">
            <a:xfrm>
              <a:off x="3955096" y="6044155"/>
              <a:ext cx="648422" cy="418253"/>
              <a:chOff x="3053396" y="4304255"/>
              <a:chExt cx="648422" cy="418253"/>
            </a:xfrm>
          </p:grpSpPr>
          <p:sp>
            <p:nvSpPr>
              <p:cNvPr id="78985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6" name="TextBox 174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grpSp>
          <p:nvGrpSpPr>
            <p:cNvPr id="78976" name="Group 175"/>
            <p:cNvGrpSpPr>
              <a:grpSpLocks/>
            </p:cNvGrpSpPr>
            <p:nvPr/>
          </p:nvGrpSpPr>
          <p:grpSpPr bwMode="auto">
            <a:xfrm>
              <a:off x="2735896" y="5891755"/>
              <a:ext cx="648422" cy="418253"/>
              <a:chOff x="3053396" y="4304255"/>
              <a:chExt cx="648422" cy="418253"/>
            </a:xfrm>
          </p:grpSpPr>
          <p:sp>
            <p:nvSpPr>
              <p:cNvPr id="78983" name="Freeform 84"/>
              <p:cNvSpPr>
                <a:spLocks/>
              </p:cNvSpPr>
              <p:nvPr/>
            </p:nvSpPr>
            <p:spPr bwMode="auto">
              <a:xfrm>
                <a:off x="3053396" y="4304255"/>
                <a:ext cx="596988" cy="418253"/>
              </a:xfrm>
              <a:custGeom>
                <a:avLst/>
                <a:gdLst>
                  <a:gd name="T0" fmla="*/ 2147483647 w 1036"/>
                  <a:gd name="T1" fmla="*/ 2147483647 h 675"/>
                  <a:gd name="T2" fmla="*/ 2147483647 w 1036"/>
                  <a:gd name="T3" fmla="*/ 2147483647 h 675"/>
                  <a:gd name="T4" fmla="*/ 2147483647 w 1036"/>
                  <a:gd name="T5" fmla="*/ 2147483647 h 675"/>
                  <a:gd name="T6" fmla="*/ 2147483647 w 1036"/>
                  <a:gd name="T7" fmla="*/ 2147483647 h 675"/>
                  <a:gd name="T8" fmla="*/ 2147483647 w 1036"/>
                  <a:gd name="T9" fmla="*/ 2147483647 h 675"/>
                  <a:gd name="T10" fmla="*/ 2147483647 w 1036"/>
                  <a:gd name="T11" fmla="*/ 2147483647 h 675"/>
                  <a:gd name="T12" fmla="*/ 2147483647 w 1036"/>
                  <a:gd name="T13" fmla="*/ 2147483647 h 675"/>
                  <a:gd name="T14" fmla="*/ 2147483647 w 1036"/>
                  <a:gd name="T15" fmla="*/ 2147483647 h 675"/>
                  <a:gd name="T16" fmla="*/ 2147483647 w 1036"/>
                  <a:gd name="T17" fmla="*/ 2147483647 h 675"/>
                  <a:gd name="T18" fmla="*/ 2147483647 w 1036"/>
                  <a:gd name="T19" fmla="*/ 2147483647 h 675"/>
                  <a:gd name="T20" fmla="*/ 2147483647 w 1036"/>
                  <a:gd name="T21" fmla="*/ 2147483647 h 675"/>
                  <a:gd name="T22" fmla="*/ 2147483647 w 1036"/>
                  <a:gd name="T23" fmla="*/ 2147483647 h 675"/>
                  <a:gd name="T24" fmla="*/ 2147483647 w 1036"/>
                  <a:gd name="T25" fmla="*/ 2147483647 h 675"/>
                  <a:gd name="T26" fmla="*/ 2147483647 w 1036"/>
                  <a:gd name="T27" fmla="*/ 2147483647 h 675"/>
                  <a:gd name="T28" fmla="*/ 2147483647 w 1036"/>
                  <a:gd name="T29" fmla="*/ 2147483647 h 675"/>
                  <a:gd name="T30" fmla="*/ 2147483647 w 1036"/>
                  <a:gd name="T31" fmla="*/ 2147483647 h 675"/>
                  <a:gd name="T32" fmla="*/ 2147483647 w 1036"/>
                  <a:gd name="T33" fmla="*/ 2147483647 h 675"/>
                  <a:gd name="T34" fmla="*/ 2147483647 w 1036"/>
                  <a:gd name="T35" fmla="*/ 2147483647 h 6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36"/>
                  <a:gd name="T55" fmla="*/ 0 h 675"/>
                  <a:gd name="T56" fmla="*/ 1036 w 1036"/>
                  <a:gd name="T57" fmla="*/ 675 h 6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36" h="675">
                    <a:moveTo>
                      <a:pt x="648" y="11"/>
                    </a:moveTo>
                    <a:cubicBezTo>
                      <a:pt x="584" y="19"/>
                      <a:pt x="464" y="33"/>
                      <a:pt x="390" y="53"/>
                    </a:cubicBezTo>
                    <a:cubicBezTo>
                      <a:pt x="316" y="73"/>
                      <a:pt x="246" y="100"/>
                      <a:pt x="206" y="129"/>
                    </a:cubicBezTo>
                    <a:cubicBezTo>
                      <a:pt x="166" y="158"/>
                      <a:pt x="183" y="201"/>
                      <a:pt x="152" y="229"/>
                    </a:cubicBezTo>
                    <a:cubicBezTo>
                      <a:pt x="121" y="257"/>
                      <a:pt x="44" y="259"/>
                      <a:pt x="22" y="297"/>
                    </a:cubicBezTo>
                    <a:cubicBezTo>
                      <a:pt x="0" y="335"/>
                      <a:pt x="0" y="427"/>
                      <a:pt x="18" y="459"/>
                    </a:cubicBezTo>
                    <a:cubicBezTo>
                      <a:pt x="36" y="491"/>
                      <a:pt x="59" y="484"/>
                      <a:pt x="132" y="489"/>
                    </a:cubicBezTo>
                    <a:cubicBezTo>
                      <a:pt x="205" y="494"/>
                      <a:pt x="380" y="478"/>
                      <a:pt x="458" y="489"/>
                    </a:cubicBezTo>
                    <a:cubicBezTo>
                      <a:pt x="536" y="500"/>
                      <a:pt x="549" y="527"/>
                      <a:pt x="598" y="555"/>
                    </a:cubicBezTo>
                    <a:cubicBezTo>
                      <a:pt x="647" y="583"/>
                      <a:pt x="707" y="639"/>
                      <a:pt x="752" y="657"/>
                    </a:cubicBezTo>
                    <a:cubicBezTo>
                      <a:pt x="797" y="675"/>
                      <a:pt x="837" y="670"/>
                      <a:pt x="870" y="661"/>
                    </a:cubicBezTo>
                    <a:cubicBezTo>
                      <a:pt x="903" y="652"/>
                      <a:pt x="932" y="639"/>
                      <a:pt x="952" y="603"/>
                    </a:cubicBezTo>
                    <a:cubicBezTo>
                      <a:pt x="972" y="567"/>
                      <a:pt x="981" y="497"/>
                      <a:pt x="992" y="445"/>
                    </a:cubicBezTo>
                    <a:cubicBezTo>
                      <a:pt x="1003" y="393"/>
                      <a:pt x="1013" y="347"/>
                      <a:pt x="1018" y="291"/>
                    </a:cubicBezTo>
                    <a:cubicBezTo>
                      <a:pt x="1023" y="235"/>
                      <a:pt x="1036" y="153"/>
                      <a:pt x="1022" y="107"/>
                    </a:cubicBezTo>
                    <a:cubicBezTo>
                      <a:pt x="1008" y="61"/>
                      <a:pt x="975" y="34"/>
                      <a:pt x="934" y="17"/>
                    </a:cubicBezTo>
                    <a:cubicBezTo>
                      <a:pt x="893" y="0"/>
                      <a:pt x="824" y="4"/>
                      <a:pt x="776" y="3"/>
                    </a:cubicBezTo>
                    <a:cubicBezTo>
                      <a:pt x="728" y="2"/>
                      <a:pt x="712" y="3"/>
                      <a:pt x="648" y="11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84" name="TextBox 177"/>
              <p:cNvSpPr txBox="1">
                <a:spLocks noChangeArrowheads="1"/>
              </p:cNvSpPr>
              <p:nvPr/>
            </p:nvSpPr>
            <p:spPr bwMode="auto">
              <a:xfrm>
                <a:off x="3118029" y="4323258"/>
                <a:ext cx="583789" cy="35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000"/>
                  </a:lnSpc>
                </a:pPr>
                <a:r>
                  <a:rPr lang="en-US" sz="1000"/>
                  <a:t>access</a:t>
                </a:r>
              </a:p>
              <a:p>
                <a:pPr algn="ctr">
                  <a:lnSpc>
                    <a:spcPts val="1000"/>
                  </a:lnSpc>
                </a:pPr>
                <a:r>
                  <a:rPr lang="en-US" sz="1000"/>
                  <a:t>net</a:t>
                </a:r>
              </a:p>
            </p:txBody>
          </p:sp>
        </p:grpSp>
        <p:sp>
          <p:nvSpPr>
            <p:cNvPr id="78977" name="TextBox 4"/>
            <p:cNvSpPr txBox="1">
              <a:spLocks noChangeArrowheads="1"/>
            </p:cNvSpPr>
            <p:nvPr/>
          </p:nvSpPr>
          <p:spPr bwMode="auto">
            <a:xfrm rot="1053502">
              <a:off x="5143500" y="19558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8" name="TextBox 179"/>
            <p:cNvSpPr txBox="1">
              <a:spLocks noChangeArrowheads="1"/>
            </p:cNvSpPr>
            <p:nvPr/>
          </p:nvSpPr>
          <p:spPr bwMode="auto">
            <a:xfrm rot="2829263">
              <a:off x="7429500" y="3429000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79" name="TextBox 180"/>
            <p:cNvSpPr txBox="1">
              <a:spLocks noChangeArrowheads="1"/>
            </p:cNvSpPr>
            <p:nvPr/>
          </p:nvSpPr>
          <p:spPr bwMode="auto">
            <a:xfrm rot="9845918">
              <a:off x="6098241" y="5942112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0" name="TextBox 181"/>
            <p:cNvSpPr txBox="1">
              <a:spLocks noChangeArrowheads="1"/>
            </p:cNvSpPr>
            <p:nvPr/>
          </p:nvSpPr>
          <p:spPr bwMode="auto">
            <a:xfrm rot="-9948738">
              <a:off x="1730786" y="5845469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1" name="TextBox 182"/>
            <p:cNvSpPr txBox="1">
              <a:spLocks noChangeArrowheads="1"/>
            </p:cNvSpPr>
            <p:nvPr/>
          </p:nvSpPr>
          <p:spPr bwMode="auto">
            <a:xfrm rot="-4992697">
              <a:off x="144631" y="3539025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78982" name="TextBox 183"/>
            <p:cNvSpPr txBox="1">
              <a:spLocks noChangeArrowheads="1"/>
            </p:cNvSpPr>
            <p:nvPr/>
          </p:nvSpPr>
          <p:spPr bwMode="auto">
            <a:xfrm rot="-1017263">
              <a:off x="2330376" y="1905681"/>
              <a:ext cx="54373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solidFill>
                    <a:srgbClr val="0000FF"/>
                  </a:solidFill>
                </a:rPr>
                <a:t>…</a:t>
              </a:r>
            </a:p>
          </p:txBody>
        </p:sp>
      </p:grpSp>
      <p:sp>
        <p:nvSpPr>
          <p:cNvPr id="78852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Option: </a:t>
            </a:r>
            <a:r>
              <a:rPr lang="en-US" i="1" dirty="0" smtClean="0">
                <a:latin typeface="Gill Sans MT" charset="0"/>
              </a:rPr>
              <a:t>connect each access ISP </a:t>
            </a:r>
            <a:r>
              <a:rPr lang="en-US" i="1" dirty="0" smtClean="0">
                <a:latin typeface="Gill Sans MT" charset="0"/>
              </a:rPr>
              <a:t>to </a:t>
            </a:r>
            <a:r>
              <a:rPr lang="en-US" i="1" dirty="0" smtClean="0">
                <a:solidFill>
                  <a:srgbClr val="FF0000"/>
                </a:solidFill>
                <a:latin typeface="Gill Sans MT" charset="0"/>
              </a:rPr>
              <a:t>ONE</a:t>
            </a:r>
            <a:r>
              <a:rPr lang="en-US" i="1" dirty="0" smtClean="0">
                <a:latin typeface="Gill Sans MT" charset="0"/>
              </a:rPr>
              <a:t> global </a:t>
            </a:r>
            <a:r>
              <a:rPr lang="en-US" i="1" dirty="0" smtClean="0">
                <a:latin typeface="Gill Sans MT" charset="0"/>
              </a:rPr>
              <a:t>transit ISP? 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00000"/>
                </a:solidFill>
                <a:latin typeface="+mn-lt"/>
              </a:rPr>
              <a:t>Customer</a:t>
            </a:r>
            <a:r>
              <a:rPr lang="en-US" i="1" dirty="0" smtClean="0">
                <a:latin typeface="+mn-lt"/>
              </a:rPr>
              <a:t> and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provider </a:t>
            </a:r>
            <a:r>
              <a:rPr lang="en-US" i="1" dirty="0" smtClean="0">
                <a:latin typeface="+mn-lt"/>
              </a:rPr>
              <a:t>ISPs have economic agreement.</a:t>
            </a:r>
            <a:endParaRPr lang="en-US" dirty="0" smtClean="0">
              <a:latin typeface="+mn-lt"/>
            </a:endParaRPr>
          </a:p>
        </p:txBody>
      </p:sp>
      <p:sp>
        <p:nvSpPr>
          <p:cNvPr id="7885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7885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8DC7CF01-64E6-4A4D-B91D-CE38C7E6022F}" type="slidenum">
              <a:rPr lang="en-US" sz="1200">
                <a:latin typeface="Tahoma" charset="0"/>
              </a:rPr>
              <a:pPr/>
              <a:t>29</a:t>
            </a:fld>
            <a:endParaRPr lang="en-US" sz="1200">
              <a:latin typeface="Tahoma" charset="0"/>
            </a:endParaRPr>
          </a:p>
        </p:txBody>
      </p:sp>
      <p:sp>
        <p:nvSpPr>
          <p:cNvPr id="78855" name="Oval 3"/>
          <p:cNvSpPr>
            <a:spLocks noChangeArrowheads="1"/>
          </p:cNvSpPr>
          <p:nvPr/>
        </p:nvSpPr>
        <p:spPr bwMode="auto">
          <a:xfrm>
            <a:off x="2716213" y="3192463"/>
            <a:ext cx="3709987" cy="18621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8856" name="Straight Connector 10"/>
          <p:cNvCxnSpPr>
            <a:cxnSpLocks noChangeShapeType="1"/>
            <a:stCxn id="163" idx="7"/>
          </p:cNvCxnSpPr>
          <p:nvPr/>
        </p:nvCxnSpPr>
        <p:spPr bwMode="auto">
          <a:xfrm>
            <a:off x="4022725" y="3521075"/>
            <a:ext cx="1223963" cy="968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7" name="Straight Connector 297"/>
          <p:cNvCxnSpPr>
            <a:cxnSpLocks noChangeShapeType="1"/>
          </p:cNvCxnSpPr>
          <p:nvPr/>
        </p:nvCxnSpPr>
        <p:spPr bwMode="auto">
          <a:xfrm>
            <a:off x="4656138" y="3924300"/>
            <a:ext cx="139700" cy="1127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8" name="Straight Connector 298"/>
          <p:cNvCxnSpPr>
            <a:cxnSpLocks noChangeShapeType="1"/>
          </p:cNvCxnSpPr>
          <p:nvPr/>
        </p:nvCxnSpPr>
        <p:spPr bwMode="auto">
          <a:xfrm flipV="1">
            <a:off x="4425950" y="4200525"/>
            <a:ext cx="280988" cy="61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59" name="Straight Connector 299"/>
          <p:cNvCxnSpPr>
            <a:cxnSpLocks noChangeShapeType="1"/>
          </p:cNvCxnSpPr>
          <p:nvPr/>
        </p:nvCxnSpPr>
        <p:spPr bwMode="auto">
          <a:xfrm flipV="1">
            <a:off x="4083050" y="3962400"/>
            <a:ext cx="223838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0" name="Straight Connector 300"/>
          <p:cNvCxnSpPr>
            <a:cxnSpLocks noChangeShapeType="1"/>
            <a:stCxn id="237" idx="6"/>
          </p:cNvCxnSpPr>
          <p:nvPr/>
        </p:nvCxnSpPr>
        <p:spPr bwMode="auto">
          <a:xfrm flipV="1">
            <a:off x="3722688" y="4367213"/>
            <a:ext cx="238125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1" name="Straight Connector 301"/>
          <p:cNvCxnSpPr>
            <a:cxnSpLocks noChangeShapeType="1"/>
          </p:cNvCxnSpPr>
          <p:nvPr/>
        </p:nvCxnSpPr>
        <p:spPr bwMode="auto">
          <a:xfrm flipV="1">
            <a:off x="4675188" y="4267200"/>
            <a:ext cx="292100" cy="342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2" name="Straight Connector 302"/>
          <p:cNvCxnSpPr>
            <a:cxnSpLocks noChangeShapeType="1"/>
          </p:cNvCxnSpPr>
          <p:nvPr/>
        </p:nvCxnSpPr>
        <p:spPr bwMode="auto">
          <a:xfrm flipH="1" flipV="1">
            <a:off x="5243513" y="4248150"/>
            <a:ext cx="412750" cy="1682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3" name="Straight Connector 303"/>
          <p:cNvCxnSpPr>
            <a:cxnSpLocks noChangeShapeType="1"/>
          </p:cNvCxnSpPr>
          <p:nvPr/>
        </p:nvCxnSpPr>
        <p:spPr bwMode="auto">
          <a:xfrm flipV="1">
            <a:off x="5227638" y="3776663"/>
            <a:ext cx="328612" cy="266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64" name="Straight Connector 304"/>
          <p:cNvCxnSpPr>
            <a:cxnSpLocks noChangeShapeType="1"/>
            <a:endCxn id="161" idx="7"/>
          </p:cNvCxnSpPr>
          <p:nvPr/>
        </p:nvCxnSpPr>
        <p:spPr bwMode="auto">
          <a:xfrm flipH="1" flipV="1">
            <a:off x="4024313" y="3600450"/>
            <a:ext cx="261937" cy="119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865" name="TextBox 39958"/>
          <p:cNvSpPr txBox="1">
            <a:spLocks noChangeArrowheads="1"/>
          </p:cNvSpPr>
          <p:nvPr/>
        </p:nvSpPr>
        <p:spPr bwMode="auto">
          <a:xfrm>
            <a:off x="2887663" y="3584575"/>
            <a:ext cx="10080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global</a:t>
            </a:r>
            <a:br>
              <a:rPr lang="en-US" i="1"/>
            </a:br>
            <a:r>
              <a:rPr lang="en-US" i="1"/>
              <a:t>ISP</a:t>
            </a:r>
          </a:p>
        </p:txBody>
      </p:sp>
      <p:grpSp>
        <p:nvGrpSpPr>
          <p:cNvPr id="78866" name="Group 347"/>
          <p:cNvGrpSpPr>
            <a:grpSpLocks/>
          </p:cNvGrpSpPr>
          <p:nvPr/>
        </p:nvGrpSpPr>
        <p:grpSpPr bwMode="auto">
          <a:xfrm>
            <a:off x="4662488" y="3994150"/>
            <a:ext cx="611187" cy="298450"/>
            <a:chOff x="1871277" y="1576300"/>
            <a:chExt cx="1128371" cy="437860"/>
          </a:xfrm>
        </p:grpSpPr>
        <p:sp>
          <p:nvSpPr>
            <p:cNvPr id="195" name="Oval 194"/>
            <p:cNvSpPr/>
            <p:nvPr/>
          </p:nvSpPr>
          <p:spPr bwMode="auto">
            <a:xfrm flipV="1">
              <a:off x="1874207" y="1695082"/>
              <a:ext cx="1125441" cy="31907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6" name="Rectangle 19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7" name="Oval 196"/>
            <p:cNvSpPr/>
            <p:nvPr/>
          </p:nvSpPr>
          <p:spPr bwMode="auto">
            <a:xfrm flipV="1">
              <a:off x="1871277" y="1576300"/>
              <a:ext cx="1125441" cy="319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8" name="Freeform 19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99" name="Freeform 198"/>
            <p:cNvSpPr/>
            <p:nvPr/>
          </p:nvSpPr>
          <p:spPr bwMode="auto">
            <a:xfrm>
              <a:off x="2102812" y="1632197"/>
              <a:ext cx="662369" cy="11179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0" name="Freeform 199"/>
            <p:cNvSpPr/>
            <p:nvPr/>
          </p:nvSpPr>
          <p:spPr bwMode="auto">
            <a:xfrm>
              <a:off x="2536576" y="1727688"/>
              <a:ext cx="243260" cy="9782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1" name="Freeform 200"/>
            <p:cNvSpPr/>
            <p:nvPr/>
          </p:nvSpPr>
          <p:spPr bwMode="auto">
            <a:xfrm>
              <a:off x="2091089" y="1730017"/>
              <a:ext cx="240329" cy="9782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02" name="Straight Connector 201"/>
            <p:cNvCxnSpPr>
              <a:endCxn id="197" idx="2"/>
            </p:cNvCxnSpPr>
            <p:nvPr/>
          </p:nvCxnSpPr>
          <p:spPr bwMode="auto">
            <a:xfrm flipH="1" flipV="1">
              <a:off x="1871277" y="1737005"/>
              <a:ext cx="2930" cy="1234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/>
            <p:cNvCxnSpPr/>
            <p:nvPr/>
          </p:nvCxnSpPr>
          <p:spPr bwMode="auto">
            <a:xfrm flipH="1" flipV="1">
              <a:off x="2996718" y="1734675"/>
              <a:ext cx="2930" cy="12344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7" name="Group 347"/>
          <p:cNvGrpSpPr>
            <a:grpSpLocks/>
          </p:cNvGrpSpPr>
          <p:nvPr/>
        </p:nvGrpSpPr>
        <p:grpSpPr bwMode="auto">
          <a:xfrm>
            <a:off x="4108450" y="3694113"/>
            <a:ext cx="609600" cy="296862"/>
            <a:chOff x="1871277" y="1576300"/>
            <a:chExt cx="1128371" cy="437860"/>
          </a:xfrm>
        </p:grpSpPr>
        <p:sp>
          <p:nvSpPr>
            <p:cNvPr id="205" name="Oval 204"/>
            <p:cNvSpPr/>
            <p:nvPr/>
          </p:nvSpPr>
          <p:spPr bwMode="auto">
            <a:xfrm flipV="1">
              <a:off x="1874216" y="1695716"/>
              <a:ext cx="1125432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6" name="Rectangle 20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7" name="Oval 206"/>
            <p:cNvSpPr/>
            <p:nvPr/>
          </p:nvSpPr>
          <p:spPr bwMode="auto">
            <a:xfrm flipV="1">
              <a:off x="1871277" y="1576300"/>
              <a:ext cx="1125433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8" name="Freeform 207"/>
            <p:cNvSpPr/>
            <p:nvPr/>
          </p:nvSpPr>
          <p:spPr bwMode="auto">
            <a:xfrm>
              <a:off x="2159247" y="1672301"/>
              <a:ext cx="549494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09" name="Freeform 208"/>
            <p:cNvSpPr/>
            <p:nvPr/>
          </p:nvSpPr>
          <p:spPr bwMode="auto">
            <a:xfrm>
              <a:off x="2103417" y="1632496"/>
              <a:ext cx="661154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538310" y="1728497"/>
              <a:ext cx="243892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088723" y="1730839"/>
              <a:ext cx="240954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12" name="Straight Connector 211"/>
            <p:cNvCxnSpPr>
              <a:endCxn id="207" idx="2"/>
            </p:cNvCxnSpPr>
            <p:nvPr/>
          </p:nvCxnSpPr>
          <p:spPr bwMode="auto">
            <a:xfrm flipH="1" flipV="1">
              <a:off x="1871277" y="1737863"/>
              <a:ext cx="2939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 bwMode="auto">
            <a:xfrm flipH="1" flipV="1">
              <a:off x="2996710" y="1735522"/>
              <a:ext cx="2938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868" name="Group 347"/>
          <p:cNvGrpSpPr>
            <a:grpSpLocks/>
          </p:cNvGrpSpPr>
          <p:nvPr/>
        </p:nvGrpSpPr>
        <p:grpSpPr bwMode="auto">
          <a:xfrm>
            <a:off x="3848100" y="4106863"/>
            <a:ext cx="611188" cy="298450"/>
            <a:chOff x="1871277" y="1576300"/>
            <a:chExt cx="1128371" cy="437860"/>
          </a:xfrm>
        </p:grpSpPr>
        <p:sp>
          <p:nvSpPr>
            <p:cNvPr id="215" name="Oval 214"/>
            <p:cNvSpPr/>
            <p:nvPr/>
          </p:nvSpPr>
          <p:spPr bwMode="auto">
            <a:xfrm flipV="1">
              <a:off x="1874209" y="1695080"/>
              <a:ext cx="1125439" cy="3190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7" name="Oval 216"/>
            <p:cNvSpPr/>
            <p:nvPr/>
          </p:nvSpPr>
          <p:spPr bwMode="auto">
            <a:xfrm flipV="1">
              <a:off x="1871277" y="1576300"/>
              <a:ext cx="1125439" cy="3190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8" name="Freeform 217"/>
            <p:cNvSpPr/>
            <p:nvPr/>
          </p:nvSpPr>
          <p:spPr bwMode="auto">
            <a:xfrm>
              <a:off x="2158498" y="1674120"/>
              <a:ext cx="550996" cy="16070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19" name="Freeform 218"/>
            <p:cNvSpPr/>
            <p:nvPr/>
          </p:nvSpPr>
          <p:spPr bwMode="auto">
            <a:xfrm>
              <a:off x="2102814" y="1632197"/>
              <a:ext cx="662368" cy="11179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0" name="Freeform 219"/>
            <p:cNvSpPr/>
            <p:nvPr/>
          </p:nvSpPr>
          <p:spPr bwMode="auto">
            <a:xfrm>
              <a:off x="2536577" y="1727687"/>
              <a:ext cx="243258" cy="9782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1" name="Freeform 220"/>
            <p:cNvSpPr/>
            <p:nvPr/>
          </p:nvSpPr>
          <p:spPr bwMode="auto">
            <a:xfrm>
              <a:off x="2091090" y="1730017"/>
              <a:ext cx="240328" cy="9782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22" name="Straight Connector 221"/>
            <p:cNvCxnSpPr>
              <a:endCxn id="217" idx="2"/>
            </p:cNvCxnSpPr>
            <p:nvPr/>
          </p:nvCxnSpPr>
          <p:spPr bwMode="auto">
            <a:xfrm flipH="1" flipV="1">
              <a:off x="1871277" y="1737003"/>
              <a:ext cx="2932" cy="12344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flipH="1" flipV="1">
              <a:off x="2996716" y="1734675"/>
              <a:ext cx="2932" cy="1234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69" name="Straight Connector 307"/>
          <p:cNvCxnSpPr>
            <a:cxnSpLocks noChangeShapeType="1"/>
          </p:cNvCxnSpPr>
          <p:nvPr/>
        </p:nvCxnSpPr>
        <p:spPr bwMode="auto">
          <a:xfrm>
            <a:off x="1166813" y="4260850"/>
            <a:ext cx="1971675" cy="211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0" name="Straight Connector 308"/>
          <p:cNvCxnSpPr>
            <a:cxnSpLocks noChangeShapeType="1"/>
          </p:cNvCxnSpPr>
          <p:nvPr/>
        </p:nvCxnSpPr>
        <p:spPr bwMode="auto">
          <a:xfrm flipV="1">
            <a:off x="1393825" y="4573588"/>
            <a:ext cx="1744663" cy="411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1" name="Straight Connector 309"/>
          <p:cNvCxnSpPr>
            <a:cxnSpLocks noChangeShapeType="1"/>
          </p:cNvCxnSpPr>
          <p:nvPr/>
        </p:nvCxnSpPr>
        <p:spPr bwMode="auto">
          <a:xfrm flipV="1">
            <a:off x="1797050" y="4622800"/>
            <a:ext cx="1431925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2" name="Group 347"/>
          <p:cNvGrpSpPr>
            <a:grpSpLocks/>
          </p:cNvGrpSpPr>
          <p:nvPr/>
        </p:nvGrpSpPr>
        <p:grpSpPr bwMode="auto">
          <a:xfrm>
            <a:off x="3113088" y="4391025"/>
            <a:ext cx="611187" cy="298450"/>
            <a:chOff x="1871277" y="1576300"/>
            <a:chExt cx="1128371" cy="437860"/>
          </a:xfrm>
        </p:grpSpPr>
        <p:sp>
          <p:nvSpPr>
            <p:cNvPr id="235" name="Oval 234"/>
            <p:cNvSpPr/>
            <p:nvPr/>
          </p:nvSpPr>
          <p:spPr bwMode="auto">
            <a:xfrm flipV="1">
              <a:off x="1874207" y="1695082"/>
              <a:ext cx="1125441" cy="31907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1871277" y="1739333"/>
              <a:ext cx="1128371" cy="1164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7" name="Oval 236"/>
            <p:cNvSpPr/>
            <p:nvPr/>
          </p:nvSpPr>
          <p:spPr bwMode="auto">
            <a:xfrm flipV="1">
              <a:off x="1871277" y="1576300"/>
              <a:ext cx="1125441" cy="31908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158499" y="1674120"/>
              <a:ext cx="550997" cy="16070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9" name="Freeform 238"/>
            <p:cNvSpPr/>
            <p:nvPr/>
          </p:nvSpPr>
          <p:spPr bwMode="auto">
            <a:xfrm>
              <a:off x="2102812" y="1632197"/>
              <a:ext cx="662369" cy="11179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0" name="Freeform 239"/>
            <p:cNvSpPr/>
            <p:nvPr/>
          </p:nvSpPr>
          <p:spPr bwMode="auto">
            <a:xfrm>
              <a:off x="2536576" y="1727688"/>
              <a:ext cx="243260" cy="9782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1" name="Freeform 240"/>
            <p:cNvSpPr/>
            <p:nvPr/>
          </p:nvSpPr>
          <p:spPr bwMode="auto">
            <a:xfrm>
              <a:off x="2091089" y="1730017"/>
              <a:ext cx="240329" cy="9782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42" name="Straight Connector 241"/>
            <p:cNvCxnSpPr>
              <a:endCxn id="237" idx="2"/>
            </p:cNvCxnSpPr>
            <p:nvPr/>
          </p:nvCxnSpPr>
          <p:spPr bwMode="auto">
            <a:xfrm flipH="1" flipV="1">
              <a:off x="1871277" y="1737005"/>
              <a:ext cx="2930" cy="1234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718" y="1734675"/>
              <a:ext cx="2930" cy="12344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73" name="Straight Connector 310"/>
          <p:cNvCxnSpPr>
            <a:cxnSpLocks noChangeShapeType="1"/>
            <a:stCxn id="78984" idx="0"/>
          </p:cNvCxnSpPr>
          <p:nvPr/>
        </p:nvCxnSpPr>
        <p:spPr bwMode="auto">
          <a:xfrm flipV="1">
            <a:off x="3389313" y="4643438"/>
            <a:ext cx="57150" cy="1211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4" name="Straight Connector 311"/>
          <p:cNvCxnSpPr>
            <a:cxnSpLocks noChangeShapeType="1"/>
          </p:cNvCxnSpPr>
          <p:nvPr/>
        </p:nvCxnSpPr>
        <p:spPr bwMode="auto">
          <a:xfrm flipV="1">
            <a:off x="4616450" y="4872038"/>
            <a:ext cx="6350" cy="1135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5" name="Straight Connector 312"/>
          <p:cNvCxnSpPr>
            <a:cxnSpLocks noChangeShapeType="1"/>
            <a:stCxn id="78987" idx="1"/>
          </p:cNvCxnSpPr>
          <p:nvPr/>
        </p:nvCxnSpPr>
        <p:spPr bwMode="auto">
          <a:xfrm flipH="1" flipV="1">
            <a:off x="4924425" y="4821238"/>
            <a:ext cx="506413" cy="105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76" name="Group 347"/>
          <p:cNvGrpSpPr>
            <a:grpSpLocks/>
          </p:cNvGrpSpPr>
          <p:nvPr/>
        </p:nvGrpSpPr>
        <p:grpSpPr bwMode="auto">
          <a:xfrm>
            <a:off x="4432300" y="4586288"/>
            <a:ext cx="611188" cy="296862"/>
            <a:chOff x="1871277" y="1576300"/>
            <a:chExt cx="1128371" cy="437860"/>
          </a:xfrm>
        </p:grpSpPr>
        <p:sp>
          <p:nvSpPr>
            <p:cNvPr id="225" name="Oval 224"/>
            <p:cNvSpPr/>
            <p:nvPr/>
          </p:nvSpPr>
          <p:spPr bwMode="auto">
            <a:xfrm flipV="1">
              <a:off x="1874209" y="1695716"/>
              <a:ext cx="1125439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6" name="Rectangle 225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 bwMode="auto">
            <a:xfrm flipV="1">
              <a:off x="1871277" y="1576300"/>
              <a:ext cx="1125439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8" name="Freeform 227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29" name="Freeform 228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0" name="Freeform 229"/>
            <p:cNvSpPr/>
            <p:nvPr/>
          </p:nvSpPr>
          <p:spPr bwMode="auto">
            <a:xfrm>
              <a:off x="2536577" y="1728497"/>
              <a:ext cx="243258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1" name="Freeform 230"/>
            <p:cNvSpPr/>
            <p:nvPr/>
          </p:nvSpPr>
          <p:spPr bwMode="auto">
            <a:xfrm>
              <a:off x="2091090" y="1730839"/>
              <a:ext cx="240328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32" name="Straight Connector 231"/>
            <p:cNvCxnSpPr>
              <a:endCxn id="227" idx="2"/>
            </p:cNvCxnSpPr>
            <p:nvPr/>
          </p:nvCxnSpPr>
          <p:spPr bwMode="auto">
            <a:xfrm flipH="1" flipV="1">
              <a:off x="1871277" y="1737863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77" name="Straight Connector 313"/>
          <p:cNvCxnSpPr>
            <a:cxnSpLocks noChangeShapeType="1"/>
            <a:endCxn id="183" idx="7"/>
          </p:cNvCxnSpPr>
          <p:nvPr/>
        </p:nvCxnSpPr>
        <p:spPr bwMode="auto">
          <a:xfrm flipH="1" flipV="1">
            <a:off x="6042025" y="4586288"/>
            <a:ext cx="1512888" cy="1082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8" name="Straight Connector 314"/>
          <p:cNvCxnSpPr>
            <a:cxnSpLocks noChangeShapeType="1"/>
          </p:cNvCxnSpPr>
          <p:nvPr/>
        </p:nvCxnSpPr>
        <p:spPr bwMode="auto">
          <a:xfrm flipH="1" flipV="1">
            <a:off x="6099175" y="4464050"/>
            <a:ext cx="2244725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79" name="Straight Connector 315"/>
          <p:cNvCxnSpPr>
            <a:cxnSpLocks noChangeShapeType="1"/>
            <a:endCxn id="185" idx="5"/>
          </p:cNvCxnSpPr>
          <p:nvPr/>
        </p:nvCxnSpPr>
        <p:spPr bwMode="auto">
          <a:xfrm flipH="1">
            <a:off x="6040438" y="4159250"/>
            <a:ext cx="207645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0" name="Group 347"/>
          <p:cNvGrpSpPr>
            <a:grpSpLocks/>
          </p:cNvGrpSpPr>
          <p:nvPr/>
        </p:nvGrpSpPr>
        <p:grpSpPr bwMode="auto">
          <a:xfrm>
            <a:off x="5521325" y="4321175"/>
            <a:ext cx="611188" cy="296863"/>
            <a:chOff x="1871277" y="1576300"/>
            <a:chExt cx="1128371" cy="437860"/>
          </a:xfrm>
        </p:grpSpPr>
        <p:sp>
          <p:nvSpPr>
            <p:cNvPr id="183" name="Oval 182"/>
            <p:cNvSpPr/>
            <p:nvPr/>
          </p:nvSpPr>
          <p:spPr bwMode="auto">
            <a:xfrm flipV="1">
              <a:off x="1874209" y="1695717"/>
              <a:ext cx="1125439" cy="31844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4" name="Rectangle 183"/>
            <p:cNvSpPr/>
            <p:nvPr/>
          </p:nvSpPr>
          <p:spPr bwMode="auto">
            <a:xfrm>
              <a:off x="1871277" y="1740205"/>
              <a:ext cx="1128371" cy="11473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5" name="Oval 184"/>
            <p:cNvSpPr/>
            <p:nvPr/>
          </p:nvSpPr>
          <p:spPr bwMode="auto">
            <a:xfrm flipV="1">
              <a:off x="1871277" y="1576300"/>
              <a:ext cx="1125439" cy="31844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6" name="Freeform 185"/>
            <p:cNvSpPr/>
            <p:nvPr/>
          </p:nvSpPr>
          <p:spPr bwMode="auto">
            <a:xfrm>
              <a:off x="2158498" y="1672302"/>
              <a:ext cx="550996" cy="16156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7" name="Freeform 186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8" name="Freeform 187"/>
            <p:cNvSpPr/>
            <p:nvPr/>
          </p:nvSpPr>
          <p:spPr bwMode="auto">
            <a:xfrm>
              <a:off x="2536577" y="1728498"/>
              <a:ext cx="243258" cy="9600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89" name="Freeform 188"/>
            <p:cNvSpPr/>
            <p:nvPr/>
          </p:nvSpPr>
          <p:spPr bwMode="auto">
            <a:xfrm>
              <a:off x="2091090" y="1730839"/>
              <a:ext cx="240328" cy="960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90" name="Straight Connector 189"/>
            <p:cNvCxnSpPr>
              <a:endCxn id="185" idx="2"/>
            </p:cNvCxnSpPr>
            <p:nvPr/>
          </p:nvCxnSpPr>
          <p:spPr bwMode="auto">
            <a:xfrm flipH="1" flipV="1">
              <a:off x="1871277" y="1737864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81" name="Straight Connector 316"/>
          <p:cNvCxnSpPr>
            <a:cxnSpLocks noChangeShapeType="1"/>
          </p:cNvCxnSpPr>
          <p:nvPr/>
        </p:nvCxnSpPr>
        <p:spPr bwMode="auto">
          <a:xfrm flipH="1">
            <a:off x="5861050" y="3227388"/>
            <a:ext cx="142240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2" name="Straight Connector 317"/>
          <p:cNvCxnSpPr>
            <a:cxnSpLocks noChangeShapeType="1"/>
          </p:cNvCxnSpPr>
          <p:nvPr/>
        </p:nvCxnSpPr>
        <p:spPr bwMode="auto">
          <a:xfrm flipH="1">
            <a:off x="5684838" y="2803525"/>
            <a:ext cx="898525" cy="728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3" name="Straight Connector 318"/>
          <p:cNvCxnSpPr>
            <a:cxnSpLocks noChangeShapeType="1"/>
            <a:stCxn id="78995" idx="9"/>
          </p:cNvCxnSpPr>
          <p:nvPr/>
        </p:nvCxnSpPr>
        <p:spPr bwMode="auto">
          <a:xfrm>
            <a:off x="4849813" y="2381250"/>
            <a:ext cx="555625" cy="1125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4" name="Group 347"/>
          <p:cNvGrpSpPr>
            <a:grpSpLocks/>
          </p:cNvGrpSpPr>
          <p:nvPr/>
        </p:nvGrpSpPr>
        <p:grpSpPr bwMode="auto">
          <a:xfrm>
            <a:off x="5254625" y="3497263"/>
            <a:ext cx="611188" cy="296862"/>
            <a:chOff x="1871277" y="1576300"/>
            <a:chExt cx="1128371" cy="437860"/>
          </a:xfrm>
        </p:grpSpPr>
        <p:sp>
          <p:nvSpPr>
            <p:cNvPr id="173" name="Oval 172"/>
            <p:cNvSpPr/>
            <p:nvPr/>
          </p:nvSpPr>
          <p:spPr bwMode="auto">
            <a:xfrm flipV="1">
              <a:off x="1874209" y="1695716"/>
              <a:ext cx="1125439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" name="Rectangle 173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 bwMode="auto">
            <a:xfrm flipV="1">
              <a:off x="1871277" y="1576300"/>
              <a:ext cx="1125439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6" name="Freeform 175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7" name="Freeform 176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8" name="Freeform 177"/>
            <p:cNvSpPr/>
            <p:nvPr/>
          </p:nvSpPr>
          <p:spPr bwMode="auto">
            <a:xfrm>
              <a:off x="2536577" y="1728497"/>
              <a:ext cx="243258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9" name="Freeform 178"/>
            <p:cNvSpPr/>
            <p:nvPr/>
          </p:nvSpPr>
          <p:spPr bwMode="auto">
            <a:xfrm>
              <a:off x="2091090" y="1730839"/>
              <a:ext cx="240328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0" name="Straight Connector 179"/>
            <p:cNvCxnSpPr>
              <a:endCxn id="175" idx="2"/>
            </p:cNvCxnSpPr>
            <p:nvPr/>
          </p:nvCxnSpPr>
          <p:spPr bwMode="auto">
            <a:xfrm flipH="1" flipV="1">
              <a:off x="1871277" y="1737863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885" name="Straight Connector 22"/>
          <p:cNvCxnSpPr>
            <a:cxnSpLocks noChangeShapeType="1"/>
          </p:cNvCxnSpPr>
          <p:nvPr/>
        </p:nvCxnSpPr>
        <p:spPr bwMode="auto">
          <a:xfrm>
            <a:off x="2362200" y="2578100"/>
            <a:ext cx="1230313" cy="796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6" name="Straight Connector 305"/>
          <p:cNvCxnSpPr>
            <a:cxnSpLocks noChangeShapeType="1"/>
          </p:cNvCxnSpPr>
          <p:nvPr/>
        </p:nvCxnSpPr>
        <p:spPr bwMode="auto">
          <a:xfrm>
            <a:off x="1617663" y="2909888"/>
            <a:ext cx="1885950" cy="519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8887" name="Straight Connector 306"/>
          <p:cNvCxnSpPr>
            <a:cxnSpLocks noChangeShapeType="1"/>
          </p:cNvCxnSpPr>
          <p:nvPr/>
        </p:nvCxnSpPr>
        <p:spPr bwMode="auto">
          <a:xfrm>
            <a:off x="1230313" y="3278188"/>
            <a:ext cx="2273300" cy="260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88" name="Group 347"/>
          <p:cNvGrpSpPr>
            <a:grpSpLocks/>
          </p:cNvGrpSpPr>
          <p:nvPr/>
        </p:nvGrpSpPr>
        <p:grpSpPr bwMode="auto">
          <a:xfrm>
            <a:off x="3502025" y="3335338"/>
            <a:ext cx="611188" cy="296862"/>
            <a:chOff x="1871277" y="1576300"/>
            <a:chExt cx="1128371" cy="437860"/>
          </a:xfrm>
        </p:grpSpPr>
        <p:sp>
          <p:nvSpPr>
            <p:cNvPr id="161" name="Oval 160"/>
            <p:cNvSpPr/>
            <p:nvPr/>
          </p:nvSpPr>
          <p:spPr bwMode="auto">
            <a:xfrm flipV="1">
              <a:off x="1874209" y="1695716"/>
              <a:ext cx="1125439" cy="31844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1871277" y="1740205"/>
              <a:ext cx="1128371" cy="1147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 bwMode="auto">
            <a:xfrm flipV="1">
              <a:off x="1871277" y="1576300"/>
              <a:ext cx="1125439" cy="31844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158498" y="1672301"/>
              <a:ext cx="550996" cy="1615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02814" y="1632496"/>
              <a:ext cx="662368" cy="11239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536577" y="1728497"/>
              <a:ext cx="243258" cy="960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7" name="Freeform 166"/>
            <p:cNvSpPr/>
            <p:nvPr/>
          </p:nvSpPr>
          <p:spPr bwMode="auto">
            <a:xfrm>
              <a:off x="2091090" y="1730839"/>
              <a:ext cx="240328" cy="9600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8" name="Straight Connector 167"/>
            <p:cNvCxnSpPr>
              <a:endCxn id="163" idx="2"/>
            </p:cNvCxnSpPr>
            <p:nvPr/>
          </p:nvCxnSpPr>
          <p:spPr bwMode="auto">
            <a:xfrm flipH="1" flipV="1">
              <a:off x="1871277" y="1737863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auto">
            <a:xfrm flipH="1" flipV="1">
              <a:off x="2996716" y="1735522"/>
              <a:ext cx="2932" cy="12175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751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1F6E53-16AF-1A48-BFC8-FA62FAB252E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1963" y="3762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cs typeface="+mj-cs"/>
              </a:rPr>
              <a:t>Suppose You Want to Build A Network</a:t>
            </a:r>
            <a:r>
              <a:rPr lang="en-US" sz="4400" dirty="0">
                <a:cs typeface="+mj-cs"/>
              </a:rPr>
              <a:t> </a:t>
            </a:r>
            <a:r>
              <a:rPr lang="mr-IN" sz="4400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9275" y="2008188"/>
            <a:ext cx="8358188" cy="4125912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Potential to…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Built from general purpose ideas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Not optimized for particular application or technology or company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Support Explosive Growth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incorporating new applications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changes to core technologies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supporting new devices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/>
              <a:t>Ease of implementation – software &amp; hardware	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0898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899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0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1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2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3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4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5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06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07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0908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09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10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11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12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0913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4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5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6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7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8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19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0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1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22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0923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4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5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26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27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0928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29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0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1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2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3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4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5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36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37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0938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39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0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1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2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43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9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46115"/>
            <a:ext cx="7473123" cy="56986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0946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11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8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47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11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6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48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11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49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111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0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110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1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110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8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2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1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6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3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1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4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4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1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5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109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00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6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10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8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7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109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6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8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109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4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59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109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2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0960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108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90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0961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2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3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4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5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6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0967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But if one global ISP is viable business, there will be competitors ….</a:t>
            </a:r>
          </a:p>
        </p:txBody>
      </p:sp>
      <p:cxnSp>
        <p:nvCxnSpPr>
          <p:cNvPr id="8096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69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0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6" name="Straight Connector 509"/>
          <p:cNvCxnSpPr>
            <a:cxnSpLocks noChangeShapeType="1"/>
            <a:stCxn id="81093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7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8" name="Straight Connector 511"/>
          <p:cNvCxnSpPr>
            <a:cxnSpLocks noChangeShapeType="1"/>
            <a:stCxn id="81090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79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0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981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9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809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BF30E303-F94B-6246-8CC2-4391A5E78210}" type="slidenum">
              <a:rPr lang="en-US" sz="1200">
                <a:latin typeface="Tahoma" charset="0"/>
              </a:rPr>
              <a:pPr/>
              <a:t>30</a:t>
            </a:fld>
            <a:endParaRPr lang="en-US" sz="1200">
              <a:latin typeface="Tahoma" charset="0"/>
            </a:endParaRPr>
          </a:p>
        </p:txBody>
      </p:sp>
      <p:grpSp>
        <p:nvGrpSpPr>
          <p:cNvPr id="80984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5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6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987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88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89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0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1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2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3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994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995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0996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099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98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9335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2946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7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8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49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0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1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2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3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54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55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2956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57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58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59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60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2961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2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3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4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5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6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7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8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69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70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2971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72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73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74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75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2976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7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8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79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0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1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2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3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984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985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2986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7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8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89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90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91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9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147670"/>
            <a:ext cx="7394359" cy="668306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2994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318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9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5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318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7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6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318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5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7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318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3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8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318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81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2999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317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9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0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317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7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1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317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5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2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317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3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3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317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71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4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31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9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5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3166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7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6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3164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5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7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3162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3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3008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3160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61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3009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0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1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2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3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3014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3015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6" name="Straight Connector 500"/>
          <p:cNvCxnSpPr>
            <a:cxnSpLocks noChangeShapeType="1"/>
            <a:endCxn id="415" idx="2"/>
          </p:cNvCxnSpPr>
          <p:nvPr/>
        </p:nvCxnSpPr>
        <p:spPr bwMode="auto">
          <a:xfrm>
            <a:off x="1638300" y="2849563"/>
            <a:ext cx="831850" cy="61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7" name="Straight Connector 501"/>
          <p:cNvCxnSpPr>
            <a:cxnSpLocks noChangeShapeType="1"/>
          </p:cNvCxnSpPr>
          <p:nvPr/>
        </p:nvCxnSpPr>
        <p:spPr bwMode="auto">
          <a:xfrm flipV="1">
            <a:off x="1235075" y="2973388"/>
            <a:ext cx="1303338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8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19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0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1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2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3" name="Straight Connector 509"/>
          <p:cNvCxnSpPr>
            <a:cxnSpLocks noChangeShapeType="1"/>
            <a:stCxn id="83164" idx="0"/>
          </p:cNvCxnSpPr>
          <p:nvPr/>
        </p:nvCxnSpPr>
        <p:spPr bwMode="auto">
          <a:xfrm flipH="1" flipV="1">
            <a:off x="5319713" y="4694238"/>
            <a:ext cx="285750" cy="1160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4" name="Straight Connector 510"/>
          <p:cNvCxnSpPr>
            <a:cxnSpLocks noChangeShapeType="1"/>
          </p:cNvCxnSpPr>
          <p:nvPr/>
        </p:nvCxnSpPr>
        <p:spPr bwMode="auto">
          <a:xfrm flipH="1" flipV="1">
            <a:off x="40687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5" name="Straight Connector 511"/>
          <p:cNvCxnSpPr>
            <a:cxnSpLocks noChangeShapeType="1"/>
            <a:stCxn id="83161" idx="0"/>
          </p:cNvCxnSpPr>
          <p:nvPr/>
        </p:nvCxnSpPr>
        <p:spPr bwMode="auto">
          <a:xfrm flipH="1" flipV="1">
            <a:off x="3144838" y="5192713"/>
            <a:ext cx="244475" cy="661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6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7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028" name="Straight Connector 514"/>
          <p:cNvCxnSpPr>
            <a:cxnSpLocks noChangeShapeType="1"/>
          </p:cNvCxnSpPr>
          <p:nvPr/>
        </p:nvCxnSpPr>
        <p:spPr bwMode="auto">
          <a:xfrm>
            <a:off x="1155700" y="4376738"/>
            <a:ext cx="996950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0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8303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33953B9-1D7C-3942-819B-759A4F4E49C9}" type="slidenum">
              <a:rPr lang="en-US" sz="1200">
                <a:latin typeface="Tahoma" charset="0"/>
              </a:rPr>
              <a:pPr/>
              <a:t>31</a:t>
            </a:fld>
            <a:endParaRPr lang="en-US" sz="1200">
              <a:latin typeface="Tahoma" charset="0"/>
            </a:endParaRPr>
          </a:p>
        </p:txBody>
      </p:sp>
      <p:grpSp>
        <p:nvGrpSpPr>
          <p:cNvPr id="83031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2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3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034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35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6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7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8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39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40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041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042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3043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3068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69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3044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But if one global ISP is viable business, there will be competitors ….  which must be interconnected</a:t>
            </a:r>
          </a:p>
        </p:txBody>
      </p:sp>
      <p:grpSp>
        <p:nvGrpSpPr>
          <p:cNvPr id="514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3063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3066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67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3064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5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1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3060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1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62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5" name="Group 39945"/>
          <p:cNvGrpSpPr>
            <a:grpSpLocks/>
          </p:cNvGrpSpPr>
          <p:nvPr/>
        </p:nvGrpSpPr>
        <p:grpSpPr bwMode="auto">
          <a:xfrm>
            <a:off x="4686300" y="4864100"/>
            <a:ext cx="1914525" cy="741363"/>
            <a:chOff x="4686300" y="4864100"/>
            <a:chExt cx="1914118" cy="740879"/>
          </a:xfrm>
        </p:grpSpPr>
        <p:sp>
          <p:nvSpPr>
            <p:cNvPr id="83058" name="TextBox 39940"/>
            <p:cNvSpPr txBox="1">
              <a:spLocks noChangeArrowheads="1"/>
            </p:cNvSpPr>
            <p:nvPr/>
          </p:nvSpPr>
          <p:spPr bwMode="auto">
            <a:xfrm>
              <a:off x="4838700" y="5143500"/>
              <a:ext cx="1761718" cy="4614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peering link</a:t>
              </a:r>
            </a:p>
          </p:txBody>
        </p:sp>
        <p:cxnSp>
          <p:nvCxnSpPr>
            <p:cNvPr id="83059" name="Straight Connector 39943"/>
            <p:cNvCxnSpPr>
              <a:cxnSpLocks noChangeShapeType="1"/>
            </p:cNvCxnSpPr>
            <p:nvPr/>
          </p:nvCxnSpPr>
          <p:spPr bwMode="auto">
            <a:xfrm>
              <a:off x="4686300" y="4864100"/>
              <a:ext cx="266700" cy="41910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18" name="Group 39950"/>
          <p:cNvGrpSpPr>
            <a:grpSpLocks/>
          </p:cNvGrpSpPr>
          <p:nvPr/>
        </p:nvGrpSpPr>
        <p:grpSpPr bwMode="auto">
          <a:xfrm>
            <a:off x="5270500" y="1701800"/>
            <a:ext cx="3478213" cy="1169988"/>
            <a:chOff x="5270500" y="1701800"/>
            <a:chExt cx="3477123" cy="1169232"/>
          </a:xfrm>
        </p:grpSpPr>
        <p:sp>
          <p:nvSpPr>
            <p:cNvPr id="83056" name="TextBox 39946"/>
            <p:cNvSpPr txBox="1">
              <a:spLocks noChangeArrowheads="1"/>
            </p:cNvSpPr>
            <p:nvPr/>
          </p:nvSpPr>
          <p:spPr bwMode="auto">
            <a:xfrm>
              <a:off x="5270500" y="1701800"/>
              <a:ext cx="3477123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i="1">
                  <a:solidFill>
                    <a:srgbClr val="CC0000"/>
                  </a:solidFill>
                </a:rPr>
                <a:t>Internet exchange point </a:t>
              </a:r>
            </a:p>
          </p:txBody>
        </p:sp>
        <p:cxnSp>
          <p:nvCxnSpPr>
            <p:cNvPr id="83057" name="Straight Connector 39948"/>
            <p:cNvCxnSpPr>
              <a:cxnSpLocks noChangeShapeType="1"/>
              <a:endCxn id="83067" idx="0"/>
            </p:cNvCxnSpPr>
            <p:nvPr/>
          </p:nvCxnSpPr>
          <p:spPr bwMode="auto">
            <a:xfrm flipH="1">
              <a:off x="5952289" y="2159000"/>
              <a:ext cx="219911" cy="71203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1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3050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3051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3054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55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3052" name="Straight Connector 519"/>
            <p:cNvCxnSpPr>
              <a:cxnSpLocks noChangeShapeType="1"/>
              <a:stCxn id="83054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053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21936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4994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5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6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7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8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999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0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1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2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3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5004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05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06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07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08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09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1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6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7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8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5019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20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21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22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23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24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5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6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7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8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9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0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1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2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3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5034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5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6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7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8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39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0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06737"/>
            <a:ext cx="7522350" cy="609238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5042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523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3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523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4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523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5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522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3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6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522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7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522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8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522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49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52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0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521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2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1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521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2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521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53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521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1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5054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5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6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7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8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5059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5060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1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2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3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4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5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6" name="Straight Connector 510"/>
          <p:cNvCxnSpPr>
            <a:cxnSpLocks noChangeShapeType="1"/>
          </p:cNvCxnSpPr>
          <p:nvPr/>
        </p:nvCxnSpPr>
        <p:spPr bwMode="auto">
          <a:xfrm flipH="1" flipV="1">
            <a:off x="41068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7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68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8507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BA39A80-74BC-D744-AE5F-463696EFE262}" type="slidenum">
              <a:rPr lang="en-US" sz="1200">
                <a:latin typeface="Tahoma" charset="0"/>
              </a:rPr>
              <a:pPr/>
              <a:t>32</a:t>
            </a:fld>
            <a:endParaRPr lang="en-US" sz="1200">
              <a:latin typeface="Tahoma" charset="0"/>
            </a:endParaRPr>
          </a:p>
        </p:txBody>
      </p:sp>
      <p:grpSp>
        <p:nvGrpSpPr>
          <p:cNvPr id="85071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2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3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074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75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6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7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8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79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80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081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082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83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512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2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84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511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511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2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511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5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511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5086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510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510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511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1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5109" name="Straight Connector 519"/>
            <p:cNvCxnSpPr>
              <a:cxnSpLocks noChangeShapeType="1"/>
              <a:stCxn id="8511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11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5087" name="Straight Connector 500"/>
          <p:cNvCxnSpPr>
            <a:cxnSpLocks noChangeShapeType="1"/>
            <a:endCxn id="85090" idx="2"/>
          </p:cNvCxnSpPr>
          <p:nvPr/>
        </p:nvCxnSpPr>
        <p:spPr bwMode="auto">
          <a:xfrm>
            <a:off x="1447800" y="292100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8" name="Straight Connector 501"/>
          <p:cNvCxnSpPr>
            <a:cxnSpLocks noChangeShapeType="1"/>
            <a:endCxn id="85090" idx="3"/>
          </p:cNvCxnSpPr>
          <p:nvPr/>
        </p:nvCxnSpPr>
        <p:spPr bwMode="auto">
          <a:xfrm>
            <a:off x="1227138" y="320198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89" name="Straight Connector 514"/>
          <p:cNvCxnSpPr>
            <a:cxnSpLocks noChangeShapeType="1"/>
            <a:endCxn id="85090" idx="5"/>
          </p:cNvCxnSpPr>
          <p:nvPr/>
        </p:nvCxnSpPr>
        <p:spPr bwMode="auto">
          <a:xfrm flipV="1">
            <a:off x="1147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0" name="Oval 517"/>
          <p:cNvSpPr>
            <a:spLocks noChangeArrowheads="1"/>
          </p:cNvSpPr>
          <p:nvPr/>
        </p:nvSpPr>
        <p:spPr bwMode="auto">
          <a:xfrm rot="5400000">
            <a:off x="859631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5091" name="Straight Connector 39941"/>
          <p:cNvCxnSpPr>
            <a:cxnSpLocks noChangeShapeType="1"/>
            <a:stCxn id="85090" idx="0"/>
            <a:endCxn id="350" idx="2"/>
          </p:cNvCxnSpPr>
          <p:nvPr/>
        </p:nvCxnSpPr>
        <p:spPr bwMode="auto">
          <a:xfrm flipV="1">
            <a:off x="1676400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2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1677988" y="4041775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5093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510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94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510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5095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510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0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cxnSp>
        <p:nvCxnSpPr>
          <p:cNvPr id="85096" name="Straight Connector 509"/>
          <p:cNvCxnSpPr>
            <a:cxnSpLocks noChangeShapeType="1"/>
            <a:endCxn id="85098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97" name="Straight Connector 511"/>
          <p:cNvCxnSpPr>
            <a:cxnSpLocks noChangeShapeType="1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98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099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regional net</a:t>
            </a:r>
          </a:p>
        </p:txBody>
      </p:sp>
      <p:sp>
        <p:nvSpPr>
          <p:cNvPr id="85100" name="Rectangle 3"/>
          <p:cNvSpPr txBox="1">
            <a:spLocks noChangeArrowheads="1"/>
          </p:cNvSpPr>
          <p:nvPr/>
        </p:nvSpPr>
        <p:spPr bwMode="auto">
          <a:xfrm>
            <a:off x="473075" y="1073150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… and regional networks may arise to connect access nets to ISPs </a:t>
            </a:r>
          </a:p>
        </p:txBody>
      </p:sp>
    </p:spTree>
    <p:extLst>
      <p:ext uri="{BB962C8B-B14F-4D97-AF65-F5344CB8AC3E}">
        <p14:creationId xmlns:p14="http://schemas.microsoft.com/office/powerpoint/2010/main" val="541099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Oval 3"/>
          <p:cNvSpPr>
            <a:spLocks noChangeArrowheads="1"/>
          </p:cNvSpPr>
          <p:nvPr/>
        </p:nvSpPr>
        <p:spPr bwMode="auto">
          <a:xfrm>
            <a:off x="1520825" y="4203700"/>
            <a:ext cx="2941638" cy="1323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042" name="Straight Connector 10"/>
          <p:cNvCxnSpPr>
            <a:cxnSpLocks noChangeShapeType="1"/>
            <a:stCxn id="507" idx="7"/>
          </p:cNvCxnSpPr>
          <p:nvPr/>
        </p:nvCxnSpPr>
        <p:spPr bwMode="auto">
          <a:xfrm>
            <a:off x="2555875" y="4437063"/>
            <a:ext cx="969963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3" name="Straight Connector 297"/>
          <p:cNvCxnSpPr>
            <a:cxnSpLocks noChangeShapeType="1"/>
          </p:cNvCxnSpPr>
          <p:nvPr/>
        </p:nvCxnSpPr>
        <p:spPr bwMode="auto">
          <a:xfrm>
            <a:off x="3059113" y="4724400"/>
            <a:ext cx="109537" cy="79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4" name="Straight Connector 298"/>
          <p:cNvCxnSpPr>
            <a:cxnSpLocks noChangeShapeType="1"/>
          </p:cNvCxnSpPr>
          <p:nvPr/>
        </p:nvCxnSpPr>
        <p:spPr bwMode="auto">
          <a:xfrm flipV="1">
            <a:off x="2876550" y="4919663"/>
            <a:ext cx="222250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5" name="Straight Connector 299"/>
          <p:cNvCxnSpPr>
            <a:cxnSpLocks noChangeShapeType="1"/>
          </p:cNvCxnSpPr>
          <p:nvPr/>
        </p:nvCxnSpPr>
        <p:spPr bwMode="auto">
          <a:xfrm flipV="1">
            <a:off x="2603500" y="4751388"/>
            <a:ext cx="177800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6" name="Straight Connector 300"/>
          <p:cNvCxnSpPr>
            <a:cxnSpLocks noChangeShapeType="1"/>
            <a:stCxn id="444" idx="6"/>
          </p:cNvCxnSpPr>
          <p:nvPr/>
        </p:nvCxnSpPr>
        <p:spPr bwMode="auto">
          <a:xfrm flipV="1">
            <a:off x="2317750" y="5038725"/>
            <a:ext cx="188913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7" name="Straight Connector 301"/>
          <p:cNvCxnSpPr>
            <a:cxnSpLocks noChangeShapeType="1"/>
          </p:cNvCxnSpPr>
          <p:nvPr/>
        </p:nvCxnSpPr>
        <p:spPr bwMode="auto">
          <a:xfrm flipV="1">
            <a:off x="3073400" y="4967288"/>
            <a:ext cx="231775" cy="2444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8" name="Straight Connector 302"/>
          <p:cNvCxnSpPr>
            <a:cxnSpLocks noChangeShapeType="1"/>
          </p:cNvCxnSpPr>
          <p:nvPr/>
        </p:nvCxnSpPr>
        <p:spPr bwMode="auto">
          <a:xfrm flipH="1" flipV="1">
            <a:off x="3524250" y="4954588"/>
            <a:ext cx="327025" cy="1190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49" name="Straight Connector 303"/>
          <p:cNvCxnSpPr>
            <a:cxnSpLocks noChangeShapeType="1"/>
          </p:cNvCxnSpPr>
          <p:nvPr/>
        </p:nvCxnSpPr>
        <p:spPr bwMode="auto">
          <a:xfrm flipV="1">
            <a:off x="3511550" y="4619625"/>
            <a:ext cx="260350" cy="1889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0" name="Straight Connector 304"/>
          <p:cNvCxnSpPr>
            <a:cxnSpLocks noChangeShapeType="1"/>
            <a:endCxn id="505" idx="7"/>
          </p:cNvCxnSpPr>
          <p:nvPr/>
        </p:nvCxnSpPr>
        <p:spPr bwMode="auto">
          <a:xfrm flipH="1" flipV="1">
            <a:off x="2557463" y="4494213"/>
            <a:ext cx="207962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1" name="TextBox 39958"/>
          <p:cNvSpPr txBox="1">
            <a:spLocks noChangeArrowheads="1"/>
          </p:cNvSpPr>
          <p:nvPr/>
        </p:nvSpPr>
        <p:spPr bwMode="auto">
          <a:xfrm>
            <a:off x="1655763" y="4533900"/>
            <a:ext cx="8921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C</a:t>
            </a:r>
          </a:p>
        </p:txBody>
      </p:sp>
      <p:grpSp>
        <p:nvGrpSpPr>
          <p:cNvPr id="87052" name="Group 347"/>
          <p:cNvGrpSpPr>
            <a:grpSpLocks/>
          </p:cNvGrpSpPr>
          <p:nvPr/>
        </p:nvGrpSpPr>
        <p:grpSpPr bwMode="auto">
          <a:xfrm>
            <a:off x="3532188" y="4419600"/>
            <a:ext cx="485775" cy="211138"/>
            <a:chOff x="1871277" y="1576300"/>
            <a:chExt cx="1128371" cy="437860"/>
          </a:xfrm>
        </p:grpSpPr>
        <p:sp>
          <p:nvSpPr>
            <p:cNvPr id="496" name="Oval 495"/>
            <p:cNvSpPr/>
            <p:nvPr/>
          </p:nvSpPr>
          <p:spPr bwMode="auto">
            <a:xfrm flipV="1">
              <a:off x="1874963" y="1694818"/>
              <a:ext cx="1124685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7" name="Rectangle 496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8" name="Oval 497"/>
            <p:cNvSpPr/>
            <p:nvPr/>
          </p:nvSpPr>
          <p:spPr bwMode="auto">
            <a:xfrm flipV="1">
              <a:off x="1871277" y="1576300"/>
              <a:ext cx="1124682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9" name="Freeform 498"/>
            <p:cNvSpPr/>
            <p:nvPr/>
          </p:nvSpPr>
          <p:spPr bwMode="auto">
            <a:xfrm>
              <a:off x="2158901" y="1671774"/>
              <a:ext cx="549434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0" name="Freeform 499"/>
            <p:cNvSpPr/>
            <p:nvPr/>
          </p:nvSpPr>
          <p:spPr bwMode="auto">
            <a:xfrm>
              <a:off x="2103588" y="1632268"/>
              <a:ext cx="660061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1" name="Freeform 500"/>
            <p:cNvSpPr/>
            <p:nvPr/>
          </p:nvSpPr>
          <p:spPr bwMode="auto">
            <a:xfrm>
              <a:off x="2538711" y="1727740"/>
              <a:ext cx="243374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2" name="Freeform 501"/>
            <p:cNvSpPr/>
            <p:nvPr/>
          </p:nvSpPr>
          <p:spPr bwMode="auto">
            <a:xfrm>
              <a:off x="2088838" y="1731033"/>
              <a:ext cx="2433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3" name="Straight Connector 502"/>
            <p:cNvCxnSpPr>
              <a:endCxn id="498" idx="2"/>
            </p:cNvCxnSpPr>
            <p:nvPr/>
          </p:nvCxnSpPr>
          <p:spPr bwMode="auto">
            <a:xfrm flipH="1" flipV="1">
              <a:off x="1871277" y="1737617"/>
              <a:ext cx="3686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 bwMode="auto">
            <a:xfrm flipH="1" flipV="1">
              <a:off x="2995959" y="1734324"/>
              <a:ext cx="3689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3" name="Group 347"/>
          <p:cNvGrpSpPr>
            <a:grpSpLocks/>
          </p:cNvGrpSpPr>
          <p:nvPr/>
        </p:nvGrpSpPr>
        <p:grpSpPr bwMode="auto">
          <a:xfrm>
            <a:off x="3063875" y="4773613"/>
            <a:ext cx="484188" cy="211137"/>
            <a:chOff x="1871277" y="1576300"/>
            <a:chExt cx="1128371" cy="437860"/>
          </a:xfrm>
        </p:grpSpPr>
        <p:sp>
          <p:nvSpPr>
            <p:cNvPr id="478" name="Oval 477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9" name="Rectangle 478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0" name="Oval 479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1" name="Freeform 480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2" name="Freeform 481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3" name="Freeform 482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4" name="Freeform 483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85" name="Straight Connector 484"/>
            <p:cNvCxnSpPr>
              <a:endCxn id="480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Connector 485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4" name="Group 347"/>
          <p:cNvGrpSpPr>
            <a:grpSpLocks/>
          </p:cNvGrpSpPr>
          <p:nvPr/>
        </p:nvGrpSpPr>
        <p:grpSpPr bwMode="auto">
          <a:xfrm>
            <a:off x="2624138" y="4560888"/>
            <a:ext cx="484187" cy="211137"/>
            <a:chOff x="1871277" y="1576300"/>
            <a:chExt cx="1128371" cy="437860"/>
          </a:xfrm>
        </p:grpSpPr>
        <p:sp>
          <p:nvSpPr>
            <p:cNvPr id="469" name="Oval 468"/>
            <p:cNvSpPr/>
            <p:nvPr/>
          </p:nvSpPr>
          <p:spPr bwMode="auto">
            <a:xfrm flipV="1">
              <a:off x="1874975" y="1694819"/>
              <a:ext cx="1124673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0" name="Rectangle 469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1" name="Oval 470"/>
            <p:cNvSpPr/>
            <p:nvPr/>
          </p:nvSpPr>
          <p:spPr bwMode="auto">
            <a:xfrm flipV="1">
              <a:off x="1871277" y="1576300"/>
              <a:ext cx="1124673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2" name="Freeform 471"/>
            <p:cNvSpPr/>
            <p:nvPr/>
          </p:nvSpPr>
          <p:spPr bwMode="auto">
            <a:xfrm>
              <a:off x="2159844" y="1671772"/>
              <a:ext cx="547538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3" name="Freeform 472"/>
            <p:cNvSpPr/>
            <p:nvPr/>
          </p:nvSpPr>
          <p:spPr bwMode="auto">
            <a:xfrm>
              <a:off x="2104349" y="1632266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4" name="Freeform 473"/>
            <p:cNvSpPr/>
            <p:nvPr/>
          </p:nvSpPr>
          <p:spPr bwMode="auto">
            <a:xfrm>
              <a:off x="2537202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75" name="Freeform 474"/>
            <p:cNvSpPr/>
            <p:nvPr/>
          </p:nvSpPr>
          <p:spPr bwMode="auto">
            <a:xfrm>
              <a:off x="2089551" y="1731032"/>
              <a:ext cx="240474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76" name="Straight Connector 475"/>
            <p:cNvCxnSpPr>
              <a:endCxn id="471" idx="2"/>
            </p:cNvCxnSpPr>
            <p:nvPr/>
          </p:nvCxnSpPr>
          <p:spPr bwMode="auto">
            <a:xfrm flipH="1" flipV="1">
              <a:off x="1871277" y="1737616"/>
              <a:ext cx="3698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/>
            <p:cNvCxnSpPr/>
            <p:nvPr/>
          </p:nvCxnSpPr>
          <p:spPr bwMode="auto">
            <a:xfrm flipH="1" flipV="1">
              <a:off x="2995950" y="1734325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55" name="Group 347"/>
          <p:cNvGrpSpPr>
            <a:grpSpLocks/>
          </p:cNvGrpSpPr>
          <p:nvPr/>
        </p:nvGrpSpPr>
        <p:grpSpPr bwMode="auto">
          <a:xfrm>
            <a:off x="2417763" y="4854575"/>
            <a:ext cx="484187" cy="211138"/>
            <a:chOff x="1871277" y="1576300"/>
            <a:chExt cx="1128371" cy="437860"/>
          </a:xfrm>
        </p:grpSpPr>
        <p:sp>
          <p:nvSpPr>
            <p:cNvPr id="460" name="Oval 459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1" name="Rectangle 460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2" name="Oval 461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3" name="Freeform 462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4" name="Freeform 463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5" name="Freeform 464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66" name="Freeform 465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67" name="Straight Connector 466"/>
            <p:cNvCxnSpPr>
              <a:endCxn id="462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56" name="Oval 3"/>
          <p:cNvSpPr>
            <a:spLocks noChangeArrowheads="1"/>
          </p:cNvSpPr>
          <p:nvPr/>
        </p:nvSpPr>
        <p:spPr bwMode="auto">
          <a:xfrm>
            <a:off x="4614863" y="3649663"/>
            <a:ext cx="3219450" cy="1343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057" name="Straight Connector 10"/>
          <p:cNvCxnSpPr>
            <a:cxnSpLocks noChangeShapeType="1"/>
            <a:stCxn id="599" idx="7"/>
          </p:cNvCxnSpPr>
          <p:nvPr/>
        </p:nvCxnSpPr>
        <p:spPr bwMode="auto">
          <a:xfrm>
            <a:off x="5748338" y="3886200"/>
            <a:ext cx="1062037" cy="69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8" name="Straight Connector 297"/>
          <p:cNvCxnSpPr>
            <a:cxnSpLocks noChangeShapeType="1"/>
          </p:cNvCxnSpPr>
          <p:nvPr/>
        </p:nvCxnSpPr>
        <p:spPr bwMode="auto">
          <a:xfrm>
            <a:off x="6299200" y="4176713"/>
            <a:ext cx="120650" cy="825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9" name="Straight Connector 298"/>
          <p:cNvCxnSpPr>
            <a:cxnSpLocks noChangeShapeType="1"/>
          </p:cNvCxnSpPr>
          <p:nvPr/>
        </p:nvCxnSpPr>
        <p:spPr bwMode="auto">
          <a:xfrm flipV="1">
            <a:off x="6099175" y="4376738"/>
            <a:ext cx="242888" cy="444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0" name="Straight Connector 299"/>
          <p:cNvCxnSpPr>
            <a:cxnSpLocks noChangeShapeType="1"/>
          </p:cNvCxnSpPr>
          <p:nvPr/>
        </p:nvCxnSpPr>
        <p:spPr bwMode="auto">
          <a:xfrm flipV="1">
            <a:off x="5800725" y="4205288"/>
            <a:ext cx="195263" cy="106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1" name="Straight Connector 300"/>
          <p:cNvCxnSpPr>
            <a:cxnSpLocks noChangeShapeType="1"/>
            <a:stCxn id="536" idx="6"/>
          </p:cNvCxnSpPr>
          <p:nvPr/>
        </p:nvCxnSpPr>
        <p:spPr bwMode="auto">
          <a:xfrm flipV="1">
            <a:off x="5487988" y="4497388"/>
            <a:ext cx="206375" cy="952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2" name="Straight Connector 301"/>
          <p:cNvCxnSpPr>
            <a:cxnSpLocks noChangeShapeType="1"/>
          </p:cNvCxnSpPr>
          <p:nvPr/>
        </p:nvCxnSpPr>
        <p:spPr bwMode="auto">
          <a:xfrm flipV="1">
            <a:off x="6315075" y="4424363"/>
            <a:ext cx="254000" cy="247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3" name="Straight Connector 302"/>
          <p:cNvCxnSpPr>
            <a:cxnSpLocks noChangeShapeType="1"/>
          </p:cNvCxnSpPr>
          <p:nvPr/>
        </p:nvCxnSpPr>
        <p:spPr bwMode="auto">
          <a:xfrm flipH="1" flipV="1">
            <a:off x="6778625" y="4403725"/>
            <a:ext cx="358775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4" name="Straight Connector 303"/>
          <p:cNvCxnSpPr>
            <a:cxnSpLocks noChangeShapeType="1"/>
          </p:cNvCxnSpPr>
          <p:nvPr/>
        </p:nvCxnSpPr>
        <p:spPr bwMode="auto">
          <a:xfrm flipV="1">
            <a:off x="6794500" y="4070350"/>
            <a:ext cx="285750" cy="1920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65" name="Straight Connector 304"/>
          <p:cNvCxnSpPr>
            <a:cxnSpLocks noChangeShapeType="1"/>
            <a:endCxn id="597" idx="7"/>
          </p:cNvCxnSpPr>
          <p:nvPr/>
        </p:nvCxnSpPr>
        <p:spPr bwMode="auto">
          <a:xfrm flipH="1" flipV="1">
            <a:off x="5749925" y="3943350"/>
            <a:ext cx="227013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66" name="TextBox 39958"/>
          <p:cNvSpPr txBox="1">
            <a:spLocks noChangeArrowheads="1"/>
          </p:cNvSpPr>
          <p:nvPr/>
        </p:nvSpPr>
        <p:spPr bwMode="auto">
          <a:xfrm>
            <a:off x="4764088" y="3983038"/>
            <a:ext cx="9588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B</a:t>
            </a:r>
          </a:p>
        </p:txBody>
      </p:sp>
      <p:grpSp>
        <p:nvGrpSpPr>
          <p:cNvPr id="87067" name="Group 347"/>
          <p:cNvGrpSpPr>
            <a:grpSpLocks/>
          </p:cNvGrpSpPr>
          <p:nvPr/>
        </p:nvGrpSpPr>
        <p:grpSpPr bwMode="auto">
          <a:xfrm>
            <a:off x="5297488" y="3752850"/>
            <a:ext cx="530225" cy="214313"/>
            <a:chOff x="1871277" y="1576300"/>
            <a:chExt cx="1128371" cy="437860"/>
          </a:xfrm>
        </p:grpSpPr>
        <p:sp>
          <p:nvSpPr>
            <p:cNvPr id="597" name="Oval 596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8" name="Rectangle 597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9" name="Oval 598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0" name="Freeform 599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1" name="Freeform 600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2" name="Freeform 601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3" name="Freeform 602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04" name="Straight Connector 603"/>
            <p:cNvCxnSpPr>
              <a:endCxn id="599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5" name="Straight Connector 604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68" name="Group 347"/>
          <p:cNvGrpSpPr>
            <a:grpSpLocks/>
          </p:cNvGrpSpPr>
          <p:nvPr/>
        </p:nvGrpSpPr>
        <p:grpSpPr bwMode="auto">
          <a:xfrm>
            <a:off x="6303963" y="4227513"/>
            <a:ext cx="530225" cy="214312"/>
            <a:chOff x="1871277" y="1576300"/>
            <a:chExt cx="1128371" cy="437860"/>
          </a:xfrm>
        </p:grpSpPr>
        <p:sp>
          <p:nvSpPr>
            <p:cNvPr id="570" name="Oval 569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1" name="Rectangle 570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2" name="Oval 571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3" name="Freeform 572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4" name="Freeform 573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5" name="Freeform 574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6" name="Freeform 575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77" name="Straight Connector 576"/>
            <p:cNvCxnSpPr>
              <a:endCxn id="572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69" name="Group 347"/>
          <p:cNvGrpSpPr>
            <a:grpSpLocks/>
          </p:cNvGrpSpPr>
          <p:nvPr/>
        </p:nvGrpSpPr>
        <p:grpSpPr bwMode="auto">
          <a:xfrm>
            <a:off x="5822950" y="4011613"/>
            <a:ext cx="530225" cy="214312"/>
            <a:chOff x="1871277" y="1576300"/>
            <a:chExt cx="1128371" cy="437860"/>
          </a:xfrm>
        </p:grpSpPr>
        <p:sp>
          <p:nvSpPr>
            <p:cNvPr id="561" name="Oval 560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2" name="Rectangle 561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3" name="Oval 562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4" name="Freeform 563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5" name="Freeform 564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6" name="Freeform 565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7" name="Freeform 566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8" name="Straight Connector 567"/>
            <p:cNvCxnSpPr>
              <a:endCxn id="563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70" name="Group 347"/>
          <p:cNvGrpSpPr>
            <a:grpSpLocks/>
          </p:cNvGrpSpPr>
          <p:nvPr/>
        </p:nvGrpSpPr>
        <p:grpSpPr bwMode="auto">
          <a:xfrm>
            <a:off x="5597525" y="4310063"/>
            <a:ext cx="530225" cy="214312"/>
            <a:chOff x="1871277" y="1576300"/>
            <a:chExt cx="1128371" cy="437860"/>
          </a:xfrm>
        </p:grpSpPr>
        <p:sp>
          <p:nvSpPr>
            <p:cNvPr id="552" name="Oval 551"/>
            <p:cNvSpPr/>
            <p:nvPr/>
          </p:nvSpPr>
          <p:spPr bwMode="auto">
            <a:xfrm flipV="1">
              <a:off x="1874656" y="1693063"/>
              <a:ext cx="1124992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3" name="Rectangle 552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4" name="Oval 553"/>
            <p:cNvSpPr/>
            <p:nvPr/>
          </p:nvSpPr>
          <p:spPr bwMode="auto">
            <a:xfrm flipV="1">
              <a:off x="1871277" y="1576300"/>
              <a:ext cx="1124994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5" name="Freeform 554"/>
            <p:cNvSpPr/>
            <p:nvPr/>
          </p:nvSpPr>
          <p:spPr bwMode="auto">
            <a:xfrm>
              <a:off x="2158438" y="1673602"/>
              <a:ext cx="550671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6" name="Freeform 555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7" name="Freeform 556"/>
            <p:cNvSpPr/>
            <p:nvPr/>
          </p:nvSpPr>
          <p:spPr bwMode="auto">
            <a:xfrm>
              <a:off x="2536814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8" name="Freeform 557"/>
            <p:cNvSpPr/>
            <p:nvPr/>
          </p:nvSpPr>
          <p:spPr bwMode="auto">
            <a:xfrm>
              <a:off x="2090871" y="1728739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9" name="Straight Connector 558"/>
            <p:cNvCxnSpPr>
              <a:endCxn id="554" idx="2"/>
            </p:cNvCxnSpPr>
            <p:nvPr/>
          </p:nvCxnSpPr>
          <p:spPr bwMode="auto">
            <a:xfrm flipH="1" flipV="1">
              <a:off x="1871277" y="1738471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/>
            <p:cNvCxnSpPr/>
            <p:nvPr/>
          </p:nvCxnSpPr>
          <p:spPr bwMode="auto">
            <a:xfrm flipH="1" flipV="1">
              <a:off x="2996271" y="1735226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71" name="Oval 3"/>
          <p:cNvSpPr>
            <a:spLocks noChangeArrowheads="1"/>
          </p:cNvSpPr>
          <p:nvPr/>
        </p:nvSpPr>
        <p:spPr bwMode="auto">
          <a:xfrm>
            <a:off x="1733550" y="2725738"/>
            <a:ext cx="3475038" cy="13811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072" name="Straight Connector 10"/>
          <p:cNvCxnSpPr>
            <a:cxnSpLocks noChangeShapeType="1"/>
            <a:stCxn id="415" idx="7"/>
          </p:cNvCxnSpPr>
          <p:nvPr/>
        </p:nvCxnSpPr>
        <p:spPr bwMode="auto">
          <a:xfrm>
            <a:off x="2957513" y="2968625"/>
            <a:ext cx="1146175" cy="73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3" name="Straight Connector 297"/>
          <p:cNvCxnSpPr>
            <a:cxnSpLocks noChangeShapeType="1"/>
          </p:cNvCxnSpPr>
          <p:nvPr/>
        </p:nvCxnSpPr>
        <p:spPr bwMode="auto">
          <a:xfrm>
            <a:off x="3551238" y="3268663"/>
            <a:ext cx="130175" cy="84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4" name="Straight Connector 298"/>
          <p:cNvCxnSpPr>
            <a:cxnSpLocks noChangeShapeType="1"/>
          </p:cNvCxnSpPr>
          <p:nvPr/>
        </p:nvCxnSpPr>
        <p:spPr bwMode="auto">
          <a:xfrm flipV="1">
            <a:off x="3335338" y="3473450"/>
            <a:ext cx="263525" cy="460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5" name="Straight Connector 299"/>
          <p:cNvCxnSpPr>
            <a:cxnSpLocks noChangeShapeType="1"/>
          </p:cNvCxnSpPr>
          <p:nvPr/>
        </p:nvCxnSpPr>
        <p:spPr bwMode="auto">
          <a:xfrm flipV="1">
            <a:off x="3014663" y="3297238"/>
            <a:ext cx="209550" cy="1095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6" name="Straight Connector 300"/>
          <p:cNvCxnSpPr>
            <a:cxnSpLocks noChangeShapeType="1"/>
            <a:stCxn id="352" idx="6"/>
          </p:cNvCxnSpPr>
          <p:nvPr/>
        </p:nvCxnSpPr>
        <p:spPr bwMode="auto">
          <a:xfrm flipV="1">
            <a:off x="2676525" y="3597275"/>
            <a:ext cx="222250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7" name="Straight Connector 301"/>
          <p:cNvCxnSpPr>
            <a:cxnSpLocks noChangeShapeType="1"/>
          </p:cNvCxnSpPr>
          <p:nvPr/>
        </p:nvCxnSpPr>
        <p:spPr bwMode="auto">
          <a:xfrm flipV="1">
            <a:off x="3568700" y="3522663"/>
            <a:ext cx="273050" cy="2540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8" name="Straight Connector 302"/>
          <p:cNvCxnSpPr>
            <a:cxnSpLocks noChangeShapeType="1"/>
          </p:cNvCxnSpPr>
          <p:nvPr/>
        </p:nvCxnSpPr>
        <p:spPr bwMode="auto">
          <a:xfrm flipH="1" flipV="1">
            <a:off x="4100513" y="3508375"/>
            <a:ext cx="387350" cy="1254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79" name="Straight Connector 303"/>
          <p:cNvCxnSpPr>
            <a:cxnSpLocks noChangeShapeType="1"/>
          </p:cNvCxnSpPr>
          <p:nvPr/>
        </p:nvCxnSpPr>
        <p:spPr bwMode="auto">
          <a:xfrm flipV="1">
            <a:off x="4086225" y="3159125"/>
            <a:ext cx="307975" cy="1984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80" name="Straight Connector 304"/>
          <p:cNvCxnSpPr>
            <a:cxnSpLocks noChangeShapeType="1"/>
            <a:endCxn id="413" idx="7"/>
          </p:cNvCxnSpPr>
          <p:nvPr/>
        </p:nvCxnSpPr>
        <p:spPr bwMode="auto">
          <a:xfrm flipH="1" flipV="1">
            <a:off x="2959100" y="3028950"/>
            <a:ext cx="246063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81" name="TextBox 39958"/>
          <p:cNvSpPr txBox="1">
            <a:spLocks noChangeArrowheads="1"/>
          </p:cNvSpPr>
          <p:nvPr/>
        </p:nvSpPr>
        <p:spPr bwMode="auto">
          <a:xfrm>
            <a:off x="1893888" y="3070225"/>
            <a:ext cx="103028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/>
              <a:t>ISP A</a:t>
            </a:r>
          </a:p>
        </p:txBody>
      </p:sp>
      <p:grpSp>
        <p:nvGrpSpPr>
          <p:cNvPr id="87082" name="Group 347"/>
          <p:cNvGrpSpPr>
            <a:grpSpLocks/>
          </p:cNvGrpSpPr>
          <p:nvPr/>
        </p:nvGrpSpPr>
        <p:grpSpPr bwMode="auto">
          <a:xfrm>
            <a:off x="4360863" y="3562350"/>
            <a:ext cx="573087" cy="220663"/>
            <a:chOff x="1871277" y="1576300"/>
            <a:chExt cx="1128371" cy="437860"/>
          </a:xfrm>
        </p:grpSpPr>
        <p:sp>
          <p:nvSpPr>
            <p:cNvPr id="395" name="Oval 394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6" name="Rectangle 395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7" name="Oval 396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8" name="Freeform 397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9" name="Freeform 398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0" name="Freeform 399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1" name="Freeform 400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2" name="Straight Connector 401"/>
            <p:cNvCxnSpPr>
              <a:endCxn id="397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3" name="Group 347"/>
          <p:cNvGrpSpPr>
            <a:grpSpLocks/>
          </p:cNvGrpSpPr>
          <p:nvPr/>
        </p:nvGrpSpPr>
        <p:grpSpPr bwMode="auto">
          <a:xfrm>
            <a:off x="3557588" y="3321050"/>
            <a:ext cx="571500" cy="220663"/>
            <a:chOff x="1871277" y="1576300"/>
            <a:chExt cx="1128371" cy="437860"/>
          </a:xfrm>
        </p:grpSpPr>
        <p:sp>
          <p:nvSpPr>
            <p:cNvPr id="386" name="Oval 385"/>
            <p:cNvSpPr/>
            <p:nvPr/>
          </p:nvSpPr>
          <p:spPr bwMode="auto">
            <a:xfrm flipV="1">
              <a:off x="1874410" y="1696002"/>
              <a:ext cx="1125238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8" name="Oval 387"/>
            <p:cNvSpPr/>
            <p:nvPr/>
          </p:nvSpPr>
          <p:spPr bwMode="auto">
            <a:xfrm flipV="1">
              <a:off x="1871277" y="1576300"/>
              <a:ext cx="112523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9" name="Freeform 388"/>
            <p:cNvSpPr/>
            <p:nvPr/>
          </p:nvSpPr>
          <p:spPr bwMode="auto">
            <a:xfrm>
              <a:off x="2159638" y="1673953"/>
              <a:ext cx="548513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103220" y="1633001"/>
              <a:ext cx="661350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1" name="Freeform 390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2" name="Freeform 391"/>
            <p:cNvSpPr/>
            <p:nvPr/>
          </p:nvSpPr>
          <p:spPr bwMode="auto">
            <a:xfrm>
              <a:off x="2090682" y="1730654"/>
              <a:ext cx="241345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Connector 392"/>
            <p:cNvCxnSpPr>
              <a:endCxn id="388" idx="2"/>
            </p:cNvCxnSpPr>
            <p:nvPr/>
          </p:nvCxnSpPr>
          <p:spPr bwMode="auto">
            <a:xfrm flipH="1" flipV="1">
              <a:off x="1871277" y="173695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/>
            <p:nvPr/>
          </p:nvCxnSpPr>
          <p:spPr bwMode="auto">
            <a:xfrm flipH="1" flipV="1">
              <a:off x="2996513" y="173380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4" name="Group 347"/>
          <p:cNvGrpSpPr>
            <a:grpSpLocks/>
          </p:cNvGrpSpPr>
          <p:nvPr/>
        </p:nvGrpSpPr>
        <p:grpSpPr bwMode="auto">
          <a:xfrm>
            <a:off x="3036888" y="3098800"/>
            <a:ext cx="573087" cy="219075"/>
            <a:chOff x="1871277" y="1576300"/>
            <a:chExt cx="1128371" cy="437860"/>
          </a:xfrm>
        </p:grpSpPr>
        <p:sp>
          <p:nvSpPr>
            <p:cNvPr id="377" name="Oval 376"/>
            <p:cNvSpPr/>
            <p:nvPr/>
          </p:nvSpPr>
          <p:spPr bwMode="auto">
            <a:xfrm flipV="1">
              <a:off x="1874402" y="1693698"/>
              <a:ext cx="1125246" cy="32046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8" name="Rectangle 377"/>
            <p:cNvSpPr/>
            <p:nvPr/>
          </p:nvSpPr>
          <p:spPr bwMode="auto">
            <a:xfrm>
              <a:off x="1871277" y="1738119"/>
              <a:ext cx="1128371" cy="11739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9" name="Oval 378"/>
            <p:cNvSpPr/>
            <p:nvPr/>
          </p:nvSpPr>
          <p:spPr bwMode="auto">
            <a:xfrm flipV="1">
              <a:off x="1871277" y="1576300"/>
              <a:ext cx="1125246" cy="3204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0" name="Freeform 379"/>
            <p:cNvSpPr/>
            <p:nvPr/>
          </p:nvSpPr>
          <p:spPr bwMode="auto">
            <a:xfrm>
              <a:off x="2158840" y="1674661"/>
              <a:ext cx="550120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1" name="Freeform 380"/>
            <p:cNvSpPr/>
            <p:nvPr/>
          </p:nvSpPr>
          <p:spPr bwMode="auto">
            <a:xfrm>
              <a:off x="2102578" y="1633412"/>
              <a:ext cx="662645" cy="1110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2" name="Freeform 381"/>
            <p:cNvSpPr/>
            <p:nvPr/>
          </p:nvSpPr>
          <p:spPr bwMode="auto">
            <a:xfrm>
              <a:off x="2537047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83" name="Freeform 382"/>
            <p:cNvSpPr/>
            <p:nvPr/>
          </p:nvSpPr>
          <p:spPr bwMode="auto">
            <a:xfrm>
              <a:off x="2090075" y="1728599"/>
              <a:ext cx="240677" cy="9836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84" name="Straight Connector 383"/>
            <p:cNvCxnSpPr>
              <a:endCxn id="379" idx="2"/>
            </p:cNvCxnSpPr>
            <p:nvPr/>
          </p:nvCxnSpPr>
          <p:spPr bwMode="auto">
            <a:xfrm flipH="1" flipV="1">
              <a:off x="1871277" y="1738119"/>
              <a:ext cx="3125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/>
            <p:cNvCxnSpPr/>
            <p:nvPr/>
          </p:nvCxnSpPr>
          <p:spPr bwMode="auto">
            <a:xfrm flipH="1" flipV="1">
              <a:off x="2996523" y="1734945"/>
              <a:ext cx="3125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5" name="Group 347"/>
          <p:cNvGrpSpPr>
            <a:grpSpLocks/>
          </p:cNvGrpSpPr>
          <p:nvPr/>
        </p:nvGrpSpPr>
        <p:grpSpPr bwMode="auto">
          <a:xfrm>
            <a:off x="2794000" y="3405188"/>
            <a:ext cx="573088" cy="219075"/>
            <a:chOff x="1871277" y="1576300"/>
            <a:chExt cx="1128371" cy="437860"/>
          </a:xfrm>
        </p:grpSpPr>
        <p:sp>
          <p:nvSpPr>
            <p:cNvPr id="368" name="Oval 367"/>
            <p:cNvSpPr/>
            <p:nvPr/>
          </p:nvSpPr>
          <p:spPr bwMode="auto">
            <a:xfrm flipV="1">
              <a:off x="1874404" y="1693696"/>
              <a:ext cx="1125244" cy="32046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9" name="Rectangle 368"/>
            <p:cNvSpPr/>
            <p:nvPr/>
          </p:nvSpPr>
          <p:spPr bwMode="auto">
            <a:xfrm>
              <a:off x="1871277" y="1738117"/>
              <a:ext cx="1128371" cy="117398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0" name="Oval 369"/>
            <p:cNvSpPr/>
            <p:nvPr/>
          </p:nvSpPr>
          <p:spPr bwMode="auto">
            <a:xfrm flipV="1">
              <a:off x="1871277" y="1576300"/>
              <a:ext cx="1125244" cy="32046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1" name="Freeform 370"/>
            <p:cNvSpPr/>
            <p:nvPr/>
          </p:nvSpPr>
          <p:spPr bwMode="auto">
            <a:xfrm>
              <a:off x="2158839" y="1674659"/>
              <a:ext cx="550119" cy="15864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2" name="Freeform 371"/>
            <p:cNvSpPr/>
            <p:nvPr/>
          </p:nvSpPr>
          <p:spPr bwMode="auto">
            <a:xfrm>
              <a:off x="2102577" y="1633412"/>
              <a:ext cx="662644" cy="11105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3" name="Freeform 372"/>
            <p:cNvSpPr/>
            <p:nvPr/>
          </p:nvSpPr>
          <p:spPr bwMode="auto">
            <a:xfrm>
              <a:off x="2537048" y="1728599"/>
              <a:ext cx="243803" cy="951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74" name="Freeform 373"/>
            <p:cNvSpPr/>
            <p:nvPr/>
          </p:nvSpPr>
          <p:spPr bwMode="auto">
            <a:xfrm>
              <a:off x="2090075" y="1728599"/>
              <a:ext cx="240678" cy="9835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75" name="Straight Connector 374"/>
            <p:cNvCxnSpPr>
              <a:endCxn id="370" idx="2"/>
            </p:cNvCxnSpPr>
            <p:nvPr/>
          </p:nvCxnSpPr>
          <p:spPr bwMode="auto">
            <a:xfrm flipH="1" flipV="1">
              <a:off x="1871277" y="1738117"/>
              <a:ext cx="3127" cy="12374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/>
            <p:cNvCxnSpPr/>
            <p:nvPr/>
          </p:nvCxnSpPr>
          <p:spPr bwMode="auto">
            <a:xfrm flipH="1" flipV="1">
              <a:off x="2996521" y="1734945"/>
              <a:ext cx="3127" cy="12374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6" name="Group 347"/>
          <p:cNvGrpSpPr>
            <a:grpSpLocks/>
          </p:cNvGrpSpPr>
          <p:nvPr/>
        </p:nvGrpSpPr>
        <p:grpSpPr bwMode="auto">
          <a:xfrm>
            <a:off x="3341688" y="3759200"/>
            <a:ext cx="573087" cy="220663"/>
            <a:chOff x="1871277" y="1576300"/>
            <a:chExt cx="1128371" cy="437860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02" y="1696002"/>
              <a:ext cx="112524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46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8840" y="1673953"/>
              <a:ext cx="550120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578" y="1633001"/>
              <a:ext cx="662645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7047" y="1727503"/>
              <a:ext cx="243803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90075" y="1730654"/>
              <a:ext cx="24067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6954"/>
              <a:ext cx="312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523" y="1733803"/>
              <a:ext cx="312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087" name="Group 347"/>
          <p:cNvGrpSpPr>
            <a:grpSpLocks/>
          </p:cNvGrpSpPr>
          <p:nvPr/>
        </p:nvGrpSpPr>
        <p:grpSpPr bwMode="auto">
          <a:xfrm>
            <a:off x="2105025" y="3614738"/>
            <a:ext cx="573088" cy="220662"/>
            <a:chOff x="1871277" y="1576300"/>
            <a:chExt cx="1128371" cy="437860"/>
          </a:xfrm>
        </p:grpSpPr>
        <p:sp>
          <p:nvSpPr>
            <p:cNvPr id="350" name="Oval 349"/>
            <p:cNvSpPr/>
            <p:nvPr/>
          </p:nvSpPr>
          <p:spPr bwMode="auto">
            <a:xfrm flipV="1">
              <a:off x="1874404" y="1696003"/>
              <a:ext cx="1125244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1" name="Rectangle 350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2" name="Oval 351"/>
            <p:cNvSpPr/>
            <p:nvPr/>
          </p:nvSpPr>
          <p:spPr bwMode="auto">
            <a:xfrm flipV="1">
              <a:off x="1871277" y="1576300"/>
              <a:ext cx="1125244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58839" y="1673951"/>
              <a:ext cx="550119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102577" y="1633001"/>
              <a:ext cx="662644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537048" y="1727504"/>
              <a:ext cx="243803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56" name="Freeform 355"/>
            <p:cNvSpPr/>
            <p:nvPr/>
          </p:nvSpPr>
          <p:spPr bwMode="auto">
            <a:xfrm>
              <a:off x="2090075" y="1730653"/>
              <a:ext cx="240678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57" name="Straight Connector 356"/>
            <p:cNvCxnSpPr>
              <a:endCxn id="352" idx="2"/>
            </p:cNvCxnSpPr>
            <p:nvPr/>
          </p:nvCxnSpPr>
          <p:spPr bwMode="auto">
            <a:xfrm flipH="1" flipV="1">
              <a:off x="1871277" y="1736953"/>
              <a:ext cx="3127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 bwMode="auto">
            <a:xfrm flipH="1" flipV="1">
              <a:off x="2996521" y="1733804"/>
              <a:ext cx="3127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0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88" y="226426"/>
            <a:ext cx="7482968" cy="589549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Gill Sans MT" charset="0"/>
              </a:rPr>
              <a:t>Internet: </a:t>
            </a:r>
            <a:r>
              <a:rPr lang="en-US" sz="3600" dirty="0">
                <a:latin typeface="Gill Sans MT" charset="0"/>
              </a:rPr>
              <a:t>network of networks</a:t>
            </a:r>
            <a:endParaRPr lang="en-US" dirty="0">
              <a:latin typeface="Gill Sans MT" charset="0"/>
            </a:endParaRPr>
          </a:p>
        </p:txBody>
      </p:sp>
      <p:grpSp>
        <p:nvGrpSpPr>
          <p:cNvPr id="87090" name="Group 2"/>
          <p:cNvGrpSpPr>
            <a:grpSpLocks/>
          </p:cNvGrpSpPr>
          <p:nvPr/>
        </p:nvGrpSpPr>
        <p:grpSpPr bwMode="auto">
          <a:xfrm>
            <a:off x="1825625" y="2241550"/>
            <a:ext cx="647700" cy="417513"/>
            <a:chOff x="3053396" y="4304255"/>
            <a:chExt cx="648422" cy="418253"/>
          </a:xfrm>
        </p:grpSpPr>
        <p:sp>
          <p:nvSpPr>
            <p:cNvPr id="8728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6" name="TextBox 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1" name="Group 135"/>
          <p:cNvGrpSpPr>
            <a:grpSpLocks/>
          </p:cNvGrpSpPr>
          <p:nvPr/>
        </p:nvGrpSpPr>
        <p:grpSpPr bwMode="auto">
          <a:xfrm>
            <a:off x="6334125" y="2495550"/>
            <a:ext cx="649288" cy="417513"/>
            <a:chOff x="3053396" y="4304255"/>
            <a:chExt cx="648422" cy="418253"/>
          </a:xfrm>
        </p:grpSpPr>
        <p:sp>
          <p:nvSpPr>
            <p:cNvPr id="8728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4" name="TextBox 13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2" name="Group 138"/>
          <p:cNvGrpSpPr>
            <a:grpSpLocks/>
          </p:cNvGrpSpPr>
          <p:nvPr/>
        </p:nvGrpSpPr>
        <p:grpSpPr bwMode="auto">
          <a:xfrm>
            <a:off x="1241425" y="5353050"/>
            <a:ext cx="647700" cy="417513"/>
            <a:chOff x="3053396" y="4304255"/>
            <a:chExt cx="648422" cy="418253"/>
          </a:xfrm>
        </p:grpSpPr>
        <p:sp>
          <p:nvSpPr>
            <p:cNvPr id="8728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2" name="TextBox 140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3" name="Group 141"/>
          <p:cNvGrpSpPr>
            <a:grpSpLocks/>
          </p:cNvGrpSpPr>
          <p:nvPr/>
        </p:nvGrpSpPr>
        <p:grpSpPr bwMode="auto">
          <a:xfrm>
            <a:off x="822325" y="4730750"/>
            <a:ext cx="647700" cy="417513"/>
            <a:chOff x="3053396" y="4304255"/>
            <a:chExt cx="648422" cy="418253"/>
          </a:xfrm>
        </p:grpSpPr>
        <p:sp>
          <p:nvSpPr>
            <p:cNvPr id="8727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80" name="TextBox 14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4" name="Group 147"/>
          <p:cNvGrpSpPr>
            <a:grpSpLocks/>
          </p:cNvGrpSpPr>
          <p:nvPr/>
        </p:nvGrpSpPr>
        <p:grpSpPr bwMode="auto">
          <a:xfrm>
            <a:off x="7083425" y="2927350"/>
            <a:ext cx="649288" cy="417513"/>
            <a:chOff x="3053396" y="4304255"/>
            <a:chExt cx="648422" cy="418253"/>
          </a:xfrm>
        </p:grpSpPr>
        <p:sp>
          <p:nvSpPr>
            <p:cNvPr id="8727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8" name="TextBox 149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5" name="Group 150"/>
          <p:cNvGrpSpPr>
            <a:grpSpLocks/>
          </p:cNvGrpSpPr>
          <p:nvPr/>
        </p:nvGrpSpPr>
        <p:grpSpPr bwMode="auto">
          <a:xfrm>
            <a:off x="3425825" y="2000250"/>
            <a:ext cx="649288" cy="417513"/>
            <a:chOff x="3053396" y="4304255"/>
            <a:chExt cx="648422" cy="418253"/>
          </a:xfrm>
        </p:grpSpPr>
        <p:sp>
          <p:nvSpPr>
            <p:cNvPr id="8727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6" name="TextBox 15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6" name="Group 156"/>
          <p:cNvGrpSpPr>
            <a:grpSpLocks/>
          </p:cNvGrpSpPr>
          <p:nvPr/>
        </p:nvGrpSpPr>
        <p:grpSpPr bwMode="auto">
          <a:xfrm>
            <a:off x="4340225" y="1974850"/>
            <a:ext cx="649288" cy="417513"/>
            <a:chOff x="3053396" y="4304255"/>
            <a:chExt cx="648422" cy="418253"/>
          </a:xfrm>
        </p:grpSpPr>
        <p:sp>
          <p:nvSpPr>
            <p:cNvPr id="8727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4" name="TextBox 15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7" name="Group 160"/>
          <p:cNvGrpSpPr>
            <a:grpSpLocks/>
          </p:cNvGrpSpPr>
          <p:nvPr/>
        </p:nvGrpSpPr>
        <p:grpSpPr bwMode="auto">
          <a:xfrm>
            <a:off x="7400925" y="5607050"/>
            <a:ext cx="649288" cy="417513"/>
            <a:chOff x="3053396" y="4304255"/>
            <a:chExt cx="648422" cy="418253"/>
          </a:xfrm>
        </p:grpSpPr>
        <p:sp>
          <p:nvSpPr>
            <p:cNvPr id="872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2" name="TextBox 162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8" name="Group 163"/>
          <p:cNvGrpSpPr>
            <a:grpSpLocks/>
          </p:cNvGrpSpPr>
          <p:nvPr/>
        </p:nvGrpSpPr>
        <p:grpSpPr bwMode="auto">
          <a:xfrm>
            <a:off x="8239125" y="4959350"/>
            <a:ext cx="649288" cy="417513"/>
            <a:chOff x="3053396" y="4304255"/>
            <a:chExt cx="648422" cy="418253"/>
          </a:xfrm>
        </p:grpSpPr>
        <p:sp>
          <p:nvSpPr>
            <p:cNvPr id="87269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70" name="TextBox 16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099" name="Group 169"/>
          <p:cNvGrpSpPr>
            <a:grpSpLocks/>
          </p:cNvGrpSpPr>
          <p:nvPr/>
        </p:nvGrpSpPr>
        <p:grpSpPr bwMode="auto">
          <a:xfrm>
            <a:off x="5165725" y="5848350"/>
            <a:ext cx="649288" cy="417513"/>
            <a:chOff x="3053396" y="4304255"/>
            <a:chExt cx="648422" cy="418253"/>
          </a:xfrm>
        </p:grpSpPr>
        <p:sp>
          <p:nvSpPr>
            <p:cNvPr id="87267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68" name="TextBox 171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00" name="Group 172"/>
          <p:cNvGrpSpPr>
            <a:grpSpLocks/>
          </p:cNvGrpSpPr>
          <p:nvPr/>
        </p:nvGrpSpPr>
        <p:grpSpPr bwMode="auto">
          <a:xfrm>
            <a:off x="4251325" y="5988050"/>
            <a:ext cx="649288" cy="417513"/>
            <a:chOff x="3053396" y="4304255"/>
            <a:chExt cx="648422" cy="418253"/>
          </a:xfrm>
        </p:grpSpPr>
        <p:sp>
          <p:nvSpPr>
            <p:cNvPr id="8726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66" name="TextBox 174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01" name="Group 175"/>
          <p:cNvGrpSpPr>
            <a:grpSpLocks/>
          </p:cNvGrpSpPr>
          <p:nvPr/>
        </p:nvGrpSpPr>
        <p:grpSpPr bwMode="auto">
          <a:xfrm>
            <a:off x="3032125" y="5835650"/>
            <a:ext cx="649288" cy="417513"/>
            <a:chOff x="3053396" y="4304255"/>
            <a:chExt cx="648422" cy="418253"/>
          </a:xfrm>
        </p:grpSpPr>
        <p:sp>
          <p:nvSpPr>
            <p:cNvPr id="8726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64" name="TextBox 177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sp>
        <p:nvSpPr>
          <p:cNvPr id="87102" name="TextBox 4"/>
          <p:cNvSpPr txBox="1">
            <a:spLocks noChangeArrowheads="1"/>
          </p:cNvSpPr>
          <p:nvPr/>
        </p:nvSpPr>
        <p:spPr bwMode="auto">
          <a:xfrm rot="1053502">
            <a:off x="5440363" y="19002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3" name="TextBox 179"/>
          <p:cNvSpPr txBox="1">
            <a:spLocks noChangeArrowheads="1"/>
          </p:cNvSpPr>
          <p:nvPr/>
        </p:nvSpPr>
        <p:spPr bwMode="auto">
          <a:xfrm rot="2829263">
            <a:off x="7726362" y="3373438"/>
            <a:ext cx="544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4" name="TextBox 180"/>
          <p:cNvSpPr txBox="1">
            <a:spLocks noChangeArrowheads="1"/>
          </p:cNvSpPr>
          <p:nvPr/>
        </p:nvSpPr>
        <p:spPr bwMode="auto">
          <a:xfrm rot="9845918">
            <a:off x="6394450" y="5884863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5" name="TextBox 181"/>
          <p:cNvSpPr txBox="1">
            <a:spLocks noChangeArrowheads="1"/>
          </p:cNvSpPr>
          <p:nvPr/>
        </p:nvSpPr>
        <p:spPr bwMode="auto">
          <a:xfrm rot="-9948738">
            <a:off x="2027238" y="5789613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6" name="TextBox 182"/>
          <p:cNvSpPr txBox="1">
            <a:spLocks noChangeArrowheads="1"/>
          </p:cNvSpPr>
          <p:nvPr/>
        </p:nvSpPr>
        <p:spPr bwMode="auto">
          <a:xfrm rot="-4992697">
            <a:off x="440532" y="3482181"/>
            <a:ext cx="544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sp>
        <p:nvSpPr>
          <p:cNvPr id="87107" name="TextBox 183"/>
          <p:cNvSpPr txBox="1">
            <a:spLocks noChangeArrowheads="1"/>
          </p:cNvSpPr>
          <p:nvPr/>
        </p:nvSpPr>
        <p:spPr bwMode="auto">
          <a:xfrm rot="-1017263">
            <a:off x="2627313" y="1849438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0000FF"/>
                </a:solidFill>
              </a:rPr>
              <a:t>…</a:t>
            </a:r>
          </a:p>
        </p:txBody>
      </p:sp>
      <p:cxnSp>
        <p:nvCxnSpPr>
          <p:cNvPr id="87108" name="Straight Connector 12"/>
          <p:cNvCxnSpPr>
            <a:cxnSpLocks noChangeShapeType="1"/>
          </p:cNvCxnSpPr>
          <p:nvPr/>
        </p:nvCxnSpPr>
        <p:spPr bwMode="auto">
          <a:xfrm>
            <a:off x="2382838" y="2609850"/>
            <a:ext cx="238125" cy="261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09" name="Straight Connector 502"/>
          <p:cNvCxnSpPr>
            <a:cxnSpLocks noChangeShapeType="1"/>
          </p:cNvCxnSpPr>
          <p:nvPr/>
        </p:nvCxnSpPr>
        <p:spPr bwMode="auto">
          <a:xfrm>
            <a:off x="3916363" y="2411413"/>
            <a:ext cx="307975" cy="57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0" name="Straight Connector 503"/>
          <p:cNvCxnSpPr>
            <a:cxnSpLocks noChangeShapeType="1"/>
          </p:cNvCxnSpPr>
          <p:nvPr/>
        </p:nvCxnSpPr>
        <p:spPr bwMode="auto">
          <a:xfrm flipH="1">
            <a:off x="4425950" y="2389188"/>
            <a:ext cx="384175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1" name="Straight Connector 504"/>
          <p:cNvCxnSpPr>
            <a:cxnSpLocks noChangeShapeType="1"/>
          </p:cNvCxnSpPr>
          <p:nvPr/>
        </p:nvCxnSpPr>
        <p:spPr bwMode="auto">
          <a:xfrm>
            <a:off x="6770688" y="2900363"/>
            <a:ext cx="215900" cy="1046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2" name="Straight Connector 505"/>
          <p:cNvCxnSpPr>
            <a:cxnSpLocks noChangeShapeType="1"/>
          </p:cNvCxnSpPr>
          <p:nvPr/>
        </p:nvCxnSpPr>
        <p:spPr bwMode="auto">
          <a:xfrm flipH="1">
            <a:off x="7137400" y="3251200"/>
            <a:ext cx="241300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3" name="Straight Connector 507"/>
          <p:cNvCxnSpPr>
            <a:cxnSpLocks noChangeShapeType="1"/>
          </p:cNvCxnSpPr>
          <p:nvPr/>
        </p:nvCxnSpPr>
        <p:spPr bwMode="auto">
          <a:xfrm flipH="1" flipV="1">
            <a:off x="7454900" y="4573588"/>
            <a:ext cx="796925" cy="614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4" name="Straight Connector 510"/>
          <p:cNvCxnSpPr>
            <a:cxnSpLocks noChangeShapeType="1"/>
          </p:cNvCxnSpPr>
          <p:nvPr/>
        </p:nvCxnSpPr>
        <p:spPr bwMode="auto">
          <a:xfrm flipH="1" flipV="1">
            <a:off x="4106863" y="5045075"/>
            <a:ext cx="371475" cy="973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5" name="Straight Connector 512"/>
          <p:cNvCxnSpPr>
            <a:cxnSpLocks noChangeShapeType="1"/>
          </p:cNvCxnSpPr>
          <p:nvPr/>
        </p:nvCxnSpPr>
        <p:spPr bwMode="auto">
          <a:xfrm flipV="1">
            <a:off x="1790700" y="5160963"/>
            <a:ext cx="40163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16" name="Straight Connector 513"/>
          <p:cNvCxnSpPr>
            <a:cxnSpLocks noChangeShapeType="1"/>
            <a:endCxn id="444" idx="2"/>
          </p:cNvCxnSpPr>
          <p:nvPr/>
        </p:nvCxnSpPr>
        <p:spPr bwMode="auto">
          <a:xfrm>
            <a:off x="1384300" y="5018088"/>
            <a:ext cx="450850" cy="115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8711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125981F-02EC-4C49-BC1F-4F718480D5CB}" type="slidenum">
              <a:rPr lang="en-US" sz="1200">
                <a:latin typeface="Tahoma" charset="0"/>
              </a:rPr>
              <a:pPr/>
              <a:t>33</a:t>
            </a:fld>
            <a:endParaRPr lang="en-US" sz="1200">
              <a:latin typeface="Tahoma" charset="0"/>
            </a:endParaRPr>
          </a:p>
        </p:txBody>
      </p:sp>
      <p:grpSp>
        <p:nvGrpSpPr>
          <p:cNvPr id="87119" name="Group 347"/>
          <p:cNvGrpSpPr>
            <a:grpSpLocks/>
          </p:cNvGrpSpPr>
          <p:nvPr/>
        </p:nvGrpSpPr>
        <p:grpSpPr bwMode="auto">
          <a:xfrm>
            <a:off x="6818313" y="3868738"/>
            <a:ext cx="530225" cy="214312"/>
            <a:chOff x="1871277" y="1576300"/>
            <a:chExt cx="1128371" cy="437860"/>
          </a:xfrm>
        </p:grpSpPr>
        <p:sp>
          <p:nvSpPr>
            <p:cNvPr id="588" name="Oval 587"/>
            <p:cNvSpPr/>
            <p:nvPr/>
          </p:nvSpPr>
          <p:spPr bwMode="auto">
            <a:xfrm flipV="1">
              <a:off x="1874654" y="1693063"/>
              <a:ext cx="1124994" cy="32109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9" name="Rectangle 588"/>
            <p:cNvSpPr/>
            <p:nvPr/>
          </p:nvSpPr>
          <p:spPr bwMode="auto">
            <a:xfrm>
              <a:off x="1871277" y="1738471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0" name="Oval 589"/>
            <p:cNvSpPr/>
            <p:nvPr/>
          </p:nvSpPr>
          <p:spPr bwMode="auto">
            <a:xfrm flipV="1">
              <a:off x="1871277" y="1576300"/>
              <a:ext cx="1124992" cy="32109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1" name="Freeform 590"/>
            <p:cNvSpPr/>
            <p:nvPr/>
          </p:nvSpPr>
          <p:spPr bwMode="auto">
            <a:xfrm>
              <a:off x="2158436" y="1673602"/>
              <a:ext cx="550673" cy="162171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2" name="Freeform 591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3" name="Freeform 592"/>
            <p:cNvSpPr/>
            <p:nvPr/>
          </p:nvSpPr>
          <p:spPr bwMode="auto">
            <a:xfrm>
              <a:off x="2536812" y="1728739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4" name="Freeform 593"/>
            <p:cNvSpPr/>
            <p:nvPr/>
          </p:nvSpPr>
          <p:spPr bwMode="auto">
            <a:xfrm>
              <a:off x="2090869" y="1728739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95" name="Straight Connector 594"/>
            <p:cNvCxnSpPr>
              <a:endCxn id="590" idx="2"/>
            </p:cNvCxnSpPr>
            <p:nvPr/>
          </p:nvCxnSpPr>
          <p:spPr bwMode="auto">
            <a:xfrm flipH="1" flipV="1">
              <a:off x="1871277" y="1738471"/>
              <a:ext cx="3377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/>
            <p:cNvCxnSpPr/>
            <p:nvPr/>
          </p:nvCxnSpPr>
          <p:spPr bwMode="auto">
            <a:xfrm flipH="1" flipV="1">
              <a:off x="2996269" y="1735226"/>
              <a:ext cx="3379" cy="12325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0" name="Group 347"/>
          <p:cNvGrpSpPr>
            <a:grpSpLocks/>
          </p:cNvGrpSpPr>
          <p:nvPr/>
        </p:nvGrpSpPr>
        <p:grpSpPr bwMode="auto">
          <a:xfrm>
            <a:off x="7050088" y="4464050"/>
            <a:ext cx="530225" cy="214313"/>
            <a:chOff x="1871277" y="1576300"/>
            <a:chExt cx="1128371" cy="437860"/>
          </a:xfrm>
        </p:grpSpPr>
        <p:sp>
          <p:nvSpPr>
            <p:cNvPr id="579" name="Oval 578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0" name="Rectangle 579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1" name="Oval 580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2" name="Freeform 581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3" name="Freeform 582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4" name="Freeform 583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5" name="Freeform 584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6" name="Straight Connector 585"/>
            <p:cNvCxnSpPr>
              <a:endCxn id="581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1" name="Group 347"/>
          <p:cNvGrpSpPr>
            <a:grpSpLocks/>
          </p:cNvGrpSpPr>
          <p:nvPr/>
        </p:nvGrpSpPr>
        <p:grpSpPr bwMode="auto">
          <a:xfrm>
            <a:off x="4959350" y="4514850"/>
            <a:ext cx="530225" cy="214313"/>
            <a:chOff x="1871277" y="1576300"/>
            <a:chExt cx="1128371" cy="437860"/>
          </a:xfrm>
        </p:grpSpPr>
        <p:sp>
          <p:nvSpPr>
            <p:cNvPr id="534" name="Oval 533"/>
            <p:cNvSpPr/>
            <p:nvPr/>
          </p:nvSpPr>
          <p:spPr bwMode="auto">
            <a:xfrm flipV="1">
              <a:off x="1874656" y="1693062"/>
              <a:ext cx="1124992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5" name="Rectangle 534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6" name="Oval 535"/>
            <p:cNvSpPr/>
            <p:nvPr/>
          </p:nvSpPr>
          <p:spPr bwMode="auto">
            <a:xfrm flipV="1">
              <a:off x="1871277" y="1576300"/>
              <a:ext cx="1124994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7" name="Freeform 536"/>
            <p:cNvSpPr/>
            <p:nvPr/>
          </p:nvSpPr>
          <p:spPr bwMode="auto">
            <a:xfrm>
              <a:off x="2158438" y="1673602"/>
              <a:ext cx="550671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8" name="Freeform 537"/>
            <p:cNvSpPr/>
            <p:nvPr/>
          </p:nvSpPr>
          <p:spPr bwMode="auto">
            <a:xfrm>
              <a:off x="2101005" y="1634681"/>
              <a:ext cx="665537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9" name="Freeform 538"/>
            <p:cNvSpPr/>
            <p:nvPr/>
          </p:nvSpPr>
          <p:spPr bwMode="auto">
            <a:xfrm>
              <a:off x="2536814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0" name="Freeform 539"/>
            <p:cNvSpPr/>
            <p:nvPr/>
          </p:nvSpPr>
          <p:spPr bwMode="auto">
            <a:xfrm>
              <a:off x="2090871" y="1728741"/>
              <a:ext cx="239862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41" name="Straight Connector 540"/>
            <p:cNvCxnSpPr>
              <a:endCxn id="536" idx="2"/>
            </p:cNvCxnSpPr>
            <p:nvPr/>
          </p:nvCxnSpPr>
          <p:spPr bwMode="auto">
            <a:xfrm flipH="1" flipV="1">
              <a:off x="1871277" y="1738470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/>
            <p:cNvCxnSpPr/>
            <p:nvPr/>
          </p:nvCxnSpPr>
          <p:spPr bwMode="auto">
            <a:xfrm flipH="1" flipV="1">
              <a:off x="2996271" y="1735228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122" name="Straight Connector 508"/>
          <p:cNvCxnSpPr>
            <a:cxnSpLocks noChangeShapeType="1"/>
          </p:cNvCxnSpPr>
          <p:nvPr/>
        </p:nvCxnSpPr>
        <p:spPr bwMode="auto">
          <a:xfrm flipH="1" flipV="1">
            <a:off x="6496050" y="4722813"/>
            <a:ext cx="1047750" cy="966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23" name="Group 347"/>
          <p:cNvGrpSpPr>
            <a:grpSpLocks/>
          </p:cNvGrpSpPr>
          <p:nvPr/>
        </p:nvGrpSpPr>
        <p:grpSpPr bwMode="auto">
          <a:xfrm>
            <a:off x="2143125" y="4305300"/>
            <a:ext cx="484188" cy="211138"/>
            <a:chOff x="1871277" y="1576300"/>
            <a:chExt cx="1128371" cy="437860"/>
          </a:xfrm>
        </p:grpSpPr>
        <p:sp>
          <p:nvSpPr>
            <p:cNvPr id="505" name="Oval 504"/>
            <p:cNvSpPr/>
            <p:nvPr/>
          </p:nvSpPr>
          <p:spPr bwMode="auto">
            <a:xfrm flipV="1">
              <a:off x="1874978" y="1694818"/>
              <a:ext cx="1124670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6" name="Rectangle 505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7" name="Oval 506"/>
            <p:cNvSpPr/>
            <p:nvPr/>
          </p:nvSpPr>
          <p:spPr bwMode="auto">
            <a:xfrm flipV="1">
              <a:off x="1871277" y="1576300"/>
              <a:ext cx="1124670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8" name="Freeform 507"/>
            <p:cNvSpPr/>
            <p:nvPr/>
          </p:nvSpPr>
          <p:spPr bwMode="auto">
            <a:xfrm>
              <a:off x="2159844" y="1671774"/>
              <a:ext cx="547537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09" name="Freeform 508"/>
            <p:cNvSpPr/>
            <p:nvPr/>
          </p:nvSpPr>
          <p:spPr bwMode="auto">
            <a:xfrm>
              <a:off x="2104351" y="1632268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0" name="Freeform 509"/>
            <p:cNvSpPr/>
            <p:nvPr/>
          </p:nvSpPr>
          <p:spPr bwMode="auto">
            <a:xfrm>
              <a:off x="2537200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1" name="Freeform 510"/>
            <p:cNvSpPr/>
            <p:nvPr/>
          </p:nvSpPr>
          <p:spPr bwMode="auto">
            <a:xfrm>
              <a:off x="2089553" y="1731033"/>
              <a:ext cx="240471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12" name="Straight Connector 511"/>
            <p:cNvCxnSpPr>
              <a:endCxn id="507" idx="2"/>
            </p:cNvCxnSpPr>
            <p:nvPr/>
          </p:nvCxnSpPr>
          <p:spPr bwMode="auto">
            <a:xfrm flipH="1" flipV="1">
              <a:off x="1871277" y="1737617"/>
              <a:ext cx="3701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/>
            <p:cNvCxnSpPr/>
            <p:nvPr/>
          </p:nvCxnSpPr>
          <p:spPr bwMode="auto">
            <a:xfrm flipH="1" flipV="1">
              <a:off x="2995947" y="1734324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4" name="Group 347"/>
          <p:cNvGrpSpPr>
            <a:grpSpLocks/>
          </p:cNvGrpSpPr>
          <p:nvPr/>
        </p:nvGrpSpPr>
        <p:grpSpPr bwMode="auto">
          <a:xfrm>
            <a:off x="3744913" y="5006975"/>
            <a:ext cx="484187" cy="211138"/>
            <a:chOff x="1871277" y="1576300"/>
            <a:chExt cx="1128371" cy="437860"/>
          </a:xfrm>
        </p:grpSpPr>
        <p:sp>
          <p:nvSpPr>
            <p:cNvPr id="487" name="Oval 486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8" name="Rectangle 487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9" name="Oval 488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0" name="Freeform 489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1" name="Freeform 490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2" name="Freeform 491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3" name="Freeform 492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94" name="Straight Connector 493"/>
            <p:cNvCxnSpPr>
              <a:endCxn id="489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5" name="Group 439"/>
          <p:cNvGrpSpPr>
            <a:grpSpLocks/>
          </p:cNvGrpSpPr>
          <p:nvPr/>
        </p:nvGrpSpPr>
        <p:grpSpPr bwMode="auto">
          <a:xfrm>
            <a:off x="2881313" y="5194300"/>
            <a:ext cx="484187" cy="211138"/>
            <a:chOff x="1871277" y="1576300"/>
            <a:chExt cx="1128371" cy="437860"/>
          </a:xfrm>
        </p:grpSpPr>
        <p:sp>
          <p:nvSpPr>
            <p:cNvPr id="451" name="Oval 450"/>
            <p:cNvSpPr/>
            <p:nvPr/>
          </p:nvSpPr>
          <p:spPr bwMode="auto">
            <a:xfrm flipV="1">
              <a:off x="1874975" y="1694818"/>
              <a:ext cx="1124673" cy="31934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2" name="Rectangle 451"/>
            <p:cNvSpPr/>
            <p:nvPr/>
          </p:nvSpPr>
          <p:spPr bwMode="auto">
            <a:xfrm>
              <a:off x="1871277" y="1740909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3" name="Oval 452"/>
            <p:cNvSpPr/>
            <p:nvPr/>
          </p:nvSpPr>
          <p:spPr bwMode="auto">
            <a:xfrm flipV="1">
              <a:off x="1871277" y="1576300"/>
              <a:ext cx="1124673" cy="3193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4" name="Freeform 453"/>
            <p:cNvSpPr/>
            <p:nvPr/>
          </p:nvSpPr>
          <p:spPr bwMode="auto">
            <a:xfrm>
              <a:off x="2159844" y="1671774"/>
              <a:ext cx="547538" cy="16131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5" name="Freeform 454"/>
            <p:cNvSpPr/>
            <p:nvPr/>
          </p:nvSpPr>
          <p:spPr bwMode="auto">
            <a:xfrm>
              <a:off x="2104349" y="1632268"/>
              <a:ext cx="662226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6" name="Freeform 455"/>
            <p:cNvSpPr/>
            <p:nvPr/>
          </p:nvSpPr>
          <p:spPr bwMode="auto">
            <a:xfrm>
              <a:off x="2537202" y="1727740"/>
              <a:ext cx="244172" cy="95474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57" name="Freeform 456"/>
            <p:cNvSpPr/>
            <p:nvPr/>
          </p:nvSpPr>
          <p:spPr bwMode="auto">
            <a:xfrm>
              <a:off x="2089551" y="1731033"/>
              <a:ext cx="240474" cy="9547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8" name="Straight Connector 457"/>
            <p:cNvCxnSpPr>
              <a:endCxn id="453" idx="2"/>
            </p:cNvCxnSpPr>
            <p:nvPr/>
          </p:nvCxnSpPr>
          <p:spPr bwMode="auto">
            <a:xfrm flipH="1" flipV="1">
              <a:off x="1871277" y="1737617"/>
              <a:ext cx="3698" cy="1218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/>
            <p:cNvCxnSpPr/>
            <p:nvPr/>
          </p:nvCxnSpPr>
          <p:spPr bwMode="auto">
            <a:xfrm flipH="1" flipV="1">
              <a:off x="2995950" y="1734324"/>
              <a:ext cx="3698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6" name="Group 347"/>
          <p:cNvGrpSpPr>
            <a:grpSpLocks/>
          </p:cNvGrpSpPr>
          <p:nvPr/>
        </p:nvGrpSpPr>
        <p:grpSpPr bwMode="auto">
          <a:xfrm>
            <a:off x="1835150" y="5056188"/>
            <a:ext cx="484188" cy="211137"/>
            <a:chOff x="1871277" y="1576300"/>
            <a:chExt cx="1128371" cy="437860"/>
          </a:xfrm>
        </p:grpSpPr>
        <p:sp>
          <p:nvSpPr>
            <p:cNvPr id="442" name="Oval 441"/>
            <p:cNvSpPr/>
            <p:nvPr/>
          </p:nvSpPr>
          <p:spPr bwMode="auto">
            <a:xfrm flipV="1">
              <a:off x="1874978" y="1694819"/>
              <a:ext cx="1124670" cy="31934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3" name="Rectangle 442"/>
            <p:cNvSpPr/>
            <p:nvPr/>
          </p:nvSpPr>
          <p:spPr bwMode="auto">
            <a:xfrm>
              <a:off x="1871277" y="1740909"/>
              <a:ext cx="1128371" cy="11522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4" name="Oval 443"/>
            <p:cNvSpPr/>
            <p:nvPr/>
          </p:nvSpPr>
          <p:spPr bwMode="auto">
            <a:xfrm flipV="1">
              <a:off x="1871277" y="1576300"/>
              <a:ext cx="1124670" cy="31934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5" name="Freeform 444"/>
            <p:cNvSpPr/>
            <p:nvPr/>
          </p:nvSpPr>
          <p:spPr bwMode="auto">
            <a:xfrm>
              <a:off x="2159844" y="1671772"/>
              <a:ext cx="547537" cy="16131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6" name="Freeform 445"/>
            <p:cNvSpPr/>
            <p:nvPr/>
          </p:nvSpPr>
          <p:spPr bwMode="auto">
            <a:xfrm>
              <a:off x="2104351" y="1632266"/>
              <a:ext cx="662222" cy="111934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7" name="Freeform 446"/>
            <p:cNvSpPr/>
            <p:nvPr/>
          </p:nvSpPr>
          <p:spPr bwMode="auto">
            <a:xfrm>
              <a:off x="2537200" y="1727741"/>
              <a:ext cx="244172" cy="9547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8" name="Freeform 447"/>
            <p:cNvSpPr/>
            <p:nvPr/>
          </p:nvSpPr>
          <p:spPr bwMode="auto">
            <a:xfrm>
              <a:off x="2089553" y="1731032"/>
              <a:ext cx="240471" cy="95474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49" name="Straight Connector 448"/>
            <p:cNvCxnSpPr>
              <a:endCxn id="444" idx="2"/>
            </p:cNvCxnSpPr>
            <p:nvPr/>
          </p:nvCxnSpPr>
          <p:spPr bwMode="auto">
            <a:xfrm flipH="1" flipV="1">
              <a:off x="1871277" y="1737616"/>
              <a:ext cx="3701" cy="12181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/>
            <p:cNvCxnSpPr/>
            <p:nvPr/>
          </p:nvCxnSpPr>
          <p:spPr bwMode="auto">
            <a:xfrm flipH="1" flipV="1">
              <a:off x="2995947" y="1734325"/>
              <a:ext cx="3701" cy="12510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7" name="Group 347"/>
          <p:cNvGrpSpPr>
            <a:grpSpLocks/>
          </p:cNvGrpSpPr>
          <p:nvPr/>
        </p:nvGrpSpPr>
        <p:grpSpPr bwMode="auto">
          <a:xfrm>
            <a:off x="2470150" y="2832100"/>
            <a:ext cx="571500" cy="220663"/>
            <a:chOff x="1871277" y="1576300"/>
            <a:chExt cx="1128371" cy="437860"/>
          </a:xfrm>
        </p:grpSpPr>
        <p:sp>
          <p:nvSpPr>
            <p:cNvPr id="413" name="Oval 412"/>
            <p:cNvSpPr/>
            <p:nvPr/>
          </p:nvSpPr>
          <p:spPr bwMode="auto">
            <a:xfrm flipV="1">
              <a:off x="1874412" y="1696002"/>
              <a:ext cx="1125236" cy="31815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4" name="Rectangle 413"/>
            <p:cNvSpPr/>
            <p:nvPr/>
          </p:nvSpPr>
          <p:spPr bwMode="auto">
            <a:xfrm>
              <a:off x="1871277" y="1740103"/>
              <a:ext cx="1128371" cy="11655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5" name="Oval 414"/>
            <p:cNvSpPr/>
            <p:nvPr/>
          </p:nvSpPr>
          <p:spPr bwMode="auto">
            <a:xfrm flipV="1">
              <a:off x="1871277" y="1576300"/>
              <a:ext cx="1125238" cy="31815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6" name="Freeform 415"/>
            <p:cNvSpPr/>
            <p:nvPr/>
          </p:nvSpPr>
          <p:spPr bwMode="auto">
            <a:xfrm>
              <a:off x="2159638" y="1673953"/>
              <a:ext cx="548515" cy="160652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03220" y="1633001"/>
              <a:ext cx="661352" cy="11025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8" name="Freeform 417"/>
            <p:cNvSpPr/>
            <p:nvPr/>
          </p:nvSpPr>
          <p:spPr bwMode="auto">
            <a:xfrm>
              <a:off x="2535762" y="1727503"/>
              <a:ext cx="244480" cy="9765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9" name="Freeform 418"/>
            <p:cNvSpPr/>
            <p:nvPr/>
          </p:nvSpPr>
          <p:spPr bwMode="auto">
            <a:xfrm>
              <a:off x="2090682" y="1730654"/>
              <a:ext cx="241347" cy="9765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20" name="Straight Connector 419"/>
            <p:cNvCxnSpPr>
              <a:endCxn id="415" idx="2"/>
            </p:cNvCxnSpPr>
            <p:nvPr/>
          </p:nvCxnSpPr>
          <p:spPr bwMode="auto">
            <a:xfrm flipH="1" flipV="1">
              <a:off x="1871277" y="1736954"/>
              <a:ext cx="3135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/>
            <p:cNvCxnSpPr/>
            <p:nvPr/>
          </p:nvCxnSpPr>
          <p:spPr bwMode="auto">
            <a:xfrm flipH="1" flipV="1">
              <a:off x="2996515" y="1733803"/>
              <a:ext cx="3133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8" name="Group 347"/>
          <p:cNvGrpSpPr>
            <a:grpSpLocks/>
          </p:cNvGrpSpPr>
          <p:nvPr/>
        </p:nvGrpSpPr>
        <p:grpSpPr bwMode="auto">
          <a:xfrm>
            <a:off x="4111625" y="2951163"/>
            <a:ext cx="571500" cy="220662"/>
            <a:chOff x="1871277" y="1576300"/>
            <a:chExt cx="1128371" cy="437860"/>
          </a:xfrm>
        </p:grpSpPr>
        <p:sp>
          <p:nvSpPr>
            <p:cNvPr id="404" name="Oval 403"/>
            <p:cNvSpPr/>
            <p:nvPr/>
          </p:nvSpPr>
          <p:spPr bwMode="auto">
            <a:xfrm flipV="1">
              <a:off x="1874412" y="1696003"/>
              <a:ext cx="1125236" cy="31815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5" name="Rectangle 404"/>
            <p:cNvSpPr/>
            <p:nvPr/>
          </p:nvSpPr>
          <p:spPr bwMode="auto">
            <a:xfrm>
              <a:off x="1871277" y="1740104"/>
              <a:ext cx="1128371" cy="11655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6" name="Oval 405"/>
            <p:cNvSpPr/>
            <p:nvPr/>
          </p:nvSpPr>
          <p:spPr bwMode="auto">
            <a:xfrm flipV="1">
              <a:off x="1871277" y="1576300"/>
              <a:ext cx="1125238" cy="3181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Freeform 406"/>
            <p:cNvSpPr/>
            <p:nvPr/>
          </p:nvSpPr>
          <p:spPr bwMode="auto">
            <a:xfrm>
              <a:off x="2159638" y="1673951"/>
              <a:ext cx="548515" cy="160655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8" name="Freeform 407"/>
            <p:cNvSpPr/>
            <p:nvPr/>
          </p:nvSpPr>
          <p:spPr bwMode="auto">
            <a:xfrm>
              <a:off x="2103220" y="1633001"/>
              <a:ext cx="661352" cy="11025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09" name="Freeform 408"/>
            <p:cNvSpPr/>
            <p:nvPr/>
          </p:nvSpPr>
          <p:spPr bwMode="auto">
            <a:xfrm>
              <a:off x="2535762" y="1727504"/>
              <a:ext cx="244480" cy="9765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10" name="Freeform 409"/>
            <p:cNvSpPr/>
            <p:nvPr/>
          </p:nvSpPr>
          <p:spPr bwMode="auto">
            <a:xfrm>
              <a:off x="2090682" y="1730653"/>
              <a:ext cx="241347" cy="9765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11" name="Straight Connector 410"/>
            <p:cNvCxnSpPr>
              <a:endCxn id="406" idx="2"/>
            </p:cNvCxnSpPr>
            <p:nvPr/>
          </p:nvCxnSpPr>
          <p:spPr bwMode="auto">
            <a:xfrm flipH="1" flipV="1">
              <a:off x="1871277" y="1736953"/>
              <a:ext cx="3135" cy="12285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 bwMode="auto">
            <a:xfrm flipH="1" flipV="1">
              <a:off x="2996515" y="1733804"/>
              <a:ext cx="3133" cy="122852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129" name="Group 531"/>
          <p:cNvGrpSpPr>
            <a:grpSpLocks/>
          </p:cNvGrpSpPr>
          <p:nvPr/>
        </p:nvGrpSpPr>
        <p:grpSpPr bwMode="auto">
          <a:xfrm>
            <a:off x="6103938" y="4654550"/>
            <a:ext cx="530225" cy="214313"/>
            <a:chOff x="1871277" y="1576300"/>
            <a:chExt cx="1128371" cy="437860"/>
          </a:xfrm>
        </p:grpSpPr>
        <p:sp>
          <p:nvSpPr>
            <p:cNvPr id="543" name="Oval 542"/>
            <p:cNvSpPr/>
            <p:nvPr/>
          </p:nvSpPr>
          <p:spPr bwMode="auto">
            <a:xfrm flipV="1">
              <a:off x="1874654" y="1693062"/>
              <a:ext cx="1124994" cy="321098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4" name="Rectangle 543"/>
            <p:cNvSpPr/>
            <p:nvPr/>
          </p:nvSpPr>
          <p:spPr bwMode="auto">
            <a:xfrm>
              <a:off x="1871277" y="1738470"/>
              <a:ext cx="1128371" cy="116762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5" name="Oval 544"/>
            <p:cNvSpPr/>
            <p:nvPr/>
          </p:nvSpPr>
          <p:spPr bwMode="auto">
            <a:xfrm flipV="1">
              <a:off x="1871277" y="1576300"/>
              <a:ext cx="1124992" cy="32109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6" name="Freeform 545"/>
            <p:cNvSpPr/>
            <p:nvPr/>
          </p:nvSpPr>
          <p:spPr bwMode="auto">
            <a:xfrm>
              <a:off x="2158436" y="1673602"/>
              <a:ext cx="550673" cy="162170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7" name="Freeform 546"/>
            <p:cNvSpPr/>
            <p:nvPr/>
          </p:nvSpPr>
          <p:spPr bwMode="auto">
            <a:xfrm>
              <a:off x="2101005" y="1634681"/>
              <a:ext cx="665535" cy="11027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8" name="Freeform 547"/>
            <p:cNvSpPr/>
            <p:nvPr/>
          </p:nvSpPr>
          <p:spPr bwMode="auto">
            <a:xfrm>
              <a:off x="2536812" y="1728741"/>
              <a:ext cx="243242" cy="9730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9" name="Freeform 548"/>
            <p:cNvSpPr/>
            <p:nvPr/>
          </p:nvSpPr>
          <p:spPr bwMode="auto">
            <a:xfrm>
              <a:off x="2090869" y="1728741"/>
              <a:ext cx="239864" cy="9730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50" name="Straight Connector 549"/>
            <p:cNvCxnSpPr>
              <a:endCxn id="545" idx="2"/>
            </p:cNvCxnSpPr>
            <p:nvPr/>
          </p:nvCxnSpPr>
          <p:spPr bwMode="auto">
            <a:xfrm flipH="1" flipV="1">
              <a:off x="1871277" y="1738470"/>
              <a:ext cx="3377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/>
            <p:cNvCxnSpPr/>
            <p:nvPr/>
          </p:nvCxnSpPr>
          <p:spPr bwMode="auto">
            <a:xfrm flipH="1" flipV="1">
              <a:off x="2996269" y="1735228"/>
              <a:ext cx="3379" cy="12324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130" name="Straight Connector 506"/>
          <p:cNvCxnSpPr>
            <a:cxnSpLocks noChangeShapeType="1"/>
          </p:cNvCxnSpPr>
          <p:nvPr/>
        </p:nvCxnSpPr>
        <p:spPr bwMode="auto">
          <a:xfrm flipH="1">
            <a:off x="7566025" y="4311650"/>
            <a:ext cx="541338" cy="249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31" name="Group 166"/>
          <p:cNvGrpSpPr>
            <a:grpSpLocks/>
          </p:cNvGrpSpPr>
          <p:nvPr/>
        </p:nvGrpSpPr>
        <p:grpSpPr bwMode="auto">
          <a:xfrm>
            <a:off x="8010525" y="4044950"/>
            <a:ext cx="649288" cy="417513"/>
            <a:chOff x="3053396" y="4304255"/>
            <a:chExt cx="648422" cy="418253"/>
          </a:xfrm>
        </p:grpSpPr>
        <p:sp>
          <p:nvSpPr>
            <p:cNvPr id="8717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72" name="TextBox 168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32" name="Group 20"/>
          <p:cNvGrpSpPr>
            <a:grpSpLocks/>
          </p:cNvGrpSpPr>
          <p:nvPr/>
        </p:nvGrpSpPr>
        <p:grpSpPr bwMode="auto">
          <a:xfrm>
            <a:off x="4697413" y="2871788"/>
            <a:ext cx="2133600" cy="1082675"/>
            <a:chOff x="4696844" y="2871032"/>
            <a:chExt cx="2133865" cy="1082781"/>
          </a:xfrm>
        </p:grpSpPr>
        <p:grpSp>
          <p:nvGrpSpPr>
            <p:cNvPr id="87166" name="Group 16"/>
            <p:cNvGrpSpPr>
              <a:grpSpLocks/>
            </p:cNvGrpSpPr>
            <p:nvPr/>
          </p:nvGrpSpPr>
          <p:grpSpPr bwMode="auto">
            <a:xfrm>
              <a:off x="5677190" y="2871032"/>
              <a:ext cx="530938" cy="338554"/>
              <a:chOff x="5573768" y="2726239"/>
              <a:chExt cx="530938" cy="338554"/>
            </a:xfrm>
          </p:grpSpPr>
          <p:sp>
            <p:nvSpPr>
              <p:cNvPr id="87169" name="Oval 14"/>
              <p:cNvSpPr>
                <a:spLocks noChangeArrowheads="1"/>
              </p:cNvSpPr>
              <p:nvPr/>
            </p:nvSpPr>
            <p:spPr bwMode="auto">
              <a:xfrm>
                <a:off x="5573768" y="2751297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70" name="TextBox 15"/>
              <p:cNvSpPr txBox="1">
                <a:spLocks noChangeArrowheads="1"/>
              </p:cNvSpPr>
              <p:nvPr/>
            </p:nvSpPr>
            <p:spPr bwMode="auto">
              <a:xfrm>
                <a:off x="5593027" y="2726239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7167" name="Straight Connector 18"/>
            <p:cNvCxnSpPr>
              <a:cxnSpLocks noChangeShapeType="1"/>
            </p:cNvCxnSpPr>
            <p:nvPr/>
          </p:nvCxnSpPr>
          <p:spPr bwMode="auto">
            <a:xfrm>
              <a:off x="4696844" y="3073933"/>
              <a:ext cx="980347" cy="351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8" name="Straight Connector 516"/>
            <p:cNvCxnSpPr>
              <a:cxnSpLocks noChangeShapeType="1"/>
            </p:cNvCxnSpPr>
            <p:nvPr/>
          </p:nvCxnSpPr>
          <p:spPr bwMode="auto">
            <a:xfrm>
              <a:off x="6137159" y="3146857"/>
              <a:ext cx="693550" cy="80695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3" name="Group 39939"/>
          <p:cNvGrpSpPr>
            <a:grpSpLocks/>
          </p:cNvGrpSpPr>
          <p:nvPr/>
        </p:nvGrpSpPr>
        <p:grpSpPr bwMode="auto">
          <a:xfrm>
            <a:off x="2384425" y="3703638"/>
            <a:ext cx="2921000" cy="1411287"/>
            <a:chOff x="2577005" y="3679131"/>
            <a:chExt cx="2919566" cy="1413453"/>
          </a:xfrm>
        </p:grpSpPr>
        <p:cxnSp>
          <p:nvCxnSpPr>
            <p:cNvPr id="87163" name="Straight Connector 7"/>
            <p:cNvCxnSpPr>
              <a:cxnSpLocks noChangeShapeType="1"/>
              <a:stCxn id="395" idx="6"/>
            </p:cNvCxnSpPr>
            <p:nvPr/>
          </p:nvCxnSpPr>
          <p:spPr bwMode="auto">
            <a:xfrm>
              <a:off x="5124112" y="3679131"/>
              <a:ext cx="372459" cy="17130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4" name="Straight Connector 415"/>
            <p:cNvCxnSpPr>
              <a:cxnSpLocks noChangeShapeType="1"/>
              <a:endCxn id="507" idx="4"/>
            </p:cNvCxnSpPr>
            <p:nvPr/>
          </p:nvCxnSpPr>
          <p:spPr bwMode="auto">
            <a:xfrm flipH="1">
              <a:off x="2577005" y="3804357"/>
              <a:ext cx="19911" cy="47755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5" name="Straight Connector 523"/>
            <p:cNvCxnSpPr>
              <a:cxnSpLocks noChangeShapeType="1"/>
            </p:cNvCxnSpPr>
            <p:nvPr/>
          </p:nvCxnSpPr>
          <p:spPr bwMode="auto">
            <a:xfrm flipV="1">
              <a:off x="4424422" y="4626270"/>
              <a:ext cx="726759" cy="46631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134" name="Group 39937"/>
          <p:cNvGrpSpPr>
            <a:grpSpLocks/>
          </p:cNvGrpSpPr>
          <p:nvPr/>
        </p:nvGrpSpPr>
        <p:grpSpPr bwMode="auto">
          <a:xfrm>
            <a:off x="3906838" y="3883025"/>
            <a:ext cx="1379537" cy="674688"/>
            <a:chOff x="3962400" y="3676180"/>
            <a:chExt cx="1378622" cy="673930"/>
          </a:xfrm>
        </p:grpSpPr>
        <p:cxnSp>
          <p:nvCxnSpPr>
            <p:cNvPr id="87157" name="Straight Connector 515"/>
            <p:cNvCxnSpPr>
              <a:cxnSpLocks noChangeShapeType="1"/>
            </p:cNvCxnSpPr>
            <p:nvPr/>
          </p:nvCxnSpPr>
          <p:spPr bwMode="auto">
            <a:xfrm flipV="1">
              <a:off x="4065677" y="4166418"/>
              <a:ext cx="194972" cy="18369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7158" name="Group 518"/>
            <p:cNvGrpSpPr>
              <a:grpSpLocks/>
            </p:cNvGrpSpPr>
            <p:nvPr/>
          </p:nvGrpSpPr>
          <p:grpSpPr bwMode="auto">
            <a:xfrm>
              <a:off x="3993651" y="3824925"/>
              <a:ext cx="549165" cy="360218"/>
              <a:chOff x="5634518" y="2616953"/>
              <a:chExt cx="549165" cy="360218"/>
            </a:xfrm>
          </p:grpSpPr>
          <p:sp>
            <p:nvSpPr>
              <p:cNvPr id="87161" name="Oval 521"/>
              <p:cNvSpPr>
                <a:spLocks noChangeArrowheads="1"/>
              </p:cNvSpPr>
              <p:nvPr/>
            </p:nvSpPr>
            <p:spPr bwMode="auto">
              <a:xfrm>
                <a:off x="5634518" y="2672371"/>
                <a:ext cx="528092" cy="304800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62" name="TextBox 522"/>
              <p:cNvSpPr txBox="1">
                <a:spLocks noChangeArrowheads="1"/>
              </p:cNvSpPr>
              <p:nvPr/>
            </p:nvSpPr>
            <p:spPr bwMode="auto">
              <a:xfrm>
                <a:off x="5672004" y="2616953"/>
                <a:ext cx="511679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600">
                    <a:solidFill>
                      <a:schemeClr val="bg1"/>
                    </a:solidFill>
                  </a:rPr>
                  <a:t>IXP</a:t>
                </a:r>
              </a:p>
            </p:txBody>
          </p:sp>
        </p:grpSp>
        <p:cxnSp>
          <p:nvCxnSpPr>
            <p:cNvPr id="87159" name="Straight Connector 519"/>
            <p:cNvCxnSpPr>
              <a:cxnSpLocks noChangeShapeType="1"/>
              <a:stCxn id="87161" idx="6"/>
              <a:endCxn id="597" idx="2"/>
            </p:cNvCxnSpPr>
            <p:nvPr/>
          </p:nvCxnSpPr>
          <p:spPr bwMode="auto">
            <a:xfrm flipV="1">
              <a:off x="4521743" y="3687971"/>
              <a:ext cx="819279" cy="34477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160" name="Straight Connector 520"/>
            <p:cNvCxnSpPr>
              <a:cxnSpLocks noChangeShapeType="1"/>
            </p:cNvCxnSpPr>
            <p:nvPr/>
          </p:nvCxnSpPr>
          <p:spPr bwMode="auto">
            <a:xfrm>
              <a:off x="3962400" y="3676180"/>
              <a:ext cx="300277" cy="20338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7135" name="Straight Connector 500"/>
          <p:cNvCxnSpPr>
            <a:cxnSpLocks noChangeShapeType="1"/>
            <a:endCxn id="87138" idx="2"/>
          </p:cNvCxnSpPr>
          <p:nvPr/>
        </p:nvCxnSpPr>
        <p:spPr bwMode="auto">
          <a:xfrm>
            <a:off x="1447800" y="2921000"/>
            <a:ext cx="38100" cy="309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6" name="Straight Connector 501"/>
          <p:cNvCxnSpPr>
            <a:cxnSpLocks noChangeShapeType="1"/>
            <a:endCxn id="87138" idx="3"/>
          </p:cNvCxnSpPr>
          <p:nvPr/>
        </p:nvCxnSpPr>
        <p:spPr bwMode="auto">
          <a:xfrm>
            <a:off x="1227138" y="3201988"/>
            <a:ext cx="123825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37" name="Straight Connector 514"/>
          <p:cNvCxnSpPr>
            <a:cxnSpLocks noChangeShapeType="1"/>
            <a:endCxn id="87138" idx="5"/>
          </p:cNvCxnSpPr>
          <p:nvPr/>
        </p:nvCxnSpPr>
        <p:spPr bwMode="auto">
          <a:xfrm flipV="1">
            <a:off x="1147763" y="4298950"/>
            <a:ext cx="2032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38" name="Oval 517"/>
          <p:cNvSpPr>
            <a:spLocks noChangeArrowheads="1"/>
          </p:cNvSpPr>
          <p:nvPr/>
        </p:nvSpPr>
        <p:spPr bwMode="auto">
          <a:xfrm rot="5400000">
            <a:off x="859631" y="3666332"/>
            <a:ext cx="1252537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87139" name="Straight Connector 39941"/>
          <p:cNvCxnSpPr>
            <a:cxnSpLocks noChangeShapeType="1"/>
            <a:stCxn id="87138" idx="0"/>
            <a:endCxn id="350" idx="2"/>
          </p:cNvCxnSpPr>
          <p:nvPr/>
        </p:nvCxnSpPr>
        <p:spPr bwMode="auto">
          <a:xfrm flipV="1">
            <a:off x="1676400" y="3754438"/>
            <a:ext cx="430213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0" name="Straight Connector 524"/>
          <p:cNvCxnSpPr>
            <a:cxnSpLocks noChangeShapeType="1"/>
            <a:endCxn id="507" idx="2"/>
          </p:cNvCxnSpPr>
          <p:nvPr/>
        </p:nvCxnSpPr>
        <p:spPr bwMode="auto">
          <a:xfrm>
            <a:off x="1677988" y="4041775"/>
            <a:ext cx="465137" cy="34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7141" name="Group 144"/>
          <p:cNvGrpSpPr>
            <a:grpSpLocks/>
          </p:cNvGrpSpPr>
          <p:nvPr/>
        </p:nvGrpSpPr>
        <p:grpSpPr bwMode="auto">
          <a:xfrm>
            <a:off x="593725" y="4070350"/>
            <a:ext cx="647700" cy="417513"/>
            <a:chOff x="3053396" y="4304255"/>
            <a:chExt cx="648422" cy="418253"/>
          </a:xfrm>
        </p:grpSpPr>
        <p:sp>
          <p:nvSpPr>
            <p:cNvPr id="87155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6" name="TextBox 146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42" name="Group 131"/>
          <p:cNvGrpSpPr>
            <a:grpSpLocks/>
          </p:cNvGrpSpPr>
          <p:nvPr/>
        </p:nvGrpSpPr>
        <p:grpSpPr bwMode="auto">
          <a:xfrm>
            <a:off x="669925" y="3041650"/>
            <a:ext cx="647700" cy="417513"/>
            <a:chOff x="3053396" y="4304255"/>
            <a:chExt cx="648422" cy="418253"/>
          </a:xfrm>
        </p:grpSpPr>
        <p:sp>
          <p:nvSpPr>
            <p:cNvPr id="87153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TextBox 133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grpSp>
        <p:nvGrpSpPr>
          <p:cNvPr id="87143" name="Group 153"/>
          <p:cNvGrpSpPr>
            <a:grpSpLocks/>
          </p:cNvGrpSpPr>
          <p:nvPr/>
        </p:nvGrpSpPr>
        <p:grpSpPr bwMode="auto">
          <a:xfrm>
            <a:off x="1050925" y="2647950"/>
            <a:ext cx="647700" cy="417513"/>
            <a:chOff x="3053396" y="4304255"/>
            <a:chExt cx="648422" cy="418253"/>
          </a:xfrm>
        </p:grpSpPr>
        <p:sp>
          <p:nvSpPr>
            <p:cNvPr id="87151" name="Freeform 84"/>
            <p:cNvSpPr>
              <a:spLocks/>
            </p:cNvSpPr>
            <p:nvPr/>
          </p:nvSpPr>
          <p:spPr bwMode="auto">
            <a:xfrm>
              <a:off x="3053396" y="4304255"/>
              <a:ext cx="596988" cy="418253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TextBox 155"/>
            <p:cNvSpPr txBox="1">
              <a:spLocks noChangeArrowheads="1"/>
            </p:cNvSpPr>
            <p:nvPr/>
          </p:nvSpPr>
          <p:spPr bwMode="auto">
            <a:xfrm>
              <a:off x="3118029" y="4323258"/>
              <a:ext cx="583789" cy="35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000"/>
                </a:lnSpc>
              </a:pPr>
              <a:r>
                <a:rPr lang="en-US" sz="1000"/>
                <a:t>access</a:t>
              </a:r>
            </a:p>
            <a:p>
              <a:pPr algn="ctr">
                <a:lnSpc>
                  <a:spcPts val="1000"/>
                </a:lnSpc>
              </a:pPr>
              <a:r>
                <a:rPr lang="en-US" sz="1000"/>
                <a:t>net</a:t>
              </a:r>
            </a:p>
          </p:txBody>
        </p:sp>
      </p:grpSp>
      <p:cxnSp>
        <p:nvCxnSpPr>
          <p:cNvPr id="87144" name="Straight Connector 509"/>
          <p:cNvCxnSpPr>
            <a:cxnSpLocks noChangeShapeType="1"/>
            <a:endCxn id="87146" idx="5"/>
          </p:cNvCxnSpPr>
          <p:nvPr/>
        </p:nvCxnSpPr>
        <p:spPr bwMode="auto">
          <a:xfrm flipH="1" flipV="1">
            <a:off x="5084763" y="5684838"/>
            <a:ext cx="520700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145" name="Straight Connector 511"/>
          <p:cNvCxnSpPr>
            <a:cxnSpLocks noChangeShapeType="1"/>
          </p:cNvCxnSpPr>
          <p:nvPr/>
        </p:nvCxnSpPr>
        <p:spPr bwMode="auto">
          <a:xfrm flipV="1">
            <a:off x="3389313" y="5689600"/>
            <a:ext cx="306387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146" name="Oval 6"/>
          <p:cNvSpPr>
            <a:spLocks noChangeArrowheads="1"/>
          </p:cNvSpPr>
          <p:nvPr/>
        </p:nvSpPr>
        <p:spPr bwMode="auto">
          <a:xfrm>
            <a:off x="3340100" y="5359400"/>
            <a:ext cx="20447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47" name="TextBox 9"/>
          <p:cNvSpPr txBox="1">
            <a:spLocks noChangeArrowheads="1"/>
          </p:cNvSpPr>
          <p:nvPr/>
        </p:nvSpPr>
        <p:spPr bwMode="auto">
          <a:xfrm>
            <a:off x="3556000" y="5334000"/>
            <a:ext cx="1587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i="1"/>
              <a:t>regional net</a:t>
            </a:r>
          </a:p>
        </p:txBody>
      </p:sp>
      <p:sp>
        <p:nvSpPr>
          <p:cNvPr id="87148" name="Oval 11"/>
          <p:cNvSpPr>
            <a:spLocks noChangeArrowheads="1"/>
          </p:cNvSpPr>
          <p:nvPr/>
        </p:nvSpPr>
        <p:spPr bwMode="auto">
          <a:xfrm>
            <a:off x="1866900" y="3429000"/>
            <a:ext cx="6096000" cy="673100"/>
          </a:xfrm>
          <a:prstGeom prst="ellipse">
            <a:avLst/>
          </a:prstGeom>
          <a:solidFill>
            <a:srgbClr val="FF6600">
              <a:alpha val="7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149" name="TextBox 13"/>
          <p:cNvSpPr txBox="1">
            <a:spLocks noChangeArrowheads="1"/>
          </p:cNvSpPr>
          <p:nvPr/>
        </p:nvSpPr>
        <p:spPr bwMode="auto">
          <a:xfrm>
            <a:off x="2614857" y="3541713"/>
            <a:ext cx="4879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chemeClr val="bg1"/>
                </a:solidFill>
              </a:rPr>
              <a:t>Content provider </a:t>
            </a:r>
            <a:r>
              <a:rPr lang="en-US" i="1" dirty="0" smtClean="0">
                <a:solidFill>
                  <a:schemeClr val="bg1"/>
                </a:solidFill>
              </a:rPr>
              <a:t>network- Goggle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87150" name="Rectangle 3"/>
          <p:cNvSpPr txBox="1">
            <a:spLocks noChangeArrowheads="1"/>
          </p:cNvSpPr>
          <p:nvPr/>
        </p:nvSpPr>
        <p:spPr bwMode="auto">
          <a:xfrm>
            <a:off x="485775" y="1011238"/>
            <a:ext cx="82042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>
                <a:latin typeface="Gill Sans MT" charset="0"/>
              </a:rPr>
              <a:t>… and content provider networks  (e.g., Google, Microsoft,   Akamai) may run their own network, to bring services, content close to end users</a:t>
            </a:r>
          </a:p>
        </p:txBody>
      </p:sp>
    </p:spTree>
    <p:extLst>
      <p:ext uri="{BB962C8B-B14F-4D97-AF65-F5344CB8AC3E}">
        <p14:creationId xmlns:p14="http://schemas.microsoft.com/office/powerpoint/2010/main" val="299331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pic>
        <p:nvPicPr>
          <p:cNvPr id="91139" name="Picture 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1534404"/>
            <a:ext cx="8241176" cy="468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33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Tier-1 ISP: e.g., Sprint</a:t>
            </a:r>
          </a:p>
        </p:txBody>
      </p:sp>
      <p:sp>
        <p:nvSpPr>
          <p:cNvPr id="9114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F4F37AC-4D0A-E846-9410-6B519CC035C1}" type="slidenum">
              <a:rPr lang="en-US" sz="1200">
                <a:latin typeface="Tahoma" charset="0"/>
              </a:rPr>
              <a:pPr/>
              <a:t>34</a:t>
            </a:fld>
            <a:endParaRPr lang="en-US" sz="1200">
              <a:latin typeface="Tahoma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71600" y="1725613"/>
            <a:ext cx="3863975" cy="3017837"/>
            <a:chOff x="1371600" y="1725614"/>
            <a:chExt cx="3863976" cy="3017838"/>
          </a:xfrm>
        </p:grpSpPr>
        <p:grpSp>
          <p:nvGrpSpPr>
            <p:cNvPr id="91143" name="Group 187"/>
            <p:cNvGrpSpPr>
              <a:grpSpLocks/>
            </p:cNvGrpSpPr>
            <p:nvPr/>
          </p:nvGrpSpPr>
          <p:grpSpPr bwMode="auto">
            <a:xfrm>
              <a:off x="1371600" y="1725614"/>
              <a:ext cx="3863976" cy="3017838"/>
              <a:chOff x="864" y="1087"/>
              <a:chExt cx="2434" cy="1901"/>
            </a:xfrm>
          </p:grpSpPr>
          <p:sp>
            <p:nvSpPr>
              <p:cNvPr id="91194" name="Rectangle 202"/>
              <p:cNvSpPr>
                <a:spLocks noChangeArrowheads="1"/>
              </p:cNvSpPr>
              <p:nvPr/>
            </p:nvSpPr>
            <p:spPr bwMode="auto">
              <a:xfrm>
                <a:off x="1307" y="1103"/>
                <a:ext cx="1560" cy="18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1195" name="Line 205"/>
              <p:cNvSpPr>
                <a:spLocks noChangeShapeType="1"/>
              </p:cNvSpPr>
              <p:nvPr/>
            </p:nvSpPr>
            <p:spPr bwMode="auto">
              <a:xfrm flipH="1">
                <a:off x="1408" y="1945"/>
                <a:ext cx="2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6" name="Line 206"/>
              <p:cNvSpPr>
                <a:spLocks noChangeShapeType="1"/>
              </p:cNvSpPr>
              <p:nvPr/>
            </p:nvSpPr>
            <p:spPr bwMode="auto">
              <a:xfrm flipH="1">
                <a:off x="1408" y="2028"/>
                <a:ext cx="28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97" name="Text Box 207"/>
              <p:cNvSpPr txBox="1">
                <a:spLocks noChangeArrowheads="1"/>
              </p:cNvSpPr>
              <p:nvPr/>
            </p:nvSpPr>
            <p:spPr bwMode="auto">
              <a:xfrm flipH="1">
                <a:off x="1336" y="1789"/>
                <a:ext cx="229" cy="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198" name="Group 208"/>
              <p:cNvGrpSpPr>
                <a:grpSpLocks/>
              </p:cNvGrpSpPr>
              <p:nvPr/>
            </p:nvGrpSpPr>
            <p:grpSpPr bwMode="auto">
              <a:xfrm flipH="1">
                <a:off x="1617" y="2063"/>
                <a:ext cx="775" cy="284"/>
                <a:chOff x="2927" y="2500"/>
                <a:chExt cx="949" cy="332"/>
              </a:xfrm>
            </p:grpSpPr>
            <p:sp>
              <p:nvSpPr>
                <p:cNvPr id="91227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2927" y="2515"/>
                  <a:ext cx="236" cy="31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8" name="Line 210"/>
                <p:cNvSpPr>
                  <a:spLocks noChangeShapeType="1"/>
                </p:cNvSpPr>
                <p:nvPr/>
              </p:nvSpPr>
              <p:spPr bwMode="auto">
                <a:xfrm>
                  <a:off x="3209" y="2500"/>
                  <a:ext cx="201" cy="33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9" name="Line 211"/>
                <p:cNvSpPr>
                  <a:spLocks noChangeShapeType="1"/>
                </p:cNvSpPr>
                <p:nvPr/>
              </p:nvSpPr>
              <p:spPr bwMode="auto">
                <a:xfrm>
                  <a:off x="3315" y="2500"/>
                  <a:ext cx="561" cy="3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199" name="Line 212"/>
              <p:cNvSpPr>
                <a:spLocks noChangeShapeType="1"/>
              </p:cNvSpPr>
              <p:nvPr/>
            </p:nvSpPr>
            <p:spPr bwMode="auto">
              <a:xfrm flipH="1" flipV="1">
                <a:off x="1819" y="1533"/>
                <a:ext cx="0" cy="35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0" name="Line 213"/>
              <p:cNvSpPr>
                <a:spLocks noChangeShapeType="1"/>
              </p:cNvSpPr>
              <p:nvPr/>
            </p:nvSpPr>
            <p:spPr bwMode="auto">
              <a:xfrm flipH="1">
                <a:off x="1587" y="2081"/>
                <a:ext cx="193" cy="2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1" name="Line 214"/>
              <p:cNvSpPr>
                <a:spLocks noChangeShapeType="1"/>
              </p:cNvSpPr>
              <p:nvPr/>
            </p:nvSpPr>
            <p:spPr bwMode="auto">
              <a:xfrm>
                <a:off x="1818" y="2068"/>
                <a:ext cx="164" cy="28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2" name="Line 215"/>
              <p:cNvSpPr>
                <a:spLocks noChangeShapeType="1"/>
              </p:cNvSpPr>
              <p:nvPr/>
            </p:nvSpPr>
            <p:spPr bwMode="auto">
              <a:xfrm>
                <a:off x="1904" y="2068"/>
                <a:ext cx="459" cy="27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3" name="Text Box 272"/>
              <p:cNvSpPr txBox="1">
                <a:spLocks noChangeArrowheads="1"/>
              </p:cNvSpPr>
              <p:nvPr/>
            </p:nvSpPr>
            <p:spPr bwMode="auto">
              <a:xfrm>
                <a:off x="1583" y="2691"/>
                <a:ext cx="114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/>
                  <a:t>to/from customers</a:t>
                </a:r>
              </a:p>
            </p:txBody>
          </p:sp>
          <p:sp>
            <p:nvSpPr>
              <p:cNvPr id="91204" name="Text Box 273"/>
              <p:cNvSpPr txBox="1">
                <a:spLocks noChangeArrowheads="1"/>
              </p:cNvSpPr>
              <p:nvPr/>
            </p:nvSpPr>
            <p:spPr bwMode="auto">
              <a:xfrm>
                <a:off x="2262" y="1699"/>
                <a:ext cx="54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/>
                  <a:t>peering</a:t>
                </a:r>
              </a:p>
            </p:txBody>
          </p:sp>
          <p:sp>
            <p:nvSpPr>
              <p:cNvPr id="91205" name="Text Box 274"/>
              <p:cNvSpPr txBox="1">
                <a:spLocks noChangeArrowheads="1"/>
              </p:cNvSpPr>
              <p:nvPr/>
            </p:nvSpPr>
            <p:spPr bwMode="auto">
              <a:xfrm>
                <a:off x="1636" y="1367"/>
                <a:ext cx="114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/>
                  <a:t> to/from backbone</a:t>
                </a:r>
              </a:p>
            </p:txBody>
          </p:sp>
          <p:sp>
            <p:nvSpPr>
              <p:cNvPr id="91206" name="Rectangle 275"/>
              <p:cNvSpPr>
                <a:spLocks noChangeArrowheads="1"/>
              </p:cNvSpPr>
              <p:nvPr/>
            </p:nvSpPr>
            <p:spPr bwMode="auto">
              <a:xfrm>
                <a:off x="1355" y="1139"/>
                <a:ext cx="1447" cy="177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charset="0"/>
                </a:endParaRPr>
              </a:p>
            </p:txBody>
          </p:sp>
          <p:sp>
            <p:nvSpPr>
              <p:cNvPr id="91207" name="Line 290"/>
              <p:cNvSpPr>
                <a:spLocks noChangeShapeType="1"/>
              </p:cNvSpPr>
              <p:nvPr/>
            </p:nvSpPr>
            <p:spPr bwMode="auto">
              <a:xfrm flipH="1" flipV="1">
                <a:off x="2226" y="1559"/>
                <a:ext cx="0" cy="35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8" name="Line 292"/>
              <p:cNvSpPr>
                <a:spLocks noChangeShapeType="1"/>
              </p:cNvSpPr>
              <p:nvPr/>
            </p:nvSpPr>
            <p:spPr bwMode="auto">
              <a:xfrm>
                <a:off x="2360" y="1948"/>
                <a:ext cx="3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09" name="Line 293"/>
              <p:cNvSpPr>
                <a:spLocks noChangeShapeType="1"/>
              </p:cNvSpPr>
              <p:nvPr/>
            </p:nvSpPr>
            <p:spPr bwMode="auto">
              <a:xfrm>
                <a:off x="2360" y="2030"/>
                <a:ext cx="36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0" name="Text Box 294"/>
              <p:cNvSpPr txBox="1">
                <a:spLocks noChangeArrowheads="1"/>
              </p:cNvSpPr>
              <p:nvPr/>
            </p:nvSpPr>
            <p:spPr bwMode="auto">
              <a:xfrm>
                <a:off x="2410" y="1790"/>
                <a:ext cx="2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211" name="Group 296"/>
              <p:cNvGrpSpPr>
                <a:grpSpLocks/>
              </p:cNvGrpSpPr>
              <p:nvPr/>
            </p:nvGrpSpPr>
            <p:grpSpPr bwMode="auto">
              <a:xfrm>
                <a:off x="2376" y="2519"/>
                <a:ext cx="83" cy="167"/>
                <a:chOff x="4467" y="2745"/>
                <a:chExt cx="96" cy="345"/>
              </a:xfrm>
            </p:grpSpPr>
            <p:sp>
              <p:nvSpPr>
                <p:cNvPr id="91225" name="Line 29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94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6" name="Line 29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390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2" name="Text Box 299"/>
              <p:cNvSpPr txBox="1">
                <a:spLocks noChangeArrowheads="1"/>
              </p:cNvSpPr>
              <p:nvPr/>
            </p:nvSpPr>
            <p:spPr bwMode="auto">
              <a:xfrm rot="16200000" flipH="1">
                <a:off x="2242" y="2497"/>
                <a:ext cx="238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213" name="Group 301"/>
              <p:cNvGrpSpPr>
                <a:grpSpLocks/>
              </p:cNvGrpSpPr>
              <p:nvPr/>
            </p:nvGrpSpPr>
            <p:grpSpPr bwMode="auto">
              <a:xfrm>
                <a:off x="1977" y="2528"/>
                <a:ext cx="84" cy="167"/>
                <a:chOff x="4467" y="2745"/>
                <a:chExt cx="96" cy="345"/>
              </a:xfrm>
            </p:grpSpPr>
            <p:sp>
              <p:nvSpPr>
                <p:cNvPr id="91223" name="Line 302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94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4" name="Line 303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390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4" name="Text Box 304"/>
              <p:cNvSpPr txBox="1">
                <a:spLocks noChangeArrowheads="1"/>
              </p:cNvSpPr>
              <p:nvPr/>
            </p:nvSpPr>
            <p:spPr bwMode="auto">
              <a:xfrm rot="16200000" flipH="1">
                <a:off x="1837" y="2491"/>
                <a:ext cx="2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grpSp>
            <p:nvGrpSpPr>
              <p:cNvPr id="91215" name="Group 306"/>
              <p:cNvGrpSpPr>
                <a:grpSpLocks/>
              </p:cNvGrpSpPr>
              <p:nvPr/>
            </p:nvGrpSpPr>
            <p:grpSpPr bwMode="auto">
              <a:xfrm>
                <a:off x="1545" y="2526"/>
                <a:ext cx="92" cy="167"/>
                <a:chOff x="4467" y="2745"/>
                <a:chExt cx="96" cy="345"/>
              </a:xfrm>
            </p:grpSpPr>
            <p:sp>
              <p:nvSpPr>
                <p:cNvPr id="91221" name="Line 307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294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2" name="Line 308"/>
                <p:cNvSpPr>
                  <a:spLocks noChangeShapeType="1"/>
                </p:cNvSpPr>
                <p:nvPr/>
              </p:nvSpPr>
              <p:spPr bwMode="auto">
                <a:xfrm rot="16200000" flipH="1">
                  <a:off x="4390" y="2918"/>
                  <a:ext cx="345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1216" name="Text Box 309"/>
              <p:cNvSpPr txBox="1">
                <a:spLocks noChangeArrowheads="1"/>
              </p:cNvSpPr>
              <p:nvPr/>
            </p:nvSpPr>
            <p:spPr bwMode="auto">
              <a:xfrm rot="16200000" flipH="1">
                <a:off x="1407" y="2492"/>
                <a:ext cx="2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91217" name="Text Box 310"/>
              <p:cNvSpPr txBox="1">
                <a:spLocks noChangeArrowheads="1"/>
              </p:cNvSpPr>
              <p:nvPr/>
            </p:nvSpPr>
            <p:spPr bwMode="auto">
              <a:xfrm>
                <a:off x="1437" y="1179"/>
                <a:ext cx="1282" cy="1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400">
                    <a:solidFill>
                      <a:srgbClr val="FF0000"/>
                    </a:solidFill>
                  </a:rPr>
                  <a:t>POP: point-of-presence</a:t>
                </a:r>
              </a:p>
            </p:txBody>
          </p:sp>
          <p:sp>
            <p:nvSpPr>
              <p:cNvPr id="91218" name="Line 148"/>
              <p:cNvSpPr>
                <a:spLocks noChangeShapeType="1"/>
              </p:cNvSpPr>
              <p:nvPr/>
            </p:nvSpPr>
            <p:spPr bwMode="auto">
              <a:xfrm>
                <a:off x="3192" y="1948"/>
                <a:ext cx="0" cy="8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19" name="Line 184"/>
              <p:cNvSpPr>
                <a:spLocks noChangeShapeType="1"/>
              </p:cNvSpPr>
              <p:nvPr/>
            </p:nvSpPr>
            <p:spPr bwMode="auto">
              <a:xfrm>
                <a:off x="3298" y="2402"/>
                <a:ext cx="0" cy="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20" name="Freeform 186"/>
              <p:cNvSpPr>
                <a:spLocks/>
              </p:cNvSpPr>
              <p:nvPr/>
            </p:nvSpPr>
            <p:spPr bwMode="auto">
              <a:xfrm>
                <a:off x="864" y="1087"/>
                <a:ext cx="475" cy="1879"/>
              </a:xfrm>
              <a:custGeom>
                <a:avLst/>
                <a:gdLst>
                  <a:gd name="T0" fmla="*/ 0 w 475"/>
                  <a:gd name="T1" fmla="*/ 1224 h 1879"/>
                  <a:gd name="T2" fmla="*/ 475 w 475"/>
                  <a:gd name="T3" fmla="*/ 0 h 1879"/>
                  <a:gd name="T4" fmla="*/ 468 w 475"/>
                  <a:gd name="T5" fmla="*/ 1879 h 1879"/>
                  <a:gd name="T6" fmla="*/ 0 w 475"/>
                  <a:gd name="T7" fmla="*/ 1224 h 187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75"/>
                  <a:gd name="T13" fmla="*/ 0 h 1879"/>
                  <a:gd name="T14" fmla="*/ 475 w 475"/>
                  <a:gd name="T15" fmla="*/ 1879 h 187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75" h="1879">
                    <a:moveTo>
                      <a:pt x="0" y="1224"/>
                    </a:moveTo>
                    <a:lnTo>
                      <a:pt x="475" y="0"/>
                    </a:lnTo>
                    <a:lnTo>
                      <a:pt x="468" y="1879"/>
                    </a:lnTo>
                    <a:lnTo>
                      <a:pt x="0" y="1224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1144" name="Group 347"/>
            <p:cNvGrpSpPr>
              <a:grpSpLocks/>
            </p:cNvGrpSpPr>
            <p:nvPr/>
          </p:nvGrpSpPr>
          <p:grpSpPr bwMode="auto">
            <a:xfrm>
              <a:off x="3570624" y="3685767"/>
              <a:ext cx="544387" cy="333770"/>
              <a:chOff x="1871277" y="1576300"/>
              <a:chExt cx="1128371" cy="437860"/>
            </a:xfrm>
          </p:grpSpPr>
          <p:sp>
            <p:nvSpPr>
              <p:cNvPr id="88" name="Oval 87"/>
              <p:cNvSpPr/>
              <p:nvPr/>
            </p:nvSpPr>
            <p:spPr bwMode="auto">
              <a:xfrm flipV="1">
                <a:off x="1873872" y="1695546"/>
                <a:ext cx="1125341" cy="3186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1870583" y="1739279"/>
                <a:ext cx="1128630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 flipV="1">
                <a:off x="1870583" y="1576838"/>
                <a:ext cx="1125341" cy="31863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2160144" y="1674720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2100916" y="1633068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3" name="Freeform 92"/>
              <p:cNvSpPr/>
              <p:nvPr/>
            </p:nvSpPr>
            <p:spPr bwMode="auto">
              <a:xfrm>
                <a:off x="2535258" y="1728867"/>
                <a:ext cx="246784" cy="9579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94" name="Freeform 93"/>
              <p:cNvSpPr/>
              <p:nvPr/>
            </p:nvSpPr>
            <p:spPr bwMode="auto">
              <a:xfrm>
                <a:off x="2087754" y="1730949"/>
                <a:ext cx="243495" cy="9579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95" name="Straight Connector 94"/>
              <p:cNvCxnSpPr>
                <a:endCxn id="90" idx="2"/>
              </p:cNvCxnSpPr>
              <p:nvPr/>
            </p:nvCxnSpPr>
            <p:spPr bwMode="auto">
              <a:xfrm flipH="1" flipV="1">
                <a:off x="1870583" y="1737197"/>
                <a:ext cx="3289" cy="12287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 bwMode="auto">
              <a:xfrm flipH="1" flipV="1">
                <a:off x="2995923" y="1735114"/>
                <a:ext cx="3289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5" name="Group 347"/>
            <p:cNvGrpSpPr>
              <a:grpSpLocks/>
            </p:cNvGrpSpPr>
            <p:nvPr/>
          </p:nvGrpSpPr>
          <p:grpSpPr bwMode="auto">
            <a:xfrm>
              <a:off x="2915191" y="3680361"/>
              <a:ext cx="544387" cy="333770"/>
              <a:chOff x="1871277" y="1576300"/>
              <a:chExt cx="1128371" cy="437860"/>
            </a:xfrm>
          </p:grpSpPr>
          <p:sp>
            <p:nvSpPr>
              <p:cNvPr id="98" name="Oval 97"/>
              <p:cNvSpPr/>
              <p:nvPr/>
            </p:nvSpPr>
            <p:spPr bwMode="auto">
              <a:xfrm flipV="1">
                <a:off x="1873447" y="1694307"/>
                <a:ext cx="1125341" cy="32071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1870156" y="1740124"/>
                <a:ext cx="1128632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0" name="Oval 99"/>
              <p:cNvSpPr/>
              <p:nvPr/>
            </p:nvSpPr>
            <p:spPr bwMode="auto">
              <a:xfrm flipV="1">
                <a:off x="1870156" y="1575599"/>
                <a:ext cx="1125341" cy="320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 bwMode="auto">
              <a:xfrm>
                <a:off x="2159717" y="1673481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Freeform 101"/>
              <p:cNvSpPr/>
              <p:nvPr/>
            </p:nvSpPr>
            <p:spPr bwMode="auto">
              <a:xfrm>
                <a:off x="2100489" y="1631830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534831" y="1727628"/>
                <a:ext cx="246786" cy="97881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087327" y="1729710"/>
                <a:ext cx="243495" cy="978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5" name="Straight Connector 104"/>
              <p:cNvCxnSpPr>
                <a:endCxn id="100" idx="2"/>
              </p:cNvCxnSpPr>
              <p:nvPr/>
            </p:nvCxnSpPr>
            <p:spPr bwMode="auto">
              <a:xfrm flipH="1" flipV="1">
                <a:off x="1870156" y="1738041"/>
                <a:ext cx="3292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 flipH="1" flipV="1">
                <a:off x="2995496" y="1733876"/>
                <a:ext cx="3292" cy="12495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6" name="Group 347"/>
            <p:cNvGrpSpPr>
              <a:grpSpLocks/>
            </p:cNvGrpSpPr>
            <p:nvPr/>
          </p:nvGrpSpPr>
          <p:grpSpPr bwMode="auto">
            <a:xfrm>
              <a:off x="2256002" y="3682470"/>
              <a:ext cx="544387" cy="333770"/>
              <a:chOff x="1871277" y="1576300"/>
              <a:chExt cx="1128371" cy="437860"/>
            </a:xfrm>
          </p:grpSpPr>
          <p:sp>
            <p:nvSpPr>
              <p:cNvPr id="108" name="Oval 107"/>
              <p:cNvSpPr/>
              <p:nvPr/>
            </p:nvSpPr>
            <p:spPr bwMode="auto">
              <a:xfrm flipV="1">
                <a:off x="1874227" y="1695706"/>
                <a:ext cx="1125341" cy="31863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1870937" y="1739439"/>
                <a:ext cx="1128630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0" name="Oval 109"/>
              <p:cNvSpPr/>
              <p:nvPr/>
            </p:nvSpPr>
            <p:spPr bwMode="auto">
              <a:xfrm flipV="1">
                <a:off x="1870937" y="1576998"/>
                <a:ext cx="1125341" cy="31863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60498" y="1674880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101270" y="1633228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535612" y="1729027"/>
                <a:ext cx="246784" cy="9579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088108" y="1731109"/>
                <a:ext cx="243495" cy="9579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5" name="Straight Connector 114"/>
              <p:cNvCxnSpPr>
                <a:endCxn id="110" idx="2"/>
              </p:cNvCxnSpPr>
              <p:nvPr/>
            </p:nvCxnSpPr>
            <p:spPr bwMode="auto">
              <a:xfrm flipH="1" flipV="1">
                <a:off x="1870937" y="1737357"/>
                <a:ext cx="3289" cy="12287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auto">
              <a:xfrm flipH="1" flipV="1">
                <a:off x="2996278" y="1735274"/>
                <a:ext cx="3289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7" name="Group 347"/>
            <p:cNvGrpSpPr>
              <a:grpSpLocks/>
            </p:cNvGrpSpPr>
            <p:nvPr/>
          </p:nvGrpSpPr>
          <p:grpSpPr bwMode="auto">
            <a:xfrm>
              <a:off x="2630086" y="2989478"/>
              <a:ext cx="544387" cy="333770"/>
              <a:chOff x="1871277" y="1576300"/>
              <a:chExt cx="1128371" cy="437860"/>
            </a:xfrm>
          </p:grpSpPr>
          <p:sp>
            <p:nvSpPr>
              <p:cNvPr id="118" name="Oval 117"/>
              <p:cNvSpPr/>
              <p:nvPr/>
            </p:nvSpPr>
            <p:spPr bwMode="auto">
              <a:xfrm flipV="1">
                <a:off x="1875400" y="1694726"/>
                <a:ext cx="1125341" cy="3186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 bwMode="auto">
              <a:xfrm>
                <a:off x="1872110" y="1738461"/>
                <a:ext cx="1128630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0" name="Oval 119"/>
              <p:cNvSpPr/>
              <p:nvPr/>
            </p:nvSpPr>
            <p:spPr bwMode="auto">
              <a:xfrm flipV="1">
                <a:off x="1872110" y="1576019"/>
                <a:ext cx="1125341" cy="318634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" name="Freeform 120"/>
              <p:cNvSpPr/>
              <p:nvPr/>
            </p:nvSpPr>
            <p:spPr bwMode="auto">
              <a:xfrm>
                <a:off x="2161672" y="1673900"/>
                <a:ext cx="546218" cy="160359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02443" y="1632248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536785" y="1728047"/>
                <a:ext cx="246784" cy="95799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089281" y="1730130"/>
                <a:ext cx="243495" cy="9579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5" name="Straight Connector 124"/>
              <p:cNvCxnSpPr>
                <a:endCxn id="120" idx="2"/>
              </p:cNvCxnSpPr>
              <p:nvPr/>
            </p:nvCxnSpPr>
            <p:spPr bwMode="auto">
              <a:xfrm flipH="1" flipV="1">
                <a:off x="1872110" y="1736377"/>
                <a:ext cx="3289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 bwMode="auto">
              <a:xfrm flipH="1" flipV="1">
                <a:off x="2997451" y="1734295"/>
                <a:ext cx="3289" cy="122872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148" name="Group 347"/>
            <p:cNvGrpSpPr>
              <a:grpSpLocks/>
            </p:cNvGrpSpPr>
            <p:nvPr/>
          </p:nvGrpSpPr>
          <p:grpSpPr bwMode="auto">
            <a:xfrm>
              <a:off x="3244642" y="2991587"/>
              <a:ext cx="544387" cy="333770"/>
              <a:chOff x="1871277" y="1576300"/>
              <a:chExt cx="1128371" cy="437860"/>
            </a:xfrm>
          </p:grpSpPr>
          <p:sp>
            <p:nvSpPr>
              <p:cNvPr id="128" name="Oval 127"/>
              <p:cNvSpPr/>
              <p:nvPr/>
            </p:nvSpPr>
            <p:spPr bwMode="auto">
              <a:xfrm flipV="1">
                <a:off x="1875000" y="1694042"/>
                <a:ext cx="1125341" cy="320717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1871708" y="1739859"/>
                <a:ext cx="1128632" cy="11662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 flipV="1">
                <a:off x="1871708" y="1575334"/>
                <a:ext cx="1125341" cy="32071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" name="Freeform 130"/>
              <p:cNvSpPr/>
              <p:nvPr/>
            </p:nvSpPr>
            <p:spPr bwMode="auto">
              <a:xfrm>
                <a:off x="2161269" y="1673216"/>
                <a:ext cx="546218" cy="16035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2" name="Freeform 131"/>
              <p:cNvSpPr/>
              <p:nvPr/>
            </p:nvSpPr>
            <p:spPr bwMode="auto">
              <a:xfrm>
                <a:off x="2102041" y="1631565"/>
                <a:ext cx="664675" cy="11245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3" name="Freeform 132"/>
              <p:cNvSpPr/>
              <p:nvPr/>
            </p:nvSpPr>
            <p:spPr bwMode="auto">
              <a:xfrm>
                <a:off x="2536383" y="1727363"/>
                <a:ext cx="246786" cy="97881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4" name="Freeform 133"/>
              <p:cNvSpPr/>
              <p:nvPr/>
            </p:nvSpPr>
            <p:spPr bwMode="auto">
              <a:xfrm>
                <a:off x="2088879" y="1729445"/>
                <a:ext cx="243495" cy="97882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35" name="Straight Connector 134"/>
              <p:cNvCxnSpPr>
                <a:endCxn id="130" idx="2"/>
              </p:cNvCxnSpPr>
              <p:nvPr/>
            </p:nvCxnSpPr>
            <p:spPr bwMode="auto">
              <a:xfrm flipH="1" flipV="1">
                <a:off x="1871708" y="1737776"/>
                <a:ext cx="3292" cy="1228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 bwMode="auto">
              <a:xfrm flipH="1" flipV="1">
                <a:off x="2997049" y="1733611"/>
                <a:ext cx="3292" cy="124955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4778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41809" y="6130265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8456" y="108968"/>
            <a:ext cx="7902544" cy="916801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Internet structure: network of </a:t>
            </a:r>
            <a:r>
              <a:rPr lang="en-US" sz="3600" dirty="0" smtClean="0">
                <a:latin typeface="Gill Sans MT" charset="0"/>
              </a:rPr>
              <a:t>networks</a:t>
            </a:r>
            <a:br>
              <a:rPr lang="en-US" sz="3600" dirty="0" smtClean="0">
                <a:latin typeface="Gill Sans MT" charset="0"/>
              </a:rPr>
            </a:br>
            <a:r>
              <a:rPr lang="en-US" sz="3600" dirty="0" smtClean="0">
                <a:latin typeface="Gill Sans MT" charset="0"/>
              </a:rPr>
              <a:t>Philosophical View</a:t>
            </a:r>
            <a:endParaRPr lang="en-US" dirty="0">
              <a:latin typeface="Gill Sans MT" charset="0"/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1775" y="5001061"/>
            <a:ext cx="7300026" cy="1653894"/>
          </a:xfrm>
        </p:spPr>
        <p:txBody>
          <a:bodyPr/>
          <a:lstStyle/>
          <a:p>
            <a:pPr indent="-288925" eaLnBrk="1" hangingPunct="1">
              <a:buFont typeface="Wingdings" charset="2"/>
              <a:buChar char="§"/>
              <a:defRPr/>
            </a:pPr>
            <a:r>
              <a:rPr lang="en-US" sz="1800" dirty="0">
                <a:latin typeface="Gill Sans MT" charset="0"/>
              </a:rPr>
              <a:t>at center: small # of well-connected large networks</a:t>
            </a:r>
          </a:p>
          <a:p>
            <a:pPr marL="282575" indent="-225425" eaLnBrk="1" hangingPunct="1">
              <a:buFont typeface="Arial"/>
              <a:buChar char="•"/>
              <a:defRPr/>
            </a:pPr>
            <a:r>
              <a:rPr lang="ja-JP" alt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“</a:t>
            </a:r>
            <a:r>
              <a:rPr lang="en-US" altLang="ja-JP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tier-1</a:t>
            </a:r>
            <a:r>
              <a:rPr lang="ja-JP" altLang="en-US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”</a:t>
            </a:r>
            <a:r>
              <a:rPr lang="en-US" altLang="ja-JP" sz="1800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 commercial ISPs</a:t>
            </a:r>
            <a:r>
              <a:rPr lang="en-US" altLang="ja-JP" sz="1800" dirty="0">
                <a:solidFill>
                  <a:srgbClr val="FF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altLang="ja-JP" sz="1800" dirty="0">
                <a:latin typeface="Gill Sans MT" charset="0"/>
                <a:ea typeface="ＭＳ Ｐゴシック" charset="0"/>
              </a:rPr>
              <a:t>(e.g., Level 3, Sprint, AT&amp;T, NTT), national &amp; international coverage</a:t>
            </a:r>
          </a:p>
          <a:p>
            <a:pPr marL="282575" indent="-225425" eaLnBrk="1" hangingPunct="1">
              <a:buFont typeface="Arial"/>
              <a:buChar char="•"/>
              <a:defRPr/>
            </a:pPr>
            <a:r>
              <a:rPr lang="en-US" sz="1800" dirty="0">
                <a:solidFill>
                  <a:srgbClr val="CC0000"/>
                </a:solidFill>
                <a:latin typeface="Gill Sans MT" charset="0"/>
                <a:cs typeface="Arial" charset="0"/>
              </a:rPr>
              <a:t>content provider network </a:t>
            </a:r>
            <a:r>
              <a:rPr lang="en-US" sz="1800" dirty="0" smtClean="0">
                <a:latin typeface="Gill Sans MT" charset="0"/>
                <a:cs typeface="Arial" charset="0"/>
              </a:rPr>
              <a:t>(e.g., </a:t>
            </a:r>
            <a:r>
              <a:rPr lang="en-US" sz="1800" dirty="0">
                <a:latin typeface="Gill Sans MT" charset="0"/>
                <a:cs typeface="Arial" charset="0"/>
              </a:rPr>
              <a:t>Google): private network that connects it data centers to Internet, often bypassing tier-1, regional</a:t>
            </a:r>
            <a:r>
              <a:rPr lang="en-US" sz="2200" dirty="0">
                <a:latin typeface="Gill Sans MT" charset="0"/>
                <a:cs typeface="Arial" charset="0"/>
              </a:rPr>
              <a:t> </a:t>
            </a:r>
            <a:r>
              <a:rPr lang="en-US" sz="1800" dirty="0" smtClean="0">
                <a:latin typeface="Gill Sans MT" charset="0"/>
                <a:cs typeface="Arial" charset="0"/>
              </a:rPr>
              <a:t>ISPs</a:t>
            </a:r>
            <a:endParaRPr lang="en-US" sz="1800" dirty="0">
              <a:latin typeface="Gill Sans MT" charset="0"/>
              <a:cs typeface="Arial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en-US" sz="2000" dirty="0">
              <a:latin typeface="Gill Sans MT" charset="0"/>
              <a:cs typeface="Arial" charset="0"/>
            </a:endParaRPr>
          </a:p>
        </p:txBody>
      </p:sp>
      <p:sp>
        <p:nvSpPr>
          <p:cNvPr id="8909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B8A5ACA5-A847-1D42-B3A0-CD6AC4CBDD74}" type="slidenum">
              <a:rPr lang="en-US" sz="1200">
                <a:latin typeface="Tahoma" charset="0"/>
              </a:rPr>
              <a:pPr/>
              <a:t>35</a:t>
            </a:fld>
            <a:endParaRPr lang="en-US" sz="1200">
              <a:latin typeface="Tahoma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2189163" y="2486025"/>
            <a:ext cx="649287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IXP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5029200" y="24098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IXP</a:t>
            </a:r>
          </a:p>
        </p:txBody>
      </p:sp>
      <p:cxnSp>
        <p:nvCxnSpPr>
          <p:cNvPr id="84" name="Straight Connector 83"/>
          <p:cNvCxnSpPr>
            <a:endCxn id="89131" idx="0"/>
          </p:cNvCxnSpPr>
          <p:nvPr/>
        </p:nvCxnSpPr>
        <p:spPr bwMode="auto">
          <a:xfrm rot="5400000">
            <a:off x="449263" y="3055937"/>
            <a:ext cx="2362200" cy="307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128" idx="4"/>
          </p:cNvCxnSpPr>
          <p:nvPr/>
        </p:nvCxnSpPr>
        <p:spPr bwMode="auto">
          <a:xfrm rot="5400000">
            <a:off x="3203575" y="4089400"/>
            <a:ext cx="504825" cy="984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89128" idx="3"/>
          </p:cNvCxnSpPr>
          <p:nvPr/>
        </p:nvCxnSpPr>
        <p:spPr bwMode="auto">
          <a:xfrm rot="5400000">
            <a:off x="2349501" y="3935412"/>
            <a:ext cx="620712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 bwMode="auto">
          <a:xfrm rot="16200000" flipH="1">
            <a:off x="857250" y="3117850"/>
            <a:ext cx="2438400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79" idx="2"/>
          </p:cNvCxnSpPr>
          <p:nvPr/>
        </p:nvCxnSpPr>
        <p:spPr bwMode="auto">
          <a:xfrm rot="5400000">
            <a:off x="1389857" y="3418681"/>
            <a:ext cx="1600200" cy="6492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 bwMode="auto">
          <a:xfrm>
            <a:off x="7705725" y="2486025"/>
            <a:ext cx="6477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IXP</a:t>
            </a:r>
          </a:p>
        </p:txBody>
      </p:sp>
      <p:cxnSp>
        <p:nvCxnSpPr>
          <p:cNvPr id="90" name="Straight Connector 89"/>
          <p:cNvCxnSpPr>
            <a:endCxn id="89134" idx="0"/>
          </p:cNvCxnSpPr>
          <p:nvPr/>
        </p:nvCxnSpPr>
        <p:spPr bwMode="auto">
          <a:xfrm>
            <a:off x="3973513" y="3857625"/>
            <a:ext cx="422275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9129" idx="2"/>
            <a:endCxn id="89128" idx="6"/>
          </p:cNvCxnSpPr>
          <p:nvPr/>
        </p:nvCxnSpPr>
        <p:spPr bwMode="auto">
          <a:xfrm rot="10800000">
            <a:off x="4497388" y="3490913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 bwMode="auto">
          <a:xfrm rot="5400000">
            <a:off x="5187950" y="3946525"/>
            <a:ext cx="620713" cy="290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5932487" y="4089401"/>
            <a:ext cx="544513" cy="809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89129" idx="5"/>
          </p:cNvCxnSpPr>
          <p:nvPr/>
        </p:nvCxnSpPr>
        <p:spPr bwMode="auto">
          <a:xfrm>
            <a:off x="6721475" y="3770313"/>
            <a:ext cx="412750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9127" idx="4"/>
            <a:endCxn id="89136" idx="7"/>
          </p:cNvCxnSpPr>
          <p:nvPr/>
        </p:nvCxnSpPr>
        <p:spPr bwMode="auto">
          <a:xfrm>
            <a:off x="6975475" y="2105025"/>
            <a:ext cx="639763" cy="23780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 bwMode="auto">
          <a:xfrm rot="10800000">
            <a:off x="3081338" y="1647825"/>
            <a:ext cx="5318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 rot="10800000">
            <a:off x="5434013" y="1647825"/>
            <a:ext cx="5302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Arc 97"/>
          <p:cNvSpPr/>
          <p:nvPr/>
        </p:nvSpPr>
        <p:spPr bwMode="auto">
          <a:xfrm>
            <a:off x="2189163" y="1038225"/>
            <a:ext cx="4460875" cy="457200"/>
          </a:xfrm>
          <a:prstGeom prst="arc">
            <a:avLst>
              <a:gd name="adj1" fmla="val 10681875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9" name="Straight Connector 98"/>
          <p:cNvCxnSpPr/>
          <p:nvPr/>
        </p:nvCxnSpPr>
        <p:spPr bwMode="auto">
          <a:xfrm rot="16200000" flipH="1">
            <a:off x="7357269" y="2056606"/>
            <a:ext cx="533400" cy="3254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endCxn id="79" idx="0"/>
          </p:cNvCxnSpPr>
          <p:nvPr/>
        </p:nvCxnSpPr>
        <p:spPr bwMode="auto">
          <a:xfrm rot="16200000" flipH="1">
            <a:off x="2163763" y="2135187"/>
            <a:ext cx="457200" cy="2444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 rot="16200000" flipH="1">
            <a:off x="2731294" y="2897981"/>
            <a:ext cx="457200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 bwMode="auto">
          <a:xfrm rot="10800000" flipV="1">
            <a:off x="2838450" y="1876425"/>
            <a:ext cx="3163888" cy="773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16200000" flipH="1">
            <a:off x="4897437" y="2078038"/>
            <a:ext cx="504825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83769" y="2518569"/>
            <a:ext cx="1143000" cy="163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 bwMode="auto">
          <a:xfrm rot="16200000" flipH="1">
            <a:off x="5362576" y="2938462"/>
            <a:ext cx="304800" cy="161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 bwMode="auto">
          <a:xfrm rot="10800000" flipV="1">
            <a:off x="4217988" y="2790825"/>
            <a:ext cx="811212" cy="5445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89125" idx="5"/>
          </p:cNvCxnSpPr>
          <p:nvPr/>
        </p:nvCxnSpPr>
        <p:spPr bwMode="auto">
          <a:xfrm rot="16200000" flipH="1">
            <a:off x="3234531" y="1535907"/>
            <a:ext cx="1470025" cy="22812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>
            <a:stCxn id="89" idx="2"/>
          </p:cNvCxnSpPr>
          <p:nvPr/>
        </p:nvCxnSpPr>
        <p:spPr bwMode="auto">
          <a:xfrm rot="16200000" flipH="1">
            <a:off x="7421562" y="3551238"/>
            <a:ext cx="1458913" cy="242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6410325" y="3101975"/>
            <a:ext cx="1535113" cy="12176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89" idx="1"/>
          </p:cNvCxnSpPr>
          <p:nvPr/>
        </p:nvCxnSpPr>
        <p:spPr bwMode="auto">
          <a:xfrm rot="10800000" flipV="1">
            <a:off x="6407150" y="2714625"/>
            <a:ext cx="1298575" cy="468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80" idx="3"/>
          </p:cNvCxnSpPr>
          <p:nvPr/>
        </p:nvCxnSpPr>
        <p:spPr bwMode="auto">
          <a:xfrm rot="10800000" flipV="1">
            <a:off x="5676900" y="2028825"/>
            <a:ext cx="830263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 bwMode="auto">
          <a:xfrm>
            <a:off x="5297488" y="1884363"/>
            <a:ext cx="2433637" cy="685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125" name="Oval 34"/>
          <p:cNvSpPr>
            <a:spLocks noChangeArrowheads="1"/>
          </p:cNvSpPr>
          <p:nvPr/>
        </p:nvSpPr>
        <p:spPr bwMode="auto">
          <a:xfrm>
            <a:off x="1135063" y="1266825"/>
            <a:ext cx="198437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Tier 1 ISP</a:t>
            </a:r>
            <a:endParaRPr lang="en-US"/>
          </a:p>
        </p:txBody>
      </p:sp>
      <p:sp>
        <p:nvSpPr>
          <p:cNvPr id="89126" name="Oval 34"/>
          <p:cNvSpPr>
            <a:spLocks noChangeArrowheads="1"/>
          </p:cNvSpPr>
          <p:nvPr/>
        </p:nvSpPr>
        <p:spPr bwMode="auto">
          <a:xfrm>
            <a:off x="3487738" y="1266825"/>
            <a:ext cx="1982787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Tier 1 ISP</a:t>
            </a:r>
            <a:endParaRPr lang="en-US"/>
          </a:p>
        </p:txBody>
      </p:sp>
      <p:sp>
        <p:nvSpPr>
          <p:cNvPr id="89127" name="Oval 34"/>
          <p:cNvSpPr>
            <a:spLocks noChangeArrowheads="1"/>
          </p:cNvSpPr>
          <p:nvPr/>
        </p:nvSpPr>
        <p:spPr bwMode="auto">
          <a:xfrm>
            <a:off x="5921375" y="1266825"/>
            <a:ext cx="2108200" cy="838200"/>
          </a:xfrm>
          <a:prstGeom prst="ellipse">
            <a:avLst/>
          </a:prstGeom>
          <a:solidFill>
            <a:srgbClr val="00206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Google</a:t>
            </a:r>
            <a:endParaRPr lang="en-US"/>
          </a:p>
        </p:txBody>
      </p:sp>
      <p:sp>
        <p:nvSpPr>
          <p:cNvPr id="89128" name="Oval 33"/>
          <p:cNvSpPr>
            <a:spLocks noChangeArrowheads="1"/>
          </p:cNvSpPr>
          <p:nvPr/>
        </p:nvSpPr>
        <p:spPr bwMode="auto">
          <a:xfrm>
            <a:off x="25146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29" name="Oval 33"/>
          <p:cNvSpPr>
            <a:spLocks noChangeArrowheads="1"/>
          </p:cNvSpPr>
          <p:nvPr/>
        </p:nvSpPr>
        <p:spPr bwMode="auto">
          <a:xfrm>
            <a:off x="5029200" y="3095625"/>
            <a:ext cx="1982788" cy="790575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808080"/>
                </a:solidFill>
              </a:rPr>
              <a:t>Regional ISP</a:t>
            </a:r>
          </a:p>
        </p:txBody>
      </p:sp>
      <p:sp>
        <p:nvSpPr>
          <p:cNvPr id="89130" name="Oval 76"/>
          <p:cNvSpPr>
            <a:spLocks noChangeArrowheads="1"/>
          </p:cNvSpPr>
          <p:nvPr/>
        </p:nvSpPr>
        <p:spPr bwMode="auto">
          <a:xfrm>
            <a:off x="2027238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1" name="Oval 76"/>
          <p:cNvSpPr>
            <a:spLocks noChangeArrowheads="1"/>
          </p:cNvSpPr>
          <p:nvPr/>
        </p:nvSpPr>
        <p:spPr bwMode="auto">
          <a:xfrm>
            <a:off x="105410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2" name="Oval 76"/>
          <p:cNvSpPr>
            <a:spLocks noChangeArrowheads="1"/>
          </p:cNvSpPr>
          <p:nvPr/>
        </p:nvSpPr>
        <p:spPr bwMode="auto">
          <a:xfrm>
            <a:off x="5921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3" name="Oval 76"/>
          <p:cNvSpPr>
            <a:spLocks noChangeArrowheads="1"/>
          </p:cNvSpPr>
          <p:nvPr/>
        </p:nvSpPr>
        <p:spPr bwMode="auto">
          <a:xfrm>
            <a:off x="4946650" y="4391025"/>
            <a:ext cx="846138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4" name="Oval 76"/>
          <p:cNvSpPr>
            <a:spLocks noChangeArrowheads="1"/>
          </p:cNvSpPr>
          <p:nvPr/>
        </p:nvSpPr>
        <p:spPr bwMode="auto">
          <a:xfrm>
            <a:off x="3973513" y="4391025"/>
            <a:ext cx="846137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5" name="Oval 76"/>
          <p:cNvSpPr>
            <a:spLocks noChangeArrowheads="1"/>
          </p:cNvSpPr>
          <p:nvPr/>
        </p:nvSpPr>
        <p:spPr bwMode="auto">
          <a:xfrm>
            <a:off x="3000375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  <p:sp>
        <p:nvSpPr>
          <p:cNvPr id="89136" name="Oval 76"/>
          <p:cNvSpPr>
            <a:spLocks noChangeArrowheads="1"/>
          </p:cNvSpPr>
          <p:nvPr/>
        </p:nvSpPr>
        <p:spPr bwMode="auto">
          <a:xfrm>
            <a:off x="6894513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dirty="0"/>
              <a:t>access</a:t>
            </a:r>
          </a:p>
          <a:p>
            <a:pPr algn="ctr"/>
            <a:r>
              <a:rPr lang="en-US" sz="1600" dirty="0"/>
              <a:t>ISP</a:t>
            </a:r>
          </a:p>
        </p:txBody>
      </p:sp>
      <p:sp>
        <p:nvSpPr>
          <p:cNvPr id="89137" name="Oval 76"/>
          <p:cNvSpPr>
            <a:spLocks noChangeArrowheads="1"/>
          </p:cNvSpPr>
          <p:nvPr/>
        </p:nvSpPr>
        <p:spPr bwMode="auto">
          <a:xfrm>
            <a:off x="7867650" y="4391025"/>
            <a:ext cx="844550" cy="63182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access</a:t>
            </a:r>
          </a:p>
          <a:p>
            <a:pPr algn="ctr"/>
            <a:r>
              <a:rPr lang="en-US" sz="1600"/>
              <a:t>ISP</a:t>
            </a:r>
          </a:p>
        </p:txBody>
      </p:sp>
    </p:spTree>
    <p:extLst>
      <p:ext uri="{BB962C8B-B14F-4D97-AF65-F5344CB8AC3E}">
        <p14:creationId xmlns:p14="http://schemas.microsoft.com/office/powerpoint/2010/main" val="818456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Line 24"/>
          <p:cNvSpPr>
            <a:spLocks noChangeShapeType="1"/>
          </p:cNvSpPr>
          <p:nvPr/>
        </p:nvSpPr>
        <p:spPr bwMode="auto">
          <a:xfrm>
            <a:off x="1643063" y="4237038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5234" name="Group 347"/>
          <p:cNvGrpSpPr>
            <a:grpSpLocks/>
          </p:cNvGrpSpPr>
          <p:nvPr/>
        </p:nvGrpSpPr>
        <p:grpSpPr bwMode="auto">
          <a:xfrm>
            <a:off x="2359025" y="4284663"/>
            <a:ext cx="1162050" cy="715962"/>
            <a:chOff x="1871277" y="1576300"/>
            <a:chExt cx="1128371" cy="437861"/>
          </a:xfrm>
        </p:grpSpPr>
        <p:sp>
          <p:nvSpPr>
            <p:cNvPr id="106" name="Oval 105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3" name="Straight Connector 112"/>
            <p:cNvCxnSpPr>
              <a:endCxn id="108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2996565" y="1734551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35" name="Line 26"/>
          <p:cNvSpPr>
            <a:spLocks noChangeShapeType="1"/>
          </p:cNvSpPr>
          <p:nvPr/>
        </p:nvSpPr>
        <p:spPr bwMode="auto">
          <a:xfrm>
            <a:off x="3567113" y="4656138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6" name="Rectangle 30"/>
          <p:cNvSpPr>
            <a:spLocks noChangeArrowheads="1"/>
          </p:cNvSpPr>
          <p:nvPr/>
        </p:nvSpPr>
        <p:spPr bwMode="auto">
          <a:xfrm>
            <a:off x="3233738" y="4527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7" name="Rectangle 31"/>
          <p:cNvSpPr>
            <a:spLocks noChangeArrowheads="1"/>
          </p:cNvSpPr>
          <p:nvPr/>
        </p:nvSpPr>
        <p:spPr bwMode="auto">
          <a:xfrm>
            <a:off x="3389313" y="4527550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8" name="Rectangle 38"/>
          <p:cNvSpPr>
            <a:spLocks noChangeArrowheads="1"/>
          </p:cNvSpPr>
          <p:nvPr/>
        </p:nvSpPr>
        <p:spPr bwMode="auto">
          <a:xfrm>
            <a:off x="3524250" y="44656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39" name="Line 25"/>
          <p:cNvSpPr>
            <a:spLocks noChangeShapeType="1"/>
          </p:cNvSpPr>
          <p:nvPr/>
        </p:nvSpPr>
        <p:spPr bwMode="auto">
          <a:xfrm flipV="1">
            <a:off x="1641475" y="4776788"/>
            <a:ext cx="735013" cy="550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0" name="Rectangle 32"/>
          <p:cNvSpPr>
            <a:spLocks noChangeArrowheads="1"/>
          </p:cNvSpPr>
          <p:nvPr/>
        </p:nvSpPr>
        <p:spPr bwMode="auto">
          <a:xfrm>
            <a:off x="2181225" y="4427538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1" name="Line 33"/>
          <p:cNvSpPr>
            <a:spLocks noChangeShapeType="1"/>
          </p:cNvSpPr>
          <p:nvPr/>
        </p:nvSpPr>
        <p:spPr bwMode="auto">
          <a:xfrm>
            <a:off x="2132013" y="4364038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2" name="Text Box 36"/>
          <p:cNvSpPr txBox="1">
            <a:spLocks noChangeArrowheads="1"/>
          </p:cNvSpPr>
          <p:nvPr/>
        </p:nvSpPr>
        <p:spPr bwMode="auto">
          <a:xfrm>
            <a:off x="765175" y="3921125"/>
            <a:ext cx="403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5243" name="Text Box 37"/>
          <p:cNvSpPr txBox="1">
            <a:spLocks noChangeArrowheads="1"/>
          </p:cNvSpPr>
          <p:nvPr/>
        </p:nvSpPr>
        <p:spPr bwMode="auto">
          <a:xfrm>
            <a:off x="941388" y="4873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grpSp>
        <p:nvGrpSpPr>
          <p:cNvPr id="95244" name="Group 66"/>
          <p:cNvGrpSpPr>
            <a:grpSpLocks/>
          </p:cNvGrpSpPr>
          <p:nvPr/>
        </p:nvGrpSpPr>
        <p:grpSpPr bwMode="auto">
          <a:xfrm>
            <a:off x="915988" y="3921125"/>
            <a:ext cx="779462" cy="679450"/>
            <a:chOff x="-44" y="1473"/>
            <a:chExt cx="981" cy="1105"/>
          </a:xfrm>
        </p:grpSpPr>
        <p:pic>
          <p:nvPicPr>
            <p:cNvPr id="9527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5" name="Group 69"/>
          <p:cNvGrpSpPr>
            <a:grpSpLocks/>
          </p:cNvGrpSpPr>
          <p:nvPr/>
        </p:nvGrpSpPr>
        <p:grpSpPr bwMode="auto">
          <a:xfrm>
            <a:off x="966788" y="4927600"/>
            <a:ext cx="779462" cy="679450"/>
            <a:chOff x="-44" y="1473"/>
            <a:chExt cx="981" cy="1105"/>
          </a:xfrm>
        </p:grpSpPr>
        <p:pic>
          <p:nvPicPr>
            <p:cNvPr id="9527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27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5246" name="Group 347"/>
          <p:cNvGrpSpPr>
            <a:grpSpLocks/>
          </p:cNvGrpSpPr>
          <p:nvPr/>
        </p:nvGrpSpPr>
        <p:grpSpPr bwMode="auto">
          <a:xfrm>
            <a:off x="5497513" y="4329113"/>
            <a:ext cx="1162050" cy="715962"/>
            <a:chOff x="1871277" y="1576300"/>
            <a:chExt cx="1128371" cy="437861"/>
          </a:xfrm>
        </p:grpSpPr>
        <p:sp>
          <p:nvSpPr>
            <p:cNvPr id="93" name="Oval 92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" name="Oval 94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Freeform 95"/>
            <p:cNvSpPr/>
            <p:nvPr/>
          </p:nvSpPr>
          <p:spPr bwMode="auto">
            <a:xfrm>
              <a:off x="2159535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Freeform 96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" name="Straight Connector 99"/>
            <p:cNvCxnSpPr>
              <a:endCxn id="95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flipH="1" flipV="1">
              <a:off x="2996565" y="1734551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247" name="Rectangle 31"/>
          <p:cNvSpPr>
            <a:spLocks noChangeArrowheads="1"/>
          </p:cNvSpPr>
          <p:nvPr/>
        </p:nvSpPr>
        <p:spPr bwMode="auto">
          <a:xfrm>
            <a:off x="1744663" y="5083175"/>
            <a:ext cx="139700" cy="1857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5248" name="Line 33"/>
          <p:cNvSpPr>
            <a:spLocks noChangeShapeType="1"/>
          </p:cNvSpPr>
          <p:nvPr/>
        </p:nvSpPr>
        <p:spPr bwMode="auto">
          <a:xfrm flipV="1">
            <a:off x="1919288" y="5053013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49" name="Rectangle 89"/>
          <p:cNvSpPr>
            <a:spLocks noChangeArrowheads="1"/>
          </p:cNvSpPr>
          <p:nvPr/>
        </p:nvSpPr>
        <p:spPr bwMode="auto">
          <a:xfrm>
            <a:off x="3081338" y="4529138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250" name="Rectangle 89"/>
          <p:cNvSpPr>
            <a:spLocks noChangeArrowheads="1"/>
          </p:cNvSpPr>
          <p:nvPr/>
        </p:nvSpPr>
        <p:spPr bwMode="auto">
          <a:xfrm>
            <a:off x="2932113" y="4527550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251" name="Rectangle 89"/>
          <p:cNvSpPr>
            <a:spLocks noChangeArrowheads="1"/>
          </p:cNvSpPr>
          <p:nvPr/>
        </p:nvSpPr>
        <p:spPr bwMode="auto">
          <a:xfrm>
            <a:off x="2779713" y="4530725"/>
            <a:ext cx="147637" cy="2000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9525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CS 125 – myKRintro </a:t>
            </a:r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52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8135"/>
            <a:ext cx="7331820" cy="110582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Internet: loss </a:t>
            </a:r>
            <a:r>
              <a:rPr lang="en-US" dirty="0">
                <a:latin typeface="Gill Sans MT" charset="0"/>
              </a:rPr>
              <a:t>and </a:t>
            </a:r>
            <a:r>
              <a:rPr lang="en-US" dirty="0" smtClean="0">
                <a:latin typeface="Gill Sans MT" charset="0"/>
              </a:rPr>
              <a:t>delay?</a:t>
            </a:r>
            <a:endParaRPr lang="en-US" sz="4800" dirty="0">
              <a:latin typeface="Gill Sans MT" charset="0"/>
            </a:endParaRP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9438" y="1371600"/>
            <a:ext cx="8564562" cy="211455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packets </a:t>
            </a:r>
            <a:r>
              <a:rPr lang="en-US" i="1" dirty="0">
                <a:latin typeface="Gill Sans MT" charset="0"/>
              </a:rPr>
              <a:t>queue</a:t>
            </a:r>
            <a:r>
              <a:rPr lang="en-US" dirty="0">
                <a:latin typeface="Gill Sans MT" charset="0"/>
              </a:rPr>
              <a:t> in router buffers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packet arrival rate to link (temporarily) exceeds output link capacity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packets queue, wait for turn</a:t>
            </a: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3621088" y="2982913"/>
            <a:ext cx="3979862" cy="1454150"/>
            <a:chOff x="2259" y="2090"/>
            <a:chExt cx="2507" cy="916"/>
          </a:xfrm>
        </p:grpSpPr>
        <p:sp>
          <p:nvSpPr>
            <p:cNvPr id="95264" name="Text Box 66"/>
            <p:cNvSpPr txBox="1">
              <a:spLocks noChangeArrowheads="1"/>
            </p:cNvSpPr>
            <p:nvPr/>
          </p:nvSpPr>
          <p:spPr bwMode="auto">
            <a:xfrm>
              <a:off x="2602" y="2090"/>
              <a:ext cx="2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packet being transmitted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5" name="Line 67"/>
            <p:cNvSpPr>
              <a:spLocks noChangeShapeType="1"/>
            </p:cNvSpPr>
            <p:nvPr/>
          </p:nvSpPr>
          <p:spPr bwMode="auto">
            <a:xfrm rot="10800000" flipV="1">
              <a:off x="2259" y="2294"/>
              <a:ext cx="1059" cy="7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4"/>
          <p:cNvGrpSpPr>
            <a:grpSpLocks/>
          </p:cNvGrpSpPr>
          <p:nvPr/>
        </p:nvGrpSpPr>
        <p:grpSpPr bwMode="auto">
          <a:xfrm>
            <a:off x="3338513" y="4802188"/>
            <a:ext cx="3414712" cy="804862"/>
            <a:chOff x="2103" y="3214"/>
            <a:chExt cx="2151" cy="507"/>
          </a:xfrm>
        </p:grpSpPr>
        <p:sp>
          <p:nvSpPr>
            <p:cNvPr id="95262" name="Text Box 72"/>
            <p:cNvSpPr txBox="1">
              <a:spLocks noChangeArrowheads="1"/>
            </p:cNvSpPr>
            <p:nvPr/>
          </p:nvSpPr>
          <p:spPr bwMode="auto">
            <a:xfrm>
              <a:off x="2530" y="3490"/>
              <a:ext cx="1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packets queueing</a:t>
              </a:r>
              <a:r>
                <a:rPr lang="en-US" sz="1800">
                  <a:solidFill>
                    <a:srgbClr val="FF0000"/>
                  </a:solidFill>
                </a:rPr>
                <a:t> </a:t>
              </a:r>
              <a:r>
                <a:rPr lang="en-US" sz="1800">
                  <a:solidFill>
                    <a:srgbClr val="CC0000"/>
                  </a:solidFill>
                </a:rPr>
                <a:t>(delay)</a:t>
              </a:r>
            </a:p>
          </p:txBody>
        </p:sp>
        <p:sp>
          <p:nvSpPr>
            <p:cNvPr id="95263" name="Line 73"/>
            <p:cNvSpPr>
              <a:spLocks noChangeShapeType="1"/>
            </p:cNvSpPr>
            <p:nvPr/>
          </p:nvSpPr>
          <p:spPr bwMode="auto">
            <a:xfrm rot="10800000">
              <a:off x="2103" y="3214"/>
              <a:ext cx="471" cy="4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5"/>
          <p:cNvGrpSpPr>
            <a:grpSpLocks/>
          </p:cNvGrpSpPr>
          <p:nvPr/>
        </p:nvGrpSpPr>
        <p:grpSpPr bwMode="auto">
          <a:xfrm>
            <a:off x="2517775" y="4764088"/>
            <a:ext cx="4248150" cy="1511300"/>
            <a:chOff x="1586" y="3190"/>
            <a:chExt cx="2676" cy="952"/>
          </a:xfrm>
        </p:grpSpPr>
        <p:sp>
          <p:nvSpPr>
            <p:cNvPr id="95260" name="Line 91"/>
            <p:cNvSpPr>
              <a:spLocks noChangeShapeType="1"/>
            </p:cNvSpPr>
            <p:nvPr/>
          </p:nvSpPr>
          <p:spPr bwMode="auto">
            <a:xfrm rot="10800000" flipH="1">
              <a:off x="1798" y="3190"/>
              <a:ext cx="105" cy="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61" name="Text Box 92"/>
            <p:cNvSpPr txBox="1">
              <a:spLocks noChangeArrowheads="1"/>
            </p:cNvSpPr>
            <p:nvPr/>
          </p:nvSpPr>
          <p:spPr bwMode="auto">
            <a:xfrm>
              <a:off x="1586" y="3738"/>
              <a:ext cx="267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</a:rPr>
                <a:t>free (available) buffers: arriving packets </a:t>
              </a:r>
            </a:p>
            <a:p>
              <a:r>
                <a:rPr lang="en-US" sz="1800">
                  <a:solidFill>
                    <a:srgbClr val="000000"/>
                  </a:solidFill>
                </a:rPr>
                <a:t>dropped (</a:t>
              </a:r>
              <a:r>
                <a:rPr lang="en-US" sz="1800">
                  <a:solidFill>
                    <a:srgbClr val="CC0000"/>
                  </a:solidFill>
                </a:rPr>
                <a:t>loss</a:t>
              </a:r>
              <a:r>
                <a:rPr lang="en-US" sz="1800">
                  <a:solidFill>
                    <a:srgbClr val="000000"/>
                  </a:solidFill>
                </a:rPr>
                <a:t>) if no free buffers</a:t>
              </a:r>
            </a:p>
          </p:txBody>
        </p:sp>
      </p:grpSp>
      <p:sp>
        <p:nvSpPr>
          <p:cNvPr id="9525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77EFF072-3AE1-0447-8141-063D4E5F8E63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36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7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CS 125 – myKRintro </a:t>
            </a:r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728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2438" y="200025"/>
            <a:ext cx="7772400" cy="811213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Four sources of packet delay</a:t>
            </a:r>
            <a:endParaRPr lang="en-US" sz="4800">
              <a:latin typeface="Gill Sans MT" charset="0"/>
            </a:endParaRP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62013" y="4491038"/>
            <a:ext cx="3810000" cy="1636712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proc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nodal processing</a:t>
            </a:r>
            <a:r>
              <a:rPr lang="en-US" dirty="0">
                <a:latin typeface="Gill Sans MT" charset="0"/>
              </a:rPr>
              <a:t> </a:t>
            </a:r>
          </a:p>
          <a:p>
            <a:pPr marL="231775" indent="-231775" eaLnBrk="1" hangingPunct="1">
              <a:buSzTx/>
              <a:defRPr/>
            </a:pPr>
            <a:r>
              <a:rPr lang="en-US" sz="2400" dirty="0">
                <a:latin typeface="Gill Sans MT" charset="0"/>
              </a:rPr>
              <a:t>check bit errors</a:t>
            </a:r>
          </a:p>
          <a:p>
            <a:pPr marL="231775" indent="-231775" eaLnBrk="1" hangingPunct="1">
              <a:buSzTx/>
              <a:defRPr/>
            </a:pPr>
            <a:r>
              <a:rPr lang="en-US" sz="2400" dirty="0">
                <a:latin typeface="Gill Sans MT" charset="0"/>
              </a:rPr>
              <a:t>determine output link</a:t>
            </a:r>
          </a:p>
          <a:p>
            <a:pPr marL="231775" indent="-231775" eaLnBrk="1" hangingPunct="1">
              <a:buSzTx/>
              <a:defRPr/>
            </a:pPr>
            <a:r>
              <a:rPr lang="en-US" sz="2400" dirty="0">
                <a:latin typeface="Gill Sans MT" charset="0"/>
              </a:rPr>
              <a:t>typically &lt; msec</a:t>
            </a:r>
          </a:p>
        </p:txBody>
      </p:sp>
      <p:sp>
        <p:nvSpPr>
          <p:cNvPr id="110627" name="Rectangle 58"/>
          <p:cNvSpPr>
            <a:spLocks noChangeArrowheads="1"/>
          </p:cNvSpPr>
          <p:nvPr/>
        </p:nvSpPr>
        <p:spPr bwMode="auto">
          <a:xfrm>
            <a:off x="4802188" y="4492625"/>
            <a:ext cx="381000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4488" indent="-344488">
              <a:lnSpc>
                <a:spcPct val="85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800" baseline="-25000" dirty="0">
                <a:solidFill>
                  <a:srgbClr val="CC0000"/>
                </a:solidFill>
                <a:latin typeface="Gill Sans MT" charset="0"/>
              </a:rPr>
              <a:t>queue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: queueing delay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time waiting at output link for transmission 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Gill Sans MT" charset="0"/>
              </a:rPr>
              <a:t>depends on congestion level of router</a:t>
            </a:r>
          </a:p>
        </p:txBody>
      </p:sp>
      <p:sp>
        <p:nvSpPr>
          <p:cNvPr id="972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39A9B401-699F-1540-B688-86C8AF7FA75D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37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grpSp>
        <p:nvGrpSpPr>
          <p:cNvPr id="97287" name="Group 70"/>
          <p:cNvGrpSpPr>
            <a:grpSpLocks/>
          </p:cNvGrpSpPr>
          <p:nvPr/>
        </p:nvGrpSpPr>
        <p:grpSpPr bwMode="auto">
          <a:xfrm>
            <a:off x="1743075" y="1249363"/>
            <a:ext cx="5894388" cy="2935287"/>
            <a:chOff x="1743075" y="1249363"/>
            <a:chExt cx="5894066" cy="2935287"/>
          </a:xfrm>
        </p:grpSpPr>
        <p:sp>
          <p:nvSpPr>
            <p:cNvPr id="97288" name="Line 24"/>
            <p:cNvSpPr>
              <a:spLocks noChangeShapeType="1"/>
            </p:cNvSpPr>
            <p:nvPr/>
          </p:nvSpPr>
          <p:spPr bwMode="auto">
            <a:xfrm>
              <a:off x="2620963" y="1857375"/>
              <a:ext cx="741362" cy="355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289" name="Group 347"/>
            <p:cNvGrpSpPr>
              <a:grpSpLocks/>
            </p:cNvGrpSpPr>
            <p:nvPr/>
          </p:nvGrpSpPr>
          <p:grpSpPr bwMode="auto">
            <a:xfrm>
              <a:off x="3336378" y="1905474"/>
              <a:ext cx="1162562" cy="715538"/>
              <a:chOff x="1871277" y="1576300"/>
              <a:chExt cx="1128371" cy="437861"/>
            </a:xfrm>
          </p:grpSpPr>
          <p:sp>
            <p:nvSpPr>
              <p:cNvPr id="113" name="Oval 112"/>
              <p:cNvSpPr/>
              <p:nvPr/>
            </p:nvSpPr>
            <p:spPr bwMode="auto">
              <a:xfrm flipV="1">
                <a:off x="1874805" y="1694526"/>
                <a:ext cx="1124731" cy="3196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1871723" y="1739212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5" name="Oval 114"/>
              <p:cNvSpPr/>
              <p:nvPr/>
            </p:nvSpPr>
            <p:spPr bwMode="auto">
              <a:xfrm flipV="1">
                <a:off x="1871723" y="1576010"/>
                <a:ext cx="1124731" cy="3196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159840" y="1673154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7" name="Freeform 116"/>
              <p:cNvSpPr/>
              <p:nvPr/>
            </p:nvSpPr>
            <p:spPr bwMode="auto">
              <a:xfrm>
                <a:off x="2102832" y="1633325"/>
                <a:ext cx="662512" cy="110744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8" name="Freeform 117"/>
              <p:cNvSpPr/>
              <p:nvPr/>
            </p:nvSpPr>
            <p:spPr bwMode="auto">
              <a:xfrm>
                <a:off x="2537317" y="1727555"/>
                <a:ext cx="243435" cy="9714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19" name="Freeform 118"/>
              <p:cNvSpPr/>
              <p:nvPr/>
            </p:nvSpPr>
            <p:spPr bwMode="auto">
              <a:xfrm>
                <a:off x="2090507" y="1729498"/>
                <a:ext cx="240353" cy="9714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20" name="Straight Connector 119"/>
              <p:cNvCxnSpPr>
                <a:endCxn id="115" idx="2"/>
              </p:cNvCxnSpPr>
              <p:nvPr/>
            </p:nvCxnSpPr>
            <p:spPr bwMode="auto">
              <a:xfrm flipH="1" flipV="1">
                <a:off x="1871723" y="1737269"/>
                <a:ext cx="3081" cy="1233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 bwMode="auto">
              <a:xfrm flipH="1" flipV="1">
                <a:off x="2996454" y="1734355"/>
                <a:ext cx="3081" cy="1233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290" name="Line 26"/>
            <p:cNvSpPr>
              <a:spLocks noChangeShapeType="1"/>
            </p:cNvSpPr>
            <p:nvPr/>
          </p:nvSpPr>
          <p:spPr bwMode="auto">
            <a:xfrm>
              <a:off x="4545013" y="2276475"/>
              <a:ext cx="1933575" cy="952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1" name="Rectangle 29"/>
            <p:cNvSpPr>
              <a:spLocks noChangeArrowheads="1"/>
            </p:cNvSpPr>
            <p:nvPr/>
          </p:nvSpPr>
          <p:spPr bwMode="auto">
            <a:xfrm>
              <a:off x="5464175" y="2076450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2" name="Rectangle 30"/>
            <p:cNvSpPr>
              <a:spLocks noChangeArrowheads="1"/>
            </p:cNvSpPr>
            <p:nvPr/>
          </p:nvSpPr>
          <p:spPr bwMode="auto">
            <a:xfrm>
              <a:off x="4211638" y="2147888"/>
              <a:ext cx="147637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3" name="Rectangle 31"/>
            <p:cNvSpPr>
              <a:spLocks noChangeArrowheads="1"/>
            </p:cNvSpPr>
            <p:nvPr/>
          </p:nvSpPr>
          <p:spPr bwMode="auto">
            <a:xfrm>
              <a:off x="4373563" y="2147888"/>
              <a:ext cx="147637" cy="20002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4" name="Line 35"/>
            <p:cNvSpPr>
              <a:spLocks noChangeShapeType="1"/>
            </p:cNvSpPr>
            <p:nvPr/>
          </p:nvSpPr>
          <p:spPr bwMode="auto">
            <a:xfrm flipV="1">
              <a:off x="6235700" y="1876425"/>
              <a:ext cx="3667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5" name="Rectangle 38"/>
            <p:cNvSpPr>
              <a:spLocks noChangeArrowheads="1"/>
            </p:cNvSpPr>
            <p:nvPr/>
          </p:nvSpPr>
          <p:spPr bwMode="auto">
            <a:xfrm>
              <a:off x="4502150" y="20859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296" name="Text Box 39"/>
            <p:cNvSpPr txBox="1">
              <a:spLocks noChangeArrowheads="1"/>
            </p:cNvSpPr>
            <p:nvPr/>
          </p:nvSpPr>
          <p:spPr bwMode="auto">
            <a:xfrm>
              <a:off x="4891088" y="1689100"/>
              <a:ext cx="1390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propagation</a:t>
              </a:r>
            </a:p>
          </p:txBody>
        </p:sp>
        <p:sp>
          <p:nvSpPr>
            <p:cNvPr id="97297" name="Line 40"/>
            <p:cNvSpPr>
              <a:spLocks noChangeShapeType="1"/>
            </p:cNvSpPr>
            <p:nvPr/>
          </p:nvSpPr>
          <p:spPr bwMode="auto">
            <a:xfrm rot="10800000">
              <a:off x="4645025" y="1876425"/>
              <a:ext cx="3190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298" name="Text Box 43"/>
            <p:cNvSpPr txBox="1">
              <a:spLocks noChangeArrowheads="1"/>
            </p:cNvSpPr>
            <p:nvPr/>
          </p:nvSpPr>
          <p:spPr bwMode="auto">
            <a:xfrm>
              <a:off x="3127375" y="2803525"/>
              <a:ext cx="12890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CC0000"/>
                  </a:solidFill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CC0000"/>
                  </a:solidFill>
                </a:rPr>
                <a:t>processing</a:t>
              </a:r>
            </a:p>
          </p:txBody>
        </p:sp>
        <p:sp>
          <p:nvSpPr>
            <p:cNvPr id="97299" name="Line 44"/>
            <p:cNvSpPr>
              <a:spLocks noChangeShapeType="1"/>
            </p:cNvSpPr>
            <p:nvPr/>
          </p:nvSpPr>
          <p:spPr bwMode="auto">
            <a:xfrm rot="10800000">
              <a:off x="3378200" y="2847975"/>
              <a:ext cx="8334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0" name="Line 45"/>
            <p:cNvSpPr>
              <a:spLocks noChangeShapeType="1"/>
            </p:cNvSpPr>
            <p:nvPr/>
          </p:nvSpPr>
          <p:spPr bwMode="auto">
            <a:xfrm rot="10800000" flipV="1">
              <a:off x="4187825" y="2609850"/>
              <a:ext cx="3857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1" name="Text Box 46"/>
            <p:cNvSpPr txBox="1">
              <a:spLocks noChangeArrowheads="1"/>
            </p:cNvSpPr>
            <p:nvPr/>
          </p:nvSpPr>
          <p:spPr bwMode="auto">
            <a:xfrm>
              <a:off x="4595813" y="3060700"/>
              <a:ext cx="1123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queueing</a:t>
              </a:r>
            </a:p>
          </p:txBody>
        </p:sp>
        <p:sp>
          <p:nvSpPr>
            <p:cNvPr id="97302" name="Line 47"/>
            <p:cNvSpPr>
              <a:spLocks noChangeShapeType="1"/>
            </p:cNvSpPr>
            <p:nvPr/>
          </p:nvSpPr>
          <p:spPr bwMode="auto">
            <a:xfrm rot="10800000">
              <a:off x="4349750" y="2609850"/>
              <a:ext cx="595313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3" name="Rectangle 3"/>
            <p:cNvSpPr>
              <a:spLocks noChangeArrowheads="1"/>
            </p:cNvSpPr>
            <p:nvPr/>
          </p:nvSpPr>
          <p:spPr bwMode="auto">
            <a:xfrm>
              <a:off x="2116138" y="3630613"/>
              <a:ext cx="4943475" cy="554037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285750" indent="-285750" eaLnBrk="1" hangingPunct="1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charset="0"/>
                <a:buNone/>
              </a:pP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nodal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=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proc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+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queue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+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trans</a:t>
              </a:r>
              <a:r>
                <a:rPr lang="en-US">
                  <a:solidFill>
                    <a:srgbClr val="000000"/>
                  </a:solidFill>
                  <a:latin typeface="Gill Sans MT" charset="0"/>
                </a:rPr>
                <a:t> +  </a:t>
              </a:r>
              <a:r>
                <a:rPr lang="en-US" i="1">
                  <a:solidFill>
                    <a:srgbClr val="000000"/>
                  </a:solidFill>
                  <a:latin typeface="Gill Sans MT" charset="0"/>
                </a:rPr>
                <a:t>d</a:t>
              </a:r>
              <a:r>
                <a:rPr lang="en-US" baseline="-25000">
                  <a:solidFill>
                    <a:srgbClr val="000000"/>
                  </a:solidFill>
                  <a:latin typeface="Gill Sans MT" charset="0"/>
                </a:rPr>
                <a:t>prop</a:t>
              </a:r>
              <a:endParaRPr lang="en-US">
                <a:solidFill>
                  <a:srgbClr val="000000"/>
                </a:solidFill>
                <a:latin typeface="Gill Sans MT" charset="0"/>
              </a:endParaRPr>
            </a:p>
          </p:txBody>
        </p:sp>
        <p:sp>
          <p:nvSpPr>
            <p:cNvPr id="97304" name="Line 25"/>
            <p:cNvSpPr>
              <a:spLocks noChangeShapeType="1"/>
            </p:cNvSpPr>
            <p:nvPr/>
          </p:nvSpPr>
          <p:spPr bwMode="auto">
            <a:xfrm flipV="1">
              <a:off x="2619083" y="2397124"/>
              <a:ext cx="735306" cy="5499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5" name="Rectangle 32"/>
            <p:cNvSpPr>
              <a:spLocks noChangeArrowheads="1"/>
            </p:cNvSpPr>
            <p:nvPr/>
          </p:nvSpPr>
          <p:spPr bwMode="auto">
            <a:xfrm>
              <a:off x="3159125" y="2047875"/>
              <a:ext cx="147638" cy="2000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06" name="Line 33"/>
            <p:cNvSpPr>
              <a:spLocks noChangeShapeType="1"/>
            </p:cNvSpPr>
            <p:nvPr/>
          </p:nvSpPr>
          <p:spPr bwMode="auto">
            <a:xfrm>
              <a:off x="3109913" y="1984375"/>
              <a:ext cx="2111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307" name="Text Box 36"/>
            <p:cNvSpPr txBox="1">
              <a:spLocks noChangeArrowheads="1"/>
            </p:cNvSpPr>
            <p:nvPr/>
          </p:nvSpPr>
          <p:spPr bwMode="auto">
            <a:xfrm>
              <a:off x="1743075" y="1541463"/>
              <a:ext cx="4026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97308" name="Text Box 37"/>
            <p:cNvSpPr txBox="1">
              <a:spLocks noChangeArrowheads="1"/>
            </p:cNvSpPr>
            <p:nvPr/>
          </p:nvSpPr>
          <p:spPr bwMode="auto">
            <a:xfrm>
              <a:off x="1919288" y="2493963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B</a:t>
              </a:r>
            </a:p>
          </p:txBody>
        </p:sp>
        <p:grpSp>
          <p:nvGrpSpPr>
            <p:cNvPr id="97309" name="Group 66"/>
            <p:cNvGrpSpPr>
              <a:grpSpLocks/>
            </p:cNvGrpSpPr>
            <p:nvPr/>
          </p:nvGrpSpPr>
          <p:grpSpPr bwMode="auto">
            <a:xfrm>
              <a:off x="1893888" y="1541463"/>
              <a:ext cx="779462" cy="679450"/>
              <a:chOff x="-44" y="1473"/>
              <a:chExt cx="981" cy="1105"/>
            </a:xfrm>
          </p:grpSpPr>
          <p:pic>
            <p:nvPicPr>
              <p:cNvPr id="97327" name="Picture 6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8" name="Freeform 6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97310" name="Group 69"/>
            <p:cNvGrpSpPr>
              <a:grpSpLocks/>
            </p:cNvGrpSpPr>
            <p:nvPr/>
          </p:nvGrpSpPr>
          <p:grpSpPr bwMode="auto">
            <a:xfrm>
              <a:off x="1943685" y="2548431"/>
              <a:ext cx="779463" cy="679450"/>
              <a:chOff x="-44" y="1473"/>
              <a:chExt cx="981" cy="1105"/>
            </a:xfrm>
          </p:grpSpPr>
          <p:pic>
            <p:nvPicPr>
              <p:cNvPr id="97325" name="Picture 7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326" name="Freeform 7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7311" name="Text Box 41"/>
            <p:cNvSpPr txBox="1">
              <a:spLocks noChangeArrowheads="1"/>
            </p:cNvSpPr>
            <p:nvPr/>
          </p:nvSpPr>
          <p:spPr bwMode="auto">
            <a:xfrm>
              <a:off x="2987675" y="1249363"/>
              <a:ext cx="14668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CC0000"/>
                  </a:solidFill>
                </a:rPr>
                <a:t>transmission</a:t>
              </a:r>
            </a:p>
          </p:txBody>
        </p:sp>
        <p:sp>
          <p:nvSpPr>
            <p:cNvPr id="97312" name="Line 42"/>
            <p:cNvSpPr>
              <a:spLocks noChangeShapeType="1"/>
            </p:cNvSpPr>
            <p:nvPr/>
          </p:nvSpPr>
          <p:spPr bwMode="auto">
            <a:xfrm rot="10800000" flipH="1" flipV="1">
              <a:off x="4038600" y="1517650"/>
              <a:ext cx="528638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7313" name="Group 347"/>
            <p:cNvGrpSpPr>
              <a:grpSpLocks/>
            </p:cNvGrpSpPr>
            <p:nvPr/>
          </p:nvGrpSpPr>
          <p:grpSpPr bwMode="auto">
            <a:xfrm>
              <a:off x="6474579" y="1949848"/>
              <a:ext cx="1162562" cy="715538"/>
              <a:chOff x="1871277" y="1576300"/>
              <a:chExt cx="1128371" cy="437861"/>
            </a:xfrm>
          </p:grpSpPr>
          <p:sp>
            <p:nvSpPr>
              <p:cNvPr id="100" name="Oval 99"/>
              <p:cNvSpPr/>
              <p:nvPr/>
            </p:nvSpPr>
            <p:spPr bwMode="auto">
              <a:xfrm flipV="1">
                <a:off x="1874917" y="1694572"/>
                <a:ext cx="1124731" cy="31960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1871836" y="1739259"/>
                <a:ext cx="1127812" cy="1165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2" name="Oval 101"/>
              <p:cNvSpPr/>
              <p:nvPr/>
            </p:nvSpPr>
            <p:spPr bwMode="auto">
              <a:xfrm flipV="1">
                <a:off x="1871836" y="1576056"/>
                <a:ext cx="1124731" cy="31960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2159951" y="1673201"/>
                <a:ext cx="548499" cy="16126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02945" y="1633372"/>
                <a:ext cx="662512" cy="110744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537430" y="1727602"/>
                <a:ext cx="243435" cy="97144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090619" y="1729544"/>
                <a:ext cx="240353" cy="97144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07" name="Straight Connector 106"/>
              <p:cNvCxnSpPr>
                <a:endCxn id="102" idx="2"/>
              </p:cNvCxnSpPr>
              <p:nvPr/>
            </p:nvCxnSpPr>
            <p:spPr bwMode="auto">
              <a:xfrm flipH="1" flipV="1">
                <a:off x="1871836" y="1737316"/>
                <a:ext cx="3081" cy="1233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auto">
              <a:xfrm flipH="1" flipV="1">
                <a:off x="2996567" y="1734402"/>
                <a:ext cx="3081" cy="12337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314" name="Rectangle 31"/>
            <p:cNvSpPr>
              <a:spLocks noChangeArrowheads="1"/>
            </p:cNvSpPr>
            <p:nvPr/>
          </p:nvSpPr>
          <p:spPr bwMode="auto">
            <a:xfrm>
              <a:off x="2722387" y="2704007"/>
              <a:ext cx="139765" cy="18519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315" name="Line 33"/>
            <p:cNvSpPr>
              <a:spLocks noChangeShapeType="1"/>
            </p:cNvSpPr>
            <p:nvPr/>
          </p:nvSpPr>
          <p:spPr bwMode="auto">
            <a:xfrm flipV="1">
              <a:off x="2897708" y="2673625"/>
              <a:ext cx="219668" cy="1619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74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solidFill>
                  <a:srgbClr val="000000"/>
                </a:solidFill>
                <a:latin typeface="Tahoma" charset="0"/>
              </a:rPr>
              <a:t>CS 125 – myKRintro </a:t>
            </a:r>
            <a:endParaRPr lang="en-US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12642" name="Rectangle 3"/>
          <p:cNvSpPr>
            <a:spLocks noChangeArrowheads="1"/>
          </p:cNvSpPr>
          <p:nvPr/>
        </p:nvSpPr>
        <p:spPr bwMode="auto">
          <a:xfrm>
            <a:off x="627063" y="4370687"/>
            <a:ext cx="3810000" cy="207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trans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transmission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packet length (bits) 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link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bandwidth (bps)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000" i="1" baseline="-25000" dirty="0">
                <a:solidFill>
                  <a:srgbClr val="CC0000"/>
                </a:solidFill>
                <a:latin typeface="Gill Sans MT" charset="0"/>
              </a:rPr>
              <a:t>trans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= L/R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4745359" y="4368779"/>
            <a:ext cx="41529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 dirty="0">
                <a:solidFill>
                  <a:srgbClr val="CC0000"/>
                </a:solidFill>
                <a:latin typeface="Gill Sans MT" charset="0"/>
              </a:rPr>
              <a:t>prop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propagation delay: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length of physical link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: propagation speed (~2x10</a:t>
            </a:r>
            <a:r>
              <a:rPr lang="en-US" sz="2000" baseline="30000" dirty="0">
                <a:solidFill>
                  <a:srgbClr val="000000"/>
                </a:solidFill>
                <a:latin typeface="Gill Sans MT" charset="0"/>
              </a:rPr>
              <a:t>8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 m/sec)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2000" baseline="-25000" dirty="0">
                <a:solidFill>
                  <a:srgbClr val="CC0000"/>
                </a:solidFill>
                <a:latin typeface="Gill Sans MT" charset="0"/>
              </a:rPr>
              <a:t>prop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 = 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latin typeface="Gill Sans MT" charset="0"/>
              </a:rPr>
              <a:t>/</a:t>
            </a:r>
            <a:r>
              <a:rPr lang="en-US" sz="2000" i="1" dirty="0">
                <a:solidFill>
                  <a:srgbClr val="000000"/>
                </a:solidFill>
                <a:latin typeface="Gill Sans MT" charset="0"/>
              </a:rPr>
              <a:t>s</a:t>
            </a:r>
          </a:p>
        </p:txBody>
      </p:sp>
      <p:sp>
        <p:nvSpPr>
          <p:cNvPr id="99333" name="Rectangle 2"/>
          <p:cNvSpPr>
            <a:spLocks noChangeArrowheads="1"/>
          </p:cNvSpPr>
          <p:nvPr/>
        </p:nvSpPr>
        <p:spPr bwMode="auto">
          <a:xfrm>
            <a:off x="452438" y="200025"/>
            <a:ext cx="77724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Four sources of packet delay</a:t>
            </a:r>
            <a:endParaRPr lang="en-US" sz="4800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9933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000000"/>
                </a:solidFill>
                <a:latin typeface="Tahoma" charset="0"/>
              </a:rPr>
              <a:t>1-</a:t>
            </a:r>
            <a:fld id="{5C7DC42D-143B-504B-BC87-01BAD5C05049}" type="slidenum">
              <a:rPr lang="en-US" sz="1200">
                <a:solidFill>
                  <a:srgbClr val="000000"/>
                </a:solidFill>
                <a:latin typeface="Tahoma" charset="0"/>
              </a:rPr>
              <a:pPr/>
              <a:t>38</a:t>
            </a:fld>
            <a:endParaRPr lang="en-US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9335" name="TextBox 1"/>
          <p:cNvSpPr txBox="1">
            <a:spLocks noChangeArrowheads="1"/>
          </p:cNvSpPr>
          <p:nvPr/>
        </p:nvSpPr>
        <p:spPr bwMode="auto">
          <a:xfrm>
            <a:off x="503238" y="6370638"/>
            <a:ext cx="64309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* Check out the Java applet for an interactive animation on trans vs. prop delay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074863" y="5413375"/>
            <a:ext cx="2692400" cy="701675"/>
            <a:chOff x="2271473" y="5377200"/>
            <a:chExt cx="2692148" cy="701675"/>
          </a:xfrm>
        </p:grpSpPr>
        <p:sp>
          <p:nvSpPr>
            <p:cNvPr id="99388" name="Text Box 62"/>
            <p:cNvSpPr txBox="1">
              <a:spLocks noChangeArrowheads="1"/>
            </p:cNvSpPr>
            <p:nvPr/>
          </p:nvSpPr>
          <p:spPr bwMode="auto">
            <a:xfrm>
              <a:off x="2598578" y="5377200"/>
              <a:ext cx="2105025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trans </a:t>
              </a:r>
              <a:r>
                <a:rPr lang="en-US" sz="2000">
                  <a:solidFill>
                    <a:srgbClr val="CC0000"/>
                  </a:solidFill>
                </a:rPr>
                <a:t>and </a:t>
              </a:r>
              <a:r>
                <a:rPr lang="en-US" sz="2000" i="1">
                  <a:solidFill>
                    <a:srgbClr val="CC0000"/>
                  </a:solidFill>
                </a:rPr>
                <a:t>d</a:t>
              </a:r>
              <a:r>
                <a:rPr lang="en-US" sz="2000" baseline="-25000">
                  <a:solidFill>
                    <a:srgbClr val="CC0000"/>
                  </a:solidFill>
                </a:rPr>
                <a:t>prop</a:t>
              </a:r>
            </a:p>
            <a:p>
              <a:pPr algn="ctr"/>
              <a:r>
                <a:rPr lang="en-US" sz="2000" i="1">
                  <a:solidFill>
                    <a:srgbClr val="CC0000"/>
                  </a:solidFill>
                </a:rPr>
                <a:t>very </a:t>
              </a:r>
              <a:r>
                <a:rPr lang="en-US" sz="2000">
                  <a:solidFill>
                    <a:srgbClr val="CC0000"/>
                  </a:solidFill>
                </a:rPr>
                <a:t>different</a:t>
              </a:r>
            </a:p>
          </p:txBody>
        </p:sp>
        <p:cxnSp>
          <p:nvCxnSpPr>
            <p:cNvPr id="99389" name="Straight Arrow Connector 3"/>
            <p:cNvCxnSpPr>
              <a:cxnSpLocks noChangeShapeType="1"/>
            </p:cNvCxnSpPr>
            <p:nvPr/>
          </p:nvCxnSpPr>
          <p:spPr bwMode="auto">
            <a:xfrm>
              <a:off x="2271473" y="5616983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9390" name="Straight Arrow Connector 72"/>
            <p:cNvCxnSpPr>
              <a:cxnSpLocks noChangeShapeType="1"/>
            </p:cNvCxnSpPr>
            <p:nvPr/>
          </p:nvCxnSpPr>
          <p:spPr bwMode="auto">
            <a:xfrm flipH="1">
              <a:off x="4409173" y="5608388"/>
              <a:ext cx="554448" cy="3"/>
            </a:xfrm>
            <a:prstGeom prst="straightConnector1">
              <a:avLst/>
            </a:prstGeom>
            <a:noFill/>
            <a:ln w="31750">
              <a:solidFill>
                <a:srgbClr val="FF0000"/>
              </a:solidFill>
              <a:round/>
              <a:headEnd type="triangle" w="lg" len="med"/>
              <a:tailEnd type="none" w="lg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99338" name="Line 24"/>
          <p:cNvSpPr>
            <a:spLocks noChangeShapeType="1"/>
          </p:cNvSpPr>
          <p:nvPr/>
        </p:nvSpPr>
        <p:spPr bwMode="auto">
          <a:xfrm>
            <a:off x="2620963" y="1857375"/>
            <a:ext cx="741362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39" name="Group 347"/>
          <p:cNvGrpSpPr>
            <a:grpSpLocks/>
          </p:cNvGrpSpPr>
          <p:nvPr/>
        </p:nvGrpSpPr>
        <p:grpSpPr bwMode="auto">
          <a:xfrm>
            <a:off x="3336925" y="1905000"/>
            <a:ext cx="1162050" cy="715963"/>
            <a:chOff x="1871277" y="1576300"/>
            <a:chExt cx="1128371" cy="437861"/>
          </a:xfrm>
        </p:grpSpPr>
        <p:sp>
          <p:nvSpPr>
            <p:cNvPr id="87" name="Oval 86"/>
            <p:cNvSpPr/>
            <p:nvPr/>
          </p:nvSpPr>
          <p:spPr bwMode="auto">
            <a:xfrm flipV="1">
              <a:off x="1874360" y="1694746"/>
              <a:ext cx="1125288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Oval 88"/>
            <p:cNvSpPr/>
            <p:nvPr/>
          </p:nvSpPr>
          <p:spPr bwMode="auto">
            <a:xfrm flipV="1">
              <a:off x="1871277" y="1576300"/>
              <a:ext cx="1125288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59536" y="1673387"/>
              <a:ext cx="548771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102501" y="1633581"/>
              <a:ext cx="662841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537201" y="1727755"/>
              <a:ext cx="243555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Freeform 92"/>
            <p:cNvSpPr/>
            <p:nvPr/>
          </p:nvSpPr>
          <p:spPr bwMode="auto">
            <a:xfrm>
              <a:off x="2090169" y="1729697"/>
              <a:ext cx="240473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" name="Straight Connector 93"/>
            <p:cNvCxnSpPr>
              <a:endCxn id="89" idx="2"/>
            </p:cNvCxnSpPr>
            <p:nvPr/>
          </p:nvCxnSpPr>
          <p:spPr bwMode="auto">
            <a:xfrm flipH="1" flipV="1">
              <a:off x="1871277" y="1737464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flipH="1" flipV="1">
              <a:off x="2996565" y="1734552"/>
              <a:ext cx="3083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40" name="Line 26"/>
          <p:cNvSpPr>
            <a:spLocks noChangeShapeType="1"/>
          </p:cNvSpPr>
          <p:nvPr/>
        </p:nvSpPr>
        <p:spPr bwMode="auto">
          <a:xfrm>
            <a:off x="4545013" y="22764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29"/>
          <p:cNvSpPr>
            <a:spLocks noChangeArrowheads="1"/>
          </p:cNvSpPr>
          <p:nvPr/>
        </p:nvSpPr>
        <p:spPr bwMode="auto">
          <a:xfrm>
            <a:off x="5464175" y="2076450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2" name="Rectangle 30"/>
          <p:cNvSpPr>
            <a:spLocks noChangeArrowheads="1"/>
          </p:cNvSpPr>
          <p:nvPr/>
        </p:nvSpPr>
        <p:spPr bwMode="auto">
          <a:xfrm>
            <a:off x="4211638" y="21478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3" name="Rectangle 31"/>
          <p:cNvSpPr>
            <a:spLocks noChangeArrowheads="1"/>
          </p:cNvSpPr>
          <p:nvPr/>
        </p:nvSpPr>
        <p:spPr bwMode="auto">
          <a:xfrm>
            <a:off x="4373563" y="2147888"/>
            <a:ext cx="147637" cy="200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4" name="Line 35"/>
          <p:cNvSpPr>
            <a:spLocks noChangeShapeType="1"/>
          </p:cNvSpPr>
          <p:nvPr/>
        </p:nvSpPr>
        <p:spPr bwMode="auto">
          <a:xfrm flipV="1">
            <a:off x="6235700" y="1876425"/>
            <a:ext cx="366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38"/>
          <p:cNvSpPr>
            <a:spLocks noChangeArrowheads="1"/>
          </p:cNvSpPr>
          <p:nvPr/>
        </p:nvSpPr>
        <p:spPr bwMode="auto">
          <a:xfrm>
            <a:off x="4502150" y="20859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46" name="Text Box 39"/>
          <p:cNvSpPr txBox="1">
            <a:spLocks noChangeArrowheads="1"/>
          </p:cNvSpPr>
          <p:nvPr/>
        </p:nvSpPr>
        <p:spPr bwMode="auto">
          <a:xfrm>
            <a:off x="4891088" y="1689100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propagation</a:t>
            </a:r>
          </a:p>
        </p:txBody>
      </p:sp>
      <p:sp>
        <p:nvSpPr>
          <p:cNvPr id="99347" name="Line 40"/>
          <p:cNvSpPr>
            <a:spLocks noChangeShapeType="1"/>
          </p:cNvSpPr>
          <p:nvPr/>
        </p:nvSpPr>
        <p:spPr bwMode="auto">
          <a:xfrm rot="10800000">
            <a:off x="4645025" y="1876425"/>
            <a:ext cx="319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Text Box 43"/>
          <p:cNvSpPr txBox="1">
            <a:spLocks noChangeArrowheads="1"/>
          </p:cNvSpPr>
          <p:nvPr/>
        </p:nvSpPr>
        <p:spPr bwMode="auto">
          <a:xfrm>
            <a:off x="3127375" y="2803525"/>
            <a:ext cx="1289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CC0000"/>
                </a:solidFill>
              </a:rPr>
              <a:t>nodal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processing</a:t>
            </a:r>
          </a:p>
        </p:txBody>
      </p:sp>
      <p:sp>
        <p:nvSpPr>
          <p:cNvPr id="99349" name="Line 44"/>
          <p:cNvSpPr>
            <a:spLocks noChangeShapeType="1"/>
          </p:cNvSpPr>
          <p:nvPr/>
        </p:nvSpPr>
        <p:spPr bwMode="auto">
          <a:xfrm rot="10800000">
            <a:off x="3378200" y="2847975"/>
            <a:ext cx="833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45"/>
          <p:cNvSpPr>
            <a:spLocks noChangeShapeType="1"/>
          </p:cNvSpPr>
          <p:nvPr/>
        </p:nvSpPr>
        <p:spPr bwMode="auto">
          <a:xfrm rot="10800000" flipV="1">
            <a:off x="4187825" y="2609850"/>
            <a:ext cx="385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Text Box 46"/>
          <p:cNvSpPr txBox="1">
            <a:spLocks noChangeArrowheads="1"/>
          </p:cNvSpPr>
          <p:nvPr/>
        </p:nvSpPr>
        <p:spPr bwMode="auto">
          <a:xfrm>
            <a:off x="4595813" y="3060700"/>
            <a:ext cx="112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queueing</a:t>
            </a:r>
          </a:p>
        </p:txBody>
      </p:sp>
      <p:sp>
        <p:nvSpPr>
          <p:cNvPr id="99352" name="Line 47"/>
          <p:cNvSpPr>
            <a:spLocks noChangeShapeType="1"/>
          </p:cNvSpPr>
          <p:nvPr/>
        </p:nvSpPr>
        <p:spPr bwMode="auto">
          <a:xfrm rot="10800000">
            <a:off x="4349750" y="2609850"/>
            <a:ext cx="595313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3" name="Rectangle 3"/>
          <p:cNvSpPr>
            <a:spLocks noChangeArrowheads="1"/>
          </p:cNvSpPr>
          <p:nvPr/>
        </p:nvSpPr>
        <p:spPr bwMode="auto">
          <a:xfrm>
            <a:off x="2116138" y="3630613"/>
            <a:ext cx="4943475" cy="5540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85750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nodal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=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proc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queue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+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trans</a:t>
            </a:r>
            <a:r>
              <a:rPr lang="en-US">
                <a:solidFill>
                  <a:srgbClr val="000000"/>
                </a:solidFill>
                <a:latin typeface="Gill Sans MT" charset="0"/>
              </a:rPr>
              <a:t> +  </a:t>
            </a:r>
            <a:r>
              <a:rPr lang="en-US" i="1">
                <a:solidFill>
                  <a:srgbClr val="00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000000"/>
                </a:solidFill>
                <a:latin typeface="Gill Sans MT" charset="0"/>
              </a:rPr>
              <a:t>prop</a:t>
            </a:r>
            <a:endParaRPr lang="en-US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99354" name="Line 25"/>
          <p:cNvSpPr>
            <a:spLocks noChangeShapeType="1"/>
          </p:cNvSpPr>
          <p:nvPr/>
        </p:nvSpPr>
        <p:spPr bwMode="auto">
          <a:xfrm flipV="1">
            <a:off x="2619375" y="2397125"/>
            <a:ext cx="735013" cy="549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5" name="Rectangle 32"/>
          <p:cNvSpPr>
            <a:spLocks noChangeArrowheads="1"/>
          </p:cNvSpPr>
          <p:nvPr/>
        </p:nvSpPr>
        <p:spPr bwMode="auto">
          <a:xfrm>
            <a:off x="3159125" y="2047875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56" name="Line 33"/>
          <p:cNvSpPr>
            <a:spLocks noChangeShapeType="1"/>
          </p:cNvSpPr>
          <p:nvPr/>
        </p:nvSpPr>
        <p:spPr bwMode="auto">
          <a:xfrm>
            <a:off x="3109913" y="1984375"/>
            <a:ext cx="211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Text Box 36"/>
          <p:cNvSpPr txBox="1">
            <a:spLocks noChangeArrowheads="1"/>
          </p:cNvSpPr>
          <p:nvPr/>
        </p:nvSpPr>
        <p:spPr bwMode="auto">
          <a:xfrm>
            <a:off x="1743075" y="1541463"/>
            <a:ext cx="40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99358" name="Text Box 37"/>
          <p:cNvSpPr txBox="1">
            <a:spLocks noChangeArrowheads="1"/>
          </p:cNvSpPr>
          <p:nvPr/>
        </p:nvSpPr>
        <p:spPr bwMode="auto">
          <a:xfrm>
            <a:off x="1919288" y="249396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</a:t>
            </a:r>
          </a:p>
        </p:txBody>
      </p:sp>
      <p:grpSp>
        <p:nvGrpSpPr>
          <p:cNvPr id="99359" name="Group 66"/>
          <p:cNvGrpSpPr>
            <a:grpSpLocks/>
          </p:cNvGrpSpPr>
          <p:nvPr/>
        </p:nvGrpSpPr>
        <p:grpSpPr bwMode="auto">
          <a:xfrm>
            <a:off x="1893888" y="1541463"/>
            <a:ext cx="779462" cy="679450"/>
            <a:chOff x="-44" y="1473"/>
            <a:chExt cx="981" cy="1105"/>
          </a:xfrm>
        </p:grpSpPr>
        <p:pic>
          <p:nvPicPr>
            <p:cNvPr id="99377" name="Picture 6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8" name="Freeform 6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9360" name="Group 69"/>
          <p:cNvGrpSpPr>
            <a:grpSpLocks/>
          </p:cNvGrpSpPr>
          <p:nvPr/>
        </p:nvGrpSpPr>
        <p:grpSpPr bwMode="auto">
          <a:xfrm>
            <a:off x="1943100" y="2547938"/>
            <a:ext cx="779463" cy="679450"/>
            <a:chOff x="-44" y="1473"/>
            <a:chExt cx="981" cy="1105"/>
          </a:xfrm>
        </p:grpSpPr>
        <p:pic>
          <p:nvPicPr>
            <p:cNvPr id="99375" name="Picture 7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376" name="Freeform 7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9361" name="Text Box 41"/>
          <p:cNvSpPr txBox="1">
            <a:spLocks noChangeArrowheads="1"/>
          </p:cNvSpPr>
          <p:nvPr/>
        </p:nvSpPr>
        <p:spPr bwMode="auto">
          <a:xfrm>
            <a:off x="2987675" y="1249363"/>
            <a:ext cx="1466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transmission</a:t>
            </a:r>
          </a:p>
        </p:txBody>
      </p:sp>
      <p:sp>
        <p:nvSpPr>
          <p:cNvPr id="99362" name="Line 42"/>
          <p:cNvSpPr>
            <a:spLocks noChangeShapeType="1"/>
          </p:cNvSpPr>
          <p:nvPr/>
        </p:nvSpPr>
        <p:spPr bwMode="auto">
          <a:xfrm rot="10800000" flipH="1" flipV="1">
            <a:off x="4038600" y="1517650"/>
            <a:ext cx="528638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9363" name="Group 347"/>
          <p:cNvGrpSpPr>
            <a:grpSpLocks/>
          </p:cNvGrpSpPr>
          <p:nvPr/>
        </p:nvGrpSpPr>
        <p:grpSpPr bwMode="auto">
          <a:xfrm>
            <a:off x="6473825" y="1949450"/>
            <a:ext cx="1163638" cy="715963"/>
            <a:chOff x="1871277" y="1576300"/>
            <a:chExt cx="1128371" cy="437860"/>
          </a:xfrm>
        </p:grpSpPr>
        <p:sp>
          <p:nvSpPr>
            <p:cNvPr id="77" name="Oval 76"/>
            <p:cNvSpPr/>
            <p:nvPr/>
          </p:nvSpPr>
          <p:spPr bwMode="auto">
            <a:xfrm flipV="1">
              <a:off x="1874356" y="1694745"/>
              <a:ext cx="1125292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1871277" y="1739405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Oval 78"/>
            <p:cNvSpPr/>
            <p:nvPr/>
          </p:nvSpPr>
          <p:spPr bwMode="auto">
            <a:xfrm flipV="1">
              <a:off x="1871277" y="1576300"/>
              <a:ext cx="1125292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59143" y="1673386"/>
              <a:ext cx="549561" cy="1611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2102185" y="1633581"/>
              <a:ext cx="663476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536292" y="1727755"/>
              <a:ext cx="244763" cy="97086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3" name="Freeform 82"/>
            <p:cNvSpPr/>
            <p:nvPr/>
          </p:nvSpPr>
          <p:spPr bwMode="auto">
            <a:xfrm>
              <a:off x="2089870" y="1729697"/>
              <a:ext cx="241684" cy="97086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4" name="Straight Connector 83"/>
            <p:cNvCxnSpPr>
              <a:endCxn id="79" idx="2"/>
            </p:cNvCxnSpPr>
            <p:nvPr/>
          </p:nvCxnSpPr>
          <p:spPr bwMode="auto">
            <a:xfrm flipH="1" flipV="1">
              <a:off x="1871277" y="1737463"/>
              <a:ext cx="3079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 bwMode="auto">
            <a:xfrm flipH="1" flipV="1">
              <a:off x="2996569" y="1734551"/>
              <a:ext cx="3079" cy="12329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364" name="Rectangle 31"/>
          <p:cNvSpPr>
            <a:spLocks noChangeArrowheads="1"/>
          </p:cNvSpPr>
          <p:nvPr/>
        </p:nvSpPr>
        <p:spPr bwMode="auto">
          <a:xfrm>
            <a:off x="2722563" y="2703513"/>
            <a:ext cx="139700" cy="1857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9365" name="Line 33"/>
          <p:cNvSpPr>
            <a:spLocks noChangeShapeType="1"/>
          </p:cNvSpPr>
          <p:nvPr/>
        </p:nvSpPr>
        <p:spPr bwMode="auto">
          <a:xfrm flipV="1">
            <a:off x="2897188" y="2673350"/>
            <a:ext cx="220662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8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2" grpId="0"/>
      <p:bldP spid="1126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Caravan analogy</a:t>
            </a:r>
          </a:p>
        </p:txBody>
      </p:sp>
      <p:sp>
        <p:nvSpPr>
          <p:cNvPr id="1146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1338" y="2927350"/>
            <a:ext cx="4216400" cy="3317875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cars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propagate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at </a:t>
            </a:r>
            <a:br>
              <a:rPr lang="en-US" altLang="ja-JP" sz="2400" dirty="0">
                <a:latin typeface="Gill Sans MT" charset="0"/>
              </a:rPr>
            </a:br>
            <a:r>
              <a:rPr lang="en-US" altLang="ja-JP" sz="2400" dirty="0">
                <a:latin typeface="Gill Sans MT" charset="0"/>
              </a:rPr>
              <a:t>100 km/hr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toll booth takes 12 sec to service car (bit transmission time)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car ~ bit</a:t>
            </a:r>
            <a:r>
              <a:rPr lang="en-US" sz="2400" dirty="0">
                <a:latin typeface="Gill Sans MT" charset="0"/>
              </a:rPr>
              <a:t>; caravan ~ packet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How long until caravan is lined up before 2nd toll booth?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7638" y="2941638"/>
            <a:ext cx="3521075" cy="3365500"/>
          </a:xfrm>
        </p:spPr>
        <p:txBody>
          <a:bodyPr/>
          <a:lstStyle/>
          <a:p>
            <a:pPr marL="287338" indent="-287338" eaLnBrk="1" hangingPunct="1">
              <a:buSzTx/>
            </a:pPr>
            <a:r>
              <a:rPr lang="en-US" sz="2400" dirty="0">
                <a:latin typeface="Gill Sans MT" charset="0"/>
              </a:rPr>
              <a:t>time to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push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entire caravan through toll booth onto highway = 12*10 = 120 sec</a:t>
            </a:r>
          </a:p>
          <a:p>
            <a:pPr marL="287338" indent="-287338" eaLnBrk="1" hangingPunct="1">
              <a:buSzTx/>
            </a:pPr>
            <a:r>
              <a:rPr lang="en-US" sz="2400" dirty="0">
                <a:latin typeface="Gill Sans MT" charset="0"/>
              </a:rPr>
              <a:t>time for last car to propagate from 1st to 2nd toll both: 100km/(100km/</a:t>
            </a:r>
            <a:r>
              <a:rPr lang="en-US" sz="2400" dirty="0" err="1">
                <a:latin typeface="Gill Sans MT" charset="0"/>
              </a:rPr>
              <a:t>hr</a:t>
            </a:r>
            <a:r>
              <a:rPr lang="en-US" sz="2400" dirty="0">
                <a:latin typeface="Gill Sans MT" charset="0"/>
              </a:rPr>
              <a:t>)= 1 </a:t>
            </a:r>
            <a:r>
              <a:rPr lang="en-US" sz="2400" dirty="0" err="1">
                <a:latin typeface="Gill Sans MT" charset="0"/>
              </a:rPr>
              <a:t>hr</a:t>
            </a:r>
            <a:endParaRPr lang="en-US" sz="2400" dirty="0">
              <a:latin typeface="Gill Sans MT" charset="0"/>
            </a:endParaRPr>
          </a:p>
          <a:p>
            <a:pPr marL="287338" indent="-287338" eaLnBrk="1" hangingPunct="1">
              <a:buSzTx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62 minutes</a:t>
            </a:r>
          </a:p>
        </p:txBody>
      </p:sp>
      <p:grpSp>
        <p:nvGrpSpPr>
          <p:cNvPr id="101382" name="Group 42"/>
          <p:cNvGrpSpPr>
            <a:grpSpLocks/>
          </p:cNvGrpSpPr>
          <p:nvPr/>
        </p:nvGrpSpPr>
        <p:grpSpPr bwMode="auto">
          <a:xfrm>
            <a:off x="406400" y="1195388"/>
            <a:ext cx="8043863" cy="1481137"/>
            <a:chOff x="165" y="725"/>
            <a:chExt cx="5067" cy="933"/>
          </a:xfrm>
        </p:grpSpPr>
        <p:grpSp>
          <p:nvGrpSpPr>
            <p:cNvPr id="101384" name="Group 43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01408" name="Rectangle 44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9" name="Text Box 45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01385" name="Group 46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01406" name="Rectangle 47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7" name="Text Box 48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01386" name="AutoShape 4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1387" name="Text Box 5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01388" name="Line 5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89" name="Text Box 52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1390" name="Line 53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1" name="Text Box 54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1392" name="Line 55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3" name="Oval 56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4" name="Oval 57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395" name="Oval 58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1396" name="Picture 59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1397" name="Picture 60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398" name="Group 61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01404" name="Picture 6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405" name="Rectangle 63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1399" name="Picture 64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1400" name="Group 65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01402" name="Picture 66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1403" name="Rectangle 67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1401" name="Line 68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13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FE7940BE-BA67-9141-AFB4-D16D15BD3DE7}" type="slidenum">
              <a:rPr lang="en-US" sz="1200">
                <a:latin typeface="Tahoma" charset="0"/>
              </a:rPr>
              <a:pPr/>
              <a:t>39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93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96E450-8CB8-7146-AD19-517618686B0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365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cs typeface="+mj-cs"/>
              </a:rPr>
              <a:t>Suppose You Want to Build A Network </a:t>
            </a:r>
            <a:r>
              <a:rPr lang="mr-IN" sz="4400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8675" y="1906588"/>
            <a:ext cx="7929563" cy="4087812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Potential to Support Different Perspectives…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User: </a:t>
            </a:r>
            <a:r>
              <a:rPr lang="en-US" dirty="0" smtClean="0"/>
              <a:t>services applications need, e.g., guarantee that each message sent is delivered without error in </a:t>
            </a:r>
            <a:r>
              <a:rPr lang="ja-JP" altLang="en-US" dirty="0" smtClean="0">
                <a:latin typeface="Arial"/>
              </a:rPr>
              <a:t>‘</a:t>
            </a:r>
            <a:r>
              <a:rPr lang="en-US" dirty="0" smtClean="0"/>
              <a:t>reasonable</a:t>
            </a:r>
            <a:r>
              <a:rPr lang="ja-JP" altLang="en-US" dirty="0" smtClean="0">
                <a:latin typeface="Arial"/>
              </a:rPr>
              <a:t>’</a:t>
            </a:r>
            <a:r>
              <a:rPr lang="en-US" dirty="0" smtClean="0"/>
              <a:t> time.</a:t>
            </a:r>
          </a:p>
          <a:p>
            <a:pPr lvl="1" algn="l">
              <a:lnSpc>
                <a:spcPct val="80000"/>
              </a:lnSpc>
              <a:defRPr/>
            </a:pPr>
            <a:endParaRPr lang="en-US" dirty="0" smtClean="0"/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Designer: </a:t>
            </a:r>
            <a:r>
              <a:rPr lang="en-US" dirty="0" smtClean="0"/>
              <a:t>cost-effective design, e.g., network resources are efficiently utilized and fairly (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r>
              <a:rPr lang="en-US" dirty="0" smtClean="0"/>
              <a:t>) allocated to different users</a:t>
            </a:r>
          </a:p>
          <a:p>
            <a:pPr lvl="1" algn="l">
              <a:lnSpc>
                <a:spcPct val="80000"/>
              </a:lnSpc>
              <a:defRPr/>
            </a:pPr>
            <a:endParaRPr lang="en-US" dirty="0" smtClean="0"/>
          </a:p>
          <a:p>
            <a:pPr lvl="1" algn="l">
              <a:lnSpc>
                <a:spcPct val="80000"/>
              </a:lnSpc>
              <a:defRPr/>
            </a:pPr>
            <a:r>
              <a:rPr lang="en-US" dirty="0" smtClean="0">
                <a:solidFill>
                  <a:srgbClr val="800000"/>
                </a:solidFill>
              </a:rPr>
              <a:t>Providers: </a:t>
            </a:r>
            <a:r>
              <a:rPr lang="en-US" dirty="0" smtClean="0"/>
              <a:t>system that is easy to administer and manage, e.g., faults can be isolated, cost allocation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034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141288"/>
            <a:ext cx="7772400" cy="84613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Caravan analogy (more)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2125" y="2862263"/>
            <a:ext cx="8323263" cy="3317875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suppose cars now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propagate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at 1000 km/hr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and suppose toll booth now takes one min to service a car</a:t>
            </a:r>
            <a:endParaRPr lang="en-US" sz="2400" dirty="0">
              <a:solidFill>
                <a:schemeClr val="accent2"/>
              </a:solidFill>
              <a:latin typeface="Gill Sans MT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i="1" u="sng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 Will cars arrive to 2nd booth before all cars serviced at first booth?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0342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42975" y="4524375"/>
            <a:ext cx="7989888" cy="1751013"/>
          </a:xfrm>
        </p:spPr>
        <p:txBody>
          <a:bodyPr/>
          <a:lstStyle/>
          <a:p>
            <a:pPr marL="231775" indent="-231775" eaLnBrk="1" hangingPunct="1">
              <a:buSzTx/>
              <a:buFont typeface="Arial" charset="0"/>
              <a:buChar char="•"/>
            </a:pPr>
            <a:r>
              <a:rPr lang="en-US" sz="2400" i="1" u="sng">
                <a:solidFill>
                  <a:srgbClr val="CC0000"/>
                </a:solidFill>
                <a:latin typeface="Gill Sans MT" charset="0"/>
              </a:rPr>
              <a:t>A: Yes!</a:t>
            </a:r>
            <a:r>
              <a:rPr lang="en-US" sz="2400">
                <a:latin typeface="Gill Sans MT" charset="0"/>
              </a:rPr>
              <a:t>  after 7 min, first car arrives at second booth; three cars still at first booth</a:t>
            </a:r>
          </a:p>
        </p:txBody>
      </p:sp>
      <p:grpSp>
        <p:nvGrpSpPr>
          <p:cNvPr id="103430" name="Group 49"/>
          <p:cNvGrpSpPr>
            <a:grpSpLocks/>
          </p:cNvGrpSpPr>
          <p:nvPr/>
        </p:nvGrpSpPr>
        <p:grpSpPr bwMode="auto">
          <a:xfrm>
            <a:off x="684213" y="1150938"/>
            <a:ext cx="8043862" cy="1481137"/>
            <a:chOff x="165" y="725"/>
            <a:chExt cx="5067" cy="933"/>
          </a:xfrm>
        </p:grpSpPr>
        <p:grpSp>
          <p:nvGrpSpPr>
            <p:cNvPr id="103432" name="Group 5"/>
            <p:cNvGrpSpPr>
              <a:grpSpLocks/>
            </p:cNvGrpSpPr>
            <p:nvPr/>
          </p:nvGrpSpPr>
          <p:grpSpPr bwMode="auto">
            <a:xfrm>
              <a:off x="3535" y="781"/>
              <a:ext cx="516" cy="877"/>
              <a:chOff x="1357" y="938"/>
              <a:chExt cx="516" cy="877"/>
            </a:xfrm>
          </p:grpSpPr>
          <p:sp>
            <p:nvSpPr>
              <p:cNvPr id="103456" name="Rectangle 6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7" name="Text Box 7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1738" y="781"/>
              <a:ext cx="516" cy="877"/>
              <a:chOff x="1357" y="938"/>
              <a:chExt cx="516" cy="877"/>
            </a:xfrm>
          </p:grpSpPr>
          <p:sp>
            <p:nvSpPr>
              <p:cNvPr id="103454" name="Rectangle 9"/>
              <p:cNvSpPr>
                <a:spLocks noChangeArrowheads="1"/>
              </p:cNvSpPr>
              <p:nvPr/>
            </p:nvSpPr>
            <p:spPr bwMode="auto">
              <a:xfrm>
                <a:off x="1568" y="938"/>
                <a:ext cx="47" cy="42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55" name="Text Box 10"/>
              <p:cNvSpPr txBox="1">
                <a:spLocks noChangeArrowheads="1"/>
              </p:cNvSpPr>
              <p:nvPr/>
            </p:nvSpPr>
            <p:spPr bwMode="auto">
              <a:xfrm>
                <a:off x="1357" y="1373"/>
                <a:ext cx="516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toll </a:t>
                </a:r>
              </a:p>
              <a:p>
                <a:pPr algn="ctr"/>
                <a:r>
                  <a:rPr lang="en-US" sz="2000"/>
                  <a:t>booth</a:t>
                </a:r>
              </a:p>
            </p:txBody>
          </p:sp>
        </p:grpSp>
        <p:sp>
          <p:nvSpPr>
            <p:cNvPr id="103434" name="AutoShape 29"/>
            <p:cNvSpPr>
              <a:spLocks/>
            </p:cNvSpPr>
            <p:nvPr/>
          </p:nvSpPr>
          <p:spPr bwMode="auto">
            <a:xfrm rot="-5400000">
              <a:off x="1012" y="307"/>
              <a:ext cx="50" cy="1743"/>
            </a:xfrm>
            <a:prstGeom prst="leftBrace">
              <a:avLst>
                <a:gd name="adj1" fmla="val 290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3435" name="Text Box 30"/>
            <p:cNvSpPr txBox="1">
              <a:spLocks noChangeArrowheads="1"/>
            </p:cNvSpPr>
            <p:nvPr/>
          </p:nvSpPr>
          <p:spPr bwMode="auto">
            <a:xfrm>
              <a:off x="726" y="1139"/>
              <a:ext cx="685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ten-car </a:t>
              </a:r>
            </a:p>
            <a:p>
              <a:r>
                <a:rPr lang="en-US" sz="2000"/>
                <a:t>caravan</a:t>
              </a:r>
            </a:p>
          </p:txBody>
        </p:sp>
        <p:sp>
          <p:nvSpPr>
            <p:cNvPr id="103436" name="Line 31"/>
            <p:cNvSpPr>
              <a:spLocks noChangeShapeType="1"/>
            </p:cNvSpPr>
            <p:nvPr/>
          </p:nvSpPr>
          <p:spPr bwMode="auto">
            <a:xfrm flipH="1">
              <a:off x="2100" y="976"/>
              <a:ext cx="41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7" name="Text Box 33"/>
            <p:cNvSpPr txBox="1">
              <a:spLocks noChangeArrowheads="1"/>
            </p:cNvSpPr>
            <p:nvPr/>
          </p:nvSpPr>
          <p:spPr bwMode="auto">
            <a:xfrm>
              <a:off x="2515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3438" name="Line 34"/>
            <p:cNvSpPr>
              <a:spLocks noChangeShapeType="1"/>
            </p:cNvSpPr>
            <p:nvPr/>
          </p:nvSpPr>
          <p:spPr bwMode="auto">
            <a:xfrm flipH="1" flipV="1">
              <a:off x="3985" y="975"/>
              <a:ext cx="392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9" name="Text Box 35"/>
            <p:cNvSpPr txBox="1">
              <a:spLocks noChangeArrowheads="1"/>
            </p:cNvSpPr>
            <p:nvPr/>
          </p:nvSpPr>
          <p:spPr bwMode="auto">
            <a:xfrm>
              <a:off x="4377" y="850"/>
              <a:ext cx="68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100 km</a:t>
              </a:r>
            </a:p>
          </p:txBody>
        </p:sp>
        <p:sp>
          <p:nvSpPr>
            <p:cNvPr id="103440" name="Line 36"/>
            <p:cNvSpPr>
              <a:spLocks noChangeShapeType="1"/>
            </p:cNvSpPr>
            <p:nvPr/>
          </p:nvSpPr>
          <p:spPr bwMode="auto">
            <a:xfrm>
              <a:off x="5057" y="976"/>
              <a:ext cx="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1" name="Oval 37"/>
            <p:cNvSpPr>
              <a:spLocks noChangeArrowheads="1"/>
            </p:cNvSpPr>
            <p:nvPr/>
          </p:nvSpPr>
          <p:spPr bwMode="auto">
            <a:xfrm>
              <a:off x="679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2" name="Oval 38"/>
            <p:cNvSpPr>
              <a:spLocks noChangeArrowheads="1"/>
            </p:cNvSpPr>
            <p:nvPr/>
          </p:nvSpPr>
          <p:spPr bwMode="auto">
            <a:xfrm>
              <a:off x="775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43" name="Oval 39"/>
            <p:cNvSpPr>
              <a:spLocks noChangeArrowheads="1"/>
            </p:cNvSpPr>
            <p:nvPr/>
          </p:nvSpPr>
          <p:spPr bwMode="auto">
            <a:xfrm>
              <a:off x="916" y="976"/>
              <a:ext cx="47" cy="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3444" name="Picture 41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4" y="920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45" name="Picture 42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86" y="917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46" name="Group 45"/>
            <p:cNvGrpSpPr>
              <a:grpSpLocks/>
            </p:cNvGrpSpPr>
            <p:nvPr/>
          </p:nvGrpSpPr>
          <p:grpSpPr bwMode="auto">
            <a:xfrm>
              <a:off x="1815" y="725"/>
              <a:ext cx="289" cy="490"/>
              <a:chOff x="2365" y="1352"/>
              <a:chExt cx="1022" cy="1616"/>
            </a:xfrm>
          </p:grpSpPr>
          <p:pic>
            <p:nvPicPr>
              <p:cNvPr id="103452" name="Picture 4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53" name="Rectangle 44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03447" name="Picture 40" descr="MCj0398517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65" y="933"/>
              <a:ext cx="47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448" name="Group 46"/>
            <p:cNvGrpSpPr>
              <a:grpSpLocks/>
            </p:cNvGrpSpPr>
            <p:nvPr/>
          </p:nvGrpSpPr>
          <p:grpSpPr bwMode="auto">
            <a:xfrm>
              <a:off x="3656" y="743"/>
              <a:ext cx="289" cy="490"/>
              <a:chOff x="2365" y="1352"/>
              <a:chExt cx="1022" cy="1616"/>
            </a:xfrm>
          </p:grpSpPr>
          <p:pic>
            <p:nvPicPr>
              <p:cNvPr id="103450" name="Picture 4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3" y="1352"/>
                <a:ext cx="1014" cy="1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451" name="Rectangle 48"/>
              <p:cNvSpPr>
                <a:spLocks noChangeArrowheads="1"/>
              </p:cNvSpPr>
              <p:nvPr/>
            </p:nvSpPr>
            <p:spPr bwMode="auto">
              <a:xfrm>
                <a:off x="2365" y="2129"/>
                <a:ext cx="367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449" name="Line 32"/>
            <p:cNvSpPr>
              <a:spLocks noChangeShapeType="1"/>
            </p:cNvSpPr>
            <p:nvPr/>
          </p:nvSpPr>
          <p:spPr bwMode="auto">
            <a:xfrm>
              <a:off x="3195" y="976"/>
              <a:ext cx="5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43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3B6D3D4-4B7A-6248-8393-F2866017661E}" type="slidenum">
              <a:rPr lang="en-US" sz="1200">
                <a:latin typeface="Tahoma" charset="0"/>
              </a:rPr>
              <a:pPr/>
              <a:t>40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4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05913" y="6149954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pic>
        <p:nvPicPr>
          <p:cNvPr id="105474" name="Picture 60" descr="queueDel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44" y="1082507"/>
            <a:ext cx="4562223" cy="280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125" y="1491548"/>
            <a:ext cx="3221853" cy="1757174"/>
          </a:xfrm>
        </p:spPr>
        <p:txBody>
          <a:bodyPr/>
          <a:lstStyle/>
          <a:p>
            <a:pPr marL="231775" indent="-231775" eaLnBrk="1" hangingPunct="1"/>
            <a:r>
              <a:rPr lang="en-US" sz="2400" i="1" dirty="0">
                <a:latin typeface="Gill Sans MT" charset="0"/>
              </a:rPr>
              <a:t>R:</a:t>
            </a:r>
            <a:r>
              <a:rPr lang="en-US" sz="2400" dirty="0">
                <a:latin typeface="Gill Sans MT" charset="0"/>
              </a:rPr>
              <a:t> link bandwidth (bps)</a:t>
            </a:r>
          </a:p>
          <a:p>
            <a:pPr marL="231775" indent="-231775" eaLnBrk="1" hangingPunct="1"/>
            <a:r>
              <a:rPr lang="en-US" sz="2400" i="1" dirty="0">
                <a:latin typeface="Gill Sans MT" charset="0"/>
              </a:rPr>
              <a:t>L:</a:t>
            </a:r>
            <a:r>
              <a:rPr lang="en-US" sz="2400" dirty="0">
                <a:latin typeface="Gill Sans MT" charset="0"/>
              </a:rPr>
              <a:t> packet length (bits)</a:t>
            </a:r>
          </a:p>
          <a:p>
            <a:pPr marL="231775" indent="-231775" eaLnBrk="1" hangingPunct="1"/>
            <a:r>
              <a:rPr lang="en-US" sz="2400" dirty="0">
                <a:latin typeface="Gill Sans MT" charset="0"/>
              </a:rPr>
              <a:t>a: average packet arrival rate</a:t>
            </a:r>
          </a:p>
        </p:txBody>
      </p:sp>
      <p:sp>
        <p:nvSpPr>
          <p:cNvPr id="105476" name="Rectangle 61"/>
          <p:cNvSpPr>
            <a:spLocks noChangeArrowheads="1"/>
          </p:cNvSpPr>
          <p:nvPr/>
        </p:nvSpPr>
        <p:spPr bwMode="auto">
          <a:xfrm>
            <a:off x="4187825" y="3451225"/>
            <a:ext cx="3810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</a:rPr>
              <a:t>traffic intensity </a:t>
            </a:r>
          </a:p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</a:rPr>
              <a:t>= </a:t>
            </a:r>
            <a:r>
              <a:rPr lang="en-US" sz="2000" i="1">
                <a:solidFill>
                  <a:srgbClr val="000099"/>
                </a:solidFill>
              </a:rPr>
              <a:t>La/R</a:t>
            </a:r>
          </a:p>
        </p:txBody>
      </p:sp>
      <p:sp>
        <p:nvSpPr>
          <p:cNvPr id="118790" name="Rectangle 62"/>
          <p:cNvSpPr>
            <a:spLocks noChangeArrowheads="1"/>
          </p:cNvSpPr>
          <p:nvPr/>
        </p:nvSpPr>
        <p:spPr bwMode="auto">
          <a:xfrm>
            <a:off x="511175" y="4113213"/>
            <a:ext cx="69723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latin typeface="Gill Sans MT" charset="0"/>
              </a:rPr>
              <a:t>La/R</a:t>
            </a:r>
            <a:r>
              <a:rPr lang="en-US" dirty="0">
                <a:latin typeface="Gill Sans MT" charset="0"/>
              </a:rPr>
              <a:t> ~ 0: avg. queueing delay small</a:t>
            </a:r>
          </a:p>
          <a:p>
            <a:pPr marL="231775" indent="-23177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latin typeface="Gill Sans MT" charset="0"/>
              </a:rPr>
              <a:t>La/R </a:t>
            </a:r>
            <a:r>
              <a:rPr lang="en-US" dirty="0">
                <a:latin typeface="Gill Sans MT" charset="0"/>
              </a:rPr>
              <a:t>-&gt; 1: avg. queueing delay large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latin typeface="Gill Sans MT" charset="0"/>
              </a:rPr>
              <a:t>La/R </a:t>
            </a:r>
            <a:r>
              <a:rPr lang="en-US" dirty="0">
                <a:latin typeface="Gill Sans MT" charset="0"/>
              </a:rPr>
              <a:t>&gt; 1: more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work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arriving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defRPr/>
            </a:pPr>
            <a:r>
              <a:rPr lang="en-US" dirty="0">
                <a:latin typeface="Gill Sans MT" charset="0"/>
              </a:rPr>
              <a:t>   than can be serviced, average delay infinite!</a:t>
            </a:r>
          </a:p>
        </p:txBody>
      </p:sp>
      <p:sp>
        <p:nvSpPr>
          <p:cNvPr id="105478" name="Rectangle 61"/>
          <p:cNvSpPr>
            <a:spLocks noChangeArrowheads="1"/>
          </p:cNvSpPr>
          <p:nvPr/>
        </p:nvSpPr>
        <p:spPr bwMode="auto">
          <a:xfrm rot="-5400000">
            <a:off x="3596482" y="2180431"/>
            <a:ext cx="24336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lnSpc>
                <a:spcPct val="85000"/>
              </a:lnSpc>
              <a:buClr>
                <a:schemeClr val="accent2"/>
              </a:buClr>
              <a:buSzPct val="85000"/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</a:rPr>
              <a:t>average  queueing delay</a:t>
            </a:r>
          </a:p>
        </p:txBody>
      </p:sp>
      <p:pic>
        <p:nvPicPr>
          <p:cNvPr id="10547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935538"/>
            <a:ext cx="1546225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4197350"/>
            <a:ext cx="1481138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1" name="Text Box 15"/>
          <p:cNvSpPr txBox="1">
            <a:spLocks noChangeArrowheads="1"/>
          </p:cNvSpPr>
          <p:nvPr/>
        </p:nvSpPr>
        <p:spPr bwMode="auto">
          <a:xfrm>
            <a:off x="7554913" y="4141788"/>
            <a:ext cx="1074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/>
              <a:t>La/R </a:t>
            </a:r>
            <a:r>
              <a:rPr lang="en-US" sz="1800"/>
              <a:t>~ 0</a:t>
            </a:r>
          </a:p>
        </p:txBody>
      </p:sp>
      <p:sp>
        <p:nvSpPr>
          <p:cNvPr id="105482" name="Text Box 16"/>
          <p:cNvSpPr txBox="1">
            <a:spLocks noChangeArrowheads="1"/>
          </p:cNvSpPr>
          <p:nvPr/>
        </p:nvSpPr>
        <p:spPr bwMode="auto">
          <a:xfrm>
            <a:off x="7885113" y="6110288"/>
            <a:ext cx="1195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La/R -&gt; 1</a:t>
            </a:r>
          </a:p>
        </p:txBody>
      </p:sp>
      <p:sp>
        <p:nvSpPr>
          <p:cNvPr id="1054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261CECF-4EA5-C547-A189-0C6D8BC974BD}" type="slidenum">
              <a:rPr lang="en-US" sz="1200">
                <a:latin typeface="Tahoma" charset="0"/>
              </a:rPr>
              <a:pPr/>
              <a:t>41</a:t>
            </a:fld>
            <a:endParaRPr lang="en-US" sz="1200">
              <a:latin typeface="Tahoma" charset="0"/>
            </a:endParaRPr>
          </a:p>
        </p:txBody>
      </p:sp>
      <p:sp>
        <p:nvSpPr>
          <p:cNvPr id="105484" name="TextBox 1"/>
          <p:cNvSpPr txBox="1">
            <a:spLocks noChangeArrowheads="1"/>
          </p:cNvSpPr>
          <p:nvPr/>
        </p:nvSpPr>
        <p:spPr bwMode="auto">
          <a:xfrm>
            <a:off x="493713" y="6348413"/>
            <a:ext cx="469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online interactive animation on queuing and loss</a:t>
            </a:r>
          </a:p>
        </p:txBody>
      </p:sp>
      <p:sp>
        <p:nvSpPr>
          <p:cNvPr id="105485" name="Rectangle 11"/>
          <p:cNvSpPr>
            <a:spLocks noChangeArrowheads="1"/>
          </p:cNvSpPr>
          <p:nvPr/>
        </p:nvSpPr>
        <p:spPr bwMode="auto">
          <a:xfrm>
            <a:off x="4500563" y="868363"/>
            <a:ext cx="1271587" cy="427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3825"/>
            <a:ext cx="6991670" cy="762190"/>
          </a:xfrm>
        </p:spPr>
        <p:txBody>
          <a:bodyPr/>
          <a:lstStyle/>
          <a:p>
            <a:pPr eaLnBrk="1" hangingPunct="1"/>
            <a:r>
              <a:rPr lang="en-US" sz="4000" dirty="0" err="1">
                <a:latin typeface="Gill Sans MT" charset="0"/>
              </a:rPr>
              <a:t>Queueing</a:t>
            </a:r>
            <a:r>
              <a:rPr lang="en-US" sz="4000" dirty="0">
                <a:latin typeface="Gill Sans MT" charset="0"/>
              </a:rPr>
              <a:t> delay (revisited)</a:t>
            </a: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8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8588"/>
            <a:ext cx="7344185" cy="944474"/>
          </a:xfrm>
        </p:spPr>
        <p:txBody>
          <a:bodyPr/>
          <a:lstStyle/>
          <a:p>
            <a:pPr eaLnBrk="1" hangingPunct="1"/>
            <a:r>
              <a:rPr lang="ja-JP" altLang="en-US" sz="4000" dirty="0">
                <a:latin typeface="Gill Sans MT" charset="0"/>
              </a:rPr>
              <a:t>“</a:t>
            </a:r>
            <a:r>
              <a:rPr lang="en-US" altLang="ja-JP" sz="4000" dirty="0">
                <a:latin typeface="Gill Sans MT" charset="0"/>
              </a:rPr>
              <a:t>Real</a:t>
            </a:r>
            <a:r>
              <a:rPr lang="ja-JP" altLang="en-US" sz="4000" dirty="0">
                <a:latin typeface="Gill Sans MT" charset="0"/>
              </a:rPr>
              <a:t>”</a:t>
            </a:r>
            <a:r>
              <a:rPr lang="en-US" altLang="ja-JP" sz="4000" dirty="0">
                <a:latin typeface="Gill Sans MT" charset="0"/>
              </a:rPr>
              <a:t> Internet delays and routes</a:t>
            </a:r>
            <a:endParaRPr lang="en-US" sz="4000" dirty="0">
              <a:latin typeface="Gill Sans MT" charset="0"/>
            </a:endParaRPr>
          </a:p>
        </p:txBody>
      </p:sp>
      <p:sp>
        <p:nvSpPr>
          <p:cNvPr id="10752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00063" y="1270000"/>
            <a:ext cx="7772400" cy="3098800"/>
          </a:xfrm>
        </p:spPr>
        <p:txBody>
          <a:bodyPr/>
          <a:lstStyle/>
          <a:p>
            <a:pPr marL="287338" indent="-287338" eaLnBrk="1" hangingPunct="1"/>
            <a:r>
              <a:rPr lang="en-US">
                <a:latin typeface="Gill Sans MT" charset="0"/>
              </a:rPr>
              <a:t>what do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real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Internet delay &amp; loss look like? </a:t>
            </a:r>
          </a:p>
          <a:p>
            <a:pPr marL="287338" indent="-287338" eaLnBrk="1" hangingPunct="1"/>
            <a:r>
              <a:rPr lang="en-US" sz="2400" b="1">
                <a:solidFill>
                  <a:srgbClr val="FF0000"/>
                </a:solidFill>
                <a:latin typeface="Courier New" charset="0"/>
                <a:cs typeface="Courier New" charset="0"/>
              </a:rPr>
              <a:t>traceroute</a:t>
            </a:r>
            <a:r>
              <a:rPr lang="en-US">
                <a:solidFill>
                  <a:srgbClr val="FF0000"/>
                </a:solidFill>
                <a:latin typeface="Courier New" charset="0"/>
                <a:cs typeface="Courier New" charset="0"/>
              </a:rPr>
              <a:t> </a:t>
            </a:r>
            <a:r>
              <a:rPr lang="en-US">
                <a:latin typeface="Gill Sans MT" charset="0"/>
                <a:cs typeface="Courier New" charset="0"/>
              </a:rPr>
              <a:t>program: </a:t>
            </a:r>
            <a:r>
              <a:rPr lang="en-US">
                <a:latin typeface="Gill Sans MT" charset="0"/>
              </a:rPr>
              <a:t>provides delay measurement from source to router along end-end Internet path towards destination.  For all </a:t>
            </a:r>
            <a:r>
              <a:rPr lang="en-US" i="1">
                <a:latin typeface="Gill Sans MT" charset="0"/>
              </a:rPr>
              <a:t>i: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sends three packets that will reach router </a:t>
            </a:r>
            <a:r>
              <a:rPr lang="en-US" i="1">
                <a:latin typeface="Gill Sans MT" charset="0"/>
                <a:cs typeface="Arial" charset="0"/>
              </a:rPr>
              <a:t>i</a:t>
            </a:r>
            <a:r>
              <a:rPr lang="en-US">
                <a:latin typeface="Gill Sans MT" charset="0"/>
                <a:cs typeface="Arial" charset="0"/>
              </a:rPr>
              <a:t> on path towards destination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router </a:t>
            </a:r>
            <a:r>
              <a:rPr lang="en-US" i="1">
                <a:latin typeface="Gill Sans MT" charset="0"/>
                <a:cs typeface="Arial" charset="0"/>
              </a:rPr>
              <a:t>i</a:t>
            </a:r>
            <a:r>
              <a:rPr lang="en-US">
                <a:latin typeface="Gill Sans MT" charset="0"/>
                <a:cs typeface="Arial" charset="0"/>
              </a:rPr>
              <a:t> will return packets to sender</a:t>
            </a:r>
          </a:p>
          <a:p>
            <a:pPr marL="682625" lvl="1" indent="-225425" eaLnBrk="1" hangingPunct="1"/>
            <a:r>
              <a:rPr lang="en-US">
                <a:latin typeface="Gill Sans MT" charset="0"/>
                <a:cs typeface="Arial" charset="0"/>
              </a:rPr>
              <a:t>sender times interval between transmission and reply.</a:t>
            </a:r>
            <a:endParaRPr lang="en-US" sz="2800">
              <a:latin typeface="Gill Sans MT" charset="0"/>
              <a:cs typeface="Arial" charset="0"/>
            </a:endParaRPr>
          </a:p>
        </p:txBody>
      </p:sp>
      <p:sp>
        <p:nvSpPr>
          <p:cNvPr id="107525" name="Line 38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Line 105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Line 106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Line 10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113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Line 260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Line 261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Line 291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Line 292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Line 294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Line 295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0387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59911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013325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FF0000"/>
                </a:solidFill>
              </a:rPr>
              <a:t>3 probes</a:t>
            </a:r>
          </a:p>
        </p:txBody>
      </p:sp>
      <p:grpSp>
        <p:nvGrpSpPr>
          <p:cNvPr id="107539" name="Group 100"/>
          <p:cNvGrpSpPr>
            <a:grpSpLocks/>
          </p:cNvGrpSpPr>
          <p:nvPr/>
        </p:nvGrpSpPr>
        <p:grpSpPr bwMode="auto">
          <a:xfrm>
            <a:off x="517525" y="4975225"/>
            <a:ext cx="820738" cy="688975"/>
            <a:chOff x="-44" y="1473"/>
            <a:chExt cx="981" cy="1105"/>
          </a:xfrm>
        </p:grpSpPr>
        <p:pic>
          <p:nvPicPr>
            <p:cNvPr id="107642" name="Picture 10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3" name="Freeform 10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40" name="Group 103"/>
          <p:cNvGrpSpPr>
            <a:grpSpLocks/>
          </p:cNvGrpSpPr>
          <p:nvPr/>
        </p:nvGrpSpPr>
        <p:grpSpPr bwMode="auto">
          <a:xfrm flipH="1">
            <a:off x="6565900" y="5013325"/>
            <a:ext cx="754063" cy="669925"/>
            <a:chOff x="-44" y="1473"/>
            <a:chExt cx="981" cy="1105"/>
          </a:xfrm>
        </p:grpSpPr>
        <p:pic>
          <p:nvPicPr>
            <p:cNvPr id="107640" name="Picture 10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41" name="Freeform 10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07541" name="Group 124"/>
          <p:cNvGrpSpPr>
            <a:grpSpLocks/>
          </p:cNvGrpSpPr>
          <p:nvPr/>
        </p:nvGrpSpPr>
        <p:grpSpPr bwMode="auto">
          <a:xfrm>
            <a:off x="5513388" y="5513388"/>
            <a:ext cx="617537" cy="250825"/>
            <a:chOff x="2356" y="1300"/>
            <a:chExt cx="555" cy="194"/>
          </a:xfrm>
        </p:grpSpPr>
        <p:sp>
          <p:nvSpPr>
            <p:cNvPr id="107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35" name="Group 12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8" name="Freeform 12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9" name="Freeform 13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36" name="Line 131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37" name="Line 13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2" name="Group 133"/>
          <p:cNvGrpSpPr>
            <a:grpSpLocks/>
          </p:cNvGrpSpPr>
          <p:nvPr/>
        </p:nvGrpSpPr>
        <p:grpSpPr bwMode="auto">
          <a:xfrm>
            <a:off x="4545013" y="5241925"/>
            <a:ext cx="617537" cy="250825"/>
            <a:chOff x="2356" y="1300"/>
            <a:chExt cx="555" cy="194"/>
          </a:xfrm>
        </p:grpSpPr>
        <p:sp>
          <p:nvSpPr>
            <p:cNvPr id="107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27" name="Group 13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30" name="Freeform 13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31" name="Freeform 13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28" name="Line 140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9" name="Line 14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3" name="Group 142"/>
          <p:cNvGrpSpPr>
            <a:grpSpLocks/>
          </p:cNvGrpSpPr>
          <p:nvPr/>
        </p:nvGrpSpPr>
        <p:grpSpPr bwMode="auto">
          <a:xfrm>
            <a:off x="3394075" y="5451475"/>
            <a:ext cx="617538" cy="250825"/>
            <a:chOff x="2356" y="1300"/>
            <a:chExt cx="555" cy="194"/>
          </a:xfrm>
        </p:grpSpPr>
        <p:sp>
          <p:nvSpPr>
            <p:cNvPr id="10761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1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1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19" name="Group 14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22" name="Freeform 14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23" name="Freeform 14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20" name="Line 149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21" name="Line 150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4" name="Group 151"/>
          <p:cNvGrpSpPr>
            <a:grpSpLocks/>
          </p:cNvGrpSpPr>
          <p:nvPr/>
        </p:nvGrpSpPr>
        <p:grpSpPr bwMode="auto">
          <a:xfrm>
            <a:off x="2392363" y="5205413"/>
            <a:ext cx="617537" cy="250825"/>
            <a:chOff x="2356" y="1300"/>
            <a:chExt cx="555" cy="194"/>
          </a:xfrm>
        </p:grpSpPr>
        <p:sp>
          <p:nvSpPr>
            <p:cNvPr id="10760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0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1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11" name="Group 15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14" name="Freeform 15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15" name="Freeform 15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12" name="Line 158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13" name="Line 159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7545" name="Group 160"/>
          <p:cNvGrpSpPr>
            <a:grpSpLocks/>
          </p:cNvGrpSpPr>
          <p:nvPr/>
        </p:nvGrpSpPr>
        <p:grpSpPr bwMode="auto">
          <a:xfrm>
            <a:off x="1517650" y="5472113"/>
            <a:ext cx="617538" cy="250825"/>
            <a:chOff x="2356" y="1300"/>
            <a:chExt cx="555" cy="194"/>
          </a:xfrm>
        </p:grpSpPr>
        <p:sp>
          <p:nvSpPr>
            <p:cNvPr id="10760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0760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0760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07603" name="Group 16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7606" name="Freeform 16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07" name="Freeform 16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7604" name="Line 167"/>
            <p:cNvSpPr>
              <a:spLocks noChangeShapeType="1"/>
            </p:cNvSpPr>
            <p:nvPr/>
          </p:nvSpPr>
          <p:spPr bwMode="auto">
            <a:xfrm>
              <a:off x="2357" y="1361"/>
              <a:ext cx="0" cy="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05" name="Line 168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F9E4ED9-3617-DB46-919C-42A0E1C0CA2D}" type="slidenum">
              <a:rPr lang="en-US" sz="1200">
                <a:latin typeface="Tahoma" charset="0"/>
              </a:rPr>
              <a:pPr/>
              <a:t>42</a:t>
            </a:fld>
            <a:endParaRPr lang="en-US" sz="1200">
              <a:latin typeface="Tahoma" charset="0"/>
            </a:endParaRPr>
          </a:p>
        </p:txBody>
      </p:sp>
      <p:grpSp>
        <p:nvGrpSpPr>
          <p:cNvPr id="107547" name="Group 347"/>
          <p:cNvGrpSpPr>
            <a:grpSpLocks/>
          </p:cNvGrpSpPr>
          <p:nvPr/>
        </p:nvGrpSpPr>
        <p:grpSpPr bwMode="auto">
          <a:xfrm>
            <a:off x="1504950" y="5454650"/>
            <a:ext cx="649288" cy="303213"/>
            <a:chOff x="1871277" y="1576300"/>
            <a:chExt cx="1128371" cy="437861"/>
          </a:xfrm>
        </p:grpSpPr>
        <p:sp>
          <p:nvSpPr>
            <p:cNvPr id="76" name="Oval 75"/>
            <p:cNvSpPr/>
            <p:nvPr/>
          </p:nvSpPr>
          <p:spPr bwMode="auto">
            <a:xfrm flipV="1">
              <a:off x="1874037" y="1695508"/>
              <a:ext cx="1125611" cy="3186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Oval 77"/>
            <p:cNvSpPr/>
            <p:nvPr/>
          </p:nvSpPr>
          <p:spPr bwMode="auto">
            <a:xfrm flipV="1">
              <a:off x="1871277" y="1576300"/>
              <a:ext cx="1125611" cy="3186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160957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2103020" y="1633612"/>
              <a:ext cx="662124" cy="1100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2536161" y="1727603"/>
              <a:ext cx="245537" cy="9628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Freeform 81"/>
            <p:cNvSpPr/>
            <p:nvPr/>
          </p:nvSpPr>
          <p:spPr bwMode="auto">
            <a:xfrm>
              <a:off x="2089227" y="1729896"/>
              <a:ext cx="242779" cy="9628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3" name="Straight Connector 82"/>
            <p:cNvCxnSpPr>
              <a:endCxn id="78" idx="2"/>
            </p:cNvCxnSpPr>
            <p:nvPr/>
          </p:nvCxnSpPr>
          <p:spPr bwMode="auto">
            <a:xfrm flipH="1" flipV="1">
              <a:off x="1871277" y="1736772"/>
              <a:ext cx="2760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 bwMode="auto">
            <a:xfrm flipH="1" flipV="1">
              <a:off x="2996888" y="1734481"/>
              <a:ext cx="2760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48" name="Group 347"/>
          <p:cNvGrpSpPr>
            <a:grpSpLocks/>
          </p:cNvGrpSpPr>
          <p:nvPr/>
        </p:nvGrpSpPr>
        <p:grpSpPr bwMode="auto">
          <a:xfrm>
            <a:off x="2382838" y="5189538"/>
            <a:ext cx="649287" cy="301625"/>
            <a:chOff x="1871277" y="1576300"/>
            <a:chExt cx="1128371" cy="437861"/>
          </a:xfrm>
        </p:grpSpPr>
        <p:sp>
          <p:nvSpPr>
            <p:cNvPr id="86" name="Oval 85"/>
            <p:cNvSpPr/>
            <p:nvPr/>
          </p:nvSpPr>
          <p:spPr bwMode="auto">
            <a:xfrm flipV="1">
              <a:off x="1874035" y="1693830"/>
              <a:ext cx="1125613" cy="3203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8" name="Oval 87"/>
            <p:cNvSpPr/>
            <p:nvPr/>
          </p:nvSpPr>
          <p:spPr bwMode="auto">
            <a:xfrm flipV="1">
              <a:off x="1871277" y="1576300"/>
              <a:ext cx="1125613" cy="3203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2160956" y="1673090"/>
              <a:ext cx="546253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Freeform 89"/>
            <p:cNvSpPr/>
            <p:nvPr/>
          </p:nvSpPr>
          <p:spPr bwMode="auto">
            <a:xfrm>
              <a:off x="2103021" y="1633913"/>
              <a:ext cx="662125" cy="11061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" name="Freeform 90"/>
            <p:cNvSpPr/>
            <p:nvPr/>
          </p:nvSpPr>
          <p:spPr bwMode="auto">
            <a:xfrm>
              <a:off x="2536160" y="1728399"/>
              <a:ext cx="245539" cy="9679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" name="Freeform 91"/>
            <p:cNvSpPr/>
            <p:nvPr/>
          </p:nvSpPr>
          <p:spPr bwMode="auto">
            <a:xfrm>
              <a:off x="2089226" y="1730703"/>
              <a:ext cx="242779" cy="967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" name="Straight Connector 92"/>
            <p:cNvCxnSpPr>
              <a:endCxn id="88" idx="2"/>
            </p:cNvCxnSpPr>
            <p:nvPr/>
          </p:nvCxnSpPr>
          <p:spPr bwMode="auto">
            <a:xfrm flipH="1" flipV="1">
              <a:off x="1871277" y="1737617"/>
              <a:ext cx="2758" cy="1221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flipH="1" flipV="1">
              <a:off x="2996890" y="1735312"/>
              <a:ext cx="2758" cy="1221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49" name="Group 347"/>
          <p:cNvGrpSpPr>
            <a:grpSpLocks/>
          </p:cNvGrpSpPr>
          <p:nvPr/>
        </p:nvGrpSpPr>
        <p:grpSpPr bwMode="auto">
          <a:xfrm>
            <a:off x="3371850" y="5438775"/>
            <a:ext cx="650875" cy="303213"/>
            <a:chOff x="1871277" y="1576300"/>
            <a:chExt cx="1128371" cy="437861"/>
          </a:xfrm>
        </p:grpSpPr>
        <p:sp>
          <p:nvSpPr>
            <p:cNvPr id="96" name="Oval 95"/>
            <p:cNvSpPr/>
            <p:nvPr/>
          </p:nvSpPr>
          <p:spPr bwMode="auto">
            <a:xfrm flipV="1">
              <a:off x="1874030" y="1695508"/>
              <a:ext cx="1125618" cy="3186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 bwMode="auto">
            <a:xfrm flipV="1">
              <a:off x="1871277" y="1576300"/>
              <a:ext cx="1125620" cy="3186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160251" y="1672583"/>
              <a:ext cx="547672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2102455" y="1633612"/>
              <a:ext cx="663263" cy="1100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1" name="Freeform 100"/>
            <p:cNvSpPr/>
            <p:nvPr/>
          </p:nvSpPr>
          <p:spPr bwMode="auto">
            <a:xfrm>
              <a:off x="2537291" y="1727603"/>
              <a:ext cx="244940" cy="9628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Freeform 101"/>
            <p:cNvSpPr/>
            <p:nvPr/>
          </p:nvSpPr>
          <p:spPr bwMode="auto">
            <a:xfrm>
              <a:off x="2088696" y="1729896"/>
              <a:ext cx="242187" cy="9628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3" name="Straight Connector 102"/>
            <p:cNvCxnSpPr>
              <a:endCxn id="98" idx="2"/>
            </p:cNvCxnSpPr>
            <p:nvPr/>
          </p:nvCxnSpPr>
          <p:spPr bwMode="auto">
            <a:xfrm flipH="1" flipV="1">
              <a:off x="1871277" y="1736772"/>
              <a:ext cx="2753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H="1" flipV="1">
              <a:off x="2996897" y="1734481"/>
              <a:ext cx="2751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50" name="Group 347"/>
          <p:cNvGrpSpPr>
            <a:grpSpLocks/>
          </p:cNvGrpSpPr>
          <p:nvPr/>
        </p:nvGrpSpPr>
        <p:grpSpPr bwMode="auto">
          <a:xfrm>
            <a:off x="4529138" y="5214938"/>
            <a:ext cx="650875" cy="301625"/>
            <a:chOff x="1871277" y="1576300"/>
            <a:chExt cx="1128371" cy="437861"/>
          </a:xfrm>
        </p:grpSpPr>
        <p:sp>
          <p:nvSpPr>
            <p:cNvPr id="106" name="Oval 105"/>
            <p:cNvSpPr/>
            <p:nvPr/>
          </p:nvSpPr>
          <p:spPr bwMode="auto">
            <a:xfrm flipV="1">
              <a:off x="1874028" y="1693830"/>
              <a:ext cx="1125620" cy="32033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871277" y="1739921"/>
              <a:ext cx="1128371" cy="115227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 bwMode="auto">
            <a:xfrm flipV="1">
              <a:off x="1871277" y="1576300"/>
              <a:ext cx="1125618" cy="32032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Freeform 108"/>
            <p:cNvSpPr/>
            <p:nvPr/>
          </p:nvSpPr>
          <p:spPr bwMode="auto">
            <a:xfrm>
              <a:off x="2160249" y="1673090"/>
              <a:ext cx="547674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02455" y="1633913"/>
              <a:ext cx="663261" cy="11061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537291" y="1728399"/>
              <a:ext cx="244938" cy="9679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088694" y="1730703"/>
              <a:ext cx="242187" cy="9679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3" name="Straight Connector 112"/>
            <p:cNvCxnSpPr>
              <a:endCxn id="108" idx="2"/>
            </p:cNvCxnSpPr>
            <p:nvPr/>
          </p:nvCxnSpPr>
          <p:spPr bwMode="auto">
            <a:xfrm flipH="1" flipV="1">
              <a:off x="1871277" y="1737617"/>
              <a:ext cx="2751" cy="12213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flipH="1" flipV="1">
              <a:off x="2996895" y="1735312"/>
              <a:ext cx="2753" cy="1221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551" name="Group 347"/>
          <p:cNvGrpSpPr>
            <a:grpSpLocks/>
          </p:cNvGrpSpPr>
          <p:nvPr/>
        </p:nvGrpSpPr>
        <p:grpSpPr bwMode="auto">
          <a:xfrm>
            <a:off x="5497513" y="5486400"/>
            <a:ext cx="649287" cy="303213"/>
            <a:chOff x="1871277" y="1576300"/>
            <a:chExt cx="1128371" cy="437861"/>
          </a:xfrm>
        </p:grpSpPr>
        <p:sp>
          <p:nvSpPr>
            <p:cNvPr id="116" name="Oval 115"/>
            <p:cNvSpPr/>
            <p:nvPr/>
          </p:nvSpPr>
          <p:spPr bwMode="auto">
            <a:xfrm flipV="1">
              <a:off x="1874035" y="1695508"/>
              <a:ext cx="1125613" cy="31865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871277" y="1739066"/>
              <a:ext cx="1128371" cy="1169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 bwMode="auto">
            <a:xfrm flipV="1">
              <a:off x="1871277" y="1576300"/>
              <a:ext cx="1125613" cy="3186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" name="Freeform 118"/>
            <p:cNvSpPr/>
            <p:nvPr/>
          </p:nvSpPr>
          <p:spPr bwMode="auto">
            <a:xfrm>
              <a:off x="2160956" y="1672583"/>
              <a:ext cx="546253" cy="162766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0" name="Freeform 119"/>
            <p:cNvSpPr/>
            <p:nvPr/>
          </p:nvSpPr>
          <p:spPr bwMode="auto">
            <a:xfrm>
              <a:off x="2103021" y="1633612"/>
              <a:ext cx="662125" cy="110038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" name="Freeform 120"/>
            <p:cNvSpPr/>
            <p:nvPr/>
          </p:nvSpPr>
          <p:spPr bwMode="auto">
            <a:xfrm>
              <a:off x="2536160" y="1727603"/>
              <a:ext cx="245539" cy="96283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" name="Freeform 121"/>
            <p:cNvSpPr/>
            <p:nvPr/>
          </p:nvSpPr>
          <p:spPr bwMode="auto">
            <a:xfrm>
              <a:off x="2089226" y="1729896"/>
              <a:ext cx="242779" cy="96283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3" name="Straight Connector 122"/>
            <p:cNvCxnSpPr>
              <a:endCxn id="118" idx="2"/>
            </p:cNvCxnSpPr>
            <p:nvPr/>
          </p:nvCxnSpPr>
          <p:spPr bwMode="auto">
            <a:xfrm flipH="1" flipV="1">
              <a:off x="1871277" y="1736772"/>
              <a:ext cx="2758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 flipH="1" flipV="1">
              <a:off x="2996890" y="1734481"/>
              <a:ext cx="2758" cy="12379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259388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210175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18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313" y="166688"/>
            <a:ext cx="7772400" cy="892175"/>
          </a:xfrm>
        </p:spPr>
        <p:txBody>
          <a:bodyPr/>
          <a:lstStyle/>
          <a:p>
            <a:pPr eaLnBrk="1" hangingPunct="1"/>
            <a:r>
              <a:rPr lang="ja-JP" altLang="en-US" sz="4000">
                <a:latin typeface="Gill Sans MT" charset="0"/>
              </a:rPr>
              <a:t>“</a:t>
            </a:r>
            <a:r>
              <a:rPr lang="en-US" altLang="ja-JP" sz="4000">
                <a:latin typeface="Gill Sans MT" charset="0"/>
              </a:rPr>
              <a:t>Real</a:t>
            </a:r>
            <a:r>
              <a:rPr lang="ja-JP" altLang="en-US" sz="4000">
                <a:latin typeface="Gill Sans MT" charset="0"/>
              </a:rPr>
              <a:t>”</a:t>
            </a:r>
            <a:r>
              <a:rPr lang="en-US" altLang="ja-JP" sz="4000">
                <a:latin typeface="Gill Sans MT" charset="0"/>
              </a:rPr>
              <a:t> Internet delays, routes</a:t>
            </a:r>
            <a:endParaRPr lang="en-US" sz="4000">
              <a:latin typeface="Gill Sans MT" charset="0"/>
            </a:endParaRPr>
          </a:p>
        </p:txBody>
      </p:sp>
      <p:sp>
        <p:nvSpPr>
          <p:cNvPr id="109571" name="Text Box 4"/>
          <p:cNvSpPr txBox="1">
            <a:spLocks noChangeArrowheads="1"/>
          </p:cNvSpPr>
          <p:nvPr/>
        </p:nvSpPr>
        <p:spPr bwMode="auto">
          <a:xfrm>
            <a:off x="704850" y="2338388"/>
            <a:ext cx="8229600" cy="39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/>
              <a:t>1  cs-gw (128.119.240.254)  1 ms  1 ms  2 ms</a:t>
            </a:r>
          </a:p>
          <a:p>
            <a:pPr>
              <a:lnSpc>
                <a:spcPct val="80000"/>
              </a:lnSpc>
            </a:pPr>
            <a:r>
              <a:rPr lang="en-US" sz="1600"/>
              <a:t>2  border1-rt-fa5-1-0.gw.umass.edu (128.119.3.145)  1 ms  1 ms  2 ms</a:t>
            </a:r>
          </a:p>
          <a:p>
            <a:pPr>
              <a:lnSpc>
                <a:spcPct val="80000"/>
              </a:lnSpc>
            </a:pPr>
            <a:r>
              <a:rPr lang="en-US" sz="1600"/>
              <a:t>3  cht-vbns.gw.umass.edu (128.119.3.130)  6 ms 5 ms 5 ms</a:t>
            </a:r>
          </a:p>
          <a:p>
            <a:pPr>
              <a:lnSpc>
                <a:spcPct val="80000"/>
              </a:lnSpc>
            </a:pPr>
            <a:r>
              <a:rPr lang="en-US" sz="1600"/>
              <a:t>4  jn1-at1-0-0-19.wor.vbns.net (204.147.132.129)  16 ms 11 ms 13 ms </a:t>
            </a:r>
          </a:p>
          <a:p>
            <a:pPr>
              <a:lnSpc>
                <a:spcPct val="80000"/>
              </a:lnSpc>
            </a:pPr>
            <a:r>
              <a:rPr lang="en-US" sz="1600"/>
              <a:t>5  jn1-so7-0-0-0.wae.vbns.net (204.147.136.136)  21 ms 18 ms 18 ms </a:t>
            </a:r>
          </a:p>
          <a:p>
            <a:pPr>
              <a:lnSpc>
                <a:spcPct val="80000"/>
              </a:lnSpc>
            </a:pPr>
            <a:r>
              <a:rPr lang="en-US" sz="1600"/>
              <a:t>6  abilene-vbns.abilene.ucaid.edu (198.32.11.9)  22 ms  18 ms  22 ms</a:t>
            </a:r>
          </a:p>
          <a:p>
            <a:pPr>
              <a:lnSpc>
                <a:spcPct val="80000"/>
              </a:lnSpc>
            </a:pPr>
            <a:r>
              <a:rPr lang="en-US" sz="1600"/>
              <a:t>7  nycm-wash.abilene.ucaid.edu (198.32.8.46)  22 ms  22 ms  22 ms</a:t>
            </a:r>
          </a:p>
          <a:p>
            <a:pPr>
              <a:lnSpc>
                <a:spcPct val="80000"/>
              </a:lnSpc>
            </a:pPr>
            <a:r>
              <a:rPr lang="en-US" sz="1600"/>
              <a:t>8  62.40.103.253 (62.40.103.253)  104 ms 109 ms 106 ms</a:t>
            </a:r>
          </a:p>
          <a:p>
            <a:pPr>
              <a:lnSpc>
                <a:spcPct val="80000"/>
              </a:lnSpc>
            </a:pPr>
            <a:r>
              <a:rPr lang="en-US" sz="1600"/>
              <a:t>9  de2-1.de1.de.geant.net (62.40.96.129)  109 ms 102 ms 104 ms</a:t>
            </a:r>
          </a:p>
          <a:p>
            <a:pPr>
              <a:lnSpc>
                <a:spcPct val="80000"/>
              </a:lnSpc>
            </a:pPr>
            <a:r>
              <a:rPr lang="en-US" sz="1600"/>
              <a:t>10  de.fr1.fr.geant.net (62.40.96.50)  113 ms 121 ms 114 ms</a:t>
            </a:r>
          </a:p>
          <a:p>
            <a:pPr>
              <a:lnSpc>
                <a:spcPct val="80000"/>
              </a:lnSpc>
            </a:pPr>
            <a:r>
              <a:rPr lang="en-US" sz="1600"/>
              <a:t>11  renater-gw.fr1.fr.geant.net (62.40.103.54)  112 ms  114 ms  112 ms</a:t>
            </a:r>
          </a:p>
          <a:p>
            <a:pPr>
              <a:lnSpc>
                <a:spcPct val="80000"/>
              </a:lnSpc>
            </a:pPr>
            <a:r>
              <a:rPr lang="en-US" sz="1600"/>
              <a:t>12  nio-n2.cssi.renater.fr (193.51.206.13)  111 ms  114 ms  116 ms</a:t>
            </a:r>
          </a:p>
          <a:p>
            <a:pPr>
              <a:lnSpc>
                <a:spcPct val="80000"/>
              </a:lnSpc>
            </a:pPr>
            <a:r>
              <a:rPr lang="en-US" sz="1600"/>
              <a:t>13  nice.cssi.renater.fr (195.220.98.102)  123 ms  125 ms  124 ms</a:t>
            </a:r>
          </a:p>
          <a:p>
            <a:pPr>
              <a:lnSpc>
                <a:spcPct val="80000"/>
              </a:lnSpc>
            </a:pPr>
            <a:r>
              <a:rPr lang="en-US" sz="1600"/>
              <a:t>14  r3t2-nice.cssi.renater.fr (195.220.98.110)  126 ms  126 ms  124 ms</a:t>
            </a:r>
          </a:p>
          <a:p>
            <a:pPr>
              <a:lnSpc>
                <a:spcPct val="80000"/>
              </a:lnSpc>
            </a:pPr>
            <a:r>
              <a:rPr lang="en-US" sz="1600"/>
              <a:t>15  eurecom-valbonne.r3t2.ft.net (193.48.50.54)  135 ms  128 ms  133 ms</a:t>
            </a:r>
          </a:p>
          <a:p>
            <a:pPr>
              <a:lnSpc>
                <a:spcPct val="80000"/>
              </a:lnSpc>
            </a:pPr>
            <a:r>
              <a:rPr lang="en-US" sz="1600"/>
              <a:t>16  194.214.211.25 (194.214.211.25)  126 ms  128 ms  126 ms</a:t>
            </a:r>
          </a:p>
          <a:p>
            <a:pPr>
              <a:lnSpc>
                <a:spcPct val="80000"/>
              </a:lnSpc>
            </a:pPr>
            <a:r>
              <a:rPr lang="en-US" sz="1600"/>
              <a:t>17  * * *</a:t>
            </a:r>
          </a:p>
          <a:p>
            <a:pPr>
              <a:lnSpc>
                <a:spcPct val="80000"/>
              </a:lnSpc>
            </a:pPr>
            <a:r>
              <a:rPr lang="en-US" sz="1600"/>
              <a:t>18  * * *</a:t>
            </a:r>
          </a:p>
          <a:p>
            <a:pPr>
              <a:lnSpc>
                <a:spcPct val="80000"/>
              </a:lnSpc>
            </a:pPr>
            <a:r>
              <a:rPr lang="en-US" sz="1600"/>
              <a:t>19  fantasia.eurecom.fr (193.55.113.142)  132 ms  128 ms  136</a:t>
            </a:r>
            <a:r>
              <a:rPr lang="en-US">
                <a:latin typeface="Times New Roman" charset="0"/>
              </a:rPr>
              <a:t> </a:t>
            </a:r>
            <a:r>
              <a:rPr lang="en-US" sz="1600">
                <a:latin typeface="Times New Roman" charset="0"/>
              </a:rPr>
              <a:t>ms</a:t>
            </a:r>
          </a:p>
        </p:txBody>
      </p:sp>
      <p:sp>
        <p:nvSpPr>
          <p:cNvPr id="109572" name="Text Box 5"/>
          <p:cNvSpPr txBox="1">
            <a:spLocks noChangeArrowheads="1"/>
          </p:cNvSpPr>
          <p:nvPr/>
        </p:nvSpPr>
        <p:spPr bwMode="auto">
          <a:xfrm>
            <a:off x="725488" y="1235075"/>
            <a:ext cx="8193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</a:rPr>
              <a:t>traceroute:</a:t>
            </a:r>
            <a:r>
              <a:rPr lang="en-US"/>
              <a:t> gaia.cs.umass.edu to www.eurecom.fr</a:t>
            </a:r>
          </a:p>
        </p:txBody>
      </p:sp>
      <p:sp>
        <p:nvSpPr>
          <p:cNvPr id="109573" name="Line 6"/>
          <p:cNvSpPr>
            <a:spLocks noChangeShapeType="1"/>
          </p:cNvSpPr>
          <p:nvPr/>
        </p:nvSpPr>
        <p:spPr bwMode="auto">
          <a:xfrm>
            <a:off x="1611313" y="5634038"/>
            <a:ext cx="968375" cy="26987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4" name="Text Box 7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delay measurements from </a:t>
            </a:r>
          </a:p>
          <a:p>
            <a:r>
              <a:rPr lang="en-US" sz="1800">
                <a:solidFill>
                  <a:srgbClr val="CC0000"/>
                </a:solidFill>
              </a:rPr>
              <a:t>gaia.cs.umass.edu to cs-gw.cs.umass.edu </a:t>
            </a:r>
          </a:p>
        </p:txBody>
      </p:sp>
      <p:sp>
        <p:nvSpPr>
          <p:cNvPr id="109575" name="Line 8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6" name="Line 9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7" name="Line 10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8" name="Line 11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579" name="Text Box 12"/>
          <p:cNvSpPr txBox="1">
            <a:spLocks noChangeArrowheads="1"/>
          </p:cNvSpPr>
          <p:nvPr/>
        </p:nvSpPr>
        <p:spPr bwMode="auto">
          <a:xfrm>
            <a:off x="2571750" y="5564188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* means no response (probe lost, router not replying)</a:t>
            </a:r>
          </a:p>
        </p:txBody>
      </p:sp>
      <p:sp>
        <p:nvSpPr>
          <p:cNvPr id="109580" name="Freeform 14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Text Box 15"/>
          <p:cNvSpPr txBox="1">
            <a:spLocks noChangeArrowheads="1"/>
          </p:cNvSpPr>
          <p:nvPr/>
        </p:nvSpPr>
        <p:spPr bwMode="auto">
          <a:xfrm>
            <a:off x="7137400" y="3436938"/>
            <a:ext cx="1708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CC0000"/>
                </a:solidFill>
              </a:rPr>
              <a:t>trans-oceanic</a:t>
            </a:r>
          </a:p>
          <a:p>
            <a:r>
              <a:rPr lang="en-US" sz="2000">
                <a:solidFill>
                  <a:srgbClr val="CC0000"/>
                </a:solidFill>
              </a:rPr>
              <a:t>link</a:t>
            </a:r>
          </a:p>
        </p:txBody>
      </p:sp>
      <p:sp>
        <p:nvSpPr>
          <p:cNvPr id="1095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829DDA47-CC0B-9E40-93FB-7829EBA23C52}" type="slidenum">
              <a:rPr lang="en-US" sz="1200">
                <a:latin typeface="Tahoma" charset="0"/>
              </a:rPr>
              <a:pPr/>
              <a:t>43</a:t>
            </a:fld>
            <a:endParaRPr lang="en-US" sz="1200">
              <a:latin typeface="Tahoma" charset="0"/>
            </a:endParaRPr>
          </a:p>
        </p:txBody>
      </p:sp>
      <p:sp>
        <p:nvSpPr>
          <p:cNvPr id="109584" name="TextBox 1"/>
          <p:cNvSpPr txBox="1">
            <a:spLocks noChangeArrowheads="1"/>
          </p:cNvSpPr>
          <p:nvPr/>
        </p:nvSpPr>
        <p:spPr bwMode="auto">
          <a:xfrm>
            <a:off x="746125" y="6315075"/>
            <a:ext cx="545782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Do some traceroutes from exotic countries at www.traceroute.org</a:t>
            </a:r>
          </a:p>
        </p:txBody>
      </p:sp>
    </p:spTree>
    <p:extLst>
      <p:ext uri="{BB962C8B-B14F-4D97-AF65-F5344CB8AC3E}">
        <p14:creationId xmlns:p14="http://schemas.microsoft.com/office/powerpoint/2010/main" val="633074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7" name="Group 347"/>
          <p:cNvGrpSpPr>
            <a:grpSpLocks/>
          </p:cNvGrpSpPr>
          <p:nvPr/>
        </p:nvGrpSpPr>
        <p:grpSpPr bwMode="auto">
          <a:xfrm>
            <a:off x="3027363" y="4803775"/>
            <a:ext cx="1284287" cy="715963"/>
            <a:chOff x="1871277" y="1576300"/>
            <a:chExt cx="1128371" cy="437861"/>
          </a:xfrm>
        </p:grpSpPr>
        <p:sp>
          <p:nvSpPr>
            <p:cNvPr id="49" name="Oval 48"/>
            <p:cNvSpPr/>
            <p:nvPr/>
          </p:nvSpPr>
          <p:spPr bwMode="auto">
            <a:xfrm flipV="1">
              <a:off x="1874067" y="1694746"/>
              <a:ext cx="1125581" cy="31941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1871277" y="1739406"/>
              <a:ext cx="1128371" cy="11650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 bwMode="auto">
            <a:xfrm flipV="1">
              <a:off x="1871277" y="1576300"/>
              <a:ext cx="1125581" cy="31941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Freeform 51"/>
            <p:cNvSpPr/>
            <p:nvPr/>
          </p:nvSpPr>
          <p:spPr bwMode="auto">
            <a:xfrm>
              <a:off x="2159995" y="1673387"/>
              <a:ext cx="548146" cy="16116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3" name="Freeform 52"/>
            <p:cNvSpPr/>
            <p:nvPr/>
          </p:nvSpPr>
          <p:spPr bwMode="auto">
            <a:xfrm>
              <a:off x="2102809" y="1633581"/>
              <a:ext cx="662517" cy="110679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4" name="Freeform 53"/>
            <p:cNvSpPr/>
            <p:nvPr/>
          </p:nvSpPr>
          <p:spPr bwMode="auto">
            <a:xfrm>
              <a:off x="2536583" y="1727755"/>
              <a:ext cx="244086" cy="97087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 bwMode="auto">
            <a:xfrm>
              <a:off x="2090256" y="1729697"/>
              <a:ext cx="241296" cy="970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6" name="Straight Connector 55"/>
            <p:cNvCxnSpPr>
              <a:endCxn id="51" idx="2"/>
            </p:cNvCxnSpPr>
            <p:nvPr/>
          </p:nvCxnSpPr>
          <p:spPr bwMode="auto">
            <a:xfrm flipH="1" flipV="1">
              <a:off x="1871277" y="1737464"/>
              <a:ext cx="2790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 bwMode="auto">
            <a:xfrm flipH="1" flipV="1">
              <a:off x="2996858" y="1734552"/>
              <a:ext cx="2790" cy="12330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6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1285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Packet loss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7901" y="1151258"/>
            <a:ext cx="7954166" cy="3830114"/>
          </a:xfrm>
        </p:spPr>
        <p:txBody>
          <a:bodyPr/>
          <a:lstStyle/>
          <a:p>
            <a:pPr marL="287338" indent="-287338" eaLnBrk="1" hangingPunct="1"/>
            <a:r>
              <a:rPr lang="en-US" dirty="0">
                <a:latin typeface="Gill Sans MT" charset="0"/>
              </a:rPr>
              <a:t>queue (aka buffer) preceding link in buffer has finite capacity</a:t>
            </a:r>
          </a:p>
          <a:p>
            <a:pPr marL="287338" indent="-287338" eaLnBrk="1" hangingPunct="1"/>
            <a:r>
              <a:rPr lang="en-US" dirty="0">
                <a:latin typeface="Gill Sans MT" charset="0"/>
              </a:rPr>
              <a:t>packet arriving to full queue dropped (aka lost</a:t>
            </a:r>
            <a:r>
              <a:rPr lang="en-US" dirty="0" smtClean="0">
                <a:latin typeface="Gill Sans MT" charset="0"/>
              </a:rPr>
              <a:t>) (leaky bucket or tail drop)</a:t>
            </a:r>
            <a:endParaRPr lang="en-US" dirty="0">
              <a:latin typeface="Gill Sans MT" charset="0"/>
            </a:endParaRPr>
          </a:p>
          <a:p>
            <a:pPr marL="287338" indent="-287338" eaLnBrk="1" hangingPunct="1"/>
            <a:r>
              <a:rPr lang="en-US" dirty="0">
                <a:latin typeface="Gill Sans MT" charset="0"/>
              </a:rPr>
              <a:t>lost packet may be retransmitted by previous node, by source end system, or not at all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3092450" y="4999038"/>
            <a:ext cx="1198563" cy="2635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2" name="Line 23"/>
          <p:cNvSpPr>
            <a:spLocks noChangeShapeType="1"/>
          </p:cNvSpPr>
          <p:nvPr/>
        </p:nvSpPr>
        <p:spPr bwMode="auto">
          <a:xfrm>
            <a:off x="2400300" y="4765675"/>
            <a:ext cx="698500" cy="333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3" name="Line 24"/>
          <p:cNvSpPr>
            <a:spLocks noChangeShapeType="1"/>
          </p:cNvSpPr>
          <p:nvPr/>
        </p:nvSpPr>
        <p:spPr bwMode="auto">
          <a:xfrm flipV="1">
            <a:off x="2689225" y="5159375"/>
            <a:ext cx="411163" cy="525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8" name="Rectangle 31"/>
          <p:cNvSpPr>
            <a:spLocks noChangeArrowheads="1"/>
          </p:cNvSpPr>
          <p:nvPr/>
        </p:nvSpPr>
        <p:spPr bwMode="auto">
          <a:xfrm>
            <a:off x="2865438" y="538162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29" name="Line 33"/>
          <p:cNvSpPr>
            <a:spLocks noChangeShapeType="1"/>
          </p:cNvSpPr>
          <p:nvPr/>
        </p:nvSpPr>
        <p:spPr bwMode="auto">
          <a:xfrm flipV="1">
            <a:off x="2835275" y="5227638"/>
            <a:ext cx="106363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Text Box 35"/>
          <p:cNvSpPr txBox="1">
            <a:spLocks noChangeArrowheads="1"/>
          </p:cNvSpPr>
          <p:nvPr/>
        </p:nvSpPr>
        <p:spPr bwMode="auto">
          <a:xfrm>
            <a:off x="1417638" y="4294188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A</a:t>
            </a:r>
          </a:p>
        </p:txBody>
      </p:sp>
      <p:sp>
        <p:nvSpPr>
          <p:cNvPr id="111631" name="Text Box 36"/>
          <p:cNvSpPr txBox="1">
            <a:spLocks noChangeArrowheads="1"/>
          </p:cNvSpPr>
          <p:nvPr/>
        </p:nvSpPr>
        <p:spPr bwMode="auto">
          <a:xfrm>
            <a:off x="1738313" y="5280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99"/>
                </a:solidFill>
              </a:rPr>
              <a:t>B</a:t>
            </a:r>
          </a:p>
        </p:txBody>
      </p:sp>
      <p:sp>
        <p:nvSpPr>
          <p:cNvPr id="111632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673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packet being transmitted</a:t>
            </a:r>
          </a:p>
        </p:txBody>
      </p:sp>
      <p:sp>
        <p:nvSpPr>
          <p:cNvPr id="111633" name="Line 41"/>
          <p:cNvSpPr>
            <a:spLocks noChangeShapeType="1"/>
          </p:cNvSpPr>
          <p:nvPr/>
        </p:nvSpPr>
        <p:spPr bwMode="auto">
          <a:xfrm rot="10800000" flipV="1">
            <a:off x="4329113" y="4495800"/>
            <a:ext cx="681037" cy="5651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5" name="Rectangle 57"/>
          <p:cNvSpPr>
            <a:spLocks noChangeArrowheads="1"/>
          </p:cNvSpPr>
          <p:nvPr/>
        </p:nvSpPr>
        <p:spPr bwMode="auto">
          <a:xfrm>
            <a:off x="3627438" y="5035550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6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7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8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39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C0000"/>
              </a:solidFill>
            </a:endParaRPr>
          </a:p>
        </p:txBody>
      </p:sp>
      <p:sp>
        <p:nvSpPr>
          <p:cNvPr id="111640" name="Line 63"/>
          <p:cNvSpPr>
            <a:spLocks noChangeShapeType="1"/>
          </p:cNvSpPr>
          <p:nvPr/>
        </p:nvSpPr>
        <p:spPr bwMode="auto">
          <a:xfrm rot="10800000">
            <a:off x="3092450" y="5502275"/>
            <a:ext cx="687388" cy="3317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41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1924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packet arriving to</a:t>
            </a:r>
          </a:p>
          <a:p>
            <a:r>
              <a:rPr lang="en-US" sz="1800">
                <a:solidFill>
                  <a:srgbClr val="CC0000"/>
                </a:solidFill>
              </a:rPr>
              <a:t>full buffer is </a:t>
            </a:r>
            <a:r>
              <a:rPr lang="en-US" sz="1800" i="1">
                <a:solidFill>
                  <a:srgbClr val="CC0000"/>
                </a:solidFill>
              </a:rPr>
              <a:t>lost</a:t>
            </a:r>
          </a:p>
        </p:txBody>
      </p:sp>
      <p:sp>
        <p:nvSpPr>
          <p:cNvPr id="111642" name="Text Box 65"/>
          <p:cNvSpPr txBox="1">
            <a:spLocks noChangeArrowheads="1"/>
          </p:cNvSpPr>
          <p:nvPr/>
        </p:nvSpPr>
        <p:spPr bwMode="auto">
          <a:xfrm>
            <a:off x="2981325" y="4022725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CC0000"/>
                </a:solidFill>
              </a:rPr>
              <a:t>buffer </a:t>
            </a:r>
          </a:p>
          <a:p>
            <a:pPr algn="ctr"/>
            <a:r>
              <a:rPr lang="en-US" sz="1800">
                <a:solidFill>
                  <a:srgbClr val="CC0000"/>
                </a:solidFill>
              </a:rPr>
              <a:t>(waiting area)</a:t>
            </a:r>
          </a:p>
        </p:txBody>
      </p:sp>
      <p:sp>
        <p:nvSpPr>
          <p:cNvPr id="111643" name="Line 66"/>
          <p:cNvSpPr>
            <a:spLocks noChangeShapeType="1"/>
          </p:cNvSpPr>
          <p:nvPr/>
        </p:nvSpPr>
        <p:spPr bwMode="auto">
          <a:xfrm>
            <a:off x="3238500" y="4630738"/>
            <a:ext cx="0" cy="3333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1645" name="Group 48"/>
          <p:cNvGrpSpPr>
            <a:grpSpLocks/>
          </p:cNvGrpSpPr>
          <p:nvPr/>
        </p:nvGrpSpPr>
        <p:grpSpPr bwMode="auto">
          <a:xfrm>
            <a:off x="1593850" y="4314825"/>
            <a:ext cx="820738" cy="688975"/>
            <a:chOff x="-44" y="1473"/>
            <a:chExt cx="981" cy="1105"/>
          </a:xfrm>
        </p:grpSpPr>
        <p:pic>
          <p:nvPicPr>
            <p:cNvPr id="111651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2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1646" name="Group 51"/>
          <p:cNvGrpSpPr>
            <a:grpSpLocks/>
          </p:cNvGrpSpPr>
          <p:nvPr/>
        </p:nvGrpSpPr>
        <p:grpSpPr bwMode="auto">
          <a:xfrm>
            <a:off x="1922463" y="5305425"/>
            <a:ext cx="820737" cy="688975"/>
            <a:chOff x="-44" y="1473"/>
            <a:chExt cx="981" cy="1105"/>
          </a:xfrm>
        </p:grpSpPr>
        <p:pic>
          <p:nvPicPr>
            <p:cNvPr id="111649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0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164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6557547-A96C-9E44-8FCF-E220F5A6D1EF}" type="slidenum">
              <a:rPr lang="en-US" sz="1200">
                <a:latin typeface="Tahoma" charset="0"/>
              </a:rPr>
              <a:pPr/>
              <a:t>44</a:t>
            </a:fld>
            <a:endParaRPr lang="en-US" sz="1200">
              <a:latin typeface="Tahoma" charset="0"/>
            </a:endParaRPr>
          </a:p>
        </p:txBody>
      </p:sp>
      <p:sp>
        <p:nvSpPr>
          <p:cNvPr id="111648" name="TextBox 1"/>
          <p:cNvSpPr txBox="1">
            <a:spLocks noChangeArrowheads="1"/>
          </p:cNvSpPr>
          <p:nvPr/>
        </p:nvSpPr>
        <p:spPr bwMode="auto">
          <a:xfrm>
            <a:off x="461963" y="6402388"/>
            <a:ext cx="622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Java applet for an interactive animation on queuing and loss</a:t>
            </a:r>
          </a:p>
        </p:txBody>
      </p:sp>
    </p:spTree>
    <p:extLst>
      <p:ext uri="{BB962C8B-B14F-4D97-AF65-F5344CB8AC3E}">
        <p14:creationId xmlns:p14="http://schemas.microsoft.com/office/powerpoint/2010/main" val="277592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13666" name="AutoShape 327"/>
          <p:cNvSpPr>
            <a:spLocks noChangeArrowheads="1"/>
          </p:cNvSpPr>
          <p:nvPr/>
        </p:nvSpPr>
        <p:spPr bwMode="auto">
          <a:xfrm>
            <a:off x="401638" y="3671888"/>
            <a:ext cx="500062" cy="581025"/>
          </a:xfrm>
          <a:prstGeom prst="can">
            <a:avLst>
              <a:gd name="adj" fmla="val 23491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grpSp>
        <p:nvGrpSpPr>
          <p:cNvPr id="113667" name="Group 64"/>
          <p:cNvGrpSpPr>
            <a:grpSpLocks/>
          </p:cNvGrpSpPr>
          <p:nvPr/>
        </p:nvGrpSpPr>
        <p:grpSpPr bwMode="auto">
          <a:xfrm>
            <a:off x="974725" y="4071938"/>
            <a:ext cx="352425" cy="876300"/>
            <a:chOff x="4140" y="429"/>
            <a:chExt cx="1425" cy="2396"/>
          </a:xfrm>
        </p:grpSpPr>
        <p:sp>
          <p:nvSpPr>
            <p:cNvPr id="113713" name="Freeform 6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4" name="Rectangle 6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15" name="Freeform 6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6" name="Freeform 6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17" name="Rectangle 69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18" name="Group 7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3743" name="AutoShape 71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4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19" name="Rectangle 73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20" name="Group 7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741" name="AutoShape 7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2" name="AutoShape 7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21" name="Rectangle 77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2" name="Rectangle 78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3723" name="Group 7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3739" name="AutoShape 8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40" name="AutoShape 8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24" name="Freeform 8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3725" name="Group 8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3737" name="AutoShape 84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38" name="AutoShape 8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726" name="Rectangle 8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27" name="Freeform 8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8" name="Freeform 8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29" name="Oval 89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0" name="Freeform 9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31" name="AutoShape 91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2" name="AutoShape 92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3" name="Oval 93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4" name="Oval 94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3735" name="Oval 95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36" name="Rectangle 96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668" name="Group 61"/>
          <p:cNvGrpSpPr>
            <a:grpSpLocks/>
          </p:cNvGrpSpPr>
          <p:nvPr/>
        </p:nvGrpSpPr>
        <p:grpSpPr bwMode="auto">
          <a:xfrm flipH="1">
            <a:off x="7948613" y="4133850"/>
            <a:ext cx="1192212" cy="1171575"/>
            <a:chOff x="-44" y="1473"/>
            <a:chExt cx="981" cy="1105"/>
          </a:xfrm>
        </p:grpSpPr>
        <p:pic>
          <p:nvPicPr>
            <p:cNvPr id="113711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712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36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7663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Throughput</a:t>
            </a: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7772400" cy="1779588"/>
          </a:xfrm>
        </p:spPr>
        <p:txBody>
          <a:bodyPr/>
          <a:lstStyle/>
          <a:p>
            <a:pPr marL="287338" indent="-287338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throughput:</a:t>
            </a:r>
            <a:r>
              <a:rPr lang="en-US" dirty="0">
                <a:latin typeface="Gill Sans MT" charset="0"/>
              </a:rPr>
              <a:t> rate (bits/time unit) at which bits transferred between sender/receiver</a:t>
            </a:r>
          </a:p>
          <a:p>
            <a:pPr marL="682625" lvl="1" indent="-225425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  <a:cs typeface="Arial" charset="0"/>
              </a:rPr>
              <a:t>instantaneous:</a:t>
            </a:r>
            <a:r>
              <a:rPr lang="en-US" dirty="0">
                <a:latin typeface="Gill Sans MT" charset="0"/>
                <a:cs typeface="Arial" charset="0"/>
              </a:rPr>
              <a:t> rate at given point in time</a:t>
            </a:r>
          </a:p>
          <a:p>
            <a:pPr marL="682625" lvl="1" indent="-225425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  <a:cs typeface="Arial" charset="0"/>
              </a:rPr>
              <a:t>average:</a:t>
            </a:r>
            <a:r>
              <a:rPr lang="en-US" dirty="0">
                <a:latin typeface="Gill Sans MT" charset="0"/>
                <a:cs typeface="Arial" charset="0"/>
              </a:rPr>
              <a:t> rate over longer period of time</a:t>
            </a:r>
          </a:p>
        </p:txBody>
      </p:sp>
      <p:sp>
        <p:nvSpPr>
          <p:cNvPr id="113671" name="Text Box 325"/>
          <p:cNvSpPr txBox="1">
            <a:spLocks noChangeArrowheads="1"/>
          </p:cNvSpPr>
          <p:nvPr/>
        </p:nvSpPr>
        <p:spPr bwMode="auto">
          <a:xfrm>
            <a:off x="368300" y="5043488"/>
            <a:ext cx="1874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server, with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file of F bits 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to send to client</a:t>
            </a:r>
          </a:p>
        </p:txBody>
      </p:sp>
      <p:sp>
        <p:nvSpPr>
          <p:cNvPr id="113672" name="Text Box 328"/>
          <p:cNvSpPr txBox="1">
            <a:spLocks noChangeArrowheads="1"/>
          </p:cNvSpPr>
          <p:nvPr/>
        </p:nvSpPr>
        <p:spPr bwMode="auto">
          <a:xfrm>
            <a:off x="2784475" y="5040313"/>
            <a:ext cx="1430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 R</a:t>
            </a:r>
            <a:r>
              <a:rPr lang="en-US" sz="2800" baseline="-25000">
                <a:latin typeface="Gill Sans MT" charset="0"/>
              </a:rPr>
              <a:t>s</a:t>
            </a:r>
            <a:r>
              <a:rPr lang="en-US" sz="2000" baseline="-25000"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bits/sec</a:t>
            </a:r>
          </a:p>
        </p:txBody>
      </p:sp>
      <p:sp>
        <p:nvSpPr>
          <p:cNvPr id="113673" name="Text Box 329"/>
          <p:cNvSpPr txBox="1">
            <a:spLocks noChangeArrowheads="1"/>
          </p:cNvSpPr>
          <p:nvPr/>
        </p:nvSpPr>
        <p:spPr bwMode="auto">
          <a:xfrm>
            <a:off x="5653088" y="5048250"/>
            <a:ext cx="14303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link capacity</a:t>
            </a:r>
          </a:p>
          <a:p>
            <a:pPr algn="ctr">
              <a:lnSpc>
                <a:spcPct val="85000"/>
              </a:lnSpc>
            </a:pPr>
            <a:r>
              <a:rPr lang="en-US" sz="2000">
                <a:latin typeface="Gill Sans MT" charset="0"/>
              </a:rPr>
              <a:t> R</a:t>
            </a:r>
            <a:r>
              <a:rPr lang="en-US" sz="2800" baseline="-25000">
                <a:latin typeface="Gill Sans MT" charset="0"/>
              </a:rPr>
              <a:t>c</a:t>
            </a:r>
            <a:r>
              <a:rPr lang="en-US" sz="2000" baseline="-25000"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bits/sec</a:t>
            </a:r>
          </a:p>
        </p:txBody>
      </p:sp>
      <p:sp>
        <p:nvSpPr>
          <p:cNvPr id="113674" name="Line 337"/>
          <p:cNvSpPr>
            <a:spLocks noChangeShapeType="1"/>
          </p:cNvSpPr>
          <p:nvPr/>
        </p:nvSpPr>
        <p:spPr bwMode="auto">
          <a:xfrm flipH="1" flipV="1">
            <a:off x="2997200" y="4806950"/>
            <a:ext cx="282575" cy="30321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347"/>
          <p:cNvSpPr>
            <a:spLocks noChangeShapeType="1"/>
          </p:cNvSpPr>
          <p:nvPr/>
        </p:nvSpPr>
        <p:spPr bwMode="auto">
          <a:xfrm flipH="1" flipV="1">
            <a:off x="6119813" y="4876800"/>
            <a:ext cx="193675" cy="203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352"/>
          <p:cNvSpPr>
            <a:spLocks noChangeShapeType="1"/>
          </p:cNvSpPr>
          <p:nvPr/>
        </p:nvSpPr>
        <p:spPr bwMode="auto">
          <a:xfrm flipH="1">
            <a:off x="801688" y="4716463"/>
            <a:ext cx="11112" cy="411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678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13698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13699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0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701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13702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13703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708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9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10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3704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705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6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707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3679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grpSp>
        <p:nvGrpSpPr>
          <p:cNvPr id="113680" name="Group 335"/>
          <p:cNvGrpSpPr>
            <a:grpSpLocks/>
          </p:cNvGrpSpPr>
          <p:nvPr/>
        </p:nvGrpSpPr>
        <p:grpSpPr bwMode="auto">
          <a:xfrm>
            <a:off x="1404938" y="4360863"/>
            <a:ext cx="2322512" cy="392112"/>
            <a:chOff x="2249" y="3430"/>
            <a:chExt cx="1389" cy="256"/>
          </a:xfrm>
        </p:grpSpPr>
        <p:sp>
          <p:nvSpPr>
            <p:cNvPr id="255309" name="Oval 333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255308" name="Rectangle 332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113696" name="Oval 331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55310" name="Rectangle 334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113681" name="Group 341"/>
          <p:cNvGrpSpPr>
            <a:grpSpLocks/>
          </p:cNvGrpSpPr>
          <p:nvPr/>
        </p:nvGrpSpPr>
        <p:grpSpPr bwMode="auto">
          <a:xfrm>
            <a:off x="4910138" y="4248150"/>
            <a:ext cx="2801937" cy="581025"/>
            <a:chOff x="2249" y="3430"/>
            <a:chExt cx="1389" cy="256"/>
          </a:xfrm>
        </p:grpSpPr>
        <p:sp>
          <p:nvSpPr>
            <p:cNvPr id="255318" name="Oval 342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255319" name="Rectangle 343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  <p:sp>
          <p:nvSpPr>
            <p:cNvPr id="113692" name="Oval 344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255321" name="Rectangle 345"/>
            <p:cNvSpPr>
              <a:spLocks noChangeArrowheads="1"/>
            </p:cNvSpPr>
            <p:nvPr/>
          </p:nvSpPr>
          <p:spPr bwMode="auto">
            <a:xfrm>
              <a:off x="3562" y="3438"/>
              <a:ext cx="44" cy="246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239713" y="5111750"/>
            <a:ext cx="8235950" cy="898525"/>
            <a:chOff x="0" y="3803"/>
            <a:chExt cx="5188" cy="566"/>
          </a:xfrm>
        </p:grpSpPr>
        <p:sp>
          <p:nvSpPr>
            <p:cNvPr id="113687" name="Text Box 353"/>
            <p:cNvSpPr txBox="1">
              <a:spLocks noChangeArrowheads="1"/>
            </p:cNvSpPr>
            <p:nvPr/>
          </p:nvSpPr>
          <p:spPr bwMode="auto">
            <a:xfrm>
              <a:off x="0" y="3821"/>
              <a:ext cx="1461" cy="5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server sends bits 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(fluid) into pipe</a:t>
              </a:r>
            </a:p>
            <a:p>
              <a:pPr algn="ctr">
                <a:lnSpc>
                  <a:spcPct val="85000"/>
                </a:lnSpc>
              </a:pPr>
              <a:endParaRPr lang="en-US" sz="2000">
                <a:latin typeface="Gill Sans MT" charset="0"/>
              </a:endParaRPr>
            </a:p>
          </p:txBody>
        </p:sp>
        <p:sp>
          <p:nvSpPr>
            <p:cNvPr id="113688" name="Text Box 336"/>
            <p:cNvSpPr txBox="1">
              <a:spLocks noChangeArrowheads="1"/>
            </p:cNvSpPr>
            <p:nvPr/>
          </p:nvSpPr>
          <p:spPr bwMode="auto">
            <a:xfrm>
              <a:off x="1573" y="3803"/>
              <a:ext cx="1769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 </a:t>
              </a:r>
              <a:r>
                <a:rPr lang="en-US" sz="2000" i="1">
                  <a:latin typeface="Gill Sans MT" charset="0"/>
                </a:rPr>
                <a:t>R</a:t>
              </a:r>
              <a:r>
                <a:rPr lang="en-US" sz="2800" i="1" baseline="-25000">
                  <a:latin typeface="Gill Sans MT" charset="0"/>
                </a:rPr>
                <a:t>s</a:t>
              </a:r>
              <a:r>
                <a:rPr lang="en-US" sz="2000" i="1" baseline="-25000">
                  <a:latin typeface="Gill Sans MT" charset="0"/>
                </a:rPr>
                <a:t> </a:t>
              </a:r>
              <a:r>
                <a:rPr lang="en-US" sz="2000">
                  <a:latin typeface="Gill Sans MT" charset="0"/>
                </a:rPr>
                <a:t>bits/sec)</a:t>
              </a:r>
            </a:p>
          </p:txBody>
        </p:sp>
        <p:sp>
          <p:nvSpPr>
            <p:cNvPr id="113689" name="Text Box 346"/>
            <p:cNvSpPr txBox="1">
              <a:spLocks noChangeArrowheads="1"/>
            </p:cNvSpPr>
            <p:nvPr/>
          </p:nvSpPr>
          <p:spPr bwMode="auto">
            <a:xfrm>
              <a:off x="3328" y="3812"/>
              <a:ext cx="1860" cy="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 pipe that can carry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>
                  <a:latin typeface="Gill Sans MT" charset="0"/>
                </a:rPr>
                <a:t>fluid at rate</a:t>
              </a:r>
            </a:p>
            <a:p>
              <a:pPr algn="ctr">
                <a:lnSpc>
                  <a:spcPct val="85000"/>
                </a:lnSpc>
              </a:pPr>
              <a:r>
                <a:rPr lang="en-US" sz="2000" i="1">
                  <a:latin typeface="Gill Sans MT" charset="0"/>
                </a:rPr>
                <a:t> R</a:t>
              </a:r>
              <a:r>
                <a:rPr lang="en-US" sz="2800" i="1" baseline="-25000">
                  <a:latin typeface="Gill Sans MT" charset="0"/>
                </a:rPr>
                <a:t>c</a:t>
              </a:r>
              <a:r>
                <a:rPr lang="en-US" sz="2000" i="1" baseline="-25000">
                  <a:latin typeface="Gill Sans MT" charset="0"/>
                </a:rPr>
                <a:t> </a:t>
              </a:r>
              <a:r>
                <a:rPr lang="en-US" sz="2000">
                  <a:latin typeface="Gill Sans MT" charset="0"/>
                </a:rPr>
                <a:t>bits/sec)</a:t>
              </a:r>
            </a:p>
          </p:txBody>
        </p:sp>
      </p:grpSp>
      <p:sp>
        <p:nvSpPr>
          <p:cNvPr id="113684" name="AutoShape 351"/>
          <p:cNvSpPr>
            <a:spLocks noChangeArrowheads="1"/>
          </p:cNvSpPr>
          <p:nvPr/>
        </p:nvSpPr>
        <p:spPr bwMode="auto">
          <a:xfrm>
            <a:off x="3732213" y="4308475"/>
            <a:ext cx="1279525" cy="485775"/>
          </a:xfrm>
          <a:prstGeom prst="rightArrow">
            <a:avLst>
              <a:gd name="adj1" fmla="val 50000"/>
              <a:gd name="adj2" fmla="val 6585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13685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368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2B151DA-C50A-0246-804C-E8AB554EDE14}" type="slidenum">
              <a:rPr lang="en-US" sz="1200">
                <a:latin typeface="Tahoma" charset="0"/>
              </a:rPr>
              <a:pPr/>
              <a:t>45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93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347"/>
          <p:cNvGrpSpPr>
            <a:grpSpLocks/>
          </p:cNvGrpSpPr>
          <p:nvPr/>
        </p:nvGrpSpPr>
        <p:grpSpPr bwMode="auto">
          <a:xfrm>
            <a:off x="4305300" y="4449763"/>
            <a:ext cx="912813" cy="415925"/>
            <a:chOff x="1871277" y="1576300"/>
            <a:chExt cx="1128371" cy="437861"/>
          </a:xfrm>
        </p:grpSpPr>
        <p:sp>
          <p:nvSpPr>
            <p:cNvPr id="158" name="Oval 157"/>
            <p:cNvSpPr/>
            <p:nvPr/>
          </p:nvSpPr>
          <p:spPr bwMode="auto">
            <a:xfrm flipV="1">
              <a:off x="1875202" y="1694956"/>
              <a:ext cx="1124446" cy="31920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1871277" y="1740080"/>
              <a:ext cx="1128371" cy="115314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 bwMode="auto">
            <a:xfrm flipV="1">
              <a:off x="1871277" y="1576300"/>
              <a:ext cx="1124446" cy="31920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159748" y="1673231"/>
              <a:ext cx="547504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2" name="Freeform 161"/>
            <p:cNvSpPr/>
            <p:nvPr/>
          </p:nvSpPr>
          <p:spPr bwMode="auto">
            <a:xfrm>
              <a:off x="2102838" y="1633122"/>
              <a:ext cx="661324" cy="111972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3" name="Freeform 162"/>
            <p:cNvSpPr/>
            <p:nvPr/>
          </p:nvSpPr>
          <p:spPr bwMode="auto">
            <a:xfrm>
              <a:off x="2536526" y="1728381"/>
              <a:ext cx="245297" cy="9693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4" name="Freeform 163"/>
            <p:cNvSpPr/>
            <p:nvPr/>
          </p:nvSpPr>
          <p:spPr bwMode="auto">
            <a:xfrm>
              <a:off x="2089102" y="1730053"/>
              <a:ext cx="241373" cy="9693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5" name="Straight Connector 164"/>
            <p:cNvCxnSpPr>
              <a:endCxn id="160" idx="2"/>
            </p:cNvCxnSpPr>
            <p:nvPr/>
          </p:nvCxnSpPr>
          <p:spPr bwMode="auto">
            <a:xfrm flipH="1" flipV="1">
              <a:off x="1871277" y="1736738"/>
              <a:ext cx="3925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auto">
            <a:xfrm flipH="1" flipV="1">
              <a:off x="2995723" y="1735066"/>
              <a:ext cx="3925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690" name="Group 347"/>
          <p:cNvGrpSpPr>
            <a:grpSpLocks/>
          </p:cNvGrpSpPr>
          <p:nvPr/>
        </p:nvGrpSpPr>
        <p:grpSpPr bwMode="auto">
          <a:xfrm>
            <a:off x="4259263" y="2581275"/>
            <a:ext cx="911225" cy="415925"/>
            <a:chOff x="1871277" y="1576300"/>
            <a:chExt cx="1128371" cy="437861"/>
          </a:xfrm>
        </p:grpSpPr>
        <p:sp>
          <p:nvSpPr>
            <p:cNvPr id="148" name="Oval 147"/>
            <p:cNvSpPr/>
            <p:nvPr/>
          </p:nvSpPr>
          <p:spPr bwMode="auto">
            <a:xfrm flipV="1">
              <a:off x="1875209" y="1694958"/>
              <a:ext cx="1124439" cy="319203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Rectangle 148"/>
            <p:cNvSpPr/>
            <p:nvPr/>
          </p:nvSpPr>
          <p:spPr bwMode="auto">
            <a:xfrm>
              <a:off x="1871277" y="1740080"/>
              <a:ext cx="1128371" cy="11531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 bwMode="auto">
            <a:xfrm flipV="1">
              <a:off x="1871277" y="1576300"/>
              <a:ext cx="1124439" cy="319205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Freeform 150"/>
            <p:cNvSpPr/>
            <p:nvPr/>
          </p:nvSpPr>
          <p:spPr bwMode="auto">
            <a:xfrm>
              <a:off x="2160249" y="1673231"/>
              <a:ext cx="548460" cy="160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2103242" y="1633122"/>
              <a:ext cx="662475" cy="111973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3" name="Freeform 152"/>
            <p:cNvSpPr/>
            <p:nvPr/>
          </p:nvSpPr>
          <p:spPr bwMode="auto">
            <a:xfrm>
              <a:off x="2537684" y="1728382"/>
              <a:ext cx="243760" cy="96931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4" name="Freeform 153"/>
            <p:cNvSpPr/>
            <p:nvPr/>
          </p:nvSpPr>
          <p:spPr bwMode="auto">
            <a:xfrm>
              <a:off x="2089481" y="1730053"/>
              <a:ext cx="241794" cy="9693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55" name="Straight Connector 154"/>
            <p:cNvCxnSpPr>
              <a:endCxn id="150" idx="2"/>
            </p:cNvCxnSpPr>
            <p:nvPr/>
          </p:nvCxnSpPr>
          <p:spPr bwMode="auto">
            <a:xfrm flipH="1" flipV="1">
              <a:off x="1871277" y="1736738"/>
              <a:ext cx="3932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flipH="1" flipV="1">
              <a:off x="2995716" y="1735067"/>
              <a:ext cx="3932" cy="12367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6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53200" y="6199177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grpSp>
        <p:nvGrpSpPr>
          <p:cNvPr id="114693" name="Group 140"/>
          <p:cNvGrpSpPr>
            <a:grpSpLocks/>
          </p:cNvGrpSpPr>
          <p:nvPr/>
        </p:nvGrpSpPr>
        <p:grpSpPr bwMode="auto">
          <a:xfrm>
            <a:off x="1614488" y="2254250"/>
            <a:ext cx="352425" cy="876300"/>
            <a:chOff x="4140" y="429"/>
            <a:chExt cx="1425" cy="2396"/>
          </a:xfrm>
        </p:grpSpPr>
        <p:sp>
          <p:nvSpPr>
            <p:cNvPr id="114786" name="Freeform 14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7" name="Rectangle 142"/>
            <p:cNvSpPr>
              <a:spLocks noChangeArrowheads="1"/>
            </p:cNvSpPr>
            <p:nvPr/>
          </p:nvSpPr>
          <p:spPr bwMode="auto">
            <a:xfrm>
              <a:off x="4204" y="429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88" name="Freeform 14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89" name="Freeform 14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90" name="Rectangle 145"/>
            <p:cNvSpPr>
              <a:spLocks noChangeArrowheads="1"/>
            </p:cNvSpPr>
            <p:nvPr/>
          </p:nvSpPr>
          <p:spPr bwMode="auto">
            <a:xfrm>
              <a:off x="4211" y="694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91" name="Group 14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816" name="AutoShape 14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7" name="AutoShape 148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89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2" name="Rectangle 149"/>
            <p:cNvSpPr>
              <a:spLocks noChangeArrowheads="1"/>
            </p:cNvSpPr>
            <p:nvPr/>
          </p:nvSpPr>
          <p:spPr bwMode="auto">
            <a:xfrm>
              <a:off x="4223" y="1019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93" name="Group 15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4814" name="AutoShape 151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5" name="AutoShape 152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4" name="Rectangle 153"/>
            <p:cNvSpPr>
              <a:spLocks noChangeArrowheads="1"/>
            </p:cNvSpPr>
            <p:nvPr/>
          </p:nvSpPr>
          <p:spPr bwMode="auto">
            <a:xfrm>
              <a:off x="4217" y="1358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95" name="Rectangle 154"/>
            <p:cNvSpPr>
              <a:spLocks noChangeArrowheads="1"/>
            </p:cNvSpPr>
            <p:nvPr/>
          </p:nvSpPr>
          <p:spPr bwMode="auto">
            <a:xfrm>
              <a:off x="4230" y="1653"/>
              <a:ext cx="597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96" name="Group 15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812" name="AutoShape 156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3" name="AutoShape 157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7" name="Freeform 15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98" name="Group 15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4810" name="AutoShape 160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811" name="AutoShape 161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99" name="Rectangle 162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0" name="Freeform 16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1" name="Freeform 16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2" name="Oval 165"/>
            <p:cNvSpPr>
              <a:spLocks noChangeArrowheads="1"/>
            </p:cNvSpPr>
            <p:nvPr/>
          </p:nvSpPr>
          <p:spPr bwMode="auto">
            <a:xfrm>
              <a:off x="5520" y="2612"/>
              <a:ext cx="45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3" name="Freeform 16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04" name="AutoShape 167"/>
            <p:cNvSpPr>
              <a:spLocks noChangeArrowheads="1"/>
            </p:cNvSpPr>
            <p:nvPr/>
          </p:nvSpPr>
          <p:spPr bwMode="auto">
            <a:xfrm>
              <a:off x="4140" y="2677"/>
              <a:ext cx="1200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5" name="AutoShape 168"/>
            <p:cNvSpPr>
              <a:spLocks noChangeArrowheads="1"/>
            </p:cNvSpPr>
            <p:nvPr/>
          </p:nvSpPr>
          <p:spPr bwMode="auto">
            <a:xfrm>
              <a:off x="4204" y="2712"/>
              <a:ext cx="1072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6" name="Oval 169"/>
            <p:cNvSpPr>
              <a:spLocks noChangeArrowheads="1"/>
            </p:cNvSpPr>
            <p:nvPr/>
          </p:nvSpPr>
          <p:spPr bwMode="auto">
            <a:xfrm>
              <a:off x="4307" y="2382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7" name="Oval 170"/>
            <p:cNvSpPr>
              <a:spLocks noChangeArrowheads="1"/>
            </p:cNvSpPr>
            <p:nvPr/>
          </p:nvSpPr>
          <p:spPr bwMode="auto">
            <a:xfrm>
              <a:off x="4487" y="238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4808" name="Oval 171"/>
            <p:cNvSpPr>
              <a:spLocks noChangeArrowheads="1"/>
            </p:cNvSpPr>
            <p:nvPr/>
          </p:nvSpPr>
          <p:spPr bwMode="auto">
            <a:xfrm>
              <a:off x="4660" y="2382"/>
              <a:ext cx="160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809" name="Rectangle 172"/>
            <p:cNvSpPr>
              <a:spLocks noChangeArrowheads="1"/>
            </p:cNvSpPr>
            <p:nvPr/>
          </p:nvSpPr>
          <p:spPr bwMode="auto">
            <a:xfrm>
              <a:off x="5064" y="1835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69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00013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Throughput (more)</a:t>
            </a:r>
          </a:p>
        </p:txBody>
      </p:sp>
      <p:sp>
        <p:nvSpPr>
          <p:cNvPr id="11469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pPr eaLnBrk="1" hangingPunct="1"/>
            <a:r>
              <a:rPr lang="en-US" i="1">
                <a:solidFill>
                  <a:srgbClr val="CC0000"/>
                </a:solidFill>
                <a:latin typeface="Gill Sans MT" charset="0"/>
              </a:rPr>
              <a:t>R</a:t>
            </a:r>
            <a:r>
              <a:rPr lang="en-US" i="1" baseline="-2500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 &lt; R</a:t>
            </a:r>
            <a:r>
              <a:rPr lang="en-US" i="1" baseline="-2500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i="1">
                <a:solidFill>
                  <a:srgbClr val="FF3300"/>
                </a:solidFill>
                <a:latin typeface="Gill Sans MT" charset="0"/>
              </a:rPr>
              <a:t>  </a:t>
            </a:r>
            <a:r>
              <a:rPr lang="en-US">
                <a:latin typeface="Gill Sans MT" charset="0"/>
              </a:rPr>
              <a:t>What is average end-end throughput?</a:t>
            </a:r>
          </a:p>
        </p:txBody>
      </p:sp>
      <p:grpSp>
        <p:nvGrpSpPr>
          <p:cNvPr id="114696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4784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14697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  R</a:t>
            </a:r>
            <a:r>
              <a:rPr lang="en-US" sz="2800" baseline="-25000"/>
              <a:t>s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14698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114699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700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14776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780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4777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</p:grpSp>
      <p:sp>
        <p:nvSpPr>
          <p:cNvPr id="25623" name="Rectangle 56"/>
          <p:cNvSpPr>
            <a:spLocks noChangeArrowheads="1"/>
          </p:cNvSpPr>
          <p:nvPr/>
        </p:nvSpPr>
        <p:spPr bwMode="auto">
          <a:xfrm>
            <a:off x="555625" y="3330575"/>
            <a:ext cx="80629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</a:t>
            </a:r>
            <a:r>
              <a:rPr lang="en-US" sz="2800" i="1" baseline="-2500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 &gt; R</a:t>
            </a:r>
            <a:r>
              <a:rPr lang="en-US" sz="2800" i="1" baseline="-2500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800" i="1">
                <a:solidFill>
                  <a:srgbClr val="FF3300"/>
                </a:solidFill>
                <a:latin typeface="Gill Sans MT" charset="0"/>
              </a:rPr>
              <a:t>  </a:t>
            </a:r>
            <a:r>
              <a:rPr lang="en-US" sz="2800">
                <a:latin typeface="Gill Sans MT" charset="0"/>
              </a:rPr>
              <a:t>What is average end-end throughput?</a:t>
            </a:r>
          </a:p>
        </p:txBody>
      </p:sp>
      <p:grpSp>
        <p:nvGrpSpPr>
          <p:cNvPr id="13" name="Group 209"/>
          <p:cNvGrpSpPr>
            <a:grpSpLocks/>
          </p:cNvGrpSpPr>
          <p:nvPr/>
        </p:nvGrpSpPr>
        <p:grpSpPr bwMode="auto">
          <a:xfrm>
            <a:off x="295276" y="5167313"/>
            <a:ext cx="8644430" cy="1399040"/>
            <a:chOff x="186" y="3255"/>
            <a:chExt cx="5403" cy="763"/>
          </a:xfrm>
        </p:grpSpPr>
        <p:sp>
          <p:nvSpPr>
            <p:cNvPr id="114773" name="Rectangle 102"/>
            <p:cNvSpPr>
              <a:spLocks noChangeArrowheads="1"/>
            </p:cNvSpPr>
            <p:nvPr/>
          </p:nvSpPr>
          <p:spPr bwMode="auto">
            <a:xfrm>
              <a:off x="186" y="3378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Gill Sans MT" charset="0"/>
              </a:endParaRPr>
            </a:p>
          </p:txBody>
        </p:sp>
        <p:sp>
          <p:nvSpPr>
            <p:cNvPr id="114774" name="Text Box 101"/>
            <p:cNvSpPr txBox="1">
              <a:spLocks noChangeArrowheads="1"/>
            </p:cNvSpPr>
            <p:nvPr/>
          </p:nvSpPr>
          <p:spPr bwMode="auto">
            <a:xfrm>
              <a:off x="231" y="3549"/>
              <a:ext cx="5342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>
                  <a:latin typeface="Gill Sans MT" charset="0"/>
                </a:rPr>
                <a:t>link on end-end path that </a:t>
              </a:r>
              <a:r>
                <a:rPr lang="en-US" sz="2800" dirty="0" smtClean="0">
                  <a:latin typeface="Gill Sans MT" charset="0"/>
                </a:rPr>
                <a:t>constrains </a:t>
              </a:r>
              <a:r>
                <a:rPr lang="en-US" sz="2800" dirty="0">
                  <a:latin typeface="Gill Sans MT" charset="0"/>
                </a:rPr>
                <a:t>end-end throughput</a:t>
              </a:r>
            </a:p>
          </p:txBody>
        </p:sp>
        <p:sp>
          <p:nvSpPr>
            <p:cNvPr id="114775" name="Text Box 104"/>
            <p:cNvSpPr txBox="1">
              <a:spLocks noChangeArrowheads="1"/>
            </p:cNvSpPr>
            <p:nvPr/>
          </p:nvSpPr>
          <p:spPr bwMode="auto">
            <a:xfrm>
              <a:off x="466" y="3255"/>
              <a:ext cx="1403" cy="3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i="1">
                  <a:solidFill>
                    <a:srgbClr val="CC0000"/>
                  </a:solidFill>
                  <a:latin typeface="Gill Sans MT" charset="0"/>
                </a:rPr>
                <a:t>bottleneck link</a:t>
              </a:r>
            </a:p>
          </p:txBody>
        </p:sp>
      </p:grpSp>
      <p:sp>
        <p:nvSpPr>
          <p:cNvPr id="114703" name="AutoShape 51"/>
          <p:cNvSpPr>
            <a:spLocks noChangeArrowheads="1"/>
          </p:cNvSpPr>
          <p:nvPr/>
        </p:nvSpPr>
        <p:spPr bwMode="auto">
          <a:xfrm>
            <a:off x="420528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0" scaled="1"/>
          </a:gra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4704" name="Group 132"/>
          <p:cNvGrpSpPr>
            <a:grpSpLocks/>
          </p:cNvGrpSpPr>
          <p:nvPr/>
        </p:nvGrpSpPr>
        <p:grpSpPr bwMode="auto">
          <a:xfrm flipH="1">
            <a:off x="8232775" y="2420938"/>
            <a:ext cx="871538" cy="885825"/>
            <a:chOff x="-44" y="1473"/>
            <a:chExt cx="981" cy="1105"/>
          </a:xfrm>
        </p:grpSpPr>
        <p:pic>
          <p:nvPicPr>
            <p:cNvPr id="114771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4772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4705" name="AutoShape 327"/>
          <p:cNvSpPr>
            <a:spLocks noChangeArrowheads="1"/>
          </p:cNvSpPr>
          <p:nvPr/>
        </p:nvSpPr>
        <p:spPr bwMode="auto">
          <a:xfrm>
            <a:off x="1168400" y="2117725"/>
            <a:ext cx="407988" cy="431800"/>
          </a:xfrm>
          <a:prstGeom prst="can">
            <a:avLst>
              <a:gd name="adj" fmla="val 2139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1230313" y="3927475"/>
            <a:ext cx="7935912" cy="1166813"/>
            <a:chOff x="775" y="2474"/>
            <a:chExt cx="4999" cy="735"/>
          </a:xfrm>
        </p:grpSpPr>
        <p:grpSp>
          <p:nvGrpSpPr>
            <p:cNvPr id="114708" name="Group 173"/>
            <p:cNvGrpSpPr>
              <a:grpSpLocks/>
            </p:cNvGrpSpPr>
            <p:nvPr/>
          </p:nvGrpSpPr>
          <p:grpSpPr bwMode="auto">
            <a:xfrm>
              <a:off x="1056" y="2589"/>
              <a:ext cx="222" cy="552"/>
              <a:chOff x="4140" y="429"/>
              <a:chExt cx="1425" cy="2396"/>
            </a:xfrm>
          </p:grpSpPr>
          <p:sp>
            <p:nvSpPr>
              <p:cNvPr id="114739" name="Freeform 17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0" name="Rectangle 175"/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4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1" name="Freeform 17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2" name="Freeform 17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43" name="Rectangle 178"/>
              <p:cNvSpPr>
                <a:spLocks noChangeArrowheads="1"/>
              </p:cNvSpPr>
              <p:nvPr/>
            </p:nvSpPr>
            <p:spPr bwMode="auto">
              <a:xfrm>
                <a:off x="4211" y="694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44" name="Group 17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769" name="AutoShape 180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70" name="AutoShape 181"/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89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45" name="Rectangle 182"/>
              <p:cNvSpPr>
                <a:spLocks noChangeArrowheads="1"/>
              </p:cNvSpPr>
              <p:nvPr/>
            </p:nvSpPr>
            <p:spPr bwMode="auto">
              <a:xfrm>
                <a:off x="4223" y="1019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46" name="Group 18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4767" name="AutoShape 184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1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8" name="AutoShape 185"/>
                <p:cNvSpPr>
                  <a:spLocks noChangeArrowheads="1"/>
                </p:cNvSpPr>
                <p:nvPr/>
              </p:nvSpPr>
              <p:spPr bwMode="auto">
                <a:xfrm>
                  <a:off x="634" y="2585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47" name="Rectangle 186"/>
              <p:cNvSpPr>
                <a:spLocks noChangeArrowheads="1"/>
              </p:cNvSpPr>
              <p:nvPr/>
            </p:nvSpPr>
            <p:spPr bwMode="auto">
              <a:xfrm>
                <a:off x="4217" y="1358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8" name="Rectangle 187"/>
              <p:cNvSpPr>
                <a:spLocks noChangeArrowheads="1"/>
              </p:cNvSpPr>
              <p:nvPr/>
            </p:nvSpPr>
            <p:spPr bwMode="auto">
              <a:xfrm>
                <a:off x="4230" y="1653"/>
                <a:ext cx="597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4749" name="Group 18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4765" name="AutoShape 18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6" name="AutoShape 190"/>
                <p:cNvSpPr>
                  <a:spLocks noChangeArrowheads="1"/>
                </p:cNvSpPr>
                <p:nvPr/>
              </p:nvSpPr>
              <p:spPr bwMode="auto">
                <a:xfrm>
                  <a:off x="632" y="2584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50" name="Freeform 19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751" name="Group 19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4763" name="AutoShape 193"/>
                <p:cNvSpPr>
                  <a:spLocks noChangeArrowheads="1"/>
                </p:cNvSpPr>
                <p:nvPr/>
              </p:nvSpPr>
              <p:spPr bwMode="auto">
                <a:xfrm>
                  <a:off x="611" y="2568"/>
                  <a:ext cx="728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64" name="AutoShape 194"/>
                <p:cNvSpPr>
                  <a:spLocks noChangeArrowheads="1"/>
                </p:cNvSpPr>
                <p:nvPr/>
              </p:nvSpPr>
              <p:spPr bwMode="auto">
                <a:xfrm>
                  <a:off x="627" y="2586"/>
                  <a:ext cx="69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752" name="Rectangle 19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71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3" name="Freeform 19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4" name="Freeform 19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5" name="Oval 198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6" name="Freeform 19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57" name="AutoShape 200"/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0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8" name="AutoShape 201"/>
              <p:cNvSpPr>
                <a:spLocks noChangeArrowheads="1"/>
              </p:cNvSpPr>
              <p:nvPr/>
            </p:nvSpPr>
            <p:spPr bwMode="auto">
              <a:xfrm>
                <a:off x="4204" y="2712"/>
                <a:ext cx="1072" cy="8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9" name="Oval 202"/>
              <p:cNvSpPr>
                <a:spLocks noChangeArrowheads="1"/>
              </p:cNvSpPr>
              <p:nvPr/>
            </p:nvSpPr>
            <p:spPr bwMode="auto">
              <a:xfrm>
                <a:off x="4307" y="2382"/>
                <a:ext cx="160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0" name="Oval 203"/>
              <p:cNvSpPr>
                <a:spLocks noChangeArrowheads="1"/>
              </p:cNvSpPr>
              <p:nvPr/>
            </p:nvSpPr>
            <p:spPr bwMode="auto">
              <a:xfrm>
                <a:off x="4487" y="2382"/>
                <a:ext cx="160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14761" name="Oval 204"/>
              <p:cNvSpPr>
                <a:spLocks noChangeArrowheads="1"/>
              </p:cNvSpPr>
              <p:nvPr/>
            </p:nvSpPr>
            <p:spPr bwMode="auto">
              <a:xfrm>
                <a:off x="4660" y="2382"/>
                <a:ext cx="160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62" name="Rectangle 205"/>
              <p:cNvSpPr>
                <a:spLocks noChangeArrowheads="1"/>
              </p:cNvSpPr>
              <p:nvPr/>
            </p:nvSpPr>
            <p:spPr bwMode="auto">
              <a:xfrm>
                <a:off x="5064" y="1835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9" name="Line 57"/>
            <p:cNvSpPr>
              <a:spLocks noChangeShapeType="1"/>
            </p:cNvSpPr>
            <p:nvPr/>
          </p:nvSpPr>
          <p:spPr bwMode="auto">
            <a:xfrm>
              <a:off x="1354" y="2913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710" name="Group 58"/>
            <p:cNvGrpSpPr>
              <a:grpSpLocks/>
            </p:cNvGrpSpPr>
            <p:nvPr/>
          </p:nvGrpSpPr>
          <p:grpSpPr bwMode="auto">
            <a:xfrm>
              <a:off x="2731" y="2870"/>
              <a:ext cx="607" cy="108"/>
              <a:chOff x="3603" y="243"/>
              <a:chExt cx="357" cy="106"/>
            </a:xfrm>
          </p:grpSpPr>
          <p:sp>
            <p:nvSpPr>
              <p:cNvPr id="114730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1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733" name="Group 64"/>
              <p:cNvGrpSpPr>
                <a:grpSpLocks/>
              </p:cNvGrpSpPr>
              <p:nvPr/>
            </p:nvGrpSpPr>
            <p:grpSpPr bwMode="auto">
              <a:xfrm>
                <a:off x="3749" y="248"/>
                <a:ext cx="119" cy="65"/>
                <a:chOff x="2894" y="850"/>
                <a:chExt cx="94" cy="96"/>
              </a:xfrm>
            </p:grpSpPr>
            <p:sp>
              <p:nvSpPr>
                <p:cNvPr id="114737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8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4734" name="Group 68"/>
              <p:cNvGrpSpPr>
                <a:grpSpLocks/>
              </p:cNvGrpSpPr>
              <p:nvPr/>
            </p:nvGrpSpPr>
            <p:grpSpPr bwMode="auto">
              <a:xfrm flipV="1">
                <a:off x="3689" y="243"/>
                <a:ext cx="124" cy="66"/>
                <a:chOff x="2848" y="848"/>
                <a:chExt cx="98" cy="98"/>
              </a:xfrm>
            </p:grpSpPr>
            <p:sp>
              <p:nvSpPr>
                <p:cNvPr id="114735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473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14711" name="AutoShape 90"/>
            <p:cNvSpPr>
              <a:spLocks noChangeArrowheads="1"/>
            </p:cNvSpPr>
            <p:nvPr/>
          </p:nvSpPr>
          <p:spPr bwMode="auto">
            <a:xfrm>
              <a:off x="4741" y="2812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4712" name="Group 92"/>
            <p:cNvGrpSpPr>
              <a:grpSpLocks/>
            </p:cNvGrpSpPr>
            <p:nvPr/>
          </p:nvGrpSpPr>
          <p:grpSpPr bwMode="auto">
            <a:xfrm>
              <a:off x="1328" y="2707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728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4713" name="Text Box 97"/>
            <p:cNvSpPr txBox="1">
              <a:spLocks noChangeArrowheads="1"/>
            </p:cNvSpPr>
            <p:nvPr/>
          </p:nvSpPr>
          <p:spPr bwMode="auto">
            <a:xfrm>
              <a:off x="1313" y="2781"/>
              <a:ext cx="1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R</a:t>
              </a:r>
              <a:r>
                <a:rPr lang="en-US" sz="2800" baseline="-25000"/>
                <a:t>s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grpSp>
          <p:nvGrpSpPr>
            <p:cNvPr id="114714" name="Group 83"/>
            <p:cNvGrpSpPr>
              <a:grpSpLocks/>
            </p:cNvGrpSpPr>
            <p:nvPr/>
          </p:nvGrpSpPr>
          <p:grpSpPr bwMode="auto">
            <a:xfrm>
              <a:off x="3419" y="2828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14724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sp>
          <p:nvSpPr>
            <p:cNvPr id="114715" name="Text Box 88"/>
            <p:cNvSpPr txBox="1">
              <a:spLocks noChangeArrowheads="1"/>
            </p:cNvSpPr>
            <p:nvPr/>
          </p:nvSpPr>
          <p:spPr bwMode="auto">
            <a:xfrm>
              <a:off x="3475" y="2800"/>
              <a:ext cx="16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  R</a:t>
              </a:r>
              <a:r>
                <a:rPr lang="en-US" sz="2800" baseline="-25000"/>
                <a:t>c</a:t>
              </a:r>
              <a:r>
                <a:rPr lang="en-US" sz="2000" baseline="-25000"/>
                <a:t> </a:t>
              </a:r>
              <a:r>
                <a:rPr lang="en-US" sz="2000"/>
                <a:t>bits/sec</a:t>
              </a:r>
            </a:p>
          </p:txBody>
        </p:sp>
        <p:sp>
          <p:nvSpPr>
            <p:cNvPr id="114716" name="AutoShape 98"/>
            <p:cNvSpPr>
              <a:spLocks noChangeArrowheads="1"/>
            </p:cNvSpPr>
            <p:nvPr/>
          </p:nvSpPr>
          <p:spPr bwMode="auto">
            <a:xfrm>
              <a:off x="2668" y="2808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717" name="AutoShape 89"/>
            <p:cNvSpPr>
              <a:spLocks noChangeArrowheads="1"/>
            </p:cNvSpPr>
            <p:nvPr/>
          </p:nvSpPr>
          <p:spPr bwMode="auto">
            <a:xfrm flipV="1">
              <a:off x="814" y="2682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US"/>
            </a:p>
          </p:txBody>
        </p:sp>
        <p:grpSp>
          <p:nvGrpSpPr>
            <p:cNvPr id="114718" name="Group 135"/>
            <p:cNvGrpSpPr>
              <a:grpSpLocks/>
            </p:cNvGrpSpPr>
            <p:nvPr/>
          </p:nvGrpSpPr>
          <p:grpSpPr bwMode="auto">
            <a:xfrm flipH="1">
              <a:off x="5225" y="2651"/>
              <a:ext cx="549" cy="558"/>
              <a:chOff x="-44" y="1473"/>
              <a:chExt cx="981" cy="1105"/>
            </a:xfrm>
          </p:grpSpPr>
          <p:pic>
            <p:nvPicPr>
              <p:cNvPr id="114720" name="Picture 1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4721" name="Freeform 1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8034 w 356"/>
                  <a:gd name="T3" fmla="*/ 1220 h 368"/>
                  <a:gd name="T4" fmla="*/ 21394 w 356"/>
                  <a:gd name="T5" fmla="*/ 25425 h 368"/>
                  <a:gd name="T6" fmla="*/ 4715 w 356"/>
                  <a:gd name="T7" fmla="*/ 3179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4719" name="AutoShape 327"/>
            <p:cNvSpPr>
              <a:spLocks noChangeArrowheads="1"/>
            </p:cNvSpPr>
            <p:nvPr/>
          </p:nvSpPr>
          <p:spPr bwMode="auto">
            <a:xfrm>
              <a:off x="775" y="2474"/>
              <a:ext cx="257" cy="272"/>
            </a:xfrm>
            <a:prstGeom prst="can">
              <a:avLst>
                <a:gd name="adj" fmla="val 21398"/>
              </a:avLst>
            </a:pr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0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EF93EA4-83DC-224C-BE8E-E297A811F6C7}" type="slidenum">
              <a:rPr lang="en-US" sz="1200">
                <a:latin typeface="Tahoma" charset="0"/>
              </a:rPr>
              <a:pPr/>
              <a:t>46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46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157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125413"/>
            <a:ext cx="7772400" cy="903287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Throughput: Internet scenario</a:t>
            </a:r>
          </a:p>
        </p:txBody>
      </p:sp>
      <p:sp>
        <p:nvSpPr>
          <p:cNvPr id="115716" name="Text Box 44"/>
          <p:cNvSpPr txBox="1">
            <a:spLocks noChangeArrowheads="1"/>
          </p:cNvSpPr>
          <p:nvPr/>
        </p:nvSpPr>
        <p:spPr bwMode="auto">
          <a:xfrm>
            <a:off x="4527550" y="5635625"/>
            <a:ext cx="44640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10 connections (fairly) share backbone bottleneck link </a:t>
            </a:r>
            <a:r>
              <a:rPr lang="en-US" sz="2000" i="1"/>
              <a:t>R</a:t>
            </a:r>
            <a:r>
              <a:rPr lang="en-US" sz="2000" baseline="-25000"/>
              <a:t> </a:t>
            </a:r>
            <a:r>
              <a:rPr lang="en-US" sz="2000"/>
              <a:t>bits/sec</a:t>
            </a:r>
          </a:p>
        </p:txBody>
      </p:sp>
      <p:sp>
        <p:nvSpPr>
          <p:cNvPr id="115717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2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2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2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0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2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5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37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0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2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5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47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50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5752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3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15754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s</a:t>
            </a:r>
            <a:endParaRPr lang="en-US" sz="2000"/>
          </a:p>
        </p:txBody>
      </p:sp>
      <p:sp>
        <p:nvSpPr>
          <p:cNvPr id="115755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6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15757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8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59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15760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  <a:r>
              <a:rPr lang="en-US" sz="2800" baseline="-25000"/>
              <a:t>c</a:t>
            </a:r>
            <a:endParaRPr lang="en-US" sz="2000"/>
          </a:p>
        </p:txBody>
      </p:sp>
      <p:sp>
        <p:nvSpPr>
          <p:cNvPr id="115761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/>
              <a:t>R</a:t>
            </a:r>
          </a:p>
        </p:txBody>
      </p:sp>
      <p:sp>
        <p:nvSpPr>
          <p:cNvPr id="115762" name="Rectangle 523"/>
          <p:cNvSpPr>
            <a:spLocks noGrp="1" noChangeArrowheads="1"/>
          </p:cNvSpPr>
          <p:nvPr>
            <p:ph type="body" idx="4294967295"/>
          </p:nvPr>
        </p:nvSpPr>
        <p:spPr>
          <a:xfrm>
            <a:off x="479425" y="1593850"/>
            <a:ext cx="3597275" cy="41148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per-connection end-end throughput: </a:t>
            </a:r>
            <a:r>
              <a:rPr lang="en-US" i="1">
                <a:latin typeface="Gill Sans MT" charset="0"/>
              </a:rPr>
              <a:t>min(R</a:t>
            </a:r>
            <a:r>
              <a:rPr lang="en-US" i="1" baseline="-25000">
                <a:latin typeface="Gill Sans MT" charset="0"/>
              </a:rPr>
              <a:t>c</a:t>
            </a:r>
            <a:r>
              <a:rPr lang="en-US" i="1">
                <a:latin typeface="Gill Sans MT" charset="0"/>
              </a:rPr>
              <a:t>,R</a:t>
            </a:r>
            <a:r>
              <a:rPr lang="en-US" i="1" baseline="-25000">
                <a:latin typeface="Gill Sans MT" charset="0"/>
              </a:rPr>
              <a:t>s</a:t>
            </a:r>
            <a:r>
              <a:rPr lang="en-US" i="1">
                <a:latin typeface="Gill Sans MT" charset="0"/>
              </a:rPr>
              <a:t>,R/10)</a:t>
            </a:r>
          </a:p>
          <a:p>
            <a:pPr eaLnBrk="1" hangingPunct="1"/>
            <a:r>
              <a:rPr lang="en-US">
                <a:latin typeface="Gill Sans MT" charset="0"/>
              </a:rPr>
              <a:t>in practice: </a:t>
            </a:r>
            <a:r>
              <a:rPr lang="en-US" i="1">
                <a:latin typeface="Gill Sans MT" charset="0"/>
              </a:rPr>
              <a:t>R</a:t>
            </a:r>
            <a:r>
              <a:rPr lang="en-US" i="1" baseline="-25000">
                <a:latin typeface="Gill Sans MT" charset="0"/>
              </a:rPr>
              <a:t>c</a:t>
            </a:r>
            <a:r>
              <a:rPr lang="en-US">
                <a:latin typeface="Gill Sans MT" charset="0"/>
              </a:rPr>
              <a:t> or </a:t>
            </a:r>
            <a:r>
              <a:rPr lang="en-US" i="1">
                <a:latin typeface="Gill Sans MT" charset="0"/>
              </a:rPr>
              <a:t>R</a:t>
            </a:r>
            <a:r>
              <a:rPr lang="en-US" i="1" baseline="-25000">
                <a:latin typeface="Gill Sans MT" charset="0"/>
              </a:rPr>
              <a:t>s</a:t>
            </a:r>
            <a:r>
              <a:rPr lang="en-US">
                <a:latin typeface="Gill Sans MT" charset="0"/>
              </a:rPr>
              <a:t> is often bottleneck</a:t>
            </a:r>
          </a:p>
        </p:txBody>
      </p:sp>
      <p:grpSp>
        <p:nvGrpSpPr>
          <p:cNvPr id="115763" name="Group 81"/>
          <p:cNvGrpSpPr>
            <a:grpSpLocks/>
          </p:cNvGrpSpPr>
          <p:nvPr/>
        </p:nvGrpSpPr>
        <p:grpSpPr bwMode="auto">
          <a:xfrm>
            <a:off x="4576763" y="1784350"/>
            <a:ext cx="352425" cy="660400"/>
            <a:chOff x="4140" y="429"/>
            <a:chExt cx="1425" cy="2396"/>
          </a:xfrm>
        </p:grpSpPr>
        <p:sp>
          <p:nvSpPr>
            <p:cNvPr id="115841" name="Freeform 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2" name="Rectangle 83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43" name="Freeform 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4" name="Freeform 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45" name="Rectangle 86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46" name="Group 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71" name="AutoShape 88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72" name="AutoShape 8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47" name="Rectangle 90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48" name="Group 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69" name="AutoShape 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70" name="AutoShape 93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49" name="Rectangle 94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0" name="Rectangle 95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51" name="Group 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67" name="AutoShape 9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68" name="AutoShape 98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52" name="Freeform 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53" name="Group 1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65" name="AutoShape 101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66" name="AutoShape 102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54" name="Rectangle 103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5" name="Freeform 1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6" name="Freeform 1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7" name="Oval 106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58" name="Freeform 1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59" name="AutoShape 108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0" name="AutoShape 109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1" name="Oval 110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2" name="Oval 111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863" name="Oval 112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64" name="Rectangle 113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4" name="Group 114"/>
          <p:cNvGrpSpPr>
            <a:grpSpLocks/>
          </p:cNvGrpSpPr>
          <p:nvPr/>
        </p:nvGrpSpPr>
        <p:grpSpPr bwMode="auto">
          <a:xfrm>
            <a:off x="5151438" y="1444625"/>
            <a:ext cx="352425" cy="660400"/>
            <a:chOff x="4140" y="429"/>
            <a:chExt cx="1425" cy="2396"/>
          </a:xfrm>
        </p:grpSpPr>
        <p:sp>
          <p:nvSpPr>
            <p:cNvPr id="115809" name="Freeform 1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0" name="Rectangle 116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1" name="Freeform 1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2" name="Freeform 1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13" name="Rectangle 119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14" name="Group 1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39" name="AutoShape 121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40" name="AutoShape 122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15" name="Rectangle 123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16" name="Group 1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37" name="AutoShape 125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38" name="AutoShape 126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17" name="Rectangle 127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18" name="Rectangle 128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819" name="Group 1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35" name="AutoShape 13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36" name="AutoShape 131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20" name="Freeform 1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821" name="Group 1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33" name="AutoShape 134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34" name="AutoShape 135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822" name="Rectangle 136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3" name="Freeform 1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4" name="Freeform 1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5" name="Oval 139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6" name="Freeform 1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27" name="AutoShape 141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8" name="AutoShape 142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29" name="Oval 143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0" name="Oval 144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831" name="Oval 145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32" name="Rectangle 146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5" name="Group 147"/>
          <p:cNvGrpSpPr>
            <a:grpSpLocks/>
          </p:cNvGrpSpPr>
          <p:nvPr/>
        </p:nvGrpSpPr>
        <p:grpSpPr bwMode="auto">
          <a:xfrm>
            <a:off x="8002588" y="1700213"/>
            <a:ext cx="352425" cy="660400"/>
            <a:chOff x="4140" y="429"/>
            <a:chExt cx="1425" cy="2396"/>
          </a:xfrm>
        </p:grpSpPr>
        <p:sp>
          <p:nvSpPr>
            <p:cNvPr id="11577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78" name="Rectangle 149"/>
            <p:cNvSpPr>
              <a:spLocks noChangeArrowheads="1"/>
            </p:cNvSpPr>
            <p:nvPr/>
          </p:nvSpPr>
          <p:spPr bwMode="auto">
            <a:xfrm>
              <a:off x="4204" y="429"/>
              <a:ext cx="1046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7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81" name="Rectangle 152"/>
            <p:cNvSpPr>
              <a:spLocks noChangeArrowheads="1"/>
            </p:cNvSpPr>
            <p:nvPr/>
          </p:nvSpPr>
          <p:spPr bwMode="auto">
            <a:xfrm>
              <a:off x="4211" y="694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8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807" name="AutoShape 154"/>
              <p:cNvSpPr>
                <a:spLocks noChangeArrowheads="1"/>
              </p:cNvSpPr>
              <p:nvPr/>
            </p:nvSpPr>
            <p:spPr bwMode="auto">
              <a:xfrm>
                <a:off x="615" y="2560"/>
                <a:ext cx="721" cy="14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8" name="AutoShape 155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8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3" name="Rectangle 156"/>
            <p:cNvSpPr>
              <a:spLocks noChangeArrowheads="1"/>
            </p:cNvSpPr>
            <p:nvPr/>
          </p:nvSpPr>
          <p:spPr bwMode="auto">
            <a:xfrm>
              <a:off x="4223" y="1016"/>
              <a:ext cx="597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8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805" name="AutoShape 158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6" name="AutoShape 15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5" name="Rectangle 160"/>
            <p:cNvSpPr>
              <a:spLocks noChangeArrowheads="1"/>
            </p:cNvSpPr>
            <p:nvPr/>
          </p:nvSpPr>
          <p:spPr bwMode="auto">
            <a:xfrm>
              <a:off x="4217" y="13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86" name="Rectangle 161"/>
            <p:cNvSpPr>
              <a:spLocks noChangeArrowheads="1"/>
            </p:cNvSpPr>
            <p:nvPr/>
          </p:nvSpPr>
          <p:spPr bwMode="auto">
            <a:xfrm>
              <a:off x="4230" y="1656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78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5803" name="AutoShape 16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4" name="AutoShape 16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8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578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5801" name="AutoShape 167"/>
              <p:cNvSpPr>
                <a:spLocks noChangeArrowheads="1"/>
              </p:cNvSpPr>
              <p:nvPr/>
            </p:nvSpPr>
            <p:spPr bwMode="auto">
              <a:xfrm>
                <a:off x="611" y="2569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802" name="AutoShape 168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5790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71" cy="2287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3" name="Oval 172"/>
            <p:cNvSpPr>
              <a:spLocks noChangeArrowheads="1"/>
            </p:cNvSpPr>
            <p:nvPr/>
          </p:nvSpPr>
          <p:spPr bwMode="auto">
            <a:xfrm>
              <a:off x="5520" y="2612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95" name="AutoShape 174"/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6" name="AutoShape 175"/>
            <p:cNvSpPr>
              <a:spLocks noChangeArrowheads="1"/>
            </p:cNvSpPr>
            <p:nvPr/>
          </p:nvSpPr>
          <p:spPr bwMode="auto">
            <a:xfrm>
              <a:off x="4204" y="2710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7" name="Oval 176"/>
            <p:cNvSpPr>
              <a:spLocks noChangeArrowheads="1"/>
            </p:cNvSpPr>
            <p:nvPr/>
          </p:nvSpPr>
          <p:spPr bwMode="auto">
            <a:xfrm>
              <a:off x="4307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798" name="Oval 177"/>
            <p:cNvSpPr>
              <a:spLocks noChangeArrowheads="1"/>
            </p:cNvSpPr>
            <p:nvPr/>
          </p:nvSpPr>
          <p:spPr bwMode="auto">
            <a:xfrm>
              <a:off x="4487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15799" name="Oval 178"/>
            <p:cNvSpPr>
              <a:spLocks noChangeArrowheads="1"/>
            </p:cNvSpPr>
            <p:nvPr/>
          </p:nvSpPr>
          <p:spPr bwMode="auto">
            <a:xfrm>
              <a:off x="4660" y="2382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800" name="Rectangle 179"/>
            <p:cNvSpPr>
              <a:spLocks noChangeArrowheads="1"/>
            </p:cNvSpPr>
            <p:nvPr/>
          </p:nvSpPr>
          <p:spPr bwMode="auto">
            <a:xfrm>
              <a:off x="5064" y="1834"/>
              <a:ext cx="83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766" name="Group 180"/>
          <p:cNvGrpSpPr>
            <a:grpSpLocks/>
          </p:cNvGrpSpPr>
          <p:nvPr/>
        </p:nvGrpSpPr>
        <p:grpSpPr bwMode="auto">
          <a:xfrm flipH="1">
            <a:off x="8151813" y="4489450"/>
            <a:ext cx="803275" cy="771525"/>
            <a:chOff x="-44" y="1473"/>
            <a:chExt cx="981" cy="1105"/>
          </a:xfrm>
        </p:grpSpPr>
        <p:pic>
          <p:nvPicPr>
            <p:cNvPr id="115775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6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67" name="Group 183"/>
          <p:cNvGrpSpPr>
            <a:grpSpLocks/>
          </p:cNvGrpSpPr>
          <p:nvPr/>
        </p:nvGrpSpPr>
        <p:grpSpPr bwMode="auto">
          <a:xfrm>
            <a:off x="4237038" y="4470400"/>
            <a:ext cx="803275" cy="771525"/>
            <a:chOff x="-44" y="1473"/>
            <a:chExt cx="981" cy="1105"/>
          </a:xfrm>
        </p:grpSpPr>
        <p:pic>
          <p:nvPicPr>
            <p:cNvPr id="115773" name="Picture 1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4" name="Freeform 1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5768" name="Group 186"/>
          <p:cNvGrpSpPr>
            <a:grpSpLocks/>
          </p:cNvGrpSpPr>
          <p:nvPr/>
        </p:nvGrpSpPr>
        <p:grpSpPr bwMode="auto">
          <a:xfrm>
            <a:off x="4859338" y="4919663"/>
            <a:ext cx="803275" cy="771525"/>
            <a:chOff x="-44" y="1473"/>
            <a:chExt cx="981" cy="1105"/>
          </a:xfrm>
        </p:grpSpPr>
        <p:pic>
          <p:nvPicPr>
            <p:cNvPr id="115771" name="Picture 18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772" name="Freeform 1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576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57EBB5D-B592-8542-90B5-FFEBA1A2FD7F}" type="slidenum">
              <a:rPr lang="en-US" sz="1200">
                <a:latin typeface="Tahoma" charset="0"/>
              </a:rPr>
              <a:pPr/>
              <a:t>47</a:t>
            </a:fld>
            <a:endParaRPr lang="en-US" sz="1200">
              <a:latin typeface="Tahoma" charset="0"/>
            </a:endParaRPr>
          </a:p>
        </p:txBody>
      </p:sp>
      <p:sp>
        <p:nvSpPr>
          <p:cNvPr id="115770" name="TextBox 1"/>
          <p:cNvSpPr txBox="1">
            <a:spLocks noChangeArrowheads="1"/>
          </p:cNvSpPr>
          <p:nvPr/>
        </p:nvSpPr>
        <p:spPr bwMode="auto">
          <a:xfrm>
            <a:off x="339725" y="6199188"/>
            <a:ext cx="4506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* Check out the online interactive exercises for more examples: h</a:t>
            </a:r>
            <a:r>
              <a:rPr lang="en-US" sz="1200"/>
              <a:t>ttp://gaia.cs.umass.edu/kurose_ross/interactive/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6467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187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128588"/>
            <a:ext cx="7277190" cy="104292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Gill Sans MT" charset="0"/>
              </a:rPr>
              <a:t>Internet Pieces</a:t>
            </a:r>
            <a:endParaRPr lang="en-US" dirty="0">
              <a:latin typeface="Gill Sans MT" charset="0"/>
            </a:endParaRPr>
          </a:p>
        </p:txBody>
      </p:sp>
      <p:sp>
        <p:nvSpPr>
          <p:cNvPr id="11878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Networks are complex,</a:t>
            </a:r>
          </a:p>
          <a:p>
            <a:pPr eaLnBrk="1" hangingPunct="1">
              <a:lnSpc>
                <a:spcPct val="75000"/>
              </a:lnSpc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with many 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pieces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: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hosts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routers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links of various media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applications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protocols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sz="2800" dirty="0">
                <a:latin typeface="Gill Sans MT" charset="0"/>
                <a:cs typeface="Arial" charset="0"/>
              </a:rPr>
              <a:t>hardware, software</a:t>
            </a:r>
          </a:p>
        </p:txBody>
      </p:sp>
      <p:sp>
        <p:nvSpPr>
          <p:cNvPr id="11878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52950" y="2266950"/>
            <a:ext cx="4057650" cy="26193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Question:</a:t>
            </a:r>
            <a:r>
              <a:rPr lang="en-US" sz="2400" u="sng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r>
              <a:rPr lang="en-US">
                <a:latin typeface="Gill Sans MT" charset="0"/>
              </a:rPr>
              <a:t>is there any hope of </a:t>
            </a:r>
            <a:r>
              <a:rPr lang="en-US" i="1">
                <a:latin typeface="Gill Sans MT" charset="0"/>
              </a:rPr>
              <a:t>organizing</a:t>
            </a:r>
            <a:r>
              <a:rPr lang="en-US">
                <a:latin typeface="Gill Sans MT" charset="0"/>
              </a:rPr>
              <a:t> structure of network?</a:t>
            </a:r>
          </a:p>
          <a:p>
            <a:pPr algn="ctr" eaLnBrk="1" hangingPunct="1"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n-US">
                <a:latin typeface="Gill Sans MT" charset="0"/>
              </a:rPr>
              <a:t>…. or at least our discussion of networks?</a:t>
            </a:r>
          </a:p>
        </p:txBody>
      </p:sp>
      <p:sp>
        <p:nvSpPr>
          <p:cNvPr id="11879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654B3CC8-A9B5-EB4D-91DC-F8C909A94830}" type="slidenum">
              <a:rPr lang="en-US" sz="1200">
                <a:latin typeface="Tahoma" charset="0"/>
              </a:rPr>
              <a:pPr/>
              <a:t>48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32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2493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5693" y="196796"/>
            <a:ext cx="7169150" cy="1169988"/>
          </a:xfrm>
        </p:spPr>
        <p:txBody>
          <a:bodyPr/>
          <a:lstStyle/>
          <a:p>
            <a:pPr eaLnBrk="1" hangingPunct="1"/>
            <a:r>
              <a:rPr lang="en-US" dirty="0">
                <a:latin typeface="Gill Sans MT" charset="0"/>
              </a:rPr>
              <a:t>Why layering?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6100" y="1435100"/>
            <a:ext cx="7772400" cy="46482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3200" dirty="0">
                <a:latin typeface="Gill Sans MT" charset="0"/>
              </a:rPr>
              <a:t>dealing with complex systems: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explicit structure allows identification, relationship of complex system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pieces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layered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Arial" charset="0"/>
              </a:rPr>
              <a:t>reference model</a:t>
            </a:r>
            <a:r>
              <a:rPr lang="en-US" dirty="0">
                <a:latin typeface="Gill Sans MT" charset="0"/>
                <a:cs typeface="Arial" charset="0"/>
              </a:rPr>
              <a:t> for discussion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modularization eases maintenance, updating of system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change of implementation of layer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s service transparent to rest of system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e.g., change in gate procedure </a:t>
            </a:r>
            <a:r>
              <a:rPr lang="en-US" dirty="0" smtClean="0">
                <a:latin typeface="Gill Sans MT" charset="0"/>
                <a:cs typeface="Arial" charset="0"/>
              </a:rPr>
              <a:t>doesn</a:t>
            </a: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Gill Sans MT" charset="0"/>
                <a:ea typeface="ＭＳ Ｐゴシック" charset="0"/>
                <a:cs typeface="ＭＳ Ｐゴシック" charset="0"/>
              </a:rPr>
              <a:t>t 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affect rest of system</a:t>
            </a:r>
          </a:p>
          <a:p>
            <a:pPr eaLnBrk="1" hangingPunct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layering considered harmful?</a:t>
            </a:r>
          </a:p>
        </p:txBody>
      </p:sp>
      <p:sp>
        <p:nvSpPr>
          <p:cNvPr id="1249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9DC333B5-9C9C-C740-9F52-F6DD10D1EE2A}" type="slidenum">
              <a:rPr lang="en-US" sz="1200">
                <a:latin typeface="Tahoma" charset="0"/>
              </a:rPr>
              <a:pPr/>
              <a:t>49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7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20C61D1-AF81-0447-9FD1-69697CCD899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125" y="-365125"/>
            <a:ext cx="7676659" cy="2117465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cs typeface="+mj-cs"/>
              </a:rPr>
              <a:t>Suppose You Want to Build A Network </a:t>
            </a:r>
            <a:r>
              <a:rPr lang="mr-IN" sz="4400" dirty="0" smtClean="0">
                <a:cs typeface="+mj-cs"/>
              </a:rPr>
              <a:t>…</a:t>
            </a:r>
            <a:endParaRPr lang="en-US" dirty="0" smtClean="0"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6400" y="1412875"/>
            <a:ext cx="8100104" cy="4710471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What available technologies would serve as building blocks?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What software architecture would you use?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How would you incorporate the future?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80"/>
                </a:solidFill>
                <a:cs typeface="+mn-cs"/>
              </a:rPr>
              <a:t>What principles would you enforce?</a:t>
            </a:r>
          </a:p>
          <a:p>
            <a:pPr algn="l">
              <a:lnSpc>
                <a:spcPct val="90000"/>
              </a:lnSpc>
              <a:defRPr/>
            </a:pPr>
            <a:endParaRPr lang="en-US" dirty="0" smtClean="0">
              <a:solidFill>
                <a:srgbClr val="800080"/>
              </a:solidFill>
              <a:cs typeface="+mn-cs"/>
            </a:endParaRP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80"/>
                </a:solidFill>
                <a:cs typeface="+mn-cs"/>
              </a:rPr>
              <a:t>How would you manage development &amp; maintenance?</a:t>
            </a:r>
            <a:r>
              <a:rPr lang="en-US" dirty="0" smtClean="0">
                <a:cs typeface="+mn-cs"/>
              </a:rPr>
              <a:t>	</a:t>
            </a:r>
          </a:p>
          <a:p>
            <a:pPr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757D7D-43E7-BD44-A0CA-33906395F22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366713"/>
            <a:ext cx="7169150" cy="11699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Protocols??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524000"/>
            <a:ext cx="8559800" cy="435927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Define a Protocol??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Building blocks of a network architecture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Each protocol object has two different interfaces</a:t>
            </a:r>
          </a:p>
          <a:p>
            <a:pPr lvl="1">
              <a:defRPr/>
            </a:pPr>
            <a:r>
              <a:rPr lang="en-US" i="1" dirty="0" smtClean="0"/>
              <a:t>service interface</a:t>
            </a:r>
            <a:r>
              <a:rPr lang="en-US" dirty="0" smtClean="0"/>
              <a:t>: operations on/by this protocol (API)</a:t>
            </a:r>
          </a:p>
          <a:p>
            <a:pPr lvl="1">
              <a:defRPr/>
            </a:pPr>
            <a:r>
              <a:rPr lang="en-US" i="1" dirty="0" smtClean="0"/>
              <a:t>peer-to-peer interface</a:t>
            </a:r>
            <a:r>
              <a:rPr lang="en-US" dirty="0" smtClean="0"/>
              <a:t>: messages exchanged with peer (RFC) 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Term 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protocol</a:t>
            </a:r>
            <a:r>
              <a:rPr lang="ja-JP" altLang="en-US" dirty="0" smtClean="0">
                <a:latin typeface="Arial"/>
                <a:cs typeface="+mn-cs"/>
              </a:rPr>
              <a:t>”</a:t>
            </a:r>
            <a:r>
              <a:rPr lang="en-US" dirty="0" smtClean="0">
                <a:cs typeface="+mn-cs"/>
              </a:rPr>
              <a:t> is overloaded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specification of peer-to-peer interface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module that implements this interface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2F63044-A935-2645-9677-C1AB9E39967D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39970" name="Rectangle 3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 Interfaces</a:t>
            </a:r>
            <a:r>
              <a:rPr lang="en-US" sz="3600" dirty="0" smtClean="0">
                <a:cs typeface="+mj-cs"/>
              </a:rPr>
              <a:t/>
            </a:r>
            <a:br>
              <a:rPr lang="en-US" sz="3600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pic>
        <p:nvPicPr>
          <p:cNvPr id="36868" name="Picture 36" descr="01x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87" y="1693130"/>
            <a:ext cx="6154738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 dirty="0">
              <a:latin typeface="Tahoma" charset="0"/>
            </a:endParaRPr>
          </a:p>
        </p:txBody>
      </p:sp>
      <p:sp>
        <p:nvSpPr>
          <p:cNvPr id="126979" name="Rectangle 2"/>
          <p:cNvSpPr>
            <a:spLocks noChangeArrowheads="1"/>
          </p:cNvSpPr>
          <p:nvPr/>
        </p:nvSpPr>
        <p:spPr bwMode="auto">
          <a:xfrm>
            <a:off x="6575425" y="17272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33388" y="114300"/>
            <a:ext cx="7772400" cy="10287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Internet protocol stack</a:t>
            </a:r>
          </a:p>
        </p:txBody>
      </p:sp>
      <p:sp>
        <p:nvSpPr>
          <p:cNvPr id="1402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9819" y="1167422"/>
            <a:ext cx="5842489" cy="5260731"/>
          </a:xfrm>
        </p:spPr>
        <p:txBody>
          <a:bodyPr/>
          <a:lstStyle/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application:</a:t>
            </a:r>
            <a:r>
              <a:rPr lang="en-US" dirty="0">
                <a:latin typeface="Gill Sans MT" charset="0"/>
              </a:rPr>
              <a:t> supporting network </a:t>
            </a:r>
            <a:r>
              <a:rPr lang="en-US" dirty="0" smtClean="0">
                <a:latin typeface="Gill Sans MT" charset="0"/>
              </a:rPr>
              <a:t>applications - messages</a:t>
            </a:r>
            <a:endParaRPr lang="en-US" dirty="0">
              <a:latin typeface="Gill Sans MT" charset="0"/>
            </a:endParaRP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FTP, SMTP, HTTP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transport:</a:t>
            </a:r>
            <a:r>
              <a:rPr lang="en-US" dirty="0">
                <a:latin typeface="Gill Sans MT" charset="0"/>
              </a:rPr>
              <a:t> process-process data </a:t>
            </a:r>
            <a:r>
              <a:rPr lang="en-US" dirty="0" smtClean="0">
                <a:latin typeface="Gill Sans MT" charset="0"/>
              </a:rPr>
              <a:t>transfer </a:t>
            </a:r>
            <a:r>
              <a:rPr lang="mr-IN" dirty="0" smtClean="0">
                <a:latin typeface="Gill Sans MT" charset="0"/>
              </a:rPr>
              <a:t>–</a:t>
            </a:r>
            <a:r>
              <a:rPr lang="en-US" dirty="0" smtClean="0">
                <a:latin typeface="Gill Sans MT" charset="0"/>
              </a:rPr>
              <a:t>segments or packets</a:t>
            </a:r>
            <a:endParaRPr lang="en-US" dirty="0">
              <a:latin typeface="Gill Sans MT" charset="0"/>
            </a:endParaRP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TCP, UDP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network:</a:t>
            </a:r>
            <a:r>
              <a:rPr lang="en-US" dirty="0">
                <a:latin typeface="Gill Sans MT" charset="0"/>
              </a:rPr>
              <a:t> routing of datagrams from source to destination</a:t>
            </a: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IP, routing protocols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link:</a:t>
            </a:r>
            <a:r>
              <a:rPr lang="en-US" dirty="0">
                <a:latin typeface="Gill Sans MT" charset="0"/>
              </a:rPr>
              <a:t> data transfer between neighboring  network </a:t>
            </a:r>
            <a:r>
              <a:rPr lang="en-US" dirty="0" smtClean="0">
                <a:latin typeface="Gill Sans MT" charset="0"/>
              </a:rPr>
              <a:t>elements-frames</a:t>
            </a:r>
            <a:endParaRPr lang="en-US" dirty="0">
              <a:latin typeface="Gill Sans MT" charset="0"/>
            </a:endParaRP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Ethernet, 802.111 (WiFi), PPP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physical:</a:t>
            </a:r>
            <a:r>
              <a:rPr lang="en-US" dirty="0">
                <a:latin typeface="Gill Sans MT" charset="0"/>
              </a:rPr>
              <a:t> bits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on the wire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Char char="§"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26982" name="Rectangle 6"/>
          <p:cNvSpPr>
            <a:spLocks noChangeArrowheads="1"/>
          </p:cNvSpPr>
          <p:nvPr/>
        </p:nvSpPr>
        <p:spPr bwMode="auto">
          <a:xfrm>
            <a:off x="6457950" y="1824038"/>
            <a:ext cx="1892300" cy="353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6562725" y="1920875"/>
            <a:ext cx="1644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application</a:t>
            </a:r>
          </a:p>
          <a:p>
            <a:pPr algn="ctr"/>
            <a:endParaRPr lang="en-US"/>
          </a:p>
          <a:p>
            <a:pPr algn="ctr"/>
            <a:r>
              <a:rPr lang="en-US"/>
              <a:t>transport</a:t>
            </a:r>
          </a:p>
          <a:p>
            <a:pPr algn="ctr"/>
            <a:endParaRPr lang="en-US"/>
          </a:p>
          <a:p>
            <a:pPr algn="ctr"/>
            <a:r>
              <a:rPr lang="en-US"/>
              <a:t>network</a:t>
            </a:r>
          </a:p>
          <a:p>
            <a:pPr algn="ctr"/>
            <a:endParaRPr lang="en-US"/>
          </a:p>
          <a:p>
            <a:pPr algn="ctr"/>
            <a:r>
              <a:rPr lang="en-US"/>
              <a:t>link</a:t>
            </a:r>
          </a:p>
          <a:p>
            <a:pPr algn="ctr"/>
            <a:endParaRPr lang="en-US"/>
          </a:p>
          <a:p>
            <a:pPr algn="ctr"/>
            <a:r>
              <a:rPr lang="en-US"/>
              <a:t>physical</a:t>
            </a:r>
          </a:p>
        </p:txBody>
      </p:sp>
      <p:sp>
        <p:nvSpPr>
          <p:cNvPr id="126984" name="Line 8"/>
          <p:cNvSpPr>
            <a:spLocks noChangeShapeType="1"/>
          </p:cNvSpPr>
          <p:nvPr/>
        </p:nvSpPr>
        <p:spPr bwMode="auto">
          <a:xfrm>
            <a:off x="6451600" y="251618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5" name="Line 9"/>
          <p:cNvSpPr>
            <a:spLocks noChangeShapeType="1"/>
          </p:cNvSpPr>
          <p:nvPr/>
        </p:nvSpPr>
        <p:spPr bwMode="auto">
          <a:xfrm>
            <a:off x="6451600" y="32210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6" name="Line 10"/>
          <p:cNvSpPr>
            <a:spLocks noChangeShapeType="1"/>
          </p:cNvSpPr>
          <p:nvPr/>
        </p:nvSpPr>
        <p:spPr bwMode="auto">
          <a:xfrm>
            <a:off x="6451600" y="39322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7" name="Line 11"/>
          <p:cNvSpPr>
            <a:spLocks noChangeShapeType="1"/>
          </p:cNvSpPr>
          <p:nvPr/>
        </p:nvSpPr>
        <p:spPr bwMode="auto">
          <a:xfrm>
            <a:off x="6451600" y="4643438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FBCAAE4-1AFE-FE4B-B013-B8399A5A0329}" type="slidenum">
              <a:rPr lang="en-US" sz="1200">
                <a:latin typeface="Tahoma" charset="0"/>
              </a:rPr>
              <a:pPr/>
              <a:t>52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6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56BA19-A82D-4641-BE85-4E5317BFD85F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50863" y="173038"/>
            <a:ext cx="7169150" cy="11699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 Machinery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260475"/>
            <a:ext cx="7772400" cy="12192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Protocol Graph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most peer-to-peer communication is indirect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 smtClean="0"/>
              <a:t>peer-to-peer is direct only at hardware level</a:t>
            </a:r>
          </a:p>
        </p:txBody>
      </p:sp>
      <p:grpSp>
        <p:nvGrpSpPr>
          <p:cNvPr id="38916" name="Group 137"/>
          <p:cNvGrpSpPr>
            <a:grpSpLocks/>
          </p:cNvGrpSpPr>
          <p:nvPr/>
        </p:nvGrpSpPr>
        <p:grpSpPr bwMode="auto">
          <a:xfrm>
            <a:off x="1362075" y="2538413"/>
            <a:ext cx="6229350" cy="3794125"/>
            <a:chOff x="952" y="1549"/>
            <a:chExt cx="4068" cy="2957"/>
          </a:xfrm>
        </p:grpSpPr>
        <p:sp>
          <p:nvSpPr>
            <p:cNvPr id="38918" name="Freeform 61"/>
            <p:cNvSpPr>
              <a:spLocks/>
            </p:cNvSpPr>
            <p:nvPr/>
          </p:nvSpPr>
          <p:spPr bwMode="auto">
            <a:xfrm>
              <a:off x="2348" y="3584"/>
              <a:ext cx="1212" cy="922"/>
            </a:xfrm>
            <a:custGeom>
              <a:avLst/>
              <a:gdLst>
                <a:gd name="T0" fmla="*/ 491 w 1212"/>
                <a:gd name="T1" fmla="*/ 885 h 922"/>
                <a:gd name="T2" fmla="*/ 396 w 1212"/>
                <a:gd name="T3" fmla="*/ 908 h 922"/>
                <a:gd name="T4" fmla="*/ 321 w 1212"/>
                <a:gd name="T5" fmla="*/ 883 h 922"/>
                <a:gd name="T6" fmla="*/ 254 w 1212"/>
                <a:gd name="T7" fmla="*/ 810 h 922"/>
                <a:gd name="T8" fmla="*/ 243 w 1212"/>
                <a:gd name="T9" fmla="*/ 751 h 922"/>
                <a:gd name="T10" fmla="*/ 201 w 1212"/>
                <a:gd name="T11" fmla="*/ 771 h 922"/>
                <a:gd name="T12" fmla="*/ 137 w 1212"/>
                <a:gd name="T13" fmla="*/ 765 h 922"/>
                <a:gd name="T14" fmla="*/ 100 w 1212"/>
                <a:gd name="T15" fmla="*/ 740 h 922"/>
                <a:gd name="T16" fmla="*/ 78 w 1212"/>
                <a:gd name="T17" fmla="*/ 668 h 922"/>
                <a:gd name="T18" fmla="*/ 86 w 1212"/>
                <a:gd name="T19" fmla="*/ 626 h 922"/>
                <a:gd name="T20" fmla="*/ 28 w 1212"/>
                <a:gd name="T21" fmla="*/ 575 h 922"/>
                <a:gd name="T22" fmla="*/ 3 w 1212"/>
                <a:gd name="T23" fmla="*/ 494 h 922"/>
                <a:gd name="T24" fmla="*/ 0 w 1212"/>
                <a:gd name="T25" fmla="*/ 455 h 922"/>
                <a:gd name="T26" fmla="*/ 11 w 1212"/>
                <a:gd name="T27" fmla="*/ 380 h 922"/>
                <a:gd name="T28" fmla="*/ 70 w 1212"/>
                <a:gd name="T29" fmla="*/ 305 h 922"/>
                <a:gd name="T30" fmla="*/ 72 w 1212"/>
                <a:gd name="T31" fmla="*/ 271 h 922"/>
                <a:gd name="T32" fmla="*/ 86 w 1212"/>
                <a:gd name="T33" fmla="*/ 193 h 922"/>
                <a:gd name="T34" fmla="*/ 117 w 1212"/>
                <a:gd name="T35" fmla="*/ 165 h 922"/>
                <a:gd name="T36" fmla="*/ 173 w 1212"/>
                <a:gd name="T37" fmla="*/ 151 h 922"/>
                <a:gd name="T38" fmla="*/ 234 w 1212"/>
                <a:gd name="T39" fmla="*/ 173 h 922"/>
                <a:gd name="T40" fmla="*/ 240 w 1212"/>
                <a:gd name="T41" fmla="*/ 131 h 922"/>
                <a:gd name="T42" fmla="*/ 315 w 1212"/>
                <a:gd name="T43" fmla="*/ 39 h 922"/>
                <a:gd name="T44" fmla="*/ 371 w 1212"/>
                <a:gd name="T45" fmla="*/ 17 h 922"/>
                <a:gd name="T46" fmla="*/ 458 w 1212"/>
                <a:gd name="T47" fmla="*/ 25 h 922"/>
                <a:gd name="T48" fmla="*/ 525 w 1212"/>
                <a:gd name="T49" fmla="*/ 62 h 922"/>
                <a:gd name="T50" fmla="*/ 544 w 1212"/>
                <a:gd name="T51" fmla="*/ 20 h 922"/>
                <a:gd name="T52" fmla="*/ 603 w 1212"/>
                <a:gd name="T53" fmla="*/ 0 h 922"/>
                <a:gd name="T54" fmla="*/ 673 w 1212"/>
                <a:gd name="T55" fmla="*/ 31 h 922"/>
                <a:gd name="T56" fmla="*/ 684 w 1212"/>
                <a:gd name="T57" fmla="*/ 64 h 922"/>
                <a:gd name="T58" fmla="*/ 751 w 1212"/>
                <a:gd name="T59" fmla="*/ 28 h 922"/>
                <a:gd name="T60" fmla="*/ 838 w 1212"/>
                <a:gd name="T61" fmla="*/ 20 h 922"/>
                <a:gd name="T62" fmla="*/ 894 w 1212"/>
                <a:gd name="T63" fmla="*/ 42 h 922"/>
                <a:gd name="T64" fmla="*/ 969 w 1212"/>
                <a:gd name="T65" fmla="*/ 134 h 922"/>
                <a:gd name="T66" fmla="*/ 975 w 1212"/>
                <a:gd name="T67" fmla="*/ 173 h 922"/>
                <a:gd name="T68" fmla="*/ 1036 w 1212"/>
                <a:gd name="T69" fmla="*/ 151 h 922"/>
                <a:gd name="T70" fmla="*/ 1092 w 1212"/>
                <a:gd name="T71" fmla="*/ 165 h 922"/>
                <a:gd name="T72" fmla="*/ 1123 w 1212"/>
                <a:gd name="T73" fmla="*/ 196 h 922"/>
                <a:gd name="T74" fmla="*/ 1136 w 1212"/>
                <a:gd name="T75" fmla="*/ 274 h 922"/>
                <a:gd name="T76" fmla="*/ 1139 w 1212"/>
                <a:gd name="T77" fmla="*/ 307 h 922"/>
                <a:gd name="T78" fmla="*/ 1198 w 1212"/>
                <a:gd name="T79" fmla="*/ 383 h 922"/>
                <a:gd name="T80" fmla="*/ 1209 w 1212"/>
                <a:gd name="T81" fmla="*/ 458 h 922"/>
                <a:gd name="T82" fmla="*/ 1206 w 1212"/>
                <a:gd name="T83" fmla="*/ 500 h 922"/>
                <a:gd name="T84" fmla="*/ 1159 w 1212"/>
                <a:gd name="T85" fmla="*/ 606 h 922"/>
                <a:gd name="T86" fmla="*/ 1139 w 1212"/>
                <a:gd name="T87" fmla="*/ 640 h 922"/>
                <a:gd name="T88" fmla="*/ 1139 w 1212"/>
                <a:gd name="T89" fmla="*/ 709 h 922"/>
                <a:gd name="T90" fmla="*/ 1109 w 1212"/>
                <a:gd name="T91" fmla="*/ 751 h 922"/>
                <a:gd name="T92" fmla="*/ 1064 w 1212"/>
                <a:gd name="T93" fmla="*/ 774 h 922"/>
                <a:gd name="T94" fmla="*/ 991 w 1212"/>
                <a:gd name="T95" fmla="*/ 760 h 922"/>
                <a:gd name="T96" fmla="*/ 980 w 1212"/>
                <a:gd name="T97" fmla="*/ 776 h 922"/>
                <a:gd name="T98" fmla="*/ 930 w 1212"/>
                <a:gd name="T99" fmla="*/ 860 h 922"/>
                <a:gd name="T100" fmla="*/ 860 w 1212"/>
                <a:gd name="T101" fmla="*/ 902 h 922"/>
                <a:gd name="T102" fmla="*/ 790 w 1212"/>
                <a:gd name="T103" fmla="*/ 905 h 922"/>
                <a:gd name="T104" fmla="*/ 690 w 1212"/>
                <a:gd name="T105" fmla="*/ 863 h 922"/>
                <a:gd name="T106" fmla="*/ 681 w 1212"/>
                <a:gd name="T107" fmla="*/ 891 h 922"/>
                <a:gd name="T108" fmla="*/ 611 w 1212"/>
                <a:gd name="T109" fmla="*/ 922 h 922"/>
                <a:gd name="T110" fmla="*/ 550 w 1212"/>
                <a:gd name="T111" fmla="*/ 902 h 922"/>
                <a:gd name="T112" fmla="*/ 530 w 1212"/>
                <a:gd name="T113" fmla="*/ 863 h 9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2" h="922">
                  <a:moveTo>
                    <a:pt x="530" y="860"/>
                  </a:moveTo>
                  <a:lnTo>
                    <a:pt x="530" y="860"/>
                  </a:lnTo>
                  <a:lnTo>
                    <a:pt x="511" y="874"/>
                  </a:lnTo>
                  <a:lnTo>
                    <a:pt x="491" y="885"/>
                  </a:lnTo>
                  <a:lnTo>
                    <a:pt x="463" y="896"/>
                  </a:lnTo>
                  <a:lnTo>
                    <a:pt x="433" y="905"/>
                  </a:lnTo>
                  <a:lnTo>
                    <a:pt x="413" y="908"/>
                  </a:lnTo>
                  <a:lnTo>
                    <a:pt x="396" y="908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1" y="894"/>
                  </a:lnTo>
                  <a:lnTo>
                    <a:pt x="321" y="883"/>
                  </a:lnTo>
                  <a:lnTo>
                    <a:pt x="290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0" y="774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29" y="757"/>
                  </a:lnTo>
                  <a:lnTo>
                    <a:pt x="218" y="762"/>
                  </a:lnTo>
                  <a:lnTo>
                    <a:pt x="201" y="771"/>
                  </a:lnTo>
                  <a:lnTo>
                    <a:pt x="181" y="774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3" y="760"/>
                  </a:lnTo>
                  <a:lnTo>
                    <a:pt x="112" y="751"/>
                  </a:lnTo>
                  <a:lnTo>
                    <a:pt x="100" y="740"/>
                  </a:lnTo>
                  <a:lnTo>
                    <a:pt x="92" y="729"/>
                  </a:lnTo>
                  <a:lnTo>
                    <a:pt x="81" y="709"/>
                  </a:lnTo>
                  <a:lnTo>
                    <a:pt x="78" y="687"/>
                  </a:lnTo>
                  <a:lnTo>
                    <a:pt x="78" y="668"/>
                  </a:lnTo>
                  <a:lnTo>
                    <a:pt x="78" y="651"/>
                  </a:lnTo>
                  <a:lnTo>
                    <a:pt x="84" y="637"/>
                  </a:lnTo>
                  <a:lnTo>
                    <a:pt x="86" y="626"/>
                  </a:lnTo>
                  <a:lnTo>
                    <a:pt x="75" y="620"/>
                  </a:lnTo>
                  <a:lnTo>
                    <a:pt x="61" y="609"/>
                  </a:lnTo>
                  <a:lnTo>
                    <a:pt x="45" y="595"/>
                  </a:lnTo>
                  <a:lnTo>
                    <a:pt x="28" y="575"/>
                  </a:lnTo>
                  <a:lnTo>
                    <a:pt x="14" y="547"/>
                  </a:lnTo>
                  <a:lnTo>
                    <a:pt x="8" y="531"/>
                  </a:lnTo>
                  <a:lnTo>
                    <a:pt x="5" y="514"/>
                  </a:lnTo>
                  <a:lnTo>
                    <a:pt x="3" y="494"/>
                  </a:lnTo>
                  <a:lnTo>
                    <a:pt x="0" y="472"/>
                  </a:lnTo>
                  <a:lnTo>
                    <a:pt x="0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5" y="397"/>
                  </a:lnTo>
                  <a:lnTo>
                    <a:pt x="11" y="380"/>
                  </a:lnTo>
                  <a:lnTo>
                    <a:pt x="25" y="352"/>
                  </a:lnTo>
                  <a:lnTo>
                    <a:pt x="39" y="332"/>
                  </a:lnTo>
                  <a:lnTo>
                    <a:pt x="56" y="316"/>
                  </a:lnTo>
                  <a:lnTo>
                    <a:pt x="70" y="305"/>
                  </a:lnTo>
                  <a:lnTo>
                    <a:pt x="81" y="296"/>
                  </a:lnTo>
                  <a:lnTo>
                    <a:pt x="78" y="285"/>
                  </a:lnTo>
                  <a:lnTo>
                    <a:pt x="72" y="271"/>
                  </a:lnTo>
                  <a:lnTo>
                    <a:pt x="70" y="254"/>
                  </a:lnTo>
                  <a:lnTo>
                    <a:pt x="72" y="235"/>
                  </a:lnTo>
                  <a:lnTo>
                    <a:pt x="75" y="215"/>
                  </a:lnTo>
                  <a:lnTo>
                    <a:pt x="86" y="193"/>
                  </a:lnTo>
                  <a:lnTo>
                    <a:pt x="95" y="182"/>
                  </a:lnTo>
                  <a:lnTo>
                    <a:pt x="106" y="173"/>
                  </a:lnTo>
                  <a:lnTo>
                    <a:pt x="117" y="165"/>
                  </a:lnTo>
                  <a:lnTo>
                    <a:pt x="128" y="157"/>
                  </a:lnTo>
                  <a:lnTo>
                    <a:pt x="140" y="154"/>
                  </a:lnTo>
                  <a:lnTo>
                    <a:pt x="153" y="151"/>
                  </a:lnTo>
                  <a:lnTo>
                    <a:pt x="173" y="151"/>
                  </a:lnTo>
                  <a:lnTo>
                    <a:pt x="193" y="154"/>
                  </a:lnTo>
                  <a:lnTo>
                    <a:pt x="209" y="159"/>
                  </a:lnTo>
                  <a:lnTo>
                    <a:pt x="223" y="165"/>
                  </a:lnTo>
                  <a:lnTo>
                    <a:pt x="234" y="173"/>
                  </a:lnTo>
                  <a:lnTo>
                    <a:pt x="234" y="162"/>
                  </a:lnTo>
                  <a:lnTo>
                    <a:pt x="234" y="148"/>
                  </a:lnTo>
                  <a:lnTo>
                    <a:pt x="240" y="131"/>
                  </a:lnTo>
                  <a:lnTo>
                    <a:pt x="248" y="112"/>
                  </a:lnTo>
                  <a:lnTo>
                    <a:pt x="262" y="90"/>
                  </a:lnTo>
                  <a:lnTo>
                    <a:pt x="285" y="64"/>
                  </a:lnTo>
                  <a:lnTo>
                    <a:pt x="315" y="39"/>
                  </a:lnTo>
                  <a:lnTo>
                    <a:pt x="335" y="31"/>
                  </a:lnTo>
                  <a:lnTo>
                    <a:pt x="355" y="23"/>
                  </a:lnTo>
                  <a:lnTo>
                    <a:pt x="371" y="17"/>
                  </a:lnTo>
                  <a:lnTo>
                    <a:pt x="391" y="17"/>
                  </a:lnTo>
                  <a:lnTo>
                    <a:pt x="408" y="17"/>
                  </a:lnTo>
                  <a:lnTo>
                    <a:pt x="424" y="17"/>
                  </a:lnTo>
                  <a:lnTo>
                    <a:pt x="458" y="25"/>
                  </a:lnTo>
                  <a:lnTo>
                    <a:pt x="483" y="39"/>
                  </a:lnTo>
                  <a:lnTo>
                    <a:pt x="505" y="50"/>
                  </a:lnTo>
                  <a:lnTo>
                    <a:pt x="525" y="62"/>
                  </a:lnTo>
                  <a:lnTo>
                    <a:pt x="525" y="53"/>
                  </a:lnTo>
                  <a:lnTo>
                    <a:pt x="528" y="42"/>
                  </a:lnTo>
                  <a:lnTo>
                    <a:pt x="536" y="31"/>
                  </a:lnTo>
                  <a:lnTo>
                    <a:pt x="544" y="20"/>
                  </a:lnTo>
                  <a:lnTo>
                    <a:pt x="558" y="11"/>
                  </a:lnTo>
                  <a:lnTo>
                    <a:pt x="578" y="3"/>
                  </a:lnTo>
                  <a:lnTo>
                    <a:pt x="603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20"/>
                  </a:lnTo>
                  <a:lnTo>
                    <a:pt x="673" y="31"/>
                  </a:lnTo>
                  <a:lnTo>
                    <a:pt x="681" y="42"/>
                  </a:lnTo>
                  <a:lnTo>
                    <a:pt x="684" y="53"/>
                  </a:lnTo>
                  <a:lnTo>
                    <a:pt x="684" y="62"/>
                  </a:lnTo>
                  <a:lnTo>
                    <a:pt x="684" y="64"/>
                  </a:lnTo>
                  <a:lnTo>
                    <a:pt x="704" y="50"/>
                  </a:lnTo>
                  <a:lnTo>
                    <a:pt x="723" y="39"/>
                  </a:lnTo>
                  <a:lnTo>
                    <a:pt x="751" y="28"/>
                  </a:lnTo>
                  <a:lnTo>
                    <a:pt x="782" y="20"/>
                  </a:lnTo>
                  <a:lnTo>
                    <a:pt x="801" y="17"/>
                  </a:lnTo>
                  <a:lnTo>
                    <a:pt x="818" y="17"/>
                  </a:lnTo>
                  <a:lnTo>
                    <a:pt x="838" y="20"/>
                  </a:lnTo>
                  <a:lnTo>
                    <a:pt x="854" y="23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90"/>
                  </a:lnTo>
                  <a:lnTo>
                    <a:pt x="961" y="112"/>
                  </a:lnTo>
                  <a:lnTo>
                    <a:pt x="969" y="134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8"/>
                  </a:lnTo>
                  <a:lnTo>
                    <a:pt x="997" y="159"/>
                  </a:lnTo>
                  <a:lnTo>
                    <a:pt x="1014" y="154"/>
                  </a:lnTo>
                  <a:lnTo>
                    <a:pt x="1036" y="151"/>
                  </a:lnTo>
                  <a:lnTo>
                    <a:pt x="1055" y="151"/>
                  </a:lnTo>
                  <a:lnTo>
                    <a:pt x="1067" y="154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6"/>
                  </a:lnTo>
                  <a:lnTo>
                    <a:pt x="1134" y="215"/>
                  </a:lnTo>
                  <a:lnTo>
                    <a:pt x="1136" y="238"/>
                  </a:lnTo>
                  <a:lnTo>
                    <a:pt x="1139" y="257"/>
                  </a:lnTo>
                  <a:lnTo>
                    <a:pt x="1136" y="274"/>
                  </a:lnTo>
                  <a:lnTo>
                    <a:pt x="1131" y="288"/>
                  </a:lnTo>
                  <a:lnTo>
                    <a:pt x="1128" y="299"/>
                  </a:lnTo>
                  <a:lnTo>
                    <a:pt x="1139" y="307"/>
                  </a:lnTo>
                  <a:lnTo>
                    <a:pt x="1153" y="318"/>
                  </a:lnTo>
                  <a:lnTo>
                    <a:pt x="1167" y="332"/>
                  </a:lnTo>
                  <a:lnTo>
                    <a:pt x="1184" y="355"/>
                  </a:lnTo>
                  <a:lnTo>
                    <a:pt x="1198" y="383"/>
                  </a:lnTo>
                  <a:lnTo>
                    <a:pt x="1204" y="399"/>
                  </a:lnTo>
                  <a:lnTo>
                    <a:pt x="1206" y="416"/>
                  </a:lnTo>
                  <a:lnTo>
                    <a:pt x="1209" y="436"/>
                  </a:lnTo>
                  <a:lnTo>
                    <a:pt x="1209" y="458"/>
                  </a:lnTo>
                  <a:lnTo>
                    <a:pt x="1212" y="458"/>
                  </a:lnTo>
                  <a:lnTo>
                    <a:pt x="1209" y="480"/>
                  </a:lnTo>
                  <a:lnTo>
                    <a:pt x="1206" y="500"/>
                  </a:lnTo>
                  <a:lnTo>
                    <a:pt x="1198" y="536"/>
                  </a:lnTo>
                  <a:lnTo>
                    <a:pt x="1187" y="564"/>
                  </a:lnTo>
                  <a:lnTo>
                    <a:pt x="1173" y="587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39" y="640"/>
                  </a:lnTo>
                  <a:lnTo>
                    <a:pt x="1142" y="654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39" y="709"/>
                  </a:lnTo>
                  <a:lnTo>
                    <a:pt x="1128" y="732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7" y="760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4"/>
                  </a:lnTo>
                  <a:lnTo>
                    <a:pt x="1042" y="774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1" y="760"/>
                  </a:lnTo>
                  <a:lnTo>
                    <a:pt x="980" y="751"/>
                  </a:lnTo>
                  <a:lnTo>
                    <a:pt x="980" y="762"/>
                  </a:lnTo>
                  <a:lnTo>
                    <a:pt x="980" y="776"/>
                  </a:lnTo>
                  <a:lnTo>
                    <a:pt x="977" y="793"/>
                  </a:lnTo>
                  <a:lnTo>
                    <a:pt x="969" y="813"/>
                  </a:lnTo>
                  <a:lnTo>
                    <a:pt x="952" y="835"/>
                  </a:lnTo>
                  <a:lnTo>
                    <a:pt x="930" y="860"/>
                  </a:lnTo>
                  <a:lnTo>
                    <a:pt x="899" y="883"/>
                  </a:lnTo>
                  <a:lnTo>
                    <a:pt x="880" y="894"/>
                  </a:lnTo>
                  <a:lnTo>
                    <a:pt x="860" y="902"/>
                  </a:lnTo>
                  <a:lnTo>
                    <a:pt x="843" y="908"/>
                  </a:lnTo>
                  <a:lnTo>
                    <a:pt x="824" y="908"/>
                  </a:lnTo>
                  <a:lnTo>
                    <a:pt x="807" y="908"/>
                  </a:lnTo>
                  <a:lnTo>
                    <a:pt x="790" y="905"/>
                  </a:lnTo>
                  <a:lnTo>
                    <a:pt x="757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0" y="863"/>
                  </a:lnTo>
                  <a:lnTo>
                    <a:pt x="690" y="871"/>
                  </a:lnTo>
                  <a:lnTo>
                    <a:pt x="687" y="880"/>
                  </a:lnTo>
                  <a:lnTo>
                    <a:pt x="681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9"/>
                  </a:lnTo>
                  <a:lnTo>
                    <a:pt x="611" y="922"/>
                  </a:lnTo>
                  <a:lnTo>
                    <a:pt x="584" y="919"/>
                  </a:lnTo>
                  <a:lnTo>
                    <a:pt x="564" y="913"/>
                  </a:lnTo>
                  <a:lnTo>
                    <a:pt x="550" y="902"/>
                  </a:lnTo>
                  <a:lnTo>
                    <a:pt x="542" y="891"/>
                  </a:lnTo>
                  <a:lnTo>
                    <a:pt x="536" y="880"/>
                  </a:lnTo>
                  <a:lnTo>
                    <a:pt x="530" y="871"/>
                  </a:lnTo>
                  <a:lnTo>
                    <a:pt x="530" y="863"/>
                  </a:lnTo>
                  <a:lnTo>
                    <a:pt x="530" y="860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62"/>
            <p:cNvSpPr>
              <a:spLocks/>
            </p:cNvSpPr>
            <p:nvPr/>
          </p:nvSpPr>
          <p:spPr bwMode="auto">
            <a:xfrm>
              <a:off x="2348" y="3584"/>
              <a:ext cx="1212" cy="922"/>
            </a:xfrm>
            <a:custGeom>
              <a:avLst/>
              <a:gdLst>
                <a:gd name="T0" fmla="*/ 491 w 1212"/>
                <a:gd name="T1" fmla="*/ 885 h 922"/>
                <a:gd name="T2" fmla="*/ 396 w 1212"/>
                <a:gd name="T3" fmla="*/ 908 h 922"/>
                <a:gd name="T4" fmla="*/ 321 w 1212"/>
                <a:gd name="T5" fmla="*/ 883 h 922"/>
                <a:gd name="T6" fmla="*/ 254 w 1212"/>
                <a:gd name="T7" fmla="*/ 810 h 922"/>
                <a:gd name="T8" fmla="*/ 243 w 1212"/>
                <a:gd name="T9" fmla="*/ 751 h 922"/>
                <a:gd name="T10" fmla="*/ 201 w 1212"/>
                <a:gd name="T11" fmla="*/ 771 h 922"/>
                <a:gd name="T12" fmla="*/ 137 w 1212"/>
                <a:gd name="T13" fmla="*/ 765 h 922"/>
                <a:gd name="T14" fmla="*/ 100 w 1212"/>
                <a:gd name="T15" fmla="*/ 740 h 922"/>
                <a:gd name="T16" fmla="*/ 78 w 1212"/>
                <a:gd name="T17" fmla="*/ 668 h 922"/>
                <a:gd name="T18" fmla="*/ 86 w 1212"/>
                <a:gd name="T19" fmla="*/ 626 h 922"/>
                <a:gd name="T20" fmla="*/ 28 w 1212"/>
                <a:gd name="T21" fmla="*/ 575 h 922"/>
                <a:gd name="T22" fmla="*/ 3 w 1212"/>
                <a:gd name="T23" fmla="*/ 494 h 922"/>
                <a:gd name="T24" fmla="*/ 0 w 1212"/>
                <a:gd name="T25" fmla="*/ 455 h 922"/>
                <a:gd name="T26" fmla="*/ 11 w 1212"/>
                <a:gd name="T27" fmla="*/ 380 h 922"/>
                <a:gd name="T28" fmla="*/ 70 w 1212"/>
                <a:gd name="T29" fmla="*/ 305 h 922"/>
                <a:gd name="T30" fmla="*/ 72 w 1212"/>
                <a:gd name="T31" fmla="*/ 271 h 922"/>
                <a:gd name="T32" fmla="*/ 86 w 1212"/>
                <a:gd name="T33" fmla="*/ 193 h 922"/>
                <a:gd name="T34" fmla="*/ 117 w 1212"/>
                <a:gd name="T35" fmla="*/ 165 h 922"/>
                <a:gd name="T36" fmla="*/ 173 w 1212"/>
                <a:gd name="T37" fmla="*/ 151 h 922"/>
                <a:gd name="T38" fmla="*/ 234 w 1212"/>
                <a:gd name="T39" fmla="*/ 173 h 922"/>
                <a:gd name="T40" fmla="*/ 240 w 1212"/>
                <a:gd name="T41" fmla="*/ 131 h 922"/>
                <a:gd name="T42" fmla="*/ 315 w 1212"/>
                <a:gd name="T43" fmla="*/ 39 h 922"/>
                <a:gd name="T44" fmla="*/ 371 w 1212"/>
                <a:gd name="T45" fmla="*/ 17 h 922"/>
                <a:gd name="T46" fmla="*/ 458 w 1212"/>
                <a:gd name="T47" fmla="*/ 25 h 922"/>
                <a:gd name="T48" fmla="*/ 525 w 1212"/>
                <a:gd name="T49" fmla="*/ 62 h 922"/>
                <a:gd name="T50" fmla="*/ 544 w 1212"/>
                <a:gd name="T51" fmla="*/ 20 h 922"/>
                <a:gd name="T52" fmla="*/ 603 w 1212"/>
                <a:gd name="T53" fmla="*/ 0 h 922"/>
                <a:gd name="T54" fmla="*/ 673 w 1212"/>
                <a:gd name="T55" fmla="*/ 31 h 922"/>
                <a:gd name="T56" fmla="*/ 684 w 1212"/>
                <a:gd name="T57" fmla="*/ 64 h 922"/>
                <a:gd name="T58" fmla="*/ 751 w 1212"/>
                <a:gd name="T59" fmla="*/ 28 h 922"/>
                <a:gd name="T60" fmla="*/ 838 w 1212"/>
                <a:gd name="T61" fmla="*/ 20 h 922"/>
                <a:gd name="T62" fmla="*/ 894 w 1212"/>
                <a:gd name="T63" fmla="*/ 42 h 922"/>
                <a:gd name="T64" fmla="*/ 969 w 1212"/>
                <a:gd name="T65" fmla="*/ 134 h 922"/>
                <a:gd name="T66" fmla="*/ 975 w 1212"/>
                <a:gd name="T67" fmla="*/ 173 h 922"/>
                <a:gd name="T68" fmla="*/ 1036 w 1212"/>
                <a:gd name="T69" fmla="*/ 151 h 922"/>
                <a:gd name="T70" fmla="*/ 1092 w 1212"/>
                <a:gd name="T71" fmla="*/ 165 h 922"/>
                <a:gd name="T72" fmla="*/ 1123 w 1212"/>
                <a:gd name="T73" fmla="*/ 196 h 922"/>
                <a:gd name="T74" fmla="*/ 1136 w 1212"/>
                <a:gd name="T75" fmla="*/ 274 h 922"/>
                <a:gd name="T76" fmla="*/ 1139 w 1212"/>
                <a:gd name="T77" fmla="*/ 307 h 922"/>
                <a:gd name="T78" fmla="*/ 1198 w 1212"/>
                <a:gd name="T79" fmla="*/ 383 h 922"/>
                <a:gd name="T80" fmla="*/ 1209 w 1212"/>
                <a:gd name="T81" fmla="*/ 458 h 922"/>
                <a:gd name="T82" fmla="*/ 1206 w 1212"/>
                <a:gd name="T83" fmla="*/ 500 h 922"/>
                <a:gd name="T84" fmla="*/ 1159 w 1212"/>
                <a:gd name="T85" fmla="*/ 606 h 922"/>
                <a:gd name="T86" fmla="*/ 1139 w 1212"/>
                <a:gd name="T87" fmla="*/ 640 h 922"/>
                <a:gd name="T88" fmla="*/ 1139 w 1212"/>
                <a:gd name="T89" fmla="*/ 709 h 922"/>
                <a:gd name="T90" fmla="*/ 1109 w 1212"/>
                <a:gd name="T91" fmla="*/ 751 h 922"/>
                <a:gd name="T92" fmla="*/ 1064 w 1212"/>
                <a:gd name="T93" fmla="*/ 774 h 922"/>
                <a:gd name="T94" fmla="*/ 991 w 1212"/>
                <a:gd name="T95" fmla="*/ 760 h 922"/>
                <a:gd name="T96" fmla="*/ 980 w 1212"/>
                <a:gd name="T97" fmla="*/ 776 h 922"/>
                <a:gd name="T98" fmla="*/ 930 w 1212"/>
                <a:gd name="T99" fmla="*/ 860 h 922"/>
                <a:gd name="T100" fmla="*/ 860 w 1212"/>
                <a:gd name="T101" fmla="*/ 902 h 922"/>
                <a:gd name="T102" fmla="*/ 790 w 1212"/>
                <a:gd name="T103" fmla="*/ 905 h 922"/>
                <a:gd name="T104" fmla="*/ 690 w 1212"/>
                <a:gd name="T105" fmla="*/ 863 h 922"/>
                <a:gd name="T106" fmla="*/ 681 w 1212"/>
                <a:gd name="T107" fmla="*/ 891 h 922"/>
                <a:gd name="T108" fmla="*/ 611 w 1212"/>
                <a:gd name="T109" fmla="*/ 922 h 922"/>
                <a:gd name="T110" fmla="*/ 550 w 1212"/>
                <a:gd name="T111" fmla="*/ 902 h 922"/>
                <a:gd name="T112" fmla="*/ 530 w 1212"/>
                <a:gd name="T113" fmla="*/ 863 h 92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2" h="922">
                  <a:moveTo>
                    <a:pt x="530" y="860"/>
                  </a:moveTo>
                  <a:lnTo>
                    <a:pt x="530" y="860"/>
                  </a:lnTo>
                  <a:lnTo>
                    <a:pt x="511" y="874"/>
                  </a:lnTo>
                  <a:lnTo>
                    <a:pt x="491" y="885"/>
                  </a:lnTo>
                  <a:lnTo>
                    <a:pt x="463" y="896"/>
                  </a:lnTo>
                  <a:lnTo>
                    <a:pt x="433" y="905"/>
                  </a:lnTo>
                  <a:lnTo>
                    <a:pt x="413" y="908"/>
                  </a:lnTo>
                  <a:lnTo>
                    <a:pt x="396" y="908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1" y="894"/>
                  </a:lnTo>
                  <a:lnTo>
                    <a:pt x="321" y="883"/>
                  </a:lnTo>
                  <a:lnTo>
                    <a:pt x="290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0" y="774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29" y="757"/>
                  </a:lnTo>
                  <a:lnTo>
                    <a:pt x="218" y="762"/>
                  </a:lnTo>
                  <a:lnTo>
                    <a:pt x="201" y="771"/>
                  </a:lnTo>
                  <a:lnTo>
                    <a:pt x="181" y="774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3" y="760"/>
                  </a:lnTo>
                  <a:lnTo>
                    <a:pt x="112" y="751"/>
                  </a:lnTo>
                  <a:lnTo>
                    <a:pt x="100" y="740"/>
                  </a:lnTo>
                  <a:lnTo>
                    <a:pt x="92" y="729"/>
                  </a:lnTo>
                  <a:lnTo>
                    <a:pt x="81" y="709"/>
                  </a:lnTo>
                  <a:lnTo>
                    <a:pt x="78" y="687"/>
                  </a:lnTo>
                  <a:lnTo>
                    <a:pt x="78" y="668"/>
                  </a:lnTo>
                  <a:lnTo>
                    <a:pt x="78" y="651"/>
                  </a:lnTo>
                  <a:lnTo>
                    <a:pt x="84" y="637"/>
                  </a:lnTo>
                  <a:lnTo>
                    <a:pt x="86" y="626"/>
                  </a:lnTo>
                  <a:lnTo>
                    <a:pt x="75" y="620"/>
                  </a:lnTo>
                  <a:lnTo>
                    <a:pt x="61" y="609"/>
                  </a:lnTo>
                  <a:lnTo>
                    <a:pt x="45" y="595"/>
                  </a:lnTo>
                  <a:lnTo>
                    <a:pt x="28" y="575"/>
                  </a:lnTo>
                  <a:lnTo>
                    <a:pt x="14" y="547"/>
                  </a:lnTo>
                  <a:lnTo>
                    <a:pt x="8" y="531"/>
                  </a:lnTo>
                  <a:lnTo>
                    <a:pt x="5" y="514"/>
                  </a:lnTo>
                  <a:lnTo>
                    <a:pt x="3" y="494"/>
                  </a:lnTo>
                  <a:lnTo>
                    <a:pt x="0" y="472"/>
                  </a:lnTo>
                  <a:lnTo>
                    <a:pt x="0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5" y="397"/>
                  </a:lnTo>
                  <a:lnTo>
                    <a:pt x="11" y="380"/>
                  </a:lnTo>
                  <a:lnTo>
                    <a:pt x="25" y="352"/>
                  </a:lnTo>
                  <a:lnTo>
                    <a:pt x="39" y="332"/>
                  </a:lnTo>
                  <a:lnTo>
                    <a:pt x="56" y="316"/>
                  </a:lnTo>
                  <a:lnTo>
                    <a:pt x="70" y="305"/>
                  </a:lnTo>
                  <a:lnTo>
                    <a:pt x="81" y="296"/>
                  </a:lnTo>
                  <a:lnTo>
                    <a:pt x="78" y="285"/>
                  </a:lnTo>
                  <a:lnTo>
                    <a:pt x="72" y="271"/>
                  </a:lnTo>
                  <a:lnTo>
                    <a:pt x="70" y="254"/>
                  </a:lnTo>
                  <a:lnTo>
                    <a:pt x="72" y="235"/>
                  </a:lnTo>
                  <a:lnTo>
                    <a:pt x="75" y="215"/>
                  </a:lnTo>
                  <a:lnTo>
                    <a:pt x="86" y="193"/>
                  </a:lnTo>
                  <a:lnTo>
                    <a:pt x="95" y="182"/>
                  </a:lnTo>
                  <a:lnTo>
                    <a:pt x="106" y="173"/>
                  </a:lnTo>
                  <a:lnTo>
                    <a:pt x="117" y="165"/>
                  </a:lnTo>
                  <a:lnTo>
                    <a:pt x="128" y="157"/>
                  </a:lnTo>
                  <a:lnTo>
                    <a:pt x="140" y="154"/>
                  </a:lnTo>
                  <a:lnTo>
                    <a:pt x="153" y="151"/>
                  </a:lnTo>
                  <a:lnTo>
                    <a:pt x="173" y="151"/>
                  </a:lnTo>
                  <a:lnTo>
                    <a:pt x="193" y="154"/>
                  </a:lnTo>
                  <a:lnTo>
                    <a:pt x="209" y="159"/>
                  </a:lnTo>
                  <a:lnTo>
                    <a:pt x="223" y="165"/>
                  </a:lnTo>
                  <a:lnTo>
                    <a:pt x="234" y="173"/>
                  </a:lnTo>
                  <a:lnTo>
                    <a:pt x="234" y="162"/>
                  </a:lnTo>
                  <a:lnTo>
                    <a:pt x="234" y="148"/>
                  </a:lnTo>
                  <a:lnTo>
                    <a:pt x="240" y="131"/>
                  </a:lnTo>
                  <a:lnTo>
                    <a:pt x="248" y="112"/>
                  </a:lnTo>
                  <a:lnTo>
                    <a:pt x="262" y="90"/>
                  </a:lnTo>
                  <a:lnTo>
                    <a:pt x="285" y="64"/>
                  </a:lnTo>
                  <a:lnTo>
                    <a:pt x="315" y="39"/>
                  </a:lnTo>
                  <a:lnTo>
                    <a:pt x="335" y="31"/>
                  </a:lnTo>
                  <a:lnTo>
                    <a:pt x="355" y="23"/>
                  </a:lnTo>
                  <a:lnTo>
                    <a:pt x="371" y="17"/>
                  </a:lnTo>
                  <a:lnTo>
                    <a:pt x="391" y="17"/>
                  </a:lnTo>
                  <a:lnTo>
                    <a:pt x="408" y="17"/>
                  </a:lnTo>
                  <a:lnTo>
                    <a:pt x="424" y="17"/>
                  </a:lnTo>
                  <a:lnTo>
                    <a:pt x="458" y="25"/>
                  </a:lnTo>
                  <a:lnTo>
                    <a:pt x="483" y="39"/>
                  </a:lnTo>
                  <a:lnTo>
                    <a:pt x="505" y="50"/>
                  </a:lnTo>
                  <a:lnTo>
                    <a:pt x="525" y="62"/>
                  </a:lnTo>
                  <a:lnTo>
                    <a:pt x="525" y="53"/>
                  </a:lnTo>
                  <a:lnTo>
                    <a:pt x="528" y="42"/>
                  </a:lnTo>
                  <a:lnTo>
                    <a:pt x="536" y="31"/>
                  </a:lnTo>
                  <a:lnTo>
                    <a:pt x="544" y="20"/>
                  </a:lnTo>
                  <a:lnTo>
                    <a:pt x="558" y="11"/>
                  </a:lnTo>
                  <a:lnTo>
                    <a:pt x="578" y="3"/>
                  </a:lnTo>
                  <a:lnTo>
                    <a:pt x="603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20"/>
                  </a:lnTo>
                  <a:lnTo>
                    <a:pt x="673" y="31"/>
                  </a:lnTo>
                  <a:lnTo>
                    <a:pt x="681" y="42"/>
                  </a:lnTo>
                  <a:lnTo>
                    <a:pt x="684" y="53"/>
                  </a:lnTo>
                  <a:lnTo>
                    <a:pt x="684" y="62"/>
                  </a:lnTo>
                  <a:lnTo>
                    <a:pt x="684" y="64"/>
                  </a:lnTo>
                  <a:lnTo>
                    <a:pt x="704" y="50"/>
                  </a:lnTo>
                  <a:lnTo>
                    <a:pt x="723" y="39"/>
                  </a:lnTo>
                  <a:lnTo>
                    <a:pt x="751" y="28"/>
                  </a:lnTo>
                  <a:lnTo>
                    <a:pt x="782" y="20"/>
                  </a:lnTo>
                  <a:lnTo>
                    <a:pt x="801" y="17"/>
                  </a:lnTo>
                  <a:lnTo>
                    <a:pt x="818" y="17"/>
                  </a:lnTo>
                  <a:lnTo>
                    <a:pt x="838" y="20"/>
                  </a:lnTo>
                  <a:lnTo>
                    <a:pt x="854" y="23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90"/>
                  </a:lnTo>
                  <a:lnTo>
                    <a:pt x="961" y="112"/>
                  </a:lnTo>
                  <a:lnTo>
                    <a:pt x="969" y="134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8"/>
                  </a:lnTo>
                  <a:lnTo>
                    <a:pt x="997" y="159"/>
                  </a:lnTo>
                  <a:lnTo>
                    <a:pt x="1014" y="154"/>
                  </a:lnTo>
                  <a:lnTo>
                    <a:pt x="1036" y="151"/>
                  </a:lnTo>
                  <a:lnTo>
                    <a:pt x="1055" y="151"/>
                  </a:lnTo>
                  <a:lnTo>
                    <a:pt x="1067" y="154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6"/>
                  </a:lnTo>
                  <a:lnTo>
                    <a:pt x="1134" y="215"/>
                  </a:lnTo>
                  <a:lnTo>
                    <a:pt x="1136" y="238"/>
                  </a:lnTo>
                  <a:lnTo>
                    <a:pt x="1139" y="257"/>
                  </a:lnTo>
                  <a:lnTo>
                    <a:pt x="1136" y="274"/>
                  </a:lnTo>
                  <a:lnTo>
                    <a:pt x="1131" y="288"/>
                  </a:lnTo>
                  <a:lnTo>
                    <a:pt x="1128" y="299"/>
                  </a:lnTo>
                  <a:lnTo>
                    <a:pt x="1139" y="307"/>
                  </a:lnTo>
                  <a:lnTo>
                    <a:pt x="1153" y="318"/>
                  </a:lnTo>
                  <a:lnTo>
                    <a:pt x="1167" y="332"/>
                  </a:lnTo>
                  <a:lnTo>
                    <a:pt x="1184" y="355"/>
                  </a:lnTo>
                  <a:lnTo>
                    <a:pt x="1198" y="383"/>
                  </a:lnTo>
                  <a:lnTo>
                    <a:pt x="1204" y="399"/>
                  </a:lnTo>
                  <a:lnTo>
                    <a:pt x="1206" y="416"/>
                  </a:lnTo>
                  <a:lnTo>
                    <a:pt x="1209" y="436"/>
                  </a:lnTo>
                  <a:lnTo>
                    <a:pt x="1209" y="458"/>
                  </a:lnTo>
                  <a:lnTo>
                    <a:pt x="1212" y="458"/>
                  </a:lnTo>
                  <a:lnTo>
                    <a:pt x="1209" y="480"/>
                  </a:lnTo>
                  <a:lnTo>
                    <a:pt x="1206" y="500"/>
                  </a:lnTo>
                  <a:lnTo>
                    <a:pt x="1198" y="536"/>
                  </a:lnTo>
                  <a:lnTo>
                    <a:pt x="1187" y="564"/>
                  </a:lnTo>
                  <a:lnTo>
                    <a:pt x="1173" y="587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39" y="640"/>
                  </a:lnTo>
                  <a:lnTo>
                    <a:pt x="1142" y="654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39" y="709"/>
                  </a:lnTo>
                  <a:lnTo>
                    <a:pt x="1128" y="732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7" y="760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4"/>
                  </a:lnTo>
                  <a:lnTo>
                    <a:pt x="1042" y="774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1" y="760"/>
                  </a:lnTo>
                  <a:lnTo>
                    <a:pt x="980" y="751"/>
                  </a:lnTo>
                  <a:lnTo>
                    <a:pt x="980" y="762"/>
                  </a:lnTo>
                  <a:lnTo>
                    <a:pt x="980" y="776"/>
                  </a:lnTo>
                  <a:lnTo>
                    <a:pt x="977" y="793"/>
                  </a:lnTo>
                  <a:lnTo>
                    <a:pt x="969" y="813"/>
                  </a:lnTo>
                  <a:lnTo>
                    <a:pt x="952" y="835"/>
                  </a:lnTo>
                  <a:lnTo>
                    <a:pt x="930" y="860"/>
                  </a:lnTo>
                  <a:lnTo>
                    <a:pt x="899" y="883"/>
                  </a:lnTo>
                  <a:lnTo>
                    <a:pt x="880" y="894"/>
                  </a:lnTo>
                  <a:lnTo>
                    <a:pt x="860" y="902"/>
                  </a:lnTo>
                  <a:lnTo>
                    <a:pt x="843" y="908"/>
                  </a:lnTo>
                  <a:lnTo>
                    <a:pt x="824" y="908"/>
                  </a:lnTo>
                  <a:lnTo>
                    <a:pt x="807" y="908"/>
                  </a:lnTo>
                  <a:lnTo>
                    <a:pt x="790" y="905"/>
                  </a:lnTo>
                  <a:lnTo>
                    <a:pt x="757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0" y="863"/>
                  </a:lnTo>
                  <a:lnTo>
                    <a:pt x="690" y="871"/>
                  </a:lnTo>
                  <a:lnTo>
                    <a:pt x="687" y="880"/>
                  </a:lnTo>
                  <a:lnTo>
                    <a:pt x="681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9"/>
                  </a:lnTo>
                  <a:lnTo>
                    <a:pt x="611" y="922"/>
                  </a:lnTo>
                  <a:lnTo>
                    <a:pt x="584" y="919"/>
                  </a:lnTo>
                  <a:lnTo>
                    <a:pt x="564" y="913"/>
                  </a:lnTo>
                  <a:lnTo>
                    <a:pt x="550" y="902"/>
                  </a:lnTo>
                  <a:lnTo>
                    <a:pt x="542" y="891"/>
                  </a:lnTo>
                  <a:lnTo>
                    <a:pt x="536" y="880"/>
                  </a:lnTo>
                  <a:lnTo>
                    <a:pt x="530" y="871"/>
                  </a:lnTo>
                  <a:lnTo>
                    <a:pt x="530" y="863"/>
                  </a:lnTo>
                </a:path>
              </a:pathLst>
            </a:custGeom>
            <a:noFill/>
            <a:ln w="9525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63"/>
            <p:cNvSpPr>
              <a:spLocks/>
            </p:cNvSpPr>
            <p:nvPr/>
          </p:nvSpPr>
          <p:spPr bwMode="auto">
            <a:xfrm>
              <a:off x="2331" y="3562"/>
              <a:ext cx="1212" cy="921"/>
            </a:xfrm>
            <a:custGeom>
              <a:avLst/>
              <a:gdLst>
                <a:gd name="T0" fmla="*/ 492 w 1212"/>
                <a:gd name="T1" fmla="*/ 885 h 921"/>
                <a:gd name="T2" fmla="*/ 397 w 1212"/>
                <a:gd name="T3" fmla="*/ 907 h 921"/>
                <a:gd name="T4" fmla="*/ 324 w 1212"/>
                <a:gd name="T5" fmla="*/ 882 h 921"/>
                <a:gd name="T6" fmla="*/ 254 w 1212"/>
                <a:gd name="T7" fmla="*/ 810 h 921"/>
                <a:gd name="T8" fmla="*/ 243 w 1212"/>
                <a:gd name="T9" fmla="*/ 751 h 921"/>
                <a:gd name="T10" fmla="*/ 201 w 1212"/>
                <a:gd name="T11" fmla="*/ 768 h 921"/>
                <a:gd name="T12" fmla="*/ 137 w 1212"/>
                <a:gd name="T13" fmla="*/ 765 h 921"/>
                <a:gd name="T14" fmla="*/ 103 w 1212"/>
                <a:gd name="T15" fmla="*/ 740 h 921"/>
                <a:gd name="T16" fmla="*/ 78 w 1212"/>
                <a:gd name="T17" fmla="*/ 667 h 921"/>
                <a:gd name="T18" fmla="*/ 89 w 1212"/>
                <a:gd name="T19" fmla="*/ 625 h 921"/>
                <a:gd name="T20" fmla="*/ 31 w 1212"/>
                <a:gd name="T21" fmla="*/ 575 h 921"/>
                <a:gd name="T22" fmla="*/ 3 w 1212"/>
                <a:gd name="T23" fmla="*/ 494 h 921"/>
                <a:gd name="T24" fmla="*/ 0 w 1212"/>
                <a:gd name="T25" fmla="*/ 455 h 921"/>
                <a:gd name="T26" fmla="*/ 14 w 1212"/>
                <a:gd name="T27" fmla="*/ 380 h 921"/>
                <a:gd name="T28" fmla="*/ 70 w 1212"/>
                <a:gd name="T29" fmla="*/ 304 h 921"/>
                <a:gd name="T30" fmla="*/ 76 w 1212"/>
                <a:gd name="T31" fmla="*/ 271 h 921"/>
                <a:gd name="T32" fmla="*/ 89 w 1212"/>
                <a:gd name="T33" fmla="*/ 192 h 921"/>
                <a:gd name="T34" fmla="*/ 120 w 1212"/>
                <a:gd name="T35" fmla="*/ 165 h 921"/>
                <a:gd name="T36" fmla="*/ 176 w 1212"/>
                <a:gd name="T37" fmla="*/ 151 h 921"/>
                <a:gd name="T38" fmla="*/ 238 w 1212"/>
                <a:gd name="T39" fmla="*/ 173 h 921"/>
                <a:gd name="T40" fmla="*/ 240 w 1212"/>
                <a:gd name="T41" fmla="*/ 131 h 921"/>
                <a:gd name="T42" fmla="*/ 318 w 1212"/>
                <a:gd name="T43" fmla="*/ 39 h 921"/>
                <a:gd name="T44" fmla="*/ 374 w 1212"/>
                <a:gd name="T45" fmla="*/ 17 h 921"/>
                <a:gd name="T46" fmla="*/ 458 w 1212"/>
                <a:gd name="T47" fmla="*/ 25 h 921"/>
                <a:gd name="T48" fmla="*/ 525 w 1212"/>
                <a:gd name="T49" fmla="*/ 61 h 921"/>
                <a:gd name="T50" fmla="*/ 545 w 1212"/>
                <a:gd name="T51" fmla="*/ 19 h 921"/>
                <a:gd name="T52" fmla="*/ 606 w 1212"/>
                <a:gd name="T53" fmla="*/ 0 h 921"/>
                <a:gd name="T54" fmla="*/ 676 w 1212"/>
                <a:gd name="T55" fmla="*/ 31 h 921"/>
                <a:gd name="T56" fmla="*/ 687 w 1212"/>
                <a:gd name="T57" fmla="*/ 64 h 921"/>
                <a:gd name="T58" fmla="*/ 751 w 1212"/>
                <a:gd name="T59" fmla="*/ 28 h 921"/>
                <a:gd name="T60" fmla="*/ 838 w 1212"/>
                <a:gd name="T61" fmla="*/ 19 h 921"/>
                <a:gd name="T62" fmla="*/ 894 w 1212"/>
                <a:gd name="T63" fmla="*/ 42 h 921"/>
                <a:gd name="T64" fmla="*/ 972 w 1212"/>
                <a:gd name="T65" fmla="*/ 131 h 921"/>
                <a:gd name="T66" fmla="*/ 975 w 1212"/>
                <a:gd name="T67" fmla="*/ 173 h 921"/>
                <a:gd name="T68" fmla="*/ 1036 w 1212"/>
                <a:gd name="T69" fmla="*/ 151 h 921"/>
                <a:gd name="T70" fmla="*/ 1092 w 1212"/>
                <a:gd name="T71" fmla="*/ 165 h 921"/>
                <a:gd name="T72" fmla="*/ 1123 w 1212"/>
                <a:gd name="T73" fmla="*/ 192 h 921"/>
                <a:gd name="T74" fmla="*/ 1137 w 1212"/>
                <a:gd name="T75" fmla="*/ 273 h 921"/>
                <a:gd name="T76" fmla="*/ 1142 w 1212"/>
                <a:gd name="T77" fmla="*/ 307 h 921"/>
                <a:gd name="T78" fmla="*/ 1198 w 1212"/>
                <a:gd name="T79" fmla="*/ 382 h 921"/>
                <a:gd name="T80" fmla="*/ 1212 w 1212"/>
                <a:gd name="T81" fmla="*/ 458 h 921"/>
                <a:gd name="T82" fmla="*/ 1209 w 1212"/>
                <a:gd name="T83" fmla="*/ 500 h 921"/>
                <a:gd name="T84" fmla="*/ 1159 w 1212"/>
                <a:gd name="T85" fmla="*/ 606 h 921"/>
                <a:gd name="T86" fmla="*/ 1140 w 1212"/>
                <a:gd name="T87" fmla="*/ 639 h 921"/>
                <a:gd name="T88" fmla="*/ 1140 w 1212"/>
                <a:gd name="T89" fmla="*/ 709 h 921"/>
                <a:gd name="T90" fmla="*/ 1109 w 1212"/>
                <a:gd name="T91" fmla="*/ 751 h 921"/>
                <a:gd name="T92" fmla="*/ 1064 w 1212"/>
                <a:gd name="T93" fmla="*/ 773 h 921"/>
                <a:gd name="T94" fmla="*/ 992 w 1212"/>
                <a:gd name="T95" fmla="*/ 759 h 921"/>
                <a:gd name="T96" fmla="*/ 980 w 1212"/>
                <a:gd name="T97" fmla="*/ 776 h 921"/>
                <a:gd name="T98" fmla="*/ 933 w 1212"/>
                <a:gd name="T99" fmla="*/ 857 h 921"/>
                <a:gd name="T100" fmla="*/ 863 w 1212"/>
                <a:gd name="T101" fmla="*/ 902 h 921"/>
                <a:gd name="T102" fmla="*/ 790 w 1212"/>
                <a:gd name="T103" fmla="*/ 905 h 921"/>
                <a:gd name="T104" fmla="*/ 693 w 1212"/>
                <a:gd name="T105" fmla="*/ 860 h 921"/>
                <a:gd name="T106" fmla="*/ 682 w 1212"/>
                <a:gd name="T107" fmla="*/ 891 h 921"/>
                <a:gd name="T108" fmla="*/ 612 w 1212"/>
                <a:gd name="T109" fmla="*/ 921 h 921"/>
                <a:gd name="T110" fmla="*/ 553 w 1212"/>
                <a:gd name="T111" fmla="*/ 902 h 921"/>
                <a:gd name="T112" fmla="*/ 531 w 1212"/>
                <a:gd name="T113" fmla="*/ 860 h 9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12"/>
                <a:gd name="T172" fmla="*/ 0 h 921"/>
                <a:gd name="T173" fmla="*/ 1212 w 1212"/>
                <a:gd name="T174" fmla="*/ 921 h 9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12" h="921">
                  <a:moveTo>
                    <a:pt x="531" y="860"/>
                  </a:moveTo>
                  <a:lnTo>
                    <a:pt x="531" y="860"/>
                  </a:lnTo>
                  <a:lnTo>
                    <a:pt x="514" y="874"/>
                  </a:lnTo>
                  <a:lnTo>
                    <a:pt x="492" y="885"/>
                  </a:lnTo>
                  <a:lnTo>
                    <a:pt x="464" y="896"/>
                  </a:lnTo>
                  <a:lnTo>
                    <a:pt x="433" y="905"/>
                  </a:lnTo>
                  <a:lnTo>
                    <a:pt x="416" y="907"/>
                  </a:lnTo>
                  <a:lnTo>
                    <a:pt x="397" y="907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4" y="893"/>
                  </a:lnTo>
                  <a:lnTo>
                    <a:pt x="324" y="882"/>
                  </a:lnTo>
                  <a:lnTo>
                    <a:pt x="291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3" y="773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32" y="757"/>
                  </a:lnTo>
                  <a:lnTo>
                    <a:pt x="218" y="762"/>
                  </a:lnTo>
                  <a:lnTo>
                    <a:pt x="201" y="768"/>
                  </a:lnTo>
                  <a:lnTo>
                    <a:pt x="182" y="773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6" y="759"/>
                  </a:lnTo>
                  <a:lnTo>
                    <a:pt x="115" y="751"/>
                  </a:lnTo>
                  <a:lnTo>
                    <a:pt x="103" y="740"/>
                  </a:lnTo>
                  <a:lnTo>
                    <a:pt x="95" y="729"/>
                  </a:lnTo>
                  <a:lnTo>
                    <a:pt x="84" y="709"/>
                  </a:lnTo>
                  <a:lnTo>
                    <a:pt x="78" y="687"/>
                  </a:lnTo>
                  <a:lnTo>
                    <a:pt x="78" y="667"/>
                  </a:lnTo>
                  <a:lnTo>
                    <a:pt x="81" y="650"/>
                  </a:lnTo>
                  <a:lnTo>
                    <a:pt x="84" y="636"/>
                  </a:lnTo>
                  <a:lnTo>
                    <a:pt x="89" y="625"/>
                  </a:lnTo>
                  <a:lnTo>
                    <a:pt x="76" y="617"/>
                  </a:lnTo>
                  <a:lnTo>
                    <a:pt x="62" y="609"/>
                  </a:lnTo>
                  <a:lnTo>
                    <a:pt x="45" y="595"/>
                  </a:lnTo>
                  <a:lnTo>
                    <a:pt x="31" y="575"/>
                  </a:lnTo>
                  <a:lnTo>
                    <a:pt x="17" y="547"/>
                  </a:lnTo>
                  <a:lnTo>
                    <a:pt x="11" y="530"/>
                  </a:lnTo>
                  <a:lnTo>
                    <a:pt x="6" y="514"/>
                  </a:lnTo>
                  <a:lnTo>
                    <a:pt x="3" y="494"/>
                  </a:lnTo>
                  <a:lnTo>
                    <a:pt x="3" y="472"/>
                  </a:lnTo>
                  <a:lnTo>
                    <a:pt x="3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9" y="396"/>
                  </a:lnTo>
                  <a:lnTo>
                    <a:pt x="14" y="380"/>
                  </a:lnTo>
                  <a:lnTo>
                    <a:pt x="25" y="352"/>
                  </a:lnTo>
                  <a:lnTo>
                    <a:pt x="42" y="332"/>
                  </a:lnTo>
                  <a:lnTo>
                    <a:pt x="56" y="315"/>
                  </a:lnTo>
                  <a:lnTo>
                    <a:pt x="70" y="304"/>
                  </a:lnTo>
                  <a:lnTo>
                    <a:pt x="84" y="296"/>
                  </a:lnTo>
                  <a:lnTo>
                    <a:pt x="78" y="285"/>
                  </a:lnTo>
                  <a:lnTo>
                    <a:pt x="76" y="271"/>
                  </a:lnTo>
                  <a:lnTo>
                    <a:pt x="73" y="254"/>
                  </a:lnTo>
                  <a:lnTo>
                    <a:pt x="73" y="234"/>
                  </a:lnTo>
                  <a:lnTo>
                    <a:pt x="78" y="212"/>
                  </a:lnTo>
                  <a:lnTo>
                    <a:pt x="89" y="192"/>
                  </a:lnTo>
                  <a:lnTo>
                    <a:pt x="98" y="181"/>
                  </a:lnTo>
                  <a:lnTo>
                    <a:pt x="106" y="173"/>
                  </a:lnTo>
                  <a:lnTo>
                    <a:pt x="120" y="165"/>
                  </a:lnTo>
                  <a:lnTo>
                    <a:pt x="131" y="156"/>
                  </a:lnTo>
                  <a:lnTo>
                    <a:pt x="143" y="153"/>
                  </a:lnTo>
                  <a:lnTo>
                    <a:pt x="154" y="151"/>
                  </a:lnTo>
                  <a:lnTo>
                    <a:pt x="176" y="151"/>
                  </a:lnTo>
                  <a:lnTo>
                    <a:pt x="196" y="153"/>
                  </a:lnTo>
                  <a:lnTo>
                    <a:pt x="212" y="159"/>
                  </a:lnTo>
                  <a:lnTo>
                    <a:pt x="226" y="165"/>
                  </a:lnTo>
                  <a:lnTo>
                    <a:pt x="238" y="173"/>
                  </a:lnTo>
                  <a:lnTo>
                    <a:pt x="235" y="162"/>
                  </a:lnTo>
                  <a:lnTo>
                    <a:pt x="238" y="148"/>
                  </a:lnTo>
                  <a:lnTo>
                    <a:pt x="240" y="131"/>
                  </a:lnTo>
                  <a:lnTo>
                    <a:pt x="249" y="112"/>
                  </a:lnTo>
                  <a:lnTo>
                    <a:pt x="263" y="89"/>
                  </a:lnTo>
                  <a:lnTo>
                    <a:pt x="285" y="64"/>
                  </a:lnTo>
                  <a:lnTo>
                    <a:pt x="318" y="39"/>
                  </a:lnTo>
                  <a:lnTo>
                    <a:pt x="335" y="31"/>
                  </a:lnTo>
                  <a:lnTo>
                    <a:pt x="355" y="22"/>
                  </a:lnTo>
                  <a:lnTo>
                    <a:pt x="374" y="17"/>
                  </a:lnTo>
                  <a:lnTo>
                    <a:pt x="391" y="17"/>
                  </a:lnTo>
                  <a:lnTo>
                    <a:pt x="411" y="17"/>
                  </a:lnTo>
                  <a:lnTo>
                    <a:pt x="427" y="17"/>
                  </a:lnTo>
                  <a:lnTo>
                    <a:pt x="458" y="25"/>
                  </a:lnTo>
                  <a:lnTo>
                    <a:pt x="486" y="36"/>
                  </a:lnTo>
                  <a:lnTo>
                    <a:pt x="506" y="50"/>
                  </a:lnTo>
                  <a:lnTo>
                    <a:pt x="525" y="61"/>
                  </a:lnTo>
                  <a:lnTo>
                    <a:pt x="528" y="53"/>
                  </a:lnTo>
                  <a:lnTo>
                    <a:pt x="531" y="42"/>
                  </a:lnTo>
                  <a:lnTo>
                    <a:pt x="536" y="31"/>
                  </a:lnTo>
                  <a:lnTo>
                    <a:pt x="545" y="19"/>
                  </a:lnTo>
                  <a:lnTo>
                    <a:pt x="561" y="11"/>
                  </a:lnTo>
                  <a:lnTo>
                    <a:pt x="581" y="3"/>
                  </a:lnTo>
                  <a:lnTo>
                    <a:pt x="606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19"/>
                  </a:lnTo>
                  <a:lnTo>
                    <a:pt x="676" y="31"/>
                  </a:lnTo>
                  <a:lnTo>
                    <a:pt x="682" y="42"/>
                  </a:lnTo>
                  <a:lnTo>
                    <a:pt x="684" y="53"/>
                  </a:lnTo>
                  <a:lnTo>
                    <a:pt x="687" y="61"/>
                  </a:lnTo>
                  <a:lnTo>
                    <a:pt x="687" y="64"/>
                  </a:lnTo>
                  <a:lnTo>
                    <a:pt x="704" y="50"/>
                  </a:lnTo>
                  <a:lnTo>
                    <a:pt x="726" y="39"/>
                  </a:lnTo>
                  <a:lnTo>
                    <a:pt x="751" y="28"/>
                  </a:lnTo>
                  <a:lnTo>
                    <a:pt x="785" y="19"/>
                  </a:lnTo>
                  <a:lnTo>
                    <a:pt x="802" y="17"/>
                  </a:lnTo>
                  <a:lnTo>
                    <a:pt x="818" y="17"/>
                  </a:lnTo>
                  <a:lnTo>
                    <a:pt x="838" y="19"/>
                  </a:lnTo>
                  <a:lnTo>
                    <a:pt x="857" y="22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89"/>
                  </a:lnTo>
                  <a:lnTo>
                    <a:pt x="964" y="112"/>
                  </a:lnTo>
                  <a:lnTo>
                    <a:pt x="972" y="131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7"/>
                  </a:lnTo>
                  <a:lnTo>
                    <a:pt x="1000" y="159"/>
                  </a:lnTo>
                  <a:lnTo>
                    <a:pt x="1017" y="153"/>
                  </a:lnTo>
                  <a:lnTo>
                    <a:pt x="1036" y="151"/>
                  </a:lnTo>
                  <a:lnTo>
                    <a:pt x="1059" y="151"/>
                  </a:lnTo>
                  <a:lnTo>
                    <a:pt x="1070" y="153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2"/>
                  </a:lnTo>
                  <a:lnTo>
                    <a:pt x="1134" y="215"/>
                  </a:lnTo>
                  <a:lnTo>
                    <a:pt x="1140" y="234"/>
                  </a:lnTo>
                  <a:lnTo>
                    <a:pt x="1140" y="254"/>
                  </a:lnTo>
                  <a:lnTo>
                    <a:pt x="1137" y="273"/>
                  </a:lnTo>
                  <a:lnTo>
                    <a:pt x="1134" y="285"/>
                  </a:lnTo>
                  <a:lnTo>
                    <a:pt x="1128" y="299"/>
                  </a:lnTo>
                  <a:lnTo>
                    <a:pt x="1142" y="307"/>
                  </a:lnTo>
                  <a:lnTo>
                    <a:pt x="1153" y="315"/>
                  </a:lnTo>
                  <a:lnTo>
                    <a:pt x="1170" y="332"/>
                  </a:lnTo>
                  <a:lnTo>
                    <a:pt x="1184" y="354"/>
                  </a:lnTo>
                  <a:lnTo>
                    <a:pt x="1198" y="382"/>
                  </a:lnTo>
                  <a:lnTo>
                    <a:pt x="1204" y="396"/>
                  </a:lnTo>
                  <a:lnTo>
                    <a:pt x="1207" y="416"/>
                  </a:lnTo>
                  <a:lnTo>
                    <a:pt x="1209" y="435"/>
                  </a:lnTo>
                  <a:lnTo>
                    <a:pt x="1212" y="458"/>
                  </a:lnTo>
                  <a:lnTo>
                    <a:pt x="1212" y="480"/>
                  </a:lnTo>
                  <a:lnTo>
                    <a:pt x="1209" y="500"/>
                  </a:lnTo>
                  <a:lnTo>
                    <a:pt x="1201" y="536"/>
                  </a:lnTo>
                  <a:lnTo>
                    <a:pt x="1187" y="564"/>
                  </a:lnTo>
                  <a:lnTo>
                    <a:pt x="1173" y="586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40" y="639"/>
                  </a:lnTo>
                  <a:lnTo>
                    <a:pt x="1142" y="653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40" y="709"/>
                  </a:lnTo>
                  <a:lnTo>
                    <a:pt x="1128" y="731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8" y="759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3"/>
                  </a:lnTo>
                  <a:lnTo>
                    <a:pt x="1042" y="773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2" y="759"/>
                  </a:lnTo>
                  <a:lnTo>
                    <a:pt x="980" y="751"/>
                  </a:lnTo>
                  <a:lnTo>
                    <a:pt x="983" y="762"/>
                  </a:lnTo>
                  <a:lnTo>
                    <a:pt x="980" y="776"/>
                  </a:lnTo>
                  <a:lnTo>
                    <a:pt x="978" y="793"/>
                  </a:lnTo>
                  <a:lnTo>
                    <a:pt x="969" y="812"/>
                  </a:lnTo>
                  <a:lnTo>
                    <a:pt x="955" y="835"/>
                  </a:lnTo>
                  <a:lnTo>
                    <a:pt x="933" y="857"/>
                  </a:lnTo>
                  <a:lnTo>
                    <a:pt x="899" y="882"/>
                  </a:lnTo>
                  <a:lnTo>
                    <a:pt x="880" y="893"/>
                  </a:lnTo>
                  <a:lnTo>
                    <a:pt x="863" y="902"/>
                  </a:lnTo>
                  <a:lnTo>
                    <a:pt x="844" y="907"/>
                  </a:lnTo>
                  <a:lnTo>
                    <a:pt x="827" y="907"/>
                  </a:lnTo>
                  <a:lnTo>
                    <a:pt x="807" y="907"/>
                  </a:lnTo>
                  <a:lnTo>
                    <a:pt x="790" y="905"/>
                  </a:lnTo>
                  <a:lnTo>
                    <a:pt x="760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3" y="860"/>
                  </a:lnTo>
                  <a:lnTo>
                    <a:pt x="690" y="871"/>
                  </a:lnTo>
                  <a:lnTo>
                    <a:pt x="687" y="879"/>
                  </a:lnTo>
                  <a:lnTo>
                    <a:pt x="682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8"/>
                  </a:lnTo>
                  <a:lnTo>
                    <a:pt x="612" y="921"/>
                  </a:lnTo>
                  <a:lnTo>
                    <a:pt x="587" y="918"/>
                  </a:lnTo>
                  <a:lnTo>
                    <a:pt x="567" y="913"/>
                  </a:lnTo>
                  <a:lnTo>
                    <a:pt x="553" y="902"/>
                  </a:lnTo>
                  <a:lnTo>
                    <a:pt x="542" y="891"/>
                  </a:lnTo>
                  <a:lnTo>
                    <a:pt x="536" y="879"/>
                  </a:lnTo>
                  <a:lnTo>
                    <a:pt x="534" y="871"/>
                  </a:lnTo>
                  <a:lnTo>
                    <a:pt x="531" y="8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  <a:p>
              <a:r>
                <a:rPr lang="en-US"/>
                <a:t>    The Net</a:t>
              </a:r>
            </a:p>
          </p:txBody>
        </p:sp>
        <p:sp>
          <p:nvSpPr>
            <p:cNvPr id="38921" name="Freeform 64"/>
            <p:cNvSpPr>
              <a:spLocks/>
            </p:cNvSpPr>
            <p:nvPr/>
          </p:nvSpPr>
          <p:spPr bwMode="auto">
            <a:xfrm>
              <a:off x="2331" y="3562"/>
              <a:ext cx="1212" cy="921"/>
            </a:xfrm>
            <a:custGeom>
              <a:avLst/>
              <a:gdLst>
                <a:gd name="T0" fmla="*/ 492 w 1212"/>
                <a:gd name="T1" fmla="*/ 885 h 921"/>
                <a:gd name="T2" fmla="*/ 397 w 1212"/>
                <a:gd name="T3" fmla="*/ 907 h 921"/>
                <a:gd name="T4" fmla="*/ 324 w 1212"/>
                <a:gd name="T5" fmla="*/ 882 h 921"/>
                <a:gd name="T6" fmla="*/ 254 w 1212"/>
                <a:gd name="T7" fmla="*/ 810 h 921"/>
                <a:gd name="T8" fmla="*/ 243 w 1212"/>
                <a:gd name="T9" fmla="*/ 751 h 921"/>
                <a:gd name="T10" fmla="*/ 201 w 1212"/>
                <a:gd name="T11" fmla="*/ 768 h 921"/>
                <a:gd name="T12" fmla="*/ 137 w 1212"/>
                <a:gd name="T13" fmla="*/ 765 h 921"/>
                <a:gd name="T14" fmla="*/ 103 w 1212"/>
                <a:gd name="T15" fmla="*/ 740 h 921"/>
                <a:gd name="T16" fmla="*/ 78 w 1212"/>
                <a:gd name="T17" fmla="*/ 667 h 921"/>
                <a:gd name="T18" fmla="*/ 89 w 1212"/>
                <a:gd name="T19" fmla="*/ 625 h 921"/>
                <a:gd name="T20" fmla="*/ 31 w 1212"/>
                <a:gd name="T21" fmla="*/ 575 h 921"/>
                <a:gd name="T22" fmla="*/ 3 w 1212"/>
                <a:gd name="T23" fmla="*/ 494 h 921"/>
                <a:gd name="T24" fmla="*/ 0 w 1212"/>
                <a:gd name="T25" fmla="*/ 455 h 921"/>
                <a:gd name="T26" fmla="*/ 14 w 1212"/>
                <a:gd name="T27" fmla="*/ 380 h 921"/>
                <a:gd name="T28" fmla="*/ 70 w 1212"/>
                <a:gd name="T29" fmla="*/ 304 h 921"/>
                <a:gd name="T30" fmla="*/ 76 w 1212"/>
                <a:gd name="T31" fmla="*/ 271 h 921"/>
                <a:gd name="T32" fmla="*/ 89 w 1212"/>
                <a:gd name="T33" fmla="*/ 192 h 921"/>
                <a:gd name="T34" fmla="*/ 120 w 1212"/>
                <a:gd name="T35" fmla="*/ 165 h 921"/>
                <a:gd name="T36" fmla="*/ 176 w 1212"/>
                <a:gd name="T37" fmla="*/ 151 h 921"/>
                <a:gd name="T38" fmla="*/ 238 w 1212"/>
                <a:gd name="T39" fmla="*/ 173 h 921"/>
                <a:gd name="T40" fmla="*/ 240 w 1212"/>
                <a:gd name="T41" fmla="*/ 131 h 921"/>
                <a:gd name="T42" fmla="*/ 318 w 1212"/>
                <a:gd name="T43" fmla="*/ 39 h 921"/>
                <a:gd name="T44" fmla="*/ 374 w 1212"/>
                <a:gd name="T45" fmla="*/ 17 h 921"/>
                <a:gd name="T46" fmla="*/ 458 w 1212"/>
                <a:gd name="T47" fmla="*/ 25 h 921"/>
                <a:gd name="T48" fmla="*/ 525 w 1212"/>
                <a:gd name="T49" fmla="*/ 61 h 921"/>
                <a:gd name="T50" fmla="*/ 545 w 1212"/>
                <a:gd name="T51" fmla="*/ 19 h 921"/>
                <a:gd name="T52" fmla="*/ 606 w 1212"/>
                <a:gd name="T53" fmla="*/ 0 h 921"/>
                <a:gd name="T54" fmla="*/ 676 w 1212"/>
                <a:gd name="T55" fmla="*/ 31 h 921"/>
                <a:gd name="T56" fmla="*/ 687 w 1212"/>
                <a:gd name="T57" fmla="*/ 64 h 921"/>
                <a:gd name="T58" fmla="*/ 751 w 1212"/>
                <a:gd name="T59" fmla="*/ 28 h 921"/>
                <a:gd name="T60" fmla="*/ 838 w 1212"/>
                <a:gd name="T61" fmla="*/ 19 h 921"/>
                <a:gd name="T62" fmla="*/ 894 w 1212"/>
                <a:gd name="T63" fmla="*/ 42 h 921"/>
                <a:gd name="T64" fmla="*/ 972 w 1212"/>
                <a:gd name="T65" fmla="*/ 131 h 921"/>
                <a:gd name="T66" fmla="*/ 975 w 1212"/>
                <a:gd name="T67" fmla="*/ 173 h 921"/>
                <a:gd name="T68" fmla="*/ 1036 w 1212"/>
                <a:gd name="T69" fmla="*/ 151 h 921"/>
                <a:gd name="T70" fmla="*/ 1092 w 1212"/>
                <a:gd name="T71" fmla="*/ 165 h 921"/>
                <a:gd name="T72" fmla="*/ 1123 w 1212"/>
                <a:gd name="T73" fmla="*/ 192 h 921"/>
                <a:gd name="T74" fmla="*/ 1137 w 1212"/>
                <a:gd name="T75" fmla="*/ 273 h 921"/>
                <a:gd name="T76" fmla="*/ 1142 w 1212"/>
                <a:gd name="T77" fmla="*/ 307 h 921"/>
                <a:gd name="T78" fmla="*/ 1198 w 1212"/>
                <a:gd name="T79" fmla="*/ 382 h 921"/>
                <a:gd name="T80" fmla="*/ 1212 w 1212"/>
                <a:gd name="T81" fmla="*/ 458 h 921"/>
                <a:gd name="T82" fmla="*/ 1209 w 1212"/>
                <a:gd name="T83" fmla="*/ 500 h 921"/>
                <a:gd name="T84" fmla="*/ 1159 w 1212"/>
                <a:gd name="T85" fmla="*/ 606 h 921"/>
                <a:gd name="T86" fmla="*/ 1140 w 1212"/>
                <a:gd name="T87" fmla="*/ 639 h 921"/>
                <a:gd name="T88" fmla="*/ 1140 w 1212"/>
                <a:gd name="T89" fmla="*/ 709 h 921"/>
                <a:gd name="T90" fmla="*/ 1109 w 1212"/>
                <a:gd name="T91" fmla="*/ 751 h 921"/>
                <a:gd name="T92" fmla="*/ 1064 w 1212"/>
                <a:gd name="T93" fmla="*/ 773 h 921"/>
                <a:gd name="T94" fmla="*/ 992 w 1212"/>
                <a:gd name="T95" fmla="*/ 759 h 921"/>
                <a:gd name="T96" fmla="*/ 980 w 1212"/>
                <a:gd name="T97" fmla="*/ 776 h 921"/>
                <a:gd name="T98" fmla="*/ 933 w 1212"/>
                <a:gd name="T99" fmla="*/ 857 h 921"/>
                <a:gd name="T100" fmla="*/ 863 w 1212"/>
                <a:gd name="T101" fmla="*/ 902 h 921"/>
                <a:gd name="T102" fmla="*/ 790 w 1212"/>
                <a:gd name="T103" fmla="*/ 905 h 921"/>
                <a:gd name="T104" fmla="*/ 693 w 1212"/>
                <a:gd name="T105" fmla="*/ 860 h 921"/>
                <a:gd name="T106" fmla="*/ 682 w 1212"/>
                <a:gd name="T107" fmla="*/ 891 h 921"/>
                <a:gd name="T108" fmla="*/ 612 w 1212"/>
                <a:gd name="T109" fmla="*/ 921 h 921"/>
                <a:gd name="T110" fmla="*/ 553 w 1212"/>
                <a:gd name="T111" fmla="*/ 902 h 921"/>
                <a:gd name="T112" fmla="*/ 531 w 1212"/>
                <a:gd name="T113" fmla="*/ 860 h 9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12" h="921">
                  <a:moveTo>
                    <a:pt x="531" y="860"/>
                  </a:moveTo>
                  <a:lnTo>
                    <a:pt x="531" y="860"/>
                  </a:lnTo>
                  <a:lnTo>
                    <a:pt x="514" y="874"/>
                  </a:lnTo>
                  <a:lnTo>
                    <a:pt x="492" y="885"/>
                  </a:lnTo>
                  <a:lnTo>
                    <a:pt x="464" y="896"/>
                  </a:lnTo>
                  <a:lnTo>
                    <a:pt x="433" y="905"/>
                  </a:lnTo>
                  <a:lnTo>
                    <a:pt x="416" y="907"/>
                  </a:lnTo>
                  <a:lnTo>
                    <a:pt x="397" y="907"/>
                  </a:lnTo>
                  <a:lnTo>
                    <a:pt x="380" y="905"/>
                  </a:lnTo>
                  <a:lnTo>
                    <a:pt x="360" y="899"/>
                  </a:lnTo>
                  <a:lnTo>
                    <a:pt x="344" y="893"/>
                  </a:lnTo>
                  <a:lnTo>
                    <a:pt x="324" y="882"/>
                  </a:lnTo>
                  <a:lnTo>
                    <a:pt x="291" y="857"/>
                  </a:lnTo>
                  <a:lnTo>
                    <a:pt x="268" y="832"/>
                  </a:lnTo>
                  <a:lnTo>
                    <a:pt x="254" y="810"/>
                  </a:lnTo>
                  <a:lnTo>
                    <a:pt x="246" y="790"/>
                  </a:lnTo>
                  <a:lnTo>
                    <a:pt x="243" y="773"/>
                  </a:lnTo>
                  <a:lnTo>
                    <a:pt x="240" y="762"/>
                  </a:lnTo>
                  <a:lnTo>
                    <a:pt x="243" y="751"/>
                  </a:lnTo>
                  <a:lnTo>
                    <a:pt x="232" y="757"/>
                  </a:lnTo>
                  <a:lnTo>
                    <a:pt x="218" y="762"/>
                  </a:lnTo>
                  <a:lnTo>
                    <a:pt x="201" y="768"/>
                  </a:lnTo>
                  <a:lnTo>
                    <a:pt x="182" y="773"/>
                  </a:lnTo>
                  <a:lnTo>
                    <a:pt x="159" y="771"/>
                  </a:lnTo>
                  <a:lnTo>
                    <a:pt x="148" y="768"/>
                  </a:lnTo>
                  <a:lnTo>
                    <a:pt x="137" y="765"/>
                  </a:lnTo>
                  <a:lnTo>
                    <a:pt x="126" y="759"/>
                  </a:lnTo>
                  <a:lnTo>
                    <a:pt x="115" y="751"/>
                  </a:lnTo>
                  <a:lnTo>
                    <a:pt x="103" y="740"/>
                  </a:lnTo>
                  <a:lnTo>
                    <a:pt x="95" y="729"/>
                  </a:lnTo>
                  <a:lnTo>
                    <a:pt x="84" y="709"/>
                  </a:lnTo>
                  <a:lnTo>
                    <a:pt x="78" y="687"/>
                  </a:lnTo>
                  <a:lnTo>
                    <a:pt x="78" y="667"/>
                  </a:lnTo>
                  <a:lnTo>
                    <a:pt x="81" y="650"/>
                  </a:lnTo>
                  <a:lnTo>
                    <a:pt x="84" y="636"/>
                  </a:lnTo>
                  <a:lnTo>
                    <a:pt x="89" y="625"/>
                  </a:lnTo>
                  <a:lnTo>
                    <a:pt x="76" y="617"/>
                  </a:lnTo>
                  <a:lnTo>
                    <a:pt x="62" y="609"/>
                  </a:lnTo>
                  <a:lnTo>
                    <a:pt x="45" y="595"/>
                  </a:lnTo>
                  <a:lnTo>
                    <a:pt x="31" y="575"/>
                  </a:lnTo>
                  <a:lnTo>
                    <a:pt x="17" y="547"/>
                  </a:lnTo>
                  <a:lnTo>
                    <a:pt x="11" y="530"/>
                  </a:lnTo>
                  <a:lnTo>
                    <a:pt x="6" y="514"/>
                  </a:lnTo>
                  <a:lnTo>
                    <a:pt x="3" y="494"/>
                  </a:lnTo>
                  <a:lnTo>
                    <a:pt x="3" y="472"/>
                  </a:lnTo>
                  <a:lnTo>
                    <a:pt x="3" y="475"/>
                  </a:lnTo>
                  <a:lnTo>
                    <a:pt x="0" y="455"/>
                  </a:lnTo>
                  <a:lnTo>
                    <a:pt x="0" y="433"/>
                  </a:lnTo>
                  <a:lnTo>
                    <a:pt x="3" y="413"/>
                  </a:lnTo>
                  <a:lnTo>
                    <a:pt x="9" y="396"/>
                  </a:lnTo>
                  <a:lnTo>
                    <a:pt x="14" y="380"/>
                  </a:lnTo>
                  <a:lnTo>
                    <a:pt x="25" y="352"/>
                  </a:lnTo>
                  <a:lnTo>
                    <a:pt x="42" y="332"/>
                  </a:lnTo>
                  <a:lnTo>
                    <a:pt x="56" y="315"/>
                  </a:lnTo>
                  <a:lnTo>
                    <a:pt x="70" y="304"/>
                  </a:lnTo>
                  <a:lnTo>
                    <a:pt x="84" y="296"/>
                  </a:lnTo>
                  <a:lnTo>
                    <a:pt x="78" y="285"/>
                  </a:lnTo>
                  <a:lnTo>
                    <a:pt x="76" y="271"/>
                  </a:lnTo>
                  <a:lnTo>
                    <a:pt x="73" y="254"/>
                  </a:lnTo>
                  <a:lnTo>
                    <a:pt x="73" y="234"/>
                  </a:lnTo>
                  <a:lnTo>
                    <a:pt x="78" y="212"/>
                  </a:lnTo>
                  <a:lnTo>
                    <a:pt x="89" y="192"/>
                  </a:lnTo>
                  <a:lnTo>
                    <a:pt x="98" y="181"/>
                  </a:lnTo>
                  <a:lnTo>
                    <a:pt x="106" y="173"/>
                  </a:lnTo>
                  <a:lnTo>
                    <a:pt x="120" y="165"/>
                  </a:lnTo>
                  <a:lnTo>
                    <a:pt x="131" y="156"/>
                  </a:lnTo>
                  <a:lnTo>
                    <a:pt x="143" y="153"/>
                  </a:lnTo>
                  <a:lnTo>
                    <a:pt x="154" y="151"/>
                  </a:lnTo>
                  <a:lnTo>
                    <a:pt x="176" y="151"/>
                  </a:lnTo>
                  <a:lnTo>
                    <a:pt x="196" y="153"/>
                  </a:lnTo>
                  <a:lnTo>
                    <a:pt x="212" y="159"/>
                  </a:lnTo>
                  <a:lnTo>
                    <a:pt x="226" y="165"/>
                  </a:lnTo>
                  <a:lnTo>
                    <a:pt x="238" y="173"/>
                  </a:lnTo>
                  <a:lnTo>
                    <a:pt x="235" y="162"/>
                  </a:lnTo>
                  <a:lnTo>
                    <a:pt x="238" y="148"/>
                  </a:lnTo>
                  <a:lnTo>
                    <a:pt x="240" y="131"/>
                  </a:lnTo>
                  <a:lnTo>
                    <a:pt x="249" y="112"/>
                  </a:lnTo>
                  <a:lnTo>
                    <a:pt x="263" y="89"/>
                  </a:lnTo>
                  <a:lnTo>
                    <a:pt x="285" y="64"/>
                  </a:lnTo>
                  <a:lnTo>
                    <a:pt x="318" y="39"/>
                  </a:lnTo>
                  <a:lnTo>
                    <a:pt x="335" y="31"/>
                  </a:lnTo>
                  <a:lnTo>
                    <a:pt x="355" y="22"/>
                  </a:lnTo>
                  <a:lnTo>
                    <a:pt x="374" y="17"/>
                  </a:lnTo>
                  <a:lnTo>
                    <a:pt x="391" y="17"/>
                  </a:lnTo>
                  <a:lnTo>
                    <a:pt x="411" y="17"/>
                  </a:lnTo>
                  <a:lnTo>
                    <a:pt x="427" y="17"/>
                  </a:lnTo>
                  <a:lnTo>
                    <a:pt x="458" y="25"/>
                  </a:lnTo>
                  <a:lnTo>
                    <a:pt x="486" y="36"/>
                  </a:lnTo>
                  <a:lnTo>
                    <a:pt x="506" y="50"/>
                  </a:lnTo>
                  <a:lnTo>
                    <a:pt x="525" y="61"/>
                  </a:lnTo>
                  <a:lnTo>
                    <a:pt x="528" y="53"/>
                  </a:lnTo>
                  <a:lnTo>
                    <a:pt x="531" y="42"/>
                  </a:lnTo>
                  <a:lnTo>
                    <a:pt x="536" y="31"/>
                  </a:lnTo>
                  <a:lnTo>
                    <a:pt x="545" y="19"/>
                  </a:lnTo>
                  <a:lnTo>
                    <a:pt x="561" y="11"/>
                  </a:lnTo>
                  <a:lnTo>
                    <a:pt x="581" y="3"/>
                  </a:lnTo>
                  <a:lnTo>
                    <a:pt x="606" y="0"/>
                  </a:lnTo>
                  <a:lnTo>
                    <a:pt x="631" y="3"/>
                  </a:lnTo>
                  <a:lnTo>
                    <a:pt x="651" y="11"/>
                  </a:lnTo>
                  <a:lnTo>
                    <a:pt x="665" y="19"/>
                  </a:lnTo>
                  <a:lnTo>
                    <a:pt x="676" y="31"/>
                  </a:lnTo>
                  <a:lnTo>
                    <a:pt x="682" y="42"/>
                  </a:lnTo>
                  <a:lnTo>
                    <a:pt x="684" y="53"/>
                  </a:lnTo>
                  <a:lnTo>
                    <a:pt x="687" y="61"/>
                  </a:lnTo>
                  <a:lnTo>
                    <a:pt x="687" y="64"/>
                  </a:lnTo>
                  <a:lnTo>
                    <a:pt x="704" y="50"/>
                  </a:lnTo>
                  <a:lnTo>
                    <a:pt x="726" y="39"/>
                  </a:lnTo>
                  <a:lnTo>
                    <a:pt x="751" y="28"/>
                  </a:lnTo>
                  <a:lnTo>
                    <a:pt x="785" y="19"/>
                  </a:lnTo>
                  <a:lnTo>
                    <a:pt x="802" y="17"/>
                  </a:lnTo>
                  <a:lnTo>
                    <a:pt x="818" y="17"/>
                  </a:lnTo>
                  <a:lnTo>
                    <a:pt x="838" y="19"/>
                  </a:lnTo>
                  <a:lnTo>
                    <a:pt x="857" y="22"/>
                  </a:lnTo>
                  <a:lnTo>
                    <a:pt x="874" y="31"/>
                  </a:lnTo>
                  <a:lnTo>
                    <a:pt x="894" y="42"/>
                  </a:lnTo>
                  <a:lnTo>
                    <a:pt x="924" y="67"/>
                  </a:lnTo>
                  <a:lnTo>
                    <a:pt x="947" y="89"/>
                  </a:lnTo>
                  <a:lnTo>
                    <a:pt x="964" y="112"/>
                  </a:lnTo>
                  <a:lnTo>
                    <a:pt x="972" y="131"/>
                  </a:lnTo>
                  <a:lnTo>
                    <a:pt x="975" y="151"/>
                  </a:lnTo>
                  <a:lnTo>
                    <a:pt x="975" y="162"/>
                  </a:lnTo>
                  <a:lnTo>
                    <a:pt x="975" y="173"/>
                  </a:lnTo>
                  <a:lnTo>
                    <a:pt x="986" y="167"/>
                  </a:lnTo>
                  <a:lnTo>
                    <a:pt x="1000" y="159"/>
                  </a:lnTo>
                  <a:lnTo>
                    <a:pt x="1017" y="153"/>
                  </a:lnTo>
                  <a:lnTo>
                    <a:pt x="1036" y="151"/>
                  </a:lnTo>
                  <a:lnTo>
                    <a:pt x="1059" y="151"/>
                  </a:lnTo>
                  <a:lnTo>
                    <a:pt x="1070" y="153"/>
                  </a:lnTo>
                  <a:lnTo>
                    <a:pt x="1081" y="159"/>
                  </a:lnTo>
                  <a:lnTo>
                    <a:pt x="1092" y="165"/>
                  </a:lnTo>
                  <a:lnTo>
                    <a:pt x="1103" y="173"/>
                  </a:lnTo>
                  <a:lnTo>
                    <a:pt x="1114" y="184"/>
                  </a:lnTo>
                  <a:lnTo>
                    <a:pt x="1123" y="192"/>
                  </a:lnTo>
                  <a:lnTo>
                    <a:pt x="1134" y="215"/>
                  </a:lnTo>
                  <a:lnTo>
                    <a:pt x="1140" y="234"/>
                  </a:lnTo>
                  <a:lnTo>
                    <a:pt x="1140" y="254"/>
                  </a:lnTo>
                  <a:lnTo>
                    <a:pt x="1137" y="273"/>
                  </a:lnTo>
                  <a:lnTo>
                    <a:pt x="1134" y="285"/>
                  </a:lnTo>
                  <a:lnTo>
                    <a:pt x="1128" y="299"/>
                  </a:lnTo>
                  <a:lnTo>
                    <a:pt x="1142" y="307"/>
                  </a:lnTo>
                  <a:lnTo>
                    <a:pt x="1153" y="315"/>
                  </a:lnTo>
                  <a:lnTo>
                    <a:pt x="1170" y="332"/>
                  </a:lnTo>
                  <a:lnTo>
                    <a:pt x="1184" y="354"/>
                  </a:lnTo>
                  <a:lnTo>
                    <a:pt x="1198" y="382"/>
                  </a:lnTo>
                  <a:lnTo>
                    <a:pt x="1204" y="396"/>
                  </a:lnTo>
                  <a:lnTo>
                    <a:pt x="1207" y="416"/>
                  </a:lnTo>
                  <a:lnTo>
                    <a:pt x="1209" y="435"/>
                  </a:lnTo>
                  <a:lnTo>
                    <a:pt x="1212" y="458"/>
                  </a:lnTo>
                  <a:lnTo>
                    <a:pt x="1212" y="480"/>
                  </a:lnTo>
                  <a:lnTo>
                    <a:pt x="1209" y="500"/>
                  </a:lnTo>
                  <a:lnTo>
                    <a:pt x="1201" y="536"/>
                  </a:lnTo>
                  <a:lnTo>
                    <a:pt x="1187" y="564"/>
                  </a:lnTo>
                  <a:lnTo>
                    <a:pt x="1173" y="586"/>
                  </a:lnTo>
                  <a:lnTo>
                    <a:pt x="1159" y="606"/>
                  </a:lnTo>
                  <a:lnTo>
                    <a:pt x="1145" y="617"/>
                  </a:lnTo>
                  <a:lnTo>
                    <a:pt x="1134" y="628"/>
                  </a:lnTo>
                  <a:lnTo>
                    <a:pt x="1140" y="639"/>
                  </a:lnTo>
                  <a:lnTo>
                    <a:pt x="1142" y="653"/>
                  </a:lnTo>
                  <a:lnTo>
                    <a:pt x="1145" y="670"/>
                  </a:lnTo>
                  <a:lnTo>
                    <a:pt x="1145" y="690"/>
                  </a:lnTo>
                  <a:lnTo>
                    <a:pt x="1140" y="709"/>
                  </a:lnTo>
                  <a:lnTo>
                    <a:pt x="1128" y="731"/>
                  </a:lnTo>
                  <a:lnTo>
                    <a:pt x="1120" y="743"/>
                  </a:lnTo>
                  <a:lnTo>
                    <a:pt x="1109" y="751"/>
                  </a:lnTo>
                  <a:lnTo>
                    <a:pt x="1098" y="759"/>
                  </a:lnTo>
                  <a:lnTo>
                    <a:pt x="1086" y="765"/>
                  </a:lnTo>
                  <a:lnTo>
                    <a:pt x="1075" y="771"/>
                  </a:lnTo>
                  <a:lnTo>
                    <a:pt x="1064" y="773"/>
                  </a:lnTo>
                  <a:lnTo>
                    <a:pt x="1042" y="773"/>
                  </a:lnTo>
                  <a:lnTo>
                    <a:pt x="1022" y="771"/>
                  </a:lnTo>
                  <a:lnTo>
                    <a:pt x="1005" y="765"/>
                  </a:lnTo>
                  <a:lnTo>
                    <a:pt x="992" y="759"/>
                  </a:lnTo>
                  <a:lnTo>
                    <a:pt x="980" y="751"/>
                  </a:lnTo>
                  <a:lnTo>
                    <a:pt x="983" y="762"/>
                  </a:lnTo>
                  <a:lnTo>
                    <a:pt x="980" y="776"/>
                  </a:lnTo>
                  <a:lnTo>
                    <a:pt x="978" y="793"/>
                  </a:lnTo>
                  <a:lnTo>
                    <a:pt x="969" y="812"/>
                  </a:lnTo>
                  <a:lnTo>
                    <a:pt x="955" y="835"/>
                  </a:lnTo>
                  <a:lnTo>
                    <a:pt x="933" y="857"/>
                  </a:lnTo>
                  <a:lnTo>
                    <a:pt x="899" y="882"/>
                  </a:lnTo>
                  <a:lnTo>
                    <a:pt x="880" y="893"/>
                  </a:lnTo>
                  <a:lnTo>
                    <a:pt x="863" y="902"/>
                  </a:lnTo>
                  <a:lnTo>
                    <a:pt x="844" y="907"/>
                  </a:lnTo>
                  <a:lnTo>
                    <a:pt x="827" y="907"/>
                  </a:lnTo>
                  <a:lnTo>
                    <a:pt x="807" y="907"/>
                  </a:lnTo>
                  <a:lnTo>
                    <a:pt x="790" y="905"/>
                  </a:lnTo>
                  <a:lnTo>
                    <a:pt x="760" y="896"/>
                  </a:lnTo>
                  <a:lnTo>
                    <a:pt x="732" y="885"/>
                  </a:lnTo>
                  <a:lnTo>
                    <a:pt x="709" y="874"/>
                  </a:lnTo>
                  <a:lnTo>
                    <a:pt x="693" y="860"/>
                  </a:lnTo>
                  <a:lnTo>
                    <a:pt x="690" y="871"/>
                  </a:lnTo>
                  <a:lnTo>
                    <a:pt x="687" y="879"/>
                  </a:lnTo>
                  <a:lnTo>
                    <a:pt x="682" y="891"/>
                  </a:lnTo>
                  <a:lnTo>
                    <a:pt x="670" y="902"/>
                  </a:lnTo>
                  <a:lnTo>
                    <a:pt x="656" y="913"/>
                  </a:lnTo>
                  <a:lnTo>
                    <a:pt x="637" y="918"/>
                  </a:lnTo>
                  <a:lnTo>
                    <a:pt x="612" y="921"/>
                  </a:lnTo>
                  <a:lnTo>
                    <a:pt x="587" y="918"/>
                  </a:lnTo>
                  <a:lnTo>
                    <a:pt x="567" y="913"/>
                  </a:lnTo>
                  <a:lnTo>
                    <a:pt x="553" y="902"/>
                  </a:lnTo>
                  <a:lnTo>
                    <a:pt x="542" y="891"/>
                  </a:lnTo>
                  <a:lnTo>
                    <a:pt x="536" y="879"/>
                  </a:lnTo>
                  <a:lnTo>
                    <a:pt x="534" y="871"/>
                  </a:lnTo>
                  <a:lnTo>
                    <a:pt x="531" y="860"/>
                  </a:lnTo>
                </a:path>
              </a:pathLst>
            </a:custGeom>
            <a:noFill/>
            <a:ln w="9525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2" name="Rectangle 65"/>
            <p:cNvSpPr>
              <a:spLocks noChangeArrowheads="1"/>
            </p:cNvSpPr>
            <p:nvPr/>
          </p:nvSpPr>
          <p:spPr bwMode="auto">
            <a:xfrm>
              <a:off x="952" y="1616"/>
              <a:ext cx="1792" cy="1784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3" name="Freeform 66"/>
            <p:cNvSpPr>
              <a:spLocks/>
            </p:cNvSpPr>
            <p:nvPr/>
          </p:nvSpPr>
          <p:spPr bwMode="auto">
            <a:xfrm>
              <a:off x="952" y="1549"/>
              <a:ext cx="1876" cy="67"/>
            </a:xfrm>
            <a:custGeom>
              <a:avLst/>
              <a:gdLst>
                <a:gd name="T0" fmla="*/ 0 w 1876"/>
                <a:gd name="T1" fmla="*/ 67 h 67"/>
                <a:gd name="T2" fmla="*/ 1792 w 1876"/>
                <a:gd name="T3" fmla="*/ 67 h 67"/>
                <a:gd name="T4" fmla="*/ 1876 w 1876"/>
                <a:gd name="T5" fmla="*/ 0 h 67"/>
                <a:gd name="T6" fmla="*/ 83 w 1876"/>
                <a:gd name="T7" fmla="*/ 0 h 67"/>
                <a:gd name="T8" fmla="*/ 0 w 1876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6" h="67">
                  <a:moveTo>
                    <a:pt x="0" y="67"/>
                  </a:moveTo>
                  <a:lnTo>
                    <a:pt x="1792" y="67"/>
                  </a:lnTo>
                  <a:lnTo>
                    <a:pt x="1876" y="0"/>
                  </a:lnTo>
                  <a:lnTo>
                    <a:pt x="83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4" name="Freeform 67"/>
            <p:cNvSpPr>
              <a:spLocks/>
            </p:cNvSpPr>
            <p:nvPr/>
          </p:nvSpPr>
          <p:spPr bwMode="auto">
            <a:xfrm>
              <a:off x="2744" y="1549"/>
              <a:ext cx="84" cy="1851"/>
            </a:xfrm>
            <a:custGeom>
              <a:avLst/>
              <a:gdLst>
                <a:gd name="T0" fmla="*/ 84 w 84"/>
                <a:gd name="T1" fmla="*/ 0 h 1851"/>
                <a:gd name="T2" fmla="*/ 0 w 84"/>
                <a:gd name="T3" fmla="*/ 67 h 1851"/>
                <a:gd name="T4" fmla="*/ 0 w 84"/>
                <a:gd name="T5" fmla="*/ 1851 h 1851"/>
                <a:gd name="T6" fmla="*/ 84 w 84"/>
                <a:gd name="T7" fmla="*/ 1787 h 1851"/>
                <a:gd name="T8" fmla="*/ 84 w 84"/>
                <a:gd name="T9" fmla="*/ 0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4" h="1851">
                  <a:moveTo>
                    <a:pt x="84" y="0"/>
                  </a:moveTo>
                  <a:lnTo>
                    <a:pt x="0" y="67"/>
                  </a:lnTo>
                  <a:lnTo>
                    <a:pt x="0" y="1851"/>
                  </a:lnTo>
                  <a:lnTo>
                    <a:pt x="84" y="17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5" name="Rectangle 68"/>
            <p:cNvSpPr>
              <a:spLocks noChangeArrowheads="1"/>
            </p:cNvSpPr>
            <p:nvPr/>
          </p:nvSpPr>
          <p:spPr bwMode="auto">
            <a:xfrm>
              <a:off x="3141" y="1616"/>
              <a:ext cx="1793" cy="1784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6" name="Freeform 69"/>
            <p:cNvSpPr>
              <a:spLocks/>
            </p:cNvSpPr>
            <p:nvPr/>
          </p:nvSpPr>
          <p:spPr bwMode="auto">
            <a:xfrm>
              <a:off x="3141" y="1549"/>
              <a:ext cx="1877" cy="67"/>
            </a:xfrm>
            <a:custGeom>
              <a:avLst/>
              <a:gdLst>
                <a:gd name="T0" fmla="*/ 0 w 1877"/>
                <a:gd name="T1" fmla="*/ 67 h 67"/>
                <a:gd name="T2" fmla="*/ 1793 w 1877"/>
                <a:gd name="T3" fmla="*/ 67 h 67"/>
                <a:gd name="T4" fmla="*/ 1877 w 1877"/>
                <a:gd name="T5" fmla="*/ 0 h 67"/>
                <a:gd name="T6" fmla="*/ 84 w 1877"/>
                <a:gd name="T7" fmla="*/ 0 h 67"/>
                <a:gd name="T8" fmla="*/ 0 w 1877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77" h="67">
                  <a:moveTo>
                    <a:pt x="0" y="67"/>
                  </a:moveTo>
                  <a:lnTo>
                    <a:pt x="1793" y="67"/>
                  </a:lnTo>
                  <a:lnTo>
                    <a:pt x="1877" y="0"/>
                  </a:lnTo>
                  <a:lnTo>
                    <a:pt x="84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70"/>
            <p:cNvSpPr>
              <a:spLocks/>
            </p:cNvSpPr>
            <p:nvPr/>
          </p:nvSpPr>
          <p:spPr bwMode="auto">
            <a:xfrm>
              <a:off x="4934" y="1549"/>
              <a:ext cx="86" cy="1851"/>
            </a:xfrm>
            <a:custGeom>
              <a:avLst/>
              <a:gdLst>
                <a:gd name="T0" fmla="*/ 86 w 86"/>
                <a:gd name="T1" fmla="*/ 0 h 1851"/>
                <a:gd name="T2" fmla="*/ 0 w 86"/>
                <a:gd name="T3" fmla="*/ 67 h 1851"/>
                <a:gd name="T4" fmla="*/ 0 w 86"/>
                <a:gd name="T5" fmla="*/ 1851 h 1851"/>
                <a:gd name="T6" fmla="*/ 86 w 86"/>
                <a:gd name="T7" fmla="*/ 1787 h 1851"/>
                <a:gd name="T8" fmla="*/ 86 w 86"/>
                <a:gd name="T9" fmla="*/ 0 h 18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" h="1851">
                  <a:moveTo>
                    <a:pt x="86" y="0"/>
                  </a:moveTo>
                  <a:lnTo>
                    <a:pt x="0" y="67"/>
                  </a:lnTo>
                  <a:lnTo>
                    <a:pt x="0" y="1851"/>
                  </a:lnTo>
                  <a:lnTo>
                    <a:pt x="86" y="17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71"/>
            <p:cNvSpPr>
              <a:spLocks/>
            </p:cNvSpPr>
            <p:nvPr/>
          </p:nvSpPr>
          <p:spPr bwMode="auto">
            <a:xfrm>
              <a:off x="1876" y="3244"/>
              <a:ext cx="455" cy="793"/>
            </a:xfrm>
            <a:custGeom>
              <a:avLst/>
              <a:gdLst>
                <a:gd name="T0" fmla="*/ 0 w 455"/>
                <a:gd name="T1" fmla="*/ 0 h 793"/>
                <a:gd name="T2" fmla="*/ 0 w 455"/>
                <a:gd name="T3" fmla="*/ 793 h 793"/>
                <a:gd name="T4" fmla="*/ 455 w 455"/>
                <a:gd name="T5" fmla="*/ 793 h 7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55" h="793">
                  <a:moveTo>
                    <a:pt x="0" y="0"/>
                  </a:moveTo>
                  <a:lnTo>
                    <a:pt x="0" y="793"/>
                  </a:lnTo>
                  <a:lnTo>
                    <a:pt x="455" y="7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72"/>
            <p:cNvSpPr>
              <a:spLocks/>
            </p:cNvSpPr>
            <p:nvPr/>
          </p:nvSpPr>
          <p:spPr bwMode="auto">
            <a:xfrm>
              <a:off x="1505" y="2777"/>
              <a:ext cx="807" cy="260"/>
            </a:xfrm>
            <a:custGeom>
              <a:avLst/>
              <a:gdLst>
                <a:gd name="T0" fmla="*/ 0 w 807"/>
                <a:gd name="T1" fmla="*/ 3 h 260"/>
                <a:gd name="T2" fmla="*/ 390 w 807"/>
                <a:gd name="T3" fmla="*/ 260 h 260"/>
                <a:gd name="T4" fmla="*/ 807 w 807"/>
                <a:gd name="T5" fmla="*/ 0 h 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7" h="260">
                  <a:moveTo>
                    <a:pt x="0" y="3"/>
                  </a:moveTo>
                  <a:lnTo>
                    <a:pt x="390" y="260"/>
                  </a:lnTo>
                  <a:lnTo>
                    <a:pt x="8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73"/>
            <p:cNvSpPr>
              <a:spLocks/>
            </p:cNvSpPr>
            <p:nvPr/>
          </p:nvSpPr>
          <p:spPr bwMode="auto">
            <a:xfrm>
              <a:off x="1211" y="2266"/>
              <a:ext cx="634" cy="305"/>
            </a:xfrm>
            <a:custGeom>
              <a:avLst/>
              <a:gdLst>
                <a:gd name="T0" fmla="*/ 0 w 634"/>
                <a:gd name="T1" fmla="*/ 6 h 305"/>
                <a:gd name="T2" fmla="*/ 319 w 634"/>
                <a:gd name="T3" fmla="*/ 305 h 305"/>
                <a:gd name="T4" fmla="*/ 634 w 634"/>
                <a:gd name="T5" fmla="*/ 0 h 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34" h="305">
                  <a:moveTo>
                    <a:pt x="0" y="6"/>
                  </a:moveTo>
                  <a:lnTo>
                    <a:pt x="319" y="305"/>
                  </a:lnTo>
                  <a:lnTo>
                    <a:pt x="634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Line 74"/>
            <p:cNvSpPr>
              <a:spLocks noChangeShapeType="1"/>
            </p:cNvSpPr>
            <p:nvPr/>
          </p:nvSpPr>
          <p:spPr bwMode="auto">
            <a:xfrm flipH="1">
              <a:off x="2303" y="2269"/>
              <a:ext cx="126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2" name="Rectangle 75"/>
            <p:cNvSpPr>
              <a:spLocks noChangeArrowheads="1"/>
            </p:cNvSpPr>
            <p:nvPr/>
          </p:nvSpPr>
          <p:spPr bwMode="auto">
            <a:xfrm>
              <a:off x="2412" y="1646"/>
              <a:ext cx="26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Host 1</a:t>
              </a:r>
              <a:endParaRPr lang="en-GB"/>
            </a:p>
          </p:txBody>
        </p:sp>
        <p:sp>
          <p:nvSpPr>
            <p:cNvPr id="38933" name="Rectangle 76"/>
            <p:cNvSpPr>
              <a:spLocks noChangeArrowheads="1"/>
            </p:cNvSpPr>
            <p:nvPr/>
          </p:nvSpPr>
          <p:spPr bwMode="auto">
            <a:xfrm>
              <a:off x="1359" y="2607"/>
              <a:ext cx="302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4" name="Freeform 77"/>
            <p:cNvSpPr>
              <a:spLocks/>
            </p:cNvSpPr>
            <p:nvPr/>
          </p:nvSpPr>
          <p:spPr bwMode="auto">
            <a:xfrm>
              <a:off x="1661" y="2568"/>
              <a:ext cx="39" cy="215"/>
            </a:xfrm>
            <a:custGeom>
              <a:avLst/>
              <a:gdLst>
                <a:gd name="T0" fmla="*/ 39 w 39"/>
                <a:gd name="T1" fmla="*/ 0 h 215"/>
                <a:gd name="T2" fmla="*/ 39 w 39"/>
                <a:gd name="T3" fmla="*/ 178 h 215"/>
                <a:gd name="T4" fmla="*/ 0 w 39"/>
                <a:gd name="T5" fmla="*/ 215 h 215"/>
                <a:gd name="T6" fmla="*/ 0 w 39"/>
                <a:gd name="T7" fmla="*/ 39 h 215"/>
                <a:gd name="T8" fmla="*/ 39 w 3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5">
                  <a:moveTo>
                    <a:pt x="39" y="0"/>
                  </a:moveTo>
                  <a:lnTo>
                    <a:pt x="39" y="178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5" name="Freeform 78"/>
            <p:cNvSpPr>
              <a:spLocks/>
            </p:cNvSpPr>
            <p:nvPr/>
          </p:nvSpPr>
          <p:spPr bwMode="auto">
            <a:xfrm>
              <a:off x="1359" y="2568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6" name="Freeform 79"/>
            <p:cNvSpPr>
              <a:spLocks noEditPoints="1"/>
            </p:cNvSpPr>
            <p:nvPr/>
          </p:nvSpPr>
          <p:spPr bwMode="auto">
            <a:xfrm>
              <a:off x="1429" y="2668"/>
              <a:ext cx="129" cy="62"/>
            </a:xfrm>
            <a:custGeom>
              <a:avLst/>
              <a:gdLst>
                <a:gd name="T0" fmla="*/ 8 w 129"/>
                <a:gd name="T1" fmla="*/ 62 h 62"/>
                <a:gd name="T2" fmla="*/ 14 w 129"/>
                <a:gd name="T3" fmla="*/ 37 h 62"/>
                <a:gd name="T4" fmla="*/ 22 w 129"/>
                <a:gd name="T5" fmla="*/ 39 h 62"/>
                <a:gd name="T6" fmla="*/ 28 w 129"/>
                <a:gd name="T7" fmla="*/ 48 h 62"/>
                <a:gd name="T8" fmla="*/ 39 w 129"/>
                <a:gd name="T9" fmla="*/ 62 h 62"/>
                <a:gd name="T10" fmla="*/ 34 w 129"/>
                <a:gd name="T11" fmla="*/ 45 h 62"/>
                <a:gd name="T12" fmla="*/ 31 w 129"/>
                <a:gd name="T13" fmla="*/ 37 h 62"/>
                <a:gd name="T14" fmla="*/ 25 w 129"/>
                <a:gd name="T15" fmla="*/ 34 h 62"/>
                <a:gd name="T16" fmla="*/ 34 w 129"/>
                <a:gd name="T17" fmla="*/ 28 h 62"/>
                <a:gd name="T18" fmla="*/ 36 w 129"/>
                <a:gd name="T19" fmla="*/ 17 h 62"/>
                <a:gd name="T20" fmla="*/ 36 w 129"/>
                <a:gd name="T21" fmla="*/ 11 h 62"/>
                <a:gd name="T22" fmla="*/ 31 w 129"/>
                <a:gd name="T23" fmla="*/ 6 h 62"/>
                <a:gd name="T24" fmla="*/ 14 w 129"/>
                <a:gd name="T25" fmla="*/ 0 h 62"/>
                <a:gd name="T26" fmla="*/ 0 w 129"/>
                <a:gd name="T27" fmla="*/ 3 h 62"/>
                <a:gd name="T28" fmla="*/ 8 w 129"/>
                <a:gd name="T29" fmla="*/ 9 h 62"/>
                <a:gd name="T30" fmla="*/ 14 w 129"/>
                <a:gd name="T31" fmla="*/ 6 h 62"/>
                <a:gd name="T32" fmla="*/ 20 w 129"/>
                <a:gd name="T33" fmla="*/ 9 h 62"/>
                <a:gd name="T34" fmla="*/ 28 w 129"/>
                <a:gd name="T35" fmla="*/ 14 h 62"/>
                <a:gd name="T36" fmla="*/ 28 w 129"/>
                <a:gd name="T37" fmla="*/ 17 h 62"/>
                <a:gd name="T38" fmla="*/ 25 w 129"/>
                <a:gd name="T39" fmla="*/ 25 h 62"/>
                <a:gd name="T40" fmla="*/ 17 w 129"/>
                <a:gd name="T41" fmla="*/ 31 h 62"/>
                <a:gd name="T42" fmla="*/ 8 w 129"/>
                <a:gd name="T43" fmla="*/ 9 h 62"/>
                <a:gd name="T44" fmla="*/ 53 w 129"/>
                <a:gd name="T45" fmla="*/ 62 h 62"/>
                <a:gd name="T46" fmla="*/ 62 w 129"/>
                <a:gd name="T47" fmla="*/ 37 h 62"/>
                <a:gd name="T48" fmla="*/ 70 w 129"/>
                <a:gd name="T49" fmla="*/ 39 h 62"/>
                <a:gd name="T50" fmla="*/ 73 w 129"/>
                <a:gd name="T51" fmla="*/ 48 h 62"/>
                <a:gd name="T52" fmla="*/ 84 w 129"/>
                <a:gd name="T53" fmla="*/ 62 h 62"/>
                <a:gd name="T54" fmla="*/ 81 w 129"/>
                <a:gd name="T55" fmla="*/ 45 h 62"/>
                <a:gd name="T56" fmla="*/ 78 w 129"/>
                <a:gd name="T57" fmla="*/ 37 h 62"/>
                <a:gd name="T58" fmla="*/ 73 w 129"/>
                <a:gd name="T59" fmla="*/ 34 h 62"/>
                <a:gd name="T60" fmla="*/ 78 w 129"/>
                <a:gd name="T61" fmla="*/ 28 h 62"/>
                <a:gd name="T62" fmla="*/ 84 w 129"/>
                <a:gd name="T63" fmla="*/ 17 h 62"/>
                <a:gd name="T64" fmla="*/ 81 w 129"/>
                <a:gd name="T65" fmla="*/ 11 h 62"/>
                <a:gd name="T66" fmla="*/ 78 w 129"/>
                <a:gd name="T67" fmla="*/ 6 h 62"/>
                <a:gd name="T68" fmla="*/ 62 w 129"/>
                <a:gd name="T69" fmla="*/ 0 h 62"/>
                <a:gd name="T70" fmla="*/ 48 w 129"/>
                <a:gd name="T71" fmla="*/ 3 h 62"/>
                <a:gd name="T72" fmla="*/ 53 w 129"/>
                <a:gd name="T73" fmla="*/ 9 h 62"/>
                <a:gd name="T74" fmla="*/ 62 w 129"/>
                <a:gd name="T75" fmla="*/ 6 h 62"/>
                <a:gd name="T76" fmla="*/ 67 w 129"/>
                <a:gd name="T77" fmla="*/ 9 h 62"/>
                <a:gd name="T78" fmla="*/ 76 w 129"/>
                <a:gd name="T79" fmla="*/ 14 h 62"/>
                <a:gd name="T80" fmla="*/ 76 w 129"/>
                <a:gd name="T81" fmla="*/ 17 h 62"/>
                <a:gd name="T82" fmla="*/ 73 w 129"/>
                <a:gd name="T83" fmla="*/ 25 h 62"/>
                <a:gd name="T84" fmla="*/ 62 w 129"/>
                <a:gd name="T85" fmla="*/ 31 h 62"/>
                <a:gd name="T86" fmla="*/ 53 w 129"/>
                <a:gd name="T87" fmla="*/ 9 h 62"/>
                <a:gd name="T88" fmla="*/ 101 w 129"/>
                <a:gd name="T89" fmla="*/ 62 h 62"/>
                <a:gd name="T90" fmla="*/ 101 w 129"/>
                <a:gd name="T91" fmla="*/ 37 h 62"/>
                <a:gd name="T92" fmla="*/ 106 w 129"/>
                <a:gd name="T93" fmla="*/ 39 h 62"/>
                <a:gd name="T94" fmla="*/ 126 w 129"/>
                <a:gd name="T95" fmla="*/ 31 h 62"/>
                <a:gd name="T96" fmla="*/ 129 w 129"/>
                <a:gd name="T97" fmla="*/ 25 h 62"/>
                <a:gd name="T98" fmla="*/ 129 w 129"/>
                <a:gd name="T99" fmla="*/ 20 h 62"/>
                <a:gd name="T100" fmla="*/ 123 w 129"/>
                <a:gd name="T101" fmla="*/ 6 h 62"/>
                <a:gd name="T102" fmla="*/ 117 w 129"/>
                <a:gd name="T103" fmla="*/ 3 h 62"/>
                <a:gd name="T104" fmla="*/ 109 w 129"/>
                <a:gd name="T105" fmla="*/ 0 h 62"/>
                <a:gd name="T106" fmla="*/ 92 w 129"/>
                <a:gd name="T107" fmla="*/ 62 h 62"/>
                <a:gd name="T108" fmla="*/ 101 w 129"/>
                <a:gd name="T109" fmla="*/ 9 h 62"/>
                <a:gd name="T110" fmla="*/ 109 w 129"/>
                <a:gd name="T111" fmla="*/ 6 h 62"/>
                <a:gd name="T112" fmla="*/ 117 w 129"/>
                <a:gd name="T113" fmla="*/ 11 h 62"/>
                <a:gd name="T114" fmla="*/ 123 w 129"/>
                <a:gd name="T115" fmla="*/ 20 h 62"/>
                <a:gd name="T116" fmla="*/ 120 w 129"/>
                <a:gd name="T117" fmla="*/ 25 h 62"/>
                <a:gd name="T118" fmla="*/ 115 w 129"/>
                <a:gd name="T119" fmla="*/ 31 h 62"/>
                <a:gd name="T120" fmla="*/ 106 w 129"/>
                <a:gd name="T121" fmla="*/ 31 h 62"/>
                <a:gd name="T122" fmla="*/ 101 w 129"/>
                <a:gd name="T123" fmla="*/ 9 h 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9" h="62">
                  <a:moveTo>
                    <a:pt x="0" y="62"/>
                  </a:moveTo>
                  <a:lnTo>
                    <a:pt x="8" y="62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22" y="39"/>
                  </a:lnTo>
                  <a:lnTo>
                    <a:pt x="28" y="48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34" y="45"/>
                  </a:lnTo>
                  <a:lnTo>
                    <a:pt x="31" y="37"/>
                  </a:lnTo>
                  <a:lnTo>
                    <a:pt x="25" y="34"/>
                  </a:lnTo>
                  <a:lnTo>
                    <a:pt x="34" y="28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6" y="11"/>
                  </a:lnTo>
                  <a:lnTo>
                    <a:pt x="31" y="6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62"/>
                  </a:lnTo>
                  <a:close/>
                  <a:moveTo>
                    <a:pt x="8" y="9"/>
                  </a:moveTo>
                  <a:lnTo>
                    <a:pt x="8" y="9"/>
                  </a:lnTo>
                  <a:lnTo>
                    <a:pt x="14" y="6"/>
                  </a:lnTo>
                  <a:lnTo>
                    <a:pt x="20" y="9"/>
                  </a:lnTo>
                  <a:lnTo>
                    <a:pt x="25" y="9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7" y="31"/>
                  </a:lnTo>
                  <a:lnTo>
                    <a:pt x="8" y="31"/>
                  </a:lnTo>
                  <a:lnTo>
                    <a:pt x="8" y="9"/>
                  </a:lnTo>
                  <a:close/>
                  <a:moveTo>
                    <a:pt x="48" y="62"/>
                  </a:moveTo>
                  <a:lnTo>
                    <a:pt x="53" y="62"/>
                  </a:lnTo>
                  <a:lnTo>
                    <a:pt x="53" y="37"/>
                  </a:lnTo>
                  <a:lnTo>
                    <a:pt x="62" y="37"/>
                  </a:lnTo>
                  <a:lnTo>
                    <a:pt x="70" y="39"/>
                  </a:lnTo>
                  <a:lnTo>
                    <a:pt x="73" y="48"/>
                  </a:lnTo>
                  <a:lnTo>
                    <a:pt x="78" y="62"/>
                  </a:lnTo>
                  <a:lnTo>
                    <a:pt x="84" y="62"/>
                  </a:lnTo>
                  <a:lnTo>
                    <a:pt x="81" y="45"/>
                  </a:lnTo>
                  <a:lnTo>
                    <a:pt x="78" y="37"/>
                  </a:lnTo>
                  <a:lnTo>
                    <a:pt x="73" y="34"/>
                  </a:lnTo>
                  <a:lnTo>
                    <a:pt x="78" y="28"/>
                  </a:lnTo>
                  <a:lnTo>
                    <a:pt x="81" y="23"/>
                  </a:lnTo>
                  <a:lnTo>
                    <a:pt x="84" y="17"/>
                  </a:lnTo>
                  <a:lnTo>
                    <a:pt x="81" y="11"/>
                  </a:lnTo>
                  <a:lnTo>
                    <a:pt x="78" y="6"/>
                  </a:lnTo>
                  <a:lnTo>
                    <a:pt x="73" y="3"/>
                  </a:lnTo>
                  <a:lnTo>
                    <a:pt x="62" y="0"/>
                  </a:lnTo>
                  <a:lnTo>
                    <a:pt x="48" y="3"/>
                  </a:lnTo>
                  <a:lnTo>
                    <a:pt x="48" y="62"/>
                  </a:lnTo>
                  <a:close/>
                  <a:moveTo>
                    <a:pt x="53" y="9"/>
                  </a:moveTo>
                  <a:lnTo>
                    <a:pt x="53" y="9"/>
                  </a:lnTo>
                  <a:lnTo>
                    <a:pt x="62" y="6"/>
                  </a:lnTo>
                  <a:lnTo>
                    <a:pt x="67" y="9"/>
                  </a:lnTo>
                  <a:lnTo>
                    <a:pt x="73" y="9"/>
                  </a:lnTo>
                  <a:lnTo>
                    <a:pt x="76" y="14"/>
                  </a:lnTo>
                  <a:lnTo>
                    <a:pt x="76" y="17"/>
                  </a:lnTo>
                  <a:lnTo>
                    <a:pt x="76" y="23"/>
                  </a:lnTo>
                  <a:lnTo>
                    <a:pt x="73" y="25"/>
                  </a:lnTo>
                  <a:lnTo>
                    <a:pt x="67" y="28"/>
                  </a:lnTo>
                  <a:lnTo>
                    <a:pt x="62" y="31"/>
                  </a:lnTo>
                  <a:lnTo>
                    <a:pt x="53" y="31"/>
                  </a:lnTo>
                  <a:lnTo>
                    <a:pt x="53" y="9"/>
                  </a:lnTo>
                  <a:close/>
                  <a:moveTo>
                    <a:pt x="92" y="62"/>
                  </a:moveTo>
                  <a:lnTo>
                    <a:pt x="101" y="62"/>
                  </a:lnTo>
                  <a:lnTo>
                    <a:pt x="101" y="37"/>
                  </a:lnTo>
                  <a:lnTo>
                    <a:pt x="106" y="39"/>
                  </a:lnTo>
                  <a:lnTo>
                    <a:pt x="117" y="37"/>
                  </a:lnTo>
                  <a:lnTo>
                    <a:pt x="126" y="31"/>
                  </a:lnTo>
                  <a:lnTo>
                    <a:pt x="129" y="25"/>
                  </a:lnTo>
                  <a:lnTo>
                    <a:pt x="129" y="20"/>
                  </a:lnTo>
                  <a:lnTo>
                    <a:pt x="129" y="11"/>
                  </a:lnTo>
                  <a:lnTo>
                    <a:pt x="123" y="6"/>
                  </a:lnTo>
                  <a:lnTo>
                    <a:pt x="117" y="3"/>
                  </a:lnTo>
                  <a:lnTo>
                    <a:pt x="109" y="0"/>
                  </a:lnTo>
                  <a:lnTo>
                    <a:pt x="92" y="3"/>
                  </a:lnTo>
                  <a:lnTo>
                    <a:pt x="92" y="62"/>
                  </a:lnTo>
                  <a:close/>
                  <a:moveTo>
                    <a:pt x="101" y="9"/>
                  </a:moveTo>
                  <a:lnTo>
                    <a:pt x="101" y="9"/>
                  </a:lnTo>
                  <a:lnTo>
                    <a:pt x="109" y="6"/>
                  </a:lnTo>
                  <a:lnTo>
                    <a:pt x="115" y="9"/>
                  </a:lnTo>
                  <a:lnTo>
                    <a:pt x="117" y="11"/>
                  </a:lnTo>
                  <a:lnTo>
                    <a:pt x="120" y="14"/>
                  </a:lnTo>
                  <a:lnTo>
                    <a:pt x="123" y="20"/>
                  </a:lnTo>
                  <a:lnTo>
                    <a:pt x="120" y="25"/>
                  </a:lnTo>
                  <a:lnTo>
                    <a:pt x="117" y="28"/>
                  </a:lnTo>
                  <a:lnTo>
                    <a:pt x="115" y="31"/>
                  </a:lnTo>
                  <a:lnTo>
                    <a:pt x="106" y="31"/>
                  </a:lnTo>
                  <a:lnTo>
                    <a:pt x="101" y="31"/>
                  </a:lnTo>
                  <a:lnTo>
                    <a:pt x="10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Rectangle 80"/>
            <p:cNvSpPr>
              <a:spLocks noChangeArrowheads="1"/>
            </p:cNvSpPr>
            <p:nvPr/>
          </p:nvSpPr>
          <p:spPr bwMode="auto">
            <a:xfrm>
              <a:off x="2133" y="2612"/>
              <a:ext cx="301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81"/>
            <p:cNvSpPr>
              <a:spLocks/>
            </p:cNvSpPr>
            <p:nvPr/>
          </p:nvSpPr>
          <p:spPr bwMode="auto">
            <a:xfrm>
              <a:off x="2434" y="2573"/>
              <a:ext cx="40" cy="215"/>
            </a:xfrm>
            <a:custGeom>
              <a:avLst/>
              <a:gdLst>
                <a:gd name="T0" fmla="*/ 40 w 40"/>
                <a:gd name="T1" fmla="*/ 0 h 215"/>
                <a:gd name="T2" fmla="*/ 40 w 40"/>
                <a:gd name="T3" fmla="*/ 179 h 215"/>
                <a:gd name="T4" fmla="*/ 0 w 40"/>
                <a:gd name="T5" fmla="*/ 215 h 215"/>
                <a:gd name="T6" fmla="*/ 0 w 40"/>
                <a:gd name="T7" fmla="*/ 39 h 215"/>
                <a:gd name="T8" fmla="*/ 40 w 40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215">
                  <a:moveTo>
                    <a:pt x="40" y="0"/>
                  </a:moveTo>
                  <a:lnTo>
                    <a:pt x="40" y="179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82"/>
            <p:cNvSpPr>
              <a:spLocks/>
            </p:cNvSpPr>
            <p:nvPr/>
          </p:nvSpPr>
          <p:spPr bwMode="auto">
            <a:xfrm>
              <a:off x="2133" y="2573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1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Freeform 83"/>
            <p:cNvSpPr>
              <a:spLocks noEditPoints="1"/>
            </p:cNvSpPr>
            <p:nvPr/>
          </p:nvSpPr>
          <p:spPr bwMode="auto">
            <a:xfrm>
              <a:off x="2200" y="2668"/>
              <a:ext cx="148" cy="62"/>
            </a:xfrm>
            <a:custGeom>
              <a:avLst/>
              <a:gdLst>
                <a:gd name="T0" fmla="*/ 59 w 148"/>
                <a:gd name="T1" fmla="*/ 62 h 62"/>
                <a:gd name="T2" fmla="*/ 45 w 148"/>
                <a:gd name="T3" fmla="*/ 0 h 62"/>
                <a:gd name="T4" fmla="*/ 36 w 148"/>
                <a:gd name="T5" fmla="*/ 31 h 62"/>
                <a:gd name="T6" fmla="*/ 28 w 148"/>
                <a:gd name="T7" fmla="*/ 51 h 62"/>
                <a:gd name="T8" fmla="*/ 22 w 148"/>
                <a:gd name="T9" fmla="*/ 31 h 62"/>
                <a:gd name="T10" fmla="*/ 3 w 148"/>
                <a:gd name="T11" fmla="*/ 0 h 62"/>
                <a:gd name="T12" fmla="*/ 5 w 148"/>
                <a:gd name="T13" fmla="*/ 62 h 62"/>
                <a:gd name="T14" fmla="*/ 8 w 148"/>
                <a:gd name="T15" fmla="*/ 37 h 62"/>
                <a:gd name="T16" fmla="*/ 8 w 148"/>
                <a:gd name="T17" fmla="*/ 9 h 62"/>
                <a:gd name="T18" fmla="*/ 17 w 148"/>
                <a:gd name="T19" fmla="*/ 34 h 62"/>
                <a:gd name="T20" fmla="*/ 31 w 148"/>
                <a:gd name="T21" fmla="*/ 62 h 62"/>
                <a:gd name="T22" fmla="*/ 42 w 148"/>
                <a:gd name="T23" fmla="*/ 31 h 62"/>
                <a:gd name="T24" fmla="*/ 47 w 148"/>
                <a:gd name="T25" fmla="*/ 9 h 62"/>
                <a:gd name="T26" fmla="*/ 50 w 148"/>
                <a:gd name="T27" fmla="*/ 37 h 62"/>
                <a:gd name="T28" fmla="*/ 67 w 148"/>
                <a:gd name="T29" fmla="*/ 59 h 62"/>
                <a:gd name="T30" fmla="*/ 72 w 148"/>
                <a:gd name="T31" fmla="*/ 62 h 62"/>
                <a:gd name="T32" fmla="*/ 81 w 148"/>
                <a:gd name="T33" fmla="*/ 62 h 62"/>
                <a:gd name="T34" fmla="*/ 98 w 148"/>
                <a:gd name="T35" fmla="*/ 59 h 62"/>
                <a:gd name="T36" fmla="*/ 103 w 148"/>
                <a:gd name="T37" fmla="*/ 45 h 62"/>
                <a:gd name="T38" fmla="*/ 100 w 148"/>
                <a:gd name="T39" fmla="*/ 39 h 62"/>
                <a:gd name="T40" fmla="*/ 86 w 148"/>
                <a:gd name="T41" fmla="*/ 28 h 62"/>
                <a:gd name="T42" fmla="*/ 78 w 148"/>
                <a:gd name="T43" fmla="*/ 23 h 62"/>
                <a:gd name="T44" fmla="*/ 75 w 148"/>
                <a:gd name="T45" fmla="*/ 17 h 62"/>
                <a:gd name="T46" fmla="*/ 81 w 148"/>
                <a:gd name="T47" fmla="*/ 9 h 62"/>
                <a:gd name="T48" fmla="*/ 86 w 148"/>
                <a:gd name="T49" fmla="*/ 6 h 62"/>
                <a:gd name="T50" fmla="*/ 98 w 148"/>
                <a:gd name="T51" fmla="*/ 9 h 62"/>
                <a:gd name="T52" fmla="*/ 100 w 148"/>
                <a:gd name="T53" fmla="*/ 3 h 62"/>
                <a:gd name="T54" fmla="*/ 86 w 148"/>
                <a:gd name="T55" fmla="*/ 0 h 62"/>
                <a:gd name="T56" fmla="*/ 81 w 148"/>
                <a:gd name="T57" fmla="*/ 3 h 62"/>
                <a:gd name="T58" fmla="*/ 70 w 148"/>
                <a:gd name="T59" fmla="*/ 11 h 62"/>
                <a:gd name="T60" fmla="*/ 70 w 148"/>
                <a:gd name="T61" fmla="*/ 17 h 62"/>
                <a:gd name="T62" fmla="*/ 72 w 148"/>
                <a:gd name="T63" fmla="*/ 28 h 62"/>
                <a:gd name="T64" fmla="*/ 84 w 148"/>
                <a:gd name="T65" fmla="*/ 34 h 62"/>
                <a:gd name="T66" fmla="*/ 95 w 148"/>
                <a:gd name="T67" fmla="*/ 45 h 62"/>
                <a:gd name="T68" fmla="*/ 95 w 148"/>
                <a:gd name="T69" fmla="*/ 51 h 62"/>
                <a:gd name="T70" fmla="*/ 86 w 148"/>
                <a:gd name="T71" fmla="*/ 56 h 62"/>
                <a:gd name="T72" fmla="*/ 84 w 148"/>
                <a:gd name="T73" fmla="*/ 56 h 62"/>
                <a:gd name="T74" fmla="*/ 70 w 148"/>
                <a:gd name="T75" fmla="*/ 53 h 62"/>
                <a:gd name="T76" fmla="*/ 112 w 148"/>
                <a:gd name="T77" fmla="*/ 62 h 62"/>
                <a:gd name="T78" fmla="*/ 120 w 148"/>
                <a:gd name="T79" fmla="*/ 37 h 62"/>
                <a:gd name="T80" fmla="*/ 126 w 148"/>
                <a:gd name="T81" fmla="*/ 39 h 62"/>
                <a:gd name="T82" fmla="*/ 137 w 148"/>
                <a:gd name="T83" fmla="*/ 37 h 62"/>
                <a:gd name="T84" fmla="*/ 145 w 148"/>
                <a:gd name="T85" fmla="*/ 31 h 62"/>
                <a:gd name="T86" fmla="*/ 148 w 148"/>
                <a:gd name="T87" fmla="*/ 20 h 62"/>
                <a:gd name="T88" fmla="*/ 148 w 148"/>
                <a:gd name="T89" fmla="*/ 11 h 62"/>
                <a:gd name="T90" fmla="*/ 142 w 148"/>
                <a:gd name="T91" fmla="*/ 6 h 62"/>
                <a:gd name="T92" fmla="*/ 128 w 148"/>
                <a:gd name="T93" fmla="*/ 0 h 62"/>
                <a:gd name="T94" fmla="*/ 112 w 148"/>
                <a:gd name="T95" fmla="*/ 3 h 62"/>
                <a:gd name="T96" fmla="*/ 120 w 148"/>
                <a:gd name="T97" fmla="*/ 9 h 62"/>
                <a:gd name="T98" fmla="*/ 128 w 148"/>
                <a:gd name="T99" fmla="*/ 9 h 62"/>
                <a:gd name="T100" fmla="*/ 134 w 148"/>
                <a:gd name="T101" fmla="*/ 9 h 62"/>
                <a:gd name="T102" fmla="*/ 140 w 148"/>
                <a:gd name="T103" fmla="*/ 14 h 62"/>
                <a:gd name="T104" fmla="*/ 142 w 148"/>
                <a:gd name="T105" fmla="*/ 20 h 62"/>
                <a:gd name="T106" fmla="*/ 137 w 148"/>
                <a:gd name="T107" fmla="*/ 28 h 62"/>
                <a:gd name="T108" fmla="*/ 126 w 148"/>
                <a:gd name="T109" fmla="*/ 31 h 62"/>
                <a:gd name="T110" fmla="*/ 120 w 148"/>
                <a:gd name="T111" fmla="*/ 31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48" h="62">
                  <a:moveTo>
                    <a:pt x="50" y="62"/>
                  </a:moveTo>
                  <a:lnTo>
                    <a:pt x="59" y="62"/>
                  </a:lnTo>
                  <a:lnTo>
                    <a:pt x="56" y="0"/>
                  </a:lnTo>
                  <a:lnTo>
                    <a:pt x="45" y="0"/>
                  </a:lnTo>
                  <a:lnTo>
                    <a:pt x="36" y="31"/>
                  </a:lnTo>
                  <a:lnTo>
                    <a:pt x="28" y="51"/>
                  </a:lnTo>
                  <a:lnTo>
                    <a:pt x="22" y="31"/>
                  </a:lnTo>
                  <a:lnTo>
                    <a:pt x="14" y="0"/>
                  </a:lnTo>
                  <a:lnTo>
                    <a:pt x="3" y="0"/>
                  </a:lnTo>
                  <a:lnTo>
                    <a:pt x="0" y="62"/>
                  </a:lnTo>
                  <a:lnTo>
                    <a:pt x="5" y="62"/>
                  </a:lnTo>
                  <a:lnTo>
                    <a:pt x="8" y="37"/>
                  </a:lnTo>
                  <a:lnTo>
                    <a:pt x="8" y="9"/>
                  </a:lnTo>
                  <a:lnTo>
                    <a:pt x="17" y="34"/>
                  </a:lnTo>
                  <a:lnTo>
                    <a:pt x="25" y="62"/>
                  </a:lnTo>
                  <a:lnTo>
                    <a:pt x="31" y="62"/>
                  </a:lnTo>
                  <a:lnTo>
                    <a:pt x="42" y="31"/>
                  </a:lnTo>
                  <a:lnTo>
                    <a:pt x="47" y="9"/>
                  </a:lnTo>
                  <a:lnTo>
                    <a:pt x="50" y="37"/>
                  </a:lnTo>
                  <a:lnTo>
                    <a:pt x="50" y="62"/>
                  </a:lnTo>
                  <a:close/>
                  <a:moveTo>
                    <a:pt x="67" y="59"/>
                  </a:moveTo>
                  <a:lnTo>
                    <a:pt x="67" y="59"/>
                  </a:lnTo>
                  <a:lnTo>
                    <a:pt x="72" y="62"/>
                  </a:lnTo>
                  <a:lnTo>
                    <a:pt x="81" y="62"/>
                  </a:lnTo>
                  <a:lnTo>
                    <a:pt x="92" y="62"/>
                  </a:lnTo>
                  <a:lnTo>
                    <a:pt x="98" y="59"/>
                  </a:lnTo>
                  <a:lnTo>
                    <a:pt x="100" y="53"/>
                  </a:lnTo>
                  <a:lnTo>
                    <a:pt x="103" y="45"/>
                  </a:lnTo>
                  <a:lnTo>
                    <a:pt x="100" y="39"/>
                  </a:lnTo>
                  <a:lnTo>
                    <a:pt x="98" y="34"/>
                  </a:lnTo>
                  <a:lnTo>
                    <a:pt x="86" y="28"/>
                  </a:lnTo>
                  <a:lnTo>
                    <a:pt x="78" y="23"/>
                  </a:lnTo>
                  <a:lnTo>
                    <a:pt x="75" y="17"/>
                  </a:lnTo>
                  <a:lnTo>
                    <a:pt x="78" y="9"/>
                  </a:lnTo>
                  <a:lnTo>
                    <a:pt x="81" y="9"/>
                  </a:lnTo>
                  <a:lnTo>
                    <a:pt x="86" y="6"/>
                  </a:lnTo>
                  <a:lnTo>
                    <a:pt x="95" y="9"/>
                  </a:lnTo>
                  <a:lnTo>
                    <a:pt x="98" y="9"/>
                  </a:lnTo>
                  <a:lnTo>
                    <a:pt x="100" y="3"/>
                  </a:lnTo>
                  <a:lnTo>
                    <a:pt x="95" y="0"/>
                  </a:lnTo>
                  <a:lnTo>
                    <a:pt x="86" y="0"/>
                  </a:lnTo>
                  <a:lnTo>
                    <a:pt x="81" y="3"/>
                  </a:lnTo>
                  <a:lnTo>
                    <a:pt x="72" y="6"/>
                  </a:lnTo>
                  <a:lnTo>
                    <a:pt x="70" y="11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72" y="28"/>
                  </a:lnTo>
                  <a:lnTo>
                    <a:pt x="84" y="34"/>
                  </a:lnTo>
                  <a:lnTo>
                    <a:pt x="92" y="39"/>
                  </a:lnTo>
                  <a:lnTo>
                    <a:pt x="95" y="45"/>
                  </a:lnTo>
                  <a:lnTo>
                    <a:pt x="95" y="51"/>
                  </a:lnTo>
                  <a:lnTo>
                    <a:pt x="92" y="53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75" y="56"/>
                  </a:lnTo>
                  <a:lnTo>
                    <a:pt x="70" y="53"/>
                  </a:lnTo>
                  <a:lnTo>
                    <a:pt x="67" y="59"/>
                  </a:lnTo>
                  <a:close/>
                  <a:moveTo>
                    <a:pt x="112" y="62"/>
                  </a:moveTo>
                  <a:lnTo>
                    <a:pt x="120" y="62"/>
                  </a:lnTo>
                  <a:lnTo>
                    <a:pt x="120" y="37"/>
                  </a:lnTo>
                  <a:lnTo>
                    <a:pt x="126" y="39"/>
                  </a:lnTo>
                  <a:lnTo>
                    <a:pt x="137" y="37"/>
                  </a:lnTo>
                  <a:lnTo>
                    <a:pt x="145" y="31"/>
                  </a:lnTo>
                  <a:lnTo>
                    <a:pt x="148" y="25"/>
                  </a:lnTo>
                  <a:lnTo>
                    <a:pt x="148" y="20"/>
                  </a:lnTo>
                  <a:lnTo>
                    <a:pt x="148" y="11"/>
                  </a:lnTo>
                  <a:lnTo>
                    <a:pt x="142" y="6"/>
                  </a:lnTo>
                  <a:lnTo>
                    <a:pt x="137" y="3"/>
                  </a:lnTo>
                  <a:lnTo>
                    <a:pt x="128" y="0"/>
                  </a:lnTo>
                  <a:lnTo>
                    <a:pt x="112" y="3"/>
                  </a:lnTo>
                  <a:lnTo>
                    <a:pt x="112" y="62"/>
                  </a:lnTo>
                  <a:close/>
                  <a:moveTo>
                    <a:pt x="120" y="9"/>
                  </a:moveTo>
                  <a:lnTo>
                    <a:pt x="120" y="9"/>
                  </a:lnTo>
                  <a:lnTo>
                    <a:pt x="128" y="9"/>
                  </a:lnTo>
                  <a:lnTo>
                    <a:pt x="134" y="9"/>
                  </a:lnTo>
                  <a:lnTo>
                    <a:pt x="137" y="11"/>
                  </a:lnTo>
                  <a:lnTo>
                    <a:pt x="140" y="14"/>
                  </a:lnTo>
                  <a:lnTo>
                    <a:pt x="142" y="20"/>
                  </a:lnTo>
                  <a:lnTo>
                    <a:pt x="140" y="25"/>
                  </a:lnTo>
                  <a:lnTo>
                    <a:pt x="137" y="28"/>
                  </a:lnTo>
                  <a:lnTo>
                    <a:pt x="134" y="31"/>
                  </a:lnTo>
                  <a:lnTo>
                    <a:pt x="126" y="31"/>
                  </a:lnTo>
                  <a:lnTo>
                    <a:pt x="120" y="31"/>
                  </a:lnTo>
                  <a:lnTo>
                    <a:pt x="12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1" name="Rectangle 84"/>
            <p:cNvSpPr>
              <a:spLocks noChangeArrowheads="1"/>
            </p:cNvSpPr>
            <p:nvPr/>
          </p:nvSpPr>
          <p:spPr bwMode="auto">
            <a:xfrm>
              <a:off x="1722" y="3079"/>
              <a:ext cx="302" cy="17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2" name="Freeform 85"/>
            <p:cNvSpPr>
              <a:spLocks/>
            </p:cNvSpPr>
            <p:nvPr/>
          </p:nvSpPr>
          <p:spPr bwMode="auto">
            <a:xfrm>
              <a:off x="2024" y="3040"/>
              <a:ext cx="39" cy="217"/>
            </a:xfrm>
            <a:custGeom>
              <a:avLst/>
              <a:gdLst>
                <a:gd name="T0" fmla="*/ 39 w 39"/>
                <a:gd name="T1" fmla="*/ 0 h 217"/>
                <a:gd name="T2" fmla="*/ 39 w 39"/>
                <a:gd name="T3" fmla="*/ 178 h 217"/>
                <a:gd name="T4" fmla="*/ 0 w 39"/>
                <a:gd name="T5" fmla="*/ 217 h 217"/>
                <a:gd name="T6" fmla="*/ 0 w 39"/>
                <a:gd name="T7" fmla="*/ 39 h 217"/>
                <a:gd name="T8" fmla="*/ 39 w 39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7">
                  <a:moveTo>
                    <a:pt x="39" y="0"/>
                  </a:moveTo>
                  <a:lnTo>
                    <a:pt x="39" y="178"/>
                  </a:lnTo>
                  <a:lnTo>
                    <a:pt x="0" y="217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3" name="Freeform 86"/>
            <p:cNvSpPr>
              <a:spLocks/>
            </p:cNvSpPr>
            <p:nvPr/>
          </p:nvSpPr>
          <p:spPr bwMode="auto">
            <a:xfrm>
              <a:off x="1722" y="3040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4" name="Freeform 87"/>
            <p:cNvSpPr>
              <a:spLocks noEditPoints="1"/>
            </p:cNvSpPr>
            <p:nvPr/>
          </p:nvSpPr>
          <p:spPr bwMode="auto">
            <a:xfrm>
              <a:off x="1784" y="3140"/>
              <a:ext cx="148" cy="59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59 h 59"/>
                <a:gd name="T4" fmla="*/ 8 w 148"/>
                <a:gd name="T5" fmla="*/ 59 h 59"/>
                <a:gd name="T6" fmla="*/ 8 w 148"/>
                <a:gd name="T7" fmla="*/ 31 h 59"/>
                <a:gd name="T8" fmla="*/ 36 w 148"/>
                <a:gd name="T9" fmla="*/ 31 h 59"/>
                <a:gd name="T10" fmla="*/ 36 w 148"/>
                <a:gd name="T11" fmla="*/ 59 h 59"/>
                <a:gd name="T12" fmla="*/ 42 w 148"/>
                <a:gd name="T13" fmla="*/ 59 h 59"/>
                <a:gd name="T14" fmla="*/ 42 w 148"/>
                <a:gd name="T15" fmla="*/ 0 h 59"/>
                <a:gd name="T16" fmla="*/ 36 w 148"/>
                <a:gd name="T17" fmla="*/ 0 h 59"/>
                <a:gd name="T18" fmla="*/ 36 w 148"/>
                <a:gd name="T19" fmla="*/ 25 h 59"/>
                <a:gd name="T20" fmla="*/ 8 w 148"/>
                <a:gd name="T21" fmla="*/ 25 h 59"/>
                <a:gd name="T22" fmla="*/ 8 w 148"/>
                <a:gd name="T23" fmla="*/ 0 h 59"/>
                <a:gd name="T24" fmla="*/ 0 w 148"/>
                <a:gd name="T25" fmla="*/ 0 h 59"/>
                <a:gd name="T26" fmla="*/ 56 w 148"/>
                <a:gd name="T27" fmla="*/ 0 h 59"/>
                <a:gd name="T28" fmla="*/ 56 w 148"/>
                <a:gd name="T29" fmla="*/ 59 h 59"/>
                <a:gd name="T30" fmla="*/ 64 w 148"/>
                <a:gd name="T31" fmla="*/ 59 h 59"/>
                <a:gd name="T32" fmla="*/ 64 w 148"/>
                <a:gd name="T33" fmla="*/ 31 h 59"/>
                <a:gd name="T34" fmla="*/ 92 w 148"/>
                <a:gd name="T35" fmla="*/ 31 h 59"/>
                <a:gd name="T36" fmla="*/ 92 w 148"/>
                <a:gd name="T37" fmla="*/ 59 h 59"/>
                <a:gd name="T38" fmla="*/ 100 w 148"/>
                <a:gd name="T39" fmla="*/ 59 h 59"/>
                <a:gd name="T40" fmla="*/ 100 w 148"/>
                <a:gd name="T41" fmla="*/ 0 h 59"/>
                <a:gd name="T42" fmla="*/ 92 w 148"/>
                <a:gd name="T43" fmla="*/ 0 h 59"/>
                <a:gd name="T44" fmla="*/ 92 w 148"/>
                <a:gd name="T45" fmla="*/ 25 h 59"/>
                <a:gd name="T46" fmla="*/ 64 w 148"/>
                <a:gd name="T47" fmla="*/ 25 h 59"/>
                <a:gd name="T48" fmla="*/ 64 w 148"/>
                <a:gd name="T49" fmla="*/ 0 h 59"/>
                <a:gd name="T50" fmla="*/ 56 w 148"/>
                <a:gd name="T51" fmla="*/ 0 h 59"/>
                <a:gd name="T52" fmla="*/ 111 w 148"/>
                <a:gd name="T53" fmla="*/ 59 h 59"/>
                <a:gd name="T54" fmla="*/ 120 w 148"/>
                <a:gd name="T55" fmla="*/ 59 h 59"/>
                <a:gd name="T56" fmla="*/ 120 w 148"/>
                <a:gd name="T57" fmla="*/ 36 h 59"/>
                <a:gd name="T58" fmla="*/ 120 w 148"/>
                <a:gd name="T59" fmla="*/ 36 h 59"/>
                <a:gd name="T60" fmla="*/ 125 w 148"/>
                <a:gd name="T61" fmla="*/ 36 h 59"/>
                <a:gd name="T62" fmla="*/ 125 w 148"/>
                <a:gd name="T63" fmla="*/ 36 h 59"/>
                <a:gd name="T64" fmla="*/ 137 w 148"/>
                <a:gd name="T65" fmla="*/ 34 h 59"/>
                <a:gd name="T66" fmla="*/ 145 w 148"/>
                <a:gd name="T67" fmla="*/ 28 h 59"/>
                <a:gd name="T68" fmla="*/ 145 w 148"/>
                <a:gd name="T69" fmla="*/ 28 h 59"/>
                <a:gd name="T70" fmla="*/ 148 w 148"/>
                <a:gd name="T71" fmla="*/ 23 h 59"/>
                <a:gd name="T72" fmla="*/ 148 w 148"/>
                <a:gd name="T73" fmla="*/ 17 h 59"/>
                <a:gd name="T74" fmla="*/ 148 w 148"/>
                <a:gd name="T75" fmla="*/ 17 h 59"/>
                <a:gd name="T76" fmla="*/ 148 w 148"/>
                <a:gd name="T77" fmla="*/ 9 h 59"/>
                <a:gd name="T78" fmla="*/ 142 w 148"/>
                <a:gd name="T79" fmla="*/ 3 h 59"/>
                <a:gd name="T80" fmla="*/ 142 w 148"/>
                <a:gd name="T81" fmla="*/ 3 h 59"/>
                <a:gd name="T82" fmla="*/ 137 w 148"/>
                <a:gd name="T83" fmla="*/ 0 h 59"/>
                <a:gd name="T84" fmla="*/ 128 w 148"/>
                <a:gd name="T85" fmla="*/ 0 h 59"/>
                <a:gd name="T86" fmla="*/ 128 w 148"/>
                <a:gd name="T87" fmla="*/ 0 h 59"/>
                <a:gd name="T88" fmla="*/ 111 w 148"/>
                <a:gd name="T89" fmla="*/ 0 h 59"/>
                <a:gd name="T90" fmla="*/ 111 w 148"/>
                <a:gd name="T91" fmla="*/ 59 h 59"/>
                <a:gd name="T92" fmla="*/ 120 w 148"/>
                <a:gd name="T93" fmla="*/ 6 h 59"/>
                <a:gd name="T94" fmla="*/ 120 w 148"/>
                <a:gd name="T95" fmla="*/ 6 h 59"/>
                <a:gd name="T96" fmla="*/ 128 w 148"/>
                <a:gd name="T97" fmla="*/ 6 h 59"/>
                <a:gd name="T98" fmla="*/ 128 w 148"/>
                <a:gd name="T99" fmla="*/ 6 h 59"/>
                <a:gd name="T100" fmla="*/ 134 w 148"/>
                <a:gd name="T101" fmla="*/ 6 h 59"/>
                <a:gd name="T102" fmla="*/ 137 w 148"/>
                <a:gd name="T103" fmla="*/ 9 h 59"/>
                <a:gd name="T104" fmla="*/ 139 w 148"/>
                <a:gd name="T105" fmla="*/ 11 h 59"/>
                <a:gd name="T106" fmla="*/ 142 w 148"/>
                <a:gd name="T107" fmla="*/ 17 h 59"/>
                <a:gd name="T108" fmla="*/ 142 w 148"/>
                <a:gd name="T109" fmla="*/ 17 h 59"/>
                <a:gd name="T110" fmla="*/ 139 w 148"/>
                <a:gd name="T111" fmla="*/ 23 h 59"/>
                <a:gd name="T112" fmla="*/ 137 w 148"/>
                <a:gd name="T113" fmla="*/ 25 h 59"/>
                <a:gd name="T114" fmla="*/ 134 w 148"/>
                <a:gd name="T115" fmla="*/ 28 h 59"/>
                <a:gd name="T116" fmla="*/ 125 w 148"/>
                <a:gd name="T117" fmla="*/ 31 h 59"/>
                <a:gd name="T118" fmla="*/ 125 w 148"/>
                <a:gd name="T119" fmla="*/ 31 h 59"/>
                <a:gd name="T120" fmla="*/ 120 w 148"/>
                <a:gd name="T121" fmla="*/ 28 h 59"/>
                <a:gd name="T122" fmla="*/ 120 w 148"/>
                <a:gd name="T123" fmla="*/ 6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" h="59">
                  <a:moveTo>
                    <a:pt x="0" y="0"/>
                  </a:moveTo>
                  <a:lnTo>
                    <a:pt x="0" y="59"/>
                  </a:lnTo>
                  <a:lnTo>
                    <a:pt x="8" y="59"/>
                  </a:lnTo>
                  <a:lnTo>
                    <a:pt x="8" y="31"/>
                  </a:lnTo>
                  <a:lnTo>
                    <a:pt x="36" y="31"/>
                  </a:lnTo>
                  <a:lnTo>
                    <a:pt x="36" y="59"/>
                  </a:lnTo>
                  <a:lnTo>
                    <a:pt x="42" y="59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6" y="25"/>
                  </a:lnTo>
                  <a:lnTo>
                    <a:pt x="8" y="25"/>
                  </a:lnTo>
                  <a:lnTo>
                    <a:pt x="8" y="0"/>
                  </a:lnTo>
                  <a:lnTo>
                    <a:pt x="0" y="0"/>
                  </a:lnTo>
                  <a:close/>
                  <a:moveTo>
                    <a:pt x="56" y="0"/>
                  </a:moveTo>
                  <a:lnTo>
                    <a:pt x="56" y="59"/>
                  </a:lnTo>
                  <a:lnTo>
                    <a:pt x="64" y="59"/>
                  </a:lnTo>
                  <a:lnTo>
                    <a:pt x="64" y="31"/>
                  </a:lnTo>
                  <a:lnTo>
                    <a:pt x="92" y="31"/>
                  </a:lnTo>
                  <a:lnTo>
                    <a:pt x="92" y="59"/>
                  </a:lnTo>
                  <a:lnTo>
                    <a:pt x="100" y="59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92" y="25"/>
                  </a:lnTo>
                  <a:lnTo>
                    <a:pt x="64" y="25"/>
                  </a:lnTo>
                  <a:lnTo>
                    <a:pt x="64" y="0"/>
                  </a:lnTo>
                  <a:lnTo>
                    <a:pt x="56" y="0"/>
                  </a:lnTo>
                  <a:close/>
                  <a:moveTo>
                    <a:pt x="111" y="59"/>
                  </a:moveTo>
                  <a:lnTo>
                    <a:pt x="120" y="59"/>
                  </a:lnTo>
                  <a:lnTo>
                    <a:pt x="120" y="36"/>
                  </a:lnTo>
                  <a:lnTo>
                    <a:pt x="125" y="36"/>
                  </a:lnTo>
                  <a:lnTo>
                    <a:pt x="137" y="34"/>
                  </a:lnTo>
                  <a:lnTo>
                    <a:pt x="145" y="28"/>
                  </a:lnTo>
                  <a:lnTo>
                    <a:pt x="148" y="23"/>
                  </a:lnTo>
                  <a:lnTo>
                    <a:pt x="148" y="17"/>
                  </a:lnTo>
                  <a:lnTo>
                    <a:pt x="148" y="9"/>
                  </a:lnTo>
                  <a:lnTo>
                    <a:pt x="142" y="3"/>
                  </a:lnTo>
                  <a:lnTo>
                    <a:pt x="137" y="0"/>
                  </a:lnTo>
                  <a:lnTo>
                    <a:pt x="128" y="0"/>
                  </a:lnTo>
                  <a:lnTo>
                    <a:pt x="111" y="0"/>
                  </a:lnTo>
                  <a:lnTo>
                    <a:pt x="111" y="59"/>
                  </a:lnTo>
                  <a:close/>
                  <a:moveTo>
                    <a:pt x="120" y="6"/>
                  </a:moveTo>
                  <a:lnTo>
                    <a:pt x="120" y="6"/>
                  </a:lnTo>
                  <a:lnTo>
                    <a:pt x="128" y="6"/>
                  </a:lnTo>
                  <a:lnTo>
                    <a:pt x="134" y="6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42" y="17"/>
                  </a:lnTo>
                  <a:lnTo>
                    <a:pt x="139" y="23"/>
                  </a:lnTo>
                  <a:lnTo>
                    <a:pt x="137" y="25"/>
                  </a:lnTo>
                  <a:lnTo>
                    <a:pt x="134" y="28"/>
                  </a:lnTo>
                  <a:lnTo>
                    <a:pt x="125" y="31"/>
                  </a:lnTo>
                  <a:lnTo>
                    <a:pt x="120" y="28"/>
                  </a:lnTo>
                  <a:lnTo>
                    <a:pt x="12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5" name="Freeform 88"/>
            <p:cNvSpPr>
              <a:spLocks/>
            </p:cNvSpPr>
            <p:nvPr/>
          </p:nvSpPr>
          <p:spPr bwMode="auto">
            <a:xfrm>
              <a:off x="3677" y="2777"/>
              <a:ext cx="807" cy="260"/>
            </a:xfrm>
            <a:custGeom>
              <a:avLst/>
              <a:gdLst>
                <a:gd name="T0" fmla="*/ 0 w 807"/>
                <a:gd name="T1" fmla="*/ 3 h 260"/>
                <a:gd name="T2" fmla="*/ 391 w 807"/>
                <a:gd name="T3" fmla="*/ 260 h 260"/>
                <a:gd name="T4" fmla="*/ 807 w 807"/>
                <a:gd name="T5" fmla="*/ 0 h 26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07" h="260">
                  <a:moveTo>
                    <a:pt x="0" y="3"/>
                  </a:moveTo>
                  <a:lnTo>
                    <a:pt x="391" y="260"/>
                  </a:lnTo>
                  <a:lnTo>
                    <a:pt x="807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6" name="Freeform 89"/>
            <p:cNvSpPr>
              <a:spLocks/>
            </p:cNvSpPr>
            <p:nvPr/>
          </p:nvSpPr>
          <p:spPr bwMode="auto">
            <a:xfrm>
              <a:off x="3426" y="2269"/>
              <a:ext cx="600" cy="302"/>
            </a:xfrm>
            <a:custGeom>
              <a:avLst/>
              <a:gdLst>
                <a:gd name="T0" fmla="*/ 0 w 600"/>
                <a:gd name="T1" fmla="*/ 0 h 302"/>
                <a:gd name="T2" fmla="*/ 276 w 600"/>
                <a:gd name="T3" fmla="*/ 302 h 302"/>
                <a:gd name="T4" fmla="*/ 600 w 600"/>
                <a:gd name="T5" fmla="*/ 6 h 3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0" h="302">
                  <a:moveTo>
                    <a:pt x="0" y="0"/>
                  </a:moveTo>
                  <a:lnTo>
                    <a:pt x="276" y="302"/>
                  </a:lnTo>
                  <a:lnTo>
                    <a:pt x="600" y="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7" name="Line 90"/>
            <p:cNvSpPr>
              <a:spLocks noChangeShapeType="1"/>
            </p:cNvSpPr>
            <p:nvPr/>
          </p:nvSpPr>
          <p:spPr bwMode="auto">
            <a:xfrm flipH="1">
              <a:off x="4476" y="2275"/>
              <a:ext cx="156" cy="2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48" name="Rectangle 91"/>
            <p:cNvSpPr>
              <a:spLocks noChangeArrowheads="1"/>
            </p:cNvSpPr>
            <p:nvPr/>
          </p:nvSpPr>
          <p:spPr bwMode="auto">
            <a:xfrm>
              <a:off x="4602" y="1646"/>
              <a:ext cx="26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Host 2</a:t>
              </a:r>
              <a:endParaRPr lang="en-GB"/>
            </a:p>
          </p:txBody>
        </p:sp>
        <p:sp>
          <p:nvSpPr>
            <p:cNvPr id="38949" name="Rectangle 92"/>
            <p:cNvSpPr>
              <a:spLocks noChangeArrowheads="1"/>
            </p:cNvSpPr>
            <p:nvPr/>
          </p:nvSpPr>
          <p:spPr bwMode="auto">
            <a:xfrm>
              <a:off x="3532" y="2607"/>
              <a:ext cx="302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0" name="Freeform 93"/>
            <p:cNvSpPr>
              <a:spLocks/>
            </p:cNvSpPr>
            <p:nvPr/>
          </p:nvSpPr>
          <p:spPr bwMode="auto">
            <a:xfrm>
              <a:off x="3834" y="2568"/>
              <a:ext cx="39" cy="215"/>
            </a:xfrm>
            <a:custGeom>
              <a:avLst/>
              <a:gdLst>
                <a:gd name="T0" fmla="*/ 39 w 39"/>
                <a:gd name="T1" fmla="*/ 0 h 215"/>
                <a:gd name="T2" fmla="*/ 39 w 39"/>
                <a:gd name="T3" fmla="*/ 178 h 215"/>
                <a:gd name="T4" fmla="*/ 0 w 39"/>
                <a:gd name="T5" fmla="*/ 215 h 215"/>
                <a:gd name="T6" fmla="*/ 0 w 39"/>
                <a:gd name="T7" fmla="*/ 39 h 215"/>
                <a:gd name="T8" fmla="*/ 39 w 3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5">
                  <a:moveTo>
                    <a:pt x="39" y="0"/>
                  </a:moveTo>
                  <a:lnTo>
                    <a:pt x="39" y="178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1" name="Freeform 94"/>
            <p:cNvSpPr>
              <a:spLocks/>
            </p:cNvSpPr>
            <p:nvPr/>
          </p:nvSpPr>
          <p:spPr bwMode="auto">
            <a:xfrm>
              <a:off x="3532" y="2568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2" name="Freeform 95"/>
            <p:cNvSpPr>
              <a:spLocks noEditPoints="1"/>
            </p:cNvSpPr>
            <p:nvPr/>
          </p:nvSpPr>
          <p:spPr bwMode="auto">
            <a:xfrm>
              <a:off x="3602" y="2668"/>
              <a:ext cx="128" cy="62"/>
            </a:xfrm>
            <a:custGeom>
              <a:avLst/>
              <a:gdLst>
                <a:gd name="T0" fmla="*/ 8 w 128"/>
                <a:gd name="T1" fmla="*/ 62 h 62"/>
                <a:gd name="T2" fmla="*/ 14 w 128"/>
                <a:gd name="T3" fmla="*/ 37 h 62"/>
                <a:gd name="T4" fmla="*/ 22 w 128"/>
                <a:gd name="T5" fmla="*/ 39 h 62"/>
                <a:gd name="T6" fmla="*/ 25 w 128"/>
                <a:gd name="T7" fmla="*/ 48 h 62"/>
                <a:gd name="T8" fmla="*/ 39 w 128"/>
                <a:gd name="T9" fmla="*/ 62 h 62"/>
                <a:gd name="T10" fmla="*/ 33 w 128"/>
                <a:gd name="T11" fmla="*/ 45 h 62"/>
                <a:gd name="T12" fmla="*/ 30 w 128"/>
                <a:gd name="T13" fmla="*/ 37 h 62"/>
                <a:gd name="T14" fmla="*/ 25 w 128"/>
                <a:gd name="T15" fmla="*/ 34 h 62"/>
                <a:gd name="T16" fmla="*/ 33 w 128"/>
                <a:gd name="T17" fmla="*/ 28 h 62"/>
                <a:gd name="T18" fmla="*/ 36 w 128"/>
                <a:gd name="T19" fmla="*/ 17 h 62"/>
                <a:gd name="T20" fmla="*/ 33 w 128"/>
                <a:gd name="T21" fmla="*/ 11 h 62"/>
                <a:gd name="T22" fmla="*/ 30 w 128"/>
                <a:gd name="T23" fmla="*/ 6 h 62"/>
                <a:gd name="T24" fmla="*/ 14 w 128"/>
                <a:gd name="T25" fmla="*/ 0 h 62"/>
                <a:gd name="T26" fmla="*/ 0 w 128"/>
                <a:gd name="T27" fmla="*/ 3 h 62"/>
                <a:gd name="T28" fmla="*/ 8 w 128"/>
                <a:gd name="T29" fmla="*/ 9 h 62"/>
                <a:gd name="T30" fmla="*/ 14 w 128"/>
                <a:gd name="T31" fmla="*/ 6 h 62"/>
                <a:gd name="T32" fmla="*/ 19 w 128"/>
                <a:gd name="T33" fmla="*/ 9 h 62"/>
                <a:gd name="T34" fmla="*/ 28 w 128"/>
                <a:gd name="T35" fmla="*/ 14 h 62"/>
                <a:gd name="T36" fmla="*/ 28 w 128"/>
                <a:gd name="T37" fmla="*/ 17 h 62"/>
                <a:gd name="T38" fmla="*/ 25 w 128"/>
                <a:gd name="T39" fmla="*/ 25 h 62"/>
                <a:gd name="T40" fmla="*/ 14 w 128"/>
                <a:gd name="T41" fmla="*/ 31 h 62"/>
                <a:gd name="T42" fmla="*/ 8 w 128"/>
                <a:gd name="T43" fmla="*/ 9 h 62"/>
                <a:gd name="T44" fmla="*/ 53 w 128"/>
                <a:gd name="T45" fmla="*/ 62 h 62"/>
                <a:gd name="T46" fmla="*/ 61 w 128"/>
                <a:gd name="T47" fmla="*/ 37 h 62"/>
                <a:gd name="T48" fmla="*/ 70 w 128"/>
                <a:gd name="T49" fmla="*/ 39 h 62"/>
                <a:gd name="T50" fmla="*/ 72 w 128"/>
                <a:gd name="T51" fmla="*/ 48 h 62"/>
                <a:gd name="T52" fmla="*/ 84 w 128"/>
                <a:gd name="T53" fmla="*/ 62 h 62"/>
                <a:gd name="T54" fmla="*/ 81 w 128"/>
                <a:gd name="T55" fmla="*/ 45 h 62"/>
                <a:gd name="T56" fmla="*/ 78 w 128"/>
                <a:gd name="T57" fmla="*/ 37 h 62"/>
                <a:gd name="T58" fmla="*/ 72 w 128"/>
                <a:gd name="T59" fmla="*/ 34 h 62"/>
                <a:gd name="T60" fmla="*/ 78 w 128"/>
                <a:gd name="T61" fmla="*/ 28 h 62"/>
                <a:gd name="T62" fmla="*/ 84 w 128"/>
                <a:gd name="T63" fmla="*/ 17 h 62"/>
                <a:gd name="T64" fmla="*/ 81 w 128"/>
                <a:gd name="T65" fmla="*/ 11 h 62"/>
                <a:gd name="T66" fmla="*/ 78 w 128"/>
                <a:gd name="T67" fmla="*/ 6 h 62"/>
                <a:gd name="T68" fmla="*/ 61 w 128"/>
                <a:gd name="T69" fmla="*/ 0 h 62"/>
                <a:gd name="T70" fmla="*/ 47 w 128"/>
                <a:gd name="T71" fmla="*/ 3 h 62"/>
                <a:gd name="T72" fmla="*/ 53 w 128"/>
                <a:gd name="T73" fmla="*/ 9 h 62"/>
                <a:gd name="T74" fmla="*/ 61 w 128"/>
                <a:gd name="T75" fmla="*/ 6 h 62"/>
                <a:gd name="T76" fmla="*/ 67 w 128"/>
                <a:gd name="T77" fmla="*/ 9 h 62"/>
                <a:gd name="T78" fmla="*/ 72 w 128"/>
                <a:gd name="T79" fmla="*/ 14 h 62"/>
                <a:gd name="T80" fmla="*/ 75 w 128"/>
                <a:gd name="T81" fmla="*/ 17 h 62"/>
                <a:gd name="T82" fmla="*/ 72 w 128"/>
                <a:gd name="T83" fmla="*/ 25 h 62"/>
                <a:gd name="T84" fmla="*/ 61 w 128"/>
                <a:gd name="T85" fmla="*/ 31 h 62"/>
                <a:gd name="T86" fmla="*/ 53 w 128"/>
                <a:gd name="T87" fmla="*/ 9 h 62"/>
                <a:gd name="T88" fmla="*/ 100 w 128"/>
                <a:gd name="T89" fmla="*/ 62 h 62"/>
                <a:gd name="T90" fmla="*/ 100 w 128"/>
                <a:gd name="T91" fmla="*/ 37 h 62"/>
                <a:gd name="T92" fmla="*/ 106 w 128"/>
                <a:gd name="T93" fmla="*/ 39 h 62"/>
                <a:gd name="T94" fmla="*/ 125 w 128"/>
                <a:gd name="T95" fmla="*/ 31 h 62"/>
                <a:gd name="T96" fmla="*/ 128 w 128"/>
                <a:gd name="T97" fmla="*/ 25 h 62"/>
                <a:gd name="T98" fmla="*/ 128 w 128"/>
                <a:gd name="T99" fmla="*/ 20 h 62"/>
                <a:gd name="T100" fmla="*/ 123 w 128"/>
                <a:gd name="T101" fmla="*/ 6 h 62"/>
                <a:gd name="T102" fmla="*/ 117 w 128"/>
                <a:gd name="T103" fmla="*/ 3 h 62"/>
                <a:gd name="T104" fmla="*/ 106 w 128"/>
                <a:gd name="T105" fmla="*/ 0 h 62"/>
                <a:gd name="T106" fmla="*/ 92 w 128"/>
                <a:gd name="T107" fmla="*/ 62 h 62"/>
                <a:gd name="T108" fmla="*/ 100 w 128"/>
                <a:gd name="T109" fmla="*/ 9 h 62"/>
                <a:gd name="T110" fmla="*/ 109 w 128"/>
                <a:gd name="T111" fmla="*/ 9 h 62"/>
                <a:gd name="T112" fmla="*/ 117 w 128"/>
                <a:gd name="T113" fmla="*/ 11 h 62"/>
                <a:gd name="T114" fmla="*/ 120 w 128"/>
                <a:gd name="T115" fmla="*/ 20 h 62"/>
                <a:gd name="T116" fmla="*/ 120 w 128"/>
                <a:gd name="T117" fmla="*/ 25 h 62"/>
                <a:gd name="T118" fmla="*/ 111 w 128"/>
                <a:gd name="T119" fmla="*/ 31 h 62"/>
                <a:gd name="T120" fmla="*/ 106 w 128"/>
                <a:gd name="T121" fmla="*/ 31 h 62"/>
                <a:gd name="T122" fmla="*/ 100 w 128"/>
                <a:gd name="T123" fmla="*/ 9 h 6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28" h="62">
                  <a:moveTo>
                    <a:pt x="0" y="62"/>
                  </a:moveTo>
                  <a:lnTo>
                    <a:pt x="8" y="62"/>
                  </a:lnTo>
                  <a:lnTo>
                    <a:pt x="8" y="37"/>
                  </a:lnTo>
                  <a:lnTo>
                    <a:pt x="14" y="37"/>
                  </a:lnTo>
                  <a:lnTo>
                    <a:pt x="22" y="39"/>
                  </a:lnTo>
                  <a:lnTo>
                    <a:pt x="25" y="48"/>
                  </a:lnTo>
                  <a:lnTo>
                    <a:pt x="30" y="62"/>
                  </a:lnTo>
                  <a:lnTo>
                    <a:pt x="39" y="62"/>
                  </a:lnTo>
                  <a:lnTo>
                    <a:pt x="33" y="45"/>
                  </a:lnTo>
                  <a:lnTo>
                    <a:pt x="30" y="37"/>
                  </a:lnTo>
                  <a:lnTo>
                    <a:pt x="25" y="34"/>
                  </a:lnTo>
                  <a:lnTo>
                    <a:pt x="33" y="28"/>
                  </a:lnTo>
                  <a:lnTo>
                    <a:pt x="36" y="23"/>
                  </a:lnTo>
                  <a:lnTo>
                    <a:pt x="36" y="17"/>
                  </a:lnTo>
                  <a:lnTo>
                    <a:pt x="33" y="11"/>
                  </a:lnTo>
                  <a:lnTo>
                    <a:pt x="30" y="6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0" y="3"/>
                  </a:lnTo>
                  <a:lnTo>
                    <a:pt x="0" y="62"/>
                  </a:lnTo>
                  <a:close/>
                  <a:moveTo>
                    <a:pt x="8" y="9"/>
                  </a:moveTo>
                  <a:lnTo>
                    <a:pt x="8" y="9"/>
                  </a:lnTo>
                  <a:lnTo>
                    <a:pt x="14" y="6"/>
                  </a:lnTo>
                  <a:lnTo>
                    <a:pt x="19" y="9"/>
                  </a:lnTo>
                  <a:lnTo>
                    <a:pt x="25" y="9"/>
                  </a:lnTo>
                  <a:lnTo>
                    <a:pt x="28" y="14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4" y="31"/>
                  </a:lnTo>
                  <a:lnTo>
                    <a:pt x="8" y="31"/>
                  </a:lnTo>
                  <a:lnTo>
                    <a:pt x="8" y="9"/>
                  </a:lnTo>
                  <a:close/>
                  <a:moveTo>
                    <a:pt x="47" y="62"/>
                  </a:moveTo>
                  <a:lnTo>
                    <a:pt x="53" y="62"/>
                  </a:lnTo>
                  <a:lnTo>
                    <a:pt x="53" y="37"/>
                  </a:lnTo>
                  <a:lnTo>
                    <a:pt x="61" y="37"/>
                  </a:lnTo>
                  <a:lnTo>
                    <a:pt x="70" y="39"/>
                  </a:lnTo>
                  <a:lnTo>
                    <a:pt x="72" y="48"/>
                  </a:lnTo>
                  <a:lnTo>
                    <a:pt x="75" y="62"/>
                  </a:lnTo>
                  <a:lnTo>
                    <a:pt x="84" y="62"/>
                  </a:lnTo>
                  <a:lnTo>
                    <a:pt x="81" y="45"/>
                  </a:lnTo>
                  <a:lnTo>
                    <a:pt x="78" y="37"/>
                  </a:lnTo>
                  <a:lnTo>
                    <a:pt x="72" y="34"/>
                  </a:lnTo>
                  <a:lnTo>
                    <a:pt x="78" y="28"/>
                  </a:lnTo>
                  <a:lnTo>
                    <a:pt x="81" y="23"/>
                  </a:lnTo>
                  <a:lnTo>
                    <a:pt x="84" y="17"/>
                  </a:lnTo>
                  <a:lnTo>
                    <a:pt x="81" y="11"/>
                  </a:lnTo>
                  <a:lnTo>
                    <a:pt x="78" y="6"/>
                  </a:lnTo>
                  <a:lnTo>
                    <a:pt x="70" y="3"/>
                  </a:lnTo>
                  <a:lnTo>
                    <a:pt x="61" y="0"/>
                  </a:lnTo>
                  <a:lnTo>
                    <a:pt x="47" y="3"/>
                  </a:lnTo>
                  <a:lnTo>
                    <a:pt x="47" y="62"/>
                  </a:lnTo>
                  <a:close/>
                  <a:moveTo>
                    <a:pt x="53" y="9"/>
                  </a:moveTo>
                  <a:lnTo>
                    <a:pt x="53" y="9"/>
                  </a:lnTo>
                  <a:lnTo>
                    <a:pt x="61" y="6"/>
                  </a:lnTo>
                  <a:lnTo>
                    <a:pt x="67" y="9"/>
                  </a:lnTo>
                  <a:lnTo>
                    <a:pt x="70" y="9"/>
                  </a:lnTo>
                  <a:lnTo>
                    <a:pt x="72" y="14"/>
                  </a:lnTo>
                  <a:lnTo>
                    <a:pt x="75" y="17"/>
                  </a:lnTo>
                  <a:lnTo>
                    <a:pt x="72" y="23"/>
                  </a:lnTo>
                  <a:lnTo>
                    <a:pt x="72" y="25"/>
                  </a:lnTo>
                  <a:lnTo>
                    <a:pt x="67" y="28"/>
                  </a:lnTo>
                  <a:lnTo>
                    <a:pt x="61" y="31"/>
                  </a:lnTo>
                  <a:lnTo>
                    <a:pt x="53" y="31"/>
                  </a:lnTo>
                  <a:lnTo>
                    <a:pt x="53" y="9"/>
                  </a:lnTo>
                  <a:close/>
                  <a:moveTo>
                    <a:pt x="92" y="62"/>
                  </a:moveTo>
                  <a:lnTo>
                    <a:pt x="100" y="62"/>
                  </a:lnTo>
                  <a:lnTo>
                    <a:pt x="100" y="37"/>
                  </a:lnTo>
                  <a:lnTo>
                    <a:pt x="106" y="39"/>
                  </a:lnTo>
                  <a:lnTo>
                    <a:pt x="117" y="37"/>
                  </a:lnTo>
                  <a:lnTo>
                    <a:pt x="125" y="31"/>
                  </a:lnTo>
                  <a:lnTo>
                    <a:pt x="128" y="25"/>
                  </a:lnTo>
                  <a:lnTo>
                    <a:pt x="128" y="20"/>
                  </a:lnTo>
                  <a:lnTo>
                    <a:pt x="128" y="11"/>
                  </a:lnTo>
                  <a:lnTo>
                    <a:pt x="123" y="6"/>
                  </a:lnTo>
                  <a:lnTo>
                    <a:pt x="117" y="3"/>
                  </a:lnTo>
                  <a:lnTo>
                    <a:pt x="106" y="0"/>
                  </a:lnTo>
                  <a:lnTo>
                    <a:pt x="92" y="3"/>
                  </a:lnTo>
                  <a:lnTo>
                    <a:pt x="92" y="62"/>
                  </a:lnTo>
                  <a:close/>
                  <a:moveTo>
                    <a:pt x="100" y="9"/>
                  </a:moveTo>
                  <a:lnTo>
                    <a:pt x="100" y="9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7" y="11"/>
                  </a:lnTo>
                  <a:lnTo>
                    <a:pt x="120" y="14"/>
                  </a:lnTo>
                  <a:lnTo>
                    <a:pt x="120" y="20"/>
                  </a:lnTo>
                  <a:lnTo>
                    <a:pt x="120" y="25"/>
                  </a:lnTo>
                  <a:lnTo>
                    <a:pt x="117" y="28"/>
                  </a:lnTo>
                  <a:lnTo>
                    <a:pt x="111" y="31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10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3" name="Rectangle 96"/>
            <p:cNvSpPr>
              <a:spLocks noChangeArrowheads="1"/>
            </p:cNvSpPr>
            <p:nvPr/>
          </p:nvSpPr>
          <p:spPr bwMode="auto">
            <a:xfrm>
              <a:off x="4306" y="2612"/>
              <a:ext cx="301" cy="17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Freeform 97"/>
            <p:cNvSpPr>
              <a:spLocks/>
            </p:cNvSpPr>
            <p:nvPr/>
          </p:nvSpPr>
          <p:spPr bwMode="auto">
            <a:xfrm>
              <a:off x="4607" y="2573"/>
              <a:ext cx="39" cy="215"/>
            </a:xfrm>
            <a:custGeom>
              <a:avLst/>
              <a:gdLst>
                <a:gd name="T0" fmla="*/ 39 w 39"/>
                <a:gd name="T1" fmla="*/ 0 h 215"/>
                <a:gd name="T2" fmla="*/ 39 w 39"/>
                <a:gd name="T3" fmla="*/ 179 h 215"/>
                <a:gd name="T4" fmla="*/ 0 w 39"/>
                <a:gd name="T5" fmla="*/ 215 h 215"/>
                <a:gd name="T6" fmla="*/ 0 w 39"/>
                <a:gd name="T7" fmla="*/ 39 h 215"/>
                <a:gd name="T8" fmla="*/ 39 w 3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5">
                  <a:moveTo>
                    <a:pt x="39" y="0"/>
                  </a:moveTo>
                  <a:lnTo>
                    <a:pt x="39" y="179"/>
                  </a:lnTo>
                  <a:lnTo>
                    <a:pt x="0" y="215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5" name="Freeform 98"/>
            <p:cNvSpPr>
              <a:spLocks/>
            </p:cNvSpPr>
            <p:nvPr/>
          </p:nvSpPr>
          <p:spPr bwMode="auto">
            <a:xfrm>
              <a:off x="4306" y="2573"/>
              <a:ext cx="340" cy="39"/>
            </a:xfrm>
            <a:custGeom>
              <a:avLst/>
              <a:gdLst>
                <a:gd name="T0" fmla="*/ 0 w 340"/>
                <a:gd name="T1" fmla="*/ 39 h 39"/>
                <a:gd name="T2" fmla="*/ 39 w 340"/>
                <a:gd name="T3" fmla="*/ 0 h 39"/>
                <a:gd name="T4" fmla="*/ 340 w 340"/>
                <a:gd name="T5" fmla="*/ 0 h 39"/>
                <a:gd name="T6" fmla="*/ 301 w 340"/>
                <a:gd name="T7" fmla="*/ 39 h 39"/>
                <a:gd name="T8" fmla="*/ 0 w 340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0" h="39">
                  <a:moveTo>
                    <a:pt x="0" y="39"/>
                  </a:moveTo>
                  <a:lnTo>
                    <a:pt x="39" y="0"/>
                  </a:lnTo>
                  <a:lnTo>
                    <a:pt x="340" y="0"/>
                  </a:lnTo>
                  <a:lnTo>
                    <a:pt x="30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Freeform 99"/>
            <p:cNvSpPr>
              <a:spLocks noEditPoints="1"/>
            </p:cNvSpPr>
            <p:nvPr/>
          </p:nvSpPr>
          <p:spPr bwMode="auto">
            <a:xfrm>
              <a:off x="4370" y="2668"/>
              <a:ext cx="151" cy="62"/>
            </a:xfrm>
            <a:custGeom>
              <a:avLst/>
              <a:gdLst>
                <a:gd name="T0" fmla="*/ 61 w 151"/>
                <a:gd name="T1" fmla="*/ 62 h 62"/>
                <a:gd name="T2" fmla="*/ 47 w 151"/>
                <a:gd name="T3" fmla="*/ 0 h 62"/>
                <a:gd name="T4" fmla="*/ 36 w 151"/>
                <a:gd name="T5" fmla="*/ 31 h 62"/>
                <a:gd name="T6" fmla="*/ 30 w 151"/>
                <a:gd name="T7" fmla="*/ 51 h 62"/>
                <a:gd name="T8" fmla="*/ 25 w 151"/>
                <a:gd name="T9" fmla="*/ 31 h 62"/>
                <a:gd name="T10" fmla="*/ 5 w 151"/>
                <a:gd name="T11" fmla="*/ 0 h 62"/>
                <a:gd name="T12" fmla="*/ 8 w 151"/>
                <a:gd name="T13" fmla="*/ 62 h 62"/>
                <a:gd name="T14" fmla="*/ 11 w 151"/>
                <a:gd name="T15" fmla="*/ 37 h 62"/>
                <a:gd name="T16" fmla="*/ 11 w 151"/>
                <a:gd name="T17" fmla="*/ 9 h 62"/>
                <a:gd name="T18" fmla="*/ 16 w 151"/>
                <a:gd name="T19" fmla="*/ 34 h 62"/>
                <a:gd name="T20" fmla="*/ 33 w 151"/>
                <a:gd name="T21" fmla="*/ 62 h 62"/>
                <a:gd name="T22" fmla="*/ 44 w 151"/>
                <a:gd name="T23" fmla="*/ 31 h 62"/>
                <a:gd name="T24" fmla="*/ 50 w 151"/>
                <a:gd name="T25" fmla="*/ 9 h 62"/>
                <a:gd name="T26" fmla="*/ 53 w 151"/>
                <a:gd name="T27" fmla="*/ 37 h 62"/>
                <a:gd name="T28" fmla="*/ 70 w 151"/>
                <a:gd name="T29" fmla="*/ 59 h 62"/>
                <a:gd name="T30" fmla="*/ 75 w 151"/>
                <a:gd name="T31" fmla="*/ 62 h 62"/>
                <a:gd name="T32" fmla="*/ 84 w 151"/>
                <a:gd name="T33" fmla="*/ 62 h 62"/>
                <a:gd name="T34" fmla="*/ 100 w 151"/>
                <a:gd name="T35" fmla="*/ 59 h 62"/>
                <a:gd name="T36" fmla="*/ 106 w 151"/>
                <a:gd name="T37" fmla="*/ 45 h 62"/>
                <a:gd name="T38" fmla="*/ 103 w 151"/>
                <a:gd name="T39" fmla="*/ 39 h 62"/>
                <a:gd name="T40" fmla="*/ 89 w 151"/>
                <a:gd name="T41" fmla="*/ 28 h 62"/>
                <a:gd name="T42" fmla="*/ 81 w 151"/>
                <a:gd name="T43" fmla="*/ 23 h 62"/>
                <a:gd name="T44" fmla="*/ 78 w 151"/>
                <a:gd name="T45" fmla="*/ 17 h 62"/>
                <a:gd name="T46" fmla="*/ 84 w 151"/>
                <a:gd name="T47" fmla="*/ 9 h 62"/>
                <a:gd name="T48" fmla="*/ 89 w 151"/>
                <a:gd name="T49" fmla="*/ 6 h 62"/>
                <a:gd name="T50" fmla="*/ 100 w 151"/>
                <a:gd name="T51" fmla="*/ 9 h 62"/>
                <a:gd name="T52" fmla="*/ 103 w 151"/>
                <a:gd name="T53" fmla="*/ 3 h 62"/>
                <a:gd name="T54" fmla="*/ 89 w 151"/>
                <a:gd name="T55" fmla="*/ 0 h 62"/>
                <a:gd name="T56" fmla="*/ 81 w 151"/>
                <a:gd name="T57" fmla="*/ 3 h 62"/>
                <a:gd name="T58" fmla="*/ 72 w 151"/>
                <a:gd name="T59" fmla="*/ 11 h 62"/>
                <a:gd name="T60" fmla="*/ 70 w 151"/>
                <a:gd name="T61" fmla="*/ 17 h 62"/>
                <a:gd name="T62" fmla="*/ 75 w 151"/>
                <a:gd name="T63" fmla="*/ 28 h 62"/>
                <a:gd name="T64" fmla="*/ 86 w 151"/>
                <a:gd name="T65" fmla="*/ 34 h 62"/>
                <a:gd name="T66" fmla="*/ 97 w 151"/>
                <a:gd name="T67" fmla="*/ 45 h 62"/>
                <a:gd name="T68" fmla="*/ 97 w 151"/>
                <a:gd name="T69" fmla="*/ 51 h 62"/>
                <a:gd name="T70" fmla="*/ 89 w 151"/>
                <a:gd name="T71" fmla="*/ 56 h 62"/>
                <a:gd name="T72" fmla="*/ 84 w 151"/>
                <a:gd name="T73" fmla="*/ 56 h 62"/>
                <a:gd name="T74" fmla="*/ 72 w 151"/>
                <a:gd name="T75" fmla="*/ 53 h 62"/>
                <a:gd name="T76" fmla="*/ 114 w 151"/>
                <a:gd name="T77" fmla="*/ 62 h 62"/>
                <a:gd name="T78" fmla="*/ 123 w 151"/>
                <a:gd name="T79" fmla="*/ 37 h 62"/>
                <a:gd name="T80" fmla="*/ 128 w 151"/>
                <a:gd name="T81" fmla="*/ 39 h 62"/>
                <a:gd name="T82" fmla="*/ 139 w 151"/>
                <a:gd name="T83" fmla="*/ 37 h 62"/>
                <a:gd name="T84" fmla="*/ 148 w 151"/>
                <a:gd name="T85" fmla="*/ 31 h 62"/>
                <a:gd name="T86" fmla="*/ 151 w 151"/>
                <a:gd name="T87" fmla="*/ 20 h 62"/>
                <a:gd name="T88" fmla="*/ 151 w 151"/>
                <a:gd name="T89" fmla="*/ 11 h 62"/>
                <a:gd name="T90" fmla="*/ 145 w 151"/>
                <a:gd name="T91" fmla="*/ 6 h 62"/>
                <a:gd name="T92" fmla="*/ 128 w 151"/>
                <a:gd name="T93" fmla="*/ 0 h 62"/>
                <a:gd name="T94" fmla="*/ 114 w 151"/>
                <a:gd name="T95" fmla="*/ 3 h 62"/>
                <a:gd name="T96" fmla="*/ 123 w 151"/>
                <a:gd name="T97" fmla="*/ 9 h 62"/>
                <a:gd name="T98" fmla="*/ 131 w 151"/>
                <a:gd name="T99" fmla="*/ 9 h 62"/>
                <a:gd name="T100" fmla="*/ 137 w 151"/>
                <a:gd name="T101" fmla="*/ 9 h 62"/>
                <a:gd name="T102" fmla="*/ 142 w 151"/>
                <a:gd name="T103" fmla="*/ 14 h 62"/>
                <a:gd name="T104" fmla="*/ 142 w 151"/>
                <a:gd name="T105" fmla="*/ 20 h 62"/>
                <a:gd name="T106" fmla="*/ 139 w 151"/>
                <a:gd name="T107" fmla="*/ 28 h 62"/>
                <a:gd name="T108" fmla="*/ 128 w 151"/>
                <a:gd name="T109" fmla="*/ 31 h 62"/>
                <a:gd name="T110" fmla="*/ 123 w 151"/>
                <a:gd name="T111" fmla="*/ 31 h 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51" h="62">
                  <a:moveTo>
                    <a:pt x="53" y="62"/>
                  </a:moveTo>
                  <a:lnTo>
                    <a:pt x="61" y="62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6" y="31"/>
                  </a:lnTo>
                  <a:lnTo>
                    <a:pt x="30" y="51"/>
                  </a:lnTo>
                  <a:lnTo>
                    <a:pt x="25" y="31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62"/>
                  </a:lnTo>
                  <a:lnTo>
                    <a:pt x="8" y="62"/>
                  </a:lnTo>
                  <a:lnTo>
                    <a:pt x="11" y="37"/>
                  </a:lnTo>
                  <a:lnTo>
                    <a:pt x="11" y="9"/>
                  </a:lnTo>
                  <a:lnTo>
                    <a:pt x="16" y="34"/>
                  </a:lnTo>
                  <a:lnTo>
                    <a:pt x="28" y="62"/>
                  </a:lnTo>
                  <a:lnTo>
                    <a:pt x="33" y="62"/>
                  </a:lnTo>
                  <a:lnTo>
                    <a:pt x="44" y="31"/>
                  </a:lnTo>
                  <a:lnTo>
                    <a:pt x="50" y="9"/>
                  </a:lnTo>
                  <a:lnTo>
                    <a:pt x="53" y="37"/>
                  </a:lnTo>
                  <a:lnTo>
                    <a:pt x="53" y="62"/>
                  </a:lnTo>
                  <a:close/>
                  <a:moveTo>
                    <a:pt x="70" y="59"/>
                  </a:moveTo>
                  <a:lnTo>
                    <a:pt x="70" y="59"/>
                  </a:lnTo>
                  <a:lnTo>
                    <a:pt x="75" y="62"/>
                  </a:lnTo>
                  <a:lnTo>
                    <a:pt x="84" y="62"/>
                  </a:lnTo>
                  <a:lnTo>
                    <a:pt x="92" y="62"/>
                  </a:lnTo>
                  <a:lnTo>
                    <a:pt x="100" y="59"/>
                  </a:lnTo>
                  <a:lnTo>
                    <a:pt x="103" y="53"/>
                  </a:lnTo>
                  <a:lnTo>
                    <a:pt x="106" y="45"/>
                  </a:lnTo>
                  <a:lnTo>
                    <a:pt x="103" y="39"/>
                  </a:lnTo>
                  <a:lnTo>
                    <a:pt x="100" y="34"/>
                  </a:lnTo>
                  <a:lnTo>
                    <a:pt x="89" y="28"/>
                  </a:lnTo>
                  <a:lnTo>
                    <a:pt x="81" y="23"/>
                  </a:lnTo>
                  <a:lnTo>
                    <a:pt x="78" y="17"/>
                  </a:lnTo>
                  <a:lnTo>
                    <a:pt x="81" y="9"/>
                  </a:lnTo>
                  <a:lnTo>
                    <a:pt x="84" y="9"/>
                  </a:lnTo>
                  <a:lnTo>
                    <a:pt x="89" y="6"/>
                  </a:lnTo>
                  <a:lnTo>
                    <a:pt x="95" y="9"/>
                  </a:lnTo>
                  <a:lnTo>
                    <a:pt x="100" y="9"/>
                  </a:lnTo>
                  <a:lnTo>
                    <a:pt x="103" y="3"/>
                  </a:lnTo>
                  <a:lnTo>
                    <a:pt x="97" y="0"/>
                  </a:lnTo>
                  <a:lnTo>
                    <a:pt x="89" y="0"/>
                  </a:lnTo>
                  <a:lnTo>
                    <a:pt x="81" y="3"/>
                  </a:lnTo>
                  <a:lnTo>
                    <a:pt x="75" y="6"/>
                  </a:lnTo>
                  <a:lnTo>
                    <a:pt x="72" y="11"/>
                  </a:lnTo>
                  <a:lnTo>
                    <a:pt x="70" y="17"/>
                  </a:lnTo>
                  <a:lnTo>
                    <a:pt x="72" y="23"/>
                  </a:lnTo>
                  <a:lnTo>
                    <a:pt x="75" y="28"/>
                  </a:lnTo>
                  <a:lnTo>
                    <a:pt x="86" y="34"/>
                  </a:lnTo>
                  <a:lnTo>
                    <a:pt x="95" y="39"/>
                  </a:lnTo>
                  <a:lnTo>
                    <a:pt x="97" y="45"/>
                  </a:lnTo>
                  <a:lnTo>
                    <a:pt x="97" y="51"/>
                  </a:lnTo>
                  <a:lnTo>
                    <a:pt x="95" y="53"/>
                  </a:lnTo>
                  <a:lnTo>
                    <a:pt x="89" y="56"/>
                  </a:lnTo>
                  <a:lnTo>
                    <a:pt x="84" y="56"/>
                  </a:lnTo>
                  <a:lnTo>
                    <a:pt x="78" y="56"/>
                  </a:lnTo>
                  <a:lnTo>
                    <a:pt x="72" y="53"/>
                  </a:lnTo>
                  <a:lnTo>
                    <a:pt x="70" y="59"/>
                  </a:lnTo>
                  <a:close/>
                  <a:moveTo>
                    <a:pt x="114" y="62"/>
                  </a:moveTo>
                  <a:lnTo>
                    <a:pt x="123" y="62"/>
                  </a:lnTo>
                  <a:lnTo>
                    <a:pt x="123" y="37"/>
                  </a:lnTo>
                  <a:lnTo>
                    <a:pt x="128" y="39"/>
                  </a:lnTo>
                  <a:lnTo>
                    <a:pt x="139" y="37"/>
                  </a:lnTo>
                  <a:lnTo>
                    <a:pt x="148" y="31"/>
                  </a:lnTo>
                  <a:lnTo>
                    <a:pt x="151" y="25"/>
                  </a:lnTo>
                  <a:lnTo>
                    <a:pt x="151" y="20"/>
                  </a:lnTo>
                  <a:lnTo>
                    <a:pt x="151" y="11"/>
                  </a:lnTo>
                  <a:lnTo>
                    <a:pt x="145" y="6"/>
                  </a:lnTo>
                  <a:lnTo>
                    <a:pt x="139" y="3"/>
                  </a:lnTo>
                  <a:lnTo>
                    <a:pt x="128" y="0"/>
                  </a:lnTo>
                  <a:lnTo>
                    <a:pt x="114" y="3"/>
                  </a:lnTo>
                  <a:lnTo>
                    <a:pt x="114" y="62"/>
                  </a:lnTo>
                  <a:close/>
                  <a:moveTo>
                    <a:pt x="123" y="9"/>
                  </a:moveTo>
                  <a:lnTo>
                    <a:pt x="123" y="9"/>
                  </a:lnTo>
                  <a:lnTo>
                    <a:pt x="131" y="9"/>
                  </a:lnTo>
                  <a:lnTo>
                    <a:pt x="137" y="9"/>
                  </a:lnTo>
                  <a:lnTo>
                    <a:pt x="139" y="11"/>
                  </a:lnTo>
                  <a:lnTo>
                    <a:pt x="142" y="14"/>
                  </a:lnTo>
                  <a:lnTo>
                    <a:pt x="142" y="20"/>
                  </a:lnTo>
                  <a:lnTo>
                    <a:pt x="142" y="25"/>
                  </a:lnTo>
                  <a:lnTo>
                    <a:pt x="139" y="28"/>
                  </a:lnTo>
                  <a:lnTo>
                    <a:pt x="134" y="31"/>
                  </a:lnTo>
                  <a:lnTo>
                    <a:pt x="128" y="31"/>
                  </a:lnTo>
                  <a:lnTo>
                    <a:pt x="123" y="31"/>
                  </a:lnTo>
                  <a:lnTo>
                    <a:pt x="12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7" name="Rectangle 100"/>
            <p:cNvSpPr>
              <a:spLocks noChangeArrowheads="1"/>
            </p:cNvSpPr>
            <p:nvPr/>
          </p:nvSpPr>
          <p:spPr bwMode="auto">
            <a:xfrm>
              <a:off x="3895" y="3079"/>
              <a:ext cx="302" cy="17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Freeform 101"/>
            <p:cNvSpPr>
              <a:spLocks/>
            </p:cNvSpPr>
            <p:nvPr/>
          </p:nvSpPr>
          <p:spPr bwMode="auto">
            <a:xfrm>
              <a:off x="4197" y="3040"/>
              <a:ext cx="39" cy="217"/>
            </a:xfrm>
            <a:custGeom>
              <a:avLst/>
              <a:gdLst>
                <a:gd name="T0" fmla="*/ 39 w 39"/>
                <a:gd name="T1" fmla="*/ 0 h 217"/>
                <a:gd name="T2" fmla="*/ 39 w 39"/>
                <a:gd name="T3" fmla="*/ 178 h 217"/>
                <a:gd name="T4" fmla="*/ 0 w 39"/>
                <a:gd name="T5" fmla="*/ 217 h 217"/>
                <a:gd name="T6" fmla="*/ 0 w 39"/>
                <a:gd name="T7" fmla="*/ 39 h 217"/>
                <a:gd name="T8" fmla="*/ 39 w 39"/>
                <a:gd name="T9" fmla="*/ 0 h 2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217">
                  <a:moveTo>
                    <a:pt x="39" y="0"/>
                  </a:moveTo>
                  <a:lnTo>
                    <a:pt x="39" y="178"/>
                  </a:lnTo>
                  <a:lnTo>
                    <a:pt x="0" y="217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Freeform 102"/>
            <p:cNvSpPr>
              <a:spLocks/>
            </p:cNvSpPr>
            <p:nvPr/>
          </p:nvSpPr>
          <p:spPr bwMode="auto">
            <a:xfrm>
              <a:off x="3895" y="3040"/>
              <a:ext cx="341" cy="39"/>
            </a:xfrm>
            <a:custGeom>
              <a:avLst/>
              <a:gdLst>
                <a:gd name="T0" fmla="*/ 0 w 341"/>
                <a:gd name="T1" fmla="*/ 39 h 39"/>
                <a:gd name="T2" fmla="*/ 39 w 341"/>
                <a:gd name="T3" fmla="*/ 0 h 39"/>
                <a:gd name="T4" fmla="*/ 341 w 341"/>
                <a:gd name="T5" fmla="*/ 0 h 39"/>
                <a:gd name="T6" fmla="*/ 302 w 341"/>
                <a:gd name="T7" fmla="*/ 39 h 39"/>
                <a:gd name="T8" fmla="*/ 0 w 34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1" h="39">
                  <a:moveTo>
                    <a:pt x="0" y="39"/>
                  </a:moveTo>
                  <a:lnTo>
                    <a:pt x="39" y="0"/>
                  </a:lnTo>
                  <a:lnTo>
                    <a:pt x="341" y="0"/>
                  </a:lnTo>
                  <a:lnTo>
                    <a:pt x="302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Freeform 103"/>
            <p:cNvSpPr>
              <a:spLocks noEditPoints="1"/>
            </p:cNvSpPr>
            <p:nvPr/>
          </p:nvSpPr>
          <p:spPr bwMode="auto">
            <a:xfrm>
              <a:off x="3956" y="3140"/>
              <a:ext cx="148" cy="59"/>
            </a:xfrm>
            <a:custGeom>
              <a:avLst/>
              <a:gdLst>
                <a:gd name="T0" fmla="*/ 0 w 148"/>
                <a:gd name="T1" fmla="*/ 0 h 59"/>
                <a:gd name="T2" fmla="*/ 0 w 148"/>
                <a:gd name="T3" fmla="*/ 59 h 59"/>
                <a:gd name="T4" fmla="*/ 6 w 148"/>
                <a:gd name="T5" fmla="*/ 59 h 59"/>
                <a:gd name="T6" fmla="*/ 6 w 148"/>
                <a:gd name="T7" fmla="*/ 31 h 59"/>
                <a:gd name="T8" fmla="*/ 37 w 148"/>
                <a:gd name="T9" fmla="*/ 31 h 59"/>
                <a:gd name="T10" fmla="*/ 37 w 148"/>
                <a:gd name="T11" fmla="*/ 59 h 59"/>
                <a:gd name="T12" fmla="*/ 42 w 148"/>
                <a:gd name="T13" fmla="*/ 59 h 59"/>
                <a:gd name="T14" fmla="*/ 42 w 148"/>
                <a:gd name="T15" fmla="*/ 0 h 59"/>
                <a:gd name="T16" fmla="*/ 37 w 148"/>
                <a:gd name="T17" fmla="*/ 0 h 59"/>
                <a:gd name="T18" fmla="*/ 37 w 148"/>
                <a:gd name="T19" fmla="*/ 25 h 59"/>
                <a:gd name="T20" fmla="*/ 6 w 148"/>
                <a:gd name="T21" fmla="*/ 25 h 59"/>
                <a:gd name="T22" fmla="*/ 6 w 148"/>
                <a:gd name="T23" fmla="*/ 0 h 59"/>
                <a:gd name="T24" fmla="*/ 0 w 148"/>
                <a:gd name="T25" fmla="*/ 0 h 59"/>
                <a:gd name="T26" fmla="*/ 56 w 148"/>
                <a:gd name="T27" fmla="*/ 0 h 59"/>
                <a:gd name="T28" fmla="*/ 56 w 148"/>
                <a:gd name="T29" fmla="*/ 59 h 59"/>
                <a:gd name="T30" fmla="*/ 65 w 148"/>
                <a:gd name="T31" fmla="*/ 59 h 59"/>
                <a:gd name="T32" fmla="*/ 65 w 148"/>
                <a:gd name="T33" fmla="*/ 31 h 59"/>
                <a:gd name="T34" fmla="*/ 93 w 148"/>
                <a:gd name="T35" fmla="*/ 31 h 59"/>
                <a:gd name="T36" fmla="*/ 93 w 148"/>
                <a:gd name="T37" fmla="*/ 59 h 59"/>
                <a:gd name="T38" fmla="*/ 101 w 148"/>
                <a:gd name="T39" fmla="*/ 59 h 59"/>
                <a:gd name="T40" fmla="*/ 101 w 148"/>
                <a:gd name="T41" fmla="*/ 0 h 59"/>
                <a:gd name="T42" fmla="*/ 93 w 148"/>
                <a:gd name="T43" fmla="*/ 0 h 59"/>
                <a:gd name="T44" fmla="*/ 93 w 148"/>
                <a:gd name="T45" fmla="*/ 25 h 59"/>
                <a:gd name="T46" fmla="*/ 65 w 148"/>
                <a:gd name="T47" fmla="*/ 25 h 59"/>
                <a:gd name="T48" fmla="*/ 65 w 148"/>
                <a:gd name="T49" fmla="*/ 0 h 59"/>
                <a:gd name="T50" fmla="*/ 56 w 148"/>
                <a:gd name="T51" fmla="*/ 0 h 59"/>
                <a:gd name="T52" fmla="*/ 112 w 148"/>
                <a:gd name="T53" fmla="*/ 59 h 59"/>
                <a:gd name="T54" fmla="*/ 121 w 148"/>
                <a:gd name="T55" fmla="*/ 59 h 59"/>
                <a:gd name="T56" fmla="*/ 121 w 148"/>
                <a:gd name="T57" fmla="*/ 36 h 59"/>
                <a:gd name="T58" fmla="*/ 121 w 148"/>
                <a:gd name="T59" fmla="*/ 36 h 59"/>
                <a:gd name="T60" fmla="*/ 126 w 148"/>
                <a:gd name="T61" fmla="*/ 36 h 59"/>
                <a:gd name="T62" fmla="*/ 126 w 148"/>
                <a:gd name="T63" fmla="*/ 36 h 59"/>
                <a:gd name="T64" fmla="*/ 137 w 148"/>
                <a:gd name="T65" fmla="*/ 34 h 59"/>
                <a:gd name="T66" fmla="*/ 143 w 148"/>
                <a:gd name="T67" fmla="*/ 28 h 59"/>
                <a:gd name="T68" fmla="*/ 143 w 148"/>
                <a:gd name="T69" fmla="*/ 28 h 59"/>
                <a:gd name="T70" fmla="*/ 148 w 148"/>
                <a:gd name="T71" fmla="*/ 23 h 59"/>
                <a:gd name="T72" fmla="*/ 148 w 148"/>
                <a:gd name="T73" fmla="*/ 17 h 59"/>
                <a:gd name="T74" fmla="*/ 148 w 148"/>
                <a:gd name="T75" fmla="*/ 17 h 59"/>
                <a:gd name="T76" fmla="*/ 148 w 148"/>
                <a:gd name="T77" fmla="*/ 9 h 59"/>
                <a:gd name="T78" fmla="*/ 143 w 148"/>
                <a:gd name="T79" fmla="*/ 3 h 59"/>
                <a:gd name="T80" fmla="*/ 143 w 148"/>
                <a:gd name="T81" fmla="*/ 3 h 59"/>
                <a:gd name="T82" fmla="*/ 137 w 148"/>
                <a:gd name="T83" fmla="*/ 0 h 59"/>
                <a:gd name="T84" fmla="*/ 126 w 148"/>
                <a:gd name="T85" fmla="*/ 0 h 59"/>
                <a:gd name="T86" fmla="*/ 126 w 148"/>
                <a:gd name="T87" fmla="*/ 0 h 59"/>
                <a:gd name="T88" fmla="*/ 112 w 148"/>
                <a:gd name="T89" fmla="*/ 0 h 59"/>
                <a:gd name="T90" fmla="*/ 112 w 148"/>
                <a:gd name="T91" fmla="*/ 59 h 59"/>
                <a:gd name="T92" fmla="*/ 121 w 148"/>
                <a:gd name="T93" fmla="*/ 6 h 59"/>
                <a:gd name="T94" fmla="*/ 121 w 148"/>
                <a:gd name="T95" fmla="*/ 6 h 59"/>
                <a:gd name="T96" fmla="*/ 126 w 148"/>
                <a:gd name="T97" fmla="*/ 6 h 59"/>
                <a:gd name="T98" fmla="*/ 126 w 148"/>
                <a:gd name="T99" fmla="*/ 6 h 59"/>
                <a:gd name="T100" fmla="*/ 132 w 148"/>
                <a:gd name="T101" fmla="*/ 6 h 59"/>
                <a:gd name="T102" fmla="*/ 137 w 148"/>
                <a:gd name="T103" fmla="*/ 9 h 59"/>
                <a:gd name="T104" fmla="*/ 140 w 148"/>
                <a:gd name="T105" fmla="*/ 11 h 59"/>
                <a:gd name="T106" fmla="*/ 140 w 148"/>
                <a:gd name="T107" fmla="*/ 17 h 59"/>
                <a:gd name="T108" fmla="*/ 140 w 148"/>
                <a:gd name="T109" fmla="*/ 17 h 59"/>
                <a:gd name="T110" fmla="*/ 140 w 148"/>
                <a:gd name="T111" fmla="*/ 23 h 59"/>
                <a:gd name="T112" fmla="*/ 137 w 148"/>
                <a:gd name="T113" fmla="*/ 25 h 59"/>
                <a:gd name="T114" fmla="*/ 132 w 148"/>
                <a:gd name="T115" fmla="*/ 28 h 59"/>
                <a:gd name="T116" fmla="*/ 126 w 148"/>
                <a:gd name="T117" fmla="*/ 31 h 59"/>
                <a:gd name="T118" fmla="*/ 126 w 148"/>
                <a:gd name="T119" fmla="*/ 31 h 59"/>
                <a:gd name="T120" fmla="*/ 121 w 148"/>
                <a:gd name="T121" fmla="*/ 28 h 59"/>
                <a:gd name="T122" fmla="*/ 121 w 148"/>
                <a:gd name="T123" fmla="*/ 6 h 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48" h="59">
                  <a:moveTo>
                    <a:pt x="0" y="0"/>
                  </a:moveTo>
                  <a:lnTo>
                    <a:pt x="0" y="59"/>
                  </a:lnTo>
                  <a:lnTo>
                    <a:pt x="6" y="59"/>
                  </a:lnTo>
                  <a:lnTo>
                    <a:pt x="6" y="31"/>
                  </a:lnTo>
                  <a:lnTo>
                    <a:pt x="37" y="31"/>
                  </a:lnTo>
                  <a:lnTo>
                    <a:pt x="37" y="59"/>
                  </a:lnTo>
                  <a:lnTo>
                    <a:pt x="42" y="59"/>
                  </a:lnTo>
                  <a:lnTo>
                    <a:pt x="42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6" y="25"/>
                  </a:lnTo>
                  <a:lnTo>
                    <a:pt x="6" y="0"/>
                  </a:lnTo>
                  <a:lnTo>
                    <a:pt x="0" y="0"/>
                  </a:lnTo>
                  <a:close/>
                  <a:moveTo>
                    <a:pt x="56" y="0"/>
                  </a:moveTo>
                  <a:lnTo>
                    <a:pt x="56" y="59"/>
                  </a:lnTo>
                  <a:lnTo>
                    <a:pt x="65" y="59"/>
                  </a:lnTo>
                  <a:lnTo>
                    <a:pt x="65" y="31"/>
                  </a:lnTo>
                  <a:lnTo>
                    <a:pt x="93" y="31"/>
                  </a:lnTo>
                  <a:lnTo>
                    <a:pt x="93" y="59"/>
                  </a:lnTo>
                  <a:lnTo>
                    <a:pt x="101" y="59"/>
                  </a:lnTo>
                  <a:lnTo>
                    <a:pt x="101" y="0"/>
                  </a:lnTo>
                  <a:lnTo>
                    <a:pt x="93" y="0"/>
                  </a:lnTo>
                  <a:lnTo>
                    <a:pt x="93" y="25"/>
                  </a:lnTo>
                  <a:lnTo>
                    <a:pt x="65" y="25"/>
                  </a:lnTo>
                  <a:lnTo>
                    <a:pt x="65" y="0"/>
                  </a:lnTo>
                  <a:lnTo>
                    <a:pt x="56" y="0"/>
                  </a:lnTo>
                  <a:close/>
                  <a:moveTo>
                    <a:pt x="112" y="59"/>
                  </a:moveTo>
                  <a:lnTo>
                    <a:pt x="121" y="59"/>
                  </a:lnTo>
                  <a:lnTo>
                    <a:pt x="121" y="36"/>
                  </a:lnTo>
                  <a:lnTo>
                    <a:pt x="126" y="36"/>
                  </a:lnTo>
                  <a:lnTo>
                    <a:pt x="137" y="34"/>
                  </a:lnTo>
                  <a:lnTo>
                    <a:pt x="143" y="28"/>
                  </a:lnTo>
                  <a:lnTo>
                    <a:pt x="148" y="23"/>
                  </a:lnTo>
                  <a:lnTo>
                    <a:pt x="148" y="17"/>
                  </a:lnTo>
                  <a:lnTo>
                    <a:pt x="148" y="9"/>
                  </a:lnTo>
                  <a:lnTo>
                    <a:pt x="143" y="3"/>
                  </a:lnTo>
                  <a:lnTo>
                    <a:pt x="137" y="0"/>
                  </a:lnTo>
                  <a:lnTo>
                    <a:pt x="126" y="0"/>
                  </a:lnTo>
                  <a:lnTo>
                    <a:pt x="112" y="0"/>
                  </a:lnTo>
                  <a:lnTo>
                    <a:pt x="112" y="59"/>
                  </a:lnTo>
                  <a:close/>
                  <a:moveTo>
                    <a:pt x="121" y="6"/>
                  </a:moveTo>
                  <a:lnTo>
                    <a:pt x="121" y="6"/>
                  </a:lnTo>
                  <a:lnTo>
                    <a:pt x="126" y="6"/>
                  </a:lnTo>
                  <a:lnTo>
                    <a:pt x="132" y="6"/>
                  </a:lnTo>
                  <a:lnTo>
                    <a:pt x="137" y="9"/>
                  </a:lnTo>
                  <a:lnTo>
                    <a:pt x="140" y="11"/>
                  </a:lnTo>
                  <a:lnTo>
                    <a:pt x="140" y="17"/>
                  </a:lnTo>
                  <a:lnTo>
                    <a:pt x="140" y="23"/>
                  </a:lnTo>
                  <a:lnTo>
                    <a:pt x="137" y="25"/>
                  </a:lnTo>
                  <a:lnTo>
                    <a:pt x="132" y="28"/>
                  </a:lnTo>
                  <a:lnTo>
                    <a:pt x="126" y="31"/>
                  </a:lnTo>
                  <a:lnTo>
                    <a:pt x="121" y="28"/>
                  </a:lnTo>
                  <a:lnTo>
                    <a:pt x="12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1" name="Freeform 104"/>
            <p:cNvSpPr>
              <a:spLocks/>
            </p:cNvSpPr>
            <p:nvPr/>
          </p:nvSpPr>
          <p:spPr bwMode="auto">
            <a:xfrm>
              <a:off x="3560" y="3255"/>
              <a:ext cx="486" cy="782"/>
            </a:xfrm>
            <a:custGeom>
              <a:avLst/>
              <a:gdLst>
                <a:gd name="T0" fmla="*/ 0 w 486"/>
                <a:gd name="T1" fmla="*/ 782 h 782"/>
                <a:gd name="T2" fmla="*/ 486 w 486"/>
                <a:gd name="T3" fmla="*/ 782 h 782"/>
                <a:gd name="T4" fmla="*/ 486 w 486"/>
                <a:gd name="T5" fmla="*/ 0 h 78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86" h="782">
                  <a:moveTo>
                    <a:pt x="0" y="782"/>
                  </a:moveTo>
                  <a:lnTo>
                    <a:pt x="486" y="782"/>
                  </a:lnTo>
                  <a:lnTo>
                    <a:pt x="48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Rectangle 105"/>
            <p:cNvSpPr>
              <a:spLocks noChangeArrowheads="1"/>
            </p:cNvSpPr>
            <p:nvPr/>
          </p:nvSpPr>
          <p:spPr bwMode="auto">
            <a:xfrm>
              <a:off x="980" y="1886"/>
              <a:ext cx="480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3" name="Freeform 106"/>
            <p:cNvSpPr>
              <a:spLocks/>
            </p:cNvSpPr>
            <p:nvPr/>
          </p:nvSpPr>
          <p:spPr bwMode="auto">
            <a:xfrm>
              <a:off x="1460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4" name="Freeform 107"/>
            <p:cNvSpPr>
              <a:spLocks/>
            </p:cNvSpPr>
            <p:nvPr/>
          </p:nvSpPr>
          <p:spPr bwMode="auto">
            <a:xfrm>
              <a:off x="980" y="1847"/>
              <a:ext cx="519" cy="39"/>
            </a:xfrm>
            <a:custGeom>
              <a:avLst/>
              <a:gdLst>
                <a:gd name="T0" fmla="*/ 0 w 519"/>
                <a:gd name="T1" fmla="*/ 39 h 39"/>
                <a:gd name="T2" fmla="*/ 39 w 519"/>
                <a:gd name="T3" fmla="*/ 0 h 39"/>
                <a:gd name="T4" fmla="*/ 519 w 519"/>
                <a:gd name="T5" fmla="*/ 0 h 39"/>
                <a:gd name="T6" fmla="*/ 480 w 519"/>
                <a:gd name="T7" fmla="*/ 39 h 39"/>
                <a:gd name="T8" fmla="*/ 0 w 519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9" h="39">
                  <a:moveTo>
                    <a:pt x="0" y="39"/>
                  </a:moveTo>
                  <a:lnTo>
                    <a:pt x="39" y="0"/>
                  </a:lnTo>
                  <a:lnTo>
                    <a:pt x="519" y="0"/>
                  </a:lnTo>
                  <a:lnTo>
                    <a:pt x="48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5" name="Rectangle 108"/>
            <p:cNvSpPr>
              <a:spLocks noChangeArrowheads="1"/>
            </p:cNvSpPr>
            <p:nvPr/>
          </p:nvSpPr>
          <p:spPr bwMode="auto">
            <a:xfrm>
              <a:off x="1147" y="1973"/>
              <a:ext cx="147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File</a:t>
              </a:r>
              <a:endParaRPr lang="en-GB"/>
            </a:p>
          </p:txBody>
        </p:sp>
        <p:sp>
          <p:nvSpPr>
            <p:cNvPr id="38966" name="Rectangle 109"/>
            <p:cNvSpPr>
              <a:spLocks noChangeArrowheads="1"/>
            </p:cNvSpPr>
            <p:nvPr/>
          </p:nvSpPr>
          <p:spPr bwMode="auto">
            <a:xfrm>
              <a:off x="999" y="2079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67" name="Rectangle 110"/>
            <p:cNvSpPr>
              <a:spLocks noChangeArrowheads="1"/>
            </p:cNvSpPr>
            <p:nvPr/>
          </p:nvSpPr>
          <p:spPr bwMode="auto">
            <a:xfrm>
              <a:off x="1588" y="1886"/>
              <a:ext cx="478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8" name="Freeform 111"/>
            <p:cNvSpPr>
              <a:spLocks/>
            </p:cNvSpPr>
            <p:nvPr/>
          </p:nvSpPr>
          <p:spPr bwMode="auto">
            <a:xfrm>
              <a:off x="2066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9" name="Freeform 112"/>
            <p:cNvSpPr>
              <a:spLocks/>
            </p:cNvSpPr>
            <p:nvPr/>
          </p:nvSpPr>
          <p:spPr bwMode="auto">
            <a:xfrm>
              <a:off x="1588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9 w 517"/>
                <a:gd name="T3" fmla="*/ 0 h 39"/>
                <a:gd name="T4" fmla="*/ 517 w 517"/>
                <a:gd name="T5" fmla="*/ 0 h 39"/>
                <a:gd name="T6" fmla="*/ 478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9" y="0"/>
                  </a:lnTo>
                  <a:lnTo>
                    <a:pt x="517" y="0"/>
                  </a:lnTo>
                  <a:lnTo>
                    <a:pt x="47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0" name="Rectangle 113"/>
            <p:cNvSpPr>
              <a:spLocks noChangeArrowheads="1"/>
            </p:cNvSpPr>
            <p:nvPr/>
          </p:nvSpPr>
          <p:spPr bwMode="auto">
            <a:xfrm>
              <a:off x="1692" y="1926"/>
              <a:ext cx="28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Digital</a:t>
              </a:r>
              <a:endParaRPr lang="en-GB"/>
            </a:p>
          </p:txBody>
        </p:sp>
        <p:sp>
          <p:nvSpPr>
            <p:cNvPr id="38971" name="Rectangle 114"/>
            <p:cNvSpPr>
              <a:spLocks noChangeArrowheads="1"/>
            </p:cNvSpPr>
            <p:nvPr/>
          </p:nvSpPr>
          <p:spPr bwMode="auto">
            <a:xfrm>
              <a:off x="1694" y="2032"/>
              <a:ext cx="24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library</a:t>
              </a:r>
              <a:endParaRPr lang="en-GB"/>
            </a:p>
          </p:txBody>
        </p:sp>
        <p:sp>
          <p:nvSpPr>
            <p:cNvPr id="38972" name="Rectangle 115"/>
            <p:cNvSpPr>
              <a:spLocks noChangeArrowheads="1"/>
            </p:cNvSpPr>
            <p:nvPr/>
          </p:nvSpPr>
          <p:spPr bwMode="auto">
            <a:xfrm>
              <a:off x="1608" y="2138"/>
              <a:ext cx="43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73" name="Rectangle 116"/>
            <p:cNvSpPr>
              <a:spLocks noChangeArrowheads="1"/>
            </p:cNvSpPr>
            <p:nvPr/>
          </p:nvSpPr>
          <p:spPr bwMode="auto">
            <a:xfrm>
              <a:off x="2194" y="1886"/>
              <a:ext cx="481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4" name="Freeform 117"/>
            <p:cNvSpPr>
              <a:spLocks/>
            </p:cNvSpPr>
            <p:nvPr/>
          </p:nvSpPr>
          <p:spPr bwMode="auto">
            <a:xfrm>
              <a:off x="2675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5" name="Freeform 118"/>
            <p:cNvSpPr>
              <a:spLocks/>
            </p:cNvSpPr>
            <p:nvPr/>
          </p:nvSpPr>
          <p:spPr bwMode="auto">
            <a:xfrm>
              <a:off x="2194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9 w 517"/>
                <a:gd name="T3" fmla="*/ 0 h 39"/>
                <a:gd name="T4" fmla="*/ 517 w 517"/>
                <a:gd name="T5" fmla="*/ 0 h 39"/>
                <a:gd name="T6" fmla="*/ 481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9" y="0"/>
                  </a:lnTo>
                  <a:lnTo>
                    <a:pt x="517" y="0"/>
                  </a:lnTo>
                  <a:lnTo>
                    <a:pt x="481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6" name="Rectangle 119"/>
            <p:cNvSpPr>
              <a:spLocks noChangeArrowheads="1"/>
            </p:cNvSpPr>
            <p:nvPr/>
          </p:nvSpPr>
          <p:spPr bwMode="auto">
            <a:xfrm>
              <a:off x="2317" y="1967"/>
              <a:ext cx="234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Video</a:t>
              </a:r>
              <a:endParaRPr lang="en-GB"/>
            </a:p>
          </p:txBody>
        </p:sp>
        <p:sp>
          <p:nvSpPr>
            <p:cNvPr id="38977" name="Rectangle 120"/>
            <p:cNvSpPr>
              <a:spLocks noChangeArrowheads="1"/>
            </p:cNvSpPr>
            <p:nvPr/>
          </p:nvSpPr>
          <p:spPr bwMode="auto">
            <a:xfrm>
              <a:off x="2214" y="2074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78" name="Rectangle 121"/>
            <p:cNvSpPr>
              <a:spLocks noChangeArrowheads="1"/>
            </p:cNvSpPr>
            <p:nvPr/>
          </p:nvSpPr>
          <p:spPr bwMode="auto">
            <a:xfrm>
              <a:off x="3177" y="1886"/>
              <a:ext cx="478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79" name="Freeform 122"/>
            <p:cNvSpPr>
              <a:spLocks/>
            </p:cNvSpPr>
            <p:nvPr/>
          </p:nvSpPr>
          <p:spPr bwMode="auto">
            <a:xfrm>
              <a:off x="3655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0" name="Freeform 123"/>
            <p:cNvSpPr>
              <a:spLocks/>
            </p:cNvSpPr>
            <p:nvPr/>
          </p:nvSpPr>
          <p:spPr bwMode="auto">
            <a:xfrm>
              <a:off x="3177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7 w 517"/>
                <a:gd name="T3" fmla="*/ 0 h 39"/>
                <a:gd name="T4" fmla="*/ 517 w 517"/>
                <a:gd name="T5" fmla="*/ 0 h 39"/>
                <a:gd name="T6" fmla="*/ 478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7" y="0"/>
                  </a:lnTo>
                  <a:lnTo>
                    <a:pt x="517" y="0"/>
                  </a:lnTo>
                  <a:lnTo>
                    <a:pt x="47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1" name="Rectangle 124"/>
            <p:cNvSpPr>
              <a:spLocks noChangeArrowheads="1"/>
            </p:cNvSpPr>
            <p:nvPr/>
          </p:nvSpPr>
          <p:spPr bwMode="auto">
            <a:xfrm>
              <a:off x="3342" y="1970"/>
              <a:ext cx="14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File</a:t>
              </a:r>
              <a:endParaRPr lang="en-GB"/>
            </a:p>
          </p:txBody>
        </p:sp>
        <p:sp>
          <p:nvSpPr>
            <p:cNvPr id="38982" name="Rectangle 125"/>
            <p:cNvSpPr>
              <a:spLocks noChangeArrowheads="1"/>
            </p:cNvSpPr>
            <p:nvPr/>
          </p:nvSpPr>
          <p:spPr bwMode="auto">
            <a:xfrm>
              <a:off x="3194" y="2076"/>
              <a:ext cx="43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83" name="Rectangle 126"/>
            <p:cNvSpPr>
              <a:spLocks noChangeArrowheads="1"/>
            </p:cNvSpPr>
            <p:nvPr/>
          </p:nvSpPr>
          <p:spPr bwMode="auto">
            <a:xfrm>
              <a:off x="3778" y="1886"/>
              <a:ext cx="477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4" name="Freeform 127"/>
            <p:cNvSpPr>
              <a:spLocks/>
            </p:cNvSpPr>
            <p:nvPr/>
          </p:nvSpPr>
          <p:spPr bwMode="auto">
            <a:xfrm>
              <a:off x="4255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5" name="Freeform 128"/>
            <p:cNvSpPr>
              <a:spLocks/>
            </p:cNvSpPr>
            <p:nvPr/>
          </p:nvSpPr>
          <p:spPr bwMode="auto">
            <a:xfrm>
              <a:off x="3778" y="1847"/>
              <a:ext cx="516" cy="39"/>
            </a:xfrm>
            <a:custGeom>
              <a:avLst/>
              <a:gdLst>
                <a:gd name="T0" fmla="*/ 0 w 516"/>
                <a:gd name="T1" fmla="*/ 39 h 39"/>
                <a:gd name="T2" fmla="*/ 39 w 516"/>
                <a:gd name="T3" fmla="*/ 0 h 39"/>
                <a:gd name="T4" fmla="*/ 516 w 516"/>
                <a:gd name="T5" fmla="*/ 0 h 39"/>
                <a:gd name="T6" fmla="*/ 477 w 516"/>
                <a:gd name="T7" fmla="*/ 39 h 39"/>
                <a:gd name="T8" fmla="*/ 0 w 516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6" h="39">
                  <a:moveTo>
                    <a:pt x="0" y="39"/>
                  </a:moveTo>
                  <a:lnTo>
                    <a:pt x="39" y="0"/>
                  </a:lnTo>
                  <a:lnTo>
                    <a:pt x="516" y="0"/>
                  </a:lnTo>
                  <a:lnTo>
                    <a:pt x="477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86" name="Rectangle 129"/>
            <p:cNvSpPr>
              <a:spLocks noChangeArrowheads="1"/>
            </p:cNvSpPr>
            <p:nvPr/>
          </p:nvSpPr>
          <p:spPr bwMode="auto">
            <a:xfrm>
              <a:off x="3881" y="1920"/>
              <a:ext cx="267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Digital</a:t>
              </a:r>
              <a:endParaRPr lang="en-GB"/>
            </a:p>
          </p:txBody>
        </p:sp>
        <p:sp>
          <p:nvSpPr>
            <p:cNvPr id="38987" name="Rectangle 130"/>
            <p:cNvSpPr>
              <a:spLocks noChangeArrowheads="1"/>
            </p:cNvSpPr>
            <p:nvPr/>
          </p:nvSpPr>
          <p:spPr bwMode="auto">
            <a:xfrm>
              <a:off x="3884" y="2027"/>
              <a:ext cx="249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library</a:t>
              </a:r>
              <a:endParaRPr lang="en-GB"/>
            </a:p>
          </p:txBody>
        </p:sp>
        <p:sp>
          <p:nvSpPr>
            <p:cNvPr id="38988" name="Rectangle 131"/>
            <p:cNvSpPr>
              <a:spLocks noChangeArrowheads="1"/>
            </p:cNvSpPr>
            <p:nvPr/>
          </p:nvSpPr>
          <p:spPr bwMode="auto">
            <a:xfrm>
              <a:off x="3797" y="2132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8989" name="Rectangle 132"/>
            <p:cNvSpPr>
              <a:spLocks noChangeArrowheads="1"/>
            </p:cNvSpPr>
            <p:nvPr/>
          </p:nvSpPr>
          <p:spPr bwMode="auto">
            <a:xfrm>
              <a:off x="4378" y="1886"/>
              <a:ext cx="478" cy="38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0" name="Freeform 133"/>
            <p:cNvSpPr>
              <a:spLocks/>
            </p:cNvSpPr>
            <p:nvPr/>
          </p:nvSpPr>
          <p:spPr bwMode="auto">
            <a:xfrm>
              <a:off x="4856" y="1847"/>
              <a:ext cx="39" cy="428"/>
            </a:xfrm>
            <a:custGeom>
              <a:avLst/>
              <a:gdLst>
                <a:gd name="T0" fmla="*/ 39 w 39"/>
                <a:gd name="T1" fmla="*/ 0 h 428"/>
                <a:gd name="T2" fmla="*/ 39 w 39"/>
                <a:gd name="T3" fmla="*/ 388 h 428"/>
                <a:gd name="T4" fmla="*/ 0 w 39"/>
                <a:gd name="T5" fmla="*/ 428 h 428"/>
                <a:gd name="T6" fmla="*/ 0 w 39"/>
                <a:gd name="T7" fmla="*/ 39 h 428"/>
                <a:gd name="T8" fmla="*/ 39 w 39"/>
                <a:gd name="T9" fmla="*/ 0 h 4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428">
                  <a:moveTo>
                    <a:pt x="39" y="0"/>
                  </a:moveTo>
                  <a:lnTo>
                    <a:pt x="39" y="388"/>
                  </a:lnTo>
                  <a:lnTo>
                    <a:pt x="0" y="428"/>
                  </a:lnTo>
                  <a:lnTo>
                    <a:pt x="0" y="39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1" name="Freeform 134"/>
            <p:cNvSpPr>
              <a:spLocks/>
            </p:cNvSpPr>
            <p:nvPr/>
          </p:nvSpPr>
          <p:spPr bwMode="auto">
            <a:xfrm>
              <a:off x="4378" y="1847"/>
              <a:ext cx="517" cy="39"/>
            </a:xfrm>
            <a:custGeom>
              <a:avLst/>
              <a:gdLst>
                <a:gd name="T0" fmla="*/ 0 w 517"/>
                <a:gd name="T1" fmla="*/ 39 h 39"/>
                <a:gd name="T2" fmla="*/ 39 w 517"/>
                <a:gd name="T3" fmla="*/ 0 h 39"/>
                <a:gd name="T4" fmla="*/ 517 w 517"/>
                <a:gd name="T5" fmla="*/ 0 h 39"/>
                <a:gd name="T6" fmla="*/ 478 w 517"/>
                <a:gd name="T7" fmla="*/ 39 h 39"/>
                <a:gd name="T8" fmla="*/ 0 w 517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7" h="39">
                  <a:moveTo>
                    <a:pt x="0" y="39"/>
                  </a:moveTo>
                  <a:lnTo>
                    <a:pt x="39" y="0"/>
                  </a:lnTo>
                  <a:lnTo>
                    <a:pt x="517" y="0"/>
                  </a:lnTo>
                  <a:lnTo>
                    <a:pt x="478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92" name="Rectangle 135"/>
            <p:cNvSpPr>
              <a:spLocks noChangeArrowheads="1"/>
            </p:cNvSpPr>
            <p:nvPr/>
          </p:nvSpPr>
          <p:spPr bwMode="auto">
            <a:xfrm>
              <a:off x="4501" y="1967"/>
              <a:ext cx="233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Video</a:t>
              </a:r>
              <a:endParaRPr lang="en-GB"/>
            </a:p>
          </p:txBody>
        </p:sp>
        <p:sp>
          <p:nvSpPr>
            <p:cNvPr id="38993" name="Rectangle 136"/>
            <p:cNvSpPr>
              <a:spLocks noChangeArrowheads="1"/>
            </p:cNvSpPr>
            <p:nvPr/>
          </p:nvSpPr>
          <p:spPr bwMode="auto">
            <a:xfrm>
              <a:off x="4398" y="2074"/>
              <a:ext cx="436" cy="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B44AAA3-EFD7-BE40-B21E-47B47C4A784D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9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Protocol Machinery (</a:t>
            </a:r>
            <a:r>
              <a:rPr lang="en-US" dirty="0" err="1" smtClean="0">
                <a:cs typeface="+mj-cs"/>
              </a:rPr>
              <a:t>cont</a:t>
            </a:r>
            <a:r>
              <a:rPr lang="en-US" dirty="0" smtClean="0">
                <a:cs typeface="+mj-cs"/>
              </a:rPr>
              <a:t>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76388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cs typeface="+mn-cs"/>
              </a:rPr>
              <a:t>Multiplexing</a:t>
            </a:r>
            <a:r>
              <a:rPr lang="en-US" dirty="0" smtClean="0">
                <a:cs typeface="+mn-cs"/>
              </a:rPr>
              <a:t> and </a:t>
            </a:r>
            <a:r>
              <a:rPr lang="en-US" dirty="0" err="1" smtClean="0">
                <a:solidFill>
                  <a:srgbClr val="800000"/>
                </a:solidFill>
                <a:cs typeface="+mn-cs"/>
              </a:rPr>
              <a:t>Demultiplexing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demux</a:t>
            </a:r>
            <a:r>
              <a:rPr lang="en-US" dirty="0" smtClean="0">
                <a:cs typeface="+mn-cs"/>
              </a:rPr>
              <a:t> key)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Encapsulation (header/body)</a:t>
            </a:r>
          </a:p>
        </p:txBody>
      </p:sp>
      <p:grpSp>
        <p:nvGrpSpPr>
          <p:cNvPr id="39940" name="Group 134"/>
          <p:cNvGrpSpPr>
            <a:grpSpLocks/>
          </p:cNvGrpSpPr>
          <p:nvPr/>
        </p:nvGrpSpPr>
        <p:grpSpPr bwMode="auto">
          <a:xfrm>
            <a:off x="1935163" y="2497138"/>
            <a:ext cx="4441825" cy="3848100"/>
            <a:chOff x="1118" y="1208"/>
            <a:chExt cx="2798" cy="2424"/>
          </a:xfrm>
        </p:grpSpPr>
        <p:sp>
          <p:nvSpPr>
            <p:cNvPr id="39942" name="Rectangle 57"/>
            <p:cNvSpPr>
              <a:spLocks noChangeArrowheads="1"/>
            </p:cNvSpPr>
            <p:nvPr/>
          </p:nvSpPr>
          <p:spPr bwMode="auto">
            <a:xfrm>
              <a:off x="1118" y="1265"/>
              <a:ext cx="905" cy="1402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3" name="Freeform 58"/>
            <p:cNvSpPr>
              <a:spLocks/>
            </p:cNvSpPr>
            <p:nvPr/>
          </p:nvSpPr>
          <p:spPr bwMode="auto">
            <a:xfrm>
              <a:off x="1118" y="1208"/>
              <a:ext cx="976" cy="57"/>
            </a:xfrm>
            <a:custGeom>
              <a:avLst/>
              <a:gdLst>
                <a:gd name="T0" fmla="*/ 0 w 976"/>
                <a:gd name="T1" fmla="*/ 57 h 57"/>
                <a:gd name="T2" fmla="*/ 905 w 976"/>
                <a:gd name="T3" fmla="*/ 57 h 57"/>
                <a:gd name="T4" fmla="*/ 976 w 976"/>
                <a:gd name="T5" fmla="*/ 0 h 57"/>
                <a:gd name="T6" fmla="*/ 71 w 976"/>
                <a:gd name="T7" fmla="*/ 0 h 57"/>
                <a:gd name="T8" fmla="*/ 0 w 976"/>
                <a:gd name="T9" fmla="*/ 5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6" h="57">
                  <a:moveTo>
                    <a:pt x="0" y="57"/>
                  </a:moveTo>
                  <a:lnTo>
                    <a:pt x="905" y="57"/>
                  </a:lnTo>
                  <a:lnTo>
                    <a:pt x="976" y="0"/>
                  </a:lnTo>
                  <a:lnTo>
                    <a:pt x="71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4" name="Freeform 59"/>
            <p:cNvSpPr>
              <a:spLocks/>
            </p:cNvSpPr>
            <p:nvPr/>
          </p:nvSpPr>
          <p:spPr bwMode="auto">
            <a:xfrm>
              <a:off x="2023" y="1208"/>
              <a:ext cx="71" cy="1459"/>
            </a:xfrm>
            <a:custGeom>
              <a:avLst/>
              <a:gdLst>
                <a:gd name="T0" fmla="*/ 71 w 71"/>
                <a:gd name="T1" fmla="*/ 0 h 1459"/>
                <a:gd name="T2" fmla="*/ 0 w 71"/>
                <a:gd name="T3" fmla="*/ 57 h 1459"/>
                <a:gd name="T4" fmla="*/ 0 w 71"/>
                <a:gd name="T5" fmla="*/ 1459 h 1459"/>
                <a:gd name="T6" fmla="*/ 71 w 71"/>
                <a:gd name="T7" fmla="*/ 1403 h 1459"/>
                <a:gd name="T8" fmla="*/ 71 w 71"/>
                <a:gd name="T9" fmla="*/ 0 h 1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459">
                  <a:moveTo>
                    <a:pt x="71" y="0"/>
                  </a:moveTo>
                  <a:lnTo>
                    <a:pt x="0" y="57"/>
                  </a:lnTo>
                  <a:lnTo>
                    <a:pt x="0" y="1459"/>
                  </a:lnTo>
                  <a:lnTo>
                    <a:pt x="71" y="140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5" name="Rectangle 60"/>
            <p:cNvSpPr>
              <a:spLocks noChangeArrowheads="1"/>
            </p:cNvSpPr>
            <p:nvPr/>
          </p:nvSpPr>
          <p:spPr bwMode="auto">
            <a:xfrm>
              <a:off x="2938" y="1265"/>
              <a:ext cx="907" cy="1402"/>
            </a:xfrm>
            <a:prstGeom prst="rect">
              <a:avLst/>
            </a:prstGeom>
            <a:solidFill>
              <a:srgbClr val="CC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6" name="Freeform 61"/>
            <p:cNvSpPr>
              <a:spLocks/>
            </p:cNvSpPr>
            <p:nvPr/>
          </p:nvSpPr>
          <p:spPr bwMode="auto">
            <a:xfrm>
              <a:off x="2938" y="1208"/>
              <a:ext cx="978" cy="57"/>
            </a:xfrm>
            <a:custGeom>
              <a:avLst/>
              <a:gdLst>
                <a:gd name="T0" fmla="*/ 0 w 978"/>
                <a:gd name="T1" fmla="*/ 57 h 57"/>
                <a:gd name="T2" fmla="*/ 907 w 978"/>
                <a:gd name="T3" fmla="*/ 57 h 57"/>
                <a:gd name="T4" fmla="*/ 978 w 978"/>
                <a:gd name="T5" fmla="*/ 0 h 57"/>
                <a:gd name="T6" fmla="*/ 73 w 978"/>
                <a:gd name="T7" fmla="*/ 0 h 57"/>
                <a:gd name="T8" fmla="*/ 0 w 978"/>
                <a:gd name="T9" fmla="*/ 5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78" h="57">
                  <a:moveTo>
                    <a:pt x="0" y="57"/>
                  </a:moveTo>
                  <a:lnTo>
                    <a:pt x="907" y="57"/>
                  </a:lnTo>
                  <a:lnTo>
                    <a:pt x="978" y="0"/>
                  </a:lnTo>
                  <a:lnTo>
                    <a:pt x="73" y="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7" name="Freeform 62"/>
            <p:cNvSpPr>
              <a:spLocks/>
            </p:cNvSpPr>
            <p:nvPr/>
          </p:nvSpPr>
          <p:spPr bwMode="auto">
            <a:xfrm>
              <a:off x="3845" y="1208"/>
              <a:ext cx="71" cy="1459"/>
            </a:xfrm>
            <a:custGeom>
              <a:avLst/>
              <a:gdLst>
                <a:gd name="T0" fmla="*/ 71 w 71"/>
                <a:gd name="T1" fmla="*/ 0 h 1459"/>
                <a:gd name="T2" fmla="*/ 0 w 71"/>
                <a:gd name="T3" fmla="*/ 57 h 1459"/>
                <a:gd name="T4" fmla="*/ 0 w 71"/>
                <a:gd name="T5" fmla="*/ 1459 h 1459"/>
                <a:gd name="T6" fmla="*/ 71 w 71"/>
                <a:gd name="T7" fmla="*/ 1403 h 1459"/>
                <a:gd name="T8" fmla="*/ 71 w 71"/>
                <a:gd name="T9" fmla="*/ 0 h 14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" h="1459">
                  <a:moveTo>
                    <a:pt x="71" y="0"/>
                  </a:moveTo>
                  <a:lnTo>
                    <a:pt x="0" y="57"/>
                  </a:lnTo>
                  <a:lnTo>
                    <a:pt x="0" y="1459"/>
                  </a:lnTo>
                  <a:lnTo>
                    <a:pt x="71" y="140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0C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8" name="Freeform 63"/>
            <p:cNvSpPr>
              <a:spLocks/>
            </p:cNvSpPr>
            <p:nvPr/>
          </p:nvSpPr>
          <p:spPr bwMode="auto">
            <a:xfrm>
              <a:off x="1900" y="2734"/>
              <a:ext cx="1182" cy="898"/>
            </a:xfrm>
            <a:custGeom>
              <a:avLst/>
              <a:gdLst>
                <a:gd name="T0" fmla="*/ 478 w 1182"/>
                <a:gd name="T1" fmla="*/ 862 h 898"/>
                <a:gd name="T2" fmla="*/ 405 w 1182"/>
                <a:gd name="T3" fmla="*/ 884 h 898"/>
                <a:gd name="T4" fmla="*/ 334 w 1182"/>
                <a:gd name="T5" fmla="*/ 869 h 898"/>
                <a:gd name="T6" fmla="*/ 284 w 1182"/>
                <a:gd name="T7" fmla="*/ 834 h 898"/>
                <a:gd name="T8" fmla="*/ 237 w 1182"/>
                <a:gd name="T9" fmla="*/ 753 h 898"/>
                <a:gd name="T10" fmla="*/ 225 w 1182"/>
                <a:gd name="T11" fmla="*/ 737 h 898"/>
                <a:gd name="T12" fmla="*/ 154 w 1182"/>
                <a:gd name="T13" fmla="*/ 751 h 898"/>
                <a:gd name="T14" fmla="*/ 111 w 1182"/>
                <a:gd name="T15" fmla="*/ 730 h 898"/>
                <a:gd name="T16" fmla="*/ 85 w 1182"/>
                <a:gd name="T17" fmla="*/ 701 h 898"/>
                <a:gd name="T18" fmla="*/ 78 w 1182"/>
                <a:gd name="T19" fmla="*/ 635 h 898"/>
                <a:gd name="T20" fmla="*/ 73 w 1182"/>
                <a:gd name="T21" fmla="*/ 602 h 898"/>
                <a:gd name="T22" fmla="*/ 21 w 1182"/>
                <a:gd name="T23" fmla="*/ 547 h 898"/>
                <a:gd name="T24" fmla="*/ 2 w 1182"/>
                <a:gd name="T25" fmla="*/ 481 h 898"/>
                <a:gd name="T26" fmla="*/ 0 w 1182"/>
                <a:gd name="T27" fmla="*/ 443 h 898"/>
                <a:gd name="T28" fmla="*/ 12 w 1182"/>
                <a:gd name="T29" fmla="*/ 369 h 898"/>
                <a:gd name="T30" fmla="*/ 68 w 1182"/>
                <a:gd name="T31" fmla="*/ 296 h 898"/>
                <a:gd name="T32" fmla="*/ 71 w 1182"/>
                <a:gd name="T33" fmla="*/ 263 h 898"/>
                <a:gd name="T34" fmla="*/ 80 w 1182"/>
                <a:gd name="T35" fmla="*/ 196 h 898"/>
                <a:gd name="T36" fmla="*/ 104 w 1182"/>
                <a:gd name="T37" fmla="*/ 166 h 898"/>
                <a:gd name="T38" fmla="*/ 149 w 1182"/>
                <a:gd name="T39" fmla="*/ 147 h 898"/>
                <a:gd name="T40" fmla="*/ 218 w 1182"/>
                <a:gd name="T41" fmla="*/ 159 h 898"/>
                <a:gd name="T42" fmla="*/ 230 w 1182"/>
                <a:gd name="T43" fmla="*/ 142 h 898"/>
                <a:gd name="T44" fmla="*/ 277 w 1182"/>
                <a:gd name="T45" fmla="*/ 61 h 898"/>
                <a:gd name="T46" fmla="*/ 327 w 1182"/>
                <a:gd name="T47" fmla="*/ 28 h 898"/>
                <a:gd name="T48" fmla="*/ 398 w 1182"/>
                <a:gd name="T49" fmla="*/ 14 h 898"/>
                <a:gd name="T50" fmla="*/ 474 w 1182"/>
                <a:gd name="T51" fmla="*/ 35 h 898"/>
                <a:gd name="T52" fmla="*/ 514 w 1182"/>
                <a:gd name="T53" fmla="*/ 50 h 898"/>
                <a:gd name="T54" fmla="*/ 545 w 1182"/>
                <a:gd name="T55" fmla="*/ 9 h 898"/>
                <a:gd name="T56" fmla="*/ 590 w 1182"/>
                <a:gd name="T57" fmla="*/ 0 h 898"/>
                <a:gd name="T58" fmla="*/ 649 w 1182"/>
                <a:gd name="T59" fmla="*/ 19 h 898"/>
                <a:gd name="T60" fmla="*/ 668 w 1182"/>
                <a:gd name="T61" fmla="*/ 59 h 898"/>
                <a:gd name="T62" fmla="*/ 706 w 1182"/>
                <a:gd name="T63" fmla="*/ 38 h 898"/>
                <a:gd name="T64" fmla="*/ 782 w 1182"/>
                <a:gd name="T65" fmla="*/ 16 h 898"/>
                <a:gd name="T66" fmla="*/ 853 w 1182"/>
                <a:gd name="T67" fmla="*/ 28 h 898"/>
                <a:gd name="T68" fmla="*/ 903 w 1182"/>
                <a:gd name="T69" fmla="*/ 64 h 898"/>
                <a:gd name="T70" fmla="*/ 950 w 1182"/>
                <a:gd name="T71" fmla="*/ 144 h 898"/>
                <a:gd name="T72" fmla="*/ 962 w 1182"/>
                <a:gd name="T73" fmla="*/ 161 h 898"/>
                <a:gd name="T74" fmla="*/ 1030 w 1182"/>
                <a:gd name="T75" fmla="*/ 147 h 898"/>
                <a:gd name="T76" fmla="*/ 1076 w 1182"/>
                <a:gd name="T77" fmla="*/ 168 h 898"/>
                <a:gd name="T78" fmla="*/ 1099 w 1182"/>
                <a:gd name="T79" fmla="*/ 199 h 898"/>
                <a:gd name="T80" fmla="*/ 1109 w 1182"/>
                <a:gd name="T81" fmla="*/ 265 h 898"/>
                <a:gd name="T82" fmla="*/ 1111 w 1182"/>
                <a:gd name="T83" fmla="*/ 298 h 898"/>
                <a:gd name="T84" fmla="*/ 1168 w 1182"/>
                <a:gd name="T85" fmla="*/ 372 h 898"/>
                <a:gd name="T86" fmla="*/ 1180 w 1182"/>
                <a:gd name="T87" fmla="*/ 445 h 898"/>
                <a:gd name="T88" fmla="*/ 1177 w 1182"/>
                <a:gd name="T89" fmla="*/ 486 h 898"/>
                <a:gd name="T90" fmla="*/ 1144 w 1182"/>
                <a:gd name="T91" fmla="*/ 571 h 898"/>
                <a:gd name="T92" fmla="*/ 1106 w 1182"/>
                <a:gd name="T93" fmla="*/ 611 h 898"/>
                <a:gd name="T94" fmla="*/ 1116 w 1182"/>
                <a:gd name="T95" fmla="*/ 670 h 898"/>
                <a:gd name="T96" fmla="*/ 1092 w 1182"/>
                <a:gd name="T97" fmla="*/ 723 h 898"/>
                <a:gd name="T98" fmla="*/ 1059 w 1182"/>
                <a:gd name="T99" fmla="*/ 746 h 898"/>
                <a:gd name="T100" fmla="*/ 995 w 1182"/>
                <a:gd name="T101" fmla="*/ 751 h 898"/>
                <a:gd name="T102" fmla="*/ 955 w 1182"/>
                <a:gd name="T103" fmla="*/ 732 h 898"/>
                <a:gd name="T104" fmla="*/ 945 w 1182"/>
                <a:gd name="T105" fmla="*/ 791 h 898"/>
                <a:gd name="T106" fmla="*/ 876 w 1182"/>
                <a:gd name="T107" fmla="*/ 860 h 898"/>
                <a:gd name="T108" fmla="*/ 822 w 1182"/>
                <a:gd name="T109" fmla="*/ 884 h 898"/>
                <a:gd name="T110" fmla="*/ 753 w 1182"/>
                <a:gd name="T111" fmla="*/ 879 h 898"/>
                <a:gd name="T112" fmla="*/ 675 w 1182"/>
                <a:gd name="T113" fmla="*/ 839 h 898"/>
                <a:gd name="T114" fmla="*/ 663 w 1182"/>
                <a:gd name="T115" fmla="*/ 869 h 898"/>
                <a:gd name="T116" fmla="*/ 609 w 1182"/>
                <a:gd name="T117" fmla="*/ 898 h 898"/>
                <a:gd name="T118" fmla="*/ 571 w 1182"/>
                <a:gd name="T119" fmla="*/ 896 h 898"/>
                <a:gd name="T120" fmla="*/ 521 w 1182"/>
                <a:gd name="T121" fmla="*/ 858 h 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2" h="898">
                  <a:moveTo>
                    <a:pt x="516" y="836"/>
                  </a:moveTo>
                  <a:lnTo>
                    <a:pt x="516" y="836"/>
                  </a:lnTo>
                  <a:lnTo>
                    <a:pt x="500" y="850"/>
                  </a:lnTo>
                  <a:lnTo>
                    <a:pt x="478" y="862"/>
                  </a:lnTo>
                  <a:lnTo>
                    <a:pt x="452" y="872"/>
                  </a:lnTo>
                  <a:lnTo>
                    <a:pt x="438" y="877"/>
                  </a:lnTo>
                  <a:lnTo>
                    <a:pt x="422" y="881"/>
                  </a:lnTo>
                  <a:lnTo>
                    <a:pt x="405" y="884"/>
                  </a:lnTo>
                  <a:lnTo>
                    <a:pt x="388" y="884"/>
                  </a:lnTo>
                  <a:lnTo>
                    <a:pt x="369" y="881"/>
                  </a:lnTo>
                  <a:lnTo>
                    <a:pt x="350" y="877"/>
                  </a:lnTo>
                  <a:lnTo>
                    <a:pt x="334" y="869"/>
                  </a:lnTo>
                  <a:lnTo>
                    <a:pt x="315" y="860"/>
                  </a:lnTo>
                  <a:lnTo>
                    <a:pt x="298" y="846"/>
                  </a:lnTo>
                  <a:lnTo>
                    <a:pt x="284" y="834"/>
                  </a:lnTo>
                  <a:lnTo>
                    <a:pt x="263" y="810"/>
                  </a:lnTo>
                  <a:lnTo>
                    <a:pt x="249" y="789"/>
                  </a:lnTo>
                  <a:lnTo>
                    <a:pt x="239" y="770"/>
                  </a:lnTo>
                  <a:lnTo>
                    <a:pt x="237" y="753"/>
                  </a:lnTo>
                  <a:lnTo>
                    <a:pt x="234" y="741"/>
                  </a:lnTo>
                  <a:lnTo>
                    <a:pt x="237" y="730"/>
                  </a:lnTo>
                  <a:lnTo>
                    <a:pt x="225" y="737"/>
                  </a:lnTo>
                  <a:lnTo>
                    <a:pt x="213" y="744"/>
                  </a:lnTo>
                  <a:lnTo>
                    <a:pt x="196" y="749"/>
                  </a:lnTo>
                  <a:lnTo>
                    <a:pt x="175" y="753"/>
                  </a:lnTo>
                  <a:lnTo>
                    <a:pt x="154" y="751"/>
                  </a:lnTo>
                  <a:lnTo>
                    <a:pt x="144" y="749"/>
                  </a:lnTo>
                  <a:lnTo>
                    <a:pt x="132" y="744"/>
                  </a:lnTo>
                  <a:lnTo>
                    <a:pt x="121" y="739"/>
                  </a:lnTo>
                  <a:lnTo>
                    <a:pt x="111" y="730"/>
                  </a:lnTo>
                  <a:lnTo>
                    <a:pt x="99" y="720"/>
                  </a:lnTo>
                  <a:lnTo>
                    <a:pt x="92" y="711"/>
                  </a:lnTo>
                  <a:lnTo>
                    <a:pt x="85" y="701"/>
                  </a:lnTo>
                  <a:lnTo>
                    <a:pt x="80" y="689"/>
                  </a:lnTo>
                  <a:lnTo>
                    <a:pt x="76" y="670"/>
                  </a:lnTo>
                  <a:lnTo>
                    <a:pt x="76" y="651"/>
                  </a:lnTo>
                  <a:lnTo>
                    <a:pt x="78" y="635"/>
                  </a:lnTo>
                  <a:lnTo>
                    <a:pt x="80" y="621"/>
                  </a:lnTo>
                  <a:lnTo>
                    <a:pt x="85" y="609"/>
                  </a:lnTo>
                  <a:lnTo>
                    <a:pt x="73" y="602"/>
                  </a:lnTo>
                  <a:lnTo>
                    <a:pt x="59" y="592"/>
                  </a:lnTo>
                  <a:lnTo>
                    <a:pt x="45" y="578"/>
                  </a:lnTo>
                  <a:lnTo>
                    <a:pt x="28" y="559"/>
                  </a:lnTo>
                  <a:lnTo>
                    <a:pt x="21" y="547"/>
                  </a:lnTo>
                  <a:lnTo>
                    <a:pt x="14" y="533"/>
                  </a:lnTo>
                  <a:lnTo>
                    <a:pt x="9" y="516"/>
                  </a:lnTo>
                  <a:lnTo>
                    <a:pt x="4" y="500"/>
                  </a:lnTo>
                  <a:lnTo>
                    <a:pt x="2" y="481"/>
                  </a:lnTo>
                  <a:lnTo>
                    <a:pt x="2" y="460"/>
                  </a:lnTo>
                  <a:lnTo>
                    <a:pt x="2" y="462"/>
                  </a:lnTo>
                  <a:lnTo>
                    <a:pt x="0" y="443"/>
                  </a:lnTo>
                  <a:lnTo>
                    <a:pt x="0" y="422"/>
                  </a:lnTo>
                  <a:lnTo>
                    <a:pt x="2" y="403"/>
                  </a:lnTo>
                  <a:lnTo>
                    <a:pt x="7" y="386"/>
                  </a:lnTo>
                  <a:lnTo>
                    <a:pt x="12" y="369"/>
                  </a:lnTo>
                  <a:lnTo>
                    <a:pt x="26" y="343"/>
                  </a:lnTo>
                  <a:lnTo>
                    <a:pt x="40" y="322"/>
                  </a:lnTo>
                  <a:lnTo>
                    <a:pt x="54" y="305"/>
                  </a:lnTo>
                  <a:lnTo>
                    <a:pt x="68" y="296"/>
                  </a:lnTo>
                  <a:lnTo>
                    <a:pt x="80" y="289"/>
                  </a:lnTo>
                  <a:lnTo>
                    <a:pt x="76" y="277"/>
                  </a:lnTo>
                  <a:lnTo>
                    <a:pt x="71" y="263"/>
                  </a:lnTo>
                  <a:lnTo>
                    <a:pt x="68" y="246"/>
                  </a:lnTo>
                  <a:lnTo>
                    <a:pt x="71" y="227"/>
                  </a:lnTo>
                  <a:lnTo>
                    <a:pt x="76" y="206"/>
                  </a:lnTo>
                  <a:lnTo>
                    <a:pt x="80" y="196"/>
                  </a:lnTo>
                  <a:lnTo>
                    <a:pt x="85" y="187"/>
                  </a:lnTo>
                  <a:lnTo>
                    <a:pt x="94" y="178"/>
                  </a:lnTo>
                  <a:lnTo>
                    <a:pt x="104" y="166"/>
                  </a:lnTo>
                  <a:lnTo>
                    <a:pt x="116" y="159"/>
                  </a:lnTo>
                  <a:lnTo>
                    <a:pt x="128" y="151"/>
                  </a:lnTo>
                  <a:lnTo>
                    <a:pt x="137" y="149"/>
                  </a:lnTo>
                  <a:lnTo>
                    <a:pt x="149" y="147"/>
                  </a:lnTo>
                  <a:lnTo>
                    <a:pt x="170" y="144"/>
                  </a:lnTo>
                  <a:lnTo>
                    <a:pt x="189" y="147"/>
                  </a:lnTo>
                  <a:lnTo>
                    <a:pt x="206" y="154"/>
                  </a:lnTo>
                  <a:lnTo>
                    <a:pt x="218" y="159"/>
                  </a:lnTo>
                  <a:lnTo>
                    <a:pt x="230" y="166"/>
                  </a:lnTo>
                  <a:lnTo>
                    <a:pt x="230" y="156"/>
                  </a:lnTo>
                  <a:lnTo>
                    <a:pt x="230" y="142"/>
                  </a:lnTo>
                  <a:lnTo>
                    <a:pt x="234" y="128"/>
                  </a:lnTo>
                  <a:lnTo>
                    <a:pt x="241" y="106"/>
                  </a:lnTo>
                  <a:lnTo>
                    <a:pt x="256" y="85"/>
                  </a:lnTo>
                  <a:lnTo>
                    <a:pt x="277" y="61"/>
                  </a:lnTo>
                  <a:lnTo>
                    <a:pt x="291" y="50"/>
                  </a:lnTo>
                  <a:lnTo>
                    <a:pt x="308" y="38"/>
                  </a:lnTo>
                  <a:lnTo>
                    <a:pt x="327" y="28"/>
                  </a:lnTo>
                  <a:lnTo>
                    <a:pt x="346" y="21"/>
                  </a:lnTo>
                  <a:lnTo>
                    <a:pt x="365" y="16"/>
                  </a:lnTo>
                  <a:lnTo>
                    <a:pt x="381" y="14"/>
                  </a:lnTo>
                  <a:lnTo>
                    <a:pt x="398" y="14"/>
                  </a:lnTo>
                  <a:lnTo>
                    <a:pt x="414" y="16"/>
                  </a:lnTo>
                  <a:lnTo>
                    <a:pt x="431" y="19"/>
                  </a:lnTo>
                  <a:lnTo>
                    <a:pt x="448" y="23"/>
                  </a:lnTo>
                  <a:lnTo>
                    <a:pt x="474" y="35"/>
                  </a:lnTo>
                  <a:lnTo>
                    <a:pt x="493" y="47"/>
                  </a:lnTo>
                  <a:lnTo>
                    <a:pt x="512" y="59"/>
                  </a:lnTo>
                  <a:lnTo>
                    <a:pt x="514" y="50"/>
                  </a:lnTo>
                  <a:lnTo>
                    <a:pt x="516" y="40"/>
                  </a:lnTo>
                  <a:lnTo>
                    <a:pt x="521" y="31"/>
                  </a:lnTo>
                  <a:lnTo>
                    <a:pt x="531" y="19"/>
                  </a:lnTo>
                  <a:lnTo>
                    <a:pt x="545" y="9"/>
                  </a:lnTo>
                  <a:lnTo>
                    <a:pt x="564" y="2"/>
                  </a:lnTo>
                  <a:lnTo>
                    <a:pt x="576" y="0"/>
                  </a:lnTo>
                  <a:lnTo>
                    <a:pt x="590" y="0"/>
                  </a:lnTo>
                  <a:lnTo>
                    <a:pt x="604" y="0"/>
                  </a:lnTo>
                  <a:lnTo>
                    <a:pt x="616" y="2"/>
                  </a:lnTo>
                  <a:lnTo>
                    <a:pt x="635" y="9"/>
                  </a:lnTo>
                  <a:lnTo>
                    <a:pt x="649" y="19"/>
                  </a:lnTo>
                  <a:lnTo>
                    <a:pt x="658" y="31"/>
                  </a:lnTo>
                  <a:lnTo>
                    <a:pt x="663" y="40"/>
                  </a:lnTo>
                  <a:lnTo>
                    <a:pt x="668" y="50"/>
                  </a:lnTo>
                  <a:lnTo>
                    <a:pt x="668" y="59"/>
                  </a:lnTo>
                  <a:lnTo>
                    <a:pt x="668" y="61"/>
                  </a:lnTo>
                  <a:lnTo>
                    <a:pt x="687" y="50"/>
                  </a:lnTo>
                  <a:lnTo>
                    <a:pt x="706" y="38"/>
                  </a:lnTo>
                  <a:lnTo>
                    <a:pt x="734" y="26"/>
                  </a:lnTo>
                  <a:lnTo>
                    <a:pt x="749" y="21"/>
                  </a:lnTo>
                  <a:lnTo>
                    <a:pt x="765" y="19"/>
                  </a:lnTo>
                  <a:lnTo>
                    <a:pt x="782" y="16"/>
                  </a:lnTo>
                  <a:lnTo>
                    <a:pt x="798" y="16"/>
                  </a:lnTo>
                  <a:lnTo>
                    <a:pt x="817" y="16"/>
                  </a:lnTo>
                  <a:lnTo>
                    <a:pt x="834" y="21"/>
                  </a:lnTo>
                  <a:lnTo>
                    <a:pt x="853" y="28"/>
                  </a:lnTo>
                  <a:lnTo>
                    <a:pt x="872" y="40"/>
                  </a:lnTo>
                  <a:lnTo>
                    <a:pt x="888" y="52"/>
                  </a:lnTo>
                  <a:lnTo>
                    <a:pt x="903" y="64"/>
                  </a:lnTo>
                  <a:lnTo>
                    <a:pt x="924" y="87"/>
                  </a:lnTo>
                  <a:lnTo>
                    <a:pt x="938" y="109"/>
                  </a:lnTo>
                  <a:lnTo>
                    <a:pt x="945" y="128"/>
                  </a:lnTo>
                  <a:lnTo>
                    <a:pt x="950" y="144"/>
                  </a:lnTo>
                  <a:lnTo>
                    <a:pt x="950" y="156"/>
                  </a:lnTo>
                  <a:lnTo>
                    <a:pt x="950" y="168"/>
                  </a:lnTo>
                  <a:lnTo>
                    <a:pt x="962" y="161"/>
                  </a:lnTo>
                  <a:lnTo>
                    <a:pt x="974" y="154"/>
                  </a:lnTo>
                  <a:lnTo>
                    <a:pt x="990" y="149"/>
                  </a:lnTo>
                  <a:lnTo>
                    <a:pt x="1009" y="147"/>
                  </a:lnTo>
                  <a:lnTo>
                    <a:pt x="1030" y="147"/>
                  </a:lnTo>
                  <a:lnTo>
                    <a:pt x="1042" y="149"/>
                  </a:lnTo>
                  <a:lnTo>
                    <a:pt x="1054" y="154"/>
                  </a:lnTo>
                  <a:lnTo>
                    <a:pt x="1064" y="161"/>
                  </a:lnTo>
                  <a:lnTo>
                    <a:pt x="1076" y="168"/>
                  </a:lnTo>
                  <a:lnTo>
                    <a:pt x="1085" y="178"/>
                  </a:lnTo>
                  <a:lnTo>
                    <a:pt x="1094" y="187"/>
                  </a:lnTo>
                  <a:lnTo>
                    <a:pt x="1099" y="199"/>
                  </a:lnTo>
                  <a:lnTo>
                    <a:pt x="1104" y="208"/>
                  </a:lnTo>
                  <a:lnTo>
                    <a:pt x="1109" y="230"/>
                  </a:lnTo>
                  <a:lnTo>
                    <a:pt x="1111" y="249"/>
                  </a:lnTo>
                  <a:lnTo>
                    <a:pt x="1109" y="265"/>
                  </a:lnTo>
                  <a:lnTo>
                    <a:pt x="1104" y="277"/>
                  </a:lnTo>
                  <a:lnTo>
                    <a:pt x="1099" y="289"/>
                  </a:lnTo>
                  <a:lnTo>
                    <a:pt x="1111" y="298"/>
                  </a:lnTo>
                  <a:lnTo>
                    <a:pt x="1125" y="308"/>
                  </a:lnTo>
                  <a:lnTo>
                    <a:pt x="1140" y="322"/>
                  </a:lnTo>
                  <a:lnTo>
                    <a:pt x="1154" y="343"/>
                  </a:lnTo>
                  <a:lnTo>
                    <a:pt x="1168" y="372"/>
                  </a:lnTo>
                  <a:lnTo>
                    <a:pt x="1173" y="386"/>
                  </a:lnTo>
                  <a:lnTo>
                    <a:pt x="1177" y="405"/>
                  </a:lnTo>
                  <a:lnTo>
                    <a:pt x="1180" y="424"/>
                  </a:lnTo>
                  <a:lnTo>
                    <a:pt x="1180" y="445"/>
                  </a:lnTo>
                  <a:lnTo>
                    <a:pt x="1182" y="445"/>
                  </a:lnTo>
                  <a:lnTo>
                    <a:pt x="1180" y="467"/>
                  </a:lnTo>
                  <a:lnTo>
                    <a:pt x="1177" y="486"/>
                  </a:lnTo>
                  <a:lnTo>
                    <a:pt x="1175" y="505"/>
                  </a:lnTo>
                  <a:lnTo>
                    <a:pt x="1170" y="521"/>
                  </a:lnTo>
                  <a:lnTo>
                    <a:pt x="1156" y="550"/>
                  </a:lnTo>
                  <a:lnTo>
                    <a:pt x="1144" y="571"/>
                  </a:lnTo>
                  <a:lnTo>
                    <a:pt x="1130" y="590"/>
                  </a:lnTo>
                  <a:lnTo>
                    <a:pt x="1118" y="602"/>
                  </a:lnTo>
                  <a:lnTo>
                    <a:pt x="1106" y="611"/>
                  </a:lnTo>
                  <a:lnTo>
                    <a:pt x="1111" y="623"/>
                  </a:lnTo>
                  <a:lnTo>
                    <a:pt x="1113" y="635"/>
                  </a:lnTo>
                  <a:lnTo>
                    <a:pt x="1116" y="651"/>
                  </a:lnTo>
                  <a:lnTo>
                    <a:pt x="1116" y="670"/>
                  </a:lnTo>
                  <a:lnTo>
                    <a:pt x="1111" y="692"/>
                  </a:lnTo>
                  <a:lnTo>
                    <a:pt x="1106" y="701"/>
                  </a:lnTo>
                  <a:lnTo>
                    <a:pt x="1099" y="713"/>
                  </a:lnTo>
                  <a:lnTo>
                    <a:pt x="1092" y="723"/>
                  </a:lnTo>
                  <a:lnTo>
                    <a:pt x="1083" y="732"/>
                  </a:lnTo>
                  <a:lnTo>
                    <a:pt x="1071" y="739"/>
                  </a:lnTo>
                  <a:lnTo>
                    <a:pt x="1059" y="746"/>
                  </a:lnTo>
                  <a:lnTo>
                    <a:pt x="1047" y="751"/>
                  </a:lnTo>
                  <a:lnTo>
                    <a:pt x="1038" y="753"/>
                  </a:lnTo>
                  <a:lnTo>
                    <a:pt x="1016" y="753"/>
                  </a:lnTo>
                  <a:lnTo>
                    <a:pt x="995" y="751"/>
                  </a:lnTo>
                  <a:lnTo>
                    <a:pt x="981" y="744"/>
                  </a:lnTo>
                  <a:lnTo>
                    <a:pt x="967" y="739"/>
                  </a:lnTo>
                  <a:lnTo>
                    <a:pt x="955" y="732"/>
                  </a:lnTo>
                  <a:lnTo>
                    <a:pt x="957" y="741"/>
                  </a:lnTo>
                  <a:lnTo>
                    <a:pt x="957" y="756"/>
                  </a:lnTo>
                  <a:lnTo>
                    <a:pt x="952" y="772"/>
                  </a:lnTo>
                  <a:lnTo>
                    <a:pt x="945" y="791"/>
                  </a:lnTo>
                  <a:lnTo>
                    <a:pt x="929" y="813"/>
                  </a:lnTo>
                  <a:lnTo>
                    <a:pt x="907" y="836"/>
                  </a:lnTo>
                  <a:lnTo>
                    <a:pt x="893" y="848"/>
                  </a:lnTo>
                  <a:lnTo>
                    <a:pt x="876" y="860"/>
                  </a:lnTo>
                  <a:lnTo>
                    <a:pt x="858" y="872"/>
                  </a:lnTo>
                  <a:lnTo>
                    <a:pt x="841" y="879"/>
                  </a:lnTo>
                  <a:lnTo>
                    <a:pt x="822" y="884"/>
                  </a:lnTo>
                  <a:lnTo>
                    <a:pt x="805" y="884"/>
                  </a:lnTo>
                  <a:lnTo>
                    <a:pt x="786" y="884"/>
                  </a:lnTo>
                  <a:lnTo>
                    <a:pt x="770" y="881"/>
                  </a:lnTo>
                  <a:lnTo>
                    <a:pt x="753" y="879"/>
                  </a:lnTo>
                  <a:lnTo>
                    <a:pt x="739" y="874"/>
                  </a:lnTo>
                  <a:lnTo>
                    <a:pt x="713" y="862"/>
                  </a:lnTo>
                  <a:lnTo>
                    <a:pt x="692" y="850"/>
                  </a:lnTo>
                  <a:lnTo>
                    <a:pt x="675" y="839"/>
                  </a:lnTo>
                  <a:lnTo>
                    <a:pt x="673" y="848"/>
                  </a:lnTo>
                  <a:lnTo>
                    <a:pt x="670" y="858"/>
                  </a:lnTo>
                  <a:lnTo>
                    <a:pt x="663" y="869"/>
                  </a:lnTo>
                  <a:lnTo>
                    <a:pt x="654" y="879"/>
                  </a:lnTo>
                  <a:lnTo>
                    <a:pt x="640" y="888"/>
                  </a:lnTo>
                  <a:lnTo>
                    <a:pt x="621" y="896"/>
                  </a:lnTo>
                  <a:lnTo>
                    <a:pt x="609" y="898"/>
                  </a:lnTo>
                  <a:lnTo>
                    <a:pt x="597" y="898"/>
                  </a:lnTo>
                  <a:lnTo>
                    <a:pt x="583" y="898"/>
                  </a:lnTo>
                  <a:lnTo>
                    <a:pt x="571" y="896"/>
                  </a:lnTo>
                  <a:lnTo>
                    <a:pt x="552" y="888"/>
                  </a:lnTo>
                  <a:lnTo>
                    <a:pt x="538" y="879"/>
                  </a:lnTo>
                  <a:lnTo>
                    <a:pt x="528" y="869"/>
                  </a:lnTo>
                  <a:lnTo>
                    <a:pt x="521" y="858"/>
                  </a:lnTo>
                  <a:lnTo>
                    <a:pt x="519" y="848"/>
                  </a:lnTo>
                  <a:lnTo>
                    <a:pt x="516" y="839"/>
                  </a:lnTo>
                  <a:lnTo>
                    <a:pt x="516" y="836"/>
                  </a:ln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49" name="Freeform 64"/>
            <p:cNvSpPr>
              <a:spLocks/>
            </p:cNvSpPr>
            <p:nvPr/>
          </p:nvSpPr>
          <p:spPr bwMode="auto">
            <a:xfrm>
              <a:off x="1900" y="2734"/>
              <a:ext cx="1182" cy="898"/>
            </a:xfrm>
            <a:custGeom>
              <a:avLst/>
              <a:gdLst>
                <a:gd name="T0" fmla="*/ 478 w 1182"/>
                <a:gd name="T1" fmla="*/ 862 h 898"/>
                <a:gd name="T2" fmla="*/ 405 w 1182"/>
                <a:gd name="T3" fmla="*/ 884 h 898"/>
                <a:gd name="T4" fmla="*/ 334 w 1182"/>
                <a:gd name="T5" fmla="*/ 869 h 898"/>
                <a:gd name="T6" fmla="*/ 284 w 1182"/>
                <a:gd name="T7" fmla="*/ 834 h 898"/>
                <a:gd name="T8" fmla="*/ 237 w 1182"/>
                <a:gd name="T9" fmla="*/ 753 h 898"/>
                <a:gd name="T10" fmla="*/ 225 w 1182"/>
                <a:gd name="T11" fmla="*/ 737 h 898"/>
                <a:gd name="T12" fmla="*/ 154 w 1182"/>
                <a:gd name="T13" fmla="*/ 751 h 898"/>
                <a:gd name="T14" fmla="*/ 111 w 1182"/>
                <a:gd name="T15" fmla="*/ 730 h 898"/>
                <a:gd name="T16" fmla="*/ 85 w 1182"/>
                <a:gd name="T17" fmla="*/ 701 h 898"/>
                <a:gd name="T18" fmla="*/ 78 w 1182"/>
                <a:gd name="T19" fmla="*/ 635 h 898"/>
                <a:gd name="T20" fmla="*/ 73 w 1182"/>
                <a:gd name="T21" fmla="*/ 602 h 898"/>
                <a:gd name="T22" fmla="*/ 21 w 1182"/>
                <a:gd name="T23" fmla="*/ 547 h 898"/>
                <a:gd name="T24" fmla="*/ 2 w 1182"/>
                <a:gd name="T25" fmla="*/ 481 h 898"/>
                <a:gd name="T26" fmla="*/ 0 w 1182"/>
                <a:gd name="T27" fmla="*/ 443 h 898"/>
                <a:gd name="T28" fmla="*/ 12 w 1182"/>
                <a:gd name="T29" fmla="*/ 369 h 898"/>
                <a:gd name="T30" fmla="*/ 68 w 1182"/>
                <a:gd name="T31" fmla="*/ 296 h 898"/>
                <a:gd name="T32" fmla="*/ 71 w 1182"/>
                <a:gd name="T33" fmla="*/ 263 h 898"/>
                <a:gd name="T34" fmla="*/ 80 w 1182"/>
                <a:gd name="T35" fmla="*/ 196 h 898"/>
                <a:gd name="T36" fmla="*/ 104 w 1182"/>
                <a:gd name="T37" fmla="*/ 166 h 898"/>
                <a:gd name="T38" fmla="*/ 149 w 1182"/>
                <a:gd name="T39" fmla="*/ 147 h 898"/>
                <a:gd name="T40" fmla="*/ 218 w 1182"/>
                <a:gd name="T41" fmla="*/ 159 h 898"/>
                <a:gd name="T42" fmla="*/ 230 w 1182"/>
                <a:gd name="T43" fmla="*/ 142 h 898"/>
                <a:gd name="T44" fmla="*/ 277 w 1182"/>
                <a:gd name="T45" fmla="*/ 61 h 898"/>
                <a:gd name="T46" fmla="*/ 327 w 1182"/>
                <a:gd name="T47" fmla="*/ 28 h 898"/>
                <a:gd name="T48" fmla="*/ 398 w 1182"/>
                <a:gd name="T49" fmla="*/ 14 h 898"/>
                <a:gd name="T50" fmla="*/ 474 w 1182"/>
                <a:gd name="T51" fmla="*/ 35 h 898"/>
                <a:gd name="T52" fmla="*/ 514 w 1182"/>
                <a:gd name="T53" fmla="*/ 50 h 898"/>
                <a:gd name="T54" fmla="*/ 545 w 1182"/>
                <a:gd name="T55" fmla="*/ 9 h 898"/>
                <a:gd name="T56" fmla="*/ 590 w 1182"/>
                <a:gd name="T57" fmla="*/ 0 h 898"/>
                <a:gd name="T58" fmla="*/ 649 w 1182"/>
                <a:gd name="T59" fmla="*/ 19 h 898"/>
                <a:gd name="T60" fmla="*/ 668 w 1182"/>
                <a:gd name="T61" fmla="*/ 59 h 898"/>
                <a:gd name="T62" fmla="*/ 706 w 1182"/>
                <a:gd name="T63" fmla="*/ 38 h 898"/>
                <a:gd name="T64" fmla="*/ 782 w 1182"/>
                <a:gd name="T65" fmla="*/ 16 h 898"/>
                <a:gd name="T66" fmla="*/ 853 w 1182"/>
                <a:gd name="T67" fmla="*/ 28 h 898"/>
                <a:gd name="T68" fmla="*/ 903 w 1182"/>
                <a:gd name="T69" fmla="*/ 64 h 898"/>
                <a:gd name="T70" fmla="*/ 950 w 1182"/>
                <a:gd name="T71" fmla="*/ 144 h 898"/>
                <a:gd name="T72" fmla="*/ 962 w 1182"/>
                <a:gd name="T73" fmla="*/ 161 h 898"/>
                <a:gd name="T74" fmla="*/ 1030 w 1182"/>
                <a:gd name="T75" fmla="*/ 147 h 898"/>
                <a:gd name="T76" fmla="*/ 1076 w 1182"/>
                <a:gd name="T77" fmla="*/ 168 h 898"/>
                <a:gd name="T78" fmla="*/ 1099 w 1182"/>
                <a:gd name="T79" fmla="*/ 199 h 898"/>
                <a:gd name="T80" fmla="*/ 1109 w 1182"/>
                <a:gd name="T81" fmla="*/ 265 h 898"/>
                <a:gd name="T82" fmla="*/ 1111 w 1182"/>
                <a:gd name="T83" fmla="*/ 298 h 898"/>
                <a:gd name="T84" fmla="*/ 1168 w 1182"/>
                <a:gd name="T85" fmla="*/ 372 h 898"/>
                <a:gd name="T86" fmla="*/ 1180 w 1182"/>
                <a:gd name="T87" fmla="*/ 445 h 898"/>
                <a:gd name="T88" fmla="*/ 1177 w 1182"/>
                <a:gd name="T89" fmla="*/ 486 h 898"/>
                <a:gd name="T90" fmla="*/ 1144 w 1182"/>
                <a:gd name="T91" fmla="*/ 571 h 898"/>
                <a:gd name="T92" fmla="*/ 1106 w 1182"/>
                <a:gd name="T93" fmla="*/ 611 h 898"/>
                <a:gd name="T94" fmla="*/ 1116 w 1182"/>
                <a:gd name="T95" fmla="*/ 670 h 898"/>
                <a:gd name="T96" fmla="*/ 1092 w 1182"/>
                <a:gd name="T97" fmla="*/ 723 h 898"/>
                <a:gd name="T98" fmla="*/ 1059 w 1182"/>
                <a:gd name="T99" fmla="*/ 746 h 898"/>
                <a:gd name="T100" fmla="*/ 995 w 1182"/>
                <a:gd name="T101" fmla="*/ 751 h 898"/>
                <a:gd name="T102" fmla="*/ 955 w 1182"/>
                <a:gd name="T103" fmla="*/ 732 h 898"/>
                <a:gd name="T104" fmla="*/ 945 w 1182"/>
                <a:gd name="T105" fmla="*/ 791 h 898"/>
                <a:gd name="T106" fmla="*/ 876 w 1182"/>
                <a:gd name="T107" fmla="*/ 860 h 898"/>
                <a:gd name="T108" fmla="*/ 822 w 1182"/>
                <a:gd name="T109" fmla="*/ 884 h 898"/>
                <a:gd name="T110" fmla="*/ 753 w 1182"/>
                <a:gd name="T111" fmla="*/ 879 h 898"/>
                <a:gd name="T112" fmla="*/ 675 w 1182"/>
                <a:gd name="T113" fmla="*/ 839 h 898"/>
                <a:gd name="T114" fmla="*/ 663 w 1182"/>
                <a:gd name="T115" fmla="*/ 869 h 898"/>
                <a:gd name="T116" fmla="*/ 609 w 1182"/>
                <a:gd name="T117" fmla="*/ 898 h 898"/>
                <a:gd name="T118" fmla="*/ 571 w 1182"/>
                <a:gd name="T119" fmla="*/ 896 h 898"/>
                <a:gd name="T120" fmla="*/ 521 w 1182"/>
                <a:gd name="T121" fmla="*/ 858 h 8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2" h="898">
                  <a:moveTo>
                    <a:pt x="516" y="836"/>
                  </a:moveTo>
                  <a:lnTo>
                    <a:pt x="516" y="836"/>
                  </a:lnTo>
                  <a:lnTo>
                    <a:pt x="500" y="850"/>
                  </a:lnTo>
                  <a:lnTo>
                    <a:pt x="478" y="862"/>
                  </a:lnTo>
                  <a:lnTo>
                    <a:pt x="452" y="872"/>
                  </a:lnTo>
                  <a:lnTo>
                    <a:pt x="438" y="877"/>
                  </a:lnTo>
                  <a:lnTo>
                    <a:pt x="422" y="881"/>
                  </a:lnTo>
                  <a:lnTo>
                    <a:pt x="405" y="884"/>
                  </a:lnTo>
                  <a:lnTo>
                    <a:pt x="388" y="884"/>
                  </a:lnTo>
                  <a:lnTo>
                    <a:pt x="369" y="881"/>
                  </a:lnTo>
                  <a:lnTo>
                    <a:pt x="350" y="877"/>
                  </a:lnTo>
                  <a:lnTo>
                    <a:pt x="334" y="869"/>
                  </a:lnTo>
                  <a:lnTo>
                    <a:pt x="315" y="860"/>
                  </a:lnTo>
                  <a:lnTo>
                    <a:pt x="298" y="846"/>
                  </a:lnTo>
                  <a:lnTo>
                    <a:pt x="284" y="834"/>
                  </a:lnTo>
                  <a:lnTo>
                    <a:pt x="263" y="810"/>
                  </a:lnTo>
                  <a:lnTo>
                    <a:pt x="249" y="789"/>
                  </a:lnTo>
                  <a:lnTo>
                    <a:pt x="239" y="770"/>
                  </a:lnTo>
                  <a:lnTo>
                    <a:pt x="237" y="753"/>
                  </a:lnTo>
                  <a:lnTo>
                    <a:pt x="234" y="741"/>
                  </a:lnTo>
                  <a:lnTo>
                    <a:pt x="237" y="730"/>
                  </a:lnTo>
                  <a:lnTo>
                    <a:pt x="225" y="737"/>
                  </a:lnTo>
                  <a:lnTo>
                    <a:pt x="213" y="744"/>
                  </a:lnTo>
                  <a:lnTo>
                    <a:pt x="196" y="749"/>
                  </a:lnTo>
                  <a:lnTo>
                    <a:pt x="175" y="753"/>
                  </a:lnTo>
                  <a:lnTo>
                    <a:pt x="154" y="751"/>
                  </a:lnTo>
                  <a:lnTo>
                    <a:pt x="144" y="749"/>
                  </a:lnTo>
                  <a:lnTo>
                    <a:pt x="132" y="744"/>
                  </a:lnTo>
                  <a:lnTo>
                    <a:pt x="121" y="739"/>
                  </a:lnTo>
                  <a:lnTo>
                    <a:pt x="111" y="730"/>
                  </a:lnTo>
                  <a:lnTo>
                    <a:pt x="99" y="720"/>
                  </a:lnTo>
                  <a:lnTo>
                    <a:pt x="92" y="711"/>
                  </a:lnTo>
                  <a:lnTo>
                    <a:pt x="85" y="701"/>
                  </a:lnTo>
                  <a:lnTo>
                    <a:pt x="80" y="689"/>
                  </a:lnTo>
                  <a:lnTo>
                    <a:pt x="76" y="670"/>
                  </a:lnTo>
                  <a:lnTo>
                    <a:pt x="76" y="651"/>
                  </a:lnTo>
                  <a:lnTo>
                    <a:pt x="78" y="635"/>
                  </a:lnTo>
                  <a:lnTo>
                    <a:pt x="80" y="621"/>
                  </a:lnTo>
                  <a:lnTo>
                    <a:pt x="85" y="609"/>
                  </a:lnTo>
                  <a:lnTo>
                    <a:pt x="73" y="602"/>
                  </a:lnTo>
                  <a:lnTo>
                    <a:pt x="59" y="592"/>
                  </a:lnTo>
                  <a:lnTo>
                    <a:pt x="45" y="578"/>
                  </a:lnTo>
                  <a:lnTo>
                    <a:pt x="28" y="559"/>
                  </a:lnTo>
                  <a:lnTo>
                    <a:pt x="21" y="547"/>
                  </a:lnTo>
                  <a:lnTo>
                    <a:pt x="14" y="533"/>
                  </a:lnTo>
                  <a:lnTo>
                    <a:pt x="9" y="516"/>
                  </a:lnTo>
                  <a:lnTo>
                    <a:pt x="4" y="500"/>
                  </a:lnTo>
                  <a:lnTo>
                    <a:pt x="2" y="481"/>
                  </a:lnTo>
                  <a:lnTo>
                    <a:pt x="2" y="460"/>
                  </a:lnTo>
                  <a:lnTo>
                    <a:pt x="2" y="462"/>
                  </a:lnTo>
                  <a:lnTo>
                    <a:pt x="0" y="443"/>
                  </a:lnTo>
                  <a:lnTo>
                    <a:pt x="0" y="422"/>
                  </a:lnTo>
                  <a:lnTo>
                    <a:pt x="2" y="403"/>
                  </a:lnTo>
                  <a:lnTo>
                    <a:pt x="7" y="386"/>
                  </a:lnTo>
                  <a:lnTo>
                    <a:pt x="12" y="369"/>
                  </a:lnTo>
                  <a:lnTo>
                    <a:pt x="26" y="343"/>
                  </a:lnTo>
                  <a:lnTo>
                    <a:pt x="40" y="322"/>
                  </a:lnTo>
                  <a:lnTo>
                    <a:pt x="54" y="305"/>
                  </a:lnTo>
                  <a:lnTo>
                    <a:pt x="68" y="296"/>
                  </a:lnTo>
                  <a:lnTo>
                    <a:pt x="80" y="289"/>
                  </a:lnTo>
                  <a:lnTo>
                    <a:pt x="76" y="277"/>
                  </a:lnTo>
                  <a:lnTo>
                    <a:pt x="71" y="263"/>
                  </a:lnTo>
                  <a:lnTo>
                    <a:pt x="68" y="246"/>
                  </a:lnTo>
                  <a:lnTo>
                    <a:pt x="71" y="227"/>
                  </a:lnTo>
                  <a:lnTo>
                    <a:pt x="76" y="206"/>
                  </a:lnTo>
                  <a:lnTo>
                    <a:pt x="80" y="196"/>
                  </a:lnTo>
                  <a:lnTo>
                    <a:pt x="85" y="187"/>
                  </a:lnTo>
                  <a:lnTo>
                    <a:pt x="94" y="178"/>
                  </a:lnTo>
                  <a:lnTo>
                    <a:pt x="104" y="166"/>
                  </a:lnTo>
                  <a:lnTo>
                    <a:pt x="116" y="159"/>
                  </a:lnTo>
                  <a:lnTo>
                    <a:pt x="128" y="151"/>
                  </a:lnTo>
                  <a:lnTo>
                    <a:pt x="137" y="149"/>
                  </a:lnTo>
                  <a:lnTo>
                    <a:pt x="149" y="147"/>
                  </a:lnTo>
                  <a:lnTo>
                    <a:pt x="170" y="144"/>
                  </a:lnTo>
                  <a:lnTo>
                    <a:pt x="189" y="147"/>
                  </a:lnTo>
                  <a:lnTo>
                    <a:pt x="206" y="154"/>
                  </a:lnTo>
                  <a:lnTo>
                    <a:pt x="218" y="159"/>
                  </a:lnTo>
                  <a:lnTo>
                    <a:pt x="230" y="166"/>
                  </a:lnTo>
                  <a:lnTo>
                    <a:pt x="230" y="156"/>
                  </a:lnTo>
                  <a:lnTo>
                    <a:pt x="230" y="142"/>
                  </a:lnTo>
                  <a:lnTo>
                    <a:pt x="234" y="128"/>
                  </a:lnTo>
                  <a:lnTo>
                    <a:pt x="241" y="106"/>
                  </a:lnTo>
                  <a:lnTo>
                    <a:pt x="256" y="85"/>
                  </a:lnTo>
                  <a:lnTo>
                    <a:pt x="277" y="61"/>
                  </a:lnTo>
                  <a:lnTo>
                    <a:pt x="291" y="50"/>
                  </a:lnTo>
                  <a:lnTo>
                    <a:pt x="308" y="38"/>
                  </a:lnTo>
                  <a:lnTo>
                    <a:pt x="327" y="28"/>
                  </a:lnTo>
                  <a:lnTo>
                    <a:pt x="346" y="21"/>
                  </a:lnTo>
                  <a:lnTo>
                    <a:pt x="365" y="16"/>
                  </a:lnTo>
                  <a:lnTo>
                    <a:pt x="381" y="14"/>
                  </a:lnTo>
                  <a:lnTo>
                    <a:pt x="398" y="14"/>
                  </a:lnTo>
                  <a:lnTo>
                    <a:pt x="414" y="16"/>
                  </a:lnTo>
                  <a:lnTo>
                    <a:pt x="431" y="19"/>
                  </a:lnTo>
                  <a:lnTo>
                    <a:pt x="448" y="23"/>
                  </a:lnTo>
                  <a:lnTo>
                    <a:pt x="474" y="35"/>
                  </a:lnTo>
                  <a:lnTo>
                    <a:pt x="493" y="47"/>
                  </a:lnTo>
                  <a:lnTo>
                    <a:pt x="512" y="59"/>
                  </a:lnTo>
                  <a:lnTo>
                    <a:pt x="514" y="50"/>
                  </a:lnTo>
                  <a:lnTo>
                    <a:pt x="516" y="40"/>
                  </a:lnTo>
                  <a:lnTo>
                    <a:pt x="521" y="31"/>
                  </a:lnTo>
                  <a:lnTo>
                    <a:pt x="531" y="19"/>
                  </a:lnTo>
                  <a:lnTo>
                    <a:pt x="545" y="9"/>
                  </a:lnTo>
                  <a:lnTo>
                    <a:pt x="564" y="2"/>
                  </a:lnTo>
                  <a:lnTo>
                    <a:pt x="576" y="0"/>
                  </a:lnTo>
                  <a:lnTo>
                    <a:pt x="590" y="0"/>
                  </a:lnTo>
                  <a:lnTo>
                    <a:pt x="604" y="0"/>
                  </a:lnTo>
                  <a:lnTo>
                    <a:pt x="616" y="2"/>
                  </a:lnTo>
                  <a:lnTo>
                    <a:pt x="635" y="9"/>
                  </a:lnTo>
                  <a:lnTo>
                    <a:pt x="649" y="19"/>
                  </a:lnTo>
                  <a:lnTo>
                    <a:pt x="658" y="31"/>
                  </a:lnTo>
                  <a:lnTo>
                    <a:pt x="663" y="40"/>
                  </a:lnTo>
                  <a:lnTo>
                    <a:pt x="668" y="50"/>
                  </a:lnTo>
                  <a:lnTo>
                    <a:pt x="668" y="59"/>
                  </a:lnTo>
                  <a:lnTo>
                    <a:pt x="668" y="61"/>
                  </a:lnTo>
                  <a:lnTo>
                    <a:pt x="687" y="50"/>
                  </a:lnTo>
                  <a:lnTo>
                    <a:pt x="706" y="38"/>
                  </a:lnTo>
                  <a:lnTo>
                    <a:pt x="734" y="26"/>
                  </a:lnTo>
                  <a:lnTo>
                    <a:pt x="749" y="21"/>
                  </a:lnTo>
                  <a:lnTo>
                    <a:pt x="765" y="19"/>
                  </a:lnTo>
                  <a:lnTo>
                    <a:pt x="782" y="16"/>
                  </a:lnTo>
                  <a:lnTo>
                    <a:pt x="798" y="16"/>
                  </a:lnTo>
                  <a:lnTo>
                    <a:pt x="817" y="16"/>
                  </a:lnTo>
                  <a:lnTo>
                    <a:pt x="834" y="21"/>
                  </a:lnTo>
                  <a:lnTo>
                    <a:pt x="853" y="28"/>
                  </a:lnTo>
                  <a:lnTo>
                    <a:pt x="872" y="40"/>
                  </a:lnTo>
                  <a:lnTo>
                    <a:pt x="888" y="52"/>
                  </a:lnTo>
                  <a:lnTo>
                    <a:pt x="903" y="64"/>
                  </a:lnTo>
                  <a:lnTo>
                    <a:pt x="924" y="87"/>
                  </a:lnTo>
                  <a:lnTo>
                    <a:pt x="938" y="109"/>
                  </a:lnTo>
                  <a:lnTo>
                    <a:pt x="945" y="128"/>
                  </a:lnTo>
                  <a:lnTo>
                    <a:pt x="950" y="144"/>
                  </a:lnTo>
                  <a:lnTo>
                    <a:pt x="950" y="156"/>
                  </a:lnTo>
                  <a:lnTo>
                    <a:pt x="950" y="168"/>
                  </a:lnTo>
                  <a:lnTo>
                    <a:pt x="962" y="161"/>
                  </a:lnTo>
                  <a:lnTo>
                    <a:pt x="974" y="154"/>
                  </a:lnTo>
                  <a:lnTo>
                    <a:pt x="990" y="149"/>
                  </a:lnTo>
                  <a:lnTo>
                    <a:pt x="1009" y="147"/>
                  </a:lnTo>
                  <a:lnTo>
                    <a:pt x="1030" y="147"/>
                  </a:lnTo>
                  <a:lnTo>
                    <a:pt x="1042" y="149"/>
                  </a:lnTo>
                  <a:lnTo>
                    <a:pt x="1054" y="154"/>
                  </a:lnTo>
                  <a:lnTo>
                    <a:pt x="1064" y="161"/>
                  </a:lnTo>
                  <a:lnTo>
                    <a:pt x="1076" y="168"/>
                  </a:lnTo>
                  <a:lnTo>
                    <a:pt x="1085" y="178"/>
                  </a:lnTo>
                  <a:lnTo>
                    <a:pt x="1094" y="187"/>
                  </a:lnTo>
                  <a:lnTo>
                    <a:pt x="1099" y="199"/>
                  </a:lnTo>
                  <a:lnTo>
                    <a:pt x="1104" y="208"/>
                  </a:lnTo>
                  <a:lnTo>
                    <a:pt x="1109" y="230"/>
                  </a:lnTo>
                  <a:lnTo>
                    <a:pt x="1111" y="249"/>
                  </a:lnTo>
                  <a:lnTo>
                    <a:pt x="1109" y="265"/>
                  </a:lnTo>
                  <a:lnTo>
                    <a:pt x="1104" y="277"/>
                  </a:lnTo>
                  <a:lnTo>
                    <a:pt x="1099" y="289"/>
                  </a:lnTo>
                  <a:lnTo>
                    <a:pt x="1111" y="298"/>
                  </a:lnTo>
                  <a:lnTo>
                    <a:pt x="1125" y="308"/>
                  </a:lnTo>
                  <a:lnTo>
                    <a:pt x="1140" y="322"/>
                  </a:lnTo>
                  <a:lnTo>
                    <a:pt x="1154" y="343"/>
                  </a:lnTo>
                  <a:lnTo>
                    <a:pt x="1168" y="372"/>
                  </a:lnTo>
                  <a:lnTo>
                    <a:pt x="1173" y="386"/>
                  </a:lnTo>
                  <a:lnTo>
                    <a:pt x="1177" y="405"/>
                  </a:lnTo>
                  <a:lnTo>
                    <a:pt x="1180" y="424"/>
                  </a:lnTo>
                  <a:lnTo>
                    <a:pt x="1180" y="445"/>
                  </a:lnTo>
                  <a:lnTo>
                    <a:pt x="1182" y="445"/>
                  </a:lnTo>
                  <a:lnTo>
                    <a:pt x="1180" y="467"/>
                  </a:lnTo>
                  <a:lnTo>
                    <a:pt x="1177" y="486"/>
                  </a:lnTo>
                  <a:lnTo>
                    <a:pt x="1175" y="505"/>
                  </a:lnTo>
                  <a:lnTo>
                    <a:pt x="1170" y="521"/>
                  </a:lnTo>
                  <a:lnTo>
                    <a:pt x="1156" y="550"/>
                  </a:lnTo>
                  <a:lnTo>
                    <a:pt x="1144" y="571"/>
                  </a:lnTo>
                  <a:lnTo>
                    <a:pt x="1130" y="590"/>
                  </a:lnTo>
                  <a:lnTo>
                    <a:pt x="1118" y="602"/>
                  </a:lnTo>
                  <a:lnTo>
                    <a:pt x="1106" y="611"/>
                  </a:lnTo>
                  <a:lnTo>
                    <a:pt x="1111" y="623"/>
                  </a:lnTo>
                  <a:lnTo>
                    <a:pt x="1113" y="635"/>
                  </a:lnTo>
                  <a:lnTo>
                    <a:pt x="1116" y="651"/>
                  </a:lnTo>
                  <a:lnTo>
                    <a:pt x="1116" y="670"/>
                  </a:lnTo>
                  <a:lnTo>
                    <a:pt x="1111" y="692"/>
                  </a:lnTo>
                  <a:lnTo>
                    <a:pt x="1106" y="701"/>
                  </a:lnTo>
                  <a:lnTo>
                    <a:pt x="1099" y="713"/>
                  </a:lnTo>
                  <a:lnTo>
                    <a:pt x="1092" y="723"/>
                  </a:lnTo>
                  <a:lnTo>
                    <a:pt x="1083" y="732"/>
                  </a:lnTo>
                  <a:lnTo>
                    <a:pt x="1071" y="739"/>
                  </a:lnTo>
                  <a:lnTo>
                    <a:pt x="1059" y="746"/>
                  </a:lnTo>
                  <a:lnTo>
                    <a:pt x="1047" y="751"/>
                  </a:lnTo>
                  <a:lnTo>
                    <a:pt x="1038" y="753"/>
                  </a:lnTo>
                  <a:lnTo>
                    <a:pt x="1016" y="753"/>
                  </a:lnTo>
                  <a:lnTo>
                    <a:pt x="995" y="751"/>
                  </a:lnTo>
                  <a:lnTo>
                    <a:pt x="981" y="744"/>
                  </a:lnTo>
                  <a:lnTo>
                    <a:pt x="967" y="739"/>
                  </a:lnTo>
                  <a:lnTo>
                    <a:pt x="955" y="732"/>
                  </a:lnTo>
                  <a:lnTo>
                    <a:pt x="957" y="741"/>
                  </a:lnTo>
                  <a:lnTo>
                    <a:pt x="957" y="756"/>
                  </a:lnTo>
                  <a:lnTo>
                    <a:pt x="952" y="772"/>
                  </a:lnTo>
                  <a:lnTo>
                    <a:pt x="945" y="791"/>
                  </a:lnTo>
                  <a:lnTo>
                    <a:pt x="929" y="813"/>
                  </a:lnTo>
                  <a:lnTo>
                    <a:pt x="907" y="836"/>
                  </a:lnTo>
                  <a:lnTo>
                    <a:pt x="893" y="848"/>
                  </a:lnTo>
                  <a:lnTo>
                    <a:pt x="876" y="860"/>
                  </a:lnTo>
                  <a:lnTo>
                    <a:pt x="858" y="872"/>
                  </a:lnTo>
                  <a:lnTo>
                    <a:pt x="841" y="879"/>
                  </a:lnTo>
                  <a:lnTo>
                    <a:pt x="822" y="884"/>
                  </a:lnTo>
                  <a:lnTo>
                    <a:pt x="805" y="884"/>
                  </a:lnTo>
                  <a:lnTo>
                    <a:pt x="786" y="884"/>
                  </a:lnTo>
                  <a:lnTo>
                    <a:pt x="770" y="881"/>
                  </a:lnTo>
                  <a:lnTo>
                    <a:pt x="753" y="879"/>
                  </a:lnTo>
                  <a:lnTo>
                    <a:pt x="739" y="874"/>
                  </a:lnTo>
                  <a:lnTo>
                    <a:pt x="713" y="862"/>
                  </a:lnTo>
                  <a:lnTo>
                    <a:pt x="692" y="850"/>
                  </a:lnTo>
                  <a:lnTo>
                    <a:pt x="675" y="839"/>
                  </a:lnTo>
                  <a:lnTo>
                    <a:pt x="673" y="848"/>
                  </a:lnTo>
                  <a:lnTo>
                    <a:pt x="670" y="858"/>
                  </a:lnTo>
                  <a:lnTo>
                    <a:pt x="663" y="869"/>
                  </a:lnTo>
                  <a:lnTo>
                    <a:pt x="654" y="879"/>
                  </a:lnTo>
                  <a:lnTo>
                    <a:pt x="640" y="888"/>
                  </a:lnTo>
                  <a:lnTo>
                    <a:pt x="621" y="896"/>
                  </a:lnTo>
                  <a:lnTo>
                    <a:pt x="609" y="898"/>
                  </a:lnTo>
                  <a:lnTo>
                    <a:pt x="597" y="898"/>
                  </a:lnTo>
                  <a:lnTo>
                    <a:pt x="583" y="898"/>
                  </a:lnTo>
                  <a:lnTo>
                    <a:pt x="571" y="896"/>
                  </a:lnTo>
                  <a:lnTo>
                    <a:pt x="552" y="888"/>
                  </a:lnTo>
                  <a:lnTo>
                    <a:pt x="538" y="879"/>
                  </a:lnTo>
                  <a:lnTo>
                    <a:pt x="528" y="869"/>
                  </a:lnTo>
                  <a:lnTo>
                    <a:pt x="521" y="858"/>
                  </a:lnTo>
                  <a:lnTo>
                    <a:pt x="519" y="848"/>
                  </a:lnTo>
                  <a:lnTo>
                    <a:pt x="516" y="839"/>
                  </a:lnTo>
                </a:path>
              </a:pathLst>
            </a:custGeom>
            <a:noFill/>
            <a:ln w="7938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0" name="Freeform 65"/>
            <p:cNvSpPr>
              <a:spLocks/>
            </p:cNvSpPr>
            <p:nvPr/>
          </p:nvSpPr>
          <p:spPr bwMode="auto">
            <a:xfrm>
              <a:off x="1883" y="2712"/>
              <a:ext cx="1183" cy="899"/>
            </a:xfrm>
            <a:custGeom>
              <a:avLst/>
              <a:gdLst>
                <a:gd name="T0" fmla="*/ 481 w 1183"/>
                <a:gd name="T1" fmla="*/ 861 h 899"/>
                <a:gd name="T2" fmla="*/ 405 w 1183"/>
                <a:gd name="T3" fmla="*/ 882 h 899"/>
                <a:gd name="T4" fmla="*/ 334 w 1183"/>
                <a:gd name="T5" fmla="*/ 870 h 899"/>
                <a:gd name="T6" fmla="*/ 284 w 1183"/>
                <a:gd name="T7" fmla="*/ 835 h 899"/>
                <a:gd name="T8" fmla="*/ 237 w 1183"/>
                <a:gd name="T9" fmla="*/ 754 h 899"/>
                <a:gd name="T10" fmla="*/ 228 w 1183"/>
                <a:gd name="T11" fmla="*/ 737 h 899"/>
                <a:gd name="T12" fmla="*/ 157 w 1183"/>
                <a:gd name="T13" fmla="*/ 752 h 899"/>
                <a:gd name="T14" fmla="*/ 111 w 1183"/>
                <a:gd name="T15" fmla="*/ 730 h 899"/>
                <a:gd name="T16" fmla="*/ 88 w 1183"/>
                <a:gd name="T17" fmla="*/ 700 h 899"/>
                <a:gd name="T18" fmla="*/ 78 w 1183"/>
                <a:gd name="T19" fmla="*/ 633 h 899"/>
                <a:gd name="T20" fmla="*/ 74 w 1183"/>
                <a:gd name="T21" fmla="*/ 602 h 899"/>
                <a:gd name="T22" fmla="*/ 24 w 1183"/>
                <a:gd name="T23" fmla="*/ 545 h 899"/>
                <a:gd name="T24" fmla="*/ 5 w 1183"/>
                <a:gd name="T25" fmla="*/ 482 h 899"/>
                <a:gd name="T26" fmla="*/ 0 w 1183"/>
                <a:gd name="T27" fmla="*/ 444 h 899"/>
                <a:gd name="T28" fmla="*/ 14 w 1183"/>
                <a:gd name="T29" fmla="*/ 370 h 899"/>
                <a:gd name="T30" fmla="*/ 69 w 1183"/>
                <a:gd name="T31" fmla="*/ 297 h 899"/>
                <a:gd name="T32" fmla="*/ 74 w 1183"/>
                <a:gd name="T33" fmla="*/ 263 h 899"/>
                <a:gd name="T34" fmla="*/ 81 w 1183"/>
                <a:gd name="T35" fmla="*/ 197 h 899"/>
                <a:gd name="T36" fmla="*/ 107 w 1183"/>
                <a:gd name="T37" fmla="*/ 166 h 899"/>
                <a:gd name="T38" fmla="*/ 149 w 1183"/>
                <a:gd name="T39" fmla="*/ 145 h 899"/>
                <a:gd name="T40" fmla="*/ 221 w 1183"/>
                <a:gd name="T41" fmla="*/ 159 h 899"/>
                <a:gd name="T42" fmla="*/ 232 w 1183"/>
                <a:gd name="T43" fmla="*/ 143 h 899"/>
                <a:gd name="T44" fmla="*/ 280 w 1183"/>
                <a:gd name="T45" fmla="*/ 62 h 899"/>
                <a:gd name="T46" fmla="*/ 330 w 1183"/>
                <a:gd name="T47" fmla="*/ 27 h 899"/>
                <a:gd name="T48" fmla="*/ 401 w 1183"/>
                <a:gd name="T49" fmla="*/ 15 h 899"/>
                <a:gd name="T50" fmla="*/ 474 w 1183"/>
                <a:gd name="T51" fmla="*/ 36 h 899"/>
                <a:gd name="T52" fmla="*/ 514 w 1183"/>
                <a:gd name="T53" fmla="*/ 50 h 899"/>
                <a:gd name="T54" fmla="*/ 548 w 1183"/>
                <a:gd name="T55" fmla="*/ 10 h 899"/>
                <a:gd name="T56" fmla="*/ 593 w 1183"/>
                <a:gd name="T57" fmla="*/ 0 h 899"/>
                <a:gd name="T58" fmla="*/ 649 w 1183"/>
                <a:gd name="T59" fmla="*/ 19 h 899"/>
                <a:gd name="T60" fmla="*/ 671 w 1183"/>
                <a:gd name="T61" fmla="*/ 60 h 899"/>
                <a:gd name="T62" fmla="*/ 709 w 1183"/>
                <a:gd name="T63" fmla="*/ 36 h 899"/>
                <a:gd name="T64" fmla="*/ 782 w 1183"/>
                <a:gd name="T65" fmla="*/ 15 h 899"/>
                <a:gd name="T66" fmla="*/ 853 w 1183"/>
                <a:gd name="T67" fmla="*/ 29 h 899"/>
                <a:gd name="T68" fmla="*/ 903 w 1183"/>
                <a:gd name="T69" fmla="*/ 64 h 899"/>
                <a:gd name="T70" fmla="*/ 953 w 1183"/>
                <a:gd name="T71" fmla="*/ 145 h 899"/>
                <a:gd name="T72" fmla="*/ 962 w 1183"/>
                <a:gd name="T73" fmla="*/ 162 h 899"/>
                <a:gd name="T74" fmla="*/ 1033 w 1183"/>
                <a:gd name="T75" fmla="*/ 147 h 899"/>
                <a:gd name="T76" fmla="*/ 1078 w 1183"/>
                <a:gd name="T77" fmla="*/ 169 h 899"/>
                <a:gd name="T78" fmla="*/ 1102 w 1183"/>
                <a:gd name="T79" fmla="*/ 197 h 899"/>
                <a:gd name="T80" fmla="*/ 1109 w 1183"/>
                <a:gd name="T81" fmla="*/ 263 h 899"/>
                <a:gd name="T82" fmla="*/ 1114 w 1183"/>
                <a:gd name="T83" fmla="*/ 297 h 899"/>
                <a:gd name="T84" fmla="*/ 1168 w 1183"/>
                <a:gd name="T85" fmla="*/ 370 h 899"/>
                <a:gd name="T86" fmla="*/ 1183 w 1183"/>
                <a:gd name="T87" fmla="*/ 444 h 899"/>
                <a:gd name="T88" fmla="*/ 1180 w 1183"/>
                <a:gd name="T89" fmla="*/ 486 h 899"/>
                <a:gd name="T90" fmla="*/ 1145 w 1183"/>
                <a:gd name="T91" fmla="*/ 572 h 899"/>
                <a:gd name="T92" fmla="*/ 1107 w 1183"/>
                <a:gd name="T93" fmla="*/ 609 h 899"/>
                <a:gd name="T94" fmla="*/ 1119 w 1183"/>
                <a:gd name="T95" fmla="*/ 671 h 899"/>
                <a:gd name="T96" fmla="*/ 1093 w 1183"/>
                <a:gd name="T97" fmla="*/ 721 h 899"/>
                <a:gd name="T98" fmla="*/ 1062 w 1183"/>
                <a:gd name="T99" fmla="*/ 747 h 899"/>
                <a:gd name="T100" fmla="*/ 998 w 1183"/>
                <a:gd name="T101" fmla="*/ 752 h 899"/>
                <a:gd name="T102" fmla="*/ 957 w 1183"/>
                <a:gd name="T103" fmla="*/ 733 h 899"/>
                <a:gd name="T104" fmla="*/ 946 w 1183"/>
                <a:gd name="T105" fmla="*/ 792 h 899"/>
                <a:gd name="T106" fmla="*/ 879 w 1183"/>
                <a:gd name="T107" fmla="*/ 861 h 899"/>
                <a:gd name="T108" fmla="*/ 825 w 1183"/>
                <a:gd name="T109" fmla="*/ 882 h 899"/>
                <a:gd name="T110" fmla="*/ 756 w 1183"/>
                <a:gd name="T111" fmla="*/ 880 h 899"/>
                <a:gd name="T112" fmla="*/ 675 w 1183"/>
                <a:gd name="T113" fmla="*/ 839 h 899"/>
                <a:gd name="T114" fmla="*/ 666 w 1183"/>
                <a:gd name="T115" fmla="*/ 868 h 899"/>
                <a:gd name="T116" fmla="*/ 611 w 1183"/>
                <a:gd name="T117" fmla="*/ 899 h 899"/>
                <a:gd name="T118" fmla="*/ 571 w 1183"/>
                <a:gd name="T119" fmla="*/ 896 h 899"/>
                <a:gd name="T120" fmla="*/ 524 w 1183"/>
                <a:gd name="T121" fmla="*/ 858 h 8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3" h="899">
                  <a:moveTo>
                    <a:pt x="519" y="837"/>
                  </a:moveTo>
                  <a:lnTo>
                    <a:pt x="519" y="837"/>
                  </a:lnTo>
                  <a:lnTo>
                    <a:pt x="500" y="849"/>
                  </a:lnTo>
                  <a:lnTo>
                    <a:pt x="481" y="861"/>
                  </a:lnTo>
                  <a:lnTo>
                    <a:pt x="455" y="872"/>
                  </a:lnTo>
                  <a:lnTo>
                    <a:pt x="439" y="877"/>
                  </a:lnTo>
                  <a:lnTo>
                    <a:pt x="424" y="880"/>
                  </a:lnTo>
                  <a:lnTo>
                    <a:pt x="405" y="882"/>
                  </a:lnTo>
                  <a:lnTo>
                    <a:pt x="389" y="882"/>
                  </a:lnTo>
                  <a:lnTo>
                    <a:pt x="372" y="882"/>
                  </a:lnTo>
                  <a:lnTo>
                    <a:pt x="353" y="877"/>
                  </a:lnTo>
                  <a:lnTo>
                    <a:pt x="334" y="870"/>
                  </a:lnTo>
                  <a:lnTo>
                    <a:pt x="315" y="858"/>
                  </a:lnTo>
                  <a:lnTo>
                    <a:pt x="299" y="846"/>
                  </a:lnTo>
                  <a:lnTo>
                    <a:pt x="284" y="835"/>
                  </a:lnTo>
                  <a:lnTo>
                    <a:pt x="263" y="811"/>
                  </a:lnTo>
                  <a:lnTo>
                    <a:pt x="249" y="790"/>
                  </a:lnTo>
                  <a:lnTo>
                    <a:pt x="242" y="771"/>
                  </a:lnTo>
                  <a:lnTo>
                    <a:pt x="237" y="754"/>
                  </a:lnTo>
                  <a:lnTo>
                    <a:pt x="237" y="742"/>
                  </a:lnTo>
                  <a:lnTo>
                    <a:pt x="237" y="730"/>
                  </a:lnTo>
                  <a:lnTo>
                    <a:pt x="228" y="737"/>
                  </a:lnTo>
                  <a:lnTo>
                    <a:pt x="213" y="745"/>
                  </a:lnTo>
                  <a:lnTo>
                    <a:pt x="197" y="749"/>
                  </a:lnTo>
                  <a:lnTo>
                    <a:pt x="178" y="752"/>
                  </a:lnTo>
                  <a:lnTo>
                    <a:pt x="157" y="752"/>
                  </a:lnTo>
                  <a:lnTo>
                    <a:pt x="145" y="749"/>
                  </a:lnTo>
                  <a:lnTo>
                    <a:pt x="135" y="745"/>
                  </a:lnTo>
                  <a:lnTo>
                    <a:pt x="123" y="737"/>
                  </a:lnTo>
                  <a:lnTo>
                    <a:pt x="111" y="730"/>
                  </a:lnTo>
                  <a:lnTo>
                    <a:pt x="102" y="721"/>
                  </a:lnTo>
                  <a:lnTo>
                    <a:pt x="93" y="711"/>
                  </a:lnTo>
                  <a:lnTo>
                    <a:pt x="88" y="700"/>
                  </a:lnTo>
                  <a:lnTo>
                    <a:pt x="83" y="690"/>
                  </a:lnTo>
                  <a:lnTo>
                    <a:pt x="78" y="669"/>
                  </a:lnTo>
                  <a:lnTo>
                    <a:pt x="76" y="650"/>
                  </a:lnTo>
                  <a:lnTo>
                    <a:pt x="78" y="633"/>
                  </a:lnTo>
                  <a:lnTo>
                    <a:pt x="83" y="621"/>
                  </a:lnTo>
                  <a:lnTo>
                    <a:pt x="88" y="609"/>
                  </a:lnTo>
                  <a:lnTo>
                    <a:pt x="74" y="602"/>
                  </a:lnTo>
                  <a:lnTo>
                    <a:pt x="62" y="593"/>
                  </a:lnTo>
                  <a:lnTo>
                    <a:pt x="45" y="579"/>
                  </a:lnTo>
                  <a:lnTo>
                    <a:pt x="31" y="557"/>
                  </a:lnTo>
                  <a:lnTo>
                    <a:pt x="24" y="545"/>
                  </a:lnTo>
                  <a:lnTo>
                    <a:pt x="17" y="534"/>
                  </a:lnTo>
                  <a:lnTo>
                    <a:pt x="12" y="517"/>
                  </a:lnTo>
                  <a:lnTo>
                    <a:pt x="7" y="500"/>
                  </a:lnTo>
                  <a:lnTo>
                    <a:pt x="5" y="482"/>
                  </a:lnTo>
                  <a:lnTo>
                    <a:pt x="2" y="460"/>
                  </a:lnTo>
                  <a:lnTo>
                    <a:pt x="2" y="463"/>
                  </a:lnTo>
                  <a:lnTo>
                    <a:pt x="0" y="444"/>
                  </a:lnTo>
                  <a:lnTo>
                    <a:pt x="2" y="422"/>
                  </a:lnTo>
                  <a:lnTo>
                    <a:pt x="5" y="403"/>
                  </a:lnTo>
                  <a:lnTo>
                    <a:pt x="7" y="384"/>
                  </a:lnTo>
                  <a:lnTo>
                    <a:pt x="14" y="370"/>
                  </a:lnTo>
                  <a:lnTo>
                    <a:pt x="26" y="342"/>
                  </a:lnTo>
                  <a:lnTo>
                    <a:pt x="40" y="323"/>
                  </a:lnTo>
                  <a:lnTo>
                    <a:pt x="57" y="306"/>
                  </a:lnTo>
                  <a:lnTo>
                    <a:pt x="69" y="297"/>
                  </a:lnTo>
                  <a:lnTo>
                    <a:pt x="83" y="287"/>
                  </a:lnTo>
                  <a:lnTo>
                    <a:pt x="76" y="275"/>
                  </a:lnTo>
                  <a:lnTo>
                    <a:pt x="74" y="263"/>
                  </a:lnTo>
                  <a:lnTo>
                    <a:pt x="71" y="247"/>
                  </a:lnTo>
                  <a:lnTo>
                    <a:pt x="71" y="228"/>
                  </a:lnTo>
                  <a:lnTo>
                    <a:pt x="76" y="207"/>
                  </a:lnTo>
                  <a:lnTo>
                    <a:pt x="81" y="197"/>
                  </a:lnTo>
                  <a:lnTo>
                    <a:pt x="88" y="185"/>
                  </a:lnTo>
                  <a:lnTo>
                    <a:pt x="95" y="176"/>
                  </a:lnTo>
                  <a:lnTo>
                    <a:pt x="107" y="166"/>
                  </a:lnTo>
                  <a:lnTo>
                    <a:pt x="116" y="159"/>
                  </a:lnTo>
                  <a:lnTo>
                    <a:pt x="128" y="152"/>
                  </a:lnTo>
                  <a:lnTo>
                    <a:pt x="140" y="147"/>
                  </a:lnTo>
                  <a:lnTo>
                    <a:pt x="149" y="145"/>
                  </a:lnTo>
                  <a:lnTo>
                    <a:pt x="171" y="145"/>
                  </a:lnTo>
                  <a:lnTo>
                    <a:pt x="192" y="147"/>
                  </a:lnTo>
                  <a:lnTo>
                    <a:pt x="209" y="154"/>
                  </a:lnTo>
                  <a:lnTo>
                    <a:pt x="221" y="159"/>
                  </a:lnTo>
                  <a:lnTo>
                    <a:pt x="232" y="166"/>
                  </a:lnTo>
                  <a:lnTo>
                    <a:pt x="230" y="157"/>
                  </a:lnTo>
                  <a:lnTo>
                    <a:pt x="232" y="143"/>
                  </a:lnTo>
                  <a:lnTo>
                    <a:pt x="235" y="126"/>
                  </a:lnTo>
                  <a:lnTo>
                    <a:pt x="244" y="107"/>
                  </a:lnTo>
                  <a:lnTo>
                    <a:pt x="258" y="86"/>
                  </a:lnTo>
                  <a:lnTo>
                    <a:pt x="280" y="62"/>
                  </a:lnTo>
                  <a:lnTo>
                    <a:pt x="294" y="50"/>
                  </a:lnTo>
                  <a:lnTo>
                    <a:pt x="311" y="38"/>
                  </a:lnTo>
                  <a:lnTo>
                    <a:pt x="330" y="27"/>
                  </a:lnTo>
                  <a:lnTo>
                    <a:pt x="346" y="19"/>
                  </a:lnTo>
                  <a:lnTo>
                    <a:pt x="365" y="15"/>
                  </a:lnTo>
                  <a:lnTo>
                    <a:pt x="384" y="15"/>
                  </a:lnTo>
                  <a:lnTo>
                    <a:pt x="401" y="15"/>
                  </a:lnTo>
                  <a:lnTo>
                    <a:pt x="417" y="17"/>
                  </a:lnTo>
                  <a:lnTo>
                    <a:pt x="434" y="19"/>
                  </a:lnTo>
                  <a:lnTo>
                    <a:pt x="448" y="24"/>
                  </a:lnTo>
                  <a:lnTo>
                    <a:pt x="474" y="36"/>
                  </a:lnTo>
                  <a:lnTo>
                    <a:pt x="495" y="48"/>
                  </a:lnTo>
                  <a:lnTo>
                    <a:pt x="512" y="60"/>
                  </a:lnTo>
                  <a:lnTo>
                    <a:pt x="514" y="50"/>
                  </a:lnTo>
                  <a:lnTo>
                    <a:pt x="517" y="41"/>
                  </a:lnTo>
                  <a:lnTo>
                    <a:pt x="524" y="29"/>
                  </a:lnTo>
                  <a:lnTo>
                    <a:pt x="533" y="19"/>
                  </a:lnTo>
                  <a:lnTo>
                    <a:pt x="548" y="10"/>
                  </a:lnTo>
                  <a:lnTo>
                    <a:pt x="566" y="3"/>
                  </a:lnTo>
                  <a:lnTo>
                    <a:pt x="578" y="0"/>
                  </a:lnTo>
                  <a:lnTo>
                    <a:pt x="593" y="0"/>
                  </a:lnTo>
                  <a:lnTo>
                    <a:pt x="604" y="0"/>
                  </a:lnTo>
                  <a:lnTo>
                    <a:pt x="616" y="3"/>
                  </a:lnTo>
                  <a:lnTo>
                    <a:pt x="635" y="10"/>
                  </a:lnTo>
                  <a:lnTo>
                    <a:pt x="649" y="19"/>
                  </a:lnTo>
                  <a:lnTo>
                    <a:pt x="659" y="29"/>
                  </a:lnTo>
                  <a:lnTo>
                    <a:pt x="666" y="41"/>
                  </a:lnTo>
                  <a:lnTo>
                    <a:pt x="668" y="50"/>
                  </a:lnTo>
                  <a:lnTo>
                    <a:pt x="671" y="60"/>
                  </a:lnTo>
                  <a:lnTo>
                    <a:pt x="671" y="62"/>
                  </a:lnTo>
                  <a:lnTo>
                    <a:pt x="687" y="48"/>
                  </a:lnTo>
                  <a:lnTo>
                    <a:pt x="709" y="36"/>
                  </a:lnTo>
                  <a:lnTo>
                    <a:pt x="735" y="27"/>
                  </a:lnTo>
                  <a:lnTo>
                    <a:pt x="749" y="22"/>
                  </a:lnTo>
                  <a:lnTo>
                    <a:pt x="766" y="17"/>
                  </a:lnTo>
                  <a:lnTo>
                    <a:pt x="782" y="15"/>
                  </a:lnTo>
                  <a:lnTo>
                    <a:pt x="801" y="15"/>
                  </a:lnTo>
                  <a:lnTo>
                    <a:pt x="818" y="17"/>
                  </a:lnTo>
                  <a:lnTo>
                    <a:pt x="837" y="22"/>
                  </a:lnTo>
                  <a:lnTo>
                    <a:pt x="853" y="29"/>
                  </a:lnTo>
                  <a:lnTo>
                    <a:pt x="872" y="38"/>
                  </a:lnTo>
                  <a:lnTo>
                    <a:pt x="889" y="53"/>
                  </a:lnTo>
                  <a:lnTo>
                    <a:pt x="903" y="64"/>
                  </a:lnTo>
                  <a:lnTo>
                    <a:pt x="924" y="88"/>
                  </a:lnTo>
                  <a:lnTo>
                    <a:pt x="941" y="109"/>
                  </a:lnTo>
                  <a:lnTo>
                    <a:pt x="948" y="128"/>
                  </a:lnTo>
                  <a:lnTo>
                    <a:pt x="953" y="145"/>
                  </a:lnTo>
                  <a:lnTo>
                    <a:pt x="953" y="157"/>
                  </a:lnTo>
                  <a:lnTo>
                    <a:pt x="950" y="169"/>
                  </a:lnTo>
                  <a:lnTo>
                    <a:pt x="962" y="162"/>
                  </a:lnTo>
                  <a:lnTo>
                    <a:pt x="976" y="154"/>
                  </a:lnTo>
                  <a:lnTo>
                    <a:pt x="993" y="150"/>
                  </a:lnTo>
                  <a:lnTo>
                    <a:pt x="1012" y="145"/>
                  </a:lnTo>
                  <a:lnTo>
                    <a:pt x="1033" y="147"/>
                  </a:lnTo>
                  <a:lnTo>
                    <a:pt x="1043" y="150"/>
                  </a:lnTo>
                  <a:lnTo>
                    <a:pt x="1055" y="154"/>
                  </a:lnTo>
                  <a:lnTo>
                    <a:pt x="1066" y="159"/>
                  </a:lnTo>
                  <a:lnTo>
                    <a:pt x="1078" y="169"/>
                  </a:lnTo>
                  <a:lnTo>
                    <a:pt x="1088" y="178"/>
                  </a:lnTo>
                  <a:lnTo>
                    <a:pt x="1095" y="188"/>
                  </a:lnTo>
                  <a:lnTo>
                    <a:pt x="1102" y="197"/>
                  </a:lnTo>
                  <a:lnTo>
                    <a:pt x="1107" y="209"/>
                  </a:lnTo>
                  <a:lnTo>
                    <a:pt x="1111" y="228"/>
                  </a:lnTo>
                  <a:lnTo>
                    <a:pt x="1111" y="247"/>
                  </a:lnTo>
                  <a:lnTo>
                    <a:pt x="1109" y="263"/>
                  </a:lnTo>
                  <a:lnTo>
                    <a:pt x="1107" y="278"/>
                  </a:lnTo>
                  <a:lnTo>
                    <a:pt x="1102" y="290"/>
                  </a:lnTo>
                  <a:lnTo>
                    <a:pt x="1114" y="297"/>
                  </a:lnTo>
                  <a:lnTo>
                    <a:pt x="1126" y="309"/>
                  </a:lnTo>
                  <a:lnTo>
                    <a:pt x="1142" y="323"/>
                  </a:lnTo>
                  <a:lnTo>
                    <a:pt x="1157" y="344"/>
                  </a:lnTo>
                  <a:lnTo>
                    <a:pt x="1168" y="370"/>
                  </a:lnTo>
                  <a:lnTo>
                    <a:pt x="1175" y="387"/>
                  </a:lnTo>
                  <a:lnTo>
                    <a:pt x="1178" y="403"/>
                  </a:lnTo>
                  <a:lnTo>
                    <a:pt x="1180" y="422"/>
                  </a:lnTo>
                  <a:lnTo>
                    <a:pt x="1183" y="444"/>
                  </a:lnTo>
                  <a:lnTo>
                    <a:pt x="1183" y="446"/>
                  </a:lnTo>
                  <a:lnTo>
                    <a:pt x="1183" y="467"/>
                  </a:lnTo>
                  <a:lnTo>
                    <a:pt x="1180" y="486"/>
                  </a:lnTo>
                  <a:lnTo>
                    <a:pt x="1175" y="505"/>
                  </a:lnTo>
                  <a:lnTo>
                    <a:pt x="1171" y="522"/>
                  </a:lnTo>
                  <a:lnTo>
                    <a:pt x="1159" y="548"/>
                  </a:lnTo>
                  <a:lnTo>
                    <a:pt x="1145" y="572"/>
                  </a:lnTo>
                  <a:lnTo>
                    <a:pt x="1130" y="588"/>
                  </a:lnTo>
                  <a:lnTo>
                    <a:pt x="1119" y="600"/>
                  </a:lnTo>
                  <a:lnTo>
                    <a:pt x="1107" y="609"/>
                  </a:lnTo>
                  <a:lnTo>
                    <a:pt x="1111" y="621"/>
                  </a:lnTo>
                  <a:lnTo>
                    <a:pt x="1116" y="636"/>
                  </a:lnTo>
                  <a:lnTo>
                    <a:pt x="1119" y="652"/>
                  </a:lnTo>
                  <a:lnTo>
                    <a:pt x="1119" y="671"/>
                  </a:lnTo>
                  <a:lnTo>
                    <a:pt x="1111" y="692"/>
                  </a:lnTo>
                  <a:lnTo>
                    <a:pt x="1109" y="702"/>
                  </a:lnTo>
                  <a:lnTo>
                    <a:pt x="1102" y="711"/>
                  </a:lnTo>
                  <a:lnTo>
                    <a:pt x="1093" y="721"/>
                  </a:lnTo>
                  <a:lnTo>
                    <a:pt x="1083" y="733"/>
                  </a:lnTo>
                  <a:lnTo>
                    <a:pt x="1071" y="740"/>
                  </a:lnTo>
                  <a:lnTo>
                    <a:pt x="1062" y="747"/>
                  </a:lnTo>
                  <a:lnTo>
                    <a:pt x="1050" y="749"/>
                  </a:lnTo>
                  <a:lnTo>
                    <a:pt x="1038" y="752"/>
                  </a:lnTo>
                  <a:lnTo>
                    <a:pt x="1017" y="754"/>
                  </a:lnTo>
                  <a:lnTo>
                    <a:pt x="998" y="752"/>
                  </a:lnTo>
                  <a:lnTo>
                    <a:pt x="981" y="745"/>
                  </a:lnTo>
                  <a:lnTo>
                    <a:pt x="969" y="740"/>
                  </a:lnTo>
                  <a:lnTo>
                    <a:pt x="957" y="733"/>
                  </a:lnTo>
                  <a:lnTo>
                    <a:pt x="957" y="742"/>
                  </a:lnTo>
                  <a:lnTo>
                    <a:pt x="957" y="756"/>
                  </a:lnTo>
                  <a:lnTo>
                    <a:pt x="955" y="771"/>
                  </a:lnTo>
                  <a:lnTo>
                    <a:pt x="946" y="792"/>
                  </a:lnTo>
                  <a:lnTo>
                    <a:pt x="931" y="813"/>
                  </a:lnTo>
                  <a:lnTo>
                    <a:pt x="910" y="837"/>
                  </a:lnTo>
                  <a:lnTo>
                    <a:pt x="896" y="849"/>
                  </a:lnTo>
                  <a:lnTo>
                    <a:pt x="879" y="861"/>
                  </a:lnTo>
                  <a:lnTo>
                    <a:pt x="860" y="870"/>
                  </a:lnTo>
                  <a:lnTo>
                    <a:pt x="841" y="877"/>
                  </a:lnTo>
                  <a:lnTo>
                    <a:pt x="825" y="882"/>
                  </a:lnTo>
                  <a:lnTo>
                    <a:pt x="806" y="884"/>
                  </a:lnTo>
                  <a:lnTo>
                    <a:pt x="789" y="884"/>
                  </a:lnTo>
                  <a:lnTo>
                    <a:pt x="773" y="882"/>
                  </a:lnTo>
                  <a:lnTo>
                    <a:pt x="756" y="880"/>
                  </a:lnTo>
                  <a:lnTo>
                    <a:pt x="742" y="875"/>
                  </a:lnTo>
                  <a:lnTo>
                    <a:pt x="713" y="863"/>
                  </a:lnTo>
                  <a:lnTo>
                    <a:pt x="694" y="851"/>
                  </a:lnTo>
                  <a:lnTo>
                    <a:pt x="675" y="839"/>
                  </a:lnTo>
                  <a:lnTo>
                    <a:pt x="675" y="849"/>
                  </a:lnTo>
                  <a:lnTo>
                    <a:pt x="671" y="858"/>
                  </a:lnTo>
                  <a:lnTo>
                    <a:pt x="666" y="868"/>
                  </a:lnTo>
                  <a:lnTo>
                    <a:pt x="657" y="880"/>
                  </a:lnTo>
                  <a:lnTo>
                    <a:pt x="642" y="889"/>
                  </a:lnTo>
                  <a:lnTo>
                    <a:pt x="623" y="896"/>
                  </a:lnTo>
                  <a:lnTo>
                    <a:pt x="611" y="899"/>
                  </a:lnTo>
                  <a:lnTo>
                    <a:pt x="597" y="899"/>
                  </a:lnTo>
                  <a:lnTo>
                    <a:pt x="583" y="899"/>
                  </a:lnTo>
                  <a:lnTo>
                    <a:pt x="571" y="896"/>
                  </a:lnTo>
                  <a:lnTo>
                    <a:pt x="552" y="889"/>
                  </a:lnTo>
                  <a:lnTo>
                    <a:pt x="538" y="880"/>
                  </a:lnTo>
                  <a:lnTo>
                    <a:pt x="529" y="868"/>
                  </a:lnTo>
                  <a:lnTo>
                    <a:pt x="524" y="858"/>
                  </a:lnTo>
                  <a:lnTo>
                    <a:pt x="521" y="849"/>
                  </a:lnTo>
                  <a:lnTo>
                    <a:pt x="519" y="839"/>
                  </a:lnTo>
                  <a:lnTo>
                    <a:pt x="519" y="8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Freeform 66"/>
            <p:cNvSpPr>
              <a:spLocks/>
            </p:cNvSpPr>
            <p:nvPr/>
          </p:nvSpPr>
          <p:spPr bwMode="auto">
            <a:xfrm>
              <a:off x="1883" y="2712"/>
              <a:ext cx="1183" cy="899"/>
            </a:xfrm>
            <a:custGeom>
              <a:avLst/>
              <a:gdLst>
                <a:gd name="T0" fmla="*/ 481 w 1183"/>
                <a:gd name="T1" fmla="*/ 861 h 899"/>
                <a:gd name="T2" fmla="*/ 405 w 1183"/>
                <a:gd name="T3" fmla="*/ 882 h 899"/>
                <a:gd name="T4" fmla="*/ 334 w 1183"/>
                <a:gd name="T5" fmla="*/ 870 h 899"/>
                <a:gd name="T6" fmla="*/ 284 w 1183"/>
                <a:gd name="T7" fmla="*/ 835 h 899"/>
                <a:gd name="T8" fmla="*/ 237 w 1183"/>
                <a:gd name="T9" fmla="*/ 754 h 899"/>
                <a:gd name="T10" fmla="*/ 228 w 1183"/>
                <a:gd name="T11" fmla="*/ 737 h 899"/>
                <a:gd name="T12" fmla="*/ 157 w 1183"/>
                <a:gd name="T13" fmla="*/ 752 h 899"/>
                <a:gd name="T14" fmla="*/ 111 w 1183"/>
                <a:gd name="T15" fmla="*/ 730 h 899"/>
                <a:gd name="T16" fmla="*/ 88 w 1183"/>
                <a:gd name="T17" fmla="*/ 700 h 899"/>
                <a:gd name="T18" fmla="*/ 78 w 1183"/>
                <a:gd name="T19" fmla="*/ 633 h 899"/>
                <a:gd name="T20" fmla="*/ 74 w 1183"/>
                <a:gd name="T21" fmla="*/ 602 h 899"/>
                <a:gd name="T22" fmla="*/ 24 w 1183"/>
                <a:gd name="T23" fmla="*/ 545 h 899"/>
                <a:gd name="T24" fmla="*/ 5 w 1183"/>
                <a:gd name="T25" fmla="*/ 482 h 899"/>
                <a:gd name="T26" fmla="*/ 0 w 1183"/>
                <a:gd name="T27" fmla="*/ 444 h 899"/>
                <a:gd name="T28" fmla="*/ 14 w 1183"/>
                <a:gd name="T29" fmla="*/ 370 h 899"/>
                <a:gd name="T30" fmla="*/ 69 w 1183"/>
                <a:gd name="T31" fmla="*/ 297 h 899"/>
                <a:gd name="T32" fmla="*/ 74 w 1183"/>
                <a:gd name="T33" fmla="*/ 263 h 899"/>
                <a:gd name="T34" fmla="*/ 81 w 1183"/>
                <a:gd name="T35" fmla="*/ 197 h 899"/>
                <a:gd name="T36" fmla="*/ 107 w 1183"/>
                <a:gd name="T37" fmla="*/ 166 h 899"/>
                <a:gd name="T38" fmla="*/ 149 w 1183"/>
                <a:gd name="T39" fmla="*/ 145 h 899"/>
                <a:gd name="T40" fmla="*/ 221 w 1183"/>
                <a:gd name="T41" fmla="*/ 159 h 899"/>
                <a:gd name="T42" fmla="*/ 232 w 1183"/>
                <a:gd name="T43" fmla="*/ 143 h 899"/>
                <a:gd name="T44" fmla="*/ 280 w 1183"/>
                <a:gd name="T45" fmla="*/ 62 h 899"/>
                <a:gd name="T46" fmla="*/ 330 w 1183"/>
                <a:gd name="T47" fmla="*/ 27 h 899"/>
                <a:gd name="T48" fmla="*/ 401 w 1183"/>
                <a:gd name="T49" fmla="*/ 15 h 899"/>
                <a:gd name="T50" fmla="*/ 474 w 1183"/>
                <a:gd name="T51" fmla="*/ 36 h 899"/>
                <a:gd name="T52" fmla="*/ 514 w 1183"/>
                <a:gd name="T53" fmla="*/ 50 h 899"/>
                <a:gd name="T54" fmla="*/ 548 w 1183"/>
                <a:gd name="T55" fmla="*/ 10 h 899"/>
                <a:gd name="T56" fmla="*/ 593 w 1183"/>
                <a:gd name="T57" fmla="*/ 0 h 899"/>
                <a:gd name="T58" fmla="*/ 649 w 1183"/>
                <a:gd name="T59" fmla="*/ 19 h 899"/>
                <a:gd name="T60" fmla="*/ 671 w 1183"/>
                <a:gd name="T61" fmla="*/ 60 h 899"/>
                <a:gd name="T62" fmla="*/ 709 w 1183"/>
                <a:gd name="T63" fmla="*/ 36 h 899"/>
                <a:gd name="T64" fmla="*/ 782 w 1183"/>
                <a:gd name="T65" fmla="*/ 15 h 899"/>
                <a:gd name="T66" fmla="*/ 853 w 1183"/>
                <a:gd name="T67" fmla="*/ 29 h 899"/>
                <a:gd name="T68" fmla="*/ 903 w 1183"/>
                <a:gd name="T69" fmla="*/ 64 h 899"/>
                <a:gd name="T70" fmla="*/ 953 w 1183"/>
                <a:gd name="T71" fmla="*/ 145 h 899"/>
                <a:gd name="T72" fmla="*/ 962 w 1183"/>
                <a:gd name="T73" fmla="*/ 162 h 899"/>
                <a:gd name="T74" fmla="*/ 1033 w 1183"/>
                <a:gd name="T75" fmla="*/ 147 h 899"/>
                <a:gd name="T76" fmla="*/ 1078 w 1183"/>
                <a:gd name="T77" fmla="*/ 169 h 899"/>
                <a:gd name="T78" fmla="*/ 1102 w 1183"/>
                <a:gd name="T79" fmla="*/ 197 h 899"/>
                <a:gd name="T80" fmla="*/ 1109 w 1183"/>
                <a:gd name="T81" fmla="*/ 263 h 899"/>
                <a:gd name="T82" fmla="*/ 1114 w 1183"/>
                <a:gd name="T83" fmla="*/ 297 h 899"/>
                <a:gd name="T84" fmla="*/ 1168 w 1183"/>
                <a:gd name="T85" fmla="*/ 370 h 899"/>
                <a:gd name="T86" fmla="*/ 1183 w 1183"/>
                <a:gd name="T87" fmla="*/ 444 h 899"/>
                <a:gd name="T88" fmla="*/ 1180 w 1183"/>
                <a:gd name="T89" fmla="*/ 486 h 899"/>
                <a:gd name="T90" fmla="*/ 1145 w 1183"/>
                <a:gd name="T91" fmla="*/ 572 h 899"/>
                <a:gd name="T92" fmla="*/ 1107 w 1183"/>
                <a:gd name="T93" fmla="*/ 609 h 899"/>
                <a:gd name="T94" fmla="*/ 1119 w 1183"/>
                <a:gd name="T95" fmla="*/ 671 h 899"/>
                <a:gd name="T96" fmla="*/ 1093 w 1183"/>
                <a:gd name="T97" fmla="*/ 721 h 899"/>
                <a:gd name="T98" fmla="*/ 1062 w 1183"/>
                <a:gd name="T99" fmla="*/ 747 h 899"/>
                <a:gd name="T100" fmla="*/ 998 w 1183"/>
                <a:gd name="T101" fmla="*/ 752 h 899"/>
                <a:gd name="T102" fmla="*/ 957 w 1183"/>
                <a:gd name="T103" fmla="*/ 733 h 899"/>
                <a:gd name="T104" fmla="*/ 946 w 1183"/>
                <a:gd name="T105" fmla="*/ 792 h 899"/>
                <a:gd name="T106" fmla="*/ 879 w 1183"/>
                <a:gd name="T107" fmla="*/ 861 h 899"/>
                <a:gd name="T108" fmla="*/ 825 w 1183"/>
                <a:gd name="T109" fmla="*/ 882 h 899"/>
                <a:gd name="T110" fmla="*/ 756 w 1183"/>
                <a:gd name="T111" fmla="*/ 880 h 899"/>
                <a:gd name="T112" fmla="*/ 675 w 1183"/>
                <a:gd name="T113" fmla="*/ 839 h 899"/>
                <a:gd name="T114" fmla="*/ 666 w 1183"/>
                <a:gd name="T115" fmla="*/ 868 h 899"/>
                <a:gd name="T116" fmla="*/ 611 w 1183"/>
                <a:gd name="T117" fmla="*/ 899 h 899"/>
                <a:gd name="T118" fmla="*/ 571 w 1183"/>
                <a:gd name="T119" fmla="*/ 896 h 899"/>
                <a:gd name="T120" fmla="*/ 524 w 1183"/>
                <a:gd name="T121" fmla="*/ 858 h 8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83" h="899">
                  <a:moveTo>
                    <a:pt x="519" y="837"/>
                  </a:moveTo>
                  <a:lnTo>
                    <a:pt x="519" y="837"/>
                  </a:lnTo>
                  <a:lnTo>
                    <a:pt x="500" y="849"/>
                  </a:lnTo>
                  <a:lnTo>
                    <a:pt x="481" y="861"/>
                  </a:lnTo>
                  <a:lnTo>
                    <a:pt x="455" y="872"/>
                  </a:lnTo>
                  <a:lnTo>
                    <a:pt x="439" y="877"/>
                  </a:lnTo>
                  <a:lnTo>
                    <a:pt x="424" y="880"/>
                  </a:lnTo>
                  <a:lnTo>
                    <a:pt x="405" y="882"/>
                  </a:lnTo>
                  <a:lnTo>
                    <a:pt x="389" y="882"/>
                  </a:lnTo>
                  <a:lnTo>
                    <a:pt x="372" y="882"/>
                  </a:lnTo>
                  <a:lnTo>
                    <a:pt x="353" y="877"/>
                  </a:lnTo>
                  <a:lnTo>
                    <a:pt x="334" y="870"/>
                  </a:lnTo>
                  <a:lnTo>
                    <a:pt x="315" y="858"/>
                  </a:lnTo>
                  <a:lnTo>
                    <a:pt x="299" y="846"/>
                  </a:lnTo>
                  <a:lnTo>
                    <a:pt x="284" y="835"/>
                  </a:lnTo>
                  <a:lnTo>
                    <a:pt x="263" y="811"/>
                  </a:lnTo>
                  <a:lnTo>
                    <a:pt x="249" y="790"/>
                  </a:lnTo>
                  <a:lnTo>
                    <a:pt x="242" y="771"/>
                  </a:lnTo>
                  <a:lnTo>
                    <a:pt x="237" y="754"/>
                  </a:lnTo>
                  <a:lnTo>
                    <a:pt x="237" y="742"/>
                  </a:lnTo>
                  <a:lnTo>
                    <a:pt x="237" y="730"/>
                  </a:lnTo>
                  <a:lnTo>
                    <a:pt x="228" y="737"/>
                  </a:lnTo>
                  <a:lnTo>
                    <a:pt x="213" y="745"/>
                  </a:lnTo>
                  <a:lnTo>
                    <a:pt x="197" y="749"/>
                  </a:lnTo>
                  <a:lnTo>
                    <a:pt x="178" y="752"/>
                  </a:lnTo>
                  <a:lnTo>
                    <a:pt x="157" y="752"/>
                  </a:lnTo>
                  <a:lnTo>
                    <a:pt x="145" y="749"/>
                  </a:lnTo>
                  <a:lnTo>
                    <a:pt x="135" y="745"/>
                  </a:lnTo>
                  <a:lnTo>
                    <a:pt x="123" y="737"/>
                  </a:lnTo>
                  <a:lnTo>
                    <a:pt x="111" y="730"/>
                  </a:lnTo>
                  <a:lnTo>
                    <a:pt x="102" y="721"/>
                  </a:lnTo>
                  <a:lnTo>
                    <a:pt x="93" y="711"/>
                  </a:lnTo>
                  <a:lnTo>
                    <a:pt x="88" y="700"/>
                  </a:lnTo>
                  <a:lnTo>
                    <a:pt x="83" y="690"/>
                  </a:lnTo>
                  <a:lnTo>
                    <a:pt x="78" y="669"/>
                  </a:lnTo>
                  <a:lnTo>
                    <a:pt x="76" y="650"/>
                  </a:lnTo>
                  <a:lnTo>
                    <a:pt x="78" y="633"/>
                  </a:lnTo>
                  <a:lnTo>
                    <a:pt x="83" y="621"/>
                  </a:lnTo>
                  <a:lnTo>
                    <a:pt x="88" y="609"/>
                  </a:lnTo>
                  <a:lnTo>
                    <a:pt x="74" y="602"/>
                  </a:lnTo>
                  <a:lnTo>
                    <a:pt x="62" y="593"/>
                  </a:lnTo>
                  <a:lnTo>
                    <a:pt x="45" y="579"/>
                  </a:lnTo>
                  <a:lnTo>
                    <a:pt x="31" y="557"/>
                  </a:lnTo>
                  <a:lnTo>
                    <a:pt x="24" y="545"/>
                  </a:lnTo>
                  <a:lnTo>
                    <a:pt x="17" y="534"/>
                  </a:lnTo>
                  <a:lnTo>
                    <a:pt x="12" y="517"/>
                  </a:lnTo>
                  <a:lnTo>
                    <a:pt x="7" y="500"/>
                  </a:lnTo>
                  <a:lnTo>
                    <a:pt x="5" y="482"/>
                  </a:lnTo>
                  <a:lnTo>
                    <a:pt x="2" y="460"/>
                  </a:lnTo>
                  <a:lnTo>
                    <a:pt x="2" y="463"/>
                  </a:lnTo>
                  <a:lnTo>
                    <a:pt x="0" y="444"/>
                  </a:lnTo>
                  <a:lnTo>
                    <a:pt x="2" y="422"/>
                  </a:lnTo>
                  <a:lnTo>
                    <a:pt x="5" y="403"/>
                  </a:lnTo>
                  <a:lnTo>
                    <a:pt x="7" y="384"/>
                  </a:lnTo>
                  <a:lnTo>
                    <a:pt x="14" y="370"/>
                  </a:lnTo>
                  <a:lnTo>
                    <a:pt x="26" y="342"/>
                  </a:lnTo>
                  <a:lnTo>
                    <a:pt x="40" y="323"/>
                  </a:lnTo>
                  <a:lnTo>
                    <a:pt x="57" y="306"/>
                  </a:lnTo>
                  <a:lnTo>
                    <a:pt x="69" y="297"/>
                  </a:lnTo>
                  <a:lnTo>
                    <a:pt x="83" y="287"/>
                  </a:lnTo>
                  <a:lnTo>
                    <a:pt x="76" y="275"/>
                  </a:lnTo>
                  <a:lnTo>
                    <a:pt x="74" y="263"/>
                  </a:lnTo>
                  <a:lnTo>
                    <a:pt x="71" y="247"/>
                  </a:lnTo>
                  <a:lnTo>
                    <a:pt x="71" y="228"/>
                  </a:lnTo>
                  <a:lnTo>
                    <a:pt x="76" y="207"/>
                  </a:lnTo>
                  <a:lnTo>
                    <a:pt x="81" y="197"/>
                  </a:lnTo>
                  <a:lnTo>
                    <a:pt x="88" y="185"/>
                  </a:lnTo>
                  <a:lnTo>
                    <a:pt x="95" y="176"/>
                  </a:lnTo>
                  <a:lnTo>
                    <a:pt x="107" y="166"/>
                  </a:lnTo>
                  <a:lnTo>
                    <a:pt x="116" y="159"/>
                  </a:lnTo>
                  <a:lnTo>
                    <a:pt x="128" y="152"/>
                  </a:lnTo>
                  <a:lnTo>
                    <a:pt x="140" y="147"/>
                  </a:lnTo>
                  <a:lnTo>
                    <a:pt x="149" y="145"/>
                  </a:lnTo>
                  <a:lnTo>
                    <a:pt x="171" y="145"/>
                  </a:lnTo>
                  <a:lnTo>
                    <a:pt x="192" y="147"/>
                  </a:lnTo>
                  <a:lnTo>
                    <a:pt x="209" y="154"/>
                  </a:lnTo>
                  <a:lnTo>
                    <a:pt x="221" y="159"/>
                  </a:lnTo>
                  <a:lnTo>
                    <a:pt x="232" y="166"/>
                  </a:lnTo>
                  <a:lnTo>
                    <a:pt x="230" y="157"/>
                  </a:lnTo>
                  <a:lnTo>
                    <a:pt x="232" y="143"/>
                  </a:lnTo>
                  <a:lnTo>
                    <a:pt x="235" y="126"/>
                  </a:lnTo>
                  <a:lnTo>
                    <a:pt x="244" y="107"/>
                  </a:lnTo>
                  <a:lnTo>
                    <a:pt x="258" y="86"/>
                  </a:lnTo>
                  <a:lnTo>
                    <a:pt x="280" y="62"/>
                  </a:lnTo>
                  <a:lnTo>
                    <a:pt x="294" y="50"/>
                  </a:lnTo>
                  <a:lnTo>
                    <a:pt x="311" y="38"/>
                  </a:lnTo>
                  <a:lnTo>
                    <a:pt x="330" y="27"/>
                  </a:lnTo>
                  <a:lnTo>
                    <a:pt x="346" y="19"/>
                  </a:lnTo>
                  <a:lnTo>
                    <a:pt x="365" y="15"/>
                  </a:lnTo>
                  <a:lnTo>
                    <a:pt x="384" y="15"/>
                  </a:lnTo>
                  <a:lnTo>
                    <a:pt x="401" y="15"/>
                  </a:lnTo>
                  <a:lnTo>
                    <a:pt x="417" y="17"/>
                  </a:lnTo>
                  <a:lnTo>
                    <a:pt x="434" y="19"/>
                  </a:lnTo>
                  <a:lnTo>
                    <a:pt x="448" y="24"/>
                  </a:lnTo>
                  <a:lnTo>
                    <a:pt x="474" y="36"/>
                  </a:lnTo>
                  <a:lnTo>
                    <a:pt x="495" y="48"/>
                  </a:lnTo>
                  <a:lnTo>
                    <a:pt x="512" y="60"/>
                  </a:lnTo>
                  <a:lnTo>
                    <a:pt x="514" y="50"/>
                  </a:lnTo>
                  <a:lnTo>
                    <a:pt x="517" y="41"/>
                  </a:lnTo>
                  <a:lnTo>
                    <a:pt x="524" y="29"/>
                  </a:lnTo>
                  <a:lnTo>
                    <a:pt x="533" y="19"/>
                  </a:lnTo>
                  <a:lnTo>
                    <a:pt x="548" y="10"/>
                  </a:lnTo>
                  <a:lnTo>
                    <a:pt x="566" y="3"/>
                  </a:lnTo>
                  <a:lnTo>
                    <a:pt x="578" y="0"/>
                  </a:lnTo>
                  <a:lnTo>
                    <a:pt x="593" y="0"/>
                  </a:lnTo>
                  <a:lnTo>
                    <a:pt x="604" y="0"/>
                  </a:lnTo>
                  <a:lnTo>
                    <a:pt x="616" y="3"/>
                  </a:lnTo>
                  <a:lnTo>
                    <a:pt x="635" y="10"/>
                  </a:lnTo>
                  <a:lnTo>
                    <a:pt x="649" y="19"/>
                  </a:lnTo>
                  <a:lnTo>
                    <a:pt x="659" y="29"/>
                  </a:lnTo>
                  <a:lnTo>
                    <a:pt x="666" y="41"/>
                  </a:lnTo>
                  <a:lnTo>
                    <a:pt x="668" y="50"/>
                  </a:lnTo>
                  <a:lnTo>
                    <a:pt x="671" y="60"/>
                  </a:lnTo>
                  <a:lnTo>
                    <a:pt x="671" y="62"/>
                  </a:lnTo>
                  <a:lnTo>
                    <a:pt x="687" y="48"/>
                  </a:lnTo>
                  <a:lnTo>
                    <a:pt x="709" y="36"/>
                  </a:lnTo>
                  <a:lnTo>
                    <a:pt x="735" y="27"/>
                  </a:lnTo>
                  <a:lnTo>
                    <a:pt x="749" y="22"/>
                  </a:lnTo>
                  <a:lnTo>
                    <a:pt x="766" y="17"/>
                  </a:lnTo>
                  <a:lnTo>
                    <a:pt x="782" y="15"/>
                  </a:lnTo>
                  <a:lnTo>
                    <a:pt x="801" y="15"/>
                  </a:lnTo>
                  <a:lnTo>
                    <a:pt x="818" y="17"/>
                  </a:lnTo>
                  <a:lnTo>
                    <a:pt x="837" y="22"/>
                  </a:lnTo>
                  <a:lnTo>
                    <a:pt x="853" y="29"/>
                  </a:lnTo>
                  <a:lnTo>
                    <a:pt x="872" y="38"/>
                  </a:lnTo>
                  <a:lnTo>
                    <a:pt x="889" y="53"/>
                  </a:lnTo>
                  <a:lnTo>
                    <a:pt x="903" y="64"/>
                  </a:lnTo>
                  <a:lnTo>
                    <a:pt x="924" y="88"/>
                  </a:lnTo>
                  <a:lnTo>
                    <a:pt x="941" y="109"/>
                  </a:lnTo>
                  <a:lnTo>
                    <a:pt x="948" y="128"/>
                  </a:lnTo>
                  <a:lnTo>
                    <a:pt x="953" y="145"/>
                  </a:lnTo>
                  <a:lnTo>
                    <a:pt x="953" y="157"/>
                  </a:lnTo>
                  <a:lnTo>
                    <a:pt x="950" y="169"/>
                  </a:lnTo>
                  <a:lnTo>
                    <a:pt x="962" y="162"/>
                  </a:lnTo>
                  <a:lnTo>
                    <a:pt x="976" y="154"/>
                  </a:lnTo>
                  <a:lnTo>
                    <a:pt x="993" y="150"/>
                  </a:lnTo>
                  <a:lnTo>
                    <a:pt x="1012" y="145"/>
                  </a:lnTo>
                  <a:lnTo>
                    <a:pt x="1033" y="147"/>
                  </a:lnTo>
                  <a:lnTo>
                    <a:pt x="1043" y="150"/>
                  </a:lnTo>
                  <a:lnTo>
                    <a:pt x="1055" y="154"/>
                  </a:lnTo>
                  <a:lnTo>
                    <a:pt x="1066" y="159"/>
                  </a:lnTo>
                  <a:lnTo>
                    <a:pt x="1078" y="169"/>
                  </a:lnTo>
                  <a:lnTo>
                    <a:pt x="1088" y="178"/>
                  </a:lnTo>
                  <a:lnTo>
                    <a:pt x="1095" y="188"/>
                  </a:lnTo>
                  <a:lnTo>
                    <a:pt x="1102" y="197"/>
                  </a:lnTo>
                  <a:lnTo>
                    <a:pt x="1107" y="209"/>
                  </a:lnTo>
                  <a:lnTo>
                    <a:pt x="1111" y="228"/>
                  </a:lnTo>
                  <a:lnTo>
                    <a:pt x="1111" y="247"/>
                  </a:lnTo>
                  <a:lnTo>
                    <a:pt x="1109" y="263"/>
                  </a:lnTo>
                  <a:lnTo>
                    <a:pt x="1107" y="278"/>
                  </a:lnTo>
                  <a:lnTo>
                    <a:pt x="1102" y="290"/>
                  </a:lnTo>
                  <a:lnTo>
                    <a:pt x="1114" y="297"/>
                  </a:lnTo>
                  <a:lnTo>
                    <a:pt x="1126" y="309"/>
                  </a:lnTo>
                  <a:lnTo>
                    <a:pt x="1142" y="323"/>
                  </a:lnTo>
                  <a:lnTo>
                    <a:pt x="1157" y="344"/>
                  </a:lnTo>
                  <a:lnTo>
                    <a:pt x="1168" y="370"/>
                  </a:lnTo>
                  <a:lnTo>
                    <a:pt x="1175" y="387"/>
                  </a:lnTo>
                  <a:lnTo>
                    <a:pt x="1178" y="403"/>
                  </a:lnTo>
                  <a:lnTo>
                    <a:pt x="1180" y="422"/>
                  </a:lnTo>
                  <a:lnTo>
                    <a:pt x="1183" y="444"/>
                  </a:lnTo>
                  <a:lnTo>
                    <a:pt x="1183" y="446"/>
                  </a:lnTo>
                  <a:lnTo>
                    <a:pt x="1183" y="467"/>
                  </a:lnTo>
                  <a:lnTo>
                    <a:pt x="1180" y="486"/>
                  </a:lnTo>
                  <a:lnTo>
                    <a:pt x="1175" y="505"/>
                  </a:lnTo>
                  <a:lnTo>
                    <a:pt x="1171" y="522"/>
                  </a:lnTo>
                  <a:lnTo>
                    <a:pt x="1159" y="548"/>
                  </a:lnTo>
                  <a:lnTo>
                    <a:pt x="1145" y="572"/>
                  </a:lnTo>
                  <a:lnTo>
                    <a:pt x="1130" y="588"/>
                  </a:lnTo>
                  <a:lnTo>
                    <a:pt x="1119" y="600"/>
                  </a:lnTo>
                  <a:lnTo>
                    <a:pt x="1107" y="609"/>
                  </a:lnTo>
                  <a:lnTo>
                    <a:pt x="1111" y="621"/>
                  </a:lnTo>
                  <a:lnTo>
                    <a:pt x="1116" y="636"/>
                  </a:lnTo>
                  <a:lnTo>
                    <a:pt x="1119" y="652"/>
                  </a:lnTo>
                  <a:lnTo>
                    <a:pt x="1119" y="671"/>
                  </a:lnTo>
                  <a:lnTo>
                    <a:pt x="1111" y="692"/>
                  </a:lnTo>
                  <a:lnTo>
                    <a:pt x="1109" y="702"/>
                  </a:lnTo>
                  <a:lnTo>
                    <a:pt x="1102" y="711"/>
                  </a:lnTo>
                  <a:lnTo>
                    <a:pt x="1093" y="721"/>
                  </a:lnTo>
                  <a:lnTo>
                    <a:pt x="1083" y="733"/>
                  </a:lnTo>
                  <a:lnTo>
                    <a:pt x="1071" y="740"/>
                  </a:lnTo>
                  <a:lnTo>
                    <a:pt x="1062" y="747"/>
                  </a:lnTo>
                  <a:lnTo>
                    <a:pt x="1050" y="749"/>
                  </a:lnTo>
                  <a:lnTo>
                    <a:pt x="1038" y="752"/>
                  </a:lnTo>
                  <a:lnTo>
                    <a:pt x="1017" y="754"/>
                  </a:lnTo>
                  <a:lnTo>
                    <a:pt x="998" y="752"/>
                  </a:lnTo>
                  <a:lnTo>
                    <a:pt x="981" y="745"/>
                  </a:lnTo>
                  <a:lnTo>
                    <a:pt x="969" y="740"/>
                  </a:lnTo>
                  <a:lnTo>
                    <a:pt x="957" y="733"/>
                  </a:lnTo>
                  <a:lnTo>
                    <a:pt x="957" y="742"/>
                  </a:lnTo>
                  <a:lnTo>
                    <a:pt x="957" y="756"/>
                  </a:lnTo>
                  <a:lnTo>
                    <a:pt x="955" y="771"/>
                  </a:lnTo>
                  <a:lnTo>
                    <a:pt x="946" y="792"/>
                  </a:lnTo>
                  <a:lnTo>
                    <a:pt x="931" y="813"/>
                  </a:lnTo>
                  <a:lnTo>
                    <a:pt x="910" y="837"/>
                  </a:lnTo>
                  <a:lnTo>
                    <a:pt x="896" y="849"/>
                  </a:lnTo>
                  <a:lnTo>
                    <a:pt x="879" y="861"/>
                  </a:lnTo>
                  <a:lnTo>
                    <a:pt x="860" y="870"/>
                  </a:lnTo>
                  <a:lnTo>
                    <a:pt x="841" y="877"/>
                  </a:lnTo>
                  <a:lnTo>
                    <a:pt x="825" y="882"/>
                  </a:lnTo>
                  <a:lnTo>
                    <a:pt x="806" y="884"/>
                  </a:lnTo>
                  <a:lnTo>
                    <a:pt x="789" y="884"/>
                  </a:lnTo>
                  <a:lnTo>
                    <a:pt x="773" y="882"/>
                  </a:lnTo>
                  <a:lnTo>
                    <a:pt x="756" y="880"/>
                  </a:lnTo>
                  <a:lnTo>
                    <a:pt x="742" y="875"/>
                  </a:lnTo>
                  <a:lnTo>
                    <a:pt x="713" y="863"/>
                  </a:lnTo>
                  <a:lnTo>
                    <a:pt x="694" y="851"/>
                  </a:lnTo>
                  <a:lnTo>
                    <a:pt x="675" y="839"/>
                  </a:lnTo>
                  <a:lnTo>
                    <a:pt x="675" y="849"/>
                  </a:lnTo>
                  <a:lnTo>
                    <a:pt x="671" y="858"/>
                  </a:lnTo>
                  <a:lnTo>
                    <a:pt x="666" y="868"/>
                  </a:lnTo>
                  <a:lnTo>
                    <a:pt x="657" y="880"/>
                  </a:lnTo>
                  <a:lnTo>
                    <a:pt x="642" y="889"/>
                  </a:lnTo>
                  <a:lnTo>
                    <a:pt x="623" y="896"/>
                  </a:lnTo>
                  <a:lnTo>
                    <a:pt x="611" y="899"/>
                  </a:lnTo>
                  <a:lnTo>
                    <a:pt x="597" y="899"/>
                  </a:lnTo>
                  <a:lnTo>
                    <a:pt x="583" y="899"/>
                  </a:lnTo>
                  <a:lnTo>
                    <a:pt x="571" y="896"/>
                  </a:lnTo>
                  <a:lnTo>
                    <a:pt x="552" y="889"/>
                  </a:lnTo>
                  <a:lnTo>
                    <a:pt x="538" y="880"/>
                  </a:lnTo>
                  <a:lnTo>
                    <a:pt x="529" y="868"/>
                  </a:lnTo>
                  <a:lnTo>
                    <a:pt x="524" y="858"/>
                  </a:lnTo>
                  <a:lnTo>
                    <a:pt x="521" y="849"/>
                  </a:lnTo>
                  <a:lnTo>
                    <a:pt x="519" y="839"/>
                  </a:lnTo>
                </a:path>
              </a:pathLst>
            </a:custGeom>
            <a:noFill/>
            <a:ln w="7938">
              <a:solidFill>
                <a:srgbClr val="00A0C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2" name="Freeform 67"/>
            <p:cNvSpPr>
              <a:spLocks/>
            </p:cNvSpPr>
            <p:nvPr/>
          </p:nvSpPr>
          <p:spPr bwMode="auto">
            <a:xfrm>
              <a:off x="1641" y="2286"/>
              <a:ext cx="29" cy="52"/>
            </a:xfrm>
            <a:custGeom>
              <a:avLst/>
              <a:gdLst>
                <a:gd name="T0" fmla="*/ 0 w 29"/>
                <a:gd name="T1" fmla="*/ 0 h 52"/>
                <a:gd name="T2" fmla="*/ 15 w 29"/>
                <a:gd name="T3" fmla="*/ 52 h 52"/>
                <a:gd name="T4" fmla="*/ 29 w 29"/>
                <a:gd name="T5" fmla="*/ 0 h 52"/>
                <a:gd name="T6" fmla="*/ 0 w 29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15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68"/>
            <p:cNvSpPr>
              <a:spLocks noChangeShapeType="1"/>
            </p:cNvSpPr>
            <p:nvPr/>
          </p:nvSpPr>
          <p:spPr bwMode="auto">
            <a:xfrm>
              <a:off x="1656" y="2132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69"/>
            <p:cNvSpPr>
              <a:spLocks/>
            </p:cNvSpPr>
            <p:nvPr/>
          </p:nvSpPr>
          <p:spPr bwMode="auto">
            <a:xfrm>
              <a:off x="1641" y="1831"/>
              <a:ext cx="29" cy="52"/>
            </a:xfrm>
            <a:custGeom>
              <a:avLst/>
              <a:gdLst>
                <a:gd name="T0" fmla="*/ 0 w 29"/>
                <a:gd name="T1" fmla="*/ 0 h 52"/>
                <a:gd name="T2" fmla="*/ 15 w 29"/>
                <a:gd name="T3" fmla="*/ 52 h 52"/>
                <a:gd name="T4" fmla="*/ 29 w 29"/>
                <a:gd name="T5" fmla="*/ 0 h 52"/>
                <a:gd name="T6" fmla="*/ 0 w 29"/>
                <a:gd name="T7" fmla="*/ 0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2">
                  <a:moveTo>
                    <a:pt x="0" y="0"/>
                  </a:moveTo>
                  <a:lnTo>
                    <a:pt x="15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Line 70"/>
            <p:cNvSpPr>
              <a:spLocks noChangeShapeType="1"/>
            </p:cNvSpPr>
            <p:nvPr/>
          </p:nvSpPr>
          <p:spPr bwMode="auto">
            <a:xfrm>
              <a:off x="1656" y="1682"/>
              <a:ext cx="1" cy="168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71"/>
            <p:cNvSpPr>
              <a:spLocks/>
            </p:cNvSpPr>
            <p:nvPr/>
          </p:nvSpPr>
          <p:spPr bwMode="auto">
            <a:xfrm>
              <a:off x="3291" y="2134"/>
              <a:ext cx="28" cy="52"/>
            </a:xfrm>
            <a:custGeom>
              <a:avLst/>
              <a:gdLst>
                <a:gd name="T0" fmla="*/ 28 w 28"/>
                <a:gd name="T1" fmla="*/ 52 h 52"/>
                <a:gd name="T2" fmla="*/ 14 w 28"/>
                <a:gd name="T3" fmla="*/ 0 h 52"/>
                <a:gd name="T4" fmla="*/ 0 w 28"/>
                <a:gd name="T5" fmla="*/ 52 h 52"/>
                <a:gd name="T6" fmla="*/ 28 w 28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2">
                  <a:moveTo>
                    <a:pt x="28" y="52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72"/>
            <p:cNvSpPr>
              <a:spLocks noChangeShapeType="1"/>
            </p:cNvSpPr>
            <p:nvPr/>
          </p:nvSpPr>
          <p:spPr bwMode="auto">
            <a:xfrm flipV="1">
              <a:off x="3305" y="2172"/>
              <a:ext cx="1" cy="16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Freeform 73"/>
            <p:cNvSpPr>
              <a:spLocks/>
            </p:cNvSpPr>
            <p:nvPr/>
          </p:nvSpPr>
          <p:spPr bwMode="auto">
            <a:xfrm>
              <a:off x="3291" y="1684"/>
              <a:ext cx="28" cy="52"/>
            </a:xfrm>
            <a:custGeom>
              <a:avLst/>
              <a:gdLst>
                <a:gd name="T0" fmla="*/ 28 w 28"/>
                <a:gd name="T1" fmla="*/ 52 h 52"/>
                <a:gd name="T2" fmla="*/ 14 w 28"/>
                <a:gd name="T3" fmla="*/ 0 h 52"/>
                <a:gd name="T4" fmla="*/ 0 w 28"/>
                <a:gd name="T5" fmla="*/ 52 h 52"/>
                <a:gd name="T6" fmla="*/ 28 w 28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2">
                  <a:moveTo>
                    <a:pt x="28" y="52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74"/>
            <p:cNvSpPr>
              <a:spLocks noChangeShapeType="1"/>
            </p:cNvSpPr>
            <p:nvPr/>
          </p:nvSpPr>
          <p:spPr bwMode="auto">
            <a:xfrm flipV="1">
              <a:off x="3305" y="1724"/>
              <a:ext cx="1" cy="16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Freeform 75"/>
            <p:cNvSpPr>
              <a:spLocks/>
            </p:cNvSpPr>
            <p:nvPr/>
          </p:nvSpPr>
          <p:spPr bwMode="auto">
            <a:xfrm>
              <a:off x="3291" y="2587"/>
              <a:ext cx="28" cy="52"/>
            </a:xfrm>
            <a:custGeom>
              <a:avLst/>
              <a:gdLst>
                <a:gd name="T0" fmla="*/ 28 w 28"/>
                <a:gd name="T1" fmla="*/ 52 h 52"/>
                <a:gd name="T2" fmla="*/ 14 w 28"/>
                <a:gd name="T3" fmla="*/ 0 h 52"/>
                <a:gd name="T4" fmla="*/ 0 w 28"/>
                <a:gd name="T5" fmla="*/ 52 h 52"/>
                <a:gd name="T6" fmla="*/ 28 w 28"/>
                <a:gd name="T7" fmla="*/ 52 h 5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2">
                  <a:moveTo>
                    <a:pt x="28" y="52"/>
                  </a:moveTo>
                  <a:lnTo>
                    <a:pt x="14" y="0"/>
                  </a:lnTo>
                  <a:lnTo>
                    <a:pt x="0" y="52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Freeform 76"/>
            <p:cNvSpPr>
              <a:spLocks/>
            </p:cNvSpPr>
            <p:nvPr/>
          </p:nvSpPr>
          <p:spPr bwMode="auto">
            <a:xfrm>
              <a:off x="1656" y="2585"/>
              <a:ext cx="227" cy="592"/>
            </a:xfrm>
            <a:custGeom>
              <a:avLst/>
              <a:gdLst>
                <a:gd name="T0" fmla="*/ 0 w 227"/>
                <a:gd name="T1" fmla="*/ 0 h 592"/>
                <a:gd name="T2" fmla="*/ 0 w 227"/>
                <a:gd name="T3" fmla="*/ 592 h 592"/>
                <a:gd name="T4" fmla="*/ 227 w 227"/>
                <a:gd name="T5" fmla="*/ 592 h 5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7" h="592">
                  <a:moveTo>
                    <a:pt x="0" y="0"/>
                  </a:moveTo>
                  <a:lnTo>
                    <a:pt x="0" y="592"/>
                  </a:lnTo>
                  <a:lnTo>
                    <a:pt x="227" y="592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77"/>
            <p:cNvSpPr>
              <a:spLocks/>
            </p:cNvSpPr>
            <p:nvPr/>
          </p:nvSpPr>
          <p:spPr bwMode="auto">
            <a:xfrm>
              <a:off x="3075" y="2620"/>
              <a:ext cx="230" cy="557"/>
            </a:xfrm>
            <a:custGeom>
              <a:avLst/>
              <a:gdLst>
                <a:gd name="T0" fmla="*/ 0 w 230"/>
                <a:gd name="T1" fmla="*/ 557 h 557"/>
                <a:gd name="T2" fmla="*/ 230 w 230"/>
                <a:gd name="T3" fmla="*/ 557 h 557"/>
                <a:gd name="T4" fmla="*/ 230 w 230"/>
                <a:gd name="T5" fmla="*/ 0 h 5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30" h="557">
                  <a:moveTo>
                    <a:pt x="0" y="557"/>
                  </a:moveTo>
                  <a:lnTo>
                    <a:pt x="230" y="557"/>
                  </a:lnTo>
                  <a:lnTo>
                    <a:pt x="23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Rectangle 78"/>
            <p:cNvSpPr>
              <a:spLocks noChangeArrowheads="1"/>
            </p:cNvSpPr>
            <p:nvPr/>
          </p:nvSpPr>
          <p:spPr bwMode="auto">
            <a:xfrm>
              <a:off x="1852" y="1281"/>
              <a:ext cx="1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Host</a:t>
              </a:r>
              <a:endParaRPr lang="en-GB"/>
            </a:p>
          </p:txBody>
        </p:sp>
        <p:sp>
          <p:nvSpPr>
            <p:cNvPr id="39964" name="Rectangle 79"/>
            <p:cNvSpPr>
              <a:spLocks noChangeArrowheads="1"/>
            </p:cNvSpPr>
            <p:nvPr/>
          </p:nvSpPr>
          <p:spPr bwMode="auto">
            <a:xfrm>
              <a:off x="3665" y="1281"/>
              <a:ext cx="16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Host</a:t>
              </a:r>
              <a:endParaRPr lang="en-GB"/>
            </a:p>
          </p:txBody>
        </p:sp>
        <p:sp>
          <p:nvSpPr>
            <p:cNvPr id="39965" name="Rectangle 80"/>
            <p:cNvSpPr>
              <a:spLocks noChangeArrowheads="1"/>
            </p:cNvSpPr>
            <p:nvPr/>
          </p:nvSpPr>
          <p:spPr bwMode="auto">
            <a:xfrm>
              <a:off x="1461" y="1485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9966" name="Rectangle 81"/>
            <p:cNvSpPr>
              <a:spLocks noChangeArrowheads="1"/>
            </p:cNvSpPr>
            <p:nvPr/>
          </p:nvSpPr>
          <p:spPr bwMode="auto">
            <a:xfrm>
              <a:off x="1511" y="1575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39967" name="Rectangle 82"/>
            <p:cNvSpPr>
              <a:spLocks noChangeArrowheads="1"/>
            </p:cNvSpPr>
            <p:nvPr/>
          </p:nvSpPr>
          <p:spPr bwMode="auto">
            <a:xfrm>
              <a:off x="3111" y="1485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9968" name="Rectangle 83"/>
            <p:cNvSpPr>
              <a:spLocks noChangeArrowheads="1"/>
            </p:cNvSpPr>
            <p:nvPr/>
          </p:nvSpPr>
          <p:spPr bwMode="auto">
            <a:xfrm>
              <a:off x="3160" y="1575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39969" name="Rectangle 84"/>
            <p:cNvSpPr>
              <a:spLocks noChangeArrowheads="1"/>
            </p:cNvSpPr>
            <p:nvPr/>
          </p:nvSpPr>
          <p:spPr bwMode="auto">
            <a:xfrm>
              <a:off x="1454" y="1926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Freeform 85"/>
            <p:cNvSpPr>
              <a:spLocks/>
            </p:cNvSpPr>
            <p:nvPr/>
          </p:nvSpPr>
          <p:spPr bwMode="auto">
            <a:xfrm>
              <a:off x="1810" y="1881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11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11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Freeform 86"/>
            <p:cNvSpPr>
              <a:spLocks/>
            </p:cNvSpPr>
            <p:nvPr/>
          </p:nvSpPr>
          <p:spPr bwMode="auto">
            <a:xfrm>
              <a:off x="1454" y="1881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5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5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Rectangle 87"/>
            <p:cNvSpPr>
              <a:spLocks noChangeArrowheads="1"/>
            </p:cNvSpPr>
            <p:nvPr/>
          </p:nvSpPr>
          <p:spPr bwMode="auto">
            <a:xfrm>
              <a:off x="1544" y="198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</a:t>
              </a:r>
              <a:endParaRPr lang="en-GB"/>
            </a:p>
          </p:txBody>
        </p:sp>
        <p:sp>
          <p:nvSpPr>
            <p:cNvPr id="39973" name="Rectangle 88"/>
            <p:cNvSpPr>
              <a:spLocks noChangeArrowheads="1"/>
            </p:cNvSpPr>
            <p:nvPr/>
          </p:nvSpPr>
          <p:spPr bwMode="auto">
            <a:xfrm>
              <a:off x="1362" y="1734"/>
              <a:ext cx="239" cy="10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Freeform 89"/>
            <p:cNvSpPr>
              <a:spLocks/>
            </p:cNvSpPr>
            <p:nvPr/>
          </p:nvSpPr>
          <p:spPr bwMode="auto">
            <a:xfrm>
              <a:off x="1601" y="1720"/>
              <a:ext cx="19" cy="120"/>
            </a:xfrm>
            <a:custGeom>
              <a:avLst/>
              <a:gdLst>
                <a:gd name="T0" fmla="*/ 19 w 19"/>
                <a:gd name="T1" fmla="*/ 0 h 120"/>
                <a:gd name="T2" fmla="*/ 19 w 19"/>
                <a:gd name="T3" fmla="*/ 104 h 120"/>
                <a:gd name="T4" fmla="*/ 0 w 19"/>
                <a:gd name="T5" fmla="*/ 120 h 120"/>
                <a:gd name="T6" fmla="*/ 0 w 19"/>
                <a:gd name="T7" fmla="*/ 14 h 120"/>
                <a:gd name="T8" fmla="*/ 19 w 19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0">
                  <a:moveTo>
                    <a:pt x="19" y="0"/>
                  </a:moveTo>
                  <a:lnTo>
                    <a:pt x="19" y="104"/>
                  </a:lnTo>
                  <a:lnTo>
                    <a:pt x="0" y="120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Freeform 90"/>
            <p:cNvSpPr>
              <a:spLocks/>
            </p:cNvSpPr>
            <p:nvPr/>
          </p:nvSpPr>
          <p:spPr bwMode="auto">
            <a:xfrm>
              <a:off x="1362" y="1720"/>
              <a:ext cx="258" cy="14"/>
            </a:xfrm>
            <a:custGeom>
              <a:avLst/>
              <a:gdLst>
                <a:gd name="T0" fmla="*/ 0 w 258"/>
                <a:gd name="T1" fmla="*/ 14 h 14"/>
                <a:gd name="T2" fmla="*/ 16 w 258"/>
                <a:gd name="T3" fmla="*/ 0 h 14"/>
                <a:gd name="T4" fmla="*/ 258 w 258"/>
                <a:gd name="T5" fmla="*/ 0 h 14"/>
                <a:gd name="T6" fmla="*/ 239 w 258"/>
                <a:gd name="T7" fmla="*/ 14 h 14"/>
                <a:gd name="T8" fmla="*/ 0 w 258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4">
                  <a:moveTo>
                    <a:pt x="0" y="14"/>
                  </a:moveTo>
                  <a:lnTo>
                    <a:pt x="16" y="0"/>
                  </a:lnTo>
                  <a:lnTo>
                    <a:pt x="258" y="0"/>
                  </a:lnTo>
                  <a:lnTo>
                    <a:pt x="23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Rectangle 91"/>
            <p:cNvSpPr>
              <a:spLocks noChangeArrowheads="1"/>
            </p:cNvSpPr>
            <p:nvPr/>
          </p:nvSpPr>
          <p:spPr bwMode="auto">
            <a:xfrm>
              <a:off x="1400" y="1743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Data</a:t>
              </a:r>
              <a:endParaRPr lang="en-GB"/>
            </a:p>
          </p:txBody>
        </p:sp>
        <p:sp>
          <p:nvSpPr>
            <p:cNvPr id="39977" name="Rectangle 92"/>
            <p:cNvSpPr>
              <a:spLocks noChangeArrowheads="1"/>
            </p:cNvSpPr>
            <p:nvPr/>
          </p:nvSpPr>
          <p:spPr bwMode="auto">
            <a:xfrm>
              <a:off x="3343" y="1734"/>
              <a:ext cx="239" cy="10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Freeform 93"/>
            <p:cNvSpPr>
              <a:spLocks/>
            </p:cNvSpPr>
            <p:nvPr/>
          </p:nvSpPr>
          <p:spPr bwMode="auto">
            <a:xfrm>
              <a:off x="3582" y="1720"/>
              <a:ext cx="19" cy="120"/>
            </a:xfrm>
            <a:custGeom>
              <a:avLst/>
              <a:gdLst>
                <a:gd name="T0" fmla="*/ 19 w 19"/>
                <a:gd name="T1" fmla="*/ 0 h 120"/>
                <a:gd name="T2" fmla="*/ 19 w 19"/>
                <a:gd name="T3" fmla="*/ 104 h 120"/>
                <a:gd name="T4" fmla="*/ 0 w 19"/>
                <a:gd name="T5" fmla="*/ 120 h 120"/>
                <a:gd name="T6" fmla="*/ 0 w 19"/>
                <a:gd name="T7" fmla="*/ 14 h 120"/>
                <a:gd name="T8" fmla="*/ 19 w 19"/>
                <a:gd name="T9" fmla="*/ 0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0">
                  <a:moveTo>
                    <a:pt x="19" y="0"/>
                  </a:moveTo>
                  <a:lnTo>
                    <a:pt x="19" y="104"/>
                  </a:lnTo>
                  <a:lnTo>
                    <a:pt x="0" y="120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Freeform 94"/>
            <p:cNvSpPr>
              <a:spLocks/>
            </p:cNvSpPr>
            <p:nvPr/>
          </p:nvSpPr>
          <p:spPr bwMode="auto">
            <a:xfrm>
              <a:off x="3343" y="1720"/>
              <a:ext cx="258" cy="14"/>
            </a:xfrm>
            <a:custGeom>
              <a:avLst/>
              <a:gdLst>
                <a:gd name="T0" fmla="*/ 0 w 258"/>
                <a:gd name="T1" fmla="*/ 14 h 14"/>
                <a:gd name="T2" fmla="*/ 16 w 258"/>
                <a:gd name="T3" fmla="*/ 0 h 14"/>
                <a:gd name="T4" fmla="*/ 258 w 258"/>
                <a:gd name="T5" fmla="*/ 0 h 14"/>
                <a:gd name="T6" fmla="*/ 239 w 258"/>
                <a:gd name="T7" fmla="*/ 14 h 14"/>
                <a:gd name="T8" fmla="*/ 0 w 258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8" h="14">
                  <a:moveTo>
                    <a:pt x="0" y="14"/>
                  </a:moveTo>
                  <a:lnTo>
                    <a:pt x="16" y="0"/>
                  </a:lnTo>
                  <a:lnTo>
                    <a:pt x="258" y="0"/>
                  </a:lnTo>
                  <a:lnTo>
                    <a:pt x="23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Rectangle 95"/>
            <p:cNvSpPr>
              <a:spLocks noChangeArrowheads="1"/>
            </p:cNvSpPr>
            <p:nvPr/>
          </p:nvSpPr>
          <p:spPr bwMode="auto">
            <a:xfrm>
              <a:off x="3381" y="1743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Data</a:t>
              </a:r>
              <a:endParaRPr lang="en-GB"/>
            </a:p>
          </p:txBody>
        </p:sp>
        <p:sp>
          <p:nvSpPr>
            <p:cNvPr id="39981" name="Rectangle 96"/>
            <p:cNvSpPr>
              <a:spLocks noChangeArrowheads="1"/>
            </p:cNvSpPr>
            <p:nvPr/>
          </p:nvSpPr>
          <p:spPr bwMode="auto">
            <a:xfrm>
              <a:off x="1454" y="2381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Freeform 97"/>
            <p:cNvSpPr>
              <a:spLocks/>
            </p:cNvSpPr>
            <p:nvPr/>
          </p:nvSpPr>
          <p:spPr bwMode="auto">
            <a:xfrm>
              <a:off x="1810" y="2336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08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08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Freeform 98"/>
            <p:cNvSpPr>
              <a:spLocks/>
            </p:cNvSpPr>
            <p:nvPr/>
          </p:nvSpPr>
          <p:spPr bwMode="auto">
            <a:xfrm>
              <a:off x="1454" y="2336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5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5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Rectangle 99"/>
            <p:cNvSpPr>
              <a:spLocks noChangeArrowheads="1"/>
            </p:cNvSpPr>
            <p:nvPr/>
          </p:nvSpPr>
          <p:spPr bwMode="auto">
            <a:xfrm>
              <a:off x="1544" y="244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HHP</a:t>
              </a:r>
              <a:endParaRPr lang="en-GB"/>
            </a:p>
          </p:txBody>
        </p:sp>
        <p:sp>
          <p:nvSpPr>
            <p:cNvPr id="39985" name="Rectangle 100"/>
            <p:cNvSpPr>
              <a:spLocks noChangeArrowheads="1"/>
            </p:cNvSpPr>
            <p:nvPr/>
          </p:nvSpPr>
          <p:spPr bwMode="auto">
            <a:xfrm>
              <a:off x="3103" y="1926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6" name="Freeform 101"/>
            <p:cNvSpPr>
              <a:spLocks/>
            </p:cNvSpPr>
            <p:nvPr/>
          </p:nvSpPr>
          <p:spPr bwMode="auto">
            <a:xfrm>
              <a:off x="3459" y="1881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11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11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7" name="Freeform 102"/>
            <p:cNvSpPr>
              <a:spLocks/>
            </p:cNvSpPr>
            <p:nvPr/>
          </p:nvSpPr>
          <p:spPr bwMode="auto">
            <a:xfrm>
              <a:off x="3103" y="1881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6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6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Rectangle 103"/>
            <p:cNvSpPr>
              <a:spLocks noChangeArrowheads="1"/>
            </p:cNvSpPr>
            <p:nvPr/>
          </p:nvSpPr>
          <p:spPr bwMode="auto">
            <a:xfrm>
              <a:off x="3194" y="198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</a:t>
              </a:r>
              <a:endParaRPr lang="en-GB"/>
            </a:p>
          </p:txBody>
        </p:sp>
        <p:sp>
          <p:nvSpPr>
            <p:cNvPr id="39989" name="Rectangle 104"/>
            <p:cNvSpPr>
              <a:spLocks noChangeArrowheads="1"/>
            </p:cNvSpPr>
            <p:nvPr/>
          </p:nvSpPr>
          <p:spPr bwMode="auto">
            <a:xfrm>
              <a:off x="3103" y="2381"/>
              <a:ext cx="356" cy="20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105"/>
            <p:cNvSpPr>
              <a:spLocks/>
            </p:cNvSpPr>
            <p:nvPr/>
          </p:nvSpPr>
          <p:spPr bwMode="auto">
            <a:xfrm>
              <a:off x="3459" y="2336"/>
              <a:ext cx="45" cy="253"/>
            </a:xfrm>
            <a:custGeom>
              <a:avLst/>
              <a:gdLst>
                <a:gd name="T0" fmla="*/ 45 w 45"/>
                <a:gd name="T1" fmla="*/ 0 h 253"/>
                <a:gd name="T2" fmla="*/ 45 w 45"/>
                <a:gd name="T3" fmla="*/ 208 h 253"/>
                <a:gd name="T4" fmla="*/ 0 w 45"/>
                <a:gd name="T5" fmla="*/ 253 h 253"/>
                <a:gd name="T6" fmla="*/ 0 w 45"/>
                <a:gd name="T7" fmla="*/ 45 h 253"/>
                <a:gd name="T8" fmla="*/ 45 w 45"/>
                <a:gd name="T9" fmla="*/ 0 h 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" h="253">
                  <a:moveTo>
                    <a:pt x="45" y="0"/>
                  </a:moveTo>
                  <a:lnTo>
                    <a:pt x="45" y="208"/>
                  </a:lnTo>
                  <a:lnTo>
                    <a:pt x="0" y="253"/>
                  </a:lnTo>
                  <a:lnTo>
                    <a:pt x="0" y="4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106"/>
            <p:cNvSpPr>
              <a:spLocks/>
            </p:cNvSpPr>
            <p:nvPr/>
          </p:nvSpPr>
          <p:spPr bwMode="auto">
            <a:xfrm>
              <a:off x="3103" y="2336"/>
              <a:ext cx="401" cy="45"/>
            </a:xfrm>
            <a:custGeom>
              <a:avLst/>
              <a:gdLst>
                <a:gd name="T0" fmla="*/ 0 w 401"/>
                <a:gd name="T1" fmla="*/ 45 h 45"/>
                <a:gd name="T2" fmla="*/ 46 w 401"/>
                <a:gd name="T3" fmla="*/ 0 h 45"/>
                <a:gd name="T4" fmla="*/ 401 w 401"/>
                <a:gd name="T5" fmla="*/ 0 h 45"/>
                <a:gd name="T6" fmla="*/ 356 w 401"/>
                <a:gd name="T7" fmla="*/ 45 h 45"/>
                <a:gd name="T8" fmla="*/ 0 w 401"/>
                <a:gd name="T9" fmla="*/ 4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1" h="45">
                  <a:moveTo>
                    <a:pt x="0" y="45"/>
                  </a:moveTo>
                  <a:lnTo>
                    <a:pt x="46" y="0"/>
                  </a:lnTo>
                  <a:lnTo>
                    <a:pt x="401" y="0"/>
                  </a:lnTo>
                  <a:lnTo>
                    <a:pt x="356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Rectangle 107"/>
            <p:cNvSpPr>
              <a:spLocks noChangeArrowheads="1"/>
            </p:cNvSpPr>
            <p:nvPr/>
          </p:nvSpPr>
          <p:spPr bwMode="auto">
            <a:xfrm>
              <a:off x="3194" y="2447"/>
              <a:ext cx="16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HHP</a:t>
              </a:r>
              <a:endParaRPr lang="en-GB"/>
            </a:p>
          </p:txBody>
        </p:sp>
        <p:sp>
          <p:nvSpPr>
            <p:cNvPr id="39993" name="Rectangle 108"/>
            <p:cNvSpPr>
              <a:spLocks noChangeArrowheads="1"/>
            </p:cNvSpPr>
            <p:nvPr/>
          </p:nvSpPr>
          <p:spPr bwMode="auto">
            <a:xfrm>
              <a:off x="1433" y="1428"/>
              <a:ext cx="412" cy="25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109"/>
            <p:cNvSpPr>
              <a:spLocks/>
            </p:cNvSpPr>
            <p:nvPr/>
          </p:nvSpPr>
          <p:spPr bwMode="auto">
            <a:xfrm>
              <a:off x="1845" y="1395"/>
              <a:ext cx="33" cy="289"/>
            </a:xfrm>
            <a:custGeom>
              <a:avLst/>
              <a:gdLst>
                <a:gd name="T0" fmla="*/ 33 w 33"/>
                <a:gd name="T1" fmla="*/ 0 h 289"/>
                <a:gd name="T2" fmla="*/ 33 w 33"/>
                <a:gd name="T3" fmla="*/ 258 h 289"/>
                <a:gd name="T4" fmla="*/ 0 w 33"/>
                <a:gd name="T5" fmla="*/ 289 h 289"/>
                <a:gd name="T6" fmla="*/ 0 w 33"/>
                <a:gd name="T7" fmla="*/ 33 h 289"/>
                <a:gd name="T8" fmla="*/ 33 w 33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" h="289">
                  <a:moveTo>
                    <a:pt x="33" y="0"/>
                  </a:moveTo>
                  <a:lnTo>
                    <a:pt x="33" y="258"/>
                  </a:lnTo>
                  <a:lnTo>
                    <a:pt x="0" y="289"/>
                  </a:lnTo>
                  <a:lnTo>
                    <a:pt x="0" y="3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5" name="Freeform 110"/>
            <p:cNvSpPr>
              <a:spLocks/>
            </p:cNvSpPr>
            <p:nvPr/>
          </p:nvSpPr>
          <p:spPr bwMode="auto">
            <a:xfrm>
              <a:off x="1433" y="1395"/>
              <a:ext cx="445" cy="33"/>
            </a:xfrm>
            <a:custGeom>
              <a:avLst/>
              <a:gdLst>
                <a:gd name="T0" fmla="*/ 0 w 445"/>
                <a:gd name="T1" fmla="*/ 33 h 33"/>
                <a:gd name="T2" fmla="*/ 33 w 445"/>
                <a:gd name="T3" fmla="*/ 0 h 33"/>
                <a:gd name="T4" fmla="*/ 445 w 445"/>
                <a:gd name="T5" fmla="*/ 0 h 33"/>
                <a:gd name="T6" fmla="*/ 412 w 445"/>
                <a:gd name="T7" fmla="*/ 33 h 33"/>
                <a:gd name="T8" fmla="*/ 0 w 445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5" h="33">
                  <a:moveTo>
                    <a:pt x="0" y="33"/>
                  </a:moveTo>
                  <a:lnTo>
                    <a:pt x="33" y="0"/>
                  </a:lnTo>
                  <a:lnTo>
                    <a:pt x="445" y="0"/>
                  </a:lnTo>
                  <a:lnTo>
                    <a:pt x="41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6" name="Rectangle 111"/>
            <p:cNvSpPr>
              <a:spLocks noChangeArrowheads="1"/>
            </p:cNvSpPr>
            <p:nvPr/>
          </p:nvSpPr>
          <p:spPr bwMode="auto">
            <a:xfrm>
              <a:off x="1445" y="1466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39997" name="Rectangle 112"/>
            <p:cNvSpPr>
              <a:spLocks noChangeArrowheads="1"/>
            </p:cNvSpPr>
            <p:nvPr/>
          </p:nvSpPr>
          <p:spPr bwMode="auto">
            <a:xfrm>
              <a:off x="1495" y="1556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39998" name="Rectangle 113"/>
            <p:cNvSpPr>
              <a:spLocks noChangeArrowheads="1"/>
            </p:cNvSpPr>
            <p:nvPr/>
          </p:nvSpPr>
          <p:spPr bwMode="auto">
            <a:xfrm>
              <a:off x="3082" y="1428"/>
              <a:ext cx="412" cy="256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9" name="Freeform 114"/>
            <p:cNvSpPr>
              <a:spLocks/>
            </p:cNvSpPr>
            <p:nvPr/>
          </p:nvSpPr>
          <p:spPr bwMode="auto">
            <a:xfrm>
              <a:off x="3494" y="1395"/>
              <a:ext cx="34" cy="289"/>
            </a:xfrm>
            <a:custGeom>
              <a:avLst/>
              <a:gdLst>
                <a:gd name="T0" fmla="*/ 34 w 34"/>
                <a:gd name="T1" fmla="*/ 0 h 289"/>
                <a:gd name="T2" fmla="*/ 34 w 34"/>
                <a:gd name="T3" fmla="*/ 258 h 289"/>
                <a:gd name="T4" fmla="*/ 0 w 34"/>
                <a:gd name="T5" fmla="*/ 289 h 289"/>
                <a:gd name="T6" fmla="*/ 0 w 34"/>
                <a:gd name="T7" fmla="*/ 33 h 289"/>
                <a:gd name="T8" fmla="*/ 34 w 34"/>
                <a:gd name="T9" fmla="*/ 0 h 2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289">
                  <a:moveTo>
                    <a:pt x="34" y="0"/>
                  </a:moveTo>
                  <a:lnTo>
                    <a:pt x="34" y="258"/>
                  </a:lnTo>
                  <a:lnTo>
                    <a:pt x="0" y="289"/>
                  </a:lnTo>
                  <a:lnTo>
                    <a:pt x="0" y="3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0" name="Freeform 115"/>
            <p:cNvSpPr>
              <a:spLocks/>
            </p:cNvSpPr>
            <p:nvPr/>
          </p:nvSpPr>
          <p:spPr bwMode="auto">
            <a:xfrm>
              <a:off x="3082" y="1395"/>
              <a:ext cx="446" cy="33"/>
            </a:xfrm>
            <a:custGeom>
              <a:avLst/>
              <a:gdLst>
                <a:gd name="T0" fmla="*/ 0 w 446"/>
                <a:gd name="T1" fmla="*/ 33 h 33"/>
                <a:gd name="T2" fmla="*/ 33 w 446"/>
                <a:gd name="T3" fmla="*/ 0 h 33"/>
                <a:gd name="T4" fmla="*/ 446 w 446"/>
                <a:gd name="T5" fmla="*/ 0 h 33"/>
                <a:gd name="T6" fmla="*/ 412 w 446"/>
                <a:gd name="T7" fmla="*/ 33 h 33"/>
                <a:gd name="T8" fmla="*/ 0 w 446"/>
                <a:gd name="T9" fmla="*/ 33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6" h="33">
                  <a:moveTo>
                    <a:pt x="0" y="33"/>
                  </a:moveTo>
                  <a:lnTo>
                    <a:pt x="33" y="0"/>
                  </a:lnTo>
                  <a:lnTo>
                    <a:pt x="446" y="0"/>
                  </a:lnTo>
                  <a:lnTo>
                    <a:pt x="412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1" name="Rectangle 116"/>
            <p:cNvSpPr>
              <a:spLocks noChangeArrowheads="1"/>
            </p:cNvSpPr>
            <p:nvPr/>
          </p:nvSpPr>
          <p:spPr bwMode="auto">
            <a:xfrm>
              <a:off x="3094" y="1466"/>
              <a:ext cx="391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Application</a:t>
              </a:r>
              <a:endParaRPr lang="en-GB"/>
            </a:p>
          </p:txBody>
        </p:sp>
        <p:sp>
          <p:nvSpPr>
            <p:cNvPr id="40002" name="Rectangle 117"/>
            <p:cNvSpPr>
              <a:spLocks noChangeArrowheads="1"/>
            </p:cNvSpPr>
            <p:nvPr/>
          </p:nvSpPr>
          <p:spPr bwMode="auto">
            <a:xfrm>
              <a:off x="3144" y="1556"/>
              <a:ext cx="29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program</a:t>
              </a:r>
              <a:endParaRPr lang="en-GB"/>
            </a:p>
          </p:txBody>
        </p:sp>
        <p:sp>
          <p:nvSpPr>
            <p:cNvPr id="40003" name="Rectangle 118"/>
            <p:cNvSpPr>
              <a:spLocks noChangeArrowheads="1"/>
            </p:cNvSpPr>
            <p:nvPr/>
          </p:nvSpPr>
          <p:spPr bwMode="auto">
            <a:xfrm>
              <a:off x="1149" y="2179"/>
              <a:ext cx="452" cy="10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4" name="Freeform 119"/>
            <p:cNvSpPr>
              <a:spLocks/>
            </p:cNvSpPr>
            <p:nvPr/>
          </p:nvSpPr>
          <p:spPr bwMode="auto">
            <a:xfrm>
              <a:off x="1601" y="2165"/>
              <a:ext cx="19" cy="121"/>
            </a:xfrm>
            <a:custGeom>
              <a:avLst/>
              <a:gdLst>
                <a:gd name="T0" fmla="*/ 19 w 19"/>
                <a:gd name="T1" fmla="*/ 0 h 121"/>
                <a:gd name="T2" fmla="*/ 19 w 19"/>
                <a:gd name="T3" fmla="*/ 104 h 121"/>
                <a:gd name="T4" fmla="*/ 0 w 19"/>
                <a:gd name="T5" fmla="*/ 121 h 121"/>
                <a:gd name="T6" fmla="*/ 0 w 19"/>
                <a:gd name="T7" fmla="*/ 14 h 121"/>
                <a:gd name="T8" fmla="*/ 19 w 1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1">
                  <a:moveTo>
                    <a:pt x="19" y="0"/>
                  </a:moveTo>
                  <a:lnTo>
                    <a:pt x="19" y="104"/>
                  </a:lnTo>
                  <a:lnTo>
                    <a:pt x="0" y="121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5" name="Freeform 120"/>
            <p:cNvSpPr>
              <a:spLocks/>
            </p:cNvSpPr>
            <p:nvPr/>
          </p:nvSpPr>
          <p:spPr bwMode="auto">
            <a:xfrm>
              <a:off x="1149" y="2165"/>
              <a:ext cx="471" cy="14"/>
            </a:xfrm>
            <a:custGeom>
              <a:avLst/>
              <a:gdLst>
                <a:gd name="T0" fmla="*/ 0 w 471"/>
                <a:gd name="T1" fmla="*/ 14 h 14"/>
                <a:gd name="T2" fmla="*/ 16 w 471"/>
                <a:gd name="T3" fmla="*/ 0 h 14"/>
                <a:gd name="T4" fmla="*/ 471 w 471"/>
                <a:gd name="T5" fmla="*/ 0 h 14"/>
                <a:gd name="T6" fmla="*/ 452 w 471"/>
                <a:gd name="T7" fmla="*/ 14 h 14"/>
                <a:gd name="T8" fmla="*/ 0 w 471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" h="14">
                  <a:moveTo>
                    <a:pt x="0" y="14"/>
                  </a:moveTo>
                  <a:lnTo>
                    <a:pt x="16" y="0"/>
                  </a:lnTo>
                  <a:lnTo>
                    <a:pt x="471" y="0"/>
                  </a:lnTo>
                  <a:lnTo>
                    <a:pt x="45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6" name="Rectangle 121"/>
            <p:cNvSpPr>
              <a:spLocks noChangeArrowheads="1"/>
            </p:cNvSpPr>
            <p:nvPr/>
          </p:nvSpPr>
          <p:spPr bwMode="auto">
            <a:xfrm>
              <a:off x="1122" y="2188"/>
              <a:ext cx="4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 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    Data</a:t>
              </a:r>
              <a:endParaRPr lang="en-GB"/>
            </a:p>
          </p:txBody>
        </p:sp>
        <p:sp>
          <p:nvSpPr>
            <p:cNvPr id="40007" name="Line 122"/>
            <p:cNvSpPr>
              <a:spLocks noChangeShapeType="1"/>
            </p:cNvSpPr>
            <p:nvPr/>
          </p:nvSpPr>
          <p:spPr bwMode="auto">
            <a:xfrm>
              <a:off x="1364" y="2179"/>
              <a:ext cx="1" cy="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8" name="Rectangle 123"/>
            <p:cNvSpPr>
              <a:spLocks noChangeArrowheads="1"/>
            </p:cNvSpPr>
            <p:nvPr/>
          </p:nvSpPr>
          <p:spPr bwMode="auto">
            <a:xfrm>
              <a:off x="3343" y="2179"/>
              <a:ext cx="452" cy="10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Freeform 124"/>
            <p:cNvSpPr>
              <a:spLocks/>
            </p:cNvSpPr>
            <p:nvPr/>
          </p:nvSpPr>
          <p:spPr bwMode="auto">
            <a:xfrm>
              <a:off x="3795" y="2165"/>
              <a:ext cx="19" cy="121"/>
            </a:xfrm>
            <a:custGeom>
              <a:avLst/>
              <a:gdLst>
                <a:gd name="T0" fmla="*/ 19 w 19"/>
                <a:gd name="T1" fmla="*/ 0 h 121"/>
                <a:gd name="T2" fmla="*/ 19 w 19"/>
                <a:gd name="T3" fmla="*/ 104 h 121"/>
                <a:gd name="T4" fmla="*/ 0 w 19"/>
                <a:gd name="T5" fmla="*/ 121 h 121"/>
                <a:gd name="T6" fmla="*/ 0 w 19"/>
                <a:gd name="T7" fmla="*/ 14 h 121"/>
                <a:gd name="T8" fmla="*/ 19 w 19"/>
                <a:gd name="T9" fmla="*/ 0 h 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121">
                  <a:moveTo>
                    <a:pt x="19" y="0"/>
                  </a:moveTo>
                  <a:lnTo>
                    <a:pt x="19" y="104"/>
                  </a:lnTo>
                  <a:lnTo>
                    <a:pt x="0" y="121"/>
                  </a:lnTo>
                  <a:lnTo>
                    <a:pt x="0" y="1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0" name="Freeform 125"/>
            <p:cNvSpPr>
              <a:spLocks/>
            </p:cNvSpPr>
            <p:nvPr/>
          </p:nvSpPr>
          <p:spPr bwMode="auto">
            <a:xfrm>
              <a:off x="3343" y="2165"/>
              <a:ext cx="471" cy="14"/>
            </a:xfrm>
            <a:custGeom>
              <a:avLst/>
              <a:gdLst>
                <a:gd name="T0" fmla="*/ 0 w 471"/>
                <a:gd name="T1" fmla="*/ 14 h 14"/>
                <a:gd name="T2" fmla="*/ 16 w 471"/>
                <a:gd name="T3" fmla="*/ 0 h 14"/>
                <a:gd name="T4" fmla="*/ 471 w 471"/>
                <a:gd name="T5" fmla="*/ 0 h 14"/>
                <a:gd name="T6" fmla="*/ 452 w 471"/>
                <a:gd name="T7" fmla="*/ 14 h 14"/>
                <a:gd name="T8" fmla="*/ 0 w 471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" h="14">
                  <a:moveTo>
                    <a:pt x="0" y="14"/>
                  </a:moveTo>
                  <a:lnTo>
                    <a:pt x="16" y="0"/>
                  </a:lnTo>
                  <a:lnTo>
                    <a:pt x="471" y="0"/>
                  </a:lnTo>
                  <a:lnTo>
                    <a:pt x="452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1" name="Rectangle 126"/>
            <p:cNvSpPr>
              <a:spLocks noChangeArrowheads="1"/>
            </p:cNvSpPr>
            <p:nvPr/>
          </p:nvSpPr>
          <p:spPr bwMode="auto">
            <a:xfrm>
              <a:off x="3317" y="2188"/>
              <a:ext cx="49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RRP    </a:t>
              </a:r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Data</a:t>
              </a:r>
              <a:endParaRPr lang="en-GB"/>
            </a:p>
          </p:txBody>
        </p:sp>
        <p:sp>
          <p:nvSpPr>
            <p:cNvPr id="40012" name="Line 127"/>
            <p:cNvSpPr>
              <a:spLocks noChangeShapeType="1"/>
            </p:cNvSpPr>
            <p:nvPr/>
          </p:nvSpPr>
          <p:spPr bwMode="auto">
            <a:xfrm>
              <a:off x="3558" y="2179"/>
              <a:ext cx="1" cy="107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3" name="Rectangle 128"/>
            <p:cNvSpPr>
              <a:spLocks noChangeArrowheads="1"/>
            </p:cNvSpPr>
            <p:nvPr/>
          </p:nvSpPr>
          <p:spPr bwMode="auto">
            <a:xfrm>
              <a:off x="2094" y="3125"/>
              <a:ext cx="739" cy="104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4" name="Freeform 129"/>
            <p:cNvSpPr>
              <a:spLocks/>
            </p:cNvSpPr>
            <p:nvPr/>
          </p:nvSpPr>
          <p:spPr bwMode="auto">
            <a:xfrm>
              <a:off x="2833" y="3111"/>
              <a:ext cx="17" cy="118"/>
            </a:xfrm>
            <a:custGeom>
              <a:avLst/>
              <a:gdLst>
                <a:gd name="T0" fmla="*/ 17 w 17"/>
                <a:gd name="T1" fmla="*/ 0 h 118"/>
                <a:gd name="T2" fmla="*/ 17 w 17"/>
                <a:gd name="T3" fmla="*/ 104 h 118"/>
                <a:gd name="T4" fmla="*/ 0 w 17"/>
                <a:gd name="T5" fmla="*/ 118 h 118"/>
                <a:gd name="T6" fmla="*/ 0 w 17"/>
                <a:gd name="T7" fmla="*/ 14 h 118"/>
                <a:gd name="T8" fmla="*/ 17 w 17"/>
                <a:gd name="T9" fmla="*/ 0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" h="118">
                  <a:moveTo>
                    <a:pt x="17" y="0"/>
                  </a:moveTo>
                  <a:lnTo>
                    <a:pt x="17" y="104"/>
                  </a:lnTo>
                  <a:lnTo>
                    <a:pt x="0" y="118"/>
                  </a:lnTo>
                  <a:lnTo>
                    <a:pt x="0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Freeform 130"/>
            <p:cNvSpPr>
              <a:spLocks/>
            </p:cNvSpPr>
            <p:nvPr/>
          </p:nvSpPr>
          <p:spPr bwMode="auto">
            <a:xfrm>
              <a:off x="2094" y="3111"/>
              <a:ext cx="756" cy="14"/>
            </a:xfrm>
            <a:custGeom>
              <a:avLst/>
              <a:gdLst>
                <a:gd name="T0" fmla="*/ 0 w 756"/>
                <a:gd name="T1" fmla="*/ 14 h 14"/>
                <a:gd name="T2" fmla="*/ 17 w 756"/>
                <a:gd name="T3" fmla="*/ 0 h 14"/>
                <a:gd name="T4" fmla="*/ 756 w 756"/>
                <a:gd name="T5" fmla="*/ 0 h 14"/>
                <a:gd name="T6" fmla="*/ 739 w 756"/>
                <a:gd name="T7" fmla="*/ 14 h 14"/>
                <a:gd name="T8" fmla="*/ 0 w 756"/>
                <a:gd name="T9" fmla="*/ 1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14">
                  <a:moveTo>
                    <a:pt x="0" y="14"/>
                  </a:moveTo>
                  <a:lnTo>
                    <a:pt x="17" y="0"/>
                  </a:lnTo>
                  <a:lnTo>
                    <a:pt x="756" y="0"/>
                  </a:lnTo>
                  <a:lnTo>
                    <a:pt x="739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6" name="Rectangle 131"/>
            <p:cNvSpPr>
              <a:spLocks noChangeArrowheads="1"/>
            </p:cNvSpPr>
            <p:nvPr/>
          </p:nvSpPr>
          <p:spPr bwMode="auto">
            <a:xfrm>
              <a:off x="2013" y="3134"/>
              <a:ext cx="920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000">
                  <a:solidFill>
                    <a:srgbClr val="000000"/>
                  </a:solidFill>
                  <a:latin typeface="Myriad Roman" charset="0"/>
                </a:rPr>
                <a:t>     </a:t>
              </a:r>
              <a:r>
                <a:rPr lang="en-GB" sz="1000">
                  <a:solidFill>
                    <a:srgbClr val="000000"/>
                  </a:solidFill>
                  <a:latin typeface="Myriad Roman" charset="0"/>
                </a:rPr>
                <a:t>HHP    RRP    Data</a:t>
              </a:r>
              <a:endParaRPr lang="en-GB"/>
            </a:p>
          </p:txBody>
        </p:sp>
        <p:sp>
          <p:nvSpPr>
            <p:cNvPr id="40017" name="Line 132"/>
            <p:cNvSpPr>
              <a:spLocks noChangeShapeType="1"/>
            </p:cNvSpPr>
            <p:nvPr/>
          </p:nvSpPr>
          <p:spPr bwMode="auto">
            <a:xfrm>
              <a:off x="2324" y="3125"/>
              <a:ext cx="1" cy="1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8" name="Line 133"/>
            <p:cNvSpPr>
              <a:spLocks noChangeShapeType="1"/>
            </p:cNvSpPr>
            <p:nvPr/>
          </p:nvSpPr>
          <p:spPr bwMode="auto">
            <a:xfrm>
              <a:off x="2558" y="3125"/>
              <a:ext cx="1" cy="10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678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Layer Encapsulation in 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745288" y="6356350"/>
            <a:ext cx="1941512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41E61E0-9955-CB41-AFB9-ABFFDF6FFB19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55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0963" name="Rectangle 14"/>
          <p:cNvSpPr>
            <a:spLocks noChangeArrowheads="1"/>
          </p:cNvSpPr>
          <p:nvPr/>
        </p:nvSpPr>
        <p:spPr bwMode="auto">
          <a:xfrm>
            <a:off x="1730375" y="4267200"/>
            <a:ext cx="1317625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4" name="Rectangle 15"/>
          <p:cNvSpPr>
            <a:spLocks noChangeArrowheads="1"/>
          </p:cNvSpPr>
          <p:nvPr/>
        </p:nvSpPr>
        <p:spPr bwMode="auto">
          <a:xfrm>
            <a:off x="1730375" y="4724400"/>
            <a:ext cx="131762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5" name="Rectangle 16"/>
          <p:cNvSpPr>
            <a:spLocks noChangeArrowheads="1"/>
          </p:cNvSpPr>
          <p:nvPr/>
        </p:nvSpPr>
        <p:spPr bwMode="auto">
          <a:xfrm>
            <a:off x="6988175" y="4267200"/>
            <a:ext cx="1317625" cy="457200"/>
          </a:xfrm>
          <a:prstGeom prst="rect">
            <a:avLst/>
          </a:prstGeom>
          <a:solidFill>
            <a:srgbClr val="3C82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Rectangle 17"/>
          <p:cNvSpPr>
            <a:spLocks noChangeArrowheads="1"/>
          </p:cNvSpPr>
          <p:nvPr/>
        </p:nvSpPr>
        <p:spPr bwMode="auto">
          <a:xfrm>
            <a:off x="6988175" y="4724400"/>
            <a:ext cx="1317625" cy="457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Rectangle 18"/>
          <p:cNvSpPr>
            <a:spLocks noChangeArrowheads="1"/>
          </p:cNvSpPr>
          <p:nvPr/>
        </p:nvSpPr>
        <p:spPr bwMode="auto">
          <a:xfrm>
            <a:off x="1730375" y="3429000"/>
            <a:ext cx="1317625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Rectangle 19"/>
          <p:cNvSpPr>
            <a:spLocks noChangeArrowheads="1"/>
          </p:cNvSpPr>
          <p:nvPr/>
        </p:nvSpPr>
        <p:spPr bwMode="auto">
          <a:xfrm>
            <a:off x="1730375" y="2743200"/>
            <a:ext cx="1317625" cy="6858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Rectangle 20"/>
          <p:cNvSpPr>
            <a:spLocks noChangeArrowheads="1"/>
          </p:cNvSpPr>
          <p:nvPr/>
        </p:nvSpPr>
        <p:spPr bwMode="auto">
          <a:xfrm>
            <a:off x="6988175" y="3429000"/>
            <a:ext cx="1317625" cy="838200"/>
          </a:xfrm>
          <a:prstGeom prst="rect">
            <a:avLst/>
          </a:prstGeom>
          <a:solidFill>
            <a:srgbClr val="D64A4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21"/>
          <p:cNvSpPr>
            <a:spLocks noChangeArrowheads="1"/>
          </p:cNvSpPr>
          <p:nvPr/>
        </p:nvSpPr>
        <p:spPr bwMode="auto">
          <a:xfrm>
            <a:off x="6988175" y="2743200"/>
            <a:ext cx="1317625" cy="685800"/>
          </a:xfrm>
          <a:prstGeom prst="rect">
            <a:avLst/>
          </a:prstGeom>
          <a:solidFill>
            <a:srgbClr val="00D1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75" name="Line 22"/>
          <p:cNvSpPr>
            <a:spLocks noChangeShapeType="1"/>
          </p:cNvSpPr>
          <p:nvPr/>
        </p:nvSpPr>
        <p:spPr bwMode="auto">
          <a:xfrm>
            <a:off x="2286000" y="24384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6" name="Line 23"/>
          <p:cNvSpPr>
            <a:spLocks noChangeShapeType="1"/>
          </p:cNvSpPr>
          <p:nvPr/>
        </p:nvSpPr>
        <p:spPr bwMode="auto">
          <a:xfrm flipV="1">
            <a:off x="7620000" y="2438400"/>
            <a:ext cx="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7" name="Line 24"/>
          <p:cNvSpPr>
            <a:spLocks noChangeShapeType="1"/>
          </p:cNvSpPr>
          <p:nvPr/>
        </p:nvSpPr>
        <p:spPr bwMode="auto">
          <a:xfrm>
            <a:off x="2286000" y="5562600"/>
            <a:ext cx="5334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Line 25"/>
          <p:cNvSpPr>
            <a:spLocks noChangeShapeType="1"/>
          </p:cNvSpPr>
          <p:nvPr/>
        </p:nvSpPr>
        <p:spPr bwMode="auto">
          <a:xfrm>
            <a:off x="2286000" y="5181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Line 26"/>
          <p:cNvSpPr>
            <a:spLocks noChangeShapeType="1"/>
          </p:cNvSpPr>
          <p:nvPr/>
        </p:nvSpPr>
        <p:spPr bwMode="auto">
          <a:xfrm>
            <a:off x="7620000" y="51816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214688" y="2895600"/>
            <a:ext cx="3643312" cy="2212975"/>
            <a:chOff x="3214131" y="2895600"/>
            <a:chExt cx="3643869" cy="2212760"/>
          </a:xfrm>
        </p:grpSpPr>
        <p:sp>
          <p:nvSpPr>
            <p:cNvPr id="40984" name="Rectangle 4"/>
            <p:cNvSpPr>
              <a:spLocks noChangeArrowheads="1"/>
            </p:cNvSpPr>
            <p:nvPr/>
          </p:nvSpPr>
          <p:spPr bwMode="auto">
            <a:xfrm>
              <a:off x="3255319" y="2971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5" name="Rectangle 5"/>
            <p:cNvSpPr>
              <a:spLocks noChangeArrowheads="1"/>
            </p:cNvSpPr>
            <p:nvPr/>
          </p:nvSpPr>
          <p:spPr bwMode="auto">
            <a:xfrm rot="10800000">
              <a:off x="3406132" y="3733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6" name="Rectangle 6"/>
            <p:cNvSpPr>
              <a:spLocks noChangeArrowheads="1"/>
            </p:cNvSpPr>
            <p:nvPr/>
          </p:nvSpPr>
          <p:spPr bwMode="auto">
            <a:xfrm rot="10800000">
              <a:off x="3219408" y="3733800"/>
              <a:ext cx="208005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 rot="10800000">
              <a:off x="3560119" y="43434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8" name="Rectangle 8"/>
            <p:cNvSpPr>
              <a:spLocks noChangeArrowheads="1"/>
            </p:cNvSpPr>
            <p:nvPr/>
          </p:nvSpPr>
          <p:spPr bwMode="auto">
            <a:xfrm rot="10800000">
              <a:off x="3304059" y="43434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9" name="Rectangle 9"/>
            <p:cNvSpPr>
              <a:spLocks noChangeArrowheads="1"/>
            </p:cNvSpPr>
            <p:nvPr/>
          </p:nvSpPr>
          <p:spPr bwMode="auto">
            <a:xfrm rot="10800000">
              <a:off x="3214131" y="4343400"/>
              <a:ext cx="13867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0" name="Rectangle 10"/>
            <p:cNvSpPr>
              <a:spLocks noChangeArrowheads="1"/>
            </p:cNvSpPr>
            <p:nvPr/>
          </p:nvSpPr>
          <p:spPr bwMode="auto">
            <a:xfrm rot="10800000">
              <a:off x="3788719" y="48006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1" name="Rectangle 11"/>
            <p:cNvSpPr>
              <a:spLocks noChangeArrowheads="1"/>
            </p:cNvSpPr>
            <p:nvPr/>
          </p:nvSpPr>
          <p:spPr bwMode="auto">
            <a:xfrm rot="10800000">
              <a:off x="3532659" y="48006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2" name="Rectangle 12"/>
            <p:cNvSpPr>
              <a:spLocks noChangeArrowheads="1"/>
            </p:cNvSpPr>
            <p:nvPr/>
          </p:nvSpPr>
          <p:spPr bwMode="auto">
            <a:xfrm rot="10800000">
              <a:off x="3304059" y="4800600"/>
              <a:ext cx="277341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3" name="Rectangle 13"/>
            <p:cNvSpPr>
              <a:spLocks noChangeArrowheads="1"/>
            </p:cNvSpPr>
            <p:nvPr/>
          </p:nvSpPr>
          <p:spPr bwMode="auto">
            <a:xfrm rot="10800000">
              <a:off x="3220995" y="4800600"/>
              <a:ext cx="208005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4" name="Rectangle 27"/>
            <p:cNvSpPr>
              <a:spLocks noChangeArrowheads="1"/>
            </p:cNvSpPr>
            <p:nvPr/>
          </p:nvSpPr>
          <p:spPr bwMode="auto">
            <a:xfrm>
              <a:off x="6228706" y="2971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5" name="Rectangle 28"/>
            <p:cNvSpPr>
              <a:spLocks noChangeArrowheads="1"/>
            </p:cNvSpPr>
            <p:nvPr/>
          </p:nvSpPr>
          <p:spPr bwMode="auto">
            <a:xfrm rot="10800000">
              <a:off x="6303319" y="37338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6" name="Rectangle 29"/>
            <p:cNvSpPr>
              <a:spLocks noChangeArrowheads="1"/>
            </p:cNvSpPr>
            <p:nvPr/>
          </p:nvSpPr>
          <p:spPr bwMode="auto">
            <a:xfrm rot="10800000">
              <a:off x="6116595" y="3733800"/>
              <a:ext cx="208005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7" name="Rectangle 30"/>
            <p:cNvSpPr>
              <a:spLocks noChangeArrowheads="1"/>
            </p:cNvSpPr>
            <p:nvPr/>
          </p:nvSpPr>
          <p:spPr bwMode="auto">
            <a:xfrm rot="10800000">
              <a:off x="6303319" y="43434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8" name="Rectangle 31"/>
            <p:cNvSpPr>
              <a:spLocks noChangeArrowheads="1"/>
            </p:cNvSpPr>
            <p:nvPr/>
          </p:nvSpPr>
          <p:spPr bwMode="auto">
            <a:xfrm rot="10800000">
              <a:off x="6047259" y="43434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Rectangle 32"/>
            <p:cNvSpPr>
              <a:spLocks noChangeArrowheads="1"/>
            </p:cNvSpPr>
            <p:nvPr/>
          </p:nvSpPr>
          <p:spPr bwMode="auto">
            <a:xfrm rot="10800000">
              <a:off x="5957331" y="4343400"/>
              <a:ext cx="13867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0" name="Rectangle 33"/>
            <p:cNvSpPr>
              <a:spLocks noChangeArrowheads="1"/>
            </p:cNvSpPr>
            <p:nvPr/>
          </p:nvSpPr>
          <p:spPr bwMode="auto">
            <a:xfrm rot="10800000">
              <a:off x="6303319" y="4800600"/>
              <a:ext cx="554681" cy="304800"/>
            </a:xfrm>
            <a:prstGeom prst="rect">
              <a:avLst/>
            </a:prstGeom>
            <a:solidFill>
              <a:srgbClr val="00CC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Rectangle 34"/>
            <p:cNvSpPr>
              <a:spLocks noChangeArrowheads="1"/>
            </p:cNvSpPr>
            <p:nvPr/>
          </p:nvSpPr>
          <p:spPr bwMode="auto">
            <a:xfrm rot="10800000">
              <a:off x="6047259" y="4800600"/>
              <a:ext cx="277341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Rectangle 35"/>
            <p:cNvSpPr>
              <a:spLocks noChangeArrowheads="1"/>
            </p:cNvSpPr>
            <p:nvPr/>
          </p:nvSpPr>
          <p:spPr bwMode="auto">
            <a:xfrm rot="10800000">
              <a:off x="5818659" y="4800600"/>
              <a:ext cx="277341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36"/>
            <p:cNvSpPr>
              <a:spLocks noChangeArrowheads="1"/>
            </p:cNvSpPr>
            <p:nvPr/>
          </p:nvSpPr>
          <p:spPr bwMode="auto">
            <a:xfrm rot="10800000">
              <a:off x="5735595" y="4800600"/>
              <a:ext cx="208005" cy="30480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Text Box 37"/>
            <p:cNvSpPr txBox="1">
              <a:spLocks noChangeArrowheads="1"/>
            </p:cNvSpPr>
            <p:nvPr/>
          </p:nvSpPr>
          <p:spPr bwMode="auto">
            <a:xfrm>
              <a:off x="4250463" y="2895600"/>
              <a:ext cx="1560084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Get index.html</a:t>
              </a:r>
            </a:p>
          </p:txBody>
        </p:sp>
        <p:sp>
          <p:nvSpPr>
            <p:cNvPr id="41005" name="Text Box 38"/>
            <p:cNvSpPr txBox="1">
              <a:spLocks noChangeArrowheads="1"/>
            </p:cNvSpPr>
            <p:nvPr/>
          </p:nvSpPr>
          <p:spPr bwMode="auto">
            <a:xfrm>
              <a:off x="4267097" y="3657600"/>
              <a:ext cx="1526816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Connection ID</a:t>
              </a:r>
            </a:p>
          </p:txBody>
        </p:sp>
        <p:sp>
          <p:nvSpPr>
            <p:cNvPr id="41006" name="Text Box 39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98381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Source/Destination</a:t>
              </a:r>
            </a:p>
          </p:txBody>
        </p:sp>
        <p:sp>
          <p:nvSpPr>
            <p:cNvPr id="41007" name="Text Box 40"/>
            <p:cNvSpPr txBox="1">
              <a:spLocks noChangeArrowheads="1"/>
            </p:cNvSpPr>
            <p:nvPr/>
          </p:nvSpPr>
          <p:spPr bwMode="auto">
            <a:xfrm>
              <a:off x="4309995" y="4800600"/>
              <a:ext cx="1441021" cy="307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2" rIns="91420" bIns="45712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400" b="1">
                  <a:solidFill>
                    <a:srgbClr val="000000"/>
                  </a:solidFill>
                  <a:latin typeface="Arial" charset="0"/>
                </a:rPr>
                <a:t>Link Address</a:t>
              </a:r>
            </a:p>
          </p:txBody>
        </p:sp>
      </p:grpSp>
      <p:sp>
        <p:nvSpPr>
          <p:cNvPr id="40977" name="Text Box 41"/>
          <p:cNvSpPr txBox="1">
            <a:spLocks noChangeArrowheads="1"/>
          </p:cNvSpPr>
          <p:nvPr/>
        </p:nvSpPr>
        <p:spPr bwMode="auto">
          <a:xfrm>
            <a:off x="1779588" y="2057400"/>
            <a:ext cx="1344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User A</a:t>
            </a:r>
          </a:p>
        </p:txBody>
      </p:sp>
      <p:sp>
        <p:nvSpPr>
          <p:cNvPr id="40978" name="Text Box 42"/>
          <p:cNvSpPr txBox="1">
            <a:spLocks noChangeArrowheads="1"/>
          </p:cNvSpPr>
          <p:nvPr/>
        </p:nvSpPr>
        <p:spPr bwMode="auto">
          <a:xfrm>
            <a:off x="7086600" y="2057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FF0000"/>
                </a:solidFill>
                <a:latin typeface="Arial" charset="0"/>
              </a:rPr>
              <a:t>User B</a:t>
            </a:r>
          </a:p>
        </p:txBody>
      </p:sp>
      <p:pic>
        <p:nvPicPr>
          <p:cNvPr id="40979" name="Picture 43" descr="MCj030408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41300"/>
            <a:ext cx="18430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76200" y="47244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Link hardware</a:t>
            </a: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0" y="4192588"/>
            <a:ext cx="16764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Host-to-host </a:t>
            </a:r>
          </a:p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connectivity</a:t>
            </a: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0" y="3505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App-to-app </a:t>
            </a:r>
          </a:p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channels</a:t>
            </a: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0" y="2817813"/>
            <a:ext cx="16764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0" tIns="45712" rIns="91420" bIns="45712" anchor="ctr"/>
          <a:lstStyle/>
          <a:p>
            <a:pPr algn="r"/>
            <a:r>
              <a:rPr lang="en-US" sz="1800">
                <a:solidFill>
                  <a:srgbClr val="000000"/>
                </a:solidFill>
                <a:latin typeface="Arial" charset="0"/>
              </a:rPr>
              <a:t>Application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5" grpId="0" animBg="1"/>
      <p:bldP spid="74776" grpId="0" animBg="1"/>
      <p:bldP spid="74777" grpId="0" animBg="1"/>
      <p:bldP spid="74778" grpId="0" animBg="1"/>
      <p:bldP spid="74779" grpId="0" animBg="1"/>
      <p:bldP spid="49" grpId="0"/>
      <p:bldP spid="50" grpId="0"/>
      <p:bldP spid="51" grpId="0"/>
      <p:bldP spid="5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ACA20B-AB4A-4A4D-964B-F527462DAF1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Internet Architecture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146" y="928444"/>
            <a:ext cx="8373085" cy="527501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Defined by Internet Engineering Task Force (IETF)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800000"/>
                </a:solidFill>
                <a:cs typeface="+mn-cs"/>
              </a:rPr>
              <a:t>Hourglass</a:t>
            </a:r>
            <a:r>
              <a:rPr lang="en-US" dirty="0" smtClean="0">
                <a:cs typeface="+mn-cs"/>
              </a:rPr>
              <a:t> Design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Overload: Application </a:t>
            </a:r>
            <a:r>
              <a:rPr lang="en-US" dirty="0" err="1" smtClean="0">
                <a:cs typeface="+mn-cs"/>
              </a:rPr>
              <a:t>vs</a:t>
            </a:r>
            <a:r>
              <a:rPr lang="en-US" dirty="0" smtClean="0">
                <a:cs typeface="+mn-cs"/>
              </a:rPr>
              <a:t> Application Protocol (FTP, HTTP)</a:t>
            </a:r>
          </a:p>
        </p:txBody>
      </p:sp>
      <p:grpSp>
        <p:nvGrpSpPr>
          <p:cNvPr id="43013" name="Group 93"/>
          <p:cNvGrpSpPr>
            <a:grpSpLocks/>
          </p:cNvGrpSpPr>
          <p:nvPr/>
        </p:nvGrpSpPr>
        <p:grpSpPr bwMode="auto">
          <a:xfrm>
            <a:off x="2817813" y="3422650"/>
            <a:ext cx="3675062" cy="2792413"/>
            <a:chOff x="1780" y="2036"/>
            <a:chExt cx="2315" cy="1759"/>
          </a:xfrm>
        </p:grpSpPr>
        <p:sp>
          <p:nvSpPr>
            <p:cNvPr id="43016" name="Rectangle 40"/>
            <p:cNvSpPr>
              <a:spLocks noChangeArrowheads="1"/>
            </p:cNvSpPr>
            <p:nvPr/>
          </p:nvSpPr>
          <p:spPr bwMode="auto">
            <a:xfrm>
              <a:off x="3265" y="3622"/>
              <a:ext cx="11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Myriad Roman" charset="0"/>
                  <a:cs typeface="Times New Roman" charset="0"/>
                </a:rPr>
                <a:t>■ ■ ■</a:t>
              </a:r>
              <a:endParaRPr lang="en-GB" sz="600">
                <a:solidFill>
                  <a:srgbClr val="000000"/>
                </a:solidFill>
                <a:latin typeface="Myriad Roman" charset="0"/>
                <a:cs typeface="Times New Roman" charset="0"/>
              </a:endParaRPr>
            </a:p>
          </p:txBody>
        </p:sp>
        <p:sp>
          <p:nvSpPr>
            <p:cNvPr id="43017" name="Line 41"/>
            <p:cNvSpPr>
              <a:spLocks noChangeShapeType="1"/>
            </p:cNvSpPr>
            <p:nvPr/>
          </p:nvSpPr>
          <p:spPr bwMode="auto">
            <a:xfrm>
              <a:off x="1989" y="2337"/>
              <a:ext cx="309" cy="2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42"/>
            <p:cNvSpPr>
              <a:spLocks noChangeShapeType="1"/>
            </p:cNvSpPr>
            <p:nvPr/>
          </p:nvSpPr>
          <p:spPr bwMode="auto">
            <a:xfrm flipH="1">
              <a:off x="2450" y="2337"/>
              <a:ext cx="149" cy="2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43"/>
            <p:cNvSpPr>
              <a:spLocks noChangeShapeType="1"/>
            </p:cNvSpPr>
            <p:nvPr/>
          </p:nvSpPr>
          <p:spPr bwMode="auto">
            <a:xfrm>
              <a:off x="3204" y="2333"/>
              <a:ext cx="225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44"/>
            <p:cNvSpPr>
              <a:spLocks noChangeShapeType="1"/>
            </p:cNvSpPr>
            <p:nvPr/>
          </p:nvSpPr>
          <p:spPr bwMode="auto">
            <a:xfrm flipH="1">
              <a:off x="3566" y="2333"/>
              <a:ext cx="251" cy="2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45"/>
            <p:cNvSpPr>
              <a:spLocks noChangeShapeType="1"/>
            </p:cNvSpPr>
            <p:nvPr/>
          </p:nvSpPr>
          <p:spPr bwMode="auto">
            <a:xfrm>
              <a:off x="2385" y="2797"/>
              <a:ext cx="412" cy="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Line 46"/>
            <p:cNvSpPr>
              <a:spLocks noChangeShapeType="1"/>
            </p:cNvSpPr>
            <p:nvPr/>
          </p:nvSpPr>
          <p:spPr bwMode="auto">
            <a:xfrm flipH="1">
              <a:off x="3040" y="2797"/>
              <a:ext cx="423" cy="21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3" name="Line 47"/>
            <p:cNvSpPr>
              <a:spLocks noChangeShapeType="1"/>
            </p:cNvSpPr>
            <p:nvPr/>
          </p:nvSpPr>
          <p:spPr bwMode="auto">
            <a:xfrm flipH="1">
              <a:off x="2149" y="3255"/>
              <a:ext cx="64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48"/>
            <p:cNvSpPr>
              <a:spLocks noChangeShapeType="1"/>
            </p:cNvSpPr>
            <p:nvPr/>
          </p:nvSpPr>
          <p:spPr bwMode="auto">
            <a:xfrm flipH="1">
              <a:off x="2861" y="3255"/>
              <a:ext cx="61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Line 49"/>
            <p:cNvSpPr>
              <a:spLocks noChangeShapeType="1"/>
            </p:cNvSpPr>
            <p:nvPr/>
          </p:nvSpPr>
          <p:spPr bwMode="auto">
            <a:xfrm flipH="1" flipV="1">
              <a:off x="3059" y="3255"/>
              <a:ext cx="800" cy="2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6" name="Rectangle 50"/>
            <p:cNvSpPr>
              <a:spLocks noChangeArrowheads="1"/>
            </p:cNvSpPr>
            <p:nvPr/>
          </p:nvSpPr>
          <p:spPr bwMode="auto">
            <a:xfrm>
              <a:off x="1780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Freeform 51"/>
            <p:cNvSpPr>
              <a:spLocks/>
            </p:cNvSpPr>
            <p:nvPr/>
          </p:nvSpPr>
          <p:spPr bwMode="auto">
            <a:xfrm>
              <a:off x="2199" y="2036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8 h 301"/>
                <a:gd name="T4" fmla="*/ 0 w 72"/>
                <a:gd name="T5" fmla="*/ 301 h 301"/>
                <a:gd name="T6" fmla="*/ 0 w 72"/>
                <a:gd name="T7" fmla="*/ 72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Freeform 52"/>
            <p:cNvSpPr>
              <a:spLocks/>
            </p:cNvSpPr>
            <p:nvPr/>
          </p:nvSpPr>
          <p:spPr bwMode="auto">
            <a:xfrm>
              <a:off x="1780" y="2036"/>
              <a:ext cx="491" cy="72"/>
            </a:xfrm>
            <a:custGeom>
              <a:avLst/>
              <a:gdLst>
                <a:gd name="T0" fmla="*/ 0 w 491"/>
                <a:gd name="T1" fmla="*/ 72 h 72"/>
                <a:gd name="T2" fmla="*/ 72 w 491"/>
                <a:gd name="T3" fmla="*/ 0 h 72"/>
                <a:gd name="T4" fmla="*/ 491 w 491"/>
                <a:gd name="T5" fmla="*/ 0 h 72"/>
                <a:gd name="T6" fmla="*/ 419 w 491"/>
                <a:gd name="T7" fmla="*/ 72 h 72"/>
                <a:gd name="T8" fmla="*/ 0 w 491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2">
                  <a:moveTo>
                    <a:pt x="0" y="72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9" name="Rectangle 53"/>
            <p:cNvSpPr>
              <a:spLocks noChangeArrowheads="1"/>
            </p:cNvSpPr>
            <p:nvPr/>
          </p:nvSpPr>
          <p:spPr bwMode="auto">
            <a:xfrm>
              <a:off x="1879" y="2162"/>
              <a:ext cx="2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FTP</a:t>
              </a:r>
              <a:endParaRPr lang="en-GB"/>
            </a:p>
          </p:txBody>
        </p:sp>
        <p:sp>
          <p:nvSpPr>
            <p:cNvPr id="43030" name="Rectangle 54"/>
            <p:cNvSpPr>
              <a:spLocks noChangeArrowheads="1"/>
            </p:cNvSpPr>
            <p:nvPr/>
          </p:nvSpPr>
          <p:spPr bwMode="auto">
            <a:xfrm>
              <a:off x="2138" y="2630"/>
              <a:ext cx="419" cy="232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Freeform 55"/>
            <p:cNvSpPr>
              <a:spLocks/>
            </p:cNvSpPr>
            <p:nvPr/>
          </p:nvSpPr>
          <p:spPr bwMode="auto">
            <a:xfrm>
              <a:off x="2557" y="2557"/>
              <a:ext cx="72" cy="305"/>
            </a:xfrm>
            <a:custGeom>
              <a:avLst/>
              <a:gdLst>
                <a:gd name="T0" fmla="*/ 72 w 72"/>
                <a:gd name="T1" fmla="*/ 0 h 305"/>
                <a:gd name="T2" fmla="*/ 72 w 72"/>
                <a:gd name="T3" fmla="*/ 233 h 305"/>
                <a:gd name="T4" fmla="*/ 0 w 72"/>
                <a:gd name="T5" fmla="*/ 305 h 305"/>
                <a:gd name="T6" fmla="*/ 0 w 72"/>
                <a:gd name="T7" fmla="*/ 73 h 305"/>
                <a:gd name="T8" fmla="*/ 72 w 72"/>
                <a:gd name="T9" fmla="*/ 0 h 3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5">
                  <a:moveTo>
                    <a:pt x="72" y="0"/>
                  </a:moveTo>
                  <a:lnTo>
                    <a:pt x="72" y="233"/>
                  </a:lnTo>
                  <a:lnTo>
                    <a:pt x="0" y="305"/>
                  </a:lnTo>
                  <a:lnTo>
                    <a:pt x="0" y="7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2" name="Freeform 56"/>
            <p:cNvSpPr>
              <a:spLocks/>
            </p:cNvSpPr>
            <p:nvPr/>
          </p:nvSpPr>
          <p:spPr bwMode="auto">
            <a:xfrm>
              <a:off x="2138" y="2557"/>
              <a:ext cx="491" cy="73"/>
            </a:xfrm>
            <a:custGeom>
              <a:avLst/>
              <a:gdLst>
                <a:gd name="T0" fmla="*/ 0 w 491"/>
                <a:gd name="T1" fmla="*/ 73 h 73"/>
                <a:gd name="T2" fmla="*/ 76 w 491"/>
                <a:gd name="T3" fmla="*/ 0 h 73"/>
                <a:gd name="T4" fmla="*/ 491 w 491"/>
                <a:gd name="T5" fmla="*/ 0 h 73"/>
                <a:gd name="T6" fmla="*/ 419 w 491"/>
                <a:gd name="T7" fmla="*/ 73 h 73"/>
                <a:gd name="T8" fmla="*/ 0 w 491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3">
                  <a:moveTo>
                    <a:pt x="0" y="73"/>
                  </a:moveTo>
                  <a:lnTo>
                    <a:pt x="76" y="0"/>
                  </a:lnTo>
                  <a:lnTo>
                    <a:pt x="491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Rectangle 57"/>
            <p:cNvSpPr>
              <a:spLocks noChangeArrowheads="1"/>
            </p:cNvSpPr>
            <p:nvPr/>
          </p:nvSpPr>
          <p:spPr bwMode="auto">
            <a:xfrm>
              <a:off x="2229" y="2684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TCP</a:t>
              </a:r>
              <a:endParaRPr lang="en-GB"/>
            </a:p>
          </p:txBody>
        </p:sp>
        <p:sp>
          <p:nvSpPr>
            <p:cNvPr id="43034" name="Rectangle 58"/>
            <p:cNvSpPr>
              <a:spLocks noChangeArrowheads="1"/>
            </p:cNvSpPr>
            <p:nvPr/>
          </p:nvSpPr>
          <p:spPr bwMode="auto">
            <a:xfrm>
              <a:off x="3219" y="2622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5" name="Freeform 59"/>
            <p:cNvSpPr>
              <a:spLocks/>
            </p:cNvSpPr>
            <p:nvPr/>
          </p:nvSpPr>
          <p:spPr bwMode="auto">
            <a:xfrm>
              <a:off x="3638" y="2550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8 h 301"/>
                <a:gd name="T4" fmla="*/ 0 w 73"/>
                <a:gd name="T5" fmla="*/ 301 h 301"/>
                <a:gd name="T6" fmla="*/ 0 w 73"/>
                <a:gd name="T7" fmla="*/ 72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Freeform 60"/>
            <p:cNvSpPr>
              <a:spLocks/>
            </p:cNvSpPr>
            <p:nvPr/>
          </p:nvSpPr>
          <p:spPr bwMode="auto">
            <a:xfrm>
              <a:off x="3219" y="2550"/>
              <a:ext cx="492" cy="72"/>
            </a:xfrm>
            <a:custGeom>
              <a:avLst/>
              <a:gdLst>
                <a:gd name="T0" fmla="*/ 0 w 492"/>
                <a:gd name="T1" fmla="*/ 72 h 72"/>
                <a:gd name="T2" fmla="*/ 77 w 492"/>
                <a:gd name="T3" fmla="*/ 0 h 72"/>
                <a:gd name="T4" fmla="*/ 492 w 492"/>
                <a:gd name="T5" fmla="*/ 0 h 72"/>
                <a:gd name="T6" fmla="*/ 419 w 492"/>
                <a:gd name="T7" fmla="*/ 72 h 72"/>
                <a:gd name="T8" fmla="*/ 0 w 492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2">
                  <a:moveTo>
                    <a:pt x="0" y="72"/>
                  </a:moveTo>
                  <a:lnTo>
                    <a:pt x="77" y="0"/>
                  </a:lnTo>
                  <a:lnTo>
                    <a:pt x="492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Rectangle 61"/>
            <p:cNvSpPr>
              <a:spLocks noChangeArrowheads="1"/>
            </p:cNvSpPr>
            <p:nvPr/>
          </p:nvSpPr>
          <p:spPr bwMode="auto">
            <a:xfrm>
              <a:off x="3303" y="2672"/>
              <a:ext cx="25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UDP</a:t>
              </a:r>
              <a:endParaRPr lang="en-GB"/>
            </a:p>
          </p:txBody>
        </p:sp>
        <p:sp>
          <p:nvSpPr>
            <p:cNvPr id="43038" name="Rectangle 62"/>
            <p:cNvSpPr>
              <a:spLocks noChangeArrowheads="1"/>
            </p:cNvSpPr>
            <p:nvPr/>
          </p:nvSpPr>
          <p:spPr bwMode="auto">
            <a:xfrm>
              <a:off x="2679" y="3053"/>
              <a:ext cx="418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Freeform 63"/>
            <p:cNvSpPr>
              <a:spLocks/>
            </p:cNvSpPr>
            <p:nvPr/>
          </p:nvSpPr>
          <p:spPr bwMode="auto">
            <a:xfrm>
              <a:off x="3097" y="2980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9 h 301"/>
                <a:gd name="T4" fmla="*/ 0 w 73"/>
                <a:gd name="T5" fmla="*/ 301 h 301"/>
                <a:gd name="T6" fmla="*/ 0 w 73"/>
                <a:gd name="T7" fmla="*/ 73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Freeform 64"/>
            <p:cNvSpPr>
              <a:spLocks/>
            </p:cNvSpPr>
            <p:nvPr/>
          </p:nvSpPr>
          <p:spPr bwMode="auto">
            <a:xfrm>
              <a:off x="2679" y="2980"/>
              <a:ext cx="491" cy="73"/>
            </a:xfrm>
            <a:custGeom>
              <a:avLst/>
              <a:gdLst>
                <a:gd name="T0" fmla="*/ 0 w 491"/>
                <a:gd name="T1" fmla="*/ 73 h 73"/>
                <a:gd name="T2" fmla="*/ 72 w 491"/>
                <a:gd name="T3" fmla="*/ 0 h 73"/>
                <a:gd name="T4" fmla="*/ 491 w 491"/>
                <a:gd name="T5" fmla="*/ 0 h 73"/>
                <a:gd name="T6" fmla="*/ 418 w 491"/>
                <a:gd name="T7" fmla="*/ 73 h 73"/>
                <a:gd name="T8" fmla="*/ 0 w 491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3">
                  <a:moveTo>
                    <a:pt x="0" y="73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8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Rectangle 65"/>
            <p:cNvSpPr>
              <a:spLocks noChangeArrowheads="1"/>
            </p:cNvSpPr>
            <p:nvPr/>
          </p:nvSpPr>
          <p:spPr bwMode="auto">
            <a:xfrm>
              <a:off x="2831" y="3106"/>
              <a:ext cx="1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IP</a:t>
              </a:r>
              <a:endParaRPr lang="en-GB"/>
            </a:p>
          </p:txBody>
        </p:sp>
        <p:sp>
          <p:nvSpPr>
            <p:cNvPr id="43042" name="Rectangle 66"/>
            <p:cNvSpPr>
              <a:spLocks noChangeArrowheads="1"/>
            </p:cNvSpPr>
            <p:nvPr/>
          </p:nvSpPr>
          <p:spPr bwMode="auto">
            <a:xfrm>
              <a:off x="1890" y="3567"/>
              <a:ext cx="419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Freeform 67"/>
            <p:cNvSpPr>
              <a:spLocks/>
            </p:cNvSpPr>
            <p:nvPr/>
          </p:nvSpPr>
          <p:spPr bwMode="auto">
            <a:xfrm>
              <a:off x="2309" y="3494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9 h 301"/>
                <a:gd name="T4" fmla="*/ 0 w 72"/>
                <a:gd name="T5" fmla="*/ 301 h 301"/>
                <a:gd name="T6" fmla="*/ 0 w 72"/>
                <a:gd name="T7" fmla="*/ 73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Freeform 68"/>
            <p:cNvSpPr>
              <a:spLocks/>
            </p:cNvSpPr>
            <p:nvPr/>
          </p:nvSpPr>
          <p:spPr bwMode="auto">
            <a:xfrm>
              <a:off x="1890" y="3494"/>
              <a:ext cx="491" cy="73"/>
            </a:xfrm>
            <a:custGeom>
              <a:avLst/>
              <a:gdLst>
                <a:gd name="T0" fmla="*/ 0 w 491"/>
                <a:gd name="T1" fmla="*/ 73 h 73"/>
                <a:gd name="T2" fmla="*/ 72 w 491"/>
                <a:gd name="T3" fmla="*/ 0 h 73"/>
                <a:gd name="T4" fmla="*/ 491 w 491"/>
                <a:gd name="T5" fmla="*/ 0 h 73"/>
                <a:gd name="T6" fmla="*/ 419 w 491"/>
                <a:gd name="T7" fmla="*/ 73 h 73"/>
                <a:gd name="T8" fmla="*/ 0 w 491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3">
                  <a:moveTo>
                    <a:pt x="0" y="73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Rectangle 69"/>
            <p:cNvSpPr>
              <a:spLocks noChangeArrowheads="1"/>
            </p:cNvSpPr>
            <p:nvPr/>
          </p:nvSpPr>
          <p:spPr bwMode="auto">
            <a:xfrm>
              <a:off x="1943" y="3617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NET</a:t>
              </a:r>
              <a:endParaRPr lang="en-GB"/>
            </a:p>
          </p:txBody>
        </p:sp>
        <p:sp>
          <p:nvSpPr>
            <p:cNvPr id="43046" name="Rectangle 70"/>
            <p:cNvSpPr>
              <a:spLocks noChangeArrowheads="1"/>
            </p:cNvSpPr>
            <p:nvPr/>
          </p:nvSpPr>
          <p:spPr bwMode="auto">
            <a:xfrm>
              <a:off x="2202" y="367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1</a:t>
              </a:r>
              <a:endParaRPr lang="en-GB"/>
            </a:p>
          </p:txBody>
        </p:sp>
        <p:sp>
          <p:nvSpPr>
            <p:cNvPr id="43047" name="Rectangle 71"/>
            <p:cNvSpPr>
              <a:spLocks noChangeArrowheads="1"/>
            </p:cNvSpPr>
            <p:nvPr/>
          </p:nvSpPr>
          <p:spPr bwMode="auto">
            <a:xfrm>
              <a:off x="2602" y="3567"/>
              <a:ext cx="419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Freeform 72"/>
            <p:cNvSpPr>
              <a:spLocks/>
            </p:cNvSpPr>
            <p:nvPr/>
          </p:nvSpPr>
          <p:spPr bwMode="auto">
            <a:xfrm>
              <a:off x="3021" y="3494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9 h 301"/>
                <a:gd name="T4" fmla="*/ 0 w 73"/>
                <a:gd name="T5" fmla="*/ 301 h 301"/>
                <a:gd name="T6" fmla="*/ 0 w 73"/>
                <a:gd name="T7" fmla="*/ 73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Freeform 73"/>
            <p:cNvSpPr>
              <a:spLocks/>
            </p:cNvSpPr>
            <p:nvPr/>
          </p:nvSpPr>
          <p:spPr bwMode="auto">
            <a:xfrm>
              <a:off x="2602" y="3494"/>
              <a:ext cx="492" cy="73"/>
            </a:xfrm>
            <a:custGeom>
              <a:avLst/>
              <a:gdLst>
                <a:gd name="T0" fmla="*/ 0 w 492"/>
                <a:gd name="T1" fmla="*/ 73 h 73"/>
                <a:gd name="T2" fmla="*/ 73 w 492"/>
                <a:gd name="T3" fmla="*/ 0 h 73"/>
                <a:gd name="T4" fmla="*/ 492 w 492"/>
                <a:gd name="T5" fmla="*/ 0 h 73"/>
                <a:gd name="T6" fmla="*/ 419 w 492"/>
                <a:gd name="T7" fmla="*/ 73 h 73"/>
                <a:gd name="T8" fmla="*/ 0 w 492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3">
                  <a:moveTo>
                    <a:pt x="0" y="73"/>
                  </a:moveTo>
                  <a:lnTo>
                    <a:pt x="73" y="0"/>
                  </a:lnTo>
                  <a:lnTo>
                    <a:pt x="492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0" name="Rectangle 74"/>
            <p:cNvSpPr>
              <a:spLocks noChangeArrowheads="1"/>
            </p:cNvSpPr>
            <p:nvPr/>
          </p:nvSpPr>
          <p:spPr bwMode="auto">
            <a:xfrm>
              <a:off x="2656" y="3617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NET</a:t>
              </a:r>
              <a:endParaRPr lang="en-GB"/>
            </a:p>
          </p:txBody>
        </p:sp>
        <p:sp>
          <p:nvSpPr>
            <p:cNvPr id="43051" name="Rectangle 75"/>
            <p:cNvSpPr>
              <a:spLocks noChangeArrowheads="1"/>
            </p:cNvSpPr>
            <p:nvPr/>
          </p:nvSpPr>
          <p:spPr bwMode="auto">
            <a:xfrm>
              <a:off x="2911" y="367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2</a:t>
              </a:r>
              <a:endParaRPr lang="en-GB"/>
            </a:p>
          </p:txBody>
        </p:sp>
        <p:sp>
          <p:nvSpPr>
            <p:cNvPr id="43052" name="Rectangle 76"/>
            <p:cNvSpPr>
              <a:spLocks noChangeArrowheads="1"/>
            </p:cNvSpPr>
            <p:nvPr/>
          </p:nvSpPr>
          <p:spPr bwMode="auto">
            <a:xfrm>
              <a:off x="3581" y="3567"/>
              <a:ext cx="419" cy="22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77"/>
            <p:cNvSpPr>
              <a:spLocks/>
            </p:cNvSpPr>
            <p:nvPr/>
          </p:nvSpPr>
          <p:spPr bwMode="auto">
            <a:xfrm>
              <a:off x="4000" y="3494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9 h 301"/>
                <a:gd name="T4" fmla="*/ 0 w 73"/>
                <a:gd name="T5" fmla="*/ 301 h 301"/>
                <a:gd name="T6" fmla="*/ 0 w 73"/>
                <a:gd name="T7" fmla="*/ 73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9"/>
                  </a:lnTo>
                  <a:lnTo>
                    <a:pt x="0" y="301"/>
                  </a:lnTo>
                  <a:lnTo>
                    <a:pt x="0" y="7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78"/>
            <p:cNvSpPr>
              <a:spLocks/>
            </p:cNvSpPr>
            <p:nvPr/>
          </p:nvSpPr>
          <p:spPr bwMode="auto">
            <a:xfrm>
              <a:off x="3581" y="3494"/>
              <a:ext cx="492" cy="73"/>
            </a:xfrm>
            <a:custGeom>
              <a:avLst/>
              <a:gdLst>
                <a:gd name="T0" fmla="*/ 0 w 492"/>
                <a:gd name="T1" fmla="*/ 73 h 73"/>
                <a:gd name="T2" fmla="*/ 73 w 492"/>
                <a:gd name="T3" fmla="*/ 0 h 73"/>
                <a:gd name="T4" fmla="*/ 492 w 492"/>
                <a:gd name="T5" fmla="*/ 0 h 73"/>
                <a:gd name="T6" fmla="*/ 419 w 492"/>
                <a:gd name="T7" fmla="*/ 73 h 73"/>
                <a:gd name="T8" fmla="*/ 0 w 492"/>
                <a:gd name="T9" fmla="*/ 73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3">
                  <a:moveTo>
                    <a:pt x="0" y="73"/>
                  </a:moveTo>
                  <a:lnTo>
                    <a:pt x="73" y="0"/>
                  </a:lnTo>
                  <a:lnTo>
                    <a:pt x="492" y="0"/>
                  </a:lnTo>
                  <a:lnTo>
                    <a:pt x="419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Rectangle 79"/>
            <p:cNvSpPr>
              <a:spLocks noChangeArrowheads="1"/>
            </p:cNvSpPr>
            <p:nvPr/>
          </p:nvSpPr>
          <p:spPr bwMode="auto">
            <a:xfrm>
              <a:off x="3635" y="3617"/>
              <a:ext cx="24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NET</a:t>
              </a:r>
              <a:endParaRPr lang="en-GB"/>
            </a:p>
          </p:txBody>
        </p:sp>
        <p:sp>
          <p:nvSpPr>
            <p:cNvPr id="43056" name="Rectangle 80"/>
            <p:cNvSpPr>
              <a:spLocks noChangeArrowheads="1"/>
            </p:cNvSpPr>
            <p:nvPr/>
          </p:nvSpPr>
          <p:spPr bwMode="auto">
            <a:xfrm>
              <a:off x="3894" y="367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100">
                  <a:solidFill>
                    <a:srgbClr val="000000"/>
                  </a:solidFill>
                  <a:latin typeface="Myriad Roman" charset="0"/>
                </a:rPr>
                <a:t>n</a:t>
              </a:r>
              <a:endParaRPr lang="en-GB"/>
            </a:p>
          </p:txBody>
        </p:sp>
        <p:sp>
          <p:nvSpPr>
            <p:cNvPr id="43057" name="Freeform 81"/>
            <p:cNvSpPr>
              <a:spLocks/>
            </p:cNvSpPr>
            <p:nvPr/>
          </p:nvSpPr>
          <p:spPr bwMode="auto">
            <a:xfrm>
              <a:off x="2804" y="2036"/>
              <a:ext cx="73" cy="301"/>
            </a:xfrm>
            <a:custGeom>
              <a:avLst/>
              <a:gdLst>
                <a:gd name="T0" fmla="*/ 73 w 73"/>
                <a:gd name="T1" fmla="*/ 0 h 301"/>
                <a:gd name="T2" fmla="*/ 73 w 73"/>
                <a:gd name="T3" fmla="*/ 228 h 301"/>
                <a:gd name="T4" fmla="*/ 0 w 73"/>
                <a:gd name="T5" fmla="*/ 301 h 301"/>
                <a:gd name="T6" fmla="*/ 0 w 73"/>
                <a:gd name="T7" fmla="*/ 72 h 301"/>
                <a:gd name="T8" fmla="*/ 73 w 73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301">
                  <a:moveTo>
                    <a:pt x="73" y="0"/>
                  </a:moveTo>
                  <a:lnTo>
                    <a:pt x="73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8" name="Rectangle 82"/>
            <p:cNvSpPr>
              <a:spLocks noChangeArrowheads="1"/>
            </p:cNvSpPr>
            <p:nvPr/>
          </p:nvSpPr>
          <p:spPr bwMode="auto">
            <a:xfrm>
              <a:off x="2385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Freeform 83"/>
            <p:cNvSpPr>
              <a:spLocks/>
            </p:cNvSpPr>
            <p:nvPr/>
          </p:nvSpPr>
          <p:spPr bwMode="auto">
            <a:xfrm>
              <a:off x="2385" y="2036"/>
              <a:ext cx="492" cy="72"/>
            </a:xfrm>
            <a:custGeom>
              <a:avLst/>
              <a:gdLst>
                <a:gd name="T0" fmla="*/ 0 w 492"/>
                <a:gd name="T1" fmla="*/ 72 h 72"/>
                <a:gd name="T2" fmla="*/ 76 w 492"/>
                <a:gd name="T3" fmla="*/ 0 h 72"/>
                <a:gd name="T4" fmla="*/ 492 w 492"/>
                <a:gd name="T5" fmla="*/ 0 h 72"/>
                <a:gd name="T6" fmla="*/ 419 w 492"/>
                <a:gd name="T7" fmla="*/ 72 h 72"/>
                <a:gd name="T8" fmla="*/ 0 w 492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2" h="72">
                  <a:moveTo>
                    <a:pt x="0" y="72"/>
                  </a:moveTo>
                  <a:lnTo>
                    <a:pt x="76" y="0"/>
                  </a:lnTo>
                  <a:lnTo>
                    <a:pt x="492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Rectangle 84"/>
            <p:cNvSpPr>
              <a:spLocks noChangeArrowheads="1"/>
            </p:cNvSpPr>
            <p:nvPr/>
          </p:nvSpPr>
          <p:spPr bwMode="auto">
            <a:xfrm>
              <a:off x="2427" y="2162"/>
              <a:ext cx="31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HTTP</a:t>
              </a:r>
              <a:endParaRPr lang="en-GB"/>
            </a:p>
          </p:txBody>
        </p:sp>
        <p:sp>
          <p:nvSpPr>
            <p:cNvPr id="43061" name="Freeform 85"/>
            <p:cNvSpPr>
              <a:spLocks/>
            </p:cNvSpPr>
            <p:nvPr/>
          </p:nvSpPr>
          <p:spPr bwMode="auto">
            <a:xfrm>
              <a:off x="3414" y="2036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8 h 301"/>
                <a:gd name="T4" fmla="*/ 0 w 72"/>
                <a:gd name="T5" fmla="*/ 301 h 301"/>
                <a:gd name="T6" fmla="*/ 0 w 72"/>
                <a:gd name="T7" fmla="*/ 72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Rectangle 86"/>
            <p:cNvSpPr>
              <a:spLocks noChangeArrowheads="1"/>
            </p:cNvSpPr>
            <p:nvPr/>
          </p:nvSpPr>
          <p:spPr bwMode="auto">
            <a:xfrm>
              <a:off x="2995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Freeform 87"/>
            <p:cNvSpPr>
              <a:spLocks/>
            </p:cNvSpPr>
            <p:nvPr/>
          </p:nvSpPr>
          <p:spPr bwMode="auto">
            <a:xfrm>
              <a:off x="2995" y="2036"/>
              <a:ext cx="491" cy="72"/>
            </a:xfrm>
            <a:custGeom>
              <a:avLst/>
              <a:gdLst>
                <a:gd name="T0" fmla="*/ 0 w 491"/>
                <a:gd name="T1" fmla="*/ 72 h 72"/>
                <a:gd name="T2" fmla="*/ 72 w 491"/>
                <a:gd name="T3" fmla="*/ 0 h 72"/>
                <a:gd name="T4" fmla="*/ 491 w 491"/>
                <a:gd name="T5" fmla="*/ 0 h 72"/>
                <a:gd name="T6" fmla="*/ 419 w 491"/>
                <a:gd name="T7" fmla="*/ 72 h 72"/>
                <a:gd name="T8" fmla="*/ 0 w 491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2">
                  <a:moveTo>
                    <a:pt x="0" y="72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Rectangle 88"/>
            <p:cNvSpPr>
              <a:spLocks noChangeArrowheads="1"/>
            </p:cNvSpPr>
            <p:nvPr/>
          </p:nvSpPr>
          <p:spPr bwMode="auto">
            <a:xfrm>
              <a:off x="3109" y="2162"/>
              <a:ext cx="16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NV</a:t>
              </a:r>
              <a:endParaRPr lang="en-GB"/>
            </a:p>
          </p:txBody>
        </p:sp>
        <p:sp>
          <p:nvSpPr>
            <p:cNvPr id="43065" name="Rectangle 89"/>
            <p:cNvSpPr>
              <a:spLocks noChangeArrowheads="1"/>
            </p:cNvSpPr>
            <p:nvPr/>
          </p:nvSpPr>
          <p:spPr bwMode="auto">
            <a:xfrm>
              <a:off x="3604" y="2108"/>
              <a:ext cx="419" cy="229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Freeform 90"/>
            <p:cNvSpPr>
              <a:spLocks/>
            </p:cNvSpPr>
            <p:nvPr/>
          </p:nvSpPr>
          <p:spPr bwMode="auto">
            <a:xfrm>
              <a:off x="4023" y="2036"/>
              <a:ext cx="72" cy="301"/>
            </a:xfrm>
            <a:custGeom>
              <a:avLst/>
              <a:gdLst>
                <a:gd name="T0" fmla="*/ 72 w 72"/>
                <a:gd name="T1" fmla="*/ 0 h 301"/>
                <a:gd name="T2" fmla="*/ 72 w 72"/>
                <a:gd name="T3" fmla="*/ 228 h 301"/>
                <a:gd name="T4" fmla="*/ 0 w 72"/>
                <a:gd name="T5" fmla="*/ 301 h 301"/>
                <a:gd name="T6" fmla="*/ 0 w 72"/>
                <a:gd name="T7" fmla="*/ 72 h 301"/>
                <a:gd name="T8" fmla="*/ 72 w 72"/>
                <a:gd name="T9" fmla="*/ 0 h 3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" h="301">
                  <a:moveTo>
                    <a:pt x="72" y="0"/>
                  </a:moveTo>
                  <a:lnTo>
                    <a:pt x="72" y="228"/>
                  </a:lnTo>
                  <a:lnTo>
                    <a:pt x="0" y="301"/>
                  </a:lnTo>
                  <a:lnTo>
                    <a:pt x="0" y="72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Freeform 91"/>
            <p:cNvSpPr>
              <a:spLocks/>
            </p:cNvSpPr>
            <p:nvPr/>
          </p:nvSpPr>
          <p:spPr bwMode="auto">
            <a:xfrm>
              <a:off x="3604" y="2036"/>
              <a:ext cx="491" cy="72"/>
            </a:xfrm>
            <a:custGeom>
              <a:avLst/>
              <a:gdLst>
                <a:gd name="T0" fmla="*/ 0 w 491"/>
                <a:gd name="T1" fmla="*/ 72 h 72"/>
                <a:gd name="T2" fmla="*/ 72 w 491"/>
                <a:gd name="T3" fmla="*/ 0 h 72"/>
                <a:gd name="T4" fmla="*/ 491 w 491"/>
                <a:gd name="T5" fmla="*/ 0 h 72"/>
                <a:gd name="T6" fmla="*/ 419 w 491"/>
                <a:gd name="T7" fmla="*/ 72 h 72"/>
                <a:gd name="T8" fmla="*/ 0 w 491"/>
                <a:gd name="T9" fmla="*/ 72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1" h="72">
                  <a:moveTo>
                    <a:pt x="0" y="72"/>
                  </a:moveTo>
                  <a:lnTo>
                    <a:pt x="72" y="0"/>
                  </a:lnTo>
                  <a:lnTo>
                    <a:pt x="491" y="0"/>
                  </a:lnTo>
                  <a:lnTo>
                    <a:pt x="419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8" name="Rectangle 92"/>
            <p:cNvSpPr>
              <a:spLocks noChangeArrowheads="1"/>
            </p:cNvSpPr>
            <p:nvPr/>
          </p:nvSpPr>
          <p:spPr bwMode="auto">
            <a:xfrm>
              <a:off x="3661" y="2162"/>
              <a:ext cx="30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GB" sz="1500">
                  <a:solidFill>
                    <a:srgbClr val="000000"/>
                  </a:solidFill>
                  <a:latin typeface="Myriad Roman" charset="0"/>
                </a:rPr>
                <a:t>TFTP</a:t>
              </a:r>
              <a:endParaRPr lang="en-GB"/>
            </a:p>
          </p:txBody>
        </p:sp>
      </p:grpSp>
      <p:sp>
        <p:nvSpPr>
          <p:cNvPr id="43014" name="TextBox 1"/>
          <p:cNvSpPr txBox="1">
            <a:spLocks noChangeArrowheads="1"/>
          </p:cNvSpPr>
          <p:nvPr/>
        </p:nvSpPr>
        <p:spPr bwMode="auto">
          <a:xfrm>
            <a:off x="1279525" y="5008563"/>
            <a:ext cx="18113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800">
                <a:solidFill>
                  <a:srgbClr val="FF0000"/>
                </a:solidFill>
              </a:rPr>
              <a:t>Hour Glass</a:t>
            </a:r>
          </a:p>
        </p:txBody>
      </p:sp>
      <p:sp>
        <p:nvSpPr>
          <p:cNvPr id="43015" name="TextBox 1"/>
          <p:cNvSpPr txBox="1">
            <a:spLocks noChangeArrowheads="1"/>
          </p:cNvSpPr>
          <p:nvPr/>
        </p:nvSpPr>
        <p:spPr bwMode="auto">
          <a:xfrm>
            <a:off x="7159625" y="3487738"/>
            <a:ext cx="16287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800000"/>
                </a:solidFill>
              </a:rPr>
              <a:t>Apps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Transport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Network</a:t>
            </a:r>
          </a:p>
          <a:p>
            <a:endParaRPr lang="en-US">
              <a:solidFill>
                <a:srgbClr val="800000"/>
              </a:solidFill>
            </a:endParaRPr>
          </a:p>
          <a:p>
            <a:r>
              <a:rPr lang="en-US">
                <a:solidFill>
                  <a:srgbClr val="800000"/>
                </a:solidFill>
              </a:rPr>
              <a:t>Link/Data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44463"/>
            <a:ext cx="7169150" cy="1169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IP </a:t>
            </a:r>
            <a:r>
              <a:rPr lang="en-US" dirty="0" smtClean="0">
                <a:latin typeface="Calibri" charset="0"/>
                <a:ea typeface="ＭＳ Ｐゴシック" charset="0"/>
              </a:rPr>
              <a:t>Suite In Action: </a:t>
            </a:r>
            <a:br>
              <a:rPr lang="en-US" dirty="0" smtClean="0">
                <a:latin typeface="Calibri" charset="0"/>
                <a:ea typeface="ＭＳ Ｐゴシック" charset="0"/>
              </a:rPr>
            </a:br>
            <a:r>
              <a:rPr lang="en-US" dirty="0" smtClean="0">
                <a:latin typeface="Calibri" charset="0"/>
                <a:ea typeface="ＭＳ Ｐゴシック" charset="0"/>
              </a:rPr>
              <a:t>End </a:t>
            </a:r>
            <a:r>
              <a:rPr lang="en-US" dirty="0">
                <a:latin typeface="Calibri" charset="0"/>
                <a:ea typeface="ＭＳ Ｐゴシック" charset="0"/>
              </a:rPr>
              <a:t>Hosts vs. Routers</a:t>
            </a:r>
          </a:p>
        </p:txBody>
      </p:sp>
      <p:sp>
        <p:nvSpPr>
          <p:cNvPr id="6451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12E40790-15D6-2A48-AE3E-2EF1E4EF90BC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57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93738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703263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06450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890588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grpSp>
        <p:nvGrpSpPr>
          <p:cNvPr id="44039" name="Group 7"/>
          <p:cNvGrpSpPr>
            <a:grpSpLocks/>
          </p:cNvGrpSpPr>
          <p:nvPr/>
        </p:nvGrpSpPr>
        <p:grpSpPr bwMode="auto">
          <a:xfrm>
            <a:off x="688975" y="4119563"/>
            <a:ext cx="914400" cy="582612"/>
            <a:chOff x="323" y="2664"/>
            <a:chExt cx="576" cy="367"/>
          </a:xfrm>
        </p:grpSpPr>
        <p:sp>
          <p:nvSpPr>
            <p:cNvPr id="44102" name="Rectangle 8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3" name="Text Box 9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40" name="Rectangle 11"/>
          <p:cNvSpPr>
            <a:spLocks noChangeArrowheads="1"/>
          </p:cNvSpPr>
          <p:nvPr/>
        </p:nvSpPr>
        <p:spPr bwMode="auto">
          <a:xfrm>
            <a:off x="669925" y="53498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Text Box 12"/>
          <p:cNvSpPr txBox="1">
            <a:spLocks noChangeArrowheads="1"/>
          </p:cNvSpPr>
          <p:nvPr/>
        </p:nvSpPr>
        <p:spPr bwMode="auto">
          <a:xfrm>
            <a:off x="677863" y="53879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42" name="Line 13"/>
          <p:cNvSpPr>
            <a:spLocks noChangeShapeType="1"/>
          </p:cNvSpPr>
          <p:nvPr/>
        </p:nvSpPr>
        <p:spPr bwMode="auto">
          <a:xfrm>
            <a:off x="1147763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Line 14"/>
          <p:cNvSpPr>
            <a:spLocks noChangeShapeType="1"/>
          </p:cNvSpPr>
          <p:nvPr/>
        </p:nvSpPr>
        <p:spPr bwMode="auto">
          <a:xfrm>
            <a:off x="1147763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4" name="Line 15"/>
          <p:cNvSpPr>
            <a:spLocks noChangeShapeType="1"/>
          </p:cNvSpPr>
          <p:nvPr/>
        </p:nvSpPr>
        <p:spPr bwMode="auto">
          <a:xfrm>
            <a:off x="1147763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Rectangle 16"/>
          <p:cNvSpPr>
            <a:spLocks noChangeArrowheads="1"/>
          </p:cNvSpPr>
          <p:nvPr/>
        </p:nvSpPr>
        <p:spPr bwMode="auto">
          <a:xfrm>
            <a:off x="538163" y="1538288"/>
            <a:ext cx="1303337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Rectangle 17"/>
          <p:cNvSpPr>
            <a:spLocks noChangeArrowheads="1"/>
          </p:cNvSpPr>
          <p:nvPr/>
        </p:nvSpPr>
        <p:spPr bwMode="auto">
          <a:xfrm>
            <a:off x="7648575" y="1739900"/>
            <a:ext cx="914400" cy="582613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Rectangle 18"/>
          <p:cNvSpPr>
            <a:spLocks noChangeArrowheads="1"/>
          </p:cNvSpPr>
          <p:nvPr/>
        </p:nvSpPr>
        <p:spPr bwMode="auto">
          <a:xfrm>
            <a:off x="7658100" y="2932113"/>
            <a:ext cx="914400" cy="5826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Rectangle 19"/>
          <p:cNvSpPr>
            <a:spLocks noChangeArrowheads="1"/>
          </p:cNvSpPr>
          <p:nvPr/>
        </p:nvSpPr>
        <p:spPr bwMode="auto">
          <a:xfrm>
            <a:off x="7643813" y="4119563"/>
            <a:ext cx="914400" cy="58261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7659688" y="5310188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Text Box 21"/>
          <p:cNvSpPr txBox="1">
            <a:spLocks noChangeArrowheads="1"/>
          </p:cNvSpPr>
          <p:nvPr/>
        </p:nvSpPr>
        <p:spPr bwMode="auto">
          <a:xfrm>
            <a:off x="7761288" y="1839913"/>
            <a:ext cx="755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HTTP</a:t>
            </a:r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7845425" y="3030538"/>
            <a:ext cx="603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TCP</a:t>
            </a: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7940675" y="423545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IP</a:t>
            </a: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7683500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54" name="Line 25"/>
          <p:cNvSpPr>
            <a:spLocks noChangeShapeType="1"/>
          </p:cNvSpPr>
          <p:nvPr/>
        </p:nvSpPr>
        <p:spPr bwMode="auto">
          <a:xfrm>
            <a:off x="8102600" y="23145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5" name="Line 26"/>
          <p:cNvSpPr>
            <a:spLocks noChangeShapeType="1"/>
          </p:cNvSpPr>
          <p:nvPr/>
        </p:nvSpPr>
        <p:spPr bwMode="auto">
          <a:xfrm>
            <a:off x="8102600" y="3521075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6" name="Line 27"/>
          <p:cNvSpPr>
            <a:spLocks noChangeShapeType="1"/>
          </p:cNvSpPr>
          <p:nvPr/>
        </p:nvSpPr>
        <p:spPr bwMode="auto">
          <a:xfrm>
            <a:off x="8102600" y="4713288"/>
            <a:ext cx="0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7" name="Rectangle 28"/>
          <p:cNvSpPr>
            <a:spLocks noChangeArrowheads="1"/>
          </p:cNvSpPr>
          <p:nvPr/>
        </p:nvSpPr>
        <p:spPr bwMode="auto">
          <a:xfrm>
            <a:off x="7493000" y="1538288"/>
            <a:ext cx="1303338" cy="4848225"/>
          </a:xfrm>
          <a:prstGeom prst="rect">
            <a:avLst/>
          </a:prstGeom>
          <a:noFill/>
          <a:ln w="9525">
            <a:solidFill>
              <a:srgbClr val="3333FF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Line 29"/>
          <p:cNvSpPr>
            <a:spLocks noChangeShapeType="1"/>
          </p:cNvSpPr>
          <p:nvPr/>
        </p:nvSpPr>
        <p:spPr bwMode="auto">
          <a:xfrm>
            <a:off x="1139825" y="5935663"/>
            <a:ext cx="0" cy="373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59" name="Line 30"/>
          <p:cNvSpPr>
            <a:spLocks noChangeShapeType="1"/>
          </p:cNvSpPr>
          <p:nvPr/>
        </p:nvSpPr>
        <p:spPr bwMode="auto">
          <a:xfrm>
            <a:off x="808038" y="63087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60" name="Group 31"/>
          <p:cNvGrpSpPr>
            <a:grpSpLocks/>
          </p:cNvGrpSpPr>
          <p:nvPr/>
        </p:nvGrpSpPr>
        <p:grpSpPr bwMode="auto">
          <a:xfrm>
            <a:off x="2905125" y="4148138"/>
            <a:ext cx="914400" cy="582612"/>
            <a:chOff x="323" y="2664"/>
            <a:chExt cx="576" cy="367"/>
          </a:xfrm>
        </p:grpSpPr>
        <p:sp>
          <p:nvSpPr>
            <p:cNvPr id="44100" name="Rectangle 32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01" name="Text Box 33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grpSp>
        <p:nvGrpSpPr>
          <p:cNvPr id="44061" name="Group 34"/>
          <p:cNvGrpSpPr>
            <a:grpSpLocks/>
          </p:cNvGrpSpPr>
          <p:nvPr/>
        </p:nvGrpSpPr>
        <p:grpSpPr bwMode="auto">
          <a:xfrm>
            <a:off x="5549900" y="4148138"/>
            <a:ext cx="914400" cy="582612"/>
            <a:chOff x="323" y="2664"/>
            <a:chExt cx="576" cy="367"/>
          </a:xfrm>
        </p:grpSpPr>
        <p:sp>
          <p:nvSpPr>
            <p:cNvPr id="44098" name="Rectangle 35"/>
            <p:cNvSpPr>
              <a:spLocks noChangeArrowheads="1"/>
            </p:cNvSpPr>
            <p:nvPr/>
          </p:nvSpPr>
          <p:spPr bwMode="auto">
            <a:xfrm>
              <a:off x="323" y="2664"/>
              <a:ext cx="576" cy="367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9" name="Text Box 36"/>
            <p:cNvSpPr txBox="1">
              <a:spLocks noChangeArrowheads="1"/>
            </p:cNvSpPr>
            <p:nvPr/>
          </p:nvSpPr>
          <p:spPr bwMode="auto">
            <a:xfrm>
              <a:off x="500" y="2729"/>
              <a:ext cx="244" cy="2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/>
                <a:t>IP</a:t>
              </a:r>
            </a:p>
          </p:txBody>
        </p:sp>
      </p:grpSp>
      <p:sp>
        <p:nvSpPr>
          <p:cNvPr id="44062" name="Rectangle 38"/>
          <p:cNvSpPr>
            <a:spLocks noChangeArrowheads="1"/>
          </p:cNvSpPr>
          <p:nvPr/>
        </p:nvSpPr>
        <p:spPr bwMode="auto">
          <a:xfrm>
            <a:off x="2306638" y="53498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3" name="Text Box 39"/>
          <p:cNvSpPr txBox="1">
            <a:spLocks noChangeArrowheads="1"/>
          </p:cNvSpPr>
          <p:nvPr/>
        </p:nvSpPr>
        <p:spPr bwMode="auto">
          <a:xfrm>
            <a:off x="2306638" y="5349875"/>
            <a:ext cx="8985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Ethernet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grpSp>
        <p:nvGrpSpPr>
          <p:cNvPr id="44064" name="Group 40"/>
          <p:cNvGrpSpPr>
            <a:grpSpLocks/>
          </p:cNvGrpSpPr>
          <p:nvPr/>
        </p:nvGrpSpPr>
        <p:grpSpPr bwMode="auto">
          <a:xfrm>
            <a:off x="6205538" y="5324475"/>
            <a:ext cx="914400" cy="606425"/>
            <a:chOff x="323" y="3421"/>
            <a:chExt cx="581" cy="367"/>
          </a:xfrm>
        </p:grpSpPr>
        <p:sp>
          <p:nvSpPr>
            <p:cNvPr id="44096" name="Rectangle 41"/>
            <p:cNvSpPr>
              <a:spLocks noChangeArrowheads="1"/>
            </p:cNvSpPr>
            <p:nvPr/>
          </p:nvSpPr>
          <p:spPr bwMode="auto">
            <a:xfrm>
              <a:off x="323" y="3421"/>
              <a:ext cx="576" cy="367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7" name="Text Box 42"/>
            <p:cNvSpPr txBox="1">
              <a:spLocks noChangeArrowheads="1"/>
            </p:cNvSpPr>
            <p:nvPr/>
          </p:nvSpPr>
          <p:spPr bwMode="auto">
            <a:xfrm>
              <a:off x="333" y="3429"/>
              <a:ext cx="571" cy="3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sz="1600"/>
                <a:t>Ethernet</a:t>
              </a:r>
            </a:p>
            <a:p>
              <a:pPr>
                <a:lnSpc>
                  <a:spcPct val="90000"/>
                </a:lnSpc>
              </a:pPr>
              <a:r>
                <a:rPr lang="en-US" sz="1600"/>
                <a:t>interface</a:t>
              </a:r>
            </a:p>
          </p:txBody>
        </p:sp>
      </p:grpSp>
      <p:sp>
        <p:nvSpPr>
          <p:cNvPr id="44065" name="Line 43"/>
          <p:cNvSpPr>
            <a:spLocks noChangeShapeType="1"/>
          </p:cNvSpPr>
          <p:nvPr/>
        </p:nvSpPr>
        <p:spPr bwMode="auto">
          <a:xfrm flipH="1">
            <a:off x="2744788" y="5964238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6" name="Line 44"/>
          <p:cNvSpPr>
            <a:spLocks noChangeShapeType="1"/>
          </p:cNvSpPr>
          <p:nvPr/>
        </p:nvSpPr>
        <p:spPr bwMode="auto">
          <a:xfrm flipH="1">
            <a:off x="2725738" y="4727575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Line 45"/>
          <p:cNvSpPr>
            <a:spLocks noChangeShapeType="1"/>
          </p:cNvSpPr>
          <p:nvPr/>
        </p:nvSpPr>
        <p:spPr bwMode="auto">
          <a:xfrm>
            <a:off x="3529013" y="4741863"/>
            <a:ext cx="541337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Rectangle 46"/>
          <p:cNvSpPr>
            <a:spLocks noChangeArrowheads="1"/>
          </p:cNvSpPr>
          <p:nvPr/>
        </p:nvSpPr>
        <p:spPr bwMode="auto">
          <a:xfrm>
            <a:off x="3614738" y="5324475"/>
            <a:ext cx="906462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9" name="Text Box 47"/>
          <p:cNvSpPr txBox="1">
            <a:spLocks noChangeArrowheads="1"/>
          </p:cNvSpPr>
          <p:nvPr/>
        </p:nvSpPr>
        <p:spPr bwMode="auto">
          <a:xfrm>
            <a:off x="3635375" y="53498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0" name="Rectangle 48"/>
          <p:cNvSpPr>
            <a:spLocks noChangeArrowheads="1"/>
          </p:cNvSpPr>
          <p:nvPr/>
        </p:nvSpPr>
        <p:spPr bwMode="auto">
          <a:xfrm>
            <a:off x="4889500" y="5337175"/>
            <a:ext cx="906463" cy="6064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71" name="Text Box 49"/>
          <p:cNvSpPr txBox="1">
            <a:spLocks noChangeArrowheads="1"/>
          </p:cNvSpPr>
          <p:nvPr/>
        </p:nvSpPr>
        <p:spPr bwMode="auto">
          <a:xfrm>
            <a:off x="4902200" y="5387975"/>
            <a:ext cx="898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/>
              <a:t>SONET</a:t>
            </a:r>
          </a:p>
          <a:p>
            <a:pPr>
              <a:lnSpc>
                <a:spcPct val="90000"/>
              </a:lnSpc>
            </a:pPr>
            <a:r>
              <a:rPr lang="en-US" sz="1600"/>
              <a:t>interface</a:t>
            </a:r>
          </a:p>
        </p:txBody>
      </p:sp>
      <p:sp>
        <p:nvSpPr>
          <p:cNvPr id="44072" name="Line 50"/>
          <p:cNvSpPr>
            <a:spLocks noChangeShapeType="1"/>
          </p:cNvSpPr>
          <p:nvPr/>
        </p:nvSpPr>
        <p:spPr bwMode="auto">
          <a:xfrm flipH="1">
            <a:off x="6680200" y="5924550"/>
            <a:ext cx="0" cy="3603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3" name="Line 51"/>
          <p:cNvSpPr>
            <a:spLocks noChangeShapeType="1"/>
          </p:cNvSpPr>
          <p:nvPr/>
        </p:nvSpPr>
        <p:spPr bwMode="auto">
          <a:xfrm flipH="1">
            <a:off x="6223000" y="6270625"/>
            <a:ext cx="23272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4" name="Line 52"/>
          <p:cNvSpPr>
            <a:spLocks noChangeShapeType="1"/>
          </p:cNvSpPr>
          <p:nvPr/>
        </p:nvSpPr>
        <p:spPr bwMode="auto">
          <a:xfrm>
            <a:off x="8132763" y="5927725"/>
            <a:ext cx="1587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5" name="Line 53"/>
          <p:cNvSpPr>
            <a:spLocks noChangeShapeType="1"/>
          </p:cNvSpPr>
          <p:nvPr/>
        </p:nvSpPr>
        <p:spPr bwMode="auto">
          <a:xfrm flipH="1">
            <a:off x="5302250" y="4754563"/>
            <a:ext cx="541338" cy="622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6" name="Line 54"/>
          <p:cNvSpPr>
            <a:spLocks noChangeShapeType="1"/>
          </p:cNvSpPr>
          <p:nvPr/>
        </p:nvSpPr>
        <p:spPr bwMode="auto">
          <a:xfrm>
            <a:off x="6119813" y="4754563"/>
            <a:ext cx="527050" cy="595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77" name="Rectangle 55"/>
          <p:cNvSpPr>
            <a:spLocks noChangeArrowheads="1"/>
          </p:cNvSpPr>
          <p:nvPr/>
        </p:nvSpPr>
        <p:spPr bwMode="auto">
          <a:xfrm>
            <a:off x="2144713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8" name="Rectangle 56"/>
          <p:cNvSpPr>
            <a:spLocks noChangeArrowheads="1"/>
          </p:cNvSpPr>
          <p:nvPr/>
        </p:nvSpPr>
        <p:spPr bwMode="auto">
          <a:xfrm>
            <a:off x="4776788" y="3948113"/>
            <a:ext cx="2522537" cy="2162175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79" name="Line 57"/>
          <p:cNvSpPr>
            <a:spLocks noChangeShapeType="1"/>
          </p:cNvSpPr>
          <p:nvPr/>
        </p:nvSpPr>
        <p:spPr bwMode="auto">
          <a:xfrm flipH="1">
            <a:off x="4054475" y="59261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0" name="Line 58"/>
          <p:cNvSpPr>
            <a:spLocks noChangeShapeType="1"/>
          </p:cNvSpPr>
          <p:nvPr/>
        </p:nvSpPr>
        <p:spPr bwMode="auto">
          <a:xfrm flipH="1">
            <a:off x="5314950" y="5938838"/>
            <a:ext cx="1588" cy="330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1" name="Line 59"/>
          <p:cNvSpPr>
            <a:spLocks noChangeShapeType="1"/>
          </p:cNvSpPr>
          <p:nvPr/>
        </p:nvSpPr>
        <p:spPr bwMode="auto">
          <a:xfrm>
            <a:off x="4071938" y="6270625"/>
            <a:ext cx="1246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2" name="Text Box 60"/>
          <p:cNvSpPr txBox="1">
            <a:spLocks noChangeArrowheads="1"/>
          </p:cNvSpPr>
          <p:nvPr/>
        </p:nvSpPr>
        <p:spPr bwMode="auto">
          <a:xfrm>
            <a:off x="798513" y="1162050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3" name="Text Box 61"/>
          <p:cNvSpPr txBox="1">
            <a:spLocks noChangeArrowheads="1"/>
          </p:cNvSpPr>
          <p:nvPr/>
        </p:nvSpPr>
        <p:spPr bwMode="auto">
          <a:xfrm>
            <a:off x="7716838" y="1147763"/>
            <a:ext cx="725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3333FF"/>
                </a:solidFill>
                <a:latin typeface="Arial" charset="0"/>
                <a:cs typeface="Arial" charset="0"/>
              </a:rPr>
              <a:t>host</a:t>
            </a:r>
          </a:p>
        </p:txBody>
      </p:sp>
      <p:sp>
        <p:nvSpPr>
          <p:cNvPr id="44084" name="Text Box 62"/>
          <p:cNvSpPr txBox="1">
            <a:spLocks noChangeArrowheads="1"/>
          </p:cNvSpPr>
          <p:nvPr/>
        </p:nvSpPr>
        <p:spPr bwMode="auto">
          <a:xfrm>
            <a:off x="2917825" y="3544888"/>
            <a:ext cx="928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5" name="Text Box 63"/>
          <p:cNvSpPr txBox="1">
            <a:spLocks noChangeArrowheads="1"/>
          </p:cNvSpPr>
          <p:nvPr/>
        </p:nvSpPr>
        <p:spPr bwMode="auto">
          <a:xfrm>
            <a:off x="5548313" y="3559175"/>
            <a:ext cx="928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44086" name="Line 64"/>
          <p:cNvSpPr>
            <a:spLocks noChangeShapeType="1"/>
          </p:cNvSpPr>
          <p:nvPr/>
        </p:nvSpPr>
        <p:spPr bwMode="auto">
          <a:xfrm>
            <a:off x="1619250" y="2036763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7" name="Line 65"/>
          <p:cNvSpPr>
            <a:spLocks noChangeShapeType="1"/>
          </p:cNvSpPr>
          <p:nvPr/>
        </p:nvSpPr>
        <p:spPr bwMode="auto">
          <a:xfrm>
            <a:off x="1647825" y="3227388"/>
            <a:ext cx="6040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88" name="Text Box 66"/>
          <p:cNvSpPr txBox="1">
            <a:spLocks noChangeArrowheads="1"/>
          </p:cNvSpPr>
          <p:nvPr/>
        </p:nvSpPr>
        <p:spPr bwMode="auto">
          <a:xfrm>
            <a:off x="3711575" y="1600200"/>
            <a:ext cx="2019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 dirty="0">
                <a:solidFill>
                  <a:srgbClr val="FF9900"/>
                </a:solidFill>
                <a:latin typeface="Arial" charset="0"/>
                <a:cs typeface="Arial" charset="0"/>
              </a:rPr>
              <a:t>HTTP message</a:t>
            </a:r>
          </a:p>
        </p:txBody>
      </p:sp>
      <p:sp>
        <p:nvSpPr>
          <p:cNvPr id="44089" name="Text Box 67"/>
          <p:cNvSpPr txBox="1">
            <a:spLocks noChangeArrowheads="1"/>
          </p:cNvSpPr>
          <p:nvPr/>
        </p:nvSpPr>
        <p:spPr bwMode="auto">
          <a:xfrm>
            <a:off x="3810000" y="2805113"/>
            <a:ext cx="1819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b="1">
                <a:solidFill>
                  <a:srgbClr val="FF9900"/>
                </a:solidFill>
                <a:latin typeface="Arial" charset="0"/>
                <a:cs typeface="Arial" charset="0"/>
              </a:rPr>
              <a:t>TCP segment</a:t>
            </a:r>
          </a:p>
        </p:txBody>
      </p:sp>
      <p:sp>
        <p:nvSpPr>
          <p:cNvPr id="44090" name="Line 68"/>
          <p:cNvSpPr>
            <a:spLocks noChangeShapeType="1"/>
          </p:cNvSpPr>
          <p:nvPr/>
        </p:nvSpPr>
        <p:spPr bwMode="auto">
          <a:xfrm flipV="1">
            <a:off x="1620838" y="4432300"/>
            <a:ext cx="13017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1" name="Line 69"/>
          <p:cNvSpPr>
            <a:spLocks noChangeShapeType="1"/>
          </p:cNvSpPr>
          <p:nvPr/>
        </p:nvSpPr>
        <p:spPr bwMode="auto">
          <a:xfrm flipV="1">
            <a:off x="3851275" y="4446588"/>
            <a:ext cx="17446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2" name="Line 70"/>
          <p:cNvSpPr>
            <a:spLocks noChangeShapeType="1"/>
          </p:cNvSpPr>
          <p:nvPr/>
        </p:nvSpPr>
        <p:spPr bwMode="auto">
          <a:xfrm flipV="1">
            <a:off x="6469063" y="4432300"/>
            <a:ext cx="11763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93" name="Text Box 71"/>
          <p:cNvSpPr txBox="1">
            <a:spLocks noChangeArrowheads="1"/>
          </p:cNvSpPr>
          <p:nvPr/>
        </p:nvSpPr>
        <p:spPr bwMode="auto">
          <a:xfrm>
            <a:off x="1677988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 dirty="0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4" name="Text Box 72"/>
          <p:cNvSpPr txBox="1">
            <a:spLocks noChangeArrowheads="1"/>
          </p:cNvSpPr>
          <p:nvPr/>
        </p:nvSpPr>
        <p:spPr bwMode="auto">
          <a:xfrm>
            <a:off x="645477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44095" name="Text Box 73"/>
          <p:cNvSpPr txBox="1">
            <a:spLocks noChangeArrowheads="1"/>
          </p:cNvSpPr>
          <p:nvPr/>
        </p:nvSpPr>
        <p:spPr bwMode="auto">
          <a:xfrm>
            <a:off x="4137025" y="407828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b="1">
                <a:solidFill>
                  <a:srgbClr val="FF9900"/>
                </a:solidFill>
                <a:latin typeface="Arial" charset="0"/>
                <a:cs typeface="Arial" charset="0"/>
              </a:rPr>
              <a:t>IP packet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63077" y="6281616"/>
            <a:ext cx="77457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Frame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0745D8-594C-9C4D-AC78-DDF1B644C629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ISO ‘Paper’ Architecture</a:t>
            </a:r>
          </a:p>
        </p:txBody>
      </p:sp>
      <p:pic>
        <p:nvPicPr>
          <p:cNvPr id="46084" name="Picture 80" descr="01x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1741488"/>
            <a:ext cx="5476875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92138" y="360363"/>
            <a:ext cx="7169150" cy="66675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charset="0"/>
                <a:ea typeface="ＭＳ Ｐゴシック" charset="0"/>
              </a:rPr>
              <a:t>OSI levels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685800" y="1090613"/>
            <a:ext cx="7772400" cy="50053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Physical – electro-mechanical interface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Data Link – transmission, framing, error control over link. Divided into media dependent and independent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Network – data transfer across network, independent of media or topology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Transport – reliability and multiplexing of data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Session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– adds control mechanisms to data exchange, e.g., start stop, port numbers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Presentation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 – structure and coding (ASCII, little-endian, big-endian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Application – User application, e.g., ftp, telnet</a:t>
            </a:r>
          </a:p>
          <a:p>
            <a:pPr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CS 125 – myKRintro 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A9B55476-597D-294C-A0C3-23A2B8EDC4DC}" type="slidenum">
              <a:rPr lang="en-US" sz="1400" smtClean="0"/>
              <a:pPr>
                <a:defRPr/>
              </a:pPr>
              <a:t>59</a:t>
            </a:fld>
            <a:endParaRPr lang="en-US" sz="140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770" y="257899"/>
            <a:ext cx="6910769" cy="621332"/>
          </a:xfrm>
        </p:spPr>
        <p:txBody>
          <a:bodyPr/>
          <a:lstStyle/>
          <a:p>
            <a:r>
              <a:rPr lang="en-US" dirty="0" smtClean="0"/>
              <a:t>This Class: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0" y="1258277"/>
            <a:ext cx="7979507" cy="4769338"/>
          </a:xfrm>
        </p:spPr>
        <p:txBody>
          <a:bodyPr/>
          <a:lstStyle/>
          <a:p>
            <a:r>
              <a:rPr lang="en-US" dirty="0" smtClean="0"/>
              <a:t>Attempts to answer those questions.</a:t>
            </a:r>
          </a:p>
          <a:p>
            <a:r>
              <a:rPr lang="en-US" dirty="0" smtClean="0"/>
              <a:t>Answers are restricted by the technologies at the time of creation.</a:t>
            </a:r>
          </a:p>
          <a:p>
            <a:r>
              <a:rPr lang="en-US" dirty="0" smtClean="0"/>
              <a:t>Moore’s Law </a:t>
            </a:r>
            <a:r>
              <a:rPr lang="mr-IN" dirty="0" smtClean="0"/>
              <a:t>–</a:t>
            </a:r>
            <a:r>
              <a:rPr lang="en-US" dirty="0" smtClean="0"/>
              <a:t> 1965ish, while known not a driving force</a:t>
            </a:r>
          </a:p>
          <a:p>
            <a:r>
              <a:rPr lang="en-US" dirty="0" smtClean="0"/>
              <a:t>Today: would we do it different, could we do it different?</a:t>
            </a:r>
          </a:p>
          <a:p>
            <a:r>
              <a:rPr lang="en-US" dirty="0" smtClean="0"/>
              <a:t>Tomorrow: will the Internet survive?</a:t>
            </a:r>
          </a:p>
          <a:p>
            <a:r>
              <a:rPr lang="en-US" dirty="0" smtClean="0"/>
              <a:t>Are there principles that would survive?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E39EC30-B579-3641-B2A1-0BD97F1D76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606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29026" name="Rectangle 2"/>
          <p:cNvSpPr>
            <a:spLocks noChangeArrowheads="1"/>
          </p:cNvSpPr>
          <p:nvPr/>
        </p:nvSpPr>
        <p:spPr bwMode="auto">
          <a:xfrm>
            <a:off x="6505575" y="1638300"/>
            <a:ext cx="1892300" cy="35306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85725"/>
            <a:ext cx="6503988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ISO/OSI reference model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3738" y="1090246"/>
            <a:ext cx="5326185" cy="5308600"/>
          </a:xfrm>
        </p:spPr>
        <p:txBody>
          <a:bodyPr/>
          <a:lstStyle/>
          <a:p>
            <a:pPr marL="287338" indent="-287338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presentation:</a:t>
            </a:r>
            <a:r>
              <a:rPr lang="en-US" dirty="0">
                <a:latin typeface="Gill Sans MT" charset="0"/>
              </a:rPr>
              <a:t> allow applications to interpret meaning of data, e.g., encryption, compression, machine-specific conventions</a:t>
            </a:r>
          </a:p>
          <a:p>
            <a:pPr marL="287338" indent="-287338" eaLnBrk="1" hangingPunct="1"/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session:</a:t>
            </a:r>
            <a:r>
              <a:rPr lang="en-US" dirty="0">
                <a:latin typeface="Gill Sans MT" charset="0"/>
              </a:rPr>
              <a:t> synchronization, </a:t>
            </a:r>
            <a:r>
              <a:rPr lang="en-US" dirty="0" err="1">
                <a:latin typeface="Gill Sans MT" charset="0"/>
              </a:rPr>
              <a:t>checkpointing</a:t>
            </a:r>
            <a:r>
              <a:rPr lang="en-US" dirty="0">
                <a:latin typeface="Gill Sans MT" charset="0"/>
              </a:rPr>
              <a:t>, recovery of data exchange</a:t>
            </a:r>
          </a:p>
          <a:p>
            <a:pPr marL="287338" indent="-287338" eaLnBrk="1" hangingPunct="1"/>
            <a:r>
              <a:rPr lang="en-US" dirty="0">
                <a:latin typeface="Gill Sans MT" charset="0"/>
              </a:rPr>
              <a:t>Internet stack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missing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these layers!</a:t>
            </a:r>
          </a:p>
          <a:p>
            <a:pPr marL="682625" lvl="1" indent="-225425" eaLnBrk="1" hangingPunct="1"/>
            <a:r>
              <a:rPr lang="en-US" dirty="0">
                <a:solidFill>
                  <a:srgbClr val="FF0000"/>
                </a:solidFill>
                <a:latin typeface="Gill Sans MT" charset="0"/>
                <a:cs typeface="Arial" charset="0"/>
              </a:rPr>
              <a:t>these services, 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Arial" charset="0"/>
              </a:rPr>
              <a:t>if needed,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Arial" charset="0"/>
              </a:rPr>
              <a:t> must be implemented in application</a:t>
            </a:r>
          </a:p>
          <a:p>
            <a:pPr marL="682625" lvl="1" indent="-225425" eaLnBrk="1" hangingPunct="1"/>
            <a:r>
              <a:rPr lang="en-US" dirty="0">
                <a:latin typeface="Gill Sans MT" charset="0"/>
                <a:cs typeface="Arial" charset="0"/>
              </a:rPr>
              <a:t>needed?</a:t>
            </a:r>
          </a:p>
        </p:txBody>
      </p:sp>
      <p:sp>
        <p:nvSpPr>
          <p:cNvPr id="129029" name="Rectangle 6"/>
          <p:cNvSpPr>
            <a:spLocks noChangeArrowheads="1"/>
          </p:cNvSpPr>
          <p:nvPr/>
        </p:nvSpPr>
        <p:spPr bwMode="auto">
          <a:xfrm>
            <a:off x="6391275" y="1774825"/>
            <a:ext cx="1892300" cy="35861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29030" name="Text Box 7"/>
          <p:cNvSpPr txBox="1">
            <a:spLocks noChangeArrowheads="1"/>
          </p:cNvSpPr>
          <p:nvPr/>
        </p:nvSpPr>
        <p:spPr bwMode="auto">
          <a:xfrm>
            <a:off x="6348413" y="1946275"/>
            <a:ext cx="1982787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US"/>
              <a:t>application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presentation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session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transport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network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link</a:t>
            </a:r>
          </a:p>
          <a:p>
            <a:pPr algn="ctr">
              <a:lnSpc>
                <a:spcPct val="70000"/>
              </a:lnSpc>
            </a:pPr>
            <a:endParaRPr lang="en-US"/>
          </a:p>
          <a:p>
            <a:pPr algn="ctr">
              <a:lnSpc>
                <a:spcPct val="70000"/>
              </a:lnSpc>
            </a:pPr>
            <a:r>
              <a:rPr lang="en-US"/>
              <a:t>physical</a:t>
            </a:r>
          </a:p>
        </p:txBody>
      </p:sp>
      <p:sp>
        <p:nvSpPr>
          <p:cNvPr id="129031" name="Line 8"/>
          <p:cNvSpPr>
            <a:spLocks noChangeShapeType="1"/>
          </p:cNvSpPr>
          <p:nvPr/>
        </p:nvSpPr>
        <p:spPr bwMode="auto">
          <a:xfrm>
            <a:off x="6370638" y="2366963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2" name="Line 9"/>
          <p:cNvSpPr>
            <a:spLocks noChangeShapeType="1"/>
          </p:cNvSpPr>
          <p:nvPr/>
        </p:nvSpPr>
        <p:spPr bwMode="auto">
          <a:xfrm>
            <a:off x="6384925" y="33432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3" name="Line 10"/>
          <p:cNvSpPr>
            <a:spLocks noChangeShapeType="1"/>
          </p:cNvSpPr>
          <p:nvPr/>
        </p:nvSpPr>
        <p:spPr bwMode="auto">
          <a:xfrm>
            <a:off x="6384925" y="3883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1"/>
          <p:cNvSpPr>
            <a:spLocks noChangeShapeType="1"/>
          </p:cNvSpPr>
          <p:nvPr/>
        </p:nvSpPr>
        <p:spPr bwMode="auto">
          <a:xfrm>
            <a:off x="6386513" y="48990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Line 12"/>
          <p:cNvSpPr>
            <a:spLocks noChangeShapeType="1"/>
          </p:cNvSpPr>
          <p:nvPr/>
        </p:nvSpPr>
        <p:spPr bwMode="auto">
          <a:xfrm>
            <a:off x="6370638" y="441642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Line 13"/>
          <p:cNvSpPr>
            <a:spLocks noChangeShapeType="1"/>
          </p:cNvSpPr>
          <p:nvPr/>
        </p:nvSpPr>
        <p:spPr bwMode="auto">
          <a:xfrm>
            <a:off x="6369050" y="2886075"/>
            <a:ext cx="188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9ED52A5-21BA-9A49-B290-28D38AEE5ED5}" type="slidenum">
              <a:rPr lang="en-US" sz="1200">
                <a:latin typeface="Tahoma" charset="0"/>
              </a:rPr>
              <a:pPr/>
              <a:t>60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329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592138" y="360363"/>
            <a:ext cx="7169150" cy="666750"/>
          </a:xfrm>
        </p:spPr>
        <p:txBody>
          <a:bodyPr/>
          <a:lstStyle/>
          <a:p>
            <a:pPr>
              <a:defRPr/>
            </a:pPr>
            <a:r>
              <a:rPr lang="en-US" smtClean="0">
                <a:latin typeface="Times New Roman" charset="0"/>
                <a:ea typeface="ＭＳ Ｐゴシック" charset="0"/>
              </a:rPr>
              <a:t>Internet: Systems Approach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39663" y="1080769"/>
            <a:ext cx="8005763" cy="500538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</a:rPr>
              <a:t>We reject kings, presidents, and voting.  We believe in rough consensus and running code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…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Implies doing experimental performance studies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Do not accept existing artifacts as gospel, but instead strive to understand the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concepts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that are fundamental to the system.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Draw on a collection of design principles that have evolved from experience with computer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systems</a:t>
            </a:r>
            <a:endParaRPr lang="en-US" sz="2400" dirty="0" smtClean="0">
              <a:latin typeface="Times New Roman" charset="0"/>
              <a:ea typeface="ＭＳ Ｐゴシック" charset="0"/>
            </a:endParaRP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Study successful, working examples: systems cannot be studied in the abstract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Look at the big picture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Build and test, build and test, ….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Specify and document, specify and document,…</a:t>
            </a:r>
          </a:p>
          <a:p>
            <a:pPr>
              <a:buFontTx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CS 125 – myKRintro 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08901CB-7ED6-2346-8A28-27E5960653DC}" type="slidenum">
              <a:rPr lang="en-US" sz="1400" smtClean="0"/>
              <a:pPr>
                <a:defRPr/>
              </a:pPr>
              <a:t>61</a:t>
            </a:fld>
            <a:endParaRPr lang="en-US" sz="140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270133-467F-6A41-8326-1C403DCDC92F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263525"/>
            <a:ext cx="7635875" cy="132886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What Goes Wrong in the Network?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412875"/>
            <a:ext cx="8266113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Bit-level errors (electrical interference)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Packet-level errors (congestion, dropped)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Link and node failures (new path)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??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Packets are delayed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Packets are deliver out-of-order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Third parties eavesdrop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??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  <a:cs typeface="+mn-cs"/>
              </a:rPr>
              <a:t>Today’s Internet can barely support apps, yesterday’s and tomorrow’s Internet have same problem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3375" y="77788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Network security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3862" y="1179635"/>
            <a:ext cx="7819292" cy="4955442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field of network security: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how bad guys can attack computer networks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how we can defend networks against attacks</a:t>
            </a: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how to design architectures that are immune to attacks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Internet not originally designed with (much) security in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mind—WHY?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i="1" dirty="0">
                <a:latin typeface="Gill Sans MT" charset="0"/>
                <a:cs typeface="Arial" charset="0"/>
              </a:rPr>
              <a:t>original vision:</a:t>
            </a:r>
            <a:r>
              <a:rPr lang="en-US" dirty="0">
                <a:latin typeface="Gill Sans MT" charset="0"/>
                <a:cs typeface="Arial" charset="0"/>
              </a:rPr>
              <a:t>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a group of mutually trusting users attached to a transparent network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  <a:sym typeface="Wingdings" charset="0"/>
              </a:rPr>
              <a:t></a:t>
            </a:r>
            <a:endParaRPr lang="en-US" altLang="ja-JP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Internet protocol designers playing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catch-up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682625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security considerations in all layers!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3517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24A6B48-B06E-604A-B451-2127D6609E4D}" type="slidenum">
              <a:rPr lang="en-US" sz="1200">
                <a:latin typeface="Tahoma" charset="0"/>
              </a:rPr>
              <a:pPr/>
              <a:t>63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04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36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863" y="95249"/>
            <a:ext cx="7460393" cy="1214083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Gill Sans MT" charset="0"/>
              </a:rPr>
              <a:t>Bad guys: put malware into hosts via Internet</a:t>
            </a:r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7906" y="1259987"/>
            <a:ext cx="7710488" cy="4772025"/>
          </a:xfrm>
        </p:spPr>
        <p:txBody>
          <a:bodyPr/>
          <a:lstStyle/>
          <a:p>
            <a:pPr marL="287338" indent="-287338" eaLnBrk="1" hangingPunct="1">
              <a:spcBef>
                <a:spcPct val="50000"/>
              </a:spcBef>
            </a:pPr>
            <a:r>
              <a:rPr lang="en-US" dirty="0">
                <a:latin typeface="Gill Sans MT" charset="0"/>
              </a:rPr>
              <a:t>malware can get in host from: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 marL="682625" lvl="1" indent="-225425" eaLnBrk="1" hangingPunct="1"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virus: </a:t>
            </a:r>
            <a:r>
              <a:rPr lang="en-US" dirty="0">
                <a:latin typeface="Gill Sans MT" charset="0"/>
                <a:cs typeface="Arial" charset="0"/>
              </a:rPr>
              <a:t>self-replicating infection by receiving/executing  object (e.g., e-mail attachment)</a:t>
            </a:r>
          </a:p>
          <a:p>
            <a:pPr marL="682625" lvl="1" indent="-225425" eaLnBrk="1" hangingPunct="1">
              <a:spcBef>
                <a:spcPct val="50000"/>
              </a:spcBef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Arial" charset="0"/>
              </a:rPr>
              <a:t>worm: </a:t>
            </a:r>
            <a:r>
              <a:rPr lang="en-US" dirty="0">
                <a:latin typeface="Gill Sans MT" charset="0"/>
                <a:cs typeface="Arial" charset="0"/>
              </a:rPr>
              <a:t>self-replicating infection by passively receiving object that gets itself executed</a:t>
            </a:r>
          </a:p>
          <a:p>
            <a:pPr marL="287338" indent="-287338" eaLnBrk="1" hangingPunct="1">
              <a:spcBef>
                <a:spcPct val="50000"/>
              </a:spcBef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spyware malware</a:t>
            </a:r>
            <a:r>
              <a:rPr lang="en-US" dirty="0">
                <a:latin typeface="Gill Sans MT" charset="0"/>
              </a:rPr>
              <a:t> can record keystrokes, web sites visited, upload info to collection site</a:t>
            </a:r>
          </a:p>
          <a:p>
            <a:pPr marL="287338" indent="-287338" eaLnBrk="1" hangingPunct="1">
              <a:spcBef>
                <a:spcPct val="50000"/>
              </a:spcBef>
            </a:pPr>
            <a:r>
              <a:rPr lang="en-US" dirty="0">
                <a:latin typeface="Gill Sans MT" charset="0"/>
              </a:rPr>
              <a:t>infected host can be enrolled in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botnet,</a:t>
            </a:r>
            <a:r>
              <a:rPr lang="en-US" dirty="0">
                <a:latin typeface="Gill Sans MT" charset="0"/>
              </a:rPr>
              <a:t> used for spam. </a:t>
            </a:r>
            <a:r>
              <a:rPr lang="en-US" dirty="0" err="1">
                <a:latin typeface="Gill Sans MT" charset="0"/>
              </a:rPr>
              <a:t>DDoS</a:t>
            </a:r>
            <a:r>
              <a:rPr lang="en-US" dirty="0">
                <a:latin typeface="Gill Sans MT" charset="0"/>
              </a:rPr>
              <a:t> attacks</a:t>
            </a:r>
          </a:p>
        </p:txBody>
      </p:sp>
      <p:sp>
        <p:nvSpPr>
          <p:cNvPr id="13619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31BD504B-5D39-6F44-97C2-D114EDF826CB}" type="slidenum">
              <a:rPr lang="en-US" sz="1200">
                <a:latin typeface="Tahoma" charset="0"/>
              </a:rPr>
              <a:pPr/>
              <a:t>64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3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grpSp>
        <p:nvGrpSpPr>
          <p:cNvPr id="137218" name="Group 131"/>
          <p:cNvGrpSpPr>
            <a:grpSpLocks/>
          </p:cNvGrpSpPr>
          <p:nvPr/>
        </p:nvGrpSpPr>
        <p:grpSpPr bwMode="auto">
          <a:xfrm flipH="1">
            <a:off x="5716588" y="3614738"/>
            <a:ext cx="735012" cy="681037"/>
            <a:chOff x="-44" y="1473"/>
            <a:chExt cx="981" cy="1105"/>
          </a:xfrm>
        </p:grpSpPr>
        <p:pic>
          <p:nvPicPr>
            <p:cNvPr id="137319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320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86"/>
          <p:cNvGrpSpPr>
            <a:grpSpLocks/>
          </p:cNvGrpSpPr>
          <p:nvPr/>
        </p:nvGrpSpPr>
        <p:grpSpPr bwMode="auto">
          <a:xfrm>
            <a:off x="6257925" y="3857625"/>
            <a:ext cx="831850" cy="1260475"/>
            <a:chOff x="5069" y="1396"/>
            <a:chExt cx="524" cy="794"/>
          </a:xfrm>
        </p:grpSpPr>
        <p:sp>
          <p:nvSpPr>
            <p:cNvPr id="137285" name="Text Box 21"/>
            <p:cNvSpPr txBox="1">
              <a:spLocks noChangeArrowheads="1"/>
            </p:cNvSpPr>
            <p:nvPr/>
          </p:nvSpPr>
          <p:spPr bwMode="auto">
            <a:xfrm>
              <a:off x="5069" y="1940"/>
              <a:ext cx="5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target</a:t>
              </a:r>
            </a:p>
          </p:txBody>
        </p:sp>
        <p:grpSp>
          <p:nvGrpSpPr>
            <p:cNvPr id="137286" name="Group 153"/>
            <p:cNvGrpSpPr>
              <a:grpSpLocks/>
            </p:cNvGrpSpPr>
            <p:nvPr/>
          </p:nvGrpSpPr>
          <p:grpSpPr bwMode="auto">
            <a:xfrm>
              <a:off x="5200" y="1396"/>
              <a:ext cx="258" cy="574"/>
              <a:chOff x="4140" y="429"/>
              <a:chExt cx="1425" cy="2396"/>
            </a:xfrm>
          </p:grpSpPr>
          <p:sp>
            <p:nvSpPr>
              <p:cNvPr id="137287" name="Freeform 15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88" name="Rectangle 155"/>
              <p:cNvSpPr>
                <a:spLocks noChangeArrowheads="1"/>
              </p:cNvSpPr>
              <p:nvPr/>
            </p:nvSpPr>
            <p:spPr bwMode="auto">
              <a:xfrm>
                <a:off x="4206" y="429"/>
                <a:ext cx="1049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89" name="Freeform 15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0" name="Freeform 15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91" name="Rectangle 158"/>
              <p:cNvSpPr>
                <a:spLocks noChangeArrowheads="1"/>
              </p:cNvSpPr>
              <p:nvPr/>
            </p:nvSpPr>
            <p:spPr bwMode="auto">
              <a:xfrm>
                <a:off x="4212" y="692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92" name="Group 15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37317" name="AutoShape 160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4" cy="14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8" name="AutoShape 161"/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89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293" name="Rectangle 162"/>
              <p:cNvSpPr>
                <a:spLocks noChangeArrowheads="1"/>
              </p:cNvSpPr>
              <p:nvPr/>
            </p:nvSpPr>
            <p:spPr bwMode="auto">
              <a:xfrm>
                <a:off x="4223" y="1018"/>
                <a:ext cx="597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94" name="Group 16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37315" name="AutoShape 164"/>
                <p:cNvSpPr>
                  <a:spLocks noChangeArrowheads="1"/>
                </p:cNvSpPr>
                <p:nvPr/>
              </p:nvSpPr>
              <p:spPr bwMode="auto">
                <a:xfrm>
                  <a:off x="615" y="2566"/>
                  <a:ext cx="724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6" name="AutoShape 165"/>
                <p:cNvSpPr>
                  <a:spLocks noChangeArrowheads="1"/>
                </p:cNvSpPr>
                <p:nvPr/>
              </p:nvSpPr>
              <p:spPr bwMode="auto">
                <a:xfrm>
                  <a:off x="628" y="2584"/>
                  <a:ext cx="689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295" name="Rectangle 166"/>
              <p:cNvSpPr>
                <a:spLocks noChangeArrowheads="1"/>
              </p:cNvSpPr>
              <p:nvPr/>
            </p:nvSpPr>
            <p:spPr bwMode="auto">
              <a:xfrm>
                <a:off x="4217" y="1360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6" name="Rectangle 167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597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297" name="Group 16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37313" name="AutoShape 1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AutoShape 170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8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298" name="Freeform 17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7299" name="Group 17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37311" name="AutoShape 173"/>
                <p:cNvSpPr>
                  <a:spLocks noChangeArrowheads="1"/>
                </p:cNvSpPr>
                <p:nvPr/>
              </p:nvSpPr>
              <p:spPr bwMode="auto">
                <a:xfrm>
                  <a:off x="611" y="2567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2" name="AutoShape 174"/>
                <p:cNvSpPr>
                  <a:spLocks noChangeArrowheads="1"/>
                </p:cNvSpPr>
                <p:nvPr/>
              </p:nvSpPr>
              <p:spPr bwMode="auto">
                <a:xfrm>
                  <a:off x="625" y="2584"/>
                  <a:ext cx="695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7300" name="Rectangle 175"/>
              <p:cNvSpPr>
                <a:spLocks noChangeArrowheads="1"/>
              </p:cNvSpPr>
              <p:nvPr/>
            </p:nvSpPr>
            <p:spPr bwMode="auto">
              <a:xfrm>
                <a:off x="5250" y="429"/>
                <a:ext cx="66" cy="228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Freeform 17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2" name="Freeform 17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3" name="Oval 178"/>
              <p:cNvSpPr>
                <a:spLocks noChangeArrowheads="1"/>
              </p:cNvSpPr>
              <p:nvPr/>
            </p:nvSpPr>
            <p:spPr bwMode="auto">
              <a:xfrm>
                <a:off x="5515" y="2612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17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05" name="AutoShape 180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199" cy="14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6" name="AutoShape 181"/>
              <p:cNvSpPr>
                <a:spLocks noChangeArrowheads="1"/>
              </p:cNvSpPr>
              <p:nvPr/>
            </p:nvSpPr>
            <p:spPr bwMode="auto">
              <a:xfrm>
                <a:off x="4206" y="2712"/>
                <a:ext cx="1072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7" name="Oval 182"/>
              <p:cNvSpPr>
                <a:spLocks noChangeArrowheads="1"/>
              </p:cNvSpPr>
              <p:nvPr/>
            </p:nvSpPr>
            <p:spPr bwMode="auto">
              <a:xfrm>
                <a:off x="4306" y="2383"/>
                <a:ext cx="160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8" name="Oval 183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0" cy="146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137309" name="Oval 184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5" cy="138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10" name="Rectangle 185"/>
              <p:cNvSpPr>
                <a:spLocks noChangeArrowheads="1"/>
              </p:cNvSpPr>
              <p:nvPr/>
            </p:nvSpPr>
            <p:spPr bwMode="auto">
              <a:xfrm>
                <a:off x="5062" y="1836"/>
                <a:ext cx="83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2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7350" y="1212850"/>
            <a:ext cx="8132763" cy="11715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Denial of Service (</a:t>
            </a:r>
            <a:r>
              <a:rPr lang="en-US" i="1" dirty="0" err="1">
                <a:solidFill>
                  <a:srgbClr val="CC0000"/>
                </a:solidFill>
                <a:latin typeface="Gill Sans MT" charset="0"/>
              </a:rPr>
              <a:t>DoS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):</a:t>
            </a:r>
            <a:r>
              <a:rPr lang="en-US" dirty="0">
                <a:latin typeface="Gill Sans MT" charset="0"/>
              </a:rPr>
              <a:t>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354013" y="2652713"/>
            <a:ext cx="411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1.</a:t>
            </a:r>
            <a:r>
              <a:rPr lang="en-US">
                <a:latin typeface="Gill Sans MT" charset="0"/>
              </a:rPr>
              <a:t> 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381000" y="3171825"/>
            <a:ext cx="37957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2.</a:t>
            </a:r>
            <a:r>
              <a:rPr lang="en-US">
                <a:latin typeface="Gill Sans MT" charset="0"/>
              </a:rPr>
              <a:t> 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AutoNum type="arabicPeriod" startAt="2"/>
            </a:pPr>
            <a:endParaRPr lang="en-US">
              <a:latin typeface="Gill Sans MT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373063" y="4040188"/>
            <a:ext cx="4114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3.</a:t>
            </a:r>
            <a:r>
              <a:rPr lang="en-US">
                <a:latin typeface="Gill Sans MT" charset="0"/>
              </a:rPr>
              <a:t> send packets to target from compromised hosts</a:t>
            </a:r>
          </a:p>
        </p:txBody>
      </p:sp>
      <p:sp>
        <p:nvSpPr>
          <p:cNvPr id="137224" name="Rectangle 2"/>
          <p:cNvSpPr>
            <a:spLocks noChangeArrowheads="1"/>
          </p:cNvSpPr>
          <p:nvPr/>
        </p:nvSpPr>
        <p:spPr bwMode="auto">
          <a:xfrm>
            <a:off x="288925" y="146049"/>
            <a:ext cx="7636695" cy="84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Bad guys: </a:t>
            </a:r>
            <a:r>
              <a:rPr lang="en-US" sz="3200" dirty="0">
                <a:solidFill>
                  <a:srgbClr val="000099"/>
                </a:solidFill>
                <a:latin typeface="Gill Sans MT" charset="0"/>
              </a:rPr>
              <a:t>attack server, network infrastructure</a:t>
            </a:r>
          </a:p>
        </p:txBody>
      </p:sp>
      <p:grpSp>
        <p:nvGrpSpPr>
          <p:cNvPr id="9" name="Group 152"/>
          <p:cNvGrpSpPr>
            <a:grpSpLocks/>
          </p:cNvGrpSpPr>
          <p:nvPr/>
        </p:nvGrpSpPr>
        <p:grpSpPr bwMode="auto">
          <a:xfrm>
            <a:off x="5046663" y="3152775"/>
            <a:ext cx="2720975" cy="2674938"/>
            <a:chOff x="-262" y="2555"/>
            <a:chExt cx="1714" cy="1685"/>
          </a:xfrm>
        </p:grpSpPr>
        <p:sp>
          <p:nvSpPr>
            <p:cNvPr id="137275" name="Line 63"/>
            <p:cNvSpPr>
              <a:spLocks noChangeShapeType="1"/>
            </p:cNvSpPr>
            <p:nvPr/>
          </p:nvSpPr>
          <p:spPr bwMode="auto">
            <a:xfrm flipV="1">
              <a:off x="160" y="3261"/>
              <a:ext cx="436" cy="16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6" name="Line 64"/>
            <p:cNvSpPr>
              <a:spLocks noChangeShapeType="1"/>
            </p:cNvSpPr>
            <p:nvPr/>
          </p:nvSpPr>
          <p:spPr bwMode="auto">
            <a:xfrm flipV="1">
              <a:off x="413" y="3470"/>
              <a:ext cx="226" cy="3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7" name="Line 65"/>
            <p:cNvSpPr>
              <a:spLocks noChangeShapeType="1"/>
            </p:cNvSpPr>
            <p:nvPr/>
          </p:nvSpPr>
          <p:spPr bwMode="auto">
            <a:xfrm flipH="1" flipV="1">
              <a:off x="857" y="3410"/>
              <a:ext cx="595" cy="4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8" name="Line 66"/>
            <p:cNvSpPr>
              <a:spLocks noChangeShapeType="1"/>
            </p:cNvSpPr>
            <p:nvPr/>
          </p:nvSpPr>
          <p:spPr bwMode="auto">
            <a:xfrm>
              <a:off x="735" y="2555"/>
              <a:ext cx="16" cy="46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Line 67"/>
            <p:cNvSpPr>
              <a:spLocks noChangeShapeType="1"/>
            </p:cNvSpPr>
            <p:nvPr/>
          </p:nvSpPr>
          <p:spPr bwMode="auto">
            <a:xfrm flipH="1">
              <a:off x="829" y="3011"/>
              <a:ext cx="473" cy="18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Line 68"/>
            <p:cNvSpPr>
              <a:spLocks noChangeShapeType="1"/>
            </p:cNvSpPr>
            <p:nvPr/>
          </p:nvSpPr>
          <p:spPr bwMode="auto">
            <a:xfrm>
              <a:off x="-262" y="3083"/>
              <a:ext cx="879" cy="1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1" name="Line 69"/>
            <p:cNvSpPr>
              <a:spLocks noChangeShapeType="1"/>
            </p:cNvSpPr>
            <p:nvPr/>
          </p:nvSpPr>
          <p:spPr bwMode="auto">
            <a:xfrm flipV="1">
              <a:off x="-201" y="3362"/>
              <a:ext cx="800" cy="64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2" name="Line 70"/>
            <p:cNvSpPr>
              <a:spLocks noChangeShapeType="1"/>
            </p:cNvSpPr>
            <p:nvPr/>
          </p:nvSpPr>
          <p:spPr bwMode="auto">
            <a:xfrm flipH="1">
              <a:off x="852" y="2623"/>
              <a:ext cx="352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3" name="Line 71"/>
            <p:cNvSpPr>
              <a:spLocks noChangeShapeType="1"/>
            </p:cNvSpPr>
            <p:nvPr/>
          </p:nvSpPr>
          <p:spPr bwMode="auto">
            <a:xfrm flipV="1">
              <a:off x="494" y="3582"/>
              <a:ext cx="198" cy="6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84" name="Line 72"/>
            <p:cNvSpPr>
              <a:spLocks noChangeShapeType="1"/>
            </p:cNvSpPr>
            <p:nvPr/>
          </p:nvSpPr>
          <p:spPr bwMode="auto">
            <a:xfrm>
              <a:off x="162" y="2738"/>
              <a:ext cx="416" cy="25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7227" name="Group 113"/>
          <p:cNvGrpSpPr>
            <a:grpSpLocks/>
          </p:cNvGrpSpPr>
          <p:nvPr/>
        </p:nvGrpSpPr>
        <p:grpSpPr bwMode="auto">
          <a:xfrm flipH="1">
            <a:off x="7212013" y="2792413"/>
            <a:ext cx="735012" cy="681037"/>
            <a:chOff x="-44" y="1473"/>
            <a:chExt cx="981" cy="1105"/>
          </a:xfrm>
        </p:grpSpPr>
        <p:pic>
          <p:nvPicPr>
            <p:cNvPr id="137273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74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28" name="Group 116"/>
          <p:cNvGrpSpPr>
            <a:grpSpLocks/>
          </p:cNvGrpSpPr>
          <p:nvPr/>
        </p:nvGrpSpPr>
        <p:grpSpPr bwMode="auto">
          <a:xfrm flipH="1">
            <a:off x="7499350" y="3629025"/>
            <a:ext cx="735013" cy="681038"/>
            <a:chOff x="-44" y="1473"/>
            <a:chExt cx="981" cy="1105"/>
          </a:xfrm>
        </p:grpSpPr>
        <p:pic>
          <p:nvPicPr>
            <p:cNvPr id="137271" name="Picture 11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72" name="Freeform 11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29" name="Group 119"/>
          <p:cNvGrpSpPr>
            <a:grpSpLocks/>
          </p:cNvGrpSpPr>
          <p:nvPr/>
        </p:nvGrpSpPr>
        <p:grpSpPr bwMode="auto">
          <a:xfrm flipH="1">
            <a:off x="7558088" y="4330700"/>
            <a:ext cx="735012" cy="681038"/>
            <a:chOff x="-44" y="1473"/>
            <a:chExt cx="981" cy="1105"/>
          </a:xfrm>
        </p:grpSpPr>
        <p:pic>
          <p:nvPicPr>
            <p:cNvPr id="137269" name="Picture 12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70" name="Freeform 12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0" name="Group 122"/>
          <p:cNvGrpSpPr>
            <a:grpSpLocks/>
          </p:cNvGrpSpPr>
          <p:nvPr/>
        </p:nvGrpSpPr>
        <p:grpSpPr bwMode="auto">
          <a:xfrm flipH="1">
            <a:off x="7594600" y="5111750"/>
            <a:ext cx="735013" cy="681038"/>
            <a:chOff x="-44" y="1473"/>
            <a:chExt cx="981" cy="1105"/>
          </a:xfrm>
        </p:grpSpPr>
        <p:pic>
          <p:nvPicPr>
            <p:cNvPr id="137267" name="Picture 12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8" name="Freeform 1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1" name="Group 125"/>
          <p:cNvGrpSpPr>
            <a:grpSpLocks/>
          </p:cNvGrpSpPr>
          <p:nvPr/>
        </p:nvGrpSpPr>
        <p:grpSpPr bwMode="auto">
          <a:xfrm flipH="1">
            <a:off x="6249988" y="2921000"/>
            <a:ext cx="735012" cy="681038"/>
            <a:chOff x="-44" y="1473"/>
            <a:chExt cx="981" cy="1105"/>
          </a:xfrm>
        </p:grpSpPr>
        <p:pic>
          <p:nvPicPr>
            <p:cNvPr id="137265" name="Picture 12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6" name="Freeform 1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2" name="Group 128"/>
          <p:cNvGrpSpPr>
            <a:grpSpLocks/>
          </p:cNvGrpSpPr>
          <p:nvPr/>
        </p:nvGrpSpPr>
        <p:grpSpPr bwMode="auto">
          <a:xfrm flipH="1">
            <a:off x="5245100" y="2982913"/>
            <a:ext cx="735013" cy="681037"/>
            <a:chOff x="-44" y="1473"/>
            <a:chExt cx="981" cy="1105"/>
          </a:xfrm>
        </p:grpSpPr>
        <p:pic>
          <p:nvPicPr>
            <p:cNvPr id="137263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4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3" name="Group 134"/>
          <p:cNvGrpSpPr>
            <a:grpSpLocks/>
          </p:cNvGrpSpPr>
          <p:nvPr/>
        </p:nvGrpSpPr>
        <p:grpSpPr bwMode="auto">
          <a:xfrm flipH="1">
            <a:off x="4529138" y="3687763"/>
            <a:ext cx="735012" cy="681037"/>
            <a:chOff x="-44" y="1473"/>
            <a:chExt cx="981" cy="1105"/>
          </a:xfrm>
        </p:grpSpPr>
        <p:pic>
          <p:nvPicPr>
            <p:cNvPr id="137261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2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4" name="Group 137"/>
          <p:cNvGrpSpPr>
            <a:grpSpLocks/>
          </p:cNvGrpSpPr>
          <p:nvPr/>
        </p:nvGrpSpPr>
        <p:grpSpPr bwMode="auto">
          <a:xfrm flipH="1">
            <a:off x="5160963" y="4422775"/>
            <a:ext cx="735012" cy="681038"/>
            <a:chOff x="-44" y="1473"/>
            <a:chExt cx="981" cy="1105"/>
          </a:xfrm>
        </p:grpSpPr>
        <p:pic>
          <p:nvPicPr>
            <p:cNvPr id="137259" name="Picture 13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60" name="Freeform 13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5" name="Group 140"/>
          <p:cNvGrpSpPr>
            <a:grpSpLocks/>
          </p:cNvGrpSpPr>
          <p:nvPr/>
        </p:nvGrpSpPr>
        <p:grpSpPr bwMode="auto">
          <a:xfrm flipH="1">
            <a:off x="5691188" y="5032375"/>
            <a:ext cx="735012" cy="681038"/>
            <a:chOff x="-44" y="1473"/>
            <a:chExt cx="981" cy="1105"/>
          </a:xfrm>
        </p:grpSpPr>
        <p:pic>
          <p:nvPicPr>
            <p:cNvPr id="137257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8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6" name="Group 143"/>
          <p:cNvGrpSpPr>
            <a:grpSpLocks/>
          </p:cNvGrpSpPr>
          <p:nvPr/>
        </p:nvGrpSpPr>
        <p:grpSpPr bwMode="auto">
          <a:xfrm flipH="1">
            <a:off x="4768850" y="5322888"/>
            <a:ext cx="735013" cy="681037"/>
            <a:chOff x="-44" y="1473"/>
            <a:chExt cx="981" cy="1105"/>
          </a:xfrm>
        </p:grpSpPr>
        <p:pic>
          <p:nvPicPr>
            <p:cNvPr id="137255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6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7" name="Group 146"/>
          <p:cNvGrpSpPr>
            <a:grpSpLocks/>
          </p:cNvGrpSpPr>
          <p:nvPr/>
        </p:nvGrpSpPr>
        <p:grpSpPr bwMode="auto">
          <a:xfrm flipH="1">
            <a:off x="5961063" y="5829300"/>
            <a:ext cx="735012" cy="681038"/>
            <a:chOff x="-44" y="1473"/>
            <a:chExt cx="981" cy="1105"/>
          </a:xfrm>
        </p:grpSpPr>
        <p:pic>
          <p:nvPicPr>
            <p:cNvPr id="137253" name="Picture 14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4" name="Freeform 14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7238" name="Group 149"/>
          <p:cNvGrpSpPr>
            <a:grpSpLocks/>
          </p:cNvGrpSpPr>
          <p:nvPr/>
        </p:nvGrpSpPr>
        <p:grpSpPr bwMode="auto">
          <a:xfrm flipH="1">
            <a:off x="6705600" y="5440363"/>
            <a:ext cx="735013" cy="681037"/>
            <a:chOff x="-44" y="1473"/>
            <a:chExt cx="981" cy="1105"/>
          </a:xfrm>
        </p:grpSpPr>
        <p:pic>
          <p:nvPicPr>
            <p:cNvPr id="137251" name="Picture 15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252" name="Freeform 15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4554538" y="2860675"/>
            <a:ext cx="3525837" cy="3408363"/>
            <a:chOff x="2920" y="1824"/>
            <a:chExt cx="2221" cy="2147"/>
          </a:xfrm>
        </p:grpSpPr>
        <p:pic>
          <p:nvPicPr>
            <p:cNvPr id="13724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7" y="192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2" name="Picture 5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1" y="192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3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2376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4" name="Picture 5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" y="2803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5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" y="3230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6" name="Picture 5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7" y="3692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7" name="Picture 5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4" y="3308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8" name="Picture 6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8" y="2339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49" name="Picture 6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4" y="3395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250" name="Picture 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" y="1824"/>
              <a:ext cx="297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4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E0A83054-A27B-D146-A22E-B4189AB62BC7}" type="slidenum">
              <a:rPr lang="en-US" sz="1200">
                <a:latin typeface="Tahoma" charset="0"/>
              </a:rPr>
              <a:pPr/>
              <a:t>65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1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grpSp>
        <p:nvGrpSpPr>
          <p:cNvPr id="138242" name="Group 90"/>
          <p:cNvGrpSpPr>
            <a:grpSpLocks/>
          </p:cNvGrpSpPr>
          <p:nvPr/>
        </p:nvGrpSpPr>
        <p:grpSpPr bwMode="auto">
          <a:xfrm flipH="1">
            <a:off x="4510088" y="3351213"/>
            <a:ext cx="735012" cy="681037"/>
            <a:chOff x="-44" y="1473"/>
            <a:chExt cx="981" cy="1105"/>
          </a:xfrm>
        </p:grpSpPr>
        <p:pic>
          <p:nvPicPr>
            <p:cNvPr id="138319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320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8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0375" y="1143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Bad guys can sniff packets</a:t>
            </a:r>
          </a:p>
        </p:txBody>
      </p:sp>
      <p:sp>
        <p:nvSpPr>
          <p:cNvPr id="138244" name="Rectangle 17"/>
          <p:cNvSpPr>
            <a:spLocks noGrp="1" noChangeArrowheads="1"/>
          </p:cNvSpPr>
          <p:nvPr>
            <p:ph type="body" idx="4294967295"/>
          </p:nvPr>
        </p:nvSpPr>
        <p:spPr>
          <a:xfrm>
            <a:off x="444867" y="1101725"/>
            <a:ext cx="8077200" cy="1484313"/>
          </a:xfrm>
          <a:noFill/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</a:rPr>
              <a:t>packet </a:t>
            </a:r>
            <a:r>
              <a:rPr lang="ja-JP" altLang="en-US" sz="3200" i="1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sz="3200" i="1" dirty="0">
                <a:solidFill>
                  <a:srgbClr val="CC0000"/>
                </a:solidFill>
                <a:latin typeface="Gill Sans MT" charset="0"/>
              </a:rPr>
              <a:t>sniffing</a:t>
            </a:r>
            <a:r>
              <a:rPr lang="ja-JP" altLang="en-US" sz="3200" i="1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sz="3200" i="1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altLang="ja-JP" i="1" dirty="0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Gill Sans MT" charset="0"/>
                <a:cs typeface="Arial" charset="0"/>
              </a:rPr>
              <a:t>broadcast media (shared Ethernet, wireless)</a:t>
            </a:r>
          </a:p>
          <a:p>
            <a:pPr lvl="1" eaLnBrk="1" hangingPunct="1">
              <a:buFont typeface="Wingdings" charset="0"/>
              <a:buChar char="§"/>
            </a:pPr>
            <a:r>
              <a:rPr lang="en-US" dirty="0">
                <a:latin typeface="Gill Sans MT" charset="0"/>
                <a:cs typeface="Arial" charset="0"/>
              </a:rPr>
              <a:t>promiscuous network interface reads/records all packets (e.g., including passwords!) passing by</a:t>
            </a:r>
          </a:p>
        </p:txBody>
      </p:sp>
      <p:sp>
        <p:nvSpPr>
          <p:cNvPr id="138245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9" name="Text Box 47"/>
          <p:cNvSpPr txBox="1">
            <a:spLocks noChangeArrowheads="1"/>
          </p:cNvSpPr>
          <p:nvPr/>
        </p:nvSpPr>
        <p:spPr bwMode="auto">
          <a:xfrm>
            <a:off x="1462088" y="33750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138250" name="Text Box 48"/>
          <p:cNvSpPr txBox="1">
            <a:spLocks noChangeArrowheads="1"/>
          </p:cNvSpPr>
          <p:nvPr/>
        </p:nvSpPr>
        <p:spPr bwMode="auto">
          <a:xfrm>
            <a:off x="6931025" y="4838700"/>
            <a:ext cx="3889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cs typeface="Arial" charset="0"/>
              </a:rPr>
              <a:t>B</a:t>
            </a:r>
          </a:p>
        </p:txBody>
      </p:sp>
      <p:sp>
        <p:nvSpPr>
          <p:cNvPr id="138251" name="Text Box 49"/>
          <p:cNvSpPr txBox="1">
            <a:spLocks noChangeArrowheads="1"/>
          </p:cNvSpPr>
          <p:nvPr/>
        </p:nvSpPr>
        <p:spPr bwMode="auto">
          <a:xfrm>
            <a:off x="5029200" y="33528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grpSp>
        <p:nvGrpSpPr>
          <p:cNvPr id="138252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138314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8315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6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7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18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/>
                <a:t>src:B dest:A     payload</a:t>
              </a:r>
              <a:endParaRPr lang="en-US" sz="1600">
                <a:latin typeface="Times New Roman" charset="0"/>
              </a:endParaRPr>
            </a:p>
          </p:txBody>
        </p:sp>
      </p:grpSp>
      <p:sp>
        <p:nvSpPr>
          <p:cNvPr id="138253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4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7" name="Rectangle 59"/>
          <p:cNvSpPr>
            <a:spLocks noChangeArrowheads="1"/>
          </p:cNvSpPr>
          <p:nvPr/>
        </p:nvSpPr>
        <p:spPr bwMode="auto">
          <a:xfrm>
            <a:off x="596900" y="5480050"/>
            <a:ext cx="7772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lvl="1" indent="-342900">
              <a:spcBef>
                <a:spcPct val="200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38256" name="Picture 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8258" name="Group 54"/>
          <p:cNvGrpSpPr>
            <a:grpSpLocks/>
          </p:cNvGrpSpPr>
          <p:nvPr/>
        </p:nvGrpSpPr>
        <p:grpSpPr bwMode="auto">
          <a:xfrm>
            <a:off x="1830388" y="3413125"/>
            <a:ext cx="365125" cy="712788"/>
            <a:chOff x="4140" y="429"/>
            <a:chExt cx="1425" cy="2396"/>
          </a:xfrm>
        </p:grpSpPr>
        <p:sp>
          <p:nvSpPr>
            <p:cNvPr id="138282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3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84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5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86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87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8312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13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88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89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8310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11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90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1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92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8308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09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93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294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8306" name="AutoShape 74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07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8295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6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7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98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9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00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1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2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3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38304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305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259" name="Group 87"/>
          <p:cNvGrpSpPr>
            <a:grpSpLocks/>
          </p:cNvGrpSpPr>
          <p:nvPr/>
        </p:nvGrpSpPr>
        <p:grpSpPr bwMode="auto">
          <a:xfrm flipH="1">
            <a:off x="6323013" y="4730750"/>
            <a:ext cx="735012" cy="681038"/>
            <a:chOff x="-44" y="1473"/>
            <a:chExt cx="981" cy="1105"/>
          </a:xfrm>
        </p:grpSpPr>
        <p:pic>
          <p:nvPicPr>
            <p:cNvPr id="138280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81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8260" name="Group 102"/>
          <p:cNvGrpSpPr>
            <a:grpSpLocks/>
          </p:cNvGrpSpPr>
          <p:nvPr/>
        </p:nvGrpSpPr>
        <p:grpSpPr bwMode="auto">
          <a:xfrm>
            <a:off x="2747963" y="4849813"/>
            <a:ext cx="881062" cy="365125"/>
            <a:chOff x="2356" y="1300"/>
            <a:chExt cx="555" cy="194"/>
          </a:xfrm>
        </p:grpSpPr>
        <p:sp>
          <p:nvSpPr>
            <p:cNvPr id="1382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82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382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38275" name="Group 106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8278" name="Freeform 10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79" name="Freeform 10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276" name="Line 109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277" name="Line 110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826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813F383-E290-5647-AD31-8254E959CB64}" type="slidenum">
              <a:rPr lang="en-US" sz="1200">
                <a:latin typeface="Tahoma" charset="0"/>
              </a:rPr>
              <a:pPr/>
              <a:t>66</a:t>
            </a:fld>
            <a:endParaRPr lang="en-US" sz="1200">
              <a:latin typeface="Tahoma" charset="0"/>
            </a:endParaRPr>
          </a:p>
        </p:txBody>
      </p:sp>
      <p:grpSp>
        <p:nvGrpSpPr>
          <p:cNvPr id="138262" name="Group 347"/>
          <p:cNvGrpSpPr>
            <a:grpSpLocks/>
          </p:cNvGrpSpPr>
          <p:nvPr/>
        </p:nvGrpSpPr>
        <p:grpSpPr bwMode="auto">
          <a:xfrm>
            <a:off x="2740025" y="4810125"/>
            <a:ext cx="895350" cy="450850"/>
            <a:chOff x="1871277" y="1576300"/>
            <a:chExt cx="1128371" cy="437861"/>
          </a:xfrm>
        </p:grpSpPr>
        <p:sp>
          <p:nvSpPr>
            <p:cNvPr id="73" name="Oval 72"/>
            <p:cNvSpPr/>
            <p:nvPr/>
          </p:nvSpPr>
          <p:spPr bwMode="auto">
            <a:xfrm flipV="1">
              <a:off x="1875278" y="1695016"/>
              <a:ext cx="1124370" cy="319145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1871277" y="1739727"/>
              <a:ext cx="1128371" cy="11563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5" name="Oval 74"/>
            <p:cNvSpPr/>
            <p:nvPr/>
          </p:nvSpPr>
          <p:spPr bwMode="auto">
            <a:xfrm flipV="1">
              <a:off x="1871277" y="1576300"/>
              <a:ext cx="1124370" cy="31914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59372" y="1673432"/>
              <a:ext cx="548180" cy="1603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103353" y="1633346"/>
              <a:ext cx="662218" cy="11100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537497" y="1727393"/>
              <a:ext cx="244080" cy="97132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2089349" y="1730476"/>
              <a:ext cx="242079" cy="97132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0" name="Straight Connector 79"/>
            <p:cNvCxnSpPr>
              <a:endCxn id="75" idx="2"/>
            </p:cNvCxnSpPr>
            <p:nvPr/>
          </p:nvCxnSpPr>
          <p:spPr bwMode="auto">
            <a:xfrm flipH="1" flipV="1">
              <a:off x="1871277" y="1736643"/>
              <a:ext cx="4001" cy="1233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flipH="1" flipV="1">
              <a:off x="2995647" y="1735102"/>
              <a:ext cx="4001" cy="12334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149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grpSp>
        <p:nvGrpSpPr>
          <p:cNvPr id="139267" name="Group 51"/>
          <p:cNvGrpSpPr>
            <a:grpSpLocks/>
          </p:cNvGrpSpPr>
          <p:nvPr/>
        </p:nvGrpSpPr>
        <p:grpSpPr bwMode="auto">
          <a:xfrm flipH="1">
            <a:off x="4792663" y="2470150"/>
            <a:ext cx="735012" cy="681038"/>
            <a:chOff x="-44" y="1473"/>
            <a:chExt cx="981" cy="1105"/>
          </a:xfrm>
        </p:grpSpPr>
        <p:pic>
          <p:nvPicPr>
            <p:cNvPr id="139342" name="Picture 5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43" name="Freeform 5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9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52413"/>
            <a:ext cx="7772400" cy="94773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Bad guys can use fake addresses</a:t>
            </a:r>
          </a:p>
        </p:txBody>
      </p:sp>
      <p:sp>
        <p:nvSpPr>
          <p:cNvPr id="1392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662113"/>
            <a:ext cx="8077200" cy="1484312"/>
          </a:xfrm>
          <a:noFill/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IP spoofing:</a:t>
            </a:r>
            <a:r>
              <a:rPr lang="en-US" i="1">
                <a:solidFill>
                  <a:srgbClr val="FF33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send packet with false source address</a:t>
            </a:r>
          </a:p>
        </p:txBody>
      </p:sp>
      <p:sp>
        <p:nvSpPr>
          <p:cNvPr id="139270" name="Freeform 70"/>
          <p:cNvSpPr>
            <a:spLocks/>
          </p:cNvSpPr>
          <p:nvPr/>
        </p:nvSpPr>
        <p:spPr bwMode="auto">
          <a:xfrm>
            <a:off x="2225675" y="31718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1" name="Freeform 71"/>
          <p:cNvSpPr>
            <a:spLocks/>
          </p:cNvSpPr>
          <p:nvPr/>
        </p:nvSpPr>
        <p:spPr bwMode="auto">
          <a:xfrm>
            <a:off x="5057775" y="3041650"/>
            <a:ext cx="4763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Line 72"/>
          <p:cNvSpPr>
            <a:spLocks noChangeShapeType="1"/>
          </p:cNvSpPr>
          <p:nvPr/>
        </p:nvSpPr>
        <p:spPr bwMode="auto">
          <a:xfrm flipV="1">
            <a:off x="3400425" y="35639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3" name="Line 73"/>
          <p:cNvSpPr>
            <a:spLocks noChangeShapeType="1"/>
          </p:cNvSpPr>
          <p:nvPr/>
        </p:nvSpPr>
        <p:spPr bwMode="auto">
          <a:xfrm flipV="1">
            <a:off x="3419475" y="42751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4" name="Text Box 74"/>
          <p:cNvSpPr txBox="1">
            <a:spLocks noChangeArrowheads="1"/>
          </p:cNvSpPr>
          <p:nvPr/>
        </p:nvSpPr>
        <p:spPr bwMode="auto">
          <a:xfrm>
            <a:off x="1682750" y="24606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A</a:t>
            </a:r>
          </a:p>
        </p:txBody>
      </p:sp>
      <p:sp>
        <p:nvSpPr>
          <p:cNvPr id="139275" name="Text Box 75"/>
          <p:cNvSpPr txBox="1">
            <a:spLocks noChangeArrowheads="1"/>
          </p:cNvSpPr>
          <p:nvPr/>
        </p:nvSpPr>
        <p:spPr bwMode="auto">
          <a:xfrm>
            <a:off x="7086600" y="387985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B</a:t>
            </a:r>
          </a:p>
        </p:txBody>
      </p:sp>
      <p:sp>
        <p:nvSpPr>
          <p:cNvPr id="139276" name="Text Box 76"/>
          <p:cNvSpPr txBox="1">
            <a:spLocks noChangeArrowheads="1"/>
          </p:cNvSpPr>
          <p:nvPr/>
        </p:nvSpPr>
        <p:spPr bwMode="auto">
          <a:xfrm>
            <a:off x="5249863" y="2438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C</a:t>
            </a:r>
          </a:p>
        </p:txBody>
      </p:sp>
      <p:sp>
        <p:nvSpPr>
          <p:cNvPr id="139277" name="Freeform 77"/>
          <p:cNvSpPr>
            <a:spLocks/>
          </p:cNvSpPr>
          <p:nvPr/>
        </p:nvSpPr>
        <p:spPr bwMode="auto">
          <a:xfrm>
            <a:off x="2235200" y="3019425"/>
            <a:ext cx="2967038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78" name="Group 78"/>
          <p:cNvGrpSpPr>
            <a:grpSpLocks/>
          </p:cNvGrpSpPr>
          <p:nvPr/>
        </p:nvGrpSpPr>
        <p:grpSpPr bwMode="auto">
          <a:xfrm>
            <a:off x="2701925" y="3502025"/>
            <a:ext cx="2295525" cy="336550"/>
            <a:chOff x="2418" y="3342"/>
            <a:chExt cx="1446" cy="212"/>
          </a:xfrm>
        </p:grpSpPr>
        <p:sp>
          <p:nvSpPr>
            <p:cNvPr id="139337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9338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39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0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41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>
                  <a:solidFill>
                    <a:srgbClr val="CC0000"/>
                  </a:solidFill>
                </a:rPr>
                <a:t>src:B</a:t>
              </a:r>
              <a:r>
                <a:rPr lang="en-US" sz="1600"/>
                <a:t> dest:A     payload</a:t>
              </a:r>
              <a:endParaRPr lang="en-US" sz="1600">
                <a:latin typeface="Times New Roman" charset="0"/>
              </a:endParaRPr>
            </a:p>
          </p:txBody>
        </p:sp>
      </p:grpSp>
      <p:pic>
        <p:nvPicPr>
          <p:cNvPr id="139279" name="Picture 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2533650"/>
            <a:ext cx="4714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9280" name="Group 48"/>
          <p:cNvGrpSpPr>
            <a:grpSpLocks/>
          </p:cNvGrpSpPr>
          <p:nvPr/>
        </p:nvGrpSpPr>
        <p:grpSpPr bwMode="auto">
          <a:xfrm flipH="1">
            <a:off x="6575425" y="3886200"/>
            <a:ext cx="735013" cy="681038"/>
            <a:chOff x="-44" y="1473"/>
            <a:chExt cx="981" cy="1105"/>
          </a:xfrm>
        </p:grpSpPr>
        <p:pic>
          <p:nvPicPr>
            <p:cNvPr id="139335" name="Picture 4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336" name="Freeform 5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9281" name="Group 54"/>
          <p:cNvGrpSpPr>
            <a:grpSpLocks/>
          </p:cNvGrpSpPr>
          <p:nvPr/>
        </p:nvGrpSpPr>
        <p:grpSpPr bwMode="auto">
          <a:xfrm>
            <a:off x="2084388" y="2544763"/>
            <a:ext cx="365125" cy="712787"/>
            <a:chOff x="4140" y="429"/>
            <a:chExt cx="1425" cy="2396"/>
          </a:xfrm>
        </p:grpSpPr>
        <p:sp>
          <p:nvSpPr>
            <p:cNvPr id="139303" name="Freeform 5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4" name="Rectangle 56"/>
            <p:cNvSpPr>
              <a:spLocks noChangeArrowheads="1"/>
            </p:cNvSpPr>
            <p:nvPr/>
          </p:nvSpPr>
          <p:spPr bwMode="auto">
            <a:xfrm>
              <a:off x="4208" y="429"/>
              <a:ext cx="1047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05" name="Freeform 5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6" name="Freeform 5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7" name="Rectangle 59"/>
            <p:cNvSpPr>
              <a:spLocks noChangeArrowheads="1"/>
            </p:cNvSpPr>
            <p:nvPr/>
          </p:nvSpPr>
          <p:spPr bwMode="auto">
            <a:xfrm>
              <a:off x="4214" y="690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08" name="Group 6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9333" name="AutoShape 6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34" name="AutoShape 62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09" name="Rectangle 63"/>
            <p:cNvSpPr>
              <a:spLocks noChangeArrowheads="1"/>
            </p:cNvSpPr>
            <p:nvPr/>
          </p:nvSpPr>
          <p:spPr bwMode="auto">
            <a:xfrm>
              <a:off x="4227" y="1021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10" name="Group 6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9331" name="AutoShape 65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32" name="AutoShape 6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6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11" name="Rectangle 67"/>
            <p:cNvSpPr>
              <a:spLocks noChangeArrowheads="1"/>
            </p:cNvSpPr>
            <p:nvPr/>
          </p:nvSpPr>
          <p:spPr bwMode="auto">
            <a:xfrm>
              <a:off x="4214" y="1358"/>
              <a:ext cx="60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2" name="Rectangle 68"/>
            <p:cNvSpPr>
              <a:spLocks noChangeArrowheads="1"/>
            </p:cNvSpPr>
            <p:nvPr/>
          </p:nvSpPr>
          <p:spPr bwMode="auto">
            <a:xfrm>
              <a:off x="4227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13" name="Group 6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9329" name="AutoShape 70"/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30" name="AutoShape 71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5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14" name="Freeform 7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315" name="Group 7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9327" name="AutoShape 7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28" name="AutoShape 75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9316" name="Rectangle 76"/>
            <p:cNvSpPr>
              <a:spLocks noChangeArrowheads="1"/>
            </p:cNvSpPr>
            <p:nvPr/>
          </p:nvSpPr>
          <p:spPr bwMode="auto">
            <a:xfrm>
              <a:off x="5249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7" name="Freeform 7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8" name="Freeform 7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19" name="Oval 79"/>
            <p:cNvSpPr>
              <a:spLocks noChangeArrowheads="1"/>
            </p:cNvSpPr>
            <p:nvPr/>
          </p:nvSpPr>
          <p:spPr bwMode="auto">
            <a:xfrm>
              <a:off x="5515" y="2612"/>
              <a:ext cx="50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0" name="Freeform 8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21" name="AutoShape 81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2" name="AutoShape 82"/>
            <p:cNvSpPr>
              <a:spLocks noChangeArrowheads="1"/>
            </p:cNvSpPr>
            <p:nvPr/>
          </p:nvSpPr>
          <p:spPr bwMode="auto">
            <a:xfrm>
              <a:off x="4208" y="2713"/>
              <a:ext cx="1066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3" name="Oval 83"/>
            <p:cNvSpPr>
              <a:spLocks noChangeArrowheads="1"/>
            </p:cNvSpPr>
            <p:nvPr/>
          </p:nvSpPr>
          <p:spPr bwMode="auto">
            <a:xfrm>
              <a:off x="4307" y="2382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4" name="Oval 84"/>
            <p:cNvSpPr>
              <a:spLocks noChangeArrowheads="1"/>
            </p:cNvSpPr>
            <p:nvPr/>
          </p:nvSpPr>
          <p:spPr bwMode="auto">
            <a:xfrm>
              <a:off x="4487" y="2382"/>
              <a:ext cx="161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>
                <a:solidFill>
                  <a:srgbClr val="FF0000"/>
                </a:solidFill>
              </a:endParaRPr>
            </a:p>
          </p:txBody>
        </p:sp>
        <p:sp>
          <p:nvSpPr>
            <p:cNvPr id="139325" name="Oval 85"/>
            <p:cNvSpPr>
              <a:spLocks noChangeArrowheads="1"/>
            </p:cNvSpPr>
            <p:nvPr/>
          </p:nvSpPr>
          <p:spPr bwMode="auto">
            <a:xfrm>
              <a:off x="4660" y="2382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26" name="Rectangle 86"/>
            <p:cNvSpPr>
              <a:spLocks noChangeArrowheads="1"/>
            </p:cNvSpPr>
            <p:nvPr/>
          </p:nvSpPr>
          <p:spPr bwMode="auto">
            <a:xfrm>
              <a:off x="5063" y="1832"/>
              <a:ext cx="87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282" name="Group 87"/>
          <p:cNvGrpSpPr>
            <a:grpSpLocks/>
          </p:cNvGrpSpPr>
          <p:nvPr/>
        </p:nvGrpSpPr>
        <p:grpSpPr bwMode="auto">
          <a:xfrm>
            <a:off x="3011488" y="3946525"/>
            <a:ext cx="881062" cy="365125"/>
            <a:chOff x="2356" y="1300"/>
            <a:chExt cx="555" cy="194"/>
          </a:xfrm>
        </p:grpSpPr>
        <p:sp>
          <p:nvSpPr>
            <p:cNvPr id="13929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sp>
          <p:nvSpPr>
            <p:cNvPr id="13929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>
                <a:latin typeface="Times New Roman" charset="0"/>
              </a:endParaRPr>
            </a:p>
          </p:txBody>
        </p:sp>
        <p:sp>
          <p:nvSpPr>
            <p:cNvPr id="13929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charset="0"/>
              </a:endParaRPr>
            </a:p>
          </p:txBody>
        </p:sp>
        <p:grpSp>
          <p:nvGrpSpPr>
            <p:cNvPr id="139298" name="Group 9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39301" name="Freeform 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02" name="Freeform 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9299" name="Line 94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00" name="Line 95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928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51A3FA4F-31F8-0F46-9013-5E3AD138A9E1}" type="slidenum">
              <a:rPr lang="en-US" sz="1200">
                <a:latin typeface="Tahoma" charset="0"/>
              </a:rPr>
              <a:pPr/>
              <a:t>67</a:t>
            </a:fld>
            <a:endParaRPr lang="en-US" sz="1200">
              <a:latin typeface="Tahoma" charset="0"/>
            </a:endParaRPr>
          </a:p>
        </p:txBody>
      </p:sp>
      <p:sp>
        <p:nvSpPr>
          <p:cNvPr id="139284" name="Text Box 50"/>
          <p:cNvSpPr txBox="1">
            <a:spLocks noChangeArrowheads="1"/>
          </p:cNvSpPr>
          <p:nvPr/>
        </p:nvSpPr>
        <p:spPr bwMode="auto">
          <a:xfrm>
            <a:off x="946150" y="5562600"/>
            <a:ext cx="667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latin typeface="Gill Sans MT" charset="0"/>
              </a:rPr>
              <a:t>… lots more on security (throughout, Chapter 8)</a:t>
            </a:r>
          </a:p>
        </p:txBody>
      </p:sp>
      <p:grpSp>
        <p:nvGrpSpPr>
          <p:cNvPr id="139285" name="Group 347"/>
          <p:cNvGrpSpPr>
            <a:grpSpLocks/>
          </p:cNvGrpSpPr>
          <p:nvPr/>
        </p:nvGrpSpPr>
        <p:grpSpPr bwMode="auto">
          <a:xfrm>
            <a:off x="3011488" y="3917950"/>
            <a:ext cx="893762" cy="452438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5285" y="1694600"/>
              <a:ext cx="1124363" cy="319561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153"/>
              <a:ext cx="1128371" cy="11676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4363" cy="31956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884" y="1673091"/>
              <a:ext cx="549154" cy="161317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1761" y="1633146"/>
              <a:ext cx="663395" cy="110617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676" y="1728399"/>
              <a:ext cx="244514" cy="9679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736" y="1729935"/>
              <a:ext cx="240505" cy="96791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618"/>
              <a:ext cx="4008" cy="12290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5640" y="1734545"/>
              <a:ext cx="4008" cy="12290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821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pic>
        <p:nvPicPr>
          <p:cNvPr id="142338" name="Picture 6" descr="arpan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4495800" y="4222750"/>
            <a:ext cx="27162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7825" y="252413"/>
            <a:ext cx="7772400" cy="647700"/>
          </a:xfrm>
        </p:spPr>
        <p:txBody>
          <a:bodyPr/>
          <a:lstStyle/>
          <a:p>
            <a:pPr eaLnBrk="1" hangingPunct="1"/>
            <a:r>
              <a:rPr lang="en-US" sz="4000">
                <a:latin typeface="Gill Sans MT" charset="0"/>
              </a:rPr>
              <a:t>Internet history</a:t>
            </a:r>
            <a:endParaRPr lang="en-US">
              <a:latin typeface="Gill Sans MT" charset="0"/>
            </a:endParaRPr>
          </a:p>
        </p:txBody>
      </p:sp>
      <p:sp>
        <p:nvSpPr>
          <p:cNvPr id="1556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35000" y="1725613"/>
            <a:ext cx="3657600" cy="441960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1961:</a:t>
            </a:r>
            <a:r>
              <a:rPr lang="en-US" sz="2400" dirty="0">
                <a:latin typeface="Gill Sans MT" charset="0"/>
              </a:rPr>
              <a:t> Kleinrock - queueing theory shows effectiveness of packet-switching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1964:</a:t>
            </a:r>
            <a:r>
              <a:rPr lang="en-US" sz="2400" dirty="0">
                <a:latin typeface="Gill Sans MT" charset="0"/>
              </a:rPr>
              <a:t> Baran - packet-switching in military nets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1967:</a:t>
            </a:r>
            <a:r>
              <a:rPr lang="en-US" sz="2400" dirty="0">
                <a:latin typeface="Gill Sans MT" charset="0"/>
              </a:rPr>
              <a:t> ARPAnet conceived by Advanced Research Projects Agency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1969:</a:t>
            </a:r>
            <a:r>
              <a:rPr lang="en-US" sz="2400" dirty="0">
                <a:latin typeface="Gill Sans MT" charset="0"/>
              </a:rPr>
              <a:t> first ARPAnet node operational</a:t>
            </a:r>
          </a:p>
          <a:p>
            <a:pPr eaLnBrk="1" hangingPunct="1">
              <a:buSzPct val="75000"/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42341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97015" y="1476322"/>
            <a:ext cx="4786312" cy="2871787"/>
          </a:xfrm>
        </p:spPr>
        <p:txBody>
          <a:bodyPr/>
          <a:lstStyle/>
          <a:p>
            <a:pPr marL="287338" indent="-287338" eaLnBrk="1" hangingPunct="1"/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1972: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628650" lvl="1" indent="-233363" eaLnBrk="1" hangingPunct="1"/>
            <a:r>
              <a:rPr lang="en-US" dirty="0" err="1">
                <a:latin typeface="Gill Sans MT" charset="0"/>
                <a:cs typeface="Arial" charset="0"/>
              </a:rPr>
              <a:t>ARPAnet</a:t>
            </a:r>
            <a:r>
              <a:rPr lang="en-US" dirty="0">
                <a:latin typeface="Gill Sans MT" charset="0"/>
                <a:cs typeface="Arial" charset="0"/>
              </a:rPr>
              <a:t> public demo</a:t>
            </a:r>
          </a:p>
          <a:p>
            <a:pPr marL="628650" lvl="1" indent="-233363" eaLnBrk="1" hangingPunct="1"/>
            <a:r>
              <a:rPr lang="en-US" dirty="0">
                <a:latin typeface="Gill Sans MT" charset="0"/>
                <a:cs typeface="Arial" charset="0"/>
              </a:rPr>
              <a:t>NCP (Network Control Protocol) first host-host protocol </a:t>
            </a:r>
          </a:p>
          <a:p>
            <a:pPr marL="628650" lvl="1" indent="-233363" eaLnBrk="1" hangingPunct="1"/>
            <a:r>
              <a:rPr lang="en-US" dirty="0">
                <a:latin typeface="Gill Sans MT" charset="0"/>
                <a:cs typeface="Arial" charset="0"/>
              </a:rPr>
              <a:t>first e-mail program</a:t>
            </a:r>
          </a:p>
          <a:p>
            <a:pPr marL="628650" lvl="1" indent="-233363" eaLnBrk="1" hangingPunct="1"/>
            <a:r>
              <a:rPr lang="en-US" dirty="0" err="1">
                <a:latin typeface="Gill Sans MT" charset="0"/>
                <a:cs typeface="Arial" charset="0"/>
              </a:rPr>
              <a:t>ARPAnet</a:t>
            </a:r>
            <a:r>
              <a:rPr lang="en-US" dirty="0">
                <a:latin typeface="Gill Sans MT" charset="0"/>
                <a:cs typeface="Arial" charset="0"/>
              </a:rPr>
              <a:t> has 15 nodes</a:t>
            </a:r>
          </a:p>
        </p:txBody>
      </p:sp>
      <p:sp>
        <p:nvSpPr>
          <p:cNvPr id="142342" name="Rectangle 5"/>
          <p:cNvSpPr>
            <a:spLocks noChangeArrowheads="1"/>
          </p:cNvSpPr>
          <p:nvPr/>
        </p:nvSpPr>
        <p:spPr bwMode="auto">
          <a:xfrm>
            <a:off x="523875" y="886016"/>
            <a:ext cx="7772400" cy="58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 dirty="0">
                <a:solidFill>
                  <a:srgbClr val="CC0000"/>
                </a:solidFill>
                <a:latin typeface="Comic Sans MS" charset="0"/>
              </a:rPr>
              <a:t>1961-1972: Early packet-switching principles</a:t>
            </a:r>
            <a:endParaRPr lang="en-US" sz="2800" u="sng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4234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A3720332-15E2-CD49-901B-1DEEE308F12A}" type="slidenum">
              <a:rPr lang="en-US" sz="1200">
                <a:latin typeface="Tahoma" charset="0"/>
              </a:rPr>
              <a:pPr/>
              <a:t>68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234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8450" y="1795463"/>
            <a:ext cx="4506913" cy="4457700"/>
          </a:xfrm>
        </p:spPr>
        <p:txBody>
          <a:bodyPr/>
          <a:lstStyle/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1970:</a:t>
            </a:r>
            <a:r>
              <a:rPr lang="en-US" sz="2400">
                <a:latin typeface="Gill Sans MT" charset="0"/>
              </a:rPr>
              <a:t> ALOHAnet satellite network in Hawaii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1974:</a:t>
            </a:r>
            <a:r>
              <a:rPr lang="en-US" sz="2400">
                <a:latin typeface="Gill Sans MT" charset="0"/>
              </a:rPr>
              <a:t> Cerf and Kahn - architecture for interconnecting networks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1976:</a:t>
            </a:r>
            <a:r>
              <a:rPr lang="en-US" sz="2400">
                <a:latin typeface="Gill Sans MT" charset="0"/>
              </a:rPr>
              <a:t> Ethernet at Xerox PARC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late70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s:</a:t>
            </a:r>
            <a:r>
              <a:rPr lang="en-US" altLang="ja-JP" sz="2400">
                <a:latin typeface="Gill Sans MT" charset="0"/>
              </a:rPr>
              <a:t> proprietary architectures: DECnet, SNA, XNA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late 70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s:</a:t>
            </a:r>
            <a:r>
              <a:rPr lang="en-US" altLang="ja-JP" sz="2400">
                <a:latin typeface="Gill Sans MT" charset="0"/>
              </a:rPr>
              <a:t> switching fixed length packets (ATM precursor)</a:t>
            </a:r>
          </a:p>
          <a:p>
            <a:pPr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1979:</a:t>
            </a:r>
            <a:r>
              <a:rPr lang="en-US" sz="2400">
                <a:latin typeface="Gill Sans MT" charset="0"/>
              </a:rPr>
              <a:t> ARPAnet has 200 nodes</a:t>
            </a:r>
          </a:p>
        </p:txBody>
      </p:sp>
      <p:sp>
        <p:nvSpPr>
          <p:cNvPr id="14438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999038" y="2155825"/>
            <a:ext cx="3924300" cy="3487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90"/>
                </a:solidFill>
                <a:latin typeface="Gill Sans MT" charset="0"/>
              </a:rPr>
              <a:t>Cerf and Kahn</a:t>
            </a:r>
            <a:r>
              <a:rPr lang="ja-JP" altLang="en-US" sz="2400">
                <a:solidFill>
                  <a:srgbClr val="000090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0"/>
                </a:solidFill>
                <a:latin typeface="Gill Sans MT" charset="0"/>
              </a:rPr>
              <a:t>s internetworking principles: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minimalism, autonomy - no internal changes required to interconnect networks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best effort service model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stateless routers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Gill Sans MT" charset="0"/>
                <a:cs typeface="Arial" charset="0"/>
              </a:rPr>
              <a:t>decentralized control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2400">
                <a:solidFill>
                  <a:srgbClr val="000090"/>
                </a:solidFill>
                <a:latin typeface="Gill Sans MT" charset="0"/>
              </a:rPr>
              <a:t>define today</a:t>
            </a:r>
            <a:r>
              <a:rPr lang="ja-JP" altLang="en-US" sz="2400">
                <a:solidFill>
                  <a:srgbClr val="000090"/>
                </a:solidFill>
                <a:latin typeface="Gill Sans MT" charset="0"/>
              </a:rPr>
              <a:t>’</a:t>
            </a:r>
            <a:r>
              <a:rPr lang="en-US" altLang="ja-JP" sz="2400">
                <a:solidFill>
                  <a:srgbClr val="000090"/>
                </a:solidFill>
                <a:latin typeface="Gill Sans MT" charset="0"/>
              </a:rPr>
              <a:t>s Internet architecture</a:t>
            </a:r>
            <a:endParaRPr lang="en-US" sz="2400">
              <a:solidFill>
                <a:srgbClr val="000090"/>
              </a:solidFill>
              <a:latin typeface="Gill Sans MT" charset="0"/>
            </a:endParaRPr>
          </a:p>
        </p:txBody>
      </p:sp>
      <p:sp>
        <p:nvSpPr>
          <p:cNvPr id="144388" name="Rectangle 5"/>
          <p:cNvSpPr>
            <a:spLocks noChangeArrowheads="1"/>
          </p:cNvSpPr>
          <p:nvPr/>
        </p:nvSpPr>
        <p:spPr bwMode="auto">
          <a:xfrm>
            <a:off x="201490" y="921238"/>
            <a:ext cx="7972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i="1" dirty="0">
                <a:solidFill>
                  <a:srgbClr val="CC0000"/>
                </a:solidFill>
                <a:latin typeface="Comic Sans MS" charset="0"/>
              </a:rPr>
              <a:t>1972-1980: Internetworking, new and proprietary nets</a:t>
            </a:r>
            <a:endParaRPr lang="en-US" sz="4000" u="sng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44389" name="Rectangle 6"/>
          <p:cNvSpPr>
            <a:spLocks noChangeArrowheads="1"/>
          </p:cNvSpPr>
          <p:nvPr/>
        </p:nvSpPr>
        <p:spPr bwMode="auto">
          <a:xfrm>
            <a:off x="4970463" y="1982788"/>
            <a:ext cx="3878262" cy="36195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44390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4439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D5DFBB3A-7679-2F4E-A0BB-8CE747F504C4}" type="slidenum">
              <a:rPr lang="en-US" sz="1200">
                <a:latin typeface="Tahoma" charset="0"/>
              </a:rPr>
              <a:pPr/>
              <a:t>69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9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8AA2C-8E99-2848-81BC-FCB07AB7EC1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9763" y="234950"/>
            <a:ext cx="7264400" cy="14827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Start with: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Fundamental Requirement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4330700" y="1292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986588" y="7699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2673350" y="16446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427038" y="2290763"/>
            <a:ext cx="822642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cs typeface="+mn-cs"/>
              </a:rPr>
              <a:t>A Computer Network must provide: general, cost-effective, fair, robust, secure, and high performance connectivity among a large diverse set of nodes/users/apps</a:t>
            </a:r>
            <a:r>
              <a:rPr lang="en-US" sz="2800" dirty="0" smtClean="0">
                <a:cs typeface="+mn-cs"/>
              </a:rPr>
              <a:t>.</a:t>
            </a:r>
          </a:p>
          <a:p>
            <a:pPr>
              <a:defRPr/>
            </a:pPr>
            <a:endParaRPr lang="en-US" sz="2800" dirty="0">
              <a:cs typeface="+mn-cs"/>
            </a:endParaRPr>
          </a:p>
          <a:p>
            <a:pPr>
              <a:defRPr/>
            </a:pPr>
            <a:r>
              <a:rPr lang="en-US" sz="2800" dirty="0">
                <a:cs typeface="+mn-cs"/>
              </a:rPr>
              <a:t>C</a:t>
            </a:r>
            <a:r>
              <a:rPr lang="en-US" sz="2800" dirty="0" smtClean="0">
                <a:cs typeface="+mn-cs"/>
              </a:rPr>
              <a:t>an </a:t>
            </a:r>
            <a:r>
              <a:rPr lang="en-US" sz="2800" dirty="0" smtClean="0">
                <a:cs typeface="+mn-cs"/>
              </a:rPr>
              <a:t>we agree on a definition of these terms?</a:t>
            </a:r>
            <a:endParaRPr lang="en-US" sz="2800" dirty="0">
              <a:cs typeface="+mn-cs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01813"/>
            <a:ext cx="3810000" cy="4457700"/>
          </a:xfrm>
        </p:spPr>
        <p:txBody>
          <a:bodyPr/>
          <a:lstStyle/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1983:</a:t>
            </a:r>
            <a:r>
              <a:rPr lang="en-US" sz="2400">
                <a:latin typeface="Gill Sans MT" charset="0"/>
              </a:rPr>
              <a:t> deployment of TCP/IP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1982:</a:t>
            </a:r>
            <a:r>
              <a:rPr lang="en-US" sz="2400">
                <a:latin typeface="Gill Sans MT" charset="0"/>
              </a:rPr>
              <a:t> smtp e-mail protocol defined 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1983:</a:t>
            </a:r>
            <a:r>
              <a:rPr lang="en-US" sz="2400">
                <a:latin typeface="Gill Sans MT" charset="0"/>
              </a:rPr>
              <a:t> DNS defined for name-to-IP-address translation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1985:</a:t>
            </a:r>
            <a:r>
              <a:rPr lang="en-US" sz="2400">
                <a:latin typeface="Gill Sans MT" charset="0"/>
              </a:rPr>
              <a:t> ftp protocol defined</a:t>
            </a:r>
          </a:p>
          <a:p>
            <a:pPr marL="287338" indent="-287338" eaLnBrk="1" hangingPunct="1"/>
            <a:r>
              <a:rPr lang="en-US" sz="2400">
                <a:solidFill>
                  <a:srgbClr val="000099"/>
                </a:solidFill>
                <a:latin typeface="Gill Sans MT" charset="0"/>
              </a:rPr>
              <a:t>1988:</a:t>
            </a:r>
            <a:r>
              <a:rPr lang="en-US" sz="2400">
                <a:latin typeface="Gill Sans MT" charset="0"/>
              </a:rPr>
              <a:t> TCP congestion control</a:t>
            </a:r>
          </a:p>
        </p:txBody>
      </p:sp>
      <p:sp>
        <p:nvSpPr>
          <p:cNvPr id="159747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5800" y="1811338"/>
            <a:ext cx="3810000" cy="4448175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new national networks: </a:t>
            </a:r>
            <a:r>
              <a:rPr lang="en-US" sz="2400" dirty="0" smtClean="0">
                <a:latin typeface="Gill Sans MT" charset="0"/>
              </a:rPr>
              <a:t>CSnet</a:t>
            </a:r>
            <a:r>
              <a:rPr lang="en-US" sz="2400" dirty="0">
                <a:latin typeface="Gill Sans MT" charset="0"/>
              </a:rPr>
              <a:t>, BITnet, NSFnet, Minitel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100,000 hosts connected to confederation of networks</a:t>
            </a:r>
          </a:p>
          <a:p>
            <a:pPr eaLnBrk="1" hangingPunct="1">
              <a:buSzPct val="75000"/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46436" name="Rectangle 5"/>
          <p:cNvSpPr>
            <a:spLocks noChangeArrowheads="1"/>
          </p:cNvSpPr>
          <p:nvPr/>
        </p:nvSpPr>
        <p:spPr bwMode="auto">
          <a:xfrm>
            <a:off x="230798" y="999392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i="1" dirty="0">
                <a:solidFill>
                  <a:srgbClr val="CC0000"/>
                </a:solidFill>
                <a:latin typeface="Comic Sans MS" charset="0"/>
              </a:rPr>
              <a:t>1980-1990: new protocols, a proliferation of networks</a:t>
            </a:r>
            <a:endParaRPr lang="en-US" sz="4000" u="sng" dirty="0">
              <a:solidFill>
                <a:srgbClr val="CC0000"/>
              </a:solidFill>
              <a:latin typeface="Comic Sans MS" charset="0"/>
            </a:endParaRPr>
          </a:p>
        </p:txBody>
      </p:sp>
      <p:sp>
        <p:nvSpPr>
          <p:cNvPr id="146437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4643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D1BAACE-F63D-314D-8401-22E3934655AA}" type="slidenum">
              <a:rPr lang="en-US" sz="1200">
                <a:latin typeface="Tahoma" charset="0"/>
              </a:rPr>
              <a:pPr/>
              <a:t>70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861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6179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945" y="1643030"/>
            <a:ext cx="4470400" cy="4457700"/>
          </a:xfrm>
        </p:spPr>
        <p:txBody>
          <a:bodyPr/>
          <a:lstStyle/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early 1990</a:t>
            </a:r>
            <a:r>
              <a:rPr lang="ja-JP" altLang="en-US" sz="2400" dirty="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s:</a:t>
            </a:r>
            <a:r>
              <a:rPr lang="en-US" altLang="ja-JP" sz="2400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altLang="ja-JP" sz="2400" dirty="0">
                <a:latin typeface="Gill Sans MT" charset="0"/>
              </a:rPr>
              <a:t>ARPAnet decommissioned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1991:</a:t>
            </a:r>
            <a:r>
              <a:rPr lang="en-US" sz="2400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NSF lifts restrictions on commercial use of NSFnet (decommissioned, 1995)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early 1990s:</a:t>
            </a:r>
            <a:r>
              <a:rPr lang="en-US" sz="2400" dirty="0">
                <a:latin typeface="Gill Sans MT" charset="0"/>
              </a:rPr>
              <a:t> Web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hypertext [Bush 1945, Nelson 1960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s]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HTML, HTTP: Berners-Lee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1994: Mosaic, later Netscape</a:t>
            </a:r>
          </a:p>
          <a:p>
            <a:pPr marL="569913" lvl="1" indent="-225425" eaLnBrk="1" hangingPunct="1"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late 1990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s: commercialization</a:t>
            </a:r>
            <a:r>
              <a:rPr lang="en-US" altLang="ja-JP" sz="2000" dirty="0">
                <a:latin typeface="Gill Sans MT" charset="0"/>
                <a:ea typeface="ＭＳ Ｐゴシック" charset="0"/>
                <a:cs typeface="ＭＳ Ｐゴシック" charset="0"/>
              </a:rPr>
              <a:t> of the Web</a:t>
            </a:r>
          </a:p>
          <a:p>
            <a:pPr marL="225425" indent="-225425" eaLnBrk="1" hangingPunct="1"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  <a:p>
            <a:pPr marL="225425" indent="-225425" eaLnBrk="1" hangingPunct="1">
              <a:buFont typeface="Wingdings" charset="2"/>
              <a:buChar char="§"/>
              <a:defRPr/>
            </a:pPr>
            <a:endParaRPr lang="en-US" sz="2400" dirty="0">
              <a:latin typeface="Gill Sans MT" charset="0"/>
            </a:endParaRPr>
          </a:p>
        </p:txBody>
      </p:sp>
      <p:sp>
        <p:nvSpPr>
          <p:cNvPr id="161795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9500" y="1800225"/>
            <a:ext cx="3965575" cy="4448175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late 1990</a:t>
            </a:r>
            <a:r>
              <a:rPr lang="ja-JP" altLang="en-US" sz="2400" dirty="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s – 2000</a:t>
            </a:r>
            <a:r>
              <a:rPr lang="ja-JP" altLang="en-US" sz="2400" dirty="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2400" dirty="0">
                <a:solidFill>
                  <a:srgbClr val="000099"/>
                </a:solidFill>
                <a:latin typeface="Gill Sans MT" charset="0"/>
              </a:rPr>
              <a:t>s: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more killer apps: instant messaging, P2P file sharing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security to forefront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est. 50 million host, 100 million+ users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backbone links running at Gbps</a:t>
            </a:r>
          </a:p>
          <a:p>
            <a:pPr eaLnBrk="1" hangingPunct="1">
              <a:buFont typeface="Wingdings" charset="2"/>
              <a:buChar char="§"/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48484" name="Rectangle 5"/>
          <p:cNvSpPr>
            <a:spLocks noChangeArrowheads="1"/>
          </p:cNvSpPr>
          <p:nvPr/>
        </p:nvSpPr>
        <p:spPr bwMode="auto">
          <a:xfrm>
            <a:off x="523875" y="1028700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1990, 2000</a:t>
            </a:r>
            <a:r>
              <a:rPr lang="ja-JP" altLang="en-US" sz="2800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sz="2800" i="1">
                <a:solidFill>
                  <a:srgbClr val="CC0000"/>
                </a:solidFill>
                <a:latin typeface="Gill Sans MT" charset="0"/>
              </a:rPr>
              <a:t>s: commercialization, the Web, new apps</a:t>
            </a:r>
            <a:endParaRPr lang="en-US" sz="2800" u="sng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48485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4848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FE311A68-0526-0244-8EBF-181517FF96A1}" type="slidenum">
              <a:rPr lang="en-US" sz="1200">
                <a:latin typeface="Tahoma" charset="0"/>
              </a:rPr>
              <a:pPr/>
              <a:t>71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02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6384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4664" y="1053368"/>
            <a:ext cx="7502525" cy="4457700"/>
          </a:xfrm>
        </p:spPr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n-US" i="1" dirty="0">
                <a:solidFill>
                  <a:srgbClr val="C00000"/>
                </a:solidFill>
                <a:latin typeface="Gill Sans MT" charset="0"/>
              </a:rPr>
              <a:t>2005-present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~5B devices attached to Internet </a:t>
            </a:r>
            <a:r>
              <a:rPr lang="en-US" sz="1800" dirty="0" smtClean="0">
                <a:latin typeface="Gill Sans MT" charset="0"/>
              </a:rPr>
              <a:t>(2016)</a:t>
            </a:r>
            <a:endParaRPr lang="en-US" sz="1800" dirty="0">
              <a:latin typeface="Gill Sans MT" charset="0"/>
            </a:endParaRP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 smtClean="0">
                <a:latin typeface="Gill Sans MT" charset="0"/>
                <a:ea typeface="ＭＳ Ｐゴシック" charset="0"/>
                <a:cs typeface="ＭＳ Ｐゴシック" charset="0"/>
              </a:rPr>
              <a:t>smartphones 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and tablets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aggressive 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deployment of broadband access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increasing </a:t>
            </a:r>
            <a:r>
              <a:rPr lang="en-US" sz="2400" dirty="0">
                <a:latin typeface="Gill Sans MT" charset="0"/>
              </a:rPr>
              <a:t>ubiquity of high-speed wireless access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emergence </a:t>
            </a:r>
            <a:r>
              <a:rPr lang="en-US" sz="2400" dirty="0">
                <a:latin typeface="Gill Sans MT" charset="0"/>
              </a:rPr>
              <a:t>of online social networks: 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Facebook: </a:t>
            </a:r>
            <a:r>
              <a:rPr lang="en-US" sz="2000" dirty="0" smtClean="0">
                <a:latin typeface="Gill Sans MT" charset="0"/>
                <a:ea typeface="ＭＳ Ｐゴシック" charset="0"/>
                <a:cs typeface="ＭＳ Ｐゴシック" charset="0"/>
              </a:rPr>
              <a:t>~ </a:t>
            </a:r>
            <a:r>
              <a:rPr lang="en-US" sz="2000" dirty="0">
                <a:latin typeface="Gill Sans MT" charset="0"/>
                <a:ea typeface="ＭＳ Ｐゴシック" charset="0"/>
                <a:cs typeface="ＭＳ Ｐゴシック" charset="0"/>
              </a:rPr>
              <a:t>one billion users</a:t>
            </a:r>
            <a:endParaRPr lang="en-US" dirty="0">
              <a:latin typeface="Gill Sans MT" charset="0"/>
              <a:ea typeface="ＭＳ Ｐゴシック" charset="0"/>
              <a:cs typeface="ＭＳ Ｐゴシック" charset="0"/>
            </a:endParaRP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service </a:t>
            </a:r>
            <a:r>
              <a:rPr lang="en-US" sz="2400" dirty="0">
                <a:latin typeface="Gill Sans MT" charset="0"/>
              </a:rPr>
              <a:t>providers (Google, Microsoft) create their own networks</a:t>
            </a:r>
          </a:p>
          <a:p>
            <a:pPr marL="682625" lvl="1" indent="-225425" eaLnBrk="1" hangingPunct="1">
              <a:buSzPct val="100000"/>
              <a:buFont typeface="Arial"/>
              <a:buChar char="•"/>
              <a:defRPr/>
            </a:pPr>
            <a:r>
              <a:rPr lang="en-US" dirty="0" smtClean="0">
                <a:latin typeface="Gill Sans MT" charset="0"/>
                <a:ea typeface="ＭＳ Ｐゴシック" charset="0"/>
                <a:cs typeface="ＭＳ Ｐゴシック" charset="0"/>
              </a:rPr>
              <a:t>bypass  </a:t>
            </a:r>
            <a:r>
              <a:rPr lang="en-US" dirty="0">
                <a:latin typeface="Gill Sans MT" charset="0"/>
                <a:ea typeface="ＭＳ Ｐゴシック" charset="0"/>
                <a:cs typeface="ＭＳ Ｐゴシック" charset="0"/>
              </a:rPr>
              <a:t>Internet, providing 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instantaneous</a:t>
            </a:r>
            <a:r>
              <a:rPr lang="ja-JP" altLang="en-US" dirty="0">
                <a:latin typeface="Gill Sans MT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 access to search, </a:t>
            </a:r>
            <a:r>
              <a:rPr lang="en-US" altLang="ja-JP" dirty="0" smtClean="0">
                <a:latin typeface="Gill Sans MT" charset="0"/>
                <a:ea typeface="ＭＳ Ｐゴシック" charset="0"/>
                <a:cs typeface="ＭＳ Ｐゴシック" charset="0"/>
              </a:rPr>
              <a:t>video content, email, </a:t>
            </a:r>
            <a:r>
              <a:rPr lang="en-US" altLang="ja-JP" dirty="0">
                <a:latin typeface="Gill Sans MT" charset="0"/>
                <a:ea typeface="ＭＳ Ｐゴシック" charset="0"/>
                <a:cs typeface="ＭＳ Ｐゴシック" charset="0"/>
              </a:rPr>
              <a:t>etc.</a:t>
            </a:r>
          </a:p>
          <a:p>
            <a:pPr marL="287338" indent="-287338" eaLnBrk="1" hangingPunct="1">
              <a:buFont typeface="Wingdings" charset="2"/>
              <a:buChar char="§"/>
              <a:defRPr/>
            </a:pPr>
            <a:r>
              <a:rPr lang="en-US" sz="2400" dirty="0" smtClean="0">
                <a:latin typeface="Gill Sans MT" charset="0"/>
              </a:rPr>
              <a:t>e-</a:t>
            </a:r>
            <a:r>
              <a:rPr lang="en-US" sz="2400" dirty="0">
                <a:latin typeface="Gill Sans MT" charset="0"/>
              </a:rPr>
              <a:t>commerce, universities, enterprises running their services in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cloud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(</a:t>
            </a:r>
            <a:r>
              <a:rPr lang="en-US" altLang="ja-JP" sz="2400" dirty="0" smtClean="0">
                <a:latin typeface="Gill Sans MT" charset="0"/>
              </a:rPr>
              <a:t>e.g., </a:t>
            </a:r>
            <a:r>
              <a:rPr lang="en-US" altLang="ja-JP" sz="2400" dirty="0">
                <a:latin typeface="Gill Sans MT" charset="0"/>
              </a:rPr>
              <a:t>Amazon EC2)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377825" y="252413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>
                <a:solidFill>
                  <a:srgbClr val="000099"/>
                </a:solidFill>
                <a:latin typeface="Gill Sans MT" charset="0"/>
              </a:rPr>
              <a:t>Internet history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5053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206EE726-DE79-DF41-BB2F-62EFB0F7713B}" type="slidenum">
              <a:rPr lang="en-US" sz="1200">
                <a:latin typeface="Tahoma" charset="0"/>
              </a:rPr>
              <a:pPr/>
              <a:t>72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1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</a:rPr>
              <a:t>CS 125 – myKRintro </a:t>
            </a:r>
            <a:endParaRPr lang="en-US" sz="1200">
              <a:latin typeface="Tahoma" charset="0"/>
            </a:endParaRPr>
          </a:p>
        </p:txBody>
      </p:sp>
      <p:sp>
        <p:nvSpPr>
          <p:cNvPr id="152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160338"/>
            <a:ext cx="7772400" cy="903287"/>
          </a:xfrm>
        </p:spPr>
        <p:txBody>
          <a:bodyPr/>
          <a:lstStyle/>
          <a:p>
            <a:pPr eaLnBrk="1" hangingPunct="1"/>
            <a:r>
              <a:rPr lang="en-US">
                <a:latin typeface="Gill Sans MT" charset="0"/>
              </a:rPr>
              <a:t>Introduction: summary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2288" y="1443038"/>
            <a:ext cx="4384675" cy="51895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covered a 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ton</a:t>
            </a:r>
            <a:r>
              <a:rPr lang="ja-JP" altLang="en-US" i="1" dirty="0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i="1" dirty="0">
                <a:solidFill>
                  <a:srgbClr val="CC0000"/>
                </a:solidFill>
                <a:latin typeface="Gill Sans MT" charset="0"/>
              </a:rPr>
              <a:t> of material!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Internet overview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what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a protocol?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network edge, core, access network</a:t>
            </a: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packet-switching versus circuit-switching</a:t>
            </a:r>
          </a:p>
          <a:p>
            <a:pPr marL="682625" lvl="1" indent="-225425" eaLnBrk="1" hangingPunct="1">
              <a:lnSpc>
                <a:spcPct val="80000"/>
              </a:lnSpc>
              <a:buSzPct val="100000"/>
              <a:buFont typeface="Arial"/>
              <a:buChar char="•"/>
              <a:defRPr/>
            </a:pPr>
            <a:r>
              <a:rPr lang="en-US" dirty="0">
                <a:latin typeface="Gill Sans MT" charset="0"/>
                <a:cs typeface="Arial" charset="0"/>
              </a:rPr>
              <a:t>Internet structure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performance: loss, delay, throughput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layering, service models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security</a:t>
            </a:r>
          </a:p>
          <a:p>
            <a:pPr marL="287338" indent="-287338" eaLnBrk="1" hangingPunct="1"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history</a:t>
            </a:r>
          </a:p>
        </p:txBody>
      </p:sp>
      <p:sp>
        <p:nvSpPr>
          <p:cNvPr id="165893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46675" y="1428750"/>
            <a:ext cx="37242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you now have:</a:t>
            </a:r>
            <a:r>
              <a:rPr lang="en-US" sz="2400" dirty="0">
                <a:latin typeface="Gill Sans MT" charset="0"/>
              </a:rPr>
              <a:t> 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context, overview,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feel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of networking</a:t>
            </a:r>
          </a:p>
          <a:p>
            <a:pPr marL="287338" indent="-287338" eaLnBrk="1" hangingPunct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2400" dirty="0">
                <a:latin typeface="Gill Sans MT" charset="0"/>
              </a:rPr>
              <a:t>more depth, detail </a:t>
            </a:r>
            <a:r>
              <a:rPr lang="en-US" sz="2400" i="1" dirty="0">
                <a:latin typeface="Gill Sans MT" charset="0"/>
              </a:rPr>
              <a:t>to follow!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5258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>
                <a:latin typeface="Tahoma" charset="0"/>
              </a:rPr>
              <a:t>1-</a:t>
            </a:r>
            <a:fld id="{0E895441-899F-A941-9E27-C56216E413B9}" type="slidenum">
              <a:rPr lang="en-US" sz="1200">
                <a:latin typeface="Tahoma" charset="0"/>
              </a:rPr>
              <a:pPr/>
              <a:t>73</a:t>
            </a:fld>
            <a:endParaRPr lang="en-US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02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565150" y="103188"/>
            <a:ext cx="7169150" cy="6667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CS 125 About: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593725" y="833438"/>
            <a:ext cx="8005763" cy="500538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Principles and concepts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General purpose computer networks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Internet Perspective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Network software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Designing and building a protocol system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Analysis of the Internet </a:t>
            </a:r>
            <a:r>
              <a:rPr lang="en-US" smtClean="0">
                <a:latin typeface="Times New Roman" charset="0"/>
                <a:ea typeface="ＭＳ Ｐゴシック" charset="0"/>
              </a:rPr>
              <a:t>- Performance</a:t>
            </a:r>
            <a:endParaRPr lang="en-US" dirty="0" smtClean="0">
              <a:latin typeface="Times New Roman" charset="0"/>
              <a:ea typeface="ＭＳ Ｐゴシック" charset="0"/>
            </a:endParaRP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Network applications.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Web page for course</a:t>
            </a:r>
          </a:p>
          <a:p>
            <a:pPr>
              <a:defRPr/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You will learn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Knowledge – How Internet Works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Insight – Naming, layering, …</a:t>
            </a:r>
          </a:p>
          <a:p>
            <a:pPr lvl="1">
              <a:defRPr/>
            </a:pPr>
            <a:r>
              <a:rPr lang="en-US" dirty="0" smtClean="0">
                <a:latin typeface="Times New Roman" charset="0"/>
                <a:ea typeface="ＭＳ Ｐゴシック" charset="0"/>
              </a:rPr>
              <a:t>Skill – Network programming, Network analysis</a:t>
            </a:r>
          </a:p>
          <a:p>
            <a:pPr>
              <a:buFontTx/>
              <a:buNone/>
              <a:defRPr/>
            </a:pPr>
            <a:endParaRPr lang="en-US" dirty="0" smtClean="0">
              <a:latin typeface="Times New Roman" charset="0"/>
              <a:ea typeface="ＭＳ Ｐゴシック" charset="0"/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CS 125 – myKRintro 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A3F4F09-2841-374A-B62D-447B93F5F779}" type="slidenum">
              <a:rPr lang="en-US" sz="1400" smtClean="0"/>
              <a:pPr>
                <a:defRPr/>
              </a:pPr>
              <a:t>74</a:t>
            </a:fld>
            <a:endParaRPr lang="en-US" sz="1400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06E5F729-063B-FF42-A909-3F6FFB2C3FA6}" type="slidenum">
              <a:rPr lang="en-US" sz="1200">
                <a:solidFill>
                  <a:srgbClr val="898989"/>
                </a:solidFill>
              </a:rPr>
              <a:pPr eaLnBrk="1" hangingPunct="1">
                <a:defRPr/>
              </a:pPr>
              <a:t>75</a:t>
            </a:fld>
            <a:endParaRPr lang="en-US" sz="1200">
              <a:solidFill>
                <a:srgbClr val="898989"/>
              </a:solidFill>
            </a:endParaRPr>
          </a:p>
        </p:txBody>
      </p:sp>
      <p:pic>
        <p:nvPicPr>
          <p:cNvPr id="5222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"/>
          <a:stretch>
            <a:fillRect/>
          </a:stretch>
        </p:blipFill>
        <p:spPr bwMode="auto">
          <a:xfrm>
            <a:off x="5638800" y="2794000"/>
            <a:ext cx="33528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65828" y="984460"/>
            <a:ext cx="8420972" cy="1530139"/>
          </a:xfrm>
          <a:prstGeom prst="wedgeRoundRectCallout">
            <a:avLst>
              <a:gd name="adj1" fmla="val 31533"/>
              <a:gd name="adj2" fmla="val 6537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</a:rPr>
              <a:t>Information wants to be free </a:t>
            </a:r>
            <a:r>
              <a:rPr lang="en-US" sz="2800" dirty="0">
                <a:solidFill>
                  <a:srgbClr val="000090"/>
                </a:solidFill>
              </a:rPr>
              <a:t>because it has become so cheap to distribute, copy, and recombine... It wants to be expensive because it can be immeasurably valuable to the recipient.  			        (1985)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9400"/>
            <a:ext cx="19558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638800"/>
            <a:ext cx="2133600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867400"/>
            <a:ext cx="300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57600"/>
            <a:ext cx="287178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4572000"/>
            <a:ext cx="3238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5693" y="226426"/>
            <a:ext cx="7293018" cy="68912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Internet is Relevant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End of The 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C14A911-E6AF-2646-B0E5-20478474C49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BD2AE7-B9E0-E241-9130-68A3F144E47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 </a:t>
            </a:r>
            <a:r>
              <a:rPr lang="en-US" dirty="0" smtClean="0">
                <a:cs typeface="+mj-cs"/>
              </a:rPr>
              <a:t>Solution: Internetworking</a:t>
            </a:r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4000" y="1685925"/>
            <a:ext cx="8572500" cy="450215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Abstraction that deals with complexity of multiple underlying communication technologies tied together in a global network, i.e., no </a:t>
            </a:r>
            <a:r>
              <a:rPr lang="en-US" dirty="0" smtClean="0">
                <a:cs typeface="+mn-cs"/>
              </a:rPr>
              <a:t>specific low level (wire) </a:t>
            </a:r>
            <a:r>
              <a:rPr lang="en-US" dirty="0" smtClean="0">
                <a:cs typeface="+mn-cs"/>
              </a:rPr>
              <a:t>network technology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Essence of this course – chase Internetworking  abstraction</a:t>
            </a:r>
          </a:p>
          <a:p>
            <a:pPr lvl="1">
              <a:defRPr/>
            </a:pPr>
            <a:r>
              <a:rPr lang="en-US" sz="2800" dirty="0" smtClean="0"/>
              <a:t>Architecture</a:t>
            </a:r>
          </a:p>
          <a:p>
            <a:pPr lvl="1">
              <a:defRPr/>
            </a:pPr>
            <a:r>
              <a:rPr lang="en-US" sz="2800" dirty="0" smtClean="0"/>
              <a:t>Protocols</a:t>
            </a:r>
          </a:p>
          <a:p>
            <a:pPr lvl="1">
              <a:buFontTx/>
              <a:buNone/>
              <a:defRPr/>
            </a:pPr>
            <a:r>
              <a:rPr lang="en-US" sz="2800" dirty="0" smtClean="0"/>
              <a:t>While stressing a set of guiding principles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 125 – myKRintro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7D2BC6E-438A-054B-905A-F380909AC4E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1954" y="282831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>
                <a:solidFill>
                  <a:srgbClr val="FF0000"/>
                </a:solidFill>
                <a:cs typeface="+mj-cs"/>
              </a:rPr>
              <a:t>A</a:t>
            </a:r>
            <a:r>
              <a:rPr lang="en-US" sz="4400" dirty="0" smtClean="0">
                <a:cs typeface="+mj-cs"/>
              </a:rPr>
              <a:t> Solution: The Internet</a:t>
            </a:r>
            <a:br>
              <a:rPr lang="en-US" sz="4400" dirty="0" smtClean="0">
                <a:cs typeface="+mj-cs"/>
              </a:rPr>
            </a:br>
            <a:r>
              <a:rPr lang="en-US" sz="4400" dirty="0" smtClean="0">
                <a:cs typeface="+mj-cs"/>
              </a:rPr>
              <a:t>“</a:t>
            </a:r>
            <a:r>
              <a:rPr lang="en-US" sz="2000" dirty="0" smtClean="0">
                <a:cs typeface="+mj-cs"/>
              </a:rPr>
              <a:t>Largest </a:t>
            </a:r>
            <a:r>
              <a:rPr lang="en-US" sz="2000" dirty="0" err="1" smtClean="0">
                <a:cs typeface="+mj-cs"/>
              </a:rPr>
              <a:t>Enginnered</a:t>
            </a:r>
            <a:r>
              <a:rPr lang="en-US" sz="2000" dirty="0" smtClean="0">
                <a:cs typeface="+mj-cs"/>
              </a:rPr>
              <a:t> System Ever</a:t>
            </a:r>
            <a:r>
              <a:rPr lang="en-US" sz="4400" dirty="0" smtClean="0">
                <a:cs typeface="+mj-cs"/>
              </a:rPr>
              <a:t>”</a:t>
            </a:r>
            <a:endParaRPr lang="en-US" dirty="0" smtClean="0">
              <a:cs typeface="+mj-cs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4675" y="2001838"/>
            <a:ext cx="7573963" cy="4225925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This Course:  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     Investigate </a:t>
            </a:r>
            <a:r>
              <a:rPr lang="en-US" dirty="0" err="1" smtClean="0">
                <a:cs typeface="+mn-cs"/>
              </a:rPr>
              <a:t>Interneting</a:t>
            </a:r>
            <a:r>
              <a:rPr lang="en-US" dirty="0" smtClean="0">
                <a:cs typeface="+mn-cs"/>
              </a:rPr>
              <a:t> at all levels in all ways.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In particular the Internet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Today:</a:t>
            </a:r>
          </a:p>
          <a:p>
            <a:pPr lvl="1" algn="l">
              <a:lnSpc>
                <a:spcPct val="80000"/>
              </a:lnSpc>
              <a:defRPr/>
            </a:pPr>
            <a:r>
              <a:rPr lang="en-US" sz="2800" dirty="0" smtClean="0"/>
              <a:t>Terms and concepts that you will see throughout the semester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Issue: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Research becomes commercial</a:t>
            </a:r>
          </a:p>
          <a:p>
            <a:pPr algn="l"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Research continues in parallel with commercial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5067</TotalTime>
  <Words>5420</Words>
  <Application>Microsoft Macintosh PowerPoint</Application>
  <PresentationFormat>On-screen Show (4:3)</PresentationFormat>
  <Paragraphs>1314</Paragraphs>
  <Slides>76</Slides>
  <Notes>41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8" baseType="lpstr">
      <vt:lpstr>Blank Presentation</vt:lpstr>
      <vt:lpstr>Photo Editor Photo</vt:lpstr>
      <vt:lpstr>CS 125 – Networking Reading: K&amp;R C1 </vt:lpstr>
      <vt:lpstr>Suppose You Want to Build A Network</vt:lpstr>
      <vt:lpstr>Suppose You Want to Build A Network …</vt:lpstr>
      <vt:lpstr>Suppose You Want to Build A Network …</vt:lpstr>
      <vt:lpstr>Suppose You Want to Build A Network …</vt:lpstr>
      <vt:lpstr>This Class:</vt:lpstr>
      <vt:lpstr>Start with: Fundamental Requirement</vt:lpstr>
      <vt:lpstr>A Solution: Internetworking</vt:lpstr>
      <vt:lpstr>A Solution: The Internet “Largest Enginnered System Ever”</vt:lpstr>
      <vt:lpstr>Today</vt:lpstr>
      <vt:lpstr>‘The’ Internet: The monolithic view</vt:lpstr>
      <vt:lpstr>A Definition:  Network</vt:lpstr>
      <vt:lpstr>Internet: Building Blocks Nuts &amp; Bolts</vt:lpstr>
      <vt:lpstr>PowerPoint Presentation</vt:lpstr>
      <vt:lpstr>What’s the Internet: a service view</vt:lpstr>
      <vt:lpstr>What’s a protocol?</vt:lpstr>
      <vt:lpstr>Why “Internet”</vt:lpstr>
      <vt:lpstr>Why “Internet”</vt:lpstr>
      <vt:lpstr>Closer look at network structure:</vt:lpstr>
      <vt:lpstr>Internet: The core</vt:lpstr>
      <vt:lpstr>Two key network-core functions</vt:lpstr>
      <vt:lpstr>Connection Strategies:  lowest level</vt:lpstr>
      <vt:lpstr>Alternative: circuit switching</vt:lpstr>
      <vt:lpstr>Packet switching vs circuit switching</vt:lpstr>
      <vt:lpstr>PowerPoint Presentation</vt:lpstr>
      <vt:lpstr>Internet: network of networks</vt:lpstr>
      <vt:lpstr>Internet: network of networks</vt:lpstr>
      <vt:lpstr>Internet : network of networks</vt:lpstr>
      <vt:lpstr>Internet: network of networks</vt:lpstr>
      <vt:lpstr>Internet: network of networks</vt:lpstr>
      <vt:lpstr>Internet: network of networks</vt:lpstr>
      <vt:lpstr>Internet: network of networks</vt:lpstr>
      <vt:lpstr>Internet: network of networks</vt:lpstr>
      <vt:lpstr>Tier-1 ISP: e.g., Sprint</vt:lpstr>
      <vt:lpstr>Internet structure: network of networks Philosophical View</vt:lpstr>
      <vt:lpstr>Internet: loss and delay?</vt:lpstr>
      <vt:lpstr>Four sources of packet delay</vt:lpstr>
      <vt:lpstr>PowerPoint Presentation</vt:lpstr>
      <vt:lpstr>Caravan analogy</vt:lpstr>
      <vt:lpstr>Caravan analogy (more)</vt:lpstr>
      <vt:lpstr>Queueing delay (revisited)</vt:lpstr>
      <vt:lpstr>“Real” Internet delays and routes</vt:lpstr>
      <vt:lpstr>“Real” Internet delays, routes</vt:lpstr>
      <vt:lpstr>Packet loss</vt:lpstr>
      <vt:lpstr>Throughput</vt:lpstr>
      <vt:lpstr>Throughput (more)</vt:lpstr>
      <vt:lpstr>Throughput: Internet scenario</vt:lpstr>
      <vt:lpstr>Internet Pieces</vt:lpstr>
      <vt:lpstr>Why layering?</vt:lpstr>
      <vt:lpstr>Protocols??</vt:lpstr>
      <vt:lpstr>Protocol Interfaces </vt:lpstr>
      <vt:lpstr>Internet protocol stack</vt:lpstr>
      <vt:lpstr>Protocol Machinery</vt:lpstr>
      <vt:lpstr>Protocol Machinery (cont)</vt:lpstr>
      <vt:lpstr>Layer Encapsulation in </vt:lpstr>
      <vt:lpstr>Internet Architecture</vt:lpstr>
      <vt:lpstr>IP Suite In Action:  End Hosts vs. Routers</vt:lpstr>
      <vt:lpstr>ISO ‘Paper’ Architecture</vt:lpstr>
      <vt:lpstr>OSI levels</vt:lpstr>
      <vt:lpstr>ISO/OSI reference model</vt:lpstr>
      <vt:lpstr>Internet: Systems Approach</vt:lpstr>
      <vt:lpstr>What Goes Wrong in the Network?</vt:lpstr>
      <vt:lpstr>Network security</vt:lpstr>
      <vt:lpstr>Bad guys: put malware into hosts via Internet</vt:lpstr>
      <vt:lpstr>PowerPoint Presentation</vt:lpstr>
      <vt:lpstr>Bad guys can sniff packets</vt:lpstr>
      <vt:lpstr>Bad guys can use fake addresses</vt:lpstr>
      <vt:lpstr>Internet history</vt:lpstr>
      <vt:lpstr>PowerPoint Presentation</vt:lpstr>
      <vt:lpstr>PowerPoint Presentation</vt:lpstr>
      <vt:lpstr>PowerPoint Presentation</vt:lpstr>
      <vt:lpstr>PowerPoint Presentation</vt:lpstr>
      <vt:lpstr>Introduction: summary</vt:lpstr>
      <vt:lpstr>CS 125 About:</vt:lpstr>
      <vt:lpstr>Internet is Relevant</vt:lpstr>
      <vt:lpstr>The End of The Beginning</vt:lpstr>
    </vt:vector>
  </TitlesOfParts>
  <Company>mike erlinger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mike erlinger</dc:creator>
  <cp:lastModifiedBy>mike erlinger</cp:lastModifiedBy>
  <cp:revision>55</cp:revision>
  <cp:lastPrinted>2019-08-25T19:00:41Z</cp:lastPrinted>
  <dcterms:created xsi:type="dcterms:W3CDTF">2005-08-28T23:05:05Z</dcterms:created>
  <dcterms:modified xsi:type="dcterms:W3CDTF">2019-08-28T22:04:47Z</dcterms:modified>
</cp:coreProperties>
</file>