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07" r:id="rId2"/>
    <p:sldId id="351" r:id="rId3"/>
    <p:sldId id="352" r:id="rId4"/>
    <p:sldId id="353" r:id="rId5"/>
    <p:sldId id="289" r:id="rId6"/>
    <p:sldId id="294" r:id="rId7"/>
    <p:sldId id="295" r:id="rId8"/>
    <p:sldId id="290" r:id="rId9"/>
    <p:sldId id="292" r:id="rId10"/>
    <p:sldId id="297" r:id="rId11"/>
    <p:sldId id="291" r:id="rId12"/>
    <p:sldId id="298" r:id="rId13"/>
    <p:sldId id="355" r:id="rId14"/>
    <p:sldId id="282" r:id="rId15"/>
    <p:sldId id="281" r:id="rId16"/>
    <p:sldId id="283" r:id="rId17"/>
    <p:sldId id="284" r:id="rId18"/>
    <p:sldId id="285" r:id="rId19"/>
    <p:sldId id="286" r:id="rId20"/>
    <p:sldId id="287" r:id="rId21"/>
    <p:sldId id="288" r:id="rId22"/>
    <p:sldId id="299" r:id="rId23"/>
    <p:sldId id="300" r:id="rId24"/>
    <p:sldId id="360" r:id="rId25"/>
    <p:sldId id="301" r:id="rId26"/>
    <p:sldId id="302" r:id="rId27"/>
    <p:sldId id="303" r:id="rId28"/>
    <p:sldId id="304" r:id="rId29"/>
    <p:sldId id="305" r:id="rId30"/>
    <p:sldId id="306" r:id="rId31"/>
  </p:sldIdLst>
  <p:sldSz cx="9144000" cy="6858000" type="screen4x3"/>
  <p:notesSz cx="9282113" cy="69913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FF"/>
    <a:srgbClr val="00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75" autoAdjust="0"/>
    <p:restoredTop sz="90886" autoAdjust="0"/>
  </p:normalViewPr>
  <p:slideViewPr>
    <p:cSldViewPr>
      <p:cViewPr>
        <p:scale>
          <a:sx n="100" d="100"/>
          <a:sy n="100" d="100"/>
        </p:scale>
        <p:origin x="-1352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0707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0707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682007C-5827-C547-9569-2289B5461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7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707" y="0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494088" cy="2620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7195" y="3320503"/>
            <a:ext cx="6807726" cy="3145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707" y="6642201"/>
            <a:ext cx="4021406" cy="349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EB2FEE0-9525-D043-9B0C-DA30A8514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67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6485985" indent="-36046210"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39774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87954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1932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759097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7904F0B-84AE-0248-B299-39BB696A15DB}" type="slidenum">
              <a:rPr lang="en-US" sz="1200" b="0">
                <a:latin typeface="Times New Roman" charset="0"/>
              </a:rPr>
              <a:pPr eaLnBrk="1" hangingPunct="1">
                <a:defRPr/>
              </a:pPr>
              <a:t>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89250" y="515938"/>
            <a:ext cx="3505200" cy="26289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6792" y="3323319"/>
            <a:ext cx="6888531" cy="315581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218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1E6D07-E8A5-6648-9670-B78EA7B63535}" type="slidenum">
              <a:rPr lang="en-US" sz="1300">
                <a:latin typeface="Times New Roman" charset="0"/>
              </a:rPr>
              <a:pPr/>
              <a:t>3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239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AE1B23-0EF8-284C-91EC-1882969A9807}" type="slidenum">
              <a:rPr lang="en-US" sz="1300">
                <a:latin typeface="Times New Roman" charset="0"/>
              </a:rPr>
              <a:pPr/>
              <a:t>4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341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48E3F-9AD4-CB44-9242-A5E766F5EAF4}" type="slidenum">
              <a:rPr lang="en-US" sz="1300">
                <a:latin typeface="Times New Roman" charset="0"/>
              </a:rPr>
              <a:pPr/>
              <a:t>13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382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9AE207-16F8-7243-AE72-32AE463AAB01}" type="slidenum">
              <a:rPr lang="en-US" sz="1300">
                <a:latin typeface="Times New Roman" charset="0"/>
              </a:rPr>
              <a:pPr/>
              <a:t>24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1CD05D-EDD8-8346-BAD5-3CB7198B2B34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E4BA4-6173-F647-ACAD-ED8406792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7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C3A10-A864-8F4B-9426-74FCF1A9C187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3A4EC6-7D00-6D46-B565-B3FD725B85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2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5AD58-5995-BE4D-9B79-E4E27D7EC771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BAA717-70DC-0F4F-BF2D-F55E207E89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705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fld id="{BD5E5150-6F3A-8345-9764-40EB247E0C50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90B1FBC-F8B5-FF4B-8213-99D751288D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6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7A5087-6028-824B-B840-257824DF6ADA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8C46DE-A709-E44E-81D4-8F3BFFDC42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6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AAF50E-BEC2-A646-A10B-D1129361CD4C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03CAC8-2BB2-004F-9AA1-2E9B4900C1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1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195425-3C84-6440-AD95-887060E5A459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19134F-D711-FE4C-B14F-B668558BCC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411800-8917-4948-81DB-A73CD63E96B2}" type="datetime1">
              <a:rPr lang="en-US" smtClean="0"/>
              <a:t>9/26/19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C97696-5FC1-EA40-BA5B-2542261118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96C7A1-2972-DE48-92A2-97584E184CE1}" type="datetime1">
              <a:rPr lang="en-US" smtClean="0"/>
              <a:t>9/26/19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688F14-5EEB-824D-A1BD-C6C8FB6E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D01F94-41EA-3145-99E0-55F78856FB44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78CD1C-D268-AB49-9134-DA36DD7A2E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4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49F6A4-4595-A241-8714-86CA6D2B78EA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9CA445-1A34-1346-83F9-07B7A41791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2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72E4AF-301A-AC4A-B1D4-5284A8CF31AD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1416C7-1656-734D-B584-576E7F1A9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2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70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1722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E4DCF65-E357-584B-A2C1-652C37E5937D}" type="datetime1">
              <a:rPr lang="en-US" smtClean="0"/>
              <a:t>9/26/19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617E4A-01E8-F04E-8CFE-39C77E48BE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657600" y="6172200"/>
            <a:ext cx="11194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myKRMail</a:t>
            </a:r>
            <a:endParaRPr lang="en-US" sz="1600" dirty="0"/>
          </a:p>
        </p:txBody>
      </p:sp>
      <p:pic>
        <p:nvPicPr>
          <p:cNvPr id="3" name="Picture 2" descr="cslogocolor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52400"/>
            <a:ext cx="1139342" cy="1371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AB1C30-5480-8F44-A67D-FD63825275C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922266" cy="1371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CS 125 </a:t>
            </a:r>
            <a:r>
              <a:rPr lang="mr-IN" dirty="0" smtClean="0">
                <a:cs typeface="+mj-cs"/>
              </a:rPr>
              <a:t>–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/>
              <a:t>Applications</a:t>
            </a: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Mail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cs typeface="+mj-cs"/>
              </a:rPr>
              <a:t>Reading: K&amp;R C2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1" y="3276601"/>
            <a:ext cx="7924800" cy="2743200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Note to Students: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The course slides are a combination of slides from: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Peterson &amp; Davie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Kurose &amp; Ross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My previous lectures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I claim no copyright for any of the material and would recommend either book for a detailed treatment of the material.</a:t>
            </a:r>
          </a:p>
          <a:p>
            <a:pPr algn="l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15365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697" y="101259"/>
            <a:ext cx="323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752600" y="6172200"/>
            <a:ext cx="990600" cy="304800"/>
          </a:xfrm>
        </p:spPr>
        <p:txBody>
          <a:bodyPr/>
          <a:lstStyle/>
          <a:p>
            <a:fld id="{4E6C6245-8637-4D46-A43A-C86DFC7AE606}" type="datetime1">
              <a:rPr lang="en-US" smtClean="0"/>
              <a:t>9/26/19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8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96D2-C8BC-1446-A921-555F627EE694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246D12-31D2-BB41-8853-48FF5F6E387E}" type="slidenum">
              <a:rPr lang="en-US"/>
              <a:pPr/>
              <a:t>10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6705600" cy="1219200"/>
          </a:xfrm>
        </p:spPr>
        <p:txBody>
          <a:bodyPr/>
          <a:lstStyle/>
          <a:p>
            <a:r>
              <a:rPr lang="en-US" sz="3600" dirty="0"/>
              <a:t>Sample SMTP interaction</a:t>
            </a:r>
            <a:endParaRPr lang="en-US" dirty="0"/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0" y="1414463"/>
            <a:ext cx="8872538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     </a:t>
            </a:r>
            <a:r>
              <a:rPr lang="en-US" sz="2000" b="1">
                <a:solidFill>
                  <a:srgbClr val="FF3300"/>
                </a:solidFill>
                <a:latin typeface="Courier New" charset="0"/>
              </a:rPr>
              <a:t>S: 220 hamburger.edu</a:t>
            </a:r>
            <a:r>
              <a:rPr lang="en-US" sz="2000" b="1">
                <a:latin typeface="Courier New" charset="0"/>
              </a:rPr>
              <a:t> </a:t>
            </a:r>
          </a:p>
          <a:p>
            <a:r>
              <a:rPr lang="en-US" sz="2000" b="1">
                <a:latin typeface="Courier New" charset="0"/>
              </a:rPr>
              <a:t>     C: HELO crepes.fr </a:t>
            </a:r>
          </a:p>
          <a:p>
            <a:r>
              <a:rPr lang="en-US" sz="2000" b="1">
                <a:latin typeface="Courier New" charset="0"/>
              </a:rPr>
              <a:t>     </a:t>
            </a:r>
            <a:r>
              <a:rPr lang="en-US" sz="2000" b="1">
                <a:solidFill>
                  <a:srgbClr val="FF3300"/>
                </a:solidFill>
                <a:latin typeface="Courier New" charset="0"/>
              </a:rPr>
              <a:t>S: 250  Hello crepes.fr, pleased to meet you </a:t>
            </a:r>
          </a:p>
          <a:p>
            <a:r>
              <a:rPr lang="en-US" sz="2000" b="1">
                <a:latin typeface="Courier New" charset="0"/>
              </a:rPr>
              <a:t>     C: MAIL FROM: &lt;alice@crepes.fr&gt; </a:t>
            </a:r>
          </a:p>
          <a:p>
            <a:r>
              <a:rPr lang="en-US" sz="2000" b="1">
                <a:latin typeface="Courier New" charset="0"/>
              </a:rPr>
              <a:t>     </a:t>
            </a:r>
            <a:r>
              <a:rPr lang="en-US" sz="2000" b="1">
                <a:solidFill>
                  <a:srgbClr val="FF3300"/>
                </a:solidFill>
                <a:latin typeface="Courier New" charset="0"/>
              </a:rPr>
              <a:t>S: 250 alice@crepes.fr... Sender ok</a:t>
            </a:r>
            <a:r>
              <a:rPr lang="en-US" sz="2000" b="1">
                <a:latin typeface="Courier New" charset="0"/>
              </a:rPr>
              <a:t> </a:t>
            </a:r>
          </a:p>
          <a:p>
            <a:r>
              <a:rPr lang="en-US" sz="2000" b="1">
                <a:latin typeface="Courier New" charset="0"/>
              </a:rPr>
              <a:t>     C: RCPT TO: &lt;bob@hamburger.edu&gt; </a:t>
            </a:r>
          </a:p>
          <a:p>
            <a:r>
              <a:rPr lang="en-US" sz="2000" b="1">
                <a:latin typeface="Courier New" charset="0"/>
              </a:rPr>
              <a:t>     </a:t>
            </a:r>
            <a:r>
              <a:rPr lang="en-US" sz="2000" b="1">
                <a:solidFill>
                  <a:srgbClr val="FF3300"/>
                </a:solidFill>
                <a:latin typeface="Courier New" charset="0"/>
              </a:rPr>
              <a:t>S: 250 bob@hamburger.edu ... Recipient ok</a:t>
            </a:r>
            <a:r>
              <a:rPr lang="en-US" sz="2000" b="1">
                <a:latin typeface="Courier New" charset="0"/>
              </a:rPr>
              <a:t> </a:t>
            </a:r>
          </a:p>
          <a:p>
            <a:r>
              <a:rPr lang="en-US" sz="2000" b="1">
                <a:latin typeface="Courier New" charset="0"/>
              </a:rPr>
              <a:t>     C: DATA </a:t>
            </a:r>
          </a:p>
          <a:p>
            <a:r>
              <a:rPr lang="en-US" sz="2000" b="1">
                <a:latin typeface="Courier New" charset="0"/>
              </a:rPr>
              <a:t>     </a:t>
            </a:r>
            <a:r>
              <a:rPr lang="en-US" sz="2000" b="1">
                <a:solidFill>
                  <a:srgbClr val="FF3300"/>
                </a:solidFill>
                <a:latin typeface="Courier New" charset="0"/>
              </a:rPr>
              <a:t>S: 354 Enter mail, end with "." on a line by itself</a:t>
            </a:r>
            <a:r>
              <a:rPr lang="en-US" sz="2000" b="1">
                <a:latin typeface="Courier New" charset="0"/>
              </a:rPr>
              <a:t> </a:t>
            </a:r>
          </a:p>
          <a:p>
            <a:r>
              <a:rPr lang="en-US" sz="2000" b="1">
                <a:latin typeface="Courier New" charset="0"/>
              </a:rPr>
              <a:t>     C: Do you like ketchup? </a:t>
            </a:r>
          </a:p>
          <a:p>
            <a:r>
              <a:rPr lang="en-US" sz="2000" b="1">
                <a:latin typeface="Courier New" charset="0"/>
              </a:rPr>
              <a:t>     C: How about pickles? </a:t>
            </a:r>
          </a:p>
          <a:p>
            <a:r>
              <a:rPr lang="en-US" sz="2000" b="1">
                <a:latin typeface="Courier New" charset="0"/>
              </a:rPr>
              <a:t>     C: . </a:t>
            </a:r>
          </a:p>
          <a:p>
            <a:r>
              <a:rPr lang="en-US" sz="2000" b="1">
                <a:latin typeface="Courier New" charset="0"/>
              </a:rPr>
              <a:t>     </a:t>
            </a:r>
            <a:r>
              <a:rPr lang="en-US" sz="2000" b="1">
                <a:solidFill>
                  <a:srgbClr val="FF3300"/>
                </a:solidFill>
                <a:latin typeface="Courier New" charset="0"/>
              </a:rPr>
              <a:t>S: 250 Message accepted for delivery</a:t>
            </a:r>
            <a:r>
              <a:rPr lang="en-US" sz="2000" b="1">
                <a:latin typeface="Courier New" charset="0"/>
              </a:rPr>
              <a:t> </a:t>
            </a:r>
          </a:p>
          <a:p>
            <a:r>
              <a:rPr lang="en-US" sz="2000" b="1">
                <a:latin typeface="Courier New" charset="0"/>
              </a:rPr>
              <a:t>     C: QUIT </a:t>
            </a:r>
          </a:p>
          <a:p>
            <a:r>
              <a:rPr lang="en-US" sz="2000" b="1">
                <a:latin typeface="Courier New" charset="0"/>
              </a:rPr>
              <a:t>     </a:t>
            </a:r>
            <a:r>
              <a:rPr lang="en-US" sz="2000" b="1">
                <a:solidFill>
                  <a:srgbClr val="FF3300"/>
                </a:solidFill>
                <a:latin typeface="Courier New" charset="0"/>
              </a:rPr>
              <a:t>S: 221 hamburger.edu closing connection</a:t>
            </a:r>
            <a:endParaRPr lang="en-US" sz="20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F7509-653C-0D4C-B904-E67267E11616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CB57FA-2546-1441-A3B4-B861C9706865}" type="slidenum">
              <a:rPr lang="en-US"/>
              <a:pPr/>
              <a:t>11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162800" cy="990600"/>
          </a:xfrm>
        </p:spPr>
        <p:txBody>
          <a:bodyPr/>
          <a:lstStyle/>
          <a:p>
            <a:r>
              <a:rPr lang="en-US"/>
              <a:t>Example With Received Header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410575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 b="1" dirty="0">
                <a:latin typeface="Helvetica" charset="0"/>
              </a:rPr>
              <a:t>Return-Path: &lt;</a:t>
            </a:r>
            <a:r>
              <a:rPr lang="en-US" sz="1400" b="1" dirty="0" err="1">
                <a:latin typeface="Helvetica" charset="0"/>
              </a:rPr>
              <a:t>casado@cs.stanford.edu</a:t>
            </a:r>
            <a:r>
              <a:rPr lang="en-US" sz="1400" b="1" dirty="0">
                <a:latin typeface="Helvetica" charset="0"/>
              </a:rPr>
              <a:t>&gt;</a:t>
            </a:r>
          </a:p>
          <a:p>
            <a:pPr eaLnBrk="1" hangingPunct="1"/>
            <a:r>
              <a:rPr lang="en-US" sz="1400" b="1" dirty="0">
                <a:solidFill>
                  <a:srgbClr val="FF3300"/>
                </a:solidFill>
                <a:latin typeface="Helvetica" charset="0"/>
              </a:rPr>
              <a:t>Received: from </a:t>
            </a:r>
            <a:r>
              <a:rPr lang="en-US" sz="1400" b="1" dirty="0" err="1">
                <a:solidFill>
                  <a:srgbClr val="FF3300"/>
                </a:solidFill>
                <a:latin typeface="Helvetica" charset="0"/>
              </a:rPr>
              <a:t>ribavirin.CS.Princeton.EDU</a:t>
            </a:r>
            <a:r>
              <a:rPr lang="en-US" sz="1400" b="1" dirty="0">
                <a:solidFill>
                  <a:srgbClr val="FF3300"/>
                </a:solidFill>
                <a:latin typeface="Helvetica" charset="0"/>
              </a:rPr>
              <a:t> (</a:t>
            </a:r>
            <a:r>
              <a:rPr lang="en-US" sz="1400" b="1" dirty="0" err="1">
                <a:solidFill>
                  <a:srgbClr val="FF3300"/>
                </a:solidFill>
                <a:latin typeface="Helvetica" charset="0"/>
              </a:rPr>
              <a:t>ribavirin.CS.Princeton.EDU</a:t>
            </a:r>
            <a:r>
              <a:rPr lang="en-US" sz="1400" b="1" dirty="0">
                <a:solidFill>
                  <a:srgbClr val="FF3300"/>
                </a:solidFill>
                <a:latin typeface="Helvetica" charset="0"/>
              </a:rPr>
              <a:t> [128.112.136.44])</a:t>
            </a:r>
          </a:p>
          <a:p>
            <a:pPr eaLnBrk="1" hangingPunct="1"/>
            <a:r>
              <a:rPr lang="en-US" sz="1400" b="1" dirty="0">
                <a:solidFill>
                  <a:srgbClr val="FF3300"/>
                </a:solidFill>
                <a:latin typeface="Helvetica" charset="0"/>
              </a:rPr>
              <a:t>        by </a:t>
            </a:r>
            <a:r>
              <a:rPr lang="en-US" sz="1400" b="1" dirty="0" err="1">
                <a:solidFill>
                  <a:srgbClr val="FF3300"/>
                </a:solidFill>
                <a:latin typeface="Helvetica" charset="0"/>
              </a:rPr>
              <a:t>newark.CS.Princeton.EDU</a:t>
            </a:r>
            <a:r>
              <a:rPr lang="en-US" sz="1400" b="1" dirty="0">
                <a:solidFill>
                  <a:srgbClr val="FF3300"/>
                </a:solidFill>
                <a:latin typeface="Helvetica" charset="0"/>
              </a:rPr>
              <a:t> (8.12.11/8.12.11) with SMTP id k04M5R7Y023164       </a:t>
            </a:r>
          </a:p>
          <a:p>
            <a:pPr eaLnBrk="1" hangingPunct="1"/>
            <a:r>
              <a:rPr lang="en-US" sz="1400" b="1" dirty="0">
                <a:solidFill>
                  <a:srgbClr val="FF3300"/>
                </a:solidFill>
                <a:latin typeface="Helvetica" charset="0"/>
              </a:rPr>
              <a:t>        for &lt;</a:t>
            </a:r>
            <a:r>
              <a:rPr lang="en-US" sz="1400" b="1" dirty="0" err="1">
                <a:solidFill>
                  <a:srgbClr val="FF3300"/>
                </a:solidFill>
                <a:latin typeface="Helvetica" charset="0"/>
              </a:rPr>
              <a:t>jrex@newark.CS.Princeton.EDU</a:t>
            </a:r>
            <a:r>
              <a:rPr lang="en-US" sz="1400" b="1" dirty="0">
                <a:solidFill>
                  <a:srgbClr val="FF3300"/>
                </a:solidFill>
                <a:latin typeface="Helvetica" charset="0"/>
              </a:rPr>
              <a:t>&gt;; Wed, 4 Jan 2006 17:05:37 -0500 (EST)</a:t>
            </a:r>
          </a:p>
          <a:p>
            <a:pPr eaLnBrk="1" hangingPunct="1"/>
            <a:r>
              <a:rPr lang="en-US" sz="1400" b="1" dirty="0">
                <a:solidFill>
                  <a:schemeClr val="accent1"/>
                </a:solidFill>
                <a:latin typeface="Helvetica" charset="0"/>
              </a:rPr>
              <a:t>Received: from </a:t>
            </a:r>
            <a:r>
              <a:rPr lang="en-US" sz="1400" b="1" dirty="0" err="1">
                <a:solidFill>
                  <a:schemeClr val="accent1"/>
                </a:solidFill>
                <a:latin typeface="Helvetica" charset="0"/>
              </a:rPr>
              <a:t>bluebox.CS.Princeton.EDU</a:t>
            </a:r>
            <a:r>
              <a:rPr lang="en-US" sz="1400" b="1" dirty="0">
                <a:solidFill>
                  <a:schemeClr val="accent1"/>
                </a:solidFill>
                <a:latin typeface="Helvetica" charset="0"/>
              </a:rPr>
              <a:t> ([128.112.136.38])</a:t>
            </a:r>
          </a:p>
          <a:p>
            <a:pPr eaLnBrk="1" hangingPunct="1"/>
            <a:r>
              <a:rPr lang="en-US" sz="1400" b="1" dirty="0">
                <a:solidFill>
                  <a:schemeClr val="accent1"/>
                </a:solidFill>
                <a:latin typeface="Helvetica" charset="0"/>
              </a:rPr>
              <a:t>        by </a:t>
            </a:r>
            <a:r>
              <a:rPr lang="en-US" sz="1400" b="1" dirty="0" err="1">
                <a:solidFill>
                  <a:schemeClr val="accent1"/>
                </a:solidFill>
                <a:latin typeface="Helvetica" charset="0"/>
              </a:rPr>
              <a:t>ribavirin.CS.Princeton.EDU</a:t>
            </a:r>
            <a:r>
              <a:rPr lang="en-US" sz="1400" b="1" dirty="0">
                <a:solidFill>
                  <a:schemeClr val="accent1"/>
                </a:solidFill>
                <a:latin typeface="Helvetica" charset="0"/>
              </a:rPr>
              <a:t> (SMSSMTP 4.1.0.19) with SMTP id M2006010417053607946</a:t>
            </a:r>
          </a:p>
          <a:p>
            <a:pPr eaLnBrk="1" hangingPunct="1"/>
            <a:r>
              <a:rPr lang="en-US" sz="1400" b="1" dirty="0">
                <a:solidFill>
                  <a:schemeClr val="accent1"/>
                </a:solidFill>
                <a:latin typeface="Helvetica" charset="0"/>
              </a:rPr>
              <a:t>        for &lt;</a:t>
            </a:r>
            <a:r>
              <a:rPr lang="en-US" sz="1400" b="1" dirty="0" err="1">
                <a:solidFill>
                  <a:schemeClr val="accent1"/>
                </a:solidFill>
                <a:latin typeface="Helvetica" charset="0"/>
              </a:rPr>
              <a:t>jrex@newark.CS.Princeton.EDU</a:t>
            </a:r>
            <a:r>
              <a:rPr lang="en-US" sz="1400" b="1" dirty="0">
                <a:solidFill>
                  <a:schemeClr val="accent1"/>
                </a:solidFill>
                <a:latin typeface="Helvetica" charset="0"/>
              </a:rPr>
              <a:t>&gt;; Wed, 04 Jan 2006 17:05:36 -0500</a:t>
            </a:r>
          </a:p>
          <a:p>
            <a:pPr eaLnBrk="1" hangingPunct="1"/>
            <a:r>
              <a:rPr lang="en-US" sz="1400" b="1" dirty="0">
                <a:solidFill>
                  <a:srgbClr val="009900"/>
                </a:solidFill>
                <a:latin typeface="Helvetica" charset="0"/>
              </a:rPr>
              <a:t>Received: from </a:t>
            </a:r>
            <a:r>
              <a:rPr lang="en-US" sz="1400" b="1" dirty="0" err="1">
                <a:solidFill>
                  <a:srgbClr val="009900"/>
                </a:solidFill>
                <a:latin typeface="Helvetica" charset="0"/>
              </a:rPr>
              <a:t>smtp-roam.Stanford.EDU</a:t>
            </a:r>
            <a:r>
              <a:rPr lang="en-US" sz="1400" b="1" dirty="0">
                <a:solidFill>
                  <a:srgbClr val="009900"/>
                </a:solidFill>
                <a:latin typeface="Helvetica" charset="0"/>
              </a:rPr>
              <a:t> (</a:t>
            </a:r>
            <a:r>
              <a:rPr lang="en-US" sz="1400" b="1" dirty="0" err="1">
                <a:solidFill>
                  <a:srgbClr val="009900"/>
                </a:solidFill>
                <a:latin typeface="Helvetica" charset="0"/>
              </a:rPr>
              <a:t>smtp-roam.Stanford.EDU</a:t>
            </a:r>
            <a:r>
              <a:rPr lang="en-US" sz="1400" b="1" dirty="0">
                <a:solidFill>
                  <a:srgbClr val="009900"/>
                </a:solidFill>
                <a:latin typeface="Helvetica" charset="0"/>
              </a:rPr>
              <a:t> [171.64.10.152])</a:t>
            </a:r>
          </a:p>
          <a:p>
            <a:pPr eaLnBrk="1" hangingPunct="1"/>
            <a:r>
              <a:rPr lang="en-US" sz="1400" b="1" dirty="0">
                <a:solidFill>
                  <a:srgbClr val="009900"/>
                </a:solidFill>
                <a:latin typeface="Helvetica" charset="0"/>
              </a:rPr>
              <a:t>        by </a:t>
            </a:r>
            <a:r>
              <a:rPr lang="en-US" sz="1400" b="1" dirty="0" err="1">
                <a:solidFill>
                  <a:srgbClr val="009900"/>
                </a:solidFill>
                <a:latin typeface="Helvetica" charset="0"/>
              </a:rPr>
              <a:t>bluebox.CS.Princeton.EDU</a:t>
            </a:r>
            <a:r>
              <a:rPr lang="en-US" sz="1400" b="1" dirty="0">
                <a:solidFill>
                  <a:srgbClr val="009900"/>
                </a:solidFill>
                <a:latin typeface="Helvetica" charset="0"/>
              </a:rPr>
              <a:t> (8.12.11/8.12.11) with ESMTP id k04M5XNQ005204</a:t>
            </a:r>
          </a:p>
          <a:p>
            <a:pPr eaLnBrk="1" hangingPunct="1"/>
            <a:r>
              <a:rPr lang="en-US" sz="1400" b="1" dirty="0">
                <a:solidFill>
                  <a:srgbClr val="009900"/>
                </a:solidFill>
                <a:latin typeface="Helvetica" charset="0"/>
              </a:rPr>
              <a:t>        for &lt;</a:t>
            </a:r>
            <a:r>
              <a:rPr lang="en-US" sz="1400" b="1" dirty="0" err="1">
                <a:solidFill>
                  <a:srgbClr val="009900"/>
                </a:solidFill>
                <a:latin typeface="Helvetica" charset="0"/>
              </a:rPr>
              <a:t>jrex@cs.princeton.edu</a:t>
            </a:r>
            <a:r>
              <a:rPr lang="en-US" sz="1400" b="1" dirty="0">
                <a:solidFill>
                  <a:srgbClr val="009900"/>
                </a:solidFill>
                <a:latin typeface="Helvetica" charset="0"/>
              </a:rPr>
              <a:t>&gt;; Wed, 4 Jan 2006 17:05:35 -0500 (EST)</a:t>
            </a:r>
          </a:p>
          <a:p>
            <a:pPr eaLnBrk="1" hangingPunct="1"/>
            <a:r>
              <a:rPr lang="en-US" sz="1400" b="1" dirty="0">
                <a:solidFill>
                  <a:srgbClr val="0000FF"/>
                </a:solidFill>
                <a:latin typeface="Helvetica" charset="0"/>
              </a:rPr>
              <a:t>Received: from [192.168.1.101] (adsl-69-107-78-147.dsl.pltn13.pacbell.net [69.107.78.147])</a:t>
            </a:r>
          </a:p>
          <a:p>
            <a:pPr eaLnBrk="1" hangingPunct="1"/>
            <a:r>
              <a:rPr lang="en-US" sz="1400" b="1" dirty="0">
                <a:solidFill>
                  <a:srgbClr val="0000FF"/>
                </a:solidFill>
                <a:latin typeface="Helvetica" charset="0"/>
              </a:rPr>
              <a:t>        (authenticated bits=0)</a:t>
            </a:r>
          </a:p>
          <a:p>
            <a:pPr eaLnBrk="1" hangingPunct="1"/>
            <a:r>
              <a:rPr lang="en-US" sz="1400" b="1" dirty="0">
                <a:solidFill>
                  <a:srgbClr val="0000FF"/>
                </a:solidFill>
                <a:latin typeface="Helvetica" charset="0"/>
              </a:rPr>
              <a:t>        by </a:t>
            </a:r>
            <a:r>
              <a:rPr lang="en-US" sz="1400" b="1" dirty="0" err="1">
                <a:solidFill>
                  <a:srgbClr val="0000FF"/>
                </a:solidFill>
                <a:latin typeface="Helvetica" charset="0"/>
              </a:rPr>
              <a:t>smtp-roam.Stanford.EDU</a:t>
            </a:r>
            <a:r>
              <a:rPr lang="en-US" sz="1400" b="1" dirty="0">
                <a:solidFill>
                  <a:srgbClr val="0000FF"/>
                </a:solidFill>
                <a:latin typeface="Helvetica" charset="0"/>
              </a:rPr>
              <a:t> (8.12.11/8.12.11) with ESMTP id k04M5W92018875    </a:t>
            </a:r>
          </a:p>
          <a:p>
            <a:pPr eaLnBrk="1" hangingPunct="1"/>
            <a:r>
              <a:rPr lang="en-US" sz="1400" b="1" dirty="0">
                <a:solidFill>
                  <a:srgbClr val="0000FF"/>
                </a:solidFill>
                <a:latin typeface="Helvetica" charset="0"/>
              </a:rPr>
              <a:t>        (version=TLSv1/SSLv3 cipher=DHE-RSA-AES256-SHA bits=256 verify=NOT);</a:t>
            </a:r>
          </a:p>
          <a:p>
            <a:pPr eaLnBrk="1" hangingPunct="1"/>
            <a:r>
              <a:rPr lang="en-US" sz="1400" b="1" dirty="0">
                <a:solidFill>
                  <a:srgbClr val="0000FF"/>
                </a:solidFill>
                <a:latin typeface="Helvetica" charset="0"/>
              </a:rPr>
              <a:t>        Wed, 4 Jan 2006 14:05:32 -0800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Message-ID: &lt;43BC46AF.3030306@cs.stanford.edu&gt;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Date: Wed, 04 Jan 2006 14:05:35 -0800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From: Martin </a:t>
            </a:r>
            <a:r>
              <a:rPr lang="en-US" sz="1400" b="1" dirty="0" err="1">
                <a:latin typeface="Helvetica" charset="0"/>
              </a:rPr>
              <a:t>Casado</a:t>
            </a:r>
            <a:r>
              <a:rPr lang="en-US" sz="1400" b="1" dirty="0">
                <a:latin typeface="Helvetica" charset="0"/>
              </a:rPr>
              <a:t> &lt;</a:t>
            </a:r>
            <a:r>
              <a:rPr lang="en-US" sz="1400" b="1" dirty="0" err="1">
                <a:latin typeface="Helvetica" charset="0"/>
              </a:rPr>
              <a:t>casado@cs.stanford.edu</a:t>
            </a:r>
            <a:r>
              <a:rPr lang="en-US" sz="1400" b="1" dirty="0">
                <a:latin typeface="Helvetica" charset="0"/>
              </a:rPr>
              <a:t>&gt;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User-Agent: Mozilla Thunderbird 1.0 (Windows/20041206)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MIME-Version: 1.0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To: </a:t>
            </a:r>
            <a:r>
              <a:rPr lang="en-US" sz="1400" b="1" dirty="0" err="1">
                <a:latin typeface="Helvetica" charset="0"/>
              </a:rPr>
              <a:t>jrex@CS.Princeton.EDU</a:t>
            </a:r>
            <a:endParaRPr lang="en-US" sz="1400" b="1" dirty="0">
              <a:latin typeface="Helvetica" charset="0"/>
            </a:endParaRPr>
          </a:p>
          <a:p>
            <a:pPr eaLnBrk="1" hangingPunct="1"/>
            <a:r>
              <a:rPr lang="en-US" sz="1400" b="1" dirty="0">
                <a:latin typeface="Helvetica" charset="0"/>
              </a:rPr>
              <a:t>CC: Martin </a:t>
            </a:r>
            <a:r>
              <a:rPr lang="en-US" sz="1400" b="1" dirty="0" err="1">
                <a:latin typeface="Helvetica" charset="0"/>
              </a:rPr>
              <a:t>Casado</a:t>
            </a:r>
            <a:r>
              <a:rPr lang="en-US" sz="1400" b="1" dirty="0">
                <a:latin typeface="Helvetica" charset="0"/>
              </a:rPr>
              <a:t> &lt;</a:t>
            </a:r>
            <a:r>
              <a:rPr lang="en-US" sz="1400" b="1" dirty="0" err="1">
                <a:latin typeface="Helvetica" charset="0"/>
              </a:rPr>
              <a:t>casado@cs.stanford.edu</a:t>
            </a:r>
            <a:r>
              <a:rPr lang="en-US" sz="1400" b="1" dirty="0">
                <a:latin typeface="Helvetica" charset="0"/>
              </a:rPr>
              <a:t>&gt;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Subject: Using VNS in Class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Content-Type: text/plain; charset=ISO-8859-1; format=flowed</a:t>
            </a:r>
          </a:p>
          <a:p>
            <a:pPr eaLnBrk="1" hangingPunct="1"/>
            <a:r>
              <a:rPr lang="en-US" sz="1400" b="1" dirty="0">
                <a:latin typeface="Helvetica" charset="0"/>
              </a:rPr>
              <a:t>Content-Transfer-Encoding: 7bit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48C6-A06D-D64E-BC09-C78061B3F069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F2FA9-4D37-114E-AB3C-428A85738355}" type="slidenum">
              <a:rPr lang="en-US"/>
              <a:pPr/>
              <a:t>12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772400" cy="1219200"/>
          </a:xfrm>
        </p:spPr>
        <p:txBody>
          <a:bodyPr/>
          <a:lstStyle/>
          <a:p>
            <a:r>
              <a:rPr lang="en-US"/>
              <a:t>Try SMTP For Yourself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143000"/>
            <a:ext cx="87630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Running SMTP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Run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telnet </a:t>
            </a:r>
            <a:r>
              <a:rPr lang="en-US" dirty="0" err="1"/>
              <a:t>servername</a:t>
            </a:r>
            <a:r>
              <a:rPr lang="en-US" dirty="0"/>
              <a:t> 25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at UNIX prompt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See 220 reply from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Enter HELO, MAIL FROM, RCPT TO, DATA commands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Thinking about spoofing?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Very easy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Just forge the argument of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FROM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command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 leading to all sorts of problems with spam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Spammers can be even more clever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using open SMTP servers to send e-mail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forging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Received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header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1925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SMTP: final words</a:t>
            </a: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1555750"/>
            <a:ext cx="3810000" cy="46482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SMTP uses persistent connections</a:t>
            </a:r>
          </a:p>
          <a:p>
            <a:r>
              <a:rPr lang="en-US" sz="2400" dirty="0">
                <a:latin typeface="Gill Sans MT" charset="0"/>
              </a:rPr>
              <a:t>SMTP requires message (header &amp; body) to be in 7-bit ASCII</a:t>
            </a:r>
          </a:p>
          <a:p>
            <a:r>
              <a:rPr lang="en-US" sz="2400" dirty="0">
                <a:latin typeface="Gill Sans MT" charset="0"/>
              </a:rPr>
              <a:t>SMTP server </a:t>
            </a:r>
            <a:r>
              <a:rPr lang="en-US" sz="2400" dirty="0" smtClean="0">
                <a:latin typeface="Gill Sans MT" charset="0"/>
              </a:rPr>
              <a:t>uses</a:t>
            </a:r>
          </a:p>
          <a:p>
            <a:pPr marL="0" indent="0">
              <a:buNone/>
            </a:pPr>
            <a:r>
              <a:rPr lang="en-US" sz="2400" dirty="0">
                <a:latin typeface="Gill Sans MT" charset="0"/>
              </a:rPr>
              <a:t> </a:t>
            </a:r>
            <a:r>
              <a:rPr lang="en-US" sz="2400" dirty="0" smtClean="0">
                <a:latin typeface="Gill Sans MT" charset="0"/>
              </a:rPr>
              <a:t>   </a:t>
            </a:r>
            <a:r>
              <a:rPr lang="en-US" sz="2400" dirty="0" smtClean="0">
                <a:latin typeface="Courier New" charset="0"/>
              </a:rPr>
              <a:t>CRLF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charset="0"/>
              </a:rPr>
              <a:t>  .</a:t>
            </a:r>
          </a:p>
          <a:p>
            <a:pPr marL="0" indent="0">
              <a:buNone/>
            </a:pPr>
            <a:r>
              <a:rPr lang="en-US" sz="2400" dirty="0">
                <a:latin typeface="Courier New" charset="0"/>
              </a:rPr>
              <a:t>  </a:t>
            </a:r>
            <a:r>
              <a:rPr lang="en-US" sz="2400" dirty="0" smtClean="0">
                <a:latin typeface="Courier New" charset="0"/>
              </a:rPr>
              <a:t>CRLF</a:t>
            </a:r>
          </a:p>
          <a:p>
            <a:pPr marL="0" indent="0">
              <a:buNone/>
            </a:pPr>
            <a:r>
              <a:rPr lang="en-US" sz="2400" dirty="0">
                <a:latin typeface="Courier New" charset="0"/>
              </a:rPr>
              <a:t> </a:t>
            </a:r>
            <a:r>
              <a:rPr lang="en-US" sz="2400" dirty="0" smtClean="0">
                <a:latin typeface="Courier New" charset="0"/>
              </a:rPr>
              <a:t> </a:t>
            </a:r>
            <a:r>
              <a:rPr lang="en-US" sz="2400" dirty="0" smtClean="0">
                <a:latin typeface="Gill Sans MT" charset="0"/>
              </a:rPr>
              <a:t>to </a:t>
            </a:r>
            <a:r>
              <a:rPr lang="en-US" sz="2400" dirty="0">
                <a:latin typeface="Gill Sans MT" charset="0"/>
              </a:rPr>
              <a:t>determine end of message</a:t>
            </a:r>
          </a:p>
        </p:txBody>
      </p:sp>
      <p:sp>
        <p:nvSpPr>
          <p:cNvPr id="1331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219200"/>
            <a:ext cx="4191000" cy="48006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comparison with HTTP: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Gill Sans MT" charset="0"/>
              </a:rPr>
              <a:t>HTTP: pull</a:t>
            </a:r>
          </a:p>
          <a:p>
            <a:pPr>
              <a:spcAft>
                <a:spcPct val="50000"/>
              </a:spcAft>
            </a:pPr>
            <a:r>
              <a:rPr lang="en-US" sz="2400" dirty="0">
                <a:latin typeface="Gill Sans MT" charset="0"/>
              </a:rPr>
              <a:t>SMTP: push</a:t>
            </a:r>
          </a:p>
          <a:p>
            <a:pPr>
              <a:spcAft>
                <a:spcPct val="50000"/>
              </a:spcAft>
            </a:pPr>
            <a:r>
              <a:rPr lang="en-US" sz="2400" dirty="0">
                <a:latin typeface="Gill Sans MT" charset="0"/>
              </a:rPr>
              <a:t>both have ASCII command/response interaction, </a:t>
            </a:r>
            <a:r>
              <a:rPr lang="en-US" sz="2400" dirty="0" smtClean="0">
                <a:latin typeface="Gill Sans MT" charset="0"/>
              </a:rPr>
              <a:t>binary status </a:t>
            </a:r>
            <a:r>
              <a:rPr lang="en-US" sz="2400" dirty="0">
                <a:latin typeface="Gill Sans MT" charset="0"/>
              </a:rPr>
              <a:t>codes</a:t>
            </a:r>
          </a:p>
          <a:p>
            <a:r>
              <a:rPr lang="en-US" sz="2400" dirty="0">
                <a:latin typeface="Gill Sans MT" charset="0"/>
              </a:rPr>
              <a:t>HTTP: each object encapsulated in its own response message</a:t>
            </a:r>
          </a:p>
          <a:p>
            <a:r>
              <a:rPr lang="en-US" sz="2400" dirty="0">
                <a:latin typeface="Gill Sans MT" charset="0"/>
              </a:rPr>
              <a:t>SMTP: multiple objects sent in multipart message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A39B-C99D-A54D-8E2A-5BD24CB1D5AE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25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82F2-B0CD-A34C-B43C-34F1CADA21BC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B63C8B-DF7D-8D49-9D3E-350A085F2ADB}" type="slidenum">
              <a:rPr lang="en-US"/>
              <a:pPr/>
              <a:t>14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7924800" cy="1447800"/>
          </a:xfrm>
        </p:spPr>
        <p:txBody>
          <a:bodyPr/>
          <a:lstStyle/>
          <a:p>
            <a:r>
              <a:rPr lang="en-US"/>
              <a:t>E-Mail Message Format (RFC 822)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E-mail messages have two parts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header, in 7-bit U.S. ASCII text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body, also represented in 7-bit U.S. ASCII text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Header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Series of lines ending in carriage return and line feed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line contains a type and value, separated by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: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E.g.,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To: </a:t>
            </a:r>
            <a:r>
              <a:rPr lang="en-US" dirty="0" err="1"/>
              <a:t>jrex@princeton.edu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and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Subject: Go Tigers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blank line before the body begins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Body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Series of text lines with no additional structure/meaning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Conventions arose over time (e.g., e-mail signatures)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54E1-BCAC-1A44-B280-2E3CB04B02D8}" type="datetime1">
              <a:rPr lang="en-US" smtClean="0"/>
              <a:t>9/26/19</a:t>
            </a:fld>
            <a:endParaRPr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229EE-FC3F-DC45-BF8A-181EB6E71A66}" type="slidenum">
              <a:rPr lang="en-US"/>
              <a:pPr/>
              <a:t>15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E-Mail Message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90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E-mail messages have two parts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header, in 7-bit U.S. ASCII text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body, also represented in 7-bit U.S. ASCII text</a:t>
            </a:r>
          </a:p>
          <a:p>
            <a:pPr>
              <a:lnSpc>
                <a:spcPct val="90000"/>
              </a:lnSpc>
            </a:pPr>
            <a:r>
              <a:rPr lang="en-US" sz="2400"/>
              <a:t>Header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Lines with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type: value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To: jrex@princeton.edu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Subject: Go Tigers!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Body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text message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 particular structure </a:t>
            </a:r>
            <a:br>
              <a:rPr lang="en-US" sz="2000"/>
            </a:br>
            <a:r>
              <a:rPr lang="en-US" sz="2000"/>
              <a:t>or meaning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4953000" y="3263900"/>
            <a:ext cx="2832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omic Sans MS" charset="0"/>
              </a:rPr>
              <a:t>header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953000" y="4076700"/>
            <a:ext cx="2832100" cy="1739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Comic Sans MS" charset="0"/>
              </a:rPr>
              <a:t>body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4749800" y="3149600"/>
            <a:ext cx="3238500" cy="307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8107363" y="3484563"/>
            <a:ext cx="80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charset="0"/>
              </a:rPr>
              <a:t>blank</a:t>
            </a:r>
          </a:p>
          <a:p>
            <a:pPr algn="ctr"/>
            <a:r>
              <a:rPr lang="en-US" sz="2000">
                <a:latin typeface="Comic Sans MS" charset="0"/>
              </a:rPr>
              <a:t>line</a:t>
            </a:r>
          </a:p>
        </p:txBody>
      </p:sp>
      <p:sp>
        <p:nvSpPr>
          <p:cNvPr id="90120" name="Line 8"/>
          <p:cNvSpPr>
            <a:spLocks noChangeShapeType="1"/>
          </p:cNvSpPr>
          <p:nvPr/>
        </p:nvSpPr>
        <p:spPr bwMode="auto">
          <a:xfrm flipH="1">
            <a:off x="7226300" y="3924300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Freeform 9"/>
          <p:cNvSpPr>
            <a:spLocks/>
          </p:cNvSpPr>
          <p:nvPr/>
        </p:nvSpPr>
        <p:spPr bwMode="auto">
          <a:xfrm>
            <a:off x="2036763" y="2655888"/>
            <a:ext cx="2843212" cy="773112"/>
          </a:xfrm>
          <a:custGeom>
            <a:avLst/>
            <a:gdLst>
              <a:gd name="T0" fmla="*/ 0 w 1791"/>
              <a:gd name="T1" fmla="*/ 172 h 487"/>
              <a:gd name="T2" fmla="*/ 944 w 1791"/>
              <a:gd name="T3" fmla="*/ 52 h 487"/>
              <a:gd name="T4" fmla="*/ 1791 w 1791"/>
              <a:gd name="T5" fmla="*/ 487 h 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91" h="487">
                <a:moveTo>
                  <a:pt x="0" y="172"/>
                </a:moveTo>
                <a:cubicBezTo>
                  <a:pt x="323" y="86"/>
                  <a:pt x="646" y="0"/>
                  <a:pt x="944" y="52"/>
                </a:cubicBezTo>
                <a:cubicBezTo>
                  <a:pt x="1242" y="104"/>
                  <a:pt x="1516" y="295"/>
                  <a:pt x="1791" y="487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Freeform 10"/>
          <p:cNvSpPr>
            <a:spLocks/>
          </p:cNvSpPr>
          <p:nvPr/>
        </p:nvSpPr>
        <p:spPr bwMode="auto">
          <a:xfrm>
            <a:off x="1692275" y="4511675"/>
            <a:ext cx="3187700" cy="415925"/>
          </a:xfrm>
          <a:custGeom>
            <a:avLst/>
            <a:gdLst>
              <a:gd name="T0" fmla="*/ 0 w 2008"/>
              <a:gd name="T1" fmla="*/ 141 h 262"/>
              <a:gd name="T2" fmla="*/ 895 w 2008"/>
              <a:gd name="T3" fmla="*/ 20 h 262"/>
              <a:gd name="T4" fmla="*/ 2008 w 2008"/>
              <a:gd name="T5" fmla="*/ 262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8" h="262">
                <a:moveTo>
                  <a:pt x="0" y="141"/>
                </a:moveTo>
                <a:cubicBezTo>
                  <a:pt x="280" y="70"/>
                  <a:pt x="560" y="0"/>
                  <a:pt x="895" y="20"/>
                </a:cubicBezTo>
                <a:cubicBezTo>
                  <a:pt x="1230" y="40"/>
                  <a:pt x="1619" y="151"/>
                  <a:pt x="2008" y="26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B096-8301-8049-A51E-973EC54C163D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3939C4-8F7A-614A-A0B4-EDE9EDA2834F}" type="slidenum">
              <a:rPr lang="en-US"/>
              <a:pPr/>
              <a:t>16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696200" cy="1143000"/>
          </a:xfrm>
        </p:spPr>
        <p:txBody>
          <a:bodyPr/>
          <a:lstStyle/>
          <a:p>
            <a:r>
              <a:rPr lang="en-US"/>
              <a:t>Limitation: Sending Non-Text Data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7924800" cy="56388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E-mail body is 7-bit U.S. ASCII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What about non-English text</a:t>
            </a:r>
            <a:r>
              <a:rPr lang="en-US" dirty="0" smtClean="0"/>
              <a:t>? “</a:t>
            </a:r>
            <a:r>
              <a:rPr lang="en-US" dirty="0" smtClean="0">
                <a:solidFill>
                  <a:srgbClr val="FF00FF"/>
                </a:solidFill>
              </a:rPr>
              <a:t>US Centric”</a:t>
            </a:r>
            <a:endParaRPr lang="en-US" dirty="0">
              <a:solidFill>
                <a:srgbClr val="FF00FF"/>
              </a:solidFill>
            </a:endParaRP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What about binary files (e.g., images and </a:t>
            </a:r>
            <a:r>
              <a:rPr lang="en-US" dirty="0" err="1"/>
              <a:t>executables</a:t>
            </a:r>
            <a:r>
              <a:rPr lang="en-US" dirty="0"/>
              <a:t>)?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Solution: convert non-ASCII data to ASCII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Base64 encoding: map each group of three bytes into four printable U.S.-ASCII characters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Uuencode (Unix-to-Unix Encoding) was widely used</a:t>
            </a:r>
          </a:p>
          <a:p>
            <a:pPr marL="563563" lvl="1" indent="-223838">
              <a:lnSpc>
                <a:spcPct val="90000"/>
              </a:lnSpc>
            </a:pPr>
            <a:endParaRPr lang="en-US" sz="2000" dirty="0"/>
          </a:p>
          <a:p>
            <a:pPr marL="563563" lvl="1" indent="-223838">
              <a:lnSpc>
                <a:spcPct val="90000"/>
              </a:lnSpc>
            </a:pPr>
            <a:endParaRPr lang="en-US" sz="2000" dirty="0"/>
          </a:p>
          <a:p>
            <a:pPr marL="563563" lvl="1" indent="-223838">
              <a:lnSpc>
                <a:spcPct val="90000"/>
              </a:lnSpc>
            </a:pPr>
            <a:endParaRPr lang="en-US" sz="2000" dirty="0"/>
          </a:p>
          <a:p>
            <a:pPr marL="563563" lvl="1" indent="-223838">
              <a:lnSpc>
                <a:spcPct val="90000"/>
              </a:lnSpc>
            </a:pPr>
            <a:endParaRPr lang="en-US" sz="2000" dirty="0"/>
          </a:p>
          <a:p>
            <a:pPr marL="339725" lvl="1" indent="0">
              <a:lnSpc>
                <a:spcPct val="220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Limitation</a:t>
            </a:r>
            <a:r>
              <a:rPr lang="en-US" sz="2000" dirty="0"/>
              <a:t>: filename is the only </a:t>
            </a:r>
            <a:r>
              <a:rPr lang="en-US" sz="2000" dirty="0" smtClean="0"/>
              <a:t>clue </a:t>
            </a:r>
            <a:r>
              <a:rPr lang="en-US" sz="2000" dirty="0"/>
              <a:t>to the data type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124200" y="3657600"/>
            <a:ext cx="2443247" cy="1569660"/>
          </a:xfrm>
          <a:prstGeom prst="rect">
            <a:avLst/>
          </a:prstGeom>
          <a:noFill/>
          <a:ln w="38100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Helvetica" charset="0"/>
              </a:rPr>
              <a:t>begin 644 </a:t>
            </a:r>
            <a:r>
              <a:rPr lang="en-US" dirty="0" err="1">
                <a:solidFill>
                  <a:srgbClr val="3366FF"/>
                </a:solidFill>
                <a:latin typeface="Helvetica" charset="0"/>
              </a:rPr>
              <a:t>cat.txt</a:t>
            </a:r>
            <a:r>
              <a:rPr lang="en-US" dirty="0">
                <a:solidFill>
                  <a:srgbClr val="3366FF"/>
                </a:solidFill>
                <a:latin typeface="Helvetica" charset="0"/>
              </a:rPr>
              <a:t> 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Helvetica" charset="0"/>
              </a:rPr>
              <a:t>#0V%T 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Helvetica" charset="0"/>
              </a:rPr>
              <a:t>`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Helvetica" charset="0"/>
              </a:rPr>
              <a:t>end</a:t>
            </a:r>
            <a:r>
              <a:rPr lang="en-US" b="1" dirty="0">
                <a:solidFill>
                  <a:srgbClr val="3366FF"/>
                </a:solidFill>
                <a:latin typeface="Helvetica" charset="0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BF65-6206-6D42-815C-554050D9533C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B966C6-4B58-1E43-B778-2D146F8E74D4}" type="slidenum">
              <a:rPr lang="en-US"/>
              <a:pPr/>
              <a:t>17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7924800" cy="1371600"/>
          </a:xfrm>
        </p:spPr>
        <p:txBody>
          <a:bodyPr/>
          <a:lstStyle/>
          <a:p>
            <a:r>
              <a:rPr lang="en-US" dirty="0"/>
              <a:t>Limitation: Sending Multiple Items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Users often want to send multiple pieces of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Multiple images, </a:t>
            </a:r>
            <a:r>
              <a:rPr lang="en-US" dirty="0" err="1"/>
              <a:t>powerpoint</a:t>
            </a:r>
            <a:r>
              <a:rPr lang="en-US" dirty="0"/>
              <a:t> files, or e-mail messages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Yet, e-mail body is a single, </a:t>
            </a:r>
            <a:r>
              <a:rPr lang="en-US" dirty="0" err="1"/>
              <a:t>uninterpreted</a:t>
            </a:r>
            <a:r>
              <a:rPr lang="en-US" dirty="0"/>
              <a:t> data chunk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Example: e-mail digests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Encapsulating several e-mail messages into one aggregate messages (i.e., a digest)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Commonly used on high-volume mailing lists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Conventions arose for how to delimit the parts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well-known separator strings between the parts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Yet, having a standard way to handle this is </a:t>
            </a:r>
            <a:r>
              <a:rPr lang="en-US" dirty="0" smtClean="0"/>
              <a:t>better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FF"/>
                </a:solidFill>
              </a:rPr>
              <a:t>Example of Internet problem (RFC) needing a solution</a:t>
            </a:r>
            <a:endParaRPr lang="en-US" dirty="0">
              <a:solidFill>
                <a:srgbClr val="FF00FF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5243-FE44-304D-B6E0-85531B27C9CD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B66D2E-9DF5-D245-B768-42685F00112C}" type="slidenum">
              <a:rPr lang="en-US"/>
              <a:pPr/>
              <a:t>18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7696200" cy="1447800"/>
          </a:xfrm>
        </p:spPr>
        <p:txBody>
          <a:bodyPr/>
          <a:lstStyle/>
          <a:p>
            <a:r>
              <a:rPr lang="en-US" sz="3600" dirty="0"/>
              <a:t>Multipurpose Internet Mail Extensions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382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Additional headers to describe the message body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MIME-Version: the version of MIME being used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Content-Type: the type of data contained in the message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Content-Transfer-Encoding: how the data are encoded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Definitions for a set of content types and subtypes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image with subtypes gif and jpeg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text with subtypes plain, html, and </a:t>
            </a:r>
            <a:r>
              <a:rPr lang="en-US" dirty="0" err="1"/>
              <a:t>richtext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E.g., application with subtypes postscript and </a:t>
            </a:r>
            <a:r>
              <a:rPr lang="en-US" dirty="0" err="1"/>
              <a:t>msword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E.g., multipart for messages with multiple data types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way to encode the data in ASCII format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Base64 encoding, as in uuencode/uudecode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A2C1A-3CF3-6E4E-9C23-3F0EC560AB03}" type="datetime1">
              <a:rPr lang="en-US" smtClean="0"/>
              <a:t>9/26/19</a:t>
            </a:fld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2FA710-06B7-AA4A-8442-B70EDC70C05F}" type="slidenum">
              <a:rPr lang="en-US"/>
              <a:pPr/>
              <a:t>19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Example: E-Mail Message Using MIME</a:t>
            </a:r>
            <a:endParaRPr lang="en-US"/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419475" y="1955800"/>
            <a:ext cx="5376863" cy="3165475"/>
          </a:xfrm>
          <a:prstGeom prst="rect">
            <a:avLst/>
          </a:prstGeom>
          <a:noFill/>
          <a:ln w="25400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Courier New" charset="0"/>
              </a:rPr>
              <a:t>From: jrex@cs.princeton.edu </a:t>
            </a:r>
          </a:p>
          <a:p>
            <a:r>
              <a:rPr lang="en-US" sz="2000" b="1">
                <a:latin typeface="Courier New" charset="0"/>
              </a:rPr>
              <a:t>To: feamster@cc.gatech.edu </a:t>
            </a:r>
          </a:p>
          <a:p>
            <a:r>
              <a:rPr lang="en-US" sz="2000" b="1">
                <a:latin typeface="Courier New" charset="0"/>
              </a:rPr>
              <a:t>Subject: picture of Thomas Sweet </a:t>
            </a:r>
          </a:p>
          <a:p>
            <a:r>
              <a:rPr lang="en-US" sz="2000" b="1">
                <a:solidFill>
                  <a:srgbClr val="FF3300"/>
                </a:solidFill>
                <a:latin typeface="Courier New" charset="0"/>
              </a:rPr>
              <a:t>MIME-Version: 1.0 </a:t>
            </a:r>
          </a:p>
          <a:p>
            <a:r>
              <a:rPr lang="en-US" sz="2000" b="1">
                <a:solidFill>
                  <a:schemeClr val="accent1"/>
                </a:solidFill>
                <a:latin typeface="Courier New" charset="0"/>
              </a:rPr>
              <a:t>Content-Transfer-Encoding: base64 </a:t>
            </a:r>
          </a:p>
          <a:p>
            <a:r>
              <a:rPr lang="en-US" sz="2000" b="1">
                <a:solidFill>
                  <a:srgbClr val="0000FF"/>
                </a:solidFill>
                <a:latin typeface="Courier New" charset="0"/>
              </a:rPr>
              <a:t>Content-Type: image/jpeg </a:t>
            </a:r>
          </a:p>
          <a:p>
            <a:endParaRPr lang="en-US" sz="2000" b="1">
              <a:solidFill>
                <a:srgbClr val="0000FF"/>
              </a:solidFill>
              <a:latin typeface="Courier New" charset="0"/>
            </a:endParaRPr>
          </a:p>
          <a:p>
            <a:r>
              <a:rPr lang="en-US" sz="2000" b="1">
                <a:solidFill>
                  <a:srgbClr val="009900"/>
                </a:solidFill>
                <a:latin typeface="Courier New" charset="0"/>
              </a:rPr>
              <a:t>base64 encoded data ..... </a:t>
            </a:r>
          </a:p>
          <a:p>
            <a:r>
              <a:rPr lang="en-US" sz="2000" b="1">
                <a:solidFill>
                  <a:srgbClr val="009900"/>
                </a:solidFill>
                <a:latin typeface="Courier New" charset="0"/>
              </a:rPr>
              <a:t>......................... </a:t>
            </a:r>
          </a:p>
          <a:p>
            <a:r>
              <a:rPr lang="en-US" sz="2000" b="1">
                <a:solidFill>
                  <a:srgbClr val="009900"/>
                </a:solidFill>
                <a:latin typeface="Courier New" charset="0"/>
              </a:rPr>
              <a:t>......base64 encoded data</a:t>
            </a:r>
            <a:r>
              <a:rPr lang="en-US" sz="1800" b="1">
                <a:latin typeface="Courier New" charset="0"/>
              </a:rPr>
              <a:t> 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42925" y="3992563"/>
            <a:ext cx="2208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rgbClr val="0000FF"/>
                </a:solidFill>
                <a:latin typeface="Comic Sans MS" charset="0"/>
              </a:rPr>
              <a:t>type and subtype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541338" y="2647950"/>
            <a:ext cx="1943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chemeClr val="accent1"/>
                </a:solidFill>
                <a:latin typeface="Comic Sans MS" charset="0"/>
              </a:rPr>
              <a:t>method used</a:t>
            </a:r>
          </a:p>
          <a:p>
            <a:pPr algn="r"/>
            <a:r>
              <a:rPr lang="en-US" sz="2000">
                <a:solidFill>
                  <a:schemeClr val="accent1"/>
                </a:solidFill>
                <a:latin typeface="Comic Sans MS" charset="0"/>
              </a:rPr>
              <a:t>to encode data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1306513" y="1917700"/>
            <a:ext cx="1852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FF3300"/>
                </a:solidFill>
                <a:latin typeface="Comic Sans MS" charset="0"/>
              </a:rPr>
              <a:t>MIME version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1077913" y="5605463"/>
            <a:ext cx="176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9900"/>
                </a:solidFill>
                <a:latin typeface="Comic Sans MS" charset="0"/>
              </a:rPr>
              <a:t>encoded data</a:t>
            </a:r>
            <a:endParaRPr lang="en-US">
              <a:solidFill>
                <a:srgbClr val="009900"/>
              </a:solidFill>
            </a:endParaRPr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2420938" y="2417763"/>
            <a:ext cx="1155700" cy="546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2390775" y="3071813"/>
            <a:ext cx="1181100" cy="1905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2" name="Line 10"/>
          <p:cNvSpPr>
            <a:spLocks noChangeShapeType="1"/>
          </p:cNvSpPr>
          <p:nvPr/>
        </p:nvSpPr>
        <p:spPr bwMode="auto">
          <a:xfrm flipV="1">
            <a:off x="2266950" y="3684588"/>
            <a:ext cx="1244600" cy="355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 flipV="1">
            <a:off x="2305050" y="4875213"/>
            <a:ext cx="773113" cy="692150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Freeform 12"/>
          <p:cNvSpPr>
            <a:spLocks/>
          </p:cNvSpPr>
          <p:nvPr/>
        </p:nvSpPr>
        <p:spPr bwMode="auto">
          <a:xfrm>
            <a:off x="3149600" y="4222750"/>
            <a:ext cx="309563" cy="960438"/>
          </a:xfrm>
          <a:custGeom>
            <a:avLst/>
            <a:gdLst>
              <a:gd name="T0" fmla="*/ 159 w 195"/>
              <a:gd name="T1" fmla="*/ 3 h 555"/>
              <a:gd name="T2" fmla="*/ 0 w 195"/>
              <a:gd name="T3" fmla="*/ 0 h 555"/>
              <a:gd name="T4" fmla="*/ 0 w 195"/>
              <a:gd name="T5" fmla="*/ 555 h 555"/>
              <a:gd name="T6" fmla="*/ 195 w 195"/>
              <a:gd name="T7" fmla="*/ 552 h 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555">
                <a:moveTo>
                  <a:pt x="159" y="3"/>
                </a:moveTo>
                <a:lnTo>
                  <a:pt x="0" y="0"/>
                </a:lnTo>
                <a:lnTo>
                  <a:pt x="0" y="555"/>
                </a:lnTo>
                <a:lnTo>
                  <a:pt x="195" y="552"/>
                </a:lnTo>
              </a:path>
            </a:pathLst>
          </a:custGeom>
          <a:noFill/>
          <a:ln w="19050" cap="flat" cmpd="sng">
            <a:solidFill>
              <a:srgbClr val="00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38600" y="5257800"/>
            <a:ext cx="38861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FF"/>
                </a:solidFill>
              </a:rPr>
              <a:t>Need someone to define:</a:t>
            </a:r>
          </a:p>
          <a:p>
            <a:r>
              <a:rPr lang="en-US" sz="2000" dirty="0" smtClean="0">
                <a:solidFill>
                  <a:srgbClr val="FF00FF"/>
                </a:solidFill>
              </a:rPr>
              <a:t>Content-Transfer-Encoding &amp;</a:t>
            </a:r>
          </a:p>
          <a:p>
            <a:r>
              <a:rPr lang="en-US" sz="2000" dirty="0" smtClean="0">
                <a:solidFill>
                  <a:srgbClr val="FF00FF"/>
                </a:solidFill>
              </a:rPr>
              <a:t>Content-Type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144463"/>
            <a:ext cx="7169150" cy="11699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IP </a:t>
            </a:r>
            <a:r>
              <a:rPr lang="en-US" dirty="0" smtClean="0">
                <a:latin typeface="Calibri" charset="0"/>
                <a:ea typeface="ＭＳ Ｐゴシック" charset="0"/>
              </a:rPr>
              <a:t>Suite In Action: </a:t>
            </a:r>
            <a:br>
              <a:rPr lang="en-US" dirty="0" smtClean="0">
                <a:latin typeface="Calibri" charset="0"/>
                <a:ea typeface="ＭＳ Ｐゴシック" charset="0"/>
              </a:rPr>
            </a:br>
            <a:r>
              <a:rPr lang="en-US" dirty="0" smtClean="0">
                <a:latin typeface="Calibri" charset="0"/>
                <a:ea typeface="ＭＳ Ｐゴシック" charset="0"/>
              </a:rPr>
              <a:t>End </a:t>
            </a:r>
            <a:r>
              <a:rPr lang="en-US" dirty="0">
                <a:latin typeface="Calibri" charset="0"/>
                <a:ea typeface="ＭＳ Ｐゴシック" charset="0"/>
              </a:rPr>
              <a:t>Hosts vs. Routers</a:t>
            </a:r>
          </a:p>
        </p:txBody>
      </p:sp>
      <p:sp>
        <p:nvSpPr>
          <p:cNvPr id="645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2E40790-15D6-2A48-AE3E-2EF1E4EF90BC}" type="slidenum">
              <a:rPr lang="en-US" sz="1200">
                <a:solidFill>
                  <a:srgbClr val="898989"/>
                </a:solidFill>
              </a:rPr>
              <a:pPr eaLnBrk="1" hangingPunct="1">
                <a:defRPr/>
              </a:pPr>
              <a:t>2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93738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03263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806450" y="1839913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MAIL</a:t>
            </a:r>
            <a:endParaRPr lang="en-US" sz="1800" dirty="0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90588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grpSp>
        <p:nvGrpSpPr>
          <p:cNvPr id="44039" name="Group 7"/>
          <p:cNvGrpSpPr>
            <a:grpSpLocks/>
          </p:cNvGrpSpPr>
          <p:nvPr/>
        </p:nvGrpSpPr>
        <p:grpSpPr bwMode="auto">
          <a:xfrm>
            <a:off x="688975" y="4119563"/>
            <a:ext cx="914400" cy="582612"/>
            <a:chOff x="323" y="2664"/>
            <a:chExt cx="576" cy="367"/>
          </a:xfrm>
        </p:grpSpPr>
        <p:sp>
          <p:nvSpPr>
            <p:cNvPr id="44102" name="Rectangle 8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Text Box 9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40" name="Rectangle 11"/>
          <p:cNvSpPr>
            <a:spLocks noChangeArrowheads="1"/>
          </p:cNvSpPr>
          <p:nvPr/>
        </p:nvSpPr>
        <p:spPr bwMode="auto">
          <a:xfrm>
            <a:off x="669925" y="53498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12"/>
          <p:cNvSpPr txBox="1">
            <a:spLocks noChangeArrowheads="1"/>
          </p:cNvSpPr>
          <p:nvPr/>
        </p:nvSpPr>
        <p:spPr bwMode="auto">
          <a:xfrm>
            <a:off x="677863" y="53879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42" name="Line 13"/>
          <p:cNvSpPr>
            <a:spLocks noChangeShapeType="1"/>
          </p:cNvSpPr>
          <p:nvPr/>
        </p:nvSpPr>
        <p:spPr bwMode="auto">
          <a:xfrm>
            <a:off x="1147763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14"/>
          <p:cNvSpPr>
            <a:spLocks noChangeShapeType="1"/>
          </p:cNvSpPr>
          <p:nvPr/>
        </p:nvSpPr>
        <p:spPr bwMode="auto">
          <a:xfrm>
            <a:off x="1147763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15"/>
          <p:cNvSpPr>
            <a:spLocks noChangeShapeType="1"/>
          </p:cNvSpPr>
          <p:nvPr/>
        </p:nvSpPr>
        <p:spPr bwMode="auto">
          <a:xfrm>
            <a:off x="1147763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Rectangle 16"/>
          <p:cNvSpPr>
            <a:spLocks noChangeArrowheads="1"/>
          </p:cNvSpPr>
          <p:nvPr/>
        </p:nvSpPr>
        <p:spPr bwMode="auto">
          <a:xfrm>
            <a:off x="538163" y="153828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7"/>
          <p:cNvSpPr>
            <a:spLocks noChangeArrowheads="1"/>
          </p:cNvSpPr>
          <p:nvPr/>
        </p:nvSpPr>
        <p:spPr bwMode="auto">
          <a:xfrm>
            <a:off x="7648575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8"/>
          <p:cNvSpPr>
            <a:spLocks noChangeArrowheads="1"/>
          </p:cNvSpPr>
          <p:nvPr/>
        </p:nvSpPr>
        <p:spPr bwMode="auto">
          <a:xfrm>
            <a:off x="7658100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9"/>
          <p:cNvSpPr>
            <a:spLocks noChangeArrowheads="1"/>
          </p:cNvSpPr>
          <p:nvPr/>
        </p:nvSpPr>
        <p:spPr bwMode="auto">
          <a:xfrm>
            <a:off x="7643813" y="4119563"/>
            <a:ext cx="914400" cy="5826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20"/>
          <p:cNvSpPr>
            <a:spLocks noChangeArrowheads="1"/>
          </p:cNvSpPr>
          <p:nvPr/>
        </p:nvSpPr>
        <p:spPr bwMode="auto">
          <a:xfrm>
            <a:off x="7659688" y="5310188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21"/>
          <p:cNvSpPr txBox="1">
            <a:spLocks noChangeArrowheads="1"/>
          </p:cNvSpPr>
          <p:nvPr/>
        </p:nvSpPr>
        <p:spPr bwMode="auto">
          <a:xfrm>
            <a:off x="7761288" y="1839913"/>
            <a:ext cx="7745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 smtClean="0"/>
              <a:t>MAIL</a:t>
            </a:r>
            <a:endParaRPr lang="en-US" sz="1800" dirty="0"/>
          </a:p>
        </p:txBody>
      </p:sp>
      <p:sp>
        <p:nvSpPr>
          <p:cNvPr id="44051" name="Text Box 22"/>
          <p:cNvSpPr txBox="1">
            <a:spLocks noChangeArrowheads="1"/>
          </p:cNvSpPr>
          <p:nvPr/>
        </p:nvSpPr>
        <p:spPr bwMode="auto">
          <a:xfrm>
            <a:off x="7845425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sp>
        <p:nvSpPr>
          <p:cNvPr id="44052" name="Text Box 23"/>
          <p:cNvSpPr txBox="1">
            <a:spLocks noChangeArrowheads="1"/>
          </p:cNvSpPr>
          <p:nvPr/>
        </p:nvSpPr>
        <p:spPr bwMode="auto">
          <a:xfrm>
            <a:off x="7940675" y="423545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IP</a:t>
            </a:r>
          </a:p>
        </p:txBody>
      </p:sp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7683500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54" name="Line 25"/>
          <p:cNvSpPr>
            <a:spLocks noChangeShapeType="1"/>
          </p:cNvSpPr>
          <p:nvPr/>
        </p:nvSpPr>
        <p:spPr bwMode="auto">
          <a:xfrm>
            <a:off x="8102600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Line 26"/>
          <p:cNvSpPr>
            <a:spLocks noChangeShapeType="1"/>
          </p:cNvSpPr>
          <p:nvPr/>
        </p:nvSpPr>
        <p:spPr bwMode="auto">
          <a:xfrm>
            <a:off x="8102600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Line 27"/>
          <p:cNvSpPr>
            <a:spLocks noChangeShapeType="1"/>
          </p:cNvSpPr>
          <p:nvPr/>
        </p:nvSpPr>
        <p:spPr bwMode="auto">
          <a:xfrm>
            <a:off x="8102600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7493000" y="153828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9"/>
          <p:cNvSpPr>
            <a:spLocks noChangeShapeType="1"/>
          </p:cNvSpPr>
          <p:nvPr/>
        </p:nvSpPr>
        <p:spPr bwMode="auto">
          <a:xfrm>
            <a:off x="1139825" y="5935663"/>
            <a:ext cx="0" cy="373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Line 30"/>
          <p:cNvSpPr>
            <a:spLocks noChangeShapeType="1"/>
          </p:cNvSpPr>
          <p:nvPr/>
        </p:nvSpPr>
        <p:spPr bwMode="auto">
          <a:xfrm>
            <a:off x="808038" y="63087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60" name="Group 31"/>
          <p:cNvGrpSpPr>
            <a:grpSpLocks/>
          </p:cNvGrpSpPr>
          <p:nvPr/>
        </p:nvGrpSpPr>
        <p:grpSpPr bwMode="auto">
          <a:xfrm>
            <a:off x="2905125" y="4148138"/>
            <a:ext cx="914400" cy="582612"/>
            <a:chOff x="323" y="2664"/>
            <a:chExt cx="576" cy="367"/>
          </a:xfrm>
        </p:grpSpPr>
        <p:sp>
          <p:nvSpPr>
            <p:cNvPr id="44100" name="Rectangle 32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Text Box 33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grpSp>
        <p:nvGrpSpPr>
          <p:cNvPr id="44061" name="Group 34"/>
          <p:cNvGrpSpPr>
            <a:grpSpLocks/>
          </p:cNvGrpSpPr>
          <p:nvPr/>
        </p:nvGrpSpPr>
        <p:grpSpPr bwMode="auto">
          <a:xfrm>
            <a:off x="5549900" y="4148138"/>
            <a:ext cx="914400" cy="582612"/>
            <a:chOff x="323" y="2664"/>
            <a:chExt cx="576" cy="367"/>
          </a:xfrm>
        </p:grpSpPr>
        <p:sp>
          <p:nvSpPr>
            <p:cNvPr id="44098" name="Rectangle 35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Text Box 36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62" name="Rectangle 38"/>
          <p:cNvSpPr>
            <a:spLocks noChangeArrowheads="1"/>
          </p:cNvSpPr>
          <p:nvPr/>
        </p:nvSpPr>
        <p:spPr bwMode="auto">
          <a:xfrm>
            <a:off x="2306638" y="53498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Text Box 39"/>
          <p:cNvSpPr txBox="1">
            <a:spLocks noChangeArrowheads="1"/>
          </p:cNvSpPr>
          <p:nvPr/>
        </p:nvSpPr>
        <p:spPr bwMode="auto">
          <a:xfrm>
            <a:off x="2306638" y="53498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grpSp>
        <p:nvGrpSpPr>
          <p:cNvPr id="44064" name="Group 40"/>
          <p:cNvGrpSpPr>
            <a:grpSpLocks/>
          </p:cNvGrpSpPr>
          <p:nvPr/>
        </p:nvGrpSpPr>
        <p:grpSpPr bwMode="auto">
          <a:xfrm>
            <a:off x="6205538" y="5324475"/>
            <a:ext cx="914400" cy="606425"/>
            <a:chOff x="323" y="3421"/>
            <a:chExt cx="581" cy="367"/>
          </a:xfrm>
        </p:grpSpPr>
        <p:sp>
          <p:nvSpPr>
            <p:cNvPr id="44096" name="Rectangle 41"/>
            <p:cNvSpPr>
              <a:spLocks noChangeArrowheads="1"/>
            </p:cNvSpPr>
            <p:nvPr/>
          </p:nvSpPr>
          <p:spPr bwMode="auto">
            <a:xfrm>
              <a:off x="323" y="3421"/>
              <a:ext cx="576" cy="36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7" name="Text Box 42"/>
            <p:cNvSpPr txBox="1">
              <a:spLocks noChangeArrowheads="1"/>
            </p:cNvSpPr>
            <p:nvPr/>
          </p:nvSpPr>
          <p:spPr bwMode="auto">
            <a:xfrm>
              <a:off x="333" y="3429"/>
              <a:ext cx="571" cy="3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/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/>
                <a:t>interface</a:t>
              </a:r>
            </a:p>
          </p:txBody>
        </p:sp>
      </p:grpSp>
      <p:sp>
        <p:nvSpPr>
          <p:cNvPr id="44065" name="Line 43"/>
          <p:cNvSpPr>
            <a:spLocks noChangeShapeType="1"/>
          </p:cNvSpPr>
          <p:nvPr/>
        </p:nvSpPr>
        <p:spPr bwMode="auto">
          <a:xfrm flipH="1">
            <a:off x="2744788" y="5964238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6" name="Line 44"/>
          <p:cNvSpPr>
            <a:spLocks noChangeShapeType="1"/>
          </p:cNvSpPr>
          <p:nvPr/>
        </p:nvSpPr>
        <p:spPr bwMode="auto">
          <a:xfrm flipH="1">
            <a:off x="2725738" y="4727575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7" name="Line 45"/>
          <p:cNvSpPr>
            <a:spLocks noChangeShapeType="1"/>
          </p:cNvSpPr>
          <p:nvPr/>
        </p:nvSpPr>
        <p:spPr bwMode="auto">
          <a:xfrm>
            <a:off x="3529013" y="474186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614738" y="53244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Text Box 47"/>
          <p:cNvSpPr txBox="1">
            <a:spLocks noChangeArrowheads="1"/>
          </p:cNvSpPr>
          <p:nvPr/>
        </p:nvSpPr>
        <p:spPr bwMode="auto">
          <a:xfrm>
            <a:off x="3635375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889500" y="53371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Text Box 49"/>
          <p:cNvSpPr txBox="1">
            <a:spLocks noChangeArrowheads="1"/>
          </p:cNvSpPr>
          <p:nvPr/>
        </p:nvSpPr>
        <p:spPr bwMode="auto">
          <a:xfrm>
            <a:off x="4902200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2" name="Line 50"/>
          <p:cNvSpPr>
            <a:spLocks noChangeShapeType="1"/>
          </p:cNvSpPr>
          <p:nvPr/>
        </p:nvSpPr>
        <p:spPr bwMode="auto">
          <a:xfrm flipH="1">
            <a:off x="6680200" y="59245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3" name="Line 51"/>
          <p:cNvSpPr>
            <a:spLocks noChangeShapeType="1"/>
          </p:cNvSpPr>
          <p:nvPr/>
        </p:nvSpPr>
        <p:spPr bwMode="auto">
          <a:xfrm flipH="1">
            <a:off x="6223000" y="62706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4" name="Line 52"/>
          <p:cNvSpPr>
            <a:spLocks noChangeShapeType="1"/>
          </p:cNvSpPr>
          <p:nvPr/>
        </p:nvSpPr>
        <p:spPr bwMode="auto">
          <a:xfrm>
            <a:off x="8132763" y="592772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5" name="Line 53"/>
          <p:cNvSpPr>
            <a:spLocks noChangeShapeType="1"/>
          </p:cNvSpPr>
          <p:nvPr/>
        </p:nvSpPr>
        <p:spPr bwMode="auto">
          <a:xfrm flipH="1">
            <a:off x="5302250" y="4754563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6" name="Line 54"/>
          <p:cNvSpPr>
            <a:spLocks noChangeShapeType="1"/>
          </p:cNvSpPr>
          <p:nvPr/>
        </p:nvSpPr>
        <p:spPr bwMode="auto">
          <a:xfrm>
            <a:off x="6119813" y="475456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2144713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4776788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Line 57"/>
          <p:cNvSpPr>
            <a:spLocks noChangeShapeType="1"/>
          </p:cNvSpPr>
          <p:nvPr/>
        </p:nvSpPr>
        <p:spPr bwMode="auto">
          <a:xfrm flipH="1">
            <a:off x="4054475" y="59261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0" name="Line 58"/>
          <p:cNvSpPr>
            <a:spLocks noChangeShapeType="1"/>
          </p:cNvSpPr>
          <p:nvPr/>
        </p:nvSpPr>
        <p:spPr bwMode="auto">
          <a:xfrm flipH="1">
            <a:off x="5314950" y="59388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1" name="Line 59"/>
          <p:cNvSpPr>
            <a:spLocks noChangeShapeType="1"/>
          </p:cNvSpPr>
          <p:nvPr/>
        </p:nvSpPr>
        <p:spPr bwMode="auto">
          <a:xfrm>
            <a:off x="4071938" y="6270625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2" name="Text Box 60"/>
          <p:cNvSpPr txBox="1">
            <a:spLocks noChangeArrowheads="1"/>
          </p:cNvSpPr>
          <p:nvPr/>
        </p:nvSpPr>
        <p:spPr bwMode="auto">
          <a:xfrm>
            <a:off x="533400" y="1143000"/>
            <a:ext cx="9920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Host A</a:t>
            </a:r>
            <a:endParaRPr lang="en-US" sz="20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sp>
        <p:nvSpPr>
          <p:cNvPr id="44083" name="Text Box 61"/>
          <p:cNvSpPr txBox="1">
            <a:spLocks noChangeArrowheads="1"/>
          </p:cNvSpPr>
          <p:nvPr/>
        </p:nvSpPr>
        <p:spPr bwMode="auto">
          <a:xfrm>
            <a:off x="7391400" y="1143000"/>
            <a:ext cx="10110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Host B</a:t>
            </a:r>
            <a:endParaRPr lang="en-US" sz="20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sp>
        <p:nvSpPr>
          <p:cNvPr id="44084" name="Text Box 62"/>
          <p:cNvSpPr txBox="1">
            <a:spLocks noChangeArrowheads="1"/>
          </p:cNvSpPr>
          <p:nvPr/>
        </p:nvSpPr>
        <p:spPr bwMode="auto">
          <a:xfrm>
            <a:off x="2917825" y="3544888"/>
            <a:ext cx="928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5" name="Text Box 63"/>
          <p:cNvSpPr txBox="1">
            <a:spLocks noChangeArrowheads="1"/>
          </p:cNvSpPr>
          <p:nvPr/>
        </p:nvSpPr>
        <p:spPr bwMode="auto">
          <a:xfrm>
            <a:off x="5548313" y="3559175"/>
            <a:ext cx="928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6" name="Line 64"/>
          <p:cNvSpPr>
            <a:spLocks noChangeShapeType="1"/>
          </p:cNvSpPr>
          <p:nvPr/>
        </p:nvSpPr>
        <p:spPr bwMode="auto">
          <a:xfrm>
            <a:off x="1619250" y="2036763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7" name="Line 65"/>
          <p:cNvSpPr>
            <a:spLocks noChangeShapeType="1"/>
          </p:cNvSpPr>
          <p:nvPr/>
        </p:nvSpPr>
        <p:spPr bwMode="auto">
          <a:xfrm>
            <a:off x="1647825" y="3227388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8" name="Text Box 66"/>
          <p:cNvSpPr txBox="1">
            <a:spLocks noChangeArrowheads="1"/>
          </p:cNvSpPr>
          <p:nvPr/>
        </p:nvSpPr>
        <p:spPr bwMode="auto">
          <a:xfrm>
            <a:off x="3711575" y="1600200"/>
            <a:ext cx="20616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SMTP</a:t>
            </a:r>
            <a:r>
              <a:rPr lang="en-US" sz="20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srgbClr val="FF99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4089" name="Text Box 67"/>
          <p:cNvSpPr txBox="1">
            <a:spLocks noChangeArrowheads="1"/>
          </p:cNvSpPr>
          <p:nvPr/>
        </p:nvSpPr>
        <p:spPr bwMode="auto">
          <a:xfrm>
            <a:off x="3810000" y="2805113"/>
            <a:ext cx="181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9900"/>
                </a:solidFill>
                <a:latin typeface="Arial" charset="0"/>
                <a:cs typeface="Arial" charset="0"/>
              </a:rPr>
              <a:t>TCP segment</a:t>
            </a:r>
          </a:p>
        </p:txBody>
      </p:sp>
      <p:sp>
        <p:nvSpPr>
          <p:cNvPr id="44090" name="Line 68"/>
          <p:cNvSpPr>
            <a:spLocks noChangeShapeType="1"/>
          </p:cNvSpPr>
          <p:nvPr/>
        </p:nvSpPr>
        <p:spPr bwMode="auto">
          <a:xfrm flipV="1">
            <a:off x="1620838" y="4432300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1" name="Line 69"/>
          <p:cNvSpPr>
            <a:spLocks noChangeShapeType="1"/>
          </p:cNvSpPr>
          <p:nvPr/>
        </p:nvSpPr>
        <p:spPr bwMode="auto">
          <a:xfrm flipV="1">
            <a:off x="3851275" y="4446588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2" name="Line 70"/>
          <p:cNvSpPr>
            <a:spLocks noChangeShapeType="1"/>
          </p:cNvSpPr>
          <p:nvPr/>
        </p:nvSpPr>
        <p:spPr bwMode="auto">
          <a:xfrm flipV="1">
            <a:off x="6469063" y="4432300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3" name="Text Box 71"/>
          <p:cNvSpPr txBox="1">
            <a:spLocks noChangeArrowheads="1"/>
          </p:cNvSpPr>
          <p:nvPr/>
        </p:nvSpPr>
        <p:spPr bwMode="auto">
          <a:xfrm>
            <a:off x="1677988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4" name="Text Box 72"/>
          <p:cNvSpPr txBox="1">
            <a:spLocks noChangeArrowheads="1"/>
          </p:cNvSpPr>
          <p:nvPr/>
        </p:nvSpPr>
        <p:spPr bwMode="auto">
          <a:xfrm>
            <a:off x="645477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5" name="Text Box 73"/>
          <p:cNvSpPr txBox="1">
            <a:spLocks noChangeArrowheads="1"/>
          </p:cNvSpPr>
          <p:nvPr/>
        </p:nvSpPr>
        <p:spPr bwMode="auto">
          <a:xfrm>
            <a:off x="413702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3077" y="6281616"/>
            <a:ext cx="7745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6600"/>
                </a:solidFill>
              </a:rPr>
              <a:t>Frame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6477000"/>
            <a:ext cx="990600" cy="304800"/>
          </a:xfrm>
        </p:spPr>
        <p:txBody>
          <a:bodyPr/>
          <a:lstStyle/>
          <a:p>
            <a:fld id="{5C71F4CB-BF65-E841-8718-0E72308D5ECF}" type="datetime1">
              <a:rPr lang="en-US" smtClean="0"/>
              <a:t>9/26/19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6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5D338-395B-6E45-B687-C4DA3BF7D81E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1CDD4-8F55-1B42-BC7B-1E978F03532D}" type="slidenum">
              <a:rPr lang="en-US"/>
              <a:pPr/>
              <a:t>20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705600" cy="1219200"/>
          </a:xfrm>
        </p:spPr>
        <p:txBody>
          <a:bodyPr/>
          <a:lstStyle/>
          <a:p>
            <a:r>
              <a:rPr lang="en-US" dirty="0"/>
              <a:t>Distribution of Content Types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82000" cy="51816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Example content types in e-mail archive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Searched on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Content-Type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, not case sensitive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Extracted the value field, and counted unique types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At UNIX command line: </a:t>
            </a:r>
            <a:r>
              <a:rPr lang="en-US" b="1" dirty="0" err="1">
                <a:latin typeface="Courier New" charset="0"/>
              </a:rPr>
              <a:t>grep</a:t>
            </a:r>
            <a:r>
              <a:rPr lang="en-US" b="1" dirty="0">
                <a:latin typeface="Courier New" charset="0"/>
              </a:rPr>
              <a:t> -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Content-Type * | cut -d" " -f2 | sort | </a:t>
            </a:r>
            <a:r>
              <a:rPr lang="en-US" b="1" dirty="0" err="1">
                <a:latin typeface="Courier New" charset="0"/>
              </a:rPr>
              <a:t>uniq</a:t>
            </a:r>
            <a:r>
              <a:rPr lang="en-US" b="1" dirty="0">
                <a:latin typeface="Courier New" charset="0"/>
              </a:rPr>
              <a:t> -c | sort –nr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Out of 44343 matches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25531: text/plain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7470: multipart to send attachments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4230: text/html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759: application/</a:t>
            </a:r>
            <a:r>
              <a:rPr lang="en-US" dirty="0" err="1"/>
              <a:t>pdf</a:t>
            </a:r>
            <a:endParaRPr lang="en-US" dirty="0"/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680: application/</a:t>
            </a:r>
            <a:r>
              <a:rPr lang="en-US" dirty="0" err="1"/>
              <a:t>msword</a:t>
            </a:r>
            <a:endParaRPr lang="en-US" dirty="0"/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479: application/octet-stream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292: image (mostly jpeg, and some gif, tiff, and bmp)</a:t>
            </a:r>
            <a:endParaRPr lang="en-US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A36E-F6E8-F548-A3A5-8ECC9852C480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B86FF4-7786-EB4A-800E-F0762FCC2E87}" type="slidenum">
              <a:rPr lang="en-US"/>
              <a:pPr/>
              <a:t>21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6705600" cy="1219200"/>
          </a:xfrm>
        </p:spPr>
        <p:txBody>
          <a:bodyPr/>
          <a:lstStyle/>
          <a:p>
            <a:r>
              <a:rPr lang="en-US" dirty="0"/>
              <a:t>E-Mail Addresses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610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Components of an e-mail address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Local mailbox (e.g., </a:t>
            </a:r>
            <a:r>
              <a:rPr lang="en-US" sz="2000" dirty="0" err="1"/>
              <a:t>jrex</a:t>
            </a:r>
            <a:r>
              <a:rPr lang="en-US" sz="2000" dirty="0"/>
              <a:t> or </a:t>
            </a:r>
            <a:r>
              <a:rPr lang="en-US" sz="2000" dirty="0" err="1"/>
              <a:t>bob.flower</a:t>
            </a:r>
            <a:r>
              <a:rPr lang="en-US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Domain name (e.g., </a:t>
            </a:r>
            <a:r>
              <a:rPr lang="en-US" sz="2000" dirty="0" err="1"/>
              <a:t>cs.princeton.edu</a:t>
            </a:r>
            <a:r>
              <a:rPr lang="en-US" sz="20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Domain name is not necessarily the mail server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Mail server may have longer/cryptic name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E.g., </a:t>
            </a:r>
            <a:r>
              <a:rPr lang="en-US" dirty="0" err="1"/>
              <a:t>cs.princeton.edu</a:t>
            </a:r>
            <a:r>
              <a:rPr lang="en-US" dirty="0"/>
              <a:t> vs. </a:t>
            </a:r>
            <a:r>
              <a:rPr lang="en-US" dirty="0" err="1"/>
              <a:t>mail.cs.princeton.edu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000" dirty="0"/>
              <a:t>Multiple servers may exist to tolerate failures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E.g., </a:t>
            </a:r>
            <a:r>
              <a:rPr lang="en-US" dirty="0" err="1"/>
              <a:t>cnn.com</a:t>
            </a:r>
            <a:r>
              <a:rPr lang="en-US" dirty="0"/>
              <a:t> vs. atlmail3.turner.com and nycmail2.turner.com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Identifying the mail server for a domain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DNS query asking for MX records (Mail </a:t>
            </a:r>
            <a:r>
              <a:rPr lang="en-US" sz="2000" dirty="0" err="1"/>
              <a:t>eXchange</a:t>
            </a:r>
            <a:r>
              <a:rPr lang="en-US" sz="20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E.g., </a:t>
            </a:r>
            <a:r>
              <a:rPr lang="en-US" dirty="0" err="1"/>
              <a:t>nslookup</a:t>
            </a:r>
            <a:r>
              <a:rPr lang="en-US" dirty="0"/>
              <a:t> –q=mx </a:t>
            </a:r>
            <a:r>
              <a:rPr lang="en-US" dirty="0" err="1"/>
              <a:t>cs.princeton.edu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000" dirty="0"/>
              <a:t>Then, a regular DNS query to learn the IP </a:t>
            </a:r>
            <a:r>
              <a:rPr lang="en-US" sz="2000" dirty="0" smtClean="0"/>
              <a:t>address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dirty="0" err="1" smtClean="0"/>
              <a:t>Nslookup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q=mx </a:t>
            </a:r>
            <a:r>
              <a:rPr lang="en-US" dirty="0" err="1" smtClean="0"/>
              <a:t>cs.hmc.edu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6DD3-E994-B442-85FA-3AF1C954DBED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BEF9A3-54DD-F94F-A810-8E132F01AB97}" type="slidenum">
              <a:rPr lang="en-US"/>
              <a:pPr/>
              <a:t>22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7620000" cy="9144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E-Mail </a:t>
            </a:r>
            <a:r>
              <a:rPr lang="en-US" dirty="0" smtClean="0"/>
              <a:t>Retrieval: From </a:t>
            </a:r>
            <a:r>
              <a:rPr lang="en-US" dirty="0"/>
              <a:t>the Server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4419600"/>
          </a:xfrm>
        </p:spPr>
        <p:txBody>
          <a:bodyPr/>
          <a:lstStyle/>
          <a:p>
            <a:r>
              <a:rPr lang="en-US" sz="2400" dirty="0"/>
              <a:t>Server stores incoming e-mail by mailbox</a:t>
            </a:r>
          </a:p>
          <a:p>
            <a:pPr lvl="1"/>
            <a:r>
              <a:rPr lang="en-US" dirty="0"/>
              <a:t>Based on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FF00FF"/>
                </a:solidFill>
              </a:rPr>
              <a:t>From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field in the message</a:t>
            </a:r>
          </a:p>
          <a:p>
            <a:r>
              <a:rPr lang="en-US" sz="2400" dirty="0"/>
              <a:t>Users need to retrieve e-mail</a:t>
            </a:r>
          </a:p>
          <a:p>
            <a:pPr lvl="1"/>
            <a:r>
              <a:rPr lang="en-US" dirty="0"/>
              <a:t>Asynchronous from when the message was sent</a:t>
            </a:r>
          </a:p>
          <a:p>
            <a:pPr lvl="1"/>
            <a:r>
              <a:rPr lang="en-US" dirty="0"/>
              <a:t>With a way to view the message and reply</a:t>
            </a:r>
          </a:p>
          <a:p>
            <a:pPr lvl="1"/>
            <a:r>
              <a:rPr lang="en-US" dirty="0"/>
              <a:t>With a way to organize and store the messages </a:t>
            </a:r>
          </a:p>
          <a:p>
            <a:r>
              <a:rPr lang="en-US" sz="2400" dirty="0"/>
              <a:t>In the olden days…</a:t>
            </a:r>
          </a:p>
          <a:p>
            <a:pPr lvl="1"/>
            <a:r>
              <a:rPr lang="en-US" dirty="0"/>
              <a:t>User logged on to the machine where mail was delivered</a:t>
            </a:r>
          </a:p>
          <a:p>
            <a:pPr lvl="1"/>
            <a:r>
              <a:rPr lang="en-US" dirty="0"/>
              <a:t>Users received e-mail on their main work machine</a:t>
            </a:r>
          </a:p>
          <a:p>
            <a:pPr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F7D0-9F06-4F45-8C58-D9F2D7FAEBB2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1365BC-9F58-E043-BA49-1A50D8E2F984}" type="slidenum">
              <a:rPr lang="en-US"/>
              <a:pPr/>
              <a:t>23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7620000" cy="1143000"/>
          </a:xfrm>
        </p:spPr>
        <p:txBody>
          <a:bodyPr/>
          <a:lstStyle/>
          <a:p>
            <a:r>
              <a:rPr lang="en-US" dirty="0"/>
              <a:t>Influence of PCs on E-Mail Retrieval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5029200"/>
          </a:xfrm>
        </p:spPr>
        <p:txBody>
          <a:bodyPr/>
          <a:lstStyle/>
          <a:p>
            <a:r>
              <a:rPr lang="en-US" sz="2400" dirty="0"/>
              <a:t>Separate machine for personal use</a:t>
            </a:r>
          </a:p>
          <a:p>
            <a:pPr lvl="1"/>
            <a:r>
              <a:rPr lang="en-US" dirty="0"/>
              <a:t>Users did not want to log in to remote machines</a:t>
            </a:r>
          </a:p>
          <a:p>
            <a:r>
              <a:rPr lang="en-US" sz="2400" dirty="0"/>
              <a:t>Resource limitations</a:t>
            </a:r>
          </a:p>
          <a:p>
            <a:pPr lvl="1"/>
            <a:r>
              <a:rPr lang="en-US" dirty="0"/>
              <a:t>Most PCs did not have enough resources to act as a full-fledged e-mail server</a:t>
            </a:r>
          </a:p>
          <a:p>
            <a:r>
              <a:rPr lang="en-US" sz="2400" dirty="0"/>
              <a:t>Intermittent connectivity</a:t>
            </a:r>
          </a:p>
          <a:p>
            <a:pPr lvl="1"/>
            <a:r>
              <a:rPr lang="en-US" dirty="0"/>
              <a:t>PCs only sporadically connected to the network</a:t>
            </a:r>
          </a:p>
          <a:p>
            <a:pPr lvl="1"/>
            <a:r>
              <a:rPr lang="en-US" dirty="0"/>
              <a:t>… due to dial-up connections, and shutting down of PC</a:t>
            </a:r>
          </a:p>
          <a:p>
            <a:pPr lvl="1"/>
            <a:r>
              <a:rPr lang="en-US" dirty="0"/>
              <a:t>Too unwieldy to have sending server keep trying</a:t>
            </a:r>
          </a:p>
          <a:p>
            <a:r>
              <a:rPr lang="en-US" sz="2400" dirty="0"/>
              <a:t>Led to the creation of Post Office Protocol (POP</a:t>
            </a:r>
            <a:r>
              <a:rPr lang="en-US" sz="2400" dirty="0" smtClean="0"/>
              <a:t>)</a:t>
            </a:r>
          </a:p>
          <a:p>
            <a:r>
              <a:rPr lang="en-US" sz="2400" dirty="0" smtClean="0">
                <a:solidFill>
                  <a:srgbClr val="FF00FF"/>
                </a:solidFill>
              </a:rPr>
              <a:t>Describe POP</a:t>
            </a:r>
            <a:endParaRPr lang="en-US" sz="2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9" name="Group 133"/>
          <p:cNvGrpSpPr>
            <a:grpSpLocks/>
          </p:cNvGrpSpPr>
          <p:nvPr/>
        </p:nvGrpSpPr>
        <p:grpSpPr bwMode="auto">
          <a:xfrm>
            <a:off x="2962275" y="1577975"/>
            <a:ext cx="511175" cy="693738"/>
            <a:chOff x="4140" y="429"/>
            <a:chExt cx="1425" cy="2396"/>
          </a:xfrm>
        </p:grpSpPr>
        <p:sp>
          <p:nvSpPr>
            <p:cNvPr id="137311" name="Freeform 13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12" name="Rectangle 135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13" name="Freeform 13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14" name="Freeform 13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15" name="Rectangle 138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16" name="Group 13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341" name="AutoShape 140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2" name="AutoShape 141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17" name="Rectangle 142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18" name="Group 14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339" name="AutoShape 144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40" name="AutoShape 145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19" name="Rectangle 146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20" name="Rectangle 147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321" name="Group 14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337" name="AutoShape 149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38" name="AutoShape 150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2" name="Freeform 15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323" name="Group 15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335" name="AutoShape 153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36" name="AutoShape 154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324" name="Rectangle 155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25" name="Freeform 15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26" name="Freeform 15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27" name="Oval 158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28" name="Freeform 15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329" name="AutoShape 160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0" name="AutoShape 161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1" name="Oval 162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2" name="Oval 163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37333" name="Oval 164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34" name="Rectangle 165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220" name="Group 100"/>
          <p:cNvGrpSpPr>
            <a:grpSpLocks/>
          </p:cNvGrpSpPr>
          <p:nvPr/>
        </p:nvGrpSpPr>
        <p:grpSpPr bwMode="auto">
          <a:xfrm>
            <a:off x="4648200" y="1587500"/>
            <a:ext cx="511175" cy="693738"/>
            <a:chOff x="4140" y="429"/>
            <a:chExt cx="1425" cy="2396"/>
          </a:xfrm>
        </p:grpSpPr>
        <p:sp>
          <p:nvSpPr>
            <p:cNvPr id="137279" name="Freeform 10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0" name="Rectangle 102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81" name="Freeform 10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2" name="Freeform 10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83" name="Rectangle 105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84" name="Group 10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309" name="AutoShape 10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10" name="AutoShape 108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85" name="Rectangle 109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86" name="Group 11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307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8" name="AutoShape 112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87" name="Rectangle 113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88" name="Rectangle 114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89" name="Group 11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305" name="AutoShape 116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6" name="AutoShape 11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0" name="Freeform 11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7291" name="Group 11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303" name="AutoShape 12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4" name="AutoShape 121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92" name="Rectangle 122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93" name="Freeform 12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94" name="Freeform 12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95" name="Oval 125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96" name="Freeform 12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97" name="AutoShape 127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98" name="AutoShape 128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99" name="Oval 129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0" name="Oval 130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37301" name="Oval 131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302" name="Rectangle 132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2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55588"/>
            <a:ext cx="7772400" cy="893762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Mail access protocols</a:t>
            </a:r>
          </a:p>
        </p:txBody>
      </p:sp>
      <p:sp>
        <p:nvSpPr>
          <p:cNvPr id="1372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3230563"/>
            <a:ext cx="7381875" cy="2209800"/>
          </a:xfrm>
        </p:spPr>
        <p:txBody>
          <a:bodyPr/>
          <a:lstStyle/>
          <a:p>
            <a:r>
              <a:rPr lang="en-US" sz="2400">
                <a:solidFill>
                  <a:srgbClr val="CC0000"/>
                </a:solidFill>
                <a:latin typeface="Gill Sans MT" charset="0"/>
              </a:rPr>
              <a:t>SMTP:</a:t>
            </a:r>
            <a:r>
              <a:rPr lang="en-US" sz="2400">
                <a:latin typeface="Gill Sans MT" charset="0"/>
              </a:rPr>
              <a:t> delivery/storage to receiver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 server</a:t>
            </a:r>
          </a:p>
          <a:p>
            <a:r>
              <a:rPr lang="en-US" sz="2400">
                <a:latin typeface="Gill Sans MT" charset="0"/>
              </a:rPr>
              <a:t>mail access protocol: retrieval from server</a:t>
            </a:r>
          </a:p>
          <a:p>
            <a:pPr lvl="1"/>
            <a:r>
              <a:rPr lang="en-US" sz="2200">
                <a:solidFill>
                  <a:srgbClr val="CC0000"/>
                </a:solidFill>
                <a:latin typeface="Gill Sans MT" charset="0"/>
              </a:rPr>
              <a:t>POP:</a:t>
            </a:r>
            <a:r>
              <a:rPr lang="en-US" sz="2200">
                <a:latin typeface="Gill Sans MT" charset="0"/>
              </a:rPr>
              <a:t> Post Office Protocol [RFC 1939]: authorization, download </a:t>
            </a:r>
          </a:p>
          <a:p>
            <a:pPr lvl="1"/>
            <a:r>
              <a:rPr lang="en-US" sz="2200">
                <a:solidFill>
                  <a:srgbClr val="CC0000"/>
                </a:solidFill>
                <a:latin typeface="Gill Sans MT" charset="0"/>
              </a:rPr>
              <a:t>IMAP:</a:t>
            </a:r>
            <a:r>
              <a:rPr lang="en-US" sz="2200">
                <a:latin typeface="Gill Sans MT" charset="0"/>
              </a:rPr>
              <a:t> Internet Mail Access Protocol [RFC 1730]: more features, including manipulation of stored messages on server</a:t>
            </a:r>
          </a:p>
          <a:p>
            <a:pPr lvl="1"/>
            <a:r>
              <a:rPr lang="en-US" sz="2200">
                <a:solidFill>
                  <a:srgbClr val="CC0000"/>
                </a:solidFill>
                <a:latin typeface="Gill Sans MT" charset="0"/>
              </a:rPr>
              <a:t>HTTP:</a:t>
            </a:r>
            <a:r>
              <a:rPr lang="en-US" sz="2200">
                <a:latin typeface="Gill Sans MT" charset="0"/>
              </a:rPr>
              <a:t> gmail, Hotmail, Yahoo! Mail, etc.</a:t>
            </a:r>
          </a:p>
          <a:p>
            <a:pPr lvl="1"/>
            <a:endParaRPr lang="en-US" sz="2200">
              <a:latin typeface="Gill Sans MT" charset="0"/>
            </a:endParaRPr>
          </a:p>
        </p:txBody>
      </p:sp>
      <p:grpSp>
        <p:nvGrpSpPr>
          <p:cNvPr id="137224" name="Group 158"/>
          <p:cNvGrpSpPr>
            <a:grpSpLocks/>
          </p:cNvGrpSpPr>
          <p:nvPr/>
        </p:nvGrpSpPr>
        <p:grpSpPr bwMode="auto">
          <a:xfrm>
            <a:off x="2797175" y="1987550"/>
            <a:ext cx="1436688" cy="1131888"/>
            <a:chOff x="1796" y="1206"/>
            <a:chExt cx="905" cy="713"/>
          </a:xfrm>
        </p:grpSpPr>
        <p:sp>
          <p:nvSpPr>
            <p:cNvPr id="137263" name="Text Box 95"/>
            <p:cNvSpPr txBox="1">
              <a:spLocks noChangeArrowheads="1"/>
            </p:cNvSpPr>
            <p:nvPr/>
          </p:nvSpPr>
          <p:spPr bwMode="auto">
            <a:xfrm>
              <a:off x="1796" y="1583"/>
              <a:ext cx="905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sender</a:t>
              </a:r>
              <a:r>
                <a:rPr lang="ja-JP" altLang="en-US" sz="1600"/>
                <a:t>’</a:t>
              </a:r>
              <a:r>
                <a:rPr lang="en-US" altLang="ja-JP" sz="1600"/>
                <a:t>s mail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grpSp>
          <p:nvGrpSpPr>
            <p:cNvPr id="137264" name="Group 157"/>
            <p:cNvGrpSpPr>
              <a:grpSpLocks/>
            </p:cNvGrpSpPr>
            <p:nvPr/>
          </p:nvGrpSpPr>
          <p:grpSpPr bwMode="auto">
            <a:xfrm>
              <a:off x="1992" y="1206"/>
              <a:ext cx="510" cy="354"/>
              <a:chOff x="2070" y="2004"/>
              <a:chExt cx="510" cy="354"/>
            </a:xfrm>
          </p:grpSpPr>
          <p:sp>
            <p:nvSpPr>
              <p:cNvPr id="137265" name="Rectangle 94"/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7266" name="Rectangle 96"/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7267" name="Line 97"/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68" name="Line 98"/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69" name="Line 99"/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70" name="Line 100"/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71" name="Line 101"/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72" name="Line 102"/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73" name="Line 103"/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74" name="Rectangle 104"/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7275" name="Rectangle 105"/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7276" name="Rectangle 106"/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7277" name="Rectangle 107"/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37278" name="Rectangle 108"/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</p:grpSp>
      </p:grpSp>
      <p:sp>
        <p:nvSpPr>
          <p:cNvPr id="137226" name="Rectangle 153"/>
          <p:cNvSpPr>
            <a:spLocks noChangeArrowheads="1"/>
          </p:cNvSpPr>
          <p:nvPr/>
        </p:nvSpPr>
        <p:spPr bwMode="auto">
          <a:xfrm>
            <a:off x="3781425" y="1457325"/>
            <a:ext cx="8572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137227" name="Text Box 154"/>
          <p:cNvSpPr txBox="1">
            <a:spLocks noChangeArrowheads="1"/>
          </p:cNvSpPr>
          <p:nvPr/>
        </p:nvSpPr>
        <p:spPr bwMode="auto">
          <a:xfrm>
            <a:off x="3622675" y="1477963"/>
            <a:ext cx="890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SMTP</a:t>
            </a:r>
          </a:p>
        </p:txBody>
      </p:sp>
      <p:sp>
        <p:nvSpPr>
          <p:cNvPr id="137228" name="Text Box 156"/>
          <p:cNvSpPr txBox="1">
            <a:spLocks noChangeArrowheads="1"/>
          </p:cNvSpPr>
          <p:nvPr/>
        </p:nvSpPr>
        <p:spPr bwMode="auto">
          <a:xfrm>
            <a:off x="5484813" y="1308100"/>
            <a:ext cx="1511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mail access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protocol</a:t>
            </a:r>
            <a:endParaRPr lang="en-US" sz="1800">
              <a:solidFill>
                <a:srgbClr val="CC0000"/>
              </a:solidFill>
            </a:endParaRPr>
          </a:p>
        </p:txBody>
      </p:sp>
      <p:sp>
        <p:nvSpPr>
          <p:cNvPr id="137229" name="Text Box 160"/>
          <p:cNvSpPr txBox="1">
            <a:spLocks noChangeArrowheads="1"/>
          </p:cNvSpPr>
          <p:nvPr/>
        </p:nvSpPr>
        <p:spPr bwMode="auto">
          <a:xfrm>
            <a:off x="4371975" y="2598738"/>
            <a:ext cx="15382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receiver</a:t>
            </a:r>
            <a:r>
              <a:rPr lang="ja-JP" altLang="en-US" sz="1600"/>
              <a:t>’</a:t>
            </a:r>
            <a:r>
              <a:rPr lang="en-US" altLang="ja-JP" sz="1600"/>
              <a:t>s mail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grpSp>
        <p:nvGrpSpPr>
          <p:cNvPr id="137230" name="Group 161"/>
          <p:cNvGrpSpPr>
            <a:grpSpLocks/>
          </p:cNvGrpSpPr>
          <p:nvPr/>
        </p:nvGrpSpPr>
        <p:grpSpPr bwMode="auto">
          <a:xfrm>
            <a:off x="4800600" y="2000250"/>
            <a:ext cx="809625" cy="561975"/>
            <a:chOff x="2070" y="2004"/>
            <a:chExt cx="510" cy="354"/>
          </a:xfrm>
        </p:grpSpPr>
        <p:sp>
          <p:nvSpPr>
            <p:cNvPr id="137249" name="Rectangle 162"/>
            <p:cNvSpPr>
              <a:spLocks noChangeArrowheads="1"/>
            </p:cNvSpPr>
            <p:nvPr/>
          </p:nvSpPr>
          <p:spPr bwMode="auto">
            <a:xfrm>
              <a:off x="2070" y="2004"/>
              <a:ext cx="510" cy="354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37250" name="Rectangle 163"/>
            <p:cNvSpPr>
              <a:spLocks noChangeArrowheads="1"/>
            </p:cNvSpPr>
            <p:nvPr/>
          </p:nvSpPr>
          <p:spPr bwMode="auto">
            <a:xfrm>
              <a:off x="2094" y="207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37251" name="Line 164"/>
            <p:cNvSpPr>
              <a:spLocks noChangeShapeType="1"/>
            </p:cNvSpPr>
            <p:nvPr/>
          </p:nvSpPr>
          <p:spPr bwMode="auto">
            <a:xfrm>
              <a:off x="2143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2" name="Line 165"/>
            <p:cNvSpPr>
              <a:spLocks noChangeShapeType="1"/>
            </p:cNvSpPr>
            <p:nvPr/>
          </p:nvSpPr>
          <p:spPr bwMode="auto">
            <a:xfrm>
              <a:off x="2252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3" name="Line 166"/>
            <p:cNvSpPr>
              <a:spLocks noChangeShapeType="1"/>
            </p:cNvSpPr>
            <p:nvPr/>
          </p:nvSpPr>
          <p:spPr bwMode="auto">
            <a:xfrm>
              <a:off x="2307" y="210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4" name="Line 167"/>
            <p:cNvSpPr>
              <a:spLocks noChangeShapeType="1"/>
            </p:cNvSpPr>
            <p:nvPr/>
          </p:nvSpPr>
          <p:spPr bwMode="auto">
            <a:xfrm>
              <a:off x="2364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5" name="Line 168"/>
            <p:cNvSpPr>
              <a:spLocks noChangeShapeType="1"/>
            </p:cNvSpPr>
            <p:nvPr/>
          </p:nvSpPr>
          <p:spPr bwMode="auto">
            <a:xfrm>
              <a:off x="2425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6" name="Line 169"/>
            <p:cNvSpPr>
              <a:spLocks noChangeShapeType="1"/>
            </p:cNvSpPr>
            <p:nvPr/>
          </p:nvSpPr>
          <p:spPr bwMode="auto">
            <a:xfrm>
              <a:off x="2481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7" name="Line 170"/>
            <p:cNvSpPr>
              <a:spLocks noChangeShapeType="1"/>
            </p:cNvSpPr>
            <p:nvPr/>
          </p:nvSpPr>
          <p:spPr bwMode="auto">
            <a:xfrm>
              <a:off x="2196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58" name="Rectangle 171"/>
            <p:cNvSpPr>
              <a:spLocks noChangeArrowheads="1"/>
            </p:cNvSpPr>
            <p:nvPr/>
          </p:nvSpPr>
          <p:spPr bwMode="auto">
            <a:xfrm>
              <a:off x="2102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37259" name="Rectangle 172"/>
            <p:cNvSpPr>
              <a:spLocks noChangeArrowheads="1"/>
            </p:cNvSpPr>
            <p:nvPr/>
          </p:nvSpPr>
          <p:spPr bwMode="auto">
            <a:xfrm>
              <a:off x="2188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37260" name="Rectangle 173"/>
            <p:cNvSpPr>
              <a:spLocks noChangeArrowheads="1"/>
            </p:cNvSpPr>
            <p:nvPr/>
          </p:nvSpPr>
          <p:spPr bwMode="auto">
            <a:xfrm>
              <a:off x="2274" y="224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37261" name="Rectangle 174"/>
            <p:cNvSpPr>
              <a:spLocks noChangeArrowheads="1"/>
            </p:cNvSpPr>
            <p:nvPr/>
          </p:nvSpPr>
          <p:spPr bwMode="auto">
            <a:xfrm>
              <a:off x="2371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37262" name="Rectangle 175"/>
            <p:cNvSpPr>
              <a:spLocks noChangeArrowheads="1"/>
            </p:cNvSpPr>
            <p:nvPr/>
          </p:nvSpPr>
          <p:spPr bwMode="auto">
            <a:xfrm>
              <a:off x="2467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</p:grpSp>
      <p:pic>
        <p:nvPicPr>
          <p:cNvPr id="137231" name="Picture 176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55733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32" name="Picture 179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0" y="157162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33" name="Line 94"/>
          <p:cNvSpPr>
            <a:spLocks noChangeShapeType="1"/>
          </p:cNvSpPr>
          <p:nvPr/>
        </p:nvSpPr>
        <p:spPr bwMode="auto">
          <a:xfrm>
            <a:off x="2003425" y="1905000"/>
            <a:ext cx="9032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234" name="Line 95"/>
          <p:cNvSpPr>
            <a:spLocks noChangeShapeType="1"/>
          </p:cNvSpPr>
          <p:nvPr/>
        </p:nvSpPr>
        <p:spPr bwMode="auto">
          <a:xfrm>
            <a:off x="3633788" y="1901825"/>
            <a:ext cx="90328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235" name="Line 96"/>
          <p:cNvSpPr>
            <a:spLocks noChangeShapeType="1"/>
          </p:cNvSpPr>
          <p:nvPr/>
        </p:nvSpPr>
        <p:spPr bwMode="auto">
          <a:xfrm>
            <a:off x="5253038" y="1898650"/>
            <a:ext cx="169703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236" name="Text Box 156"/>
          <p:cNvSpPr txBox="1">
            <a:spLocks noChangeArrowheads="1"/>
          </p:cNvSpPr>
          <p:nvPr/>
        </p:nvSpPr>
        <p:spPr bwMode="auto">
          <a:xfrm>
            <a:off x="5710238" y="1927225"/>
            <a:ext cx="1311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i="1">
                <a:solidFill>
                  <a:srgbClr val="CC0000"/>
                </a:solidFill>
              </a:rPr>
              <a:t>(e.g., </a:t>
            </a:r>
            <a:r>
              <a:rPr lang="en-US" sz="1600" i="1">
                <a:solidFill>
                  <a:srgbClr val="CC0000"/>
                </a:solidFill>
              </a:rPr>
              <a:t>POP, 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         IMAP</a:t>
            </a:r>
            <a:r>
              <a:rPr lang="en-US" sz="1800" i="1">
                <a:solidFill>
                  <a:srgbClr val="CC0000"/>
                </a:solidFill>
              </a:rPr>
              <a:t>)</a:t>
            </a:r>
          </a:p>
        </p:txBody>
      </p:sp>
      <p:grpSp>
        <p:nvGrpSpPr>
          <p:cNvPr id="137237" name="Group 166"/>
          <p:cNvGrpSpPr>
            <a:grpSpLocks/>
          </p:cNvGrpSpPr>
          <p:nvPr/>
        </p:nvGrpSpPr>
        <p:grpSpPr bwMode="auto">
          <a:xfrm>
            <a:off x="1066800" y="1419225"/>
            <a:ext cx="912813" cy="1054100"/>
            <a:chOff x="3574" y="550"/>
            <a:chExt cx="575" cy="664"/>
          </a:xfrm>
        </p:grpSpPr>
        <p:grpSp>
          <p:nvGrpSpPr>
            <p:cNvPr id="137244" name="Group 167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37247" name="Picture 1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7248" name="Freeform 16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3724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3724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37238" name="Group 172"/>
          <p:cNvGrpSpPr>
            <a:grpSpLocks/>
          </p:cNvGrpSpPr>
          <p:nvPr/>
        </p:nvGrpSpPr>
        <p:grpSpPr bwMode="auto">
          <a:xfrm>
            <a:off x="6967538" y="1422400"/>
            <a:ext cx="912812" cy="1054100"/>
            <a:chOff x="3574" y="550"/>
            <a:chExt cx="575" cy="664"/>
          </a:xfrm>
        </p:grpSpPr>
        <p:grpSp>
          <p:nvGrpSpPr>
            <p:cNvPr id="137239" name="Group 173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37242" name="Picture 1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7243" name="Freeform 17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3724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3724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F978-40A4-EC4F-8EA6-B3054CC11F53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07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1F23-D3D1-EF44-990E-AC6CA71899E0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B8E78-1506-C047-83B8-7E20F3726116}" type="slidenum">
              <a:rPr lang="en-US"/>
              <a:pPr/>
              <a:t>25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705600" cy="762000"/>
          </a:xfrm>
        </p:spPr>
        <p:txBody>
          <a:bodyPr/>
          <a:lstStyle/>
          <a:p>
            <a:r>
              <a:rPr lang="en-US"/>
              <a:t>Post Office Protocol (POP)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610600" cy="4876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/>
              <a:t>POP goals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Support users with intermittent network connectivity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Allow them to retrieve e-mail messages when connected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… and view/manipulate messages when disconnected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Typical user-agent interaction with a POP server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Connect to the server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Retrieve all e-mail messages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Store messages on the user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dirty="0" smtClean="0"/>
              <a:t>PC </a:t>
            </a:r>
            <a:r>
              <a:rPr lang="en-US" dirty="0"/>
              <a:t>as new messages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Delete the messages from the server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Disconnect from the server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User agent still uses SMTP to send messages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9CCC-0CC0-2745-AED1-12BBE8199334}" type="datetime1">
              <a:rPr lang="en-US" smtClean="0"/>
              <a:t>9/26/19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CECDCD-400A-5F41-999A-97D174733676}" type="slidenum">
              <a:rPr lang="en-US"/>
              <a:pPr/>
              <a:t>26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705600" cy="457200"/>
          </a:xfrm>
        </p:spPr>
        <p:txBody>
          <a:bodyPr/>
          <a:lstStyle/>
          <a:p>
            <a:r>
              <a:rPr lang="en-US" sz="3600"/>
              <a:t>POP3 Protocol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28800"/>
            <a:ext cx="3649663" cy="3486150"/>
          </a:xfrm>
        </p:spPr>
        <p:txBody>
          <a:bodyPr/>
          <a:lstStyle/>
          <a:p>
            <a:pPr marL="223838" indent="-223838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FF0000"/>
                </a:solidFill>
              </a:rPr>
              <a:t>Authorization phase</a:t>
            </a:r>
            <a:endParaRPr lang="en-US" sz="1800" dirty="0"/>
          </a:p>
          <a:p>
            <a:pPr marL="223838" indent="-223838">
              <a:lnSpc>
                <a:spcPct val="90000"/>
              </a:lnSpc>
            </a:pPr>
            <a:r>
              <a:rPr lang="en-US" sz="1800" dirty="0"/>
              <a:t>Client commands: 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b="1" dirty="0">
                <a:latin typeface="Courier New" charset="0"/>
              </a:rPr>
              <a:t>user:</a:t>
            </a:r>
            <a:r>
              <a:rPr lang="en-US" sz="1800" dirty="0"/>
              <a:t> declare username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b="1" dirty="0">
                <a:latin typeface="Courier New" charset="0"/>
              </a:rPr>
              <a:t>pass:</a:t>
            </a:r>
            <a:r>
              <a:rPr lang="en-US" sz="1800" dirty="0"/>
              <a:t> password</a:t>
            </a:r>
          </a:p>
          <a:p>
            <a:pPr marL="223838" indent="-223838">
              <a:lnSpc>
                <a:spcPct val="90000"/>
              </a:lnSpc>
            </a:pPr>
            <a:r>
              <a:rPr lang="en-US" sz="1800" dirty="0"/>
              <a:t>Server responses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b="1" dirty="0">
                <a:latin typeface="Courier New" charset="0"/>
              </a:rPr>
              <a:t>+OK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1800" b="1" dirty="0">
                <a:latin typeface="Courier New" charset="0"/>
              </a:rPr>
              <a:t>-ERR</a:t>
            </a:r>
            <a:endParaRPr lang="en-US" sz="1600" dirty="0"/>
          </a:p>
          <a:p>
            <a:pPr marL="223838" indent="-223838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FF0000"/>
                </a:solidFill>
              </a:rPr>
              <a:t>Transaction phase, </a:t>
            </a:r>
            <a:r>
              <a:rPr lang="en-US" sz="1800" dirty="0">
                <a:solidFill>
                  <a:schemeClr val="tx2"/>
                </a:solidFill>
              </a:rPr>
              <a:t>client:</a:t>
            </a:r>
            <a:endParaRPr lang="en-US" sz="1800" dirty="0"/>
          </a:p>
          <a:p>
            <a:pPr marL="223838" indent="-223838">
              <a:lnSpc>
                <a:spcPct val="90000"/>
              </a:lnSpc>
            </a:pPr>
            <a:r>
              <a:rPr lang="en-US" sz="1800" b="1" dirty="0">
                <a:latin typeface="Courier New" charset="0"/>
              </a:rPr>
              <a:t>list:</a:t>
            </a:r>
            <a:r>
              <a:rPr lang="en-US" sz="1800" dirty="0"/>
              <a:t> list message numbers</a:t>
            </a:r>
          </a:p>
          <a:p>
            <a:pPr marL="223838" indent="-223838">
              <a:lnSpc>
                <a:spcPct val="90000"/>
              </a:lnSpc>
            </a:pPr>
            <a:r>
              <a:rPr lang="en-US" sz="1800" b="1" dirty="0" err="1">
                <a:latin typeface="Courier New" charset="0"/>
              </a:rPr>
              <a:t>retr</a:t>
            </a:r>
            <a:r>
              <a:rPr lang="en-US" sz="1800" b="1" dirty="0">
                <a:latin typeface="Courier New" charset="0"/>
              </a:rPr>
              <a:t>:</a:t>
            </a:r>
            <a:r>
              <a:rPr lang="en-US" sz="1800" dirty="0"/>
              <a:t> retrieve message by number</a:t>
            </a:r>
          </a:p>
          <a:p>
            <a:pPr marL="223838" indent="-223838">
              <a:lnSpc>
                <a:spcPct val="90000"/>
              </a:lnSpc>
            </a:pPr>
            <a:r>
              <a:rPr lang="en-US" sz="1800" b="1" dirty="0">
                <a:latin typeface="Courier New" charset="0"/>
              </a:rPr>
              <a:t>dele:</a:t>
            </a:r>
            <a:r>
              <a:rPr lang="en-US" sz="1800" dirty="0"/>
              <a:t> delete</a:t>
            </a:r>
          </a:p>
          <a:p>
            <a:pPr marL="223838" indent="-223838">
              <a:lnSpc>
                <a:spcPct val="90000"/>
              </a:lnSpc>
            </a:pPr>
            <a:r>
              <a:rPr lang="en-US" sz="1800" b="1" dirty="0">
                <a:latin typeface="Courier New" charset="0"/>
              </a:rPr>
              <a:t>quit</a:t>
            </a:r>
            <a:endParaRPr lang="en-US" sz="1800" dirty="0"/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4340225" y="2665413"/>
            <a:ext cx="4284663" cy="402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         </a:t>
            </a:r>
            <a:r>
              <a:rPr lang="en-US" sz="1800" b="1">
                <a:latin typeface="Courier New" charset="0"/>
              </a:rPr>
              <a:t>C: list </a:t>
            </a:r>
          </a:p>
          <a:p>
            <a:r>
              <a:rPr lang="en-US" sz="1800" b="1">
                <a:latin typeface="Courier New" charset="0"/>
              </a:rPr>
              <a:t>     S: 1 498 </a:t>
            </a:r>
          </a:p>
          <a:p>
            <a:r>
              <a:rPr lang="en-US" sz="1800" b="1">
                <a:latin typeface="Courier New" charset="0"/>
              </a:rPr>
              <a:t>     S: 2 912 </a:t>
            </a:r>
          </a:p>
          <a:p>
            <a:r>
              <a:rPr lang="en-US" sz="1800" b="1">
                <a:latin typeface="Courier New" charset="0"/>
              </a:rPr>
              <a:t>     S: . </a:t>
            </a:r>
          </a:p>
          <a:p>
            <a:r>
              <a:rPr lang="en-US" sz="1800" b="1">
                <a:latin typeface="Courier New" charset="0"/>
              </a:rPr>
              <a:t>     C: retr 1 </a:t>
            </a:r>
          </a:p>
          <a:p>
            <a:r>
              <a:rPr lang="en-US" sz="1800" b="1">
                <a:latin typeface="Courier New" charset="0"/>
              </a:rPr>
              <a:t>     S: &lt;message 1 contents&gt;</a:t>
            </a:r>
          </a:p>
          <a:p>
            <a:r>
              <a:rPr lang="en-US" sz="1800" b="1">
                <a:latin typeface="Courier New" charset="0"/>
              </a:rPr>
              <a:t>     S: . </a:t>
            </a:r>
          </a:p>
          <a:p>
            <a:r>
              <a:rPr lang="en-US" sz="1800" b="1">
                <a:latin typeface="Courier New" charset="0"/>
              </a:rPr>
              <a:t>     C: dele 1 </a:t>
            </a:r>
          </a:p>
          <a:p>
            <a:r>
              <a:rPr lang="en-US" sz="1800" b="1">
                <a:latin typeface="Courier New" charset="0"/>
              </a:rPr>
              <a:t>     C: retr 2 </a:t>
            </a:r>
          </a:p>
          <a:p>
            <a:r>
              <a:rPr lang="en-US" sz="1800" b="1">
                <a:latin typeface="Courier New" charset="0"/>
              </a:rPr>
              <a:t>     S: &lt;message 1 contents&gt;</a:t>
            </a:r>
          </a:p>
          <a:p>
            <a:r>
              <a:rPr lang="en-US" sz="1800" b="1">
                <a:latin typeface="Courier New" charset="0"/>
              </a:rPr>
              <a:t>     S: . </a:t>
            </a:r>
          </a:p>
          <a:p>
            <a:r>
              <a:rPr lang="en-US" sz="1800" b="1">
                <a:latin typeface="Courier New" charset="0"/>
              </a:rPr>
              <a:t>     C: dele 2 </a:t>
            </a:r>
          </a:p>
          <a:p>
            <a:r>
              <a:rPr lang="en-US" sz="1800" b="1">
                <a:latin typeface="Courier New" charset="0"/>
              </a:rPr>
              <a:t>     C: quit </a:t>
            </a:r>
          </a:p>
          <a:p>
            <a:r>
              <a:rPr lang="en-US" sz="1800" b="1">
                <a:latin typeface="Courier New" charset="0"/>
              </a:rPr>
              <a:t>     S: +OK </a:t>
            </a:r>
            <a:r>
              <a:rPr lang="en-US" sz="1400" b="1">
                <a:latin typeface="Courier New" charset="0"/>
              </a:rPr>
              <a:t>POP3 server signing off</a:t>
            </a:r>
            <a:endParaRPr lang="en-US" sz="1800" b="1">
              <a:latin typeface="Courier New" charset="0"/>
            </a:endParaRP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4989513" y="942975"/>
            <a:ext cx="3994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S: +OK POP3 server ready </a:t>
            </a:r>
          </a:p>
          <a:p>
            <a:r>
              <a:rPr lang="en-US" sz="1800" b="1">
                <a:latin typeface="Courier New" charset="0"/>
              </a:rPr>
              <a:t>C: user bob </a:t>
            </a:r>
          </a:p>
          <a:p>
            <a:r>
              <a:rPr lang="en-US" sz="1800" b="1">
                <a:latin typeface="Courier New" charset="0"/>
              </a:rPr>
              <a:t>S: +OK </a:t>
            </a:r>
          </a:p>
          <a:p>
            <a:r>
              <a:rPr lang="en-US" sz="1800" b="1">
                <a:latin typeface="Courier New" charset="0"/>
              </a:rPr>
              <a:t>C: pass hungry </a:t>
            </a:r>
          </a:p>
          <a:p>
            <a:r>
              <a:rPr lang="en-US" sz="1800" b="1">
                <a:latin typeface="Courier New" charset="0"/>
              </a:rPr>
              <a:t>S: +OK</a:t>
            </a:r>
            <a:r>
              <a:rPr lang="en-US" sz="1400" b="1">
                <a:latin typeface="Courier New" charset="0"/>
              </a:rPr>
              <a:t> user successfully logged on</a:t>
            </a:r>
            <a:endParaRPr lang="en-US"/>
          </a:p>
        </p:txBody>
      </p:sp>
      <p:sp>
        <p:nvSpPr>
          <p:cNvPr id="111622" name="Freeform 6"/>
          <p:cNvSpPr>
            <a:spLocks/>
          </p:cNvSpPr>
          <p:nvPr/>
        </p:nvSpPr>
        <p:spPr bwMode="auto">
          <a:xfrm>
            <a:off x="4972050" y="1200150"/>
            <a:ext cx="371475" cy="1457325"/>
          </a:xfrm>
          <a:custGeom>
            <a:avLst/>
            <a:gdLst>
              <a:gd name="T0" fmla="*/ 234 w 234"/>
              <a:gd name="T1" fmla="*/ 0 h 918"/>
              <a:gd name="T2" fmla="*/ 0 w 234"/>
              <a:gd name="T3" fmla="*/ 0 h 918"/>
              <a:gd name="T4" fmla="*/ 0 w 234"/>
              <a:gd name="T5" fmla="*/ 918 h 918"/>
              <a:gd name="T6" fmla="*/ 228 w 234"/>
              <a:gd name="T7" fmla="*/ 91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Line 7"/>
          <p:cNvSpPr>
            <a:spLocks noChangeShapeType="1"/>
          </p:cNvSpPr>
          <p:nvPr/>
        </p:nvSpPr>
        <p:spPr bwMode="auto">
          <a:xfrm flipV="1">
            <a:off x="2819400" y="1523999"/>
            <a:ext cx="2057400" cy="542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4" name="Freeform 8"/>
          <p:cNvSpPr>
            <a:spLocks/>
          </p:cNvSpPr>
          <p:nvPr/>
        </p:nvSpPr>
        <p:spPr bwMode="auto">
          <a:xfrm>
            <a:off x="4962525" y="2781300"/>
            <a:ext cx="371475" cy="3895725"/>
          </a:xfrm>
          <a:custGeom>
            <a:avLst/>
            <a:gdLst>
              <a:gd name="T0" fmla="*/ 234 w 234"/>
              <a:gd name="T1" fmla="*/ 0 h 918"/>
              <a:gd name="T2" fmla="*/ 0 w 234"/>
              <a:gd name="T3" fmla="*/ 0 h 918"/>
              <a:gd name="T4" fmla="*/ 0 w 234"/>
              <a:gd name="T5" fmla="*/ 918 h 918"/>
              <a:gd name="T6" fmla="*/ 228 w 234"/>
              <a:gd name="T7" fmla="*/ 91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 flipV="1">
            <a:off x="3200400" y="3886200"/>
            <a:ext cx="1733550" cy="3238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D2E0-D1A5-5540-9367-1D192FC9BF58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F97FB4-5486-3E45-886E-BC4FB0036759}" type="slidenum">
              <a:rPr lang="en-US"/>
              <a:pPr/>
              <a:t>27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705600" cy="1219200"/>
          </a:xfrm>
        </p:spPr>
        <p:txBody>
          <a:bodyPr/>
          <a:lstStyle/>
          <a:p>
            <a:r>
              <a:rPr lang="en-US" dirty="0"/>
              <a:t>Limitations of POP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763000" cy="4648200"/>
          </a:xfrm>
        </p:spPr>
        <p:txBody>
          <a:bodyPr/>
          <a:lstStyle/>
          <a:p>
            <a:r>
              <a:rPr lang="en-US" sz="2400" dirty="0"/>
              <a:t>Does not handle multiple mailboxes easily</a:t>
            </a:r>
          </a:p>
          <a:p>
            <a:pPr lvl="1"/>
            <a:r>
              <a:rPr lang="en-US" dirty="0"/>
              <a:t>Designed to put user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incoming e-mail in one folder</a:t>
            </a:r>
          </a:p>
          <a:p>
            <a:r>
              <a:rPr lang="en-US" sz="2400" dirty="0"/>
              <a:t>Not designed to keep messages on the server</a:t>
            </a:r>
          </a:p>
          <a:p>
            <a:pPr lvl="1"/>
            <a:r>
              <a:rPr lang="en-US" dirty="0"/>
              <a:t>Instead, designed to download messages to the client</a:t>
            </a:r>
          </a:p>
          <a:p>
            <a:r>
              <a:rPr lang="en-US" sz="2400" dirty="0"/>
              <a:t>Poor handling of multiple-client access to mailbox</a:t>
            </a:r>
          </a:p>
          <a:p>
            <a:pPr lvl="1"/>
            <a:r>
              <a:rPr lang="en-US" dirty="0"/>
              <a:t>Increasingly important as users have home PC, work PC, laptop, cyber café computer, friend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machine, etc.</a:t>
            </a:r>
          </a:p>
          <a:p>
            <a:r>
              <a:rPr lang="en-US" sz="2400" dirty="0"/>
              <a:t>High network bandwidth overhead</a:t>
            </a:r>
          </a:p>
          <a:p>
            <a:pPr lvl="1"/>
            <a:r>
              <a:rPr lang="en-US" dirty="0"/>
              <a:t>Transfers all of the e-mail messages, often well before they are read (and they might not be read at all!)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737F0-7B10-EB44-9E7E-D17EC6B6EDE0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DEB043-1DBA-CA4A-A82F-ABC03DFE41AB}" type="slidenum">
              <a:rPr lang="en-US"/>
              <a:pPr/>
              <a:t>28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7620000" cy="1066800"/>
          </a:xfrm>
        </p:spPr>
        <p:txBody>
          <a:bodyPr/>
          <a:lstStyle/>
          <a:p>
            <a:r>
              <a:rPr lang="en-US" sz="3600" dirty="0"/>
              <a:t>Interactive Mail Access Protocol (IMAP)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Supports connected and disconnected operation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Users can download message contents on demand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Multiple clients can connect to mailbox at once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Detects changes made to the mailbox by other clients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Server keeps state about message (e.g., read, replied to)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Access to MIME parts of messages &amp; partial fetch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Clients can retrieve individual parts separately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E.g., text of a message without downloading attachments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Multiple mailboxes on the server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Client can create, rename, and delete mailboxes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Client can move messages from one folder to another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Server-side searches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Search on server before downloading messages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8F79-6066-F84B-A550-96A508606AE6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BA59D-9FE1-544D-AEE7-F1BEC5282439}" type="slidenum">
              <a:rPr lang="en-US"/>
              <a:pPr/>
              <a:t>29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705600" cy="1219200"/>
          </a:xfrm>
        </p:spPr>
        <p:txBody>
          <a:bodyPr/>
          <a:lstStyle/>
          <a:p>
            <a:r>
              <a:rPr lang="en-US" dirty="0"/>
              <a:t>Web-Based E-Mail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86800" cy="48006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User agent is an ordinary Web browser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User communicates with server via HTTP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E.g., Gmail, Yahoo mail, and Hotmail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Reading e-mail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Web pages display the contents of folders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… and allow users to download and view messages</a:t>
            </a:r>
          </a:p>
          <a:p>
            <a:pPr marL="563563" lvl="1" indent="-223838">
              <a:lnSpc>
                <a:spcPct val="90000"/>
              </a:lnSpc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GET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request to retrieve the various Web pages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Sending e-mail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User types the text into a form and submits to the server</a:t>
            </a:r>
          </a:p>
          <a:p>
            <a:pPr marL="563563" lvl="1" indent="-223838">
              <a:lnSpc>
                <a:spcPct val="90000"/>
              </a:lnSpc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POST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request to upload data to the server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Server uses SMTP to deliver message to other servers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Easy to send anonymous e-mail (e.g., spam)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5638800" cy="536575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Electronic </a:t>
            </a:r>
            <a:r>
              <a:rPr lang="en-US" sz="4000" dirty="0" smtClean="0">
                <a:latin typeface="Gill Sans MT" charset="0"/>
              </a:rPr>
              <a:t>mail System</a:t>
            </a:r>
            <a:endParaRPr lang="en-US" dirty="0">
              <a:latin typeface="Gill Sans MT" charset="0"/>
            </a:endParaRPr>
          </a:p>
        </p:txBody>
      </p:sp>
      <p:sp>
        <p:nvSpPr>
          <p:cNvPr id="1208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14400"/>
            <a:ext cx="4343400" cy="51816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000" i="1" dirty="0">
                <a:solidFill>
                  <a:srgbClr val="CC0000"/>
                </a:solidFill>
                <a:latin typeface="Gill Sans MT" charset="0"/>
              </a:rPr>
              <a:t>Three major components:</a:t>
            </a:r>
            <a:r>
              <a:rPr lang="en-US" sz="2000" dirty="0">
                <a:solidFill>
                  <a:srgbClr val="CC0000"/>
                </a:solidFill>
                <a:latin typeface="Gill Sans MT" charset="0"/>
              </a:rPr>
              <a:t> </a:t>
            </a:r>
          </a:p>
          <a:p>
            <a:r>
              <a:rPr lang="en-US" sz="2000" dirty="0">
                <a:latin typeface="Gill Sans MT" charset="0"/>
              </a:rPr>
              <a:t>user agents </a:t>
            </a:r>
          </a:p>
          <a:p>
            <a:r>
              <a:rPr lang="en-US" sz="2000" dirty="0">
                <a:latin typeface="Gill Sans MT" charset="0"/>
              </a:rPr>
              <a:t>mail servers </a:t>
            </a:r>
          </a:p>
          <a:p>
            <a:pPr>
              <a:spcAft>
                <a:spcPct val="75000"/>
              </a:spcAft>
            </a:pPr>
            <a:r>
              <a:rPr lang="en-US" sz="2000" dirty="0">
                <a:latin typeface="Gill Sans MT" charset="0"/>
              </a:rPr>
              <a:t>simple mail transfer protocol: </a:t>
            </a:r>
            <a:r>
              <a:rPr lang="en-US" sz="2000" dirty="0" smtClean="0">
                <a:latin typeface="Gill Sans MT" charset="0"/>
              </a:rPr>
              <a:t>SMTP</a:t>
            </a:r>
          </a:p>
          <a:p>
            <a:pPr>
              <a:spcAft>
                <a:spcPct val="75000"/>
              </a:spcAft>
            </a:pPr>
            <a:r>
              <a:rPr lang="en-US" sz="2000" i="1" dirty="0" smtClean="0">
                <a:solidFill>
                  <a:srgbClr val="CC0000"/>
                </a:solidFill>
                <a:latin typeface="Gill Sans MT" charset="0"/>
              </a:rPr>
              <a:t>User Agent</a:t>
            </a:r>
          </a:p>
          <a:p>
            <a:pPr>
              <a:spcAft>
                <a:spcPct val="75000"/>
              </a:spcAft>
            </a:pPr>
            <a:r>
              <a:rPr lang="en-US" sz="2000" dirty="0" smtClean="0">
                <a:latin typeface="Gill Sans MT" charset="0"/>
              </a:rPr>
              <a:t>a.k.a</a:t>
            </a:r>
            <a:r>
              <a:rPr lang="en-US" sz="2000" dirty="0">
                <a:latin typeface="Gill Sans MT" charset="0"/>
              </a:rPr>
              <a:t>. </a:t>
            </a:r>
            <a:r>
              <a:rPr lang="ja-JP" altLang="en-US" sz="2000" dirty="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mail reader</a:t>
            </a:r>
            <a:r>
              <a:rPr lang="ja-JP" altLang="en-US" sz="2000" dirty="0">
                <a:latin typeface="Gill Sans MT" charset="0"/>
              </a:rPr>
              <a:t>”</a:t>
            </a:r>
            <a:endParaRPr lang="en-US" altLang="ja-JP" sz="2000" dirty="0">
              <a:latin typeface="Gill Sans MT" charset="0"/>
            </a:endParaRPr>
          </a:p>
          <a:p>
            <a:r>
              <a:rPr lang="en-US" sz="2000" dirty="0">
                <a:latin typeface="Gill Sans MT" charset="0"/>
              </a:rPr>
              <a:t>composing, editing, reading mail messages</a:t>
            </a:r>
          </a:p>
          <a:p>
            <a:r>
              <a:rPr lang="en-US" sz="2000" dirty="0">
                <a:latin typeface="Gill Sans MT" charset="0"/>
              </a:rPr>
              <a:t>e.g., Outlook, Thunderbird, iPhone mail client</a:t>
            </a:r>
          </a:p>
          <a:p>
            <a:r>
              <a:rPr lang="en-US" sz="2000" dirty="0">
                <a:latin typeface="Gill Sans MT" charset="0"/>
              </a:rPr>
              <a:t>outgoing, incoming messages stored on server</a:t>
            </a:r>
          </a:p>
        </p:txBody>
      </p:sp>
      <p:grpSp>
        <p:nvGrpSpPr>
          <p:cNvPr id="120838" name="Group 279"/>
          <p:cNvGrpSpPr>
            <a:grpSpLocks/>
          </p:cNvGrpSpPr>
          <p:nvPr/>
        </p:nvGrpSpPr>
        <p:grpSpPr bwMode="auto">
          <a:xfrm>
            <a:off x="5486401" y="304801"/>
            <a:ext cx="1905000" cy="990599"/>
            <a:chOff x="4458" y="3335"/>
            <a:chExt cx="1094" cy="602"/>
          </a:xfrm>
        </p:grpSpPr>
        <p:sp>
          <p:nvSpPr>
            <p:cNvPr id="121036" name="Text Box 263"/>
            <p:cNvSpPr txBox="1">
              <a:spLocks noChangeArrowheads="1"/>
            </p:cNvSpPr>
            <p:nvPr/>
          </p:nvSpPr>
          <p:spPr bwMode="auto">
            <a:xfrm>
              <a:off x="4680" y="3725"/>
              <a:ext cx="84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 mailbox</a:t>
              </a:r>
              <a:endParaRPr lang="en-US" sz="2400"/>
            </a:p>
          </p:txBody>
        </p:sp>
        <p:grpSp>
          <p:nvGrpSpPr>
            <p:cNvPr id="121037" name="Group 278"/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121040" name="Rectangle 264"/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1041" name="Line 265"/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42" name="Line 266"/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43" name="Line 267"/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44" name="Line 268"/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45" name="Line 269"/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46" name="Line 270"/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47" name="Line 271"/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1038" name="Rectangle 272"/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1039" name="Text Box 277"/>
            <p:cNvSpPr txBox="1">
              <a:spLocks noChangeArrowheads="1"/>
            </p:cNvSpPr>
            <p:nvPr/>
          </p:nvSpPr>
          <p:spPr bwMode="auto">
            <a:xfrm>
              <a:off x="4526" y="3335"/>
              <a:ext cx="102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/>
                <a:t>outgoing 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/>
                <a:t>message queue</a:t>
              </a:r>
              <a:endParaRPr lang="en-US" sz="2400" dirty="0"/>
            </a:p>
          </p:txBody>
        </p:sp>
      </p:grpSp>
      <p:grpSp>
        <p:nvGrpSpPr>
          <p:cNvPr id="120840" name="Group 454"/>
          <p:cNvGrpSpPr>
            <a:grpSpLocks/>
          </p:cNvGrpSpPr>
          <p:nvPr/>
        </p:nvGrpSpPr>
        <p:grpSpPr bwMode="auto">
          <a:xfrm>
            <a:off x="4662488" y="1406525"/>
            <a:ext cx="4318000" cy="5118100"/>
            <a:chOff x="2937" y="886"/>
            <a:chExt cx="2720" cy="3224"/>
          </a:xfrm>
        </p:grpSpPr>
        <p:grpSp>
          <p:nvGrpSpPr>
            <p:cNvPr id="120841" name="Group 389"/>
            <p:cNvGrpSpPr>
              <a:grpSpLocks/>
            </p:cNvGrpSpPr>
            <p:nvPr/>
          </p:nvGrpSpPr>
          <p:grpSpPr bwMode="auto">
            <a:xfrm>
              <a:off x="4346" y="1756"/>
              <a:ext cx="301" cy="451"/>
              <a:chOff x="4140" y="429"/>
              <a:chExt cx="1425" cy="2396"/>
            </a:xfrm>
          </p:grpSpPr>
          <p:sp>
            <p:nvSpPr>
              <p:cNvPr id="121004" name="Freeform 39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005" name="Rectangle 391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06" name="Freeform 39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007" name="Freeform 39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008" name="Rectangle 394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1009" name="Group 39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1034" name="AutoShape 396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035" name="AutoShape 397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1010" name="Rectangle 398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1011" name="Group 39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1032" name="AutoShape 400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033" name="AutoShape 401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1012" name="Rectangle 402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13" name="Rectangle 403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1014" name="Group 40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1030" name="AutoShape 405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031" name="AutoShape 406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1015" name="Freeform 40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1016" name="Group 40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1028" name="AutoShape 409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029" name="AutoShape 410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1017" name="Rectangle 411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18" name="Freeform 41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019" name="Freeform 41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020" name="Oval 414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21" name="Freeform 41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022" name="AutoShape 416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23" name="AutoShape 417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24" name="Oval 418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25" name="Oval 419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21026" name="Oval 420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027" name="Rectangle 421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842" name="Group 356"/>
            <p:cNvGrpSpPr>
              <a:grpSpLocks/>
            </p:cNvGrpSpPr>
            <p:nvPr/>
          </p:nvGrpSpPr>
          <p:grpSpPr bwMode="auto">
            <a:xfrm>
              <a:off x="3091" y="2634"/>
              <a:ext cx="301" cy="451"/>
              <a:chOff x="4140" y="429"/>
              <a:chExt cx="1425" cy="2396"/>
            </a:xfrm>
          </p:grpSpPr>
          <p:sp>
            <p:nvSpPr>
              <p:cNvPr id="120972" name="Freeform 35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3" name="Rectangle 358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74" name="Freeform 35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5" name="Freeform 36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76" name="Rectangle 361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77" name="Group 36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1002" name="AutoShape 363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003" name="AutoShape 364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978" name="Rectangle 365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79" name="Group 36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1000" name="AutoShape 36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001" name="AutoShape 368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980" name="Rectangle 369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81" name="Rectangle 370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82" name="Group 37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0998" name="AutoShape 372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999" name="AutoShape 373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983" name="Freeform 37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0984" name="Group 37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0996" name="AutoShape 376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997" name="AutoShape 377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985" name="Rectangle 378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86" name="Freeform 37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87" name="Freeform 38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88" name="Oval 381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89" name="Freeform 38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90" name="AutoShape 383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91" name="AutoShape 384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92" name="Oval 385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93" name="Oval 386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20994" name="Oval 387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95" name="Rectangle 388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843" name="Group 320"/>
            <p:cNvGrpSpPr>
              <a:grpSpLocks/>
            </p:cNvGrpSpPr>
            <p:nvPr/>
          </p:nvGrpSpPr>
          <p:grpSpPr bwMode="auto">
            <a:xfrm>
              <a:off x="3105" y="1159"/>
              <a:ext cx="301" cy="451"/>
              <a:chOff x="4140" y="429"/>
              <a:chExt cx="1425" cy="2396"/>
            </a:xfrm>
          </p:grpSpPr>
          <p:sp>
            <p:nvSpPr>
              <p:cNvPr id="120940" name="Freeform 32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1" name="Rectangle 322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42" name="Freeform 32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3" name="Freeform 32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44" name="Rectangle 325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45" name="Group 32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20970" name="AutoShape 327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971" name="AutoShape 328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946" name="Rectangle 329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47" name="Group 33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20968" name="AutoShape 33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969" name="AutoShape 332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948" name="Rectangle 333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49" name="Rectangle 334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0950" name="Group 33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20966" name="AutoShape 336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967" name="AutoShape 337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951" name="Freeform 33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0952" name="Group 33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20964" name="AutoShape 340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965" name="AutoShape 341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0953" name="Rectangle 342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54" name="Freeform 34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5" name="Freeform 34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6" name="Oval 345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57" name="Freeform 34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958" name="AutoShape 347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59" name="AutoShape 348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60" name="Oval 349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61" name="Oval 350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20962" name="Oval 351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63" name="Rectangle 352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0844" name="Line 9"/>
            <p:cNvSpPr>
              <a:spLocks noChangeShapeType="1"/>
            </p:cNvSpPr>
            <p:nvPr/>
          </p:nvSpPr>
          <p:spPr bwMode="auto">
            <a:xfrm>
              <a:off x="3734" y="1642"/>
              <a:ext cx="708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845" name="Group 19"/>
            <p:cNvGrpSpPr>
              <a:grpSpLocks/>
            </p:cNvGrpSpPr>
            <p:nvPr/>
          </p:nvGrpSpPr>
          <p:grpSpPr bwMode="auto">
            <a:xfrm>
              <a:off x="4466" y="1881"/>
              <a:ext cx="510" cy="661"/>
              <a:chOff x="4296" y="2627"/>
              <a:chExt cx="510" cy="661"/>
            </a:xfrm>
          </p:grpSpPr>
          <p:sp>
            <p:nvSpPr>
              <p:cNvPr id="120925" name="Rectangle 20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26" name="Text Box 21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20927" name="Rectangle 22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28" name="Line 23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29" name="Line 24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30" name="Line 25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31" name="Line 26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32" name="Line 27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33" name="Line 28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34" name="Line 29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35" name="Rectangle 30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36" name="Rectangle 31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37" name="Rectangle 32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38" name="Rectangle 33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39" name="Rectangle 34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grpSp>
          <p:nvGrpSpPr>
            <p:cNvPr id="120846" name="Group 60"/>
            <p:cNvGrpSpPr>
              <a:grpSpLocks/>
            </p:cNvGrpSpPr>
            <p:nvPr/>
          </p:nvGrpSpPr>
          <p:grpSpPr bwMode="auto">
            <a:xfrm>
              <a:off x="3206" y="2763"/>
              <a:ext cx="510" cy="661"/>
              <a:chOff x="4296" y="2627"/>
              <a:chExt cx="510" cy="661"/>
            </a:xfrm>
          </p:grpSpPr>
          <p:sp>
            <p:nvSpPr>
              <p:cNvPr id="120910" name="Rectangle 61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11" name="Text Box 62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20912" name="Rectangle 63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13" name="Line 64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4" name="Line 65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5" name="Line 66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6" name="Line 67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7" name="Line 68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8" name="Line 69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19" name="Line 70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20" name="Rectangle 71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21" name="Rectangle 72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22" name="Rectangle 73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23" name="Rectangle 74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24" name="Rectangle 75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grpSp>
          <p:nvGrpSpPr>
            <p:cNvPr id="120847" name="Group 96"/>
            <p:cNvGrpSpPr>
              <a:grpSpLocks/>
            </p:cNvGrpSpPr>
            <p:nvPr/>
          </p:nvGrpSpPr>
          <p:grpSpPr bwMode="auto">
            <a:xfrm>
              <a:off x="3206" y="1347"/>
              <a:ext cx="510" cy="661"/>
              <a:chOff x="4296" y="2627"/>
              <a:chExt cx="510" cy="661"/>
            </a:xfrm>
          </p:grpSpPr>
          <p:sp>
            <p:nvSpPr>
              <p:cNvPr id="120895" name="Rectangle 97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96" name="Text Box 98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20897" name="Rectangle 99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98" name="Line 100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99" name="Line 101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0" name="Line 102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1" name="Line 103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2" name="Line 104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3" name="Line 105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4" name="Line 106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5" name="Rectangle 107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06" name="Rectangle 108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07" name="Rectangle 109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08" name="Rectangle 110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909" name="Rectangle 111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120848" name="Line 117"/>
            <p:cNvSpPr>
              <a:spLocks noChangeShapeType="1"/>
            </p:cNvSpPr>
            <p:nvPr/>
          </p:nvSpPr>
          <p:spPr bwMode="auto">
            <a:xfrm flipV="1">
              <a:off x="3734" y="2350"/>
              <a:ext cx="708" cy="6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9" name="Line 118"/>
            <p:cNvSpPr>
              <a:spLocks noChangeShapeType="1"/>
            </p:cNvSpPr>
            <p:nvPr/>
          </p:nvSpPr>
          <p:spPr bwMode="auto">
            <a:xfrm flipH="1" flipV="1">
              <a:off x="3266" y="2020"/>
              <a:ext cx="0" cy="78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850" name="Group 119"/>
            <p:cNvGrpSpPr>
              <a:grpSpLocks/>
            </p:cNvGrpSpPr>
            <p:nvPr/>
          </p:nvGrpSpPr>
          <p:grpSpPr bwMode="auto">
            <a:xfrm>
              <a:off x="3795" y="2535"/>
              <a:ext cx="650" cy="288"/>
              <a:chOff x="3745" y="2537"/>
              <a:chExt cx="650" cy="288"/>
            </a:xfrm>
          </p:grpSpPr>
          <p:sp>
            <p:nvSpPr>
              <p:cNvPr id="120893" name="Rectangle 120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94" name="Text Box 121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20851" name="Group 122"/>
            <p:cNvGrpSpPr>
              <a:grpSpLocks/>
            </p:cNvGrpSpPr>
            <p:nvPr/>
          </p:nvGrpSpPr>
          <p:grpSpPr bwMode="auto">
            <a:xfrm>
              <a:off x="3771" y="1743"/>
              <a:ext cx="650" cy="288"/>
              <a:chOff x="3745" y="2537"/>
              <a:chExt cx="650" cy="288"/>
            </a:xfrm>
          </p:grpSpPr>
          <p:sp>
            <p:nvSpPr>
              <p:cNvPr id="120891" name="Rectangle 123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92" name="Text Box 124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20852" name="Group 125"/>
            <p:cNvGrpSpPr>
              <a:grpSpLocks/>
            </p:cNvGrpSpPr>
            <p:nvPr/>
          </p:nvGrpSpPr>
          <p:grpSpPr bwMode="auto">
            <a:xfrm>
              <a:off x="2937" y="2193"/>
              <a:ext cx="650" cy="288"/>
              <a:chOff x="3745" y="2537"/>
              <a:chExt cx="650" cy="288"/>
            </a:xfrm>
          </p:grpSpPr>
          <p:sp>
            <p:nvSpPr>
              <p:cNvPr id="120889" name="Rectangle 126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90" name="Text Box 127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20853" name="Group 423"/>
            <p:cNvGrpSpPr>
              <a:grpSpLocks/>
            </p:cNvGrpSpPr>
            <p:nvPr/>
          </p:nvGrpSpPr>
          <p:grpSpPr bwMode="auto">
            <a:xfrm>
              <a:off x="3587" y="886"/>
              <a:ext cx="575" cy="664"/>
              <a:chOff x="3574" y="550"/>
              <a:chExt cx="575" cy="664"/>
            </a:xfrm>
          </p:grpSpPr>
          <p:grpSp>
            <p:nvGrpSpPr>
              <p:cNvPr id="120884" name="Group 353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87" name="Picture 35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88" name="Freeform 35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2088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8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20854" name="Group 424"/>
            <p:cNvGrpSpPr>
              <a:grpSpLocks/>
            </p:cNvGrpSpPr>
            <p:nvPr/>
          </p:nvGrpSpPr>
          <p:grpSpPr bwMode="auto">
            <a:xfrm>
              <a:off x="4870" y="1400"/>
              <a:ext cx="575" cy="664"/>
              <a:chOff x="3574" y="550"/>
              <a:chExt cx="575" cy="664"/>
            </a:xfrm>
          </p:grpSpPr>
          <p:grpSp>
            <p:nvGrpSpPr>
              <p:cNvPr id="120879" name="Group 425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82" name="Picture 426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83" name="Freeform 427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2088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8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20855" name="Group 430"/>
            <p:cNvGrpSpPr>
              <a:grpSpLocks/>
            </p:cNvGrpSpPr>
            <p:nvPr/>
          </p:nvGrpSpPr>
          <p:grpSpPr bwMode="auto">
            <a:xfrm>
              <a:off x="5082" y="1880"/>
              <a:ext cx="575" cy="664"/>
              <a:chOff x="3574" y="550"/>
              <a:chExt cx="575" cy="664"/>
            </a:xfrm>
          </p:grpSpPr>
          <p:grpSp>
            <p:nvGrpSpPr>
              <p:cNvPr id="120874" name="Group 431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77" name="Picture 43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78" name="Freeform 43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2087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7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20856" name="Group 436"/>
            <p:cNvGrpSpPr>
              <a:grpSpLocks/>
            </p:cNvGrpSpPr>
            <p:nvPr/>
          </p:nvGrpSpPr>
          <p:grpSpPr bwMode="auto">
            <a:xfrm>
              <a:off x="4999" y="2540"/>
              <a:ext cx="575" cy="664"/>
              <a:chOff x="3574" y="550"/>
              <a:chExt cx="575" cy="664"/>
            </a:xfrm>
          </p:grpSpPr>
          <p:grpSp>
            <p:nvGrpSpPr>
              <p:cNvPr id="120869" name="Group 437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72" name="Picture 43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73" name="Freeform 43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2087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7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20857" name="Group 442"/>
            <p:cNvGrpSpPr>
              <a:grpSpLocks/>
            </p:cNvGrpSpPr>
            <p:nvPr/>
          </p:nvGrpSpPr>
          <p:grpSpPr bwMode="auto">
            <a:xfrm>
              <a:off x="3354" y="3446"/>
              <a:ext cx="575" cy="664"/>
              <a:chOff x="3574" y="550"/>
              <a:chExt cx="575" cy="664"/>
            </a:xfrm>
          </p:grpSpPr>
          <p:grpSp>
            <p:nvGrpSpPr>
              <p:cNvPr id="120864" name="Group 443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67" name="Picture 44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68" name="Freeform 44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2086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6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20858" name="Group 448"/>
            <p:cNvGrpSpPr>
              <a:grpSpLocks/>
            </p:cNvGrpSpPr>
            <p:nvPr/>
          </p:nvGrpSpPr>
          <p:grpSpPr bwMode="auto">
            <a:xfrm>
              <a:off x="3813" y="3056"/>
              <a:ext cx="575" cy="664"/>
              <a:chOff x="3574" y="550"/>
              <a:chExt cx="575" cy="664"/>
            </a:xfrm>
          </p:grpSpPr>
          <p:grpSp>
            <p:nvGrpSpPr>
              <p:cNvPr id="120859" name="Group 449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20862" name="Picture 4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0863" name="Freeform 4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2086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2086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910E-B7F9-CF4A-AA70-818B522BB671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5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28F8-3760-E047-A24E-90F657DC6385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2010DA-E12C-DB4E-9660-396C27D004AB}" type="slidenum">
              <a:rPr lang="en-US"/>
              <a:pPr/>
              <a:t>30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705600" cy="1219200"/>
          </a:xfrm>
        </p:spPr>
        <p:txBody>
          <a:bodyPr/>
          <a:lstStyle/>
          <a:p>
            <a:r>
              <a:rPr lang="en-US" dirty="0" smtClean="0"/>
              <a:t>Mail Conclusions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763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Application-layer protocols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Rich and constantly evolving area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Tailoring communication to the application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Electronic-mail protocols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SMTP to transfer e-mail messages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Several retrieval techniques (POP, IMAP, and Web)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Evolution from text to a wide variety of formats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Text-based e-mail in RFC 822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MIME to represent a wide variety of data formats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12700"/>
            <a:ext cx="7772400" cy="88265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Electronic mail: mail servers</a:t>
            </a:r>
            <a:endParaRPr lang="en-US" dirty="0">
              <a:latin typeface="Gill Sans MT" charset="0"/>
            </a:endParaRPr>
          </a:p>
        </p:txBody>
      </p:sp>
      <p:sp>
        <p:nvSpPr>
          <p:cNvPr id="1228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39338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mail servers: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mailbox</a:t>
            </a:r>
            <a:r>
              <a:rPr lang="en-US" sz="2400" dirty="0">
                <a:latin typeface="Gill Sans MT" charset="0"/>
              </a:rPr>
              <a:t> contains incoming messages for user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message queue</a:t>
            </a:r>
            <a:r>
              <a:rPr lang="en-US" sz="2400" dirty="0">
                <a:latin typeface="Gill Sans MT" charset="0"/>
              </a:rPr>
              <a:t> of outgoing (to be sent) mail messages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SMTP protocol</a:t>
            </a:r>
            <a:r>
              <a:rPr lang="en-US" sz="2400" dirty="0">
                <a:latin typeface="Gill Sans MT" charset="0"/>
              </a:rPr>
              <a:t> between mail servers to send email messages</a:t>
            </a:r>
          </a:p>
          <a:p>
            <a:pPr lvl="1"/>
            <a:r>
              <a:rPr lang="en-US" dirty="0">
                <a:latin typeface="Gill Sans MT" charset="0"/>
              </a:rPr>
              <a:t>client: sending mail server</a:t>
            </a:r>
          </a:p>
          <a:p>
            <a:pPr lvl="1"/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server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: receiving mail server</a:t>
            </a:r>
            <a:endParaRPr lang="en-US" dirty="0">
              <a:latin typeface="Gill Sans MT" charset="0"/>
            </a:endParaRPr>
          </a:p>
        </p:txBody>
      </p:sp>
      <p:grpSp>
        <p:nvGrpSpPr>
          <p:cNvPr id="122886" name="Group 271"/>
          <p:cNvGrpSpPr>
            <a:grpSpLocks/>
          </p:cNvGrpSpPr>
          <p:nvPr/>
        </p:nvGrpSpPr>
        <p:grpSpPr bwMode="auto">
          <a:xfrm>
            <a:off x="6899275" y="2787650"/>
            <a:ext cx="477838" cy="715963"/>
            <a:chOff x="4140" y="429"/>
            <a:chExt cx="1425" cy="2396"/>
          </a:xfrm>
        </p:grpSpPr>
        <p:sp>
          <p:nvSpPr>
            <p:cNvPr id="123049" name="Freeform 27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0" name="Rectangle 273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1" name="Freeform 27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2" name="Freeform 27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3" name="Rectangle 276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54" name="Group 27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79" name="AutoShape 278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80" name="AutoShape 279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55" name="Rectangle 280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56" name="Group 28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77" name="AutoShape 28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78" name="AutoShape 283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57" name="Rectangle 284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8" name="Rectangle 285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59" name="Group 28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75" name="AutoShape 28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76" name="AutoShape 288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60" name="Freeform 28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061" name="Group 29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73" name="AutoShape 291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74" name="AutoShape 292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62" name="Rectangle 293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3" name="Freeform 29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4" name="Freeform 29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5" name="Oval 296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6" name="Freeform 29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7" name="AutoShape 298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8" name="AutoShape 299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9" name="Oval 300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70" name="Oval 301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23071" name="Oval 302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72" name="Rectangle 303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887" name="Group 304"/>
          <p:cNvGrpSpPr>
            <a:grpSpLocks/>
          </p:cNvGrpSpPr>
          <p:nvPr/>
        </p:nvGrpSpPr>
        <p:grpSpPr bwMode="auto">
          <a:xfrm>
            <a:off x="4906963" y="4181475"/>
            <a:ext cx="477837" cy="715963"/>
            <a:chOff x="4140" y="429"/>
            <a:chExt cx="1425" cy="2396"/>
          </a:xfrm>
        </p:grpSpPr>
        <p:sp>
          <p:nvSpPr>
            <p:cNvPr id="123017" name="Freeform 30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8" name="Rectangle 306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9" name="Freeform 30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0" name="Freeform 30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1" name="Rectangle 309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22" name="Group 31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47" name="AutoShape 31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8" name="AutoShape 312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23" name="Rectangle 313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24" name="Group 31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45" name="AutoShape 31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6" name="AutoShape 31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25" name="Rectangle 317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6" name="Rectangle 318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27" name="Group 31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43" name="AutoShape 320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4" name="AutoShape 321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28" name="Freeform 32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029" name="Group 32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41" name="AutoShape 324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2" name="AutoShape 325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30" name="Rectangle 326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1" name="Freeform 32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2" name="Freeform 32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3" name="Oval 329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4" name="Freeform 33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5" name="AutoShape 331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6" name="AutoShape 332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7" name="Oval 333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8" name="Oval 334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23039" name="Oval 335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0" name="Rectangle 336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888" name="Group 337"/>
          <p:cNvGrpSpPr>
            <a:grpSpLocks/>
          </p:cNvGrpSpPr>
          <p:nvPr/>
        </p:nvGrpSpPr>
        <p:grpSpPr bwMode="auto">
          <a:xfrm>
            <a:off x="4929188" y="1839913"/>
            <a:ext cx="477837" cy="715962"/>
            <a:chOff x="4140" y="429"/>
            <a:chExt cx="1425" cy="2396"/>
          </a:xfrm>
        </p:grpSpPr>
        <p:sp>
          <p:nvSpPr>
            <p:cNvPr id="122985" name="Freeform 33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6" name="Rectangle 339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7" name="Freeform 34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8" name="Freeform 34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9" name="Rectangle 342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2990" name="Group 34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3015" name="AutoShape 34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16" name="AutoShape 345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91" name="Rectangle 346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2992" name="Group 34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3013" name="AutoShape 34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14" name="AutoShape 349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93" name="Rectangle 350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4" name="Rectangle 351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2995" name="Group 35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3011" name="AutoShape 353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12" name="AutoShape 354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96" name="Freeform 35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2997" name="Group 35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009" name="AutoShape 357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10" name="AutoShape 358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98" name="Rectangle 359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9" name="Freeform 36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0" name="Freeform 36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1" name="Oval 362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2" name="Freeform 36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3" name="AutoShape 364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4" name="AutoShape 365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5" name="Oval 366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6" name="Oval 367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23007" name="Oval 368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8" name="Rectangle 369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889" name="Line 9"/>
          <p:cNvSpPr>
            <a:spLocks noChangeShapeType="1"/>
          </p:cNvSpPr>
          <p:nvPr/>
        </p:nvSpPr>
        <p:spPr bwMode="auto">
          <a:xfrm>
            <a:off x="5927725" y="2606675"/>
            <a:ext cx="1123950" cy="7905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890" name="Group 19"/>
          <p:cNvGrpSpPr>
            <a:grpSpLocks/>
          </p:cNvGrpSpPr>
          <p:nvPr/>
        </p:nvGrpSpPr>
        <p:grpSpPr bwMode="auto">
          <a:xfrm>
            <a:off x="7089775" y="2986088"/>
            <a:ext cx="809625" cy="1049337"/>
            <a:chOff x="4296" y="2627"/>
            <a:chExt cx="510" cy="661"/>
          </a:xfrm>
        </p:grpSpPr>
        <p:sp>
          <p:nvSpPr>
            <p:cNvPr id="122970" name="Rectangle 20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71" name="Text Box 21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22972" name="Rectangle 22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73" name="Line 23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4" name="Line 24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5" name="Line 25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6" name="Line 26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7" name="Line 27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8" name="Line 28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9" name="Line 29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0" name="Rectangle 30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81" name="Rectangle 31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82" name="Rectangle 32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83" name="Rectangle 33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84" name="Rectangle 34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122891" name="Group 60"/>
          <p:cNvGrpSpPr>
            <a:grpSpLocks/>
          </p:cNvGrpSpPr>
          <p:nvPr/>
        </p:nvGrpSpPr>
        <p:grpSpPr bwMode="auto">
          <a:xfrm>
            <a:off x="5089525" y="4386263"/>
            <a:ext cx="809625" cy="1049337"/>
            <a:chOff x="4296" y="2627"/>
            <a:chExt cx="510" cy="661"/>
          </a:xfrm>
        </p:grpSpPr>
        <p:sp>
          <p:nvSpPr>
            <p:cNvPr id="122955" name="Rectangle 6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56" name="Text Box 62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22957" name="Rectangle 6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58" name="Line 6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9" name="Line 6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0" name="Line 6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1" name="Line 6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2" name="Line 6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3" name="Line 6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4" name="Line 7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5" name="Rectangle 7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66" name="Rectangle 7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67" name="Rectangle 7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68" name="Rectangle 7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69" name="Rectangle 7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122892" name="Group 96"/>
          <p:cNvGrpSpPr>
            <a:grpSpLocks/>
          </p:cNvGrpSpPr>
          <p:nvPr/>
        </p:nvGrpSpPr>
        <p:grpSpPr bwMode="auto">
          <a:xfrm>
            <a:off x="5089525" y="2138363"/>
            <a:ext cx="809625" cy="1049337"/>
            <a:chOff x="4296" y="2627"/>
            <a:chExt cx="510" cy="661"/>
          </a:xfrm>
        </p:grpSpPr>
        <p:sp>
          <p:nvSpPr>
            <p:cNvPr id="122940" name="Rectangle 97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41" name="Text Box 98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22942" name="Rectangle 99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43" name="Line 100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4" name="Line 101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5" name="Line 102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6" name="Line 103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7" name="Line 104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8" name="Line 105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9" name="Line 106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0" name="Rectangle 107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51" name="Rectangle 108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52" name="Rectangle 109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53" name="Rectangle 110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54" name="Rectangle 111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122893" name="Line 117"/>
          <p:cNvSpPr>
            <a:spLocks noChangeShapeType="1"/>
          </p:cNvSpPr>
          <p:nvPr/>
        </p:nvSpPr>
        <p:spPr bwMode="auto">
          <a:xfrm flipV="1">
            <a:off x="5927725" y="3730625"/>
            <a:ext cx="1123950" cy="1085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94" name="Line 118"/>
          <p:cNvSpPr>
            <a:spLocks noChangeShapeType="1"/>
          </p:cNvSpPr>
          <p:nvPr/>
        </p:nvSpPr>
        <p:spPr bwMode="auto">
          <a:xfrm flipH="1" flipV="1">
            <a:off x="5184775" y="3206750"/>
            <a:ext cx="0" cy="12477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895" name="Group 119"/>
          <p:cNvGrpSpPr>
            <a:grpSpLocks/>
          </p:cNvGrpSpPr>
          <p:nvPr/>
        </p:nvGrpSpPr>
        <p:grpSpPr bwMode="auto">
          <a:xfrm>
            <a:off x="6024563" y="4024313"/>
            <a:ext cx="1031875" cy="457200"/>
            <a:chOff x="3745" y="2537"/>
            <a:chExt cx="650" cy="288"/>
          </a:xfrm>
        </p:grpSpPr>
        <p:sp>
          <p:nvSpPr>
            <p:cNvPr id="122938" name="Rectangle 120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39" name="Text Box 121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22896" name="Group 122"/>
          <p:cNvGrpSpPr>
            <a:grpSpLocks/>
          </p:cNvGrpSpPr>
          <p:nvPr/>
        </p:nvGrpSpPr>
        <p:grpSpPr bwMode="auto">
          <a:xfrm>
            <a:off x="5986463" y="2767013"/>
            <a:ext cx="1031875" cy="457200"/>
            <a:chOff x="3745" y="2537"/>
            <a:chExt cx="650" cy="288"/>
          </a:xfrm>
        </p:grpSpPr>
        <p:sp>
          <p:nvSpPr>
            <p:cNvPr id="122936" name="Rectangle 123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37" name="Text Box 124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22897" name="Group 125"/>
          <p:cNvGrpSpPr>
            <a:grpSpLocks/>
          </p:cNvGrpSpPr>
          <p:nvPr/>
        </p:nvGrpSpPr>
        <p:grpSpPr bwMode="auto">
          <a:xfrm>
            <a:off x="4662488" y="3481388"/>
            <a:ext cx="1031875" cy="457200"/>
            <a:chOff x="3745" y="2537"/>
            <a:chExt cx="650" cy="288"/>
          </a:xfrm>
        </p:grpSpPr>
        <p:sp>
          <p:nvSpPr>
            <p:cNvPr id="122934" name="Rectangle 126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35" name="Text Box 127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22898" name="Group 430"/>
          <p:cNvGrpSpPr>
            <a:grpSpLocks/>
          </p:cNvGrpSpPr>
          <p:nvPr/>
        </p:nvGrpSpPr>
        <p:grpSpPr bwMode="auto">
          <a:xfrm>
            <a:off x="5694363" y="1406525"/>
            <a:ext cx="912812" cy="1054100"/>
            <a:chOff x="3574" y="550"/>
            <a:chExt cx="575" cy="664"/>
          </a:xfrm>
        </p:grpSpPr>
        <p:grpSp>
          <p:nvGrpSpPr>
            <p:cNvPr id="122929" name="Group 431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32" name="Picture 43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33" name="Freeform 43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293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3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22899" name="Group 436"/>
          <p:cNvGrpSpPr>
            <a:grpSpLocks/>
          </p:cNvGrpSpPr>
          <p:nvPr/>
        </p:nvGrpSpPr>
        <p:grpSpPr bwMode="auto">
          <a:xfrm>
            <a:off x="7731125" y="2222500"/>
            <a:ext cx="912813" cy="1054100"/>
            <a:chOff x="3574" y="550"/>
            <a:chExt cx="575" cy="664"/>
          </a:xfrm>
        </p:grpSpPr>
        <p:grpSp>
          <p:nvGrpSpPr>
            <p:cNvPr id="122924" name="Group 437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27" name="Picture 4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28" name="Freeform 43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292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2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22900" name="Group 442"/>
          <p:cNvGrpSpPr>
            <a:grpSpLocks/>
          </p:cNvGrpSpPr>
          <p:nvPr/>
        </p:nvGrpSpPr>
        <p:grpSpPr bwMode="auto">
          <a:xfrm>
            <a:off x="8067675" y="2984500"/>
            <a:ext cx="912813" cy="1054100"/>
            <a:chOff x="3574" y="550"/>
            <a:chExt cx="575" cy="664"/>
          </a:xfrm>
        </p:grpSpPr>
        <p:grpSp>
          <p:nvGrpSpPr>
            <p:cNvPr id="122919" name="Group 443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22" name="Picture 44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23" name="Freeform 44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292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2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22901" name="Group 448"/>
          <p:cNvGrpSpPr>
            <a:grpSpLocks/>
          </p:cNvGrpSpPr>
          <p:nvPr/>
        </p:nvGrpSpPr>
        <p:grpSpPr bwMode="auto">
          <a:xfrm>
            <a:off x="7935913" y="4032250"/>
            <a:ext cx="912812" cy="1054100"/>
            <a:chOff x="3574" y="550"/>
            <a:chExt cx="575" cy="664"/>
          </a:xfrm>
        </p:grpSpPr>
        <p:grpSp>
          <p:nvGrpSpPr>
            <p:cNvPr id="122914" name="Group 449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17" name="Picture 4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18" name="Freeform 4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291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1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22902" name="Group 454"/>
          <p:cNvGrpSpPr>
            <a:grpSpLocks/>
          </p:cNvGrpSpPr>
          <p:nvPr/>
        </p:nvGrpSpPr>
        <p:grpSpPr bwMode="auto">
          <a:xfrm>
            <a:off x="5324475" y="5470525"/>
            <a:ext cx="912813" cy="1054100"/>
            <a:chOff x="3574" y="550"/>
            <a:chExt cx="575" cy="664"/>
          </a:xfrm>
        </p:grpSpPr>
        <p:grpSp>
          <p:nvGrpSpPr>
            <p:cNvPr id="122909" name="Group 455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12" name="Picture 45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13" name="Freeform 45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291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1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22903" name="Group 460"/>
          <p:cNvGrpSpPr>
            <a:grpSpLocks/>
          </p:cNvGrpSpPr>
          <p:nvPr/>
        </p:nvGrpSpPr>
        <p:grpSpPr bwMode="auto">
          <a:xfrm>
            <a:off x="6053138" y="4851400"/>
            <a:ext cx="912812" cy="1054100"/>
            <a:chOff x="3574" y="550"/>
            <a:chExt cx="575" cy="664"/>
          </a:xfrm>
        </p:grpSpPr>
        <p:grpSp>
          <p:nvGrpSpPr>
            <p:cNvPr id="122904" name="Group 461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22907" name="Picture 46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908" name="Freeform 46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2290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290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6A1F-A239-934D-B3A2-FE2897835AD0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3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B43ED-4B8C-1D4A-9A1F-867E935FA971}" type="datetime1">
              <a:rPr lang="en-US" smtClean="0"/>
              <a:t>9/26/19</a:t>
            </a:fld>
            <a:endParaRPr lang="en-US"/>
          </a:p>
        </p:txBody>
      </p:sp>
      <p:sp>
        <p:nvSpPr>
          <p:cNvPr id="5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BF62A-CE89-324E-81B8-1526D3F821AD}" type="slidenum">
              <a:rPr lang="en-US"/>
              <a:pPr/>
              <a:t>5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Mail Servers and User Agents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3810000"/>
            <a:ext cx="8001000" cy="22098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/>
              <a:t>Mail servers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Always on and always accessible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Transferring e-mail to and from other servers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/>
              <a:t>User agents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Sometimes on and sometimes accessible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dirty="0"/>
              <a:t>Intuitive interface for the user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2266950" y="2046288"/>
            <a:ext cx="615950" cy="192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309" name="Group 5"/>
          <p:cNvGrpSpPr>
            <a:grpSpLocks/>
          </p:cNvGrpSpPr>
          <p:nvPr/>
        </p:nvGrpSpPr>
        <p:grpSpPr bwMode="auto">
          <a:xfrm>
            <a:off x="7013575" y="1658938"/>
            <a:ext cx="719138" cy="590550"/>
            <a:chOff x="4186" y="817"/>
            <a:chExt cx="527" cy="372"/>
          </a:xfrm>
        </p:grpSpPr>
        <p:sp>
          <p:nvSpPr>
            <p:cNvPr id="98310" name="Rectangle 6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1" name="Text Box 7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user</a:t>
              </a:r>
            </a:p>
            <a:p>
              <a:pPr algn="ctr"/>
              <a:r>
                <a:rPr lang="en-US" sz="1600">
                  <a:latin typeface="Comic Sans MS" charset="0"/>
                </a:rPr>
                <a:t>agent</a:t>
              </a:r>
              <a:endParaRPr lang="en-US"/>
            </a:p>
          </p:txBody>
        </p:sp>
      </p:grpSp>
      <p:grpSp>
        <p:nvGrpSpPr>
          <p:cNvPr id="98312" name="Group 8"/>
          <p:cNvGrpSpPr>
            <a:grpSpLocks/>
          </p:cNvGrpSpPr>
          <p:nvPr/>
        </p:nvGrpSpPr>
        <p:grpSpPr bwMode="auto">
          <a:xfrm>
            <a:off x="2674938" y="2009775"/>
            <a:ext cx="1235075" cy="935038"/>
            <a:chOff x="1685" y="1266"/>
            <a:chExt cx="778" cy="589"/>
          </a:xfrm>
        </p:grpSpPr>
        <p:sp>
          <p:nvSpPr>
            <p:cNvPr id="98313" name="Text Box 9"/>
            <p:cNvSpPr txBox="1">
              <a:spLocks noChangeArrowheads="1"/>
            </p:cNvSpPr>
            <p:nvPr/>
          </p:nvSpPr>
          <p:spPr bwMode="auto">
            <a:xfrm>
              <a:off x="1685" y="1643"/>
              <a:ext cx="7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mail server</a:t>
              </a:r>
              <a:endParaRPr lang="en-US"/>
            </a:p>
          </p:txBody>
        </p:sp>
        <p:sp>
          <p:nvSpPr>
            <p:cNvPr id="98314" name="Rectangle 10"/>
            <p:cNvSpPr>
              <a:spLocks noChangeArrowheads="1"/>
            </p:cNvSpPr>
            <p:nvPr/>
          </p:nvSpPr>
          <p:spPr bwMode="auto">
            <a:xfrm>
              <a:off x="1818" y="1266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5" name="Rectangle 11"/>
            <p:cNvSpPr>
              <a:spLocks noChangeArrowheads="1"/>
            </p:cNvSpPr>
            <p:nvPr/>
          </p:nvSpPr>
          <p:spPr bwMode="auto">
            <a:xfrm>
              <a:off x="1842" y="1338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6" name="Line 12"/>
            <p:cNvSpPr>
              <a:spLocks noChangeShapeType="1"/>
            </p:cNvSpPr>
            <p:nvPr/>
          </p:nvSpPr>
          <p:spPr bwMode="auto">
            <a:xfrm>
              <a:off x="1891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7" name="Line 13"/>
            <p:cNvSpPr>
              <a:spLocks noChangeShapeType="1"/>
            </p:cNvSpPr>
            <p:nvPr/>
          </p:nvSpPr>
          <p:spPr bwMode="auto">
            <a:xfrm>
              <a:off x="2000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8" name="Line 14"/>
            <p:cNvSpPr>
              <a:spLocks noChangeShapeType="1"/>
            </p:cNvSpPr>
            <p:nvPr/>
          </p:nvSpPr>
          <p:spPr bwMode="auto">
            <a:xfrm>
              <a:off x="2055" y="1367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9" name="Line 15"/>
            <p:cNvSpPr>
              <a:spLocks noChangeShapeType="1"/>
            </p:cNvSpPr>
            <p:nvPr/>
          </p:nvSpPr>
          <p:spPr bwMode="auto">
            <a:xfrm>
              <a:off x="2112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0" name="Line 16"/>
            <p:cNvSpPr>
              <a:spLocks noChangeShapeType="1"/>
            </p:cNvSpPr>
            <p:nvPr/>
          </p:nvSpPr>
          <p:spPr bwMode="auto">
            <a:xfrm>
              <a:off x="2173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1" name="Line 17"/>
            <p:cNvSpPr>
              <a:spLocks noChangeShapeType="1"/>
            </p:cNvSpPr>
            <p:nvPr/>
          </p:nvSpPr>
          <p:spPr bwMode="auto">
            <a:xfrm>
              <a:off x="2229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2" name="Line 18"/>
            <p:cNvSpPr>
              <a:spLocks noChangeShapeType="1"/>
            </p:cNvSpPr>
            <p:nvPr/>
          </p:nvSpPr>
          <p:spPr bwMode="auto">
            <a:xfrm>
              <a:off x="1944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3" name="Rectangle 19"/>
            <p:cNvSpPr>
              <a:spLocks noChangeArrowheads="1"/>
            </p:cNvSpPr>
            <p:nvPr/>
          </p:nvSpPr>
          <p:spPr bwMode="auto">
            <a:xfrm>
              <a:off x="1850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4" name="Rectangle 20"/>
            <p:cNvSpPr>
              <a:spLocks noChangeArrowheads="1"/>
            </p:cNvSpPr>
            <p:nvPr/>
          </p:nvSpPr>
          <p:spPr bwMode="auto">
            <a:xfrm>
              <a:off x="1936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5" name="Rectangle 21"/>
            <p:cNvSpPr>
              <a:spLocks noChangeArrowheads="1"/>
            </p:cNvSpPr>
            <p:nvPr/>
          </p:nvSpPr>
          <p:spPr bwMode="auto">
            <a:xfrm>
              <a:off x="2022" y="1504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6" name="Rectangle 22"/>
            <p:cNvSpPr>
              <a:spLocks noChangeArrowheads="1"/>
            </p:cNvSpPr>
            <p:nvPr/>
          </p:nvSpPr>
          <p:spPr bwMode="auto">
            <a:xfrm>
              <a:off x="2119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7" name="Rectangle 23"/>
            <p:cNvSpPr>
              <a:spLocks noChangeArrowheads="1"/>
            </p:cNvSpPr>
            <p:nvPr/>
          </p:nvSpPr>
          <p:spPr bwMode="auto">
            <a:xfrm>
              <a:off x="2215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328" name="Group 24"/>
          <p:cNvGrpSpPr>
            <a:grpSpLocks/>
          </p:cNvGrpSpPr>
          <p:nvPr/>
        </p:nvGrpSpPr>
        <p:grpSpPr bwMode="auto">
          <a:xfrm>
            <a:off x="1565275" y="1763713"/>
            <a:ext cx="719138" cy="590550"/>
            <a:chOff x="4186" y="817"/>
            <a:chExt cx="527" cy="372"/>
          </a:xfrm>
        </p:grpSpPr>
        <p:sp>
          <p:nvSpPr>
            <p:cNvPr id="98329" name="Rectangle 25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0" name="Text Box 26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user</a:t>
              </a:r>
            </a:p>
            <a:p>
              <a:pPr algn="ctr"/>
              <a:r>
                <a:rPr lang="en-US" sz="1600">
                  <a:latin typeface="Comic Sans MS" charset="0"/>
                </a:rPr>
                <a:t>agent</a:t>
              </a:r>
              <a:endParaRPr lang="en-US"/>
            </a:p>
          </p:txBody>
        </p:sp>
      </p:grpSp>
      <p:sp>
        <p:nvSpPr>
          <p:cNvPr id="98331" name="Line 27"/>
          <p:cNvSpPr>
            <a:spLocks noChangeShapeType="1"/>
          </p:cNvSpPr>
          <p:nvPr/>
        </p:nvSpPr>
        <p:spPr bwMode="auto">
          <a:xfrm flipV="1">
            <a:off x="3689350" y="2314575"/>
            <a:ext cx="18811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3781425" y="1457325"/>
            <a:ext cx="8572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33" name="Line 29"/>
          <p:cNvSpPr>
            <a:spLocks noChangeShapeType="1"/>
          </p:cNvSpPr>
          <p:nvPr/>
        </p:nvSpPr>
        <p:spPr bwMode="auto">
          <a:xfrm flipV="1">
            <a:off x="6338888" y="1857375"/>
            <a:ext cx="709612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334" name="Group 30"/>
          <p:cNvGrpSpPr>
            <a:grpSpLocks/>
          </p:cNvGrpSpPr>
          <p:nvPr/>
        </p:nvGrpSpPr>
        <p:grpSpPr bwMode="auto">
          <a:xfrm>
            <a:off x="5340350" y="1970088"/>
            <a:ext cx="1235075" cy="935037"/>
            <a:chOff x="2849" y="1260"/>
            <a:chExt cx="778" cy="589"/>
          </a:xfrm>
        </p:grpSpPr>
        <p:sp>
          <p:nvSpPr>
            <p:cNvPr id="98335" name="Text Box 31"/>
            <p:cNvSpPr txBox="1">
              <a:spLocks noChangeArrowheads="1"/>
            </p:cNvSpPr>
            <p:nvPr/>
          </p:nvSpPr>
          <p:spPr bwMode="auto">
            <a:xfrm>
              <a:off x="2849" y="1637"/>
              <a:ext cx="7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mail server</a:t>
              </a:r>
              <a:endParaRPr lang="en-US"/>
            </a:p>
          </p:txBody>
        </p:sp>
        <p:sp>
          <p:nvSpPr>
            <p:cNvPr id="98336" name="Rectangle 32"/>
            <p:cNvSpPr>
              <a:spLocks noChangeArrowheads="1"/>
            </p:cNvSpPr>
            <p:nvPr/>
          </p:nvSpPr>
          <p:spPr bwMode="auto">
            <a:xfrm>
              <a:off x="2982" y="1260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7" name="Rectangle 33"/>
            <p:cNvSpPr>
              <a:spLocks noChangeArrowheads="1"/>
            </p:cNvSpPr>
            <p:nvPr/>
          </p:nvSpPr>
          <p:spPr bwMode="auto">
            <a:xfrm>
              <a:off x="3006" y="1332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8" name="Line 34"/>
            <p:cNvSpPr>
              <a:spLocks noChangeShapeType="1"/>
            </p:cNvSpPr>
            <p:nvPr/>
          </p:nvSpPr>
          <p:spPr bwMode="auto">
            <a:xfrm>
              <a:off x="3055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9" name="Line 35"/>
            <p:cNvSpPr>
              <a:spLocks noChangeShapeType="1"/>
            </p:cNvSpPr>
            <p:nvPr/>
          </p:nvSpPr>
          <p:spPr bwMode="auto">
            <a:xfrm>
              <a:off x="3164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0" name="Line 36"/>
            <p:cNvSpPr>
              <a:spLocks noChangeShapeType="1"/>
            </p:cNvSpPr>
            <p:nvPr/>
          </p:nvSpPr>
          <p:spPr bwMode="auto">
            <a:xfrm>
              <a:off x="3219" y="1361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1" name="Line 37"/>
            <p:cNvSpPr>
              <a:spLocks noChangeShapeType="1"/>
            </p:cNvSpPr>
            <p:nvPr/>
          </p:nvSpPr>
          <p:spPr bwMode="auto">
            <a:xfrm>
              <a:off x="3276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2" name="Line 38"/>
            <p:cNvSpPr>
              <a:spLocks noChangeShapeType="1"/>
            </p:cNvSpPr>
            <p:nvPr/>
          </p:nvSpPr>
          <p:spPr bwMode="auto">
            <a:xfrm>
              <a:off x="3337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3" name="Line 39"/>
            <p:cNvSpPr>
              <a:spLocks noChangeShapeType="1"/>
            </p:cNvSpPr>
            <p:nvPr/>
          </p:nvSpPr>
          <p:spPr bwMode="auto">
            <a:xfrm>
              <a:off x="3393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4" name="Line 40"/>
            <p:cNvSpPr>
              <a:spLocks noChangeShapeType="1"/>
            </p:cNvSpPr>
            <p:nvPr/>
          </p:nvSpPr>
          <p:spPr bwMode="auto">
            <a:xfrm>
              <a:off x="3108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5" name="Rectangle 41"/>
            <p:cNvSpPr>
              <a:spLocks noChangeArrowheads="1"/>
            </p:cNvSpPr>
            <p:nvPr/>
          </p:nvSpPr>
          <p:spPr bwMode="auto">
            <a:xfrm>
              <a:off x="3014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6" name="Rectangle 42"/>
            <p:cNvSpPr>
              <a:spLocks noChangeArrowheads="1"/>
            </p:cNvSpPr>
            <p:nvPr/>
          </p:nvSpPr>
          <p:spPr bwMode="auto">
            <a:xfrm>
              <a:off x="3100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7" name="Rectangle 43"/>
            <p:cNvSpPr>
              <a:spLocks noChangeArrowheads="1"/>
            </p:cNvSpPr>
            <p:nvPr/>
          </p:nvSpPr>
          <p:spPr bwMode="auto">
            <a:xfrm>
              <a:off x="3186" y="1498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8" name="Rectangle 44"/>
            <p:cNvSpPr>
              <a:spLocks noChangeArrowheads="1"/>
            </p:cNvSpPr>
            <p:nvPr/>
          </p:nvSpPr>
          <p:spPr bwMode="auto">
            <a:xfrm>
              <a:off x="3283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9" name="Rectangle 45"/>
            <p:cNvSpPr>
              <a:spLocks noChangeArrowheads="1"/>
            </p:cNvSpPr>
            <p:nvPr/>
          </p:nvSpPr>
          <p:spPr bwMode="auto">
            <a:xfrm>
              <a:off x="3379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8350" name="Picture 46" descr="B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463" y="1571625"/>
            <a:ext cx="676275" cy="69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8351" name="Group 47"/>
          <p:cNvGrpSpPr>
            <a:grpSpLocks/>
          </p:cNvGrpSpPr>
          <p:nvPr/>
        </p:nvGrpSpPr>
        <p:grpSpPr bwMode="auto">
          <a:xfrm>
            <a:off x="1576388" y="2738438"/>
            <a:ext cx="719137" cy="590550"/>
            <a:chOff x="4186" y="817"/>
            <a:chExt cx="527" cy="372"/>
          </a:xfrm>
        </p:grpSpPr>
        <p:sp>
          <p:nvSpPr>
            <p:cNvPr id="98352" name="Rectangle 48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3" name="Text Box 49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user</a:t>
              </a:r>
            </a:p>
            <a:p>
              <a:pPr algn="ctr"/>
              <a:r>
                <a:rPr lang="en-US" sz="1600">
                  <a:latin typeface="Comic Sans MS" charset="0"/>
                </a:rPr>
                <a:t>agent</a:t>
              </a:r>
              <a:endParaRPr lang="en-US"/>
            </a:p>
          </p:txBody>
        </p:sp>
      </p:grpSp>
      <p:grpSp>
        <p:nvGrpSpPr>
          <p:cNvPr id="98354" name="Group 50"/>
          <p:cNvGrpSpPr>
            <a:grpSpLocks/>
          </p:cNvGrpSpPr>
          <p:nvPr/>
        </p:nvGrpSpPr>
        <p:grpSpPr bwMode="auto">
          <a:xfrm>
            <a:off x="7069138" y="2698750"/>
            <a:ext cx="719137" cy="590550"/>
            <a:chOff x="4186" y="817"/>
            <a:chExt cx="527" cy="372"/>
          </a:xfrm>
        </p:grpSpPr>
        <p:sp>
          <p:nvSpPr>
            <p:cNvPr id="98355" name="Rectangle 51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6" name="Text Box 52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user</a:t>
              </a:r>
            </a:p>
            <a:p>
              <a:pPr algn="ctr"/>
              <a:r>
                <a:rPr lang="en-US" sz="1600">
                  <a:latin typeface="Comic Sans MS" charset="0"/>
                </a:rPr>
                <a:t>agent</a:t>
              </a:r>
              <a:endParaRPr lang="en-US"/>
            </a:p>
          </p:txBody>
        </p:sp>
      </p:grpSp>
      <p:pic>
        <p:nvPicPr>
          <p:cNvPr id="98357" name="Picture 53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1633538"/>
            <a:ext cx="561975" cy="69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58" name="Picture 54" descr="A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2738438"/>
            <a:ext cx="561975" cy="69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359" name="Picture 55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2698750"/>
            <a:ext cx="676275" cy="69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60" name="Line 56"/>
          <p:cNvSpPr>
            <a:spLocks noChangeShapeType="1"/>
          </p:cNvSpPr>
          <p:nvPr/>
        </p:nvSpPr>
        <p:spPr bwMode="auto">
          <a:xfrm flipV="1">
            <a:off x="2306638" y="2392363"/>
            <a:ext cx="576262" cy="652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61" name="Line 57"/>
          <p:cNvSpPr>
            <a:spLocks noChangeShapeType="1"/>
          </p:cNvSpPr>
          <p:nvPr/>
        </p:nvSpPr>
        <p:spPr bwMode="auto">
          <a:xfrm>
            <a:off x="6338888" y="2389188"/>
            <a:ext cx="768350" cy="6175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A69D-DFC7-5841-987D-FBB66BAAFD07}" type="datetime1">
              <a:rPr lang="en-US" smtClean="0"/>
              <a:t>9/26/19</a:t>
            </a:fld>
            <a:endParaRPr lang="en-US"/>
          </a:p>
        </p:txBody>
      </p:sp>
      <p:sp>
        <p:nvSpPr>
          <p:cNvPr id="5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467101-2D10-7D42-A556-D2EEAF5FCD25}" type="slidenum">
              <a:rPr lang="en-US"/>
              <a:pPr/>
              <a:t>6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620000" cy="1066800"/>
          </a:xfrm>
        </p:spPr>
        <p:txBody>
          <a:bodyPr/>
          <a:lstStyle/>
          <a:p>
            <a:r>
              <a:rPr lang="en-US" dirty="0"/>
              <a:t>Simple Mail Transfer Protocol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743200"/>
            <a:ext cx="87630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Client-server 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Client is the sending mail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Server is the receiving mail server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Reliable data transfer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Built on top of TCP (on port 25)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Push protocol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Sending server pushes the file to the receiving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 rather than waiting for the receiver to request </a:t>
            </a:r>
            <a:r>
              <a:rPr lang="en-US" dirty="0" smtClean="0"/>
              <a:t>it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FF"/>
                </a:solidFill>
              </a:rPr>
              <a:t>Why?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1576388" y="1908175"/>
            <a:ext cx="13065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29" name="Group 5"/>
          <p:cNvGrpSpPr>
            <a:grpSpLocks/>
          </p:cNvGrpSpPr>
          <p:nvPr/>
        </p:nvGrpSpPr>
        <p:grpSpPr bwMode="auto">
          <a:xfrm>
            <a:off x="7693025" y="1612900"/>
            <a:ext cx="719138" cy="590550"/>
            <a:chOff x="4186" y="817"/>
            <a:chExt cx="527" cy="372"/>
          </a:xfrm>
        </p:grpSpPr>
        <p:sp>
          <p:nvSpPr>
            <p:cNvPr id="103430" name="Rectangle 6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" name="Text Box 7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user</a:t>
              </a:r>
            </a:p>
            <a:p>
              <a:pPr algn="ctr"/>
              <a:r>
                <a:rPr lang="en-US" sz="1600">
                  <a:latin typeface="Comic Sans MS" charset="0"/>
                </a:rPr>
                <a:t>agent</a:t>
              </a:r>
              <a:endParaRPr lang="en-US"/>
            </a:p>
          </p:txBody>
        </p:sp>
      </p:grpSp>
      <p:grpSp>
        <p:nvGrpSpPr>
          <p:cNvPr id="103432" name="Group 8"/>
          <p:cNvGrpSpPr>
            <a:grpSpLocks/>
          </p:cNvGrpSpPr>
          <p:nvPr/>
        </p:nvGrpSpPr>
        <p:grpSpPr bwMode="auto">
          <a:xfrm>
            <a:off x="2674938" y="1585913"/>
            <a:ext cx="1235075" cy="935037"/>
            <a:chOff x="1685" y="1266"/>
            <a:chExt cx="778" cy="589"/>
          </a:xfrm>
        </p:grpSpPr>
        <p:sp>
          <p:nvSpPr>
            <p:cNvPr id="103433" name="Text Box 9"/>
            <p:cNvSpPr txBox="1">
              <a:spLocks noChangeArrowheads="1"/>
            </p:cNvSpPr>
            <p:nvPr/>
          </p:nvSpPr>
          <p:spPr bwMode="auto">
            <a:xfrm>
              <a:off x="1685" y="1643"/>
              <a:ext cx="7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mail server</a:t>
              </a:r>
              <a:endParaRPr lang="en-US"/>
            </a:p>
          </p:txBody>
        </p:sp>
        <p:sp>
          <p:nvSpPr>
            <p:cNvPr id="103434" name="Rectangle 10"/>
            <p:cNvSpPr>
              <a:spLocks noChangeArrowheads="1"/>
            </p:cNvSpPr>
            <p:nvPr/>
          </p:nvSpPr>
          <p:spPr bwMode="auto">
            <a:xfrm>
              <a:off x="1818" y="1266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" name="Rectangle 11"/>
            <p:cNvSpPr>
              <a:spLocks noChangeArrowheads="1"/>
            </p:cNvSpPr>
            <p:nvPr/>
          </p:nvSpPr>
          <p:spPr bwMode="auto">
            <a:xfrm>
              <a:off x="1842" y="1338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6" name="Line 12"/>
            <p:cNvSpPr>
              <a:spLocks noChangeShapeType="1"/>
            </p:cNvSpPr>
            <p:nvPr/>
          </p:nvSpPr>
          <p:spPr bwMode="auto">
            <a:xfrm>
              <a:off x="1891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" name="Line 13"/>
            <p:cNvSpPr>
              <a:spLocks noChangeShapeType="1"/>
            </p:cNvSpPr>
            <p:nvPr/>
          </p:nvSpPr>
          <p:spPr bwMode="auto">
            <a:xfrm>
              <a:off x="2000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8" name="Line 14"/>
            <p:cNvSpPr>
              <a:spLocks noChangeShapeType="1"/>
            </p:cNvSpPr>
            <p:nvPr/>
          </p:nvSpPr>
          <p:spPr bwMode="auto">
            <a:xfrm>
              <a:off x="2055" y="1367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9" name="Line 15"/>
            <p:cNvSpPr>
              <a:spLocks noChangeShapeType="1"/>
            </p:cNvSpPr>
            <p:nvPr/>
          </p:nvSpPr>
          <p:spPr bwMode="auto">
            <a:xfrm>
              <a:off x="2112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0" name="Line 16"/>
            <p:cNvSpPr>
              <a:spLocks noChangeShapeType="1"/>
            </p:cNvSpPr>
            <p:nvPr/>
          </p:nvSpPr>
          <p:spPr bwMode="auto">
            <a:xfrm>
              <a:off x="2173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" name="Line 17"/>
            <p:cNvSpPr>
              <a:spLocks noChangeShapeType="1"/>
            </p:cNvSpPr>
            <p:nvPr/>
          </p:nvSpPr>
          <p:spPr bwMode="auto">
            <a:xfrm>
              <a:off x="2229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2" name="Line 18"/>
            <p:cNvSpPr>
              <a:spLocks noChangeShapeType="1"/>
            </p:cNvSpPr>
            <p:nvPr/>
          </p:nvSpPr>
          <p:spPr bwMode="auto">
            <a:xfrm>
              <a:off x="1944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3" name="Rectangle 19"/>
            <p:cNvSpPr>
              <a:spLocks noChangeArrowheads="1"/>
            </p:cNvSpPr>
            <p:nvPr/>
          </p:nvSpPr>
          <p:spPr bwMode="auto">
            <a:xfrm>
              <a:off x="1850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4" name="Rectangle 20"/>
            <p:cNvSpPr>
              <a:spLocks noChangeArrowheads="1"/>
            </p:cNvSpPr>
            <p:nvPr/>
          </p:nvSpPr>
          <p:spPr bwMode="auto">
            <a:xfrm>
              <a:off x="1936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5" name="Rectangle 21"/>
            <p:cNvSpPr>
              <a:spLocks noChangeArrowheads="1"/>
            </p:cNvSpPr>
            <p:nvPr/>
          </p:nvSpPr>
          <p:spPr bwMode="auto">
            <a:xfrm>
              <a:off x="2022" y="1504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6" name="Rectangle 22"/>
            <p:cNvSpPr>
              <a:spLocks noChangeArrowheads="1"/>
            </p:cNvSpPr>
            <p:nvPr/>
          </p:nvSpPr>
          <p:spPr bwMode="auto">
            <a:xfrm>
              <a:off x="2119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7" name="Rectangle 23"/>
            <p:cNvSpPr>
              <a:spLocks noChangeArrowheads="1"/>
            </p:cNvSpPr>
            <p:nvPr/>
          </p:nvSpPr>
          <p:spPr bwMode="auto">
            <a:xfrm>
              <a:off x="2215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48" name="Group 24"/>
          <p:cNvGrpSpPr>
            <a:grpSpLocks/>
          </p:cNvGrpSpPr>
          <p:nvPr/>
        </p:nvGrpSpPr>
        <p:grpSpPr bwMode="auto">
          <a:xfrm>
            <a:off x="846138" y="1612900"/>
            <a:ext cx="719137" cy="590550"/>
            <a:chOff x="4186" y="817"/>
            <a:chExt cx="527" cy="372"/>
          </a:xfrm>
        </p:grpSpPr>
        <p:sp>
          <p:nvSpPr>
            <p:cNvPr id="103449" name="Rectangle 25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0" name="Text Box 26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user</a:t>
              </a:r>
            </a:p>
            <a:p>
              <a:pPr algn="ctr"/>
              <a:r>
                <a:rPr lang="en-US" sz="1600">
                  <a:latin typeface="Comic Sans MS" charset="0"/>
                </a:rPr>
                <a:t>agent</a:t>
              </a:r>
              <a:endParaRPr lang="en-US"/>
            </a:p>
          </p:txBody>
        </p:sp>
      </p:grpSp>
      <p:sp>
        <p:nvSpPr>
          <p:cNvPr id="103451" name="Line 27"/>
          <p:cNvSpPr>
            <a:spLocks noChangeShapeType="1"/>
          </p:cNvSpPr>
          <p:nvPr/>
        </p:nvSpPr>
        <p:spPr bwMode="auto">
          <a:xfrm flipV="1">
            <a:off x="3689350" y="1908175"/>
            <a:ext cx="18811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52" name="Group 28"/>
          <p:cNvGrpSpPr>
            <a:grpSpLocks/>
          </p:cNvGrpSpPr>
          <p:nvPr/>
        </p:nvGrpSpPr>
        <p:grpSpPr bwMode="auto">
          <a:xfrm>
            <a:off x="5340350" y="1585913"/>
            <a:ext cx="1235075" cy="935037"/>
            <a:chOff x="2849" y="1260"/>
            <a:chExt cx="778" cy="589"/>
          </a:xfrm>
        </p:grpSpPr>
        <p:sp>
          <p:nvSpPr>
            <p:cNvPr id="103453" name="Text Box 29"/>
            <p:cNvSpPr txBox="1">
              <a:spLocks noChangeArrowheads="1"/>
            </p:cNvSpPr>
            <p:nvPr/>
          </p:nvSpPr>
          <p:spPr bwMode="auto">
            <a:xfrm>
              <a:off x="2849" y="1637"/>
              <a:ext cx="7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mail server</a:t>
              </a:r>
              <a:endParaRPr lang="en-US"/>
            </a:p>
          </p:txBody>
        </p:sp>
        <p:sp>
          <p:nvSpPr>
            <p:cNvPr id="103454" name="Rectangle 30"/>
            <p:cNvSpPr>
              <a:spLocks noChangeArrowheads="1"/>
            </p:cNvSpPr>
            <p:nvPr/>
          </p:nvSpPr>
          <p:spPr bwMode="auto">
            <a:xfrm>
              <a:off x="2982" y="1260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5" name="Rectangle 31"/>
            <p:cNvSpPr>
              <a:spLocks noChangeArrowheads="1"/>
            </p:cNvSpPr>
            <p:nvPr/>
          </p:nvSpPr>
          <p:spPr bwMode="auto">
            <a:xfrm>
              <a:off x="3006" y="1332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6" name="Line 32"/>
            <p:cNvSpPr>
              <a:spLocks noChangeShapeType="1"/>
            </p:cNvSpPr>
            <p:nvPr/>
          </p:nvSpPr>
          <p:spPr bwMode="auto">
            <a:xfrm>
              <a:off x="3055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7" name="Line 33"/>
            <p:cNvSpPr>
              <a:spLocks noChangeShapeType="1"/>
            </p:cNvSpPr>
            <p:nvPr/>
          </p:nvSpPr>
          <p:spPr bwMode="auto">
            <a:xfrm>
              <a:off x="3164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8" name="Line 34"/>
            <p:cNvSpPr>
              <a:spLocks noChangeShapeType="1"/>
            </p:cNvSpPr>
            <p:nvPr/>
          </p:nvSpPr>
          <p:spPr bwMode="auto">
            <a:xfrm>
              <a:off x="3219" y="1361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9" name="Line 35"/>
            <p:cNvSpPr>
              <a:spLocks noChangeShapeType="1"/>
            </p:cNvSpPr>
            <p:nvPr/>
          </p:nvSpPr>
          <p:spPr bwMode="auto">
            <a:xfrm>
              <a:off x="3276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0" name="Line 36"/>
            <p:cNvSpPr>
              <a:spLocks noChangeShapeType="1"/>
            </p:cNvSpPr>
            <p:nvPr/>
          </p:nvSpPr>
          <p:spPr bwMode="auto">
            <a:xfrm>
              <a:off x="3337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1" name="Line 37"/>
            <p:cNvSpPr>
              <a:spLocks noChangeShapeType="1"/>
            </p:cNvSpPr>
            <p:nvPr/>
          </p:nvSpPr>
          <p:spPr bwMode="auto">
            <a:xfrm>
              <a:off x="3393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2" name="Line 38"/>
            <p:cNvSpPr>
              <a:spLocks noChangeShapeType="1"/>
            </p:cNvSpPr>
            <p:nvPr/>
          </p:nvSpPr>
          <p:spPr bwMode="auto">
            <a:xfrm>
              <a:off x="3108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3" name="Rectangle 39"/>
            <p:cNvSpPr>
              <a:spLocks noChangeArrowheads="1"/>
            </p:cNvSpPr>
            <p:nvPr/>
          </p:nvSpPr>
          <p:spPr bwMode="auto">
            <a:xfrm>
              <a:off x="3014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4" name="Rectangle 40"/>
            <p:cNvSpPr>
              <a:spLocks noChangeArrowheads="1"/>
            </p:cNvSpPr>
            <p:nvPr/>
          </p:nvSpPr>
          <p:spPr bwMode="auto">
            <a:xfrm>
              <a:off x="3100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5" name="Rectangle 41"/>
            <p:cNvSpPr>
              <a:spLocks noChangeArrowheads="1"/>
            </p:cNvSpPr>
            <p:nvPr/>
          </p:nvSpPr>
          <p:spPr bwMode="auto">
            <a:xfrm>
              <a:off x="3186" y="1498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6" name="Rectangle 42"/>
            <p:cNvSpPr>
              <a:spLocks noChangeArrowheads="1"/>
            </p:cNvSpPr>
            <p:nvPr/>
          </p:nvSpPr>
          <p:spPr bwMode="auto">
            <a:xfrm>
              <a:off x="3283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7" name="Rectangle 43"/>
            <p:cNvSpPr>
              <a:spLocks noChangeArrowheads="1"/>
            </p:cNvSpPr>
            <p:nvPr/>
          </p:nvSpPr>
          <p:spPr bwMode="auto">
            <a:xfrm>
              <a:off x="3379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68" name="Line 44"/>
          <p:cNvSpPr>
            <a:spLocks noChangeShapeType="1"/>
          </p:cNvSpPr>
          <p:nvPr/>
        </p:nvSpPr>
        <p:spPr bwMode="auto">
          <a:xfrm>
            <a:off x="6376988" y="1908175"/>
            <a:ext cx="13065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70" name="Rectangle 46"/>
          <p:cNvSpPr>
            <a:spLocks noChangeArrowheads="1"/>
          </p:cNvSpPr>
          <p:nvPr/>
        </p:nvSpPr>
        <p:spPr bwMode="auto">
          <a:xfrm>
            <a:off x="1776416" y="1503376"/>
            <a:ext cx="857250" cy="30480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72" name="Group 48"/>
          <p:cNvGrpSpPr>
            <a:grpSpLocks/>
          </p:cNvGrpSpPr>
          <p:nvPr/>
        </p:nvGrpSpPr>
        <p:grpSpPr bwMode="auto">
          <a:xfrm>
            <a:off x="4041775" y="1431925"/>
            <a:ext cx="1030288" cy="457200"/>
            <a:chOff x="3746" y="2537"/>
            <a:chExt cx="649" cy="288"/>
          </a:xfrm>
        </p:grpSpPr>
        <p:sp>
          <p:nvSpPr>
            <p:cNvPr id="103473" name="Rectangle 49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4" name="Text Box 50"/>
            <p:cNvSpPr txBox="1">
              <a:spLocks noChangeArrowheads="1"/>
            </p:cNvSpPr>
            <p:nvPr/>
          </p:nvSpPr>
          <p:spPr bwMode="auto">
            <a:xfrm>
              <a:off x="3746" y="2537"/>
              <a:ext cx="6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Comic Sans MS" charset="0"/>
                </a:rPr>
                <a:t>SMTP</a:t>
              </a:r>
              <a:endParaRPr lang="en-US"/>
            </a:p>
          </p:txBody>
        </p:sp>
      </p:grpSp>
      <p:grpSp>
        <p:nvGrpSpPr>
          <p:cNvPr id="103475" name="Group 51"/>
          <p:cNvGrpSpPr>
            <a:grpSpLocks/>
          </p:cNvGrpSpPr>
          <p:nvPr/>
        </p:nvGrpSpPr>
        <p:grpSpPr bwMode="auto">
          <a:xfrm>
            <a:off x="6342063" y="1152525"/>
            <a:ext cx="1358900" cy="749300"/>
            <a:chOff x="3647" y="2555"/>
            <a:chExt cx="856" cy="472"/>
          </a:xfrm>
        </p:grpSpPr>
        <p:sp>
          <p:nvSpPr>
            <p:cNvPr id="103476" name="Rectangle 52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7" name="Text Box 53"/>
            <p:cNvSpPr txBox="1">
              <a:spLocks noChangeArrowheads="1"/>
            </p:cNvSpPr>
            <p:nvPr/>
          </p:nvSpPr>
          <p:spPr bwMode="auto">
            <a:xfrm>
              <a:off x="3647" y="2555"/>
              <a:ext cx="856" cy="4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FF0000"/>
                  </a:solidFill>
                  <a:latin typeface="Comic Sans MS" charset="0"/>
                </a:rPr>
                <a:t>access</a:t>
              </a:r>
            </a:p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rgbClr val="FF0000"/>
                  </a:solidFill>
                  <a:latin typeface="Comic Sans MS" charset="0"/>
                </a:rPr>
                <a:t>protocol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3360-7599-564C-85A6-11908A298B4E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BDDE12-5044-1F4C-BFF7-8F4889628397}" type="slidenum">
              <a:rPr lang="en-US"/>
              <a:pPr/>
              <a:t>7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371600"/>
          </a:xfrm>
        </p:spPr>
        <p:txBody>
          <a:bodyPr/>
          <a:lstStyle/>
          <a:p>
            <a:r>
              <a:rPr lang="en-US" sz="3600" dirty="0"/>
              <a:t>Simple Mail Transfer Protocol (Cont.)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839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Command/response interaction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Commands: ASCII text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Response: three-digit status code and phrase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Synchronous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Sender awaits response from a command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 before issuing the next command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Though pipelining of commands was added later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Three phases of transfer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Handshaking (greeting)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Transfer of </a:t>
            </a:r>
            <a:r>
              <a:rPr lang="en-US" dirty="0" smtClean="0"/>
              <a:t>messages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ASCII Text ONLY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Closure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CCB4-D823-2D4F-BCFE-8D8261F95F65}" type="datetime1">
              <a:rPr lang="en-US" smtClean="0"/>
              <a:t>9/26/19</a:t>
            </a:fld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95A55D-D254-5743-A50F-CA535D8D1B7A}" type="slidenum">
              <a:rPr lang="en-US"/>
              <a:pPr/>
              <a:t>8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" y="76200"/>
            <a:ext cx="7594600" cy="1371600"/>
          </a:xfrm>
        </p:spPr>
        <p:txBody>
          <a:bodyPr/>
          <a:lstStyle/>
          <a:p>
            <a:r>
              <a:rPr lang="en-US" dirty="0"/>
              <a:t>SMTP Store-and-Forward Protocol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4582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Messages sent through a series of servers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server stores incoming messages in a queue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… to await attempts to transmit them to the next hop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the next hop is not reachable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server stores the message and tries again later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Each hop adds its identity to the message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By adding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Received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header with its identity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Helpful for diagnosing problems with e-mail</a:t>
            </a:r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1576388" y="1908175"/>
            <a:ext cx="13065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33" name="Group 5"/>
          <p:cNvGrpSpPr>
            <a:grpSpLocks/>
          </p:cNvGrpSpPr>
          <p:nvPr/>
        </p:nvGrpSpPr>
        <p:grpSpPr bwMode="auto">
          <a:xfrm>
            <a:off x="7693025" y="1612900"/>
            <a:ext cx="719138" cy="590550"/>
            <a:chOff x="4186" y="817"/>
            <a:chExt cx="527" cy="372"/>
          </a:xfrm>
        </p:grpSpPr>
        <p:sp>
          <p:nvSpPr>
            <p:cNvPr id="99334" name="Rectangle 6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5" name="Text Box 7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user</a:t>
              </a:r>
            </a:p>
            <a:p>
              <a:pPr algn="ctr"/>
              <a:r>
                <a:rPr lang="en-US" sz="1600">
                  <a:latin typeface="Comic Sans MS" charset="0"/>
                </a:rPr>
                <a:t>agent</a:t>
              </a:r>
              <a:endParaRPr lang="en-US"/>
            </a:p>
          </p:txBody>
        </p:sp>
      </p:grpSp>
      <p:grpSp>
        <p:nvGrpSpPr>
          <p:cNvPr id="99336" name="Group 8"/>
          <p:cNvGrpSpPr>
            <a:grpSpLocks/>
          </p:cNvGrpSpPr>
          <p:nvPr/>
        </p:nvGrpSpPr>
        <p:grpSpPr bwMode="auto">
          <a:xfrm>
            <a:off x="2674938" y="1585913"/>
            <a:ext cx="1235075" cy="935037"/>
            <a:chOff x="1685" y="1266"/>
            <a:chExt cx="778" cy="589"/>
          </a:xfrm>
        </p:grpSpPr>
        <p:sp>
          <p:nvSpPr>
            <p:cNvPr id="99337" name="Text Box 9"/>
            <p:cNvSpPr txBox="1">
              <a:spLocks noChangeArrowheads="1"/>
            </p:cNvSpPr>
            <p:nvPr/>
          </p:nvSpPr>
          <p:spPr bwMode="auto">
            <a:xfrm>
              <a:off x="1685" y="1643"/>
              <a:ext cx="7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mail server</a:t>
              </a:r>
              <a:endParaRPr lang="en-US"/>
            </a:p>
          </p:txBody>
        </p:sp>
        <p:sp>
          <p:nvSpPr>
            <p:cNvPr id="99338" name="Rectangle 10"/>
            <p:cNvSpPr>
              <a:spLocks noChangeArrowheads="1"/>
            </p:cNvSpPr>
            <p:nvPr/>
          </p:nvSpPr>
          <p:spPr bwMode="auto">
            <a:xfrm>
              <a:off x="1818" y="1266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9" name="Rectangle 11"/>
            <p:cNvSpPr>
              <a:spLocks noChangeArrowheads="1"/>
            </p:cNvSpPr>
            <p:nvPr/>
          </p:nvSpPr>
          <p:spPr bwMode="auto">
            <a:xfrm>
              <a:off x="1842" y="1338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0" name="Line 12"/>
            <p:cNvSpPr>
              <a:spLocks noChangeShapeType="1"/>
            </p:cNvSpPr>
            <p:nvPr/>
          </p:nvSpPr>
          <p:spPr bwMode="auto">
            <a:xfrm>
              <a:off x="1891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1" name="Line 13"/>
            <p:cNvSpPr>
              <a:spLocks noChangeShapeType="1"/>
            </p:cNvSpPr>
            <p:nvPr/>
          </p:nvSpPr>
          <p:spPr bwMode="auto">
            <a:xfrm>
              <a:off x="2000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2" name="Line 14"/>
            <p:cNvSpPr>
              <a:spLocks noChangeShapeType="1"/>
            </p:cNvSpPr>
            <p:nvPr/>
          </p:nvSpPr>
          <p:spPr bwMode="auto">
            <a:xfrm>
              <a:off x="2055" y="1367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3" name="Line 15"/>
            <p:cNvSpPr>
              <a:spLocks noChangeShapeType="1"/>
            </p:cNvSpPr>
            <p:nvPr/>
          </p:nvSpPr>
          <p:spPr bwMode="auto">
            <a:xfrm>
              <a:off x="2112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4" name="Line 16"/>
            <p:cNvSpPr>
              <a:spLocks noChangeShapeType="1"/>
            </p:cNvSpPr>
            <p:nvPr/>
          </p:nvSpPr>
          <p:spPr bwMode="auto">
            <a:xfrm>
              <a:off x="2173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5" name="Line 17"/>
            <p:cNvSpPr>
              <a:spLocks noChangeShapeType="1"/>
            </p:cNvSpPr>
            <p:nvPr/>
          </p:nvSpPr>
          <p:spPr bwMode="auto">
            <a:xfrm>
              <a:off x="2229" y="136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6" name="Line 18"/>
            <p:cNvSpPr>
              <a:spLocks noChangeShapeType="1"/>
            </p:cNvSpPr>
            <p:nvPr/>
          </p:nvSpPr>
          <p:spPr bwMode="auto">
            <a:xfrm>
              <a:off x="1944" y="1366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7" name="Rectangle 19"/>
            <p:cNvSpPr>
              <a:spLocks noChangeArrowheads="1"/>
            </p:cNvSpPr>
            <p:nvPr/>
          </p:nvSpPr>
          <p:spPr bwMode="auto">
            <a:xfrm>
              <a:off x="1850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8" name="Rectangle 20"/>
            <p:cNvSpPr>
              <a:spLocks noChangeArrowheads="1"/>
            </p:cNvSpPr>
            <p:nvPr/>
          </p:nvSpPr>
          <p:spPr bwMode="auto">
            <a:xfrm>
              <a:off x="1936" y="1505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9" name="Rectangle 21"/>
            <p:cNvSpPr>
              <a:spLocks noChangeArrowheads="1"/>
            </p:cNvSpPr>
            <p:nvPr/>
          </p:nvSpPr>
          <p:spPr bwMode="auto">
            <a:xfrm>
              <a:off x="2022" y="1504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0" name="Rectangle 22"/>
            <p:cNvSpPr>
              <a:spLocks noChangeArrowheads="1"/>
            </p:cNvSpPr>
            <p:nvPr/>
          </p:nvSpPr>
          <p:spPr bwMode="auto">
            <a:xfrm>
              <a:off x="2119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1" name="Rectangle 23"/>
            <p:cNvSpPr>
              <a:spLocks noChangeArrowheads="1"/>
            </p:cNvSpPr>
            <p:nvPr/>
          </p:nvSpPr>
          <p:spPr bwMode="auto">
            <a:xfrm>
              <a:off x="2215" y="150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52" name="Group 24"/>
          <p:cNvGrpSpPr>
            <a:grpSpLocks/>
          </p:cNvGrpSpPr>
          <p:nvPr/>
        </p:nvGrpSpPr>
        <p:grpSpPr bwMode="auto">
          <a:xfrm>
            <a:off x="846138" y="1612900"/>
            <a:ext cx="719137" cy="590550"/>
            <a:chOff x="4186" y="817"/>
            <a:chExt cx="527" cy="372"/>
          </a:xfrm>
        </p:grpSpPr>
        <p:sp>
          <p:nvSpPr>
            <p:cNvPr id="99353" name="Rectangle 25"/>
            <p:cNvSpPr>
              <a:spLocks noChangeArrowheads="1"/>
            </p:cNvSpPr>
            <p:nvPr/>
          </p:nvSpPr>
          <p:spPr bwMode="auto">
            <a:xfrm>
              <a:off x="4224" y="846"/>
              <a:ext cx="444" cy="330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4" name="Text Box 26"/>
            <p:cNvSpPr txBox="1">
              <a:spLocks noChangeArrowheads="1"/>
            </p:cNvSpPr>
            <p:nvPr/>
          </p:nvSpPr>
          <p:spPr bwMode="auto">
            <a:xfrm>
              <a:off x="4186" y="817"/>
              <a:ext cx="527" cy="372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user</a:t>
              </a:r>
            </a:p>
            <a:p>
              <a:pPr algn="ctr"/>
              <a:r>
                <a:rPr lang="en-US" sz="1600">
                  <a:latin typeface="Comic Sans MS" charset="0"/>
                </a:rPr>
                <a:t>agent</a:t>
              </a:r>
              <a:endParaRPr lang="en-US"/>
            </a:p>
          </p:txBody>
        </p:sp>
      </p:grpSp>
      <p:sp>
        <p:nvSpPr>
          <p:cNvPr id="99355" name="Line 27"/>
          <p:cNvSpPr>
            <a:spLocks noChangeShapeType="1"/>
          </p:cNvSpPr>
          <p:nvPr/>
        </p:nvSpPr>
        <p:spPr bwMode="auto">
          <a:xfrm flipV="1">
            <a:off x="3689350" y="1908175"/>
            <a:ext cx="18811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56" name="Group 28"/>
          <p:cNvGrpSpPr>
            <a:grpSpLocks/>
          </p:cNvGrpSpPr>
          <p:nvPr/>
        </p:nvGrpSpPr>
        <p:grpSpPr bwMode="auto">
          <a:xfrm>
            <a:off x="5340350" y="1585913"/>
            <a:ext cx="1235075" cy="935037"/>
            <a:chOff x="2849" y="1260"/>
            <a:chExt cx="778" cy="589"/>
          </a:xfrm>
        </p:grpSpPr>
        <p:sp>
          <p:nvSpPr>
            <p:cNvPr id="99357" name="Text Box 29"/>
            <p:cNvSpPr txBox="1">
              <a:spLocks noChangeArrowheads="1"/>
            </p:cNvSpPr>
            <p:nvPr/>
          </p:nvSpPr>
          <p:spPr bwMode="auto">
            <a:xfrm>
              <a:off x="2849" y="1637"/>
              <a:ext cx="7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600">
                  <a:latin typeface="Comic Sans MS" charset="0"/>
                </a:rPr>
                <a:t>mail server</a:t>
              </a:r>
              <a:endParaRPr lang="en-US"/>
            </a:p>
          </p:txBody>
        </p:sp>
        <p:sp>
          <p:nvSpPr>
            <p:cNvPr id="99358" name="Rectangle 30"/>
            <p:cNvSpPr>
              <a:spLocks noChangeArrowheads="1"/>
            </p:cNvSpPr>
            <p:nvPr/>
          </p:nvSpPr>
          <p:spPr bwMode="auto">
            <a:xfrm>
              <a:off x="2982" y="1260"/>
              <a:ext cx="510" cy="354"/>
            </a:xfrm>
            <a:prstGeom prst="rect">
              <a:avLst/>
            </a:prstGeom>
            <a:solidFill>
              <a:srgbClr val="CC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9" name="Rectangle 31"/>
            <p:cNvSpPr>
              <a:spLocks noChangeArrowheads="1"/>
            </p:cNvSpPr>
            <p:nvPr/>
          </p:nvSpPr>
          <p:spPr bwMode="auto">
            <a:xfrm>
              <a:off x="3006" y="1332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0" name="Line 32"/>
            <p:cNvSpPr>
              <a:spLocks noChangeShapeType="1"/>
            </p:cNvSpPr>
            <p:nvPr/>
          </p:nvSpPr>
          <p:spPr bwMode="auto">
            <a:xfrm>
              <a:off x="3055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1" name="Line 33"/>
            <p:cNvSpPr>
              <a:spLocks noChangeShapeType="1"/>
            </p:cNvSpPr>
            <p:nvPr/>
          </p:nvSpPr>
          <p:spPr bwMode="auto">
            <a:xfrm>
              <a:off x="3164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2" name="Line 34"/>
            <p:cNvSpPr>
              <a:spLocks noChangeShapeType="1"/>
            </p:cNvSpPr>
            <p:nvPr/>
          </p:nvSpPr>
          <p:spPr bwMode="auto">
            <a:xfrm>
              <a:off x="3219" y="1361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3" name="Line 35"/>
            <p:cNvSpPr>
              <a:spLocks noChangeShapeType="1"/>
            </p:cNvSpPr>
            <p:nvPr/>
          </p:nvSpPr>
          <p:spPr bwMode="auto">
            <a:xfrm>
              <a:off x="3276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4" name="Line 36"/>
            <p:cNvSpPr>
              <a:spLocks noChangeShapeType="1"/>
            </p:cNvSpPr>
            <p:nvPr/>
          </p:nvSpPr>
          <p:spPr bwMode="auto">
            <a:xfrm>
              <a:off x="3337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5" name="Line 37"/>
            <p:cNvSpPr>
              <a:spLocks noChangeShapeType="1"/>
            </p:cNvSpPr>
            <p:nvPr/>
          </p:nvSpPr>
          <p:spPr bwMode="auto">
            <a:xfrm>
              <a:off x="3393" y="1359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6" name="Line 38"/>
            <p:cNvSpPr>
              <a:spLocks noChangeShapeType="1"/>
            </p:cNvSpPr>
            <p:nvPr/>
          </p:nvSpPr>
          <p:spPr bwMode="auto">
            <a:xfrm>
              <a:off x="3108" y="1360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7" name="Rectangle 39"/>
            <p:cNvSpPr>
              <a:spLocks noChangeArrowheads="1"/>
            </p:cNvSpPr>
            <p:nvPr/>
          </p:nvSpPr>
          <p:spPr bwMode="auto">
            <a:xfrm>
              <a:off x="3014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8" name="Rectangle 40"/>
            <p:cNvSpPr>
              <a:spLocks noChangeArrowheads="1"/>
            </p:cNvSpPr>
            <p:nvPr/>
          </p:nvSpPr>
          <p:spPr bwMode="auto">
            <a:xfrm>
              <a:off x="3100" y="149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9" name="Rectangle 41"/>
            <p:cNvSpPr>
              <a:spLocks noChangeArrowheads="1"/>
            </p:cNvSpPr>
            <p:nvPr/>
          </p:nvSpPr>
          <p:spPr bwMode="auto">
            <a:xfrm>
              <a:off x="3186" y="1498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0" name="Rectangle 42"/>
            <p:cNvSpPr>
              <a:spLocks noChangeArrowheads="1"/>
            </p:cNvSpPr>
            <p:nvPr/>
          </p:nvSpPr>
          <p:spPr bwMode="auto">
            <a:xfrm>
              <a:off x="3283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1" name="Rectangle 43"/>
            <p:cNvSpPr>
              <a:spLocks noChangeArrowheads="1"/>
            </p:cNvSpPr>
            <p:nvPr/>
          </p:nvSpPr>
          <p:spPr bwMode="auto">
            <a:xfrm>
              <a:off x="3379" y="1496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72" name="Line 44"/>
          <p:cNvSpPr>
            <a:spLocks noChangeShapeType="1"/>
          </p:cNvSpPr>
          <p:nvPr/>
        </p:nvSpPr>
        <p:spPr bwMode="auto">
          <a:xfrm>
            <a:off x="6376988" y="1908175"/>
            <a:ext cx="13065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F6445-0DA9-C343-92D1-CDC29E9AA62D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B3757B-6DFD-A34D-BC06-025C0EA5C52A}" type="slidenum">
              <a:rPr lang="en-US"/>
              <a:pPr/>
              <a:t>9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086600" cy="914400"/>
          </a:xfrm>
        </p:spPr>
        <p:txBody>
          <a:bodyPr/>
          <a:lstStyle/>
          <a:p>
            <a:r>
              <a:rPr lang="en-US" dirty="0"/>
              <a:t>Multiple Server Hops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610600" cy="4876800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000" dirty="0"/>
              <a:t>Typically at </a:t>
            </a:r>
            <a:r>
              <a:rPr lang="en-US" sz="2000" dirty="0" smtClean="0"/>
              <a:t>most </a:t>
            </a:r>
            <a:r>
              <a:rPr lang="en-US" sz="2000" dirty="0"/>
              <a:t>two mail </a:t>
            </a:r>
            <a:r>
              <a:rPr lang="en-US" sz="2000" dirty="0" smtClean="0"/>
              <a:t>servers (not always true)</a:t>
            </a:r>
            <a:endParaRPr lang="en-US" sz="2000" dirty="0"/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Sending and receiving sides</a:t>
            </a:r>
          </a:p>
          <a:p>
            <a:pPr marL="223838" indent="-223838">
              <a:lnSpc>
                <a:spcPct val="90000"/>
              </a:lnSpc>
            </a:pPr>
            <a:r>
              <a:rPr lang="en-US" sz="2000" dirty="0"/>
              <a:t>May be more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Separate servers for key functions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dirty="0"/>
              <a:t>Spam filtering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dirty="0"/>
              <a:t>Virus scanning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Servers that redirect the message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dirty="0"/>
              <a:t>From </a:t>
            </a:r>
            <a:r>
              <a:rPr lang="en-US" dirty="0" err="1"/>
              <a:t>jrex@princeton.edu</a:t>
            </a:r>
            <a:r>
              <a:rPr lang="en-US" dirty="0"/>
              <a:t> to </a:t>
            </a:r>
            <a:r>
              <a:rPr lang="en-US" dirty="0" err="1"/>
              <a:t>jrex@cs.princeton.edu</a:t>
            </a:r>
            <a:endParaRPr lang="en-US" dirty="0"/>
          </a:p>
          <a:p>
            <a:pPr marL="911225" lvl="2" indent="-233363">
              <a:lnSpc>
                <a:spcPct val="90000"/>
              </a:lnSpc>
            </a:pPr>
            <a:r>
              <a:rPr lang="en-US" dirty="0"/>
              <a:t>Messages to </a:t>
            </a:r>
            <a:r>
              <a:rPr lang="en-US" dirty="0" err="1"/>
              <a:t>princeton.edu</a:t>
            </a:r>
            <a:r>
              <a:rPr lang="en-US" dirty="0"/>
              <a:t> go through extra hops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/>
              <a:t>Electronic mailing lists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dirty="0"/>
              <a:t>Mail delivered to the mailing </a:t>
            </a:r>
            <a:r>
              <a:rPr lang="en-US" dirty="0" smtClean="0"/>
              <a:t>list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server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dirty="0"/>
              <a:t>… and then the list is expanded to each </a:t>
            </a:r>
            <a:r>
              <a:rPr lang="en-US" dirty="0" smtClean="0"/>
              <a:t>recipient</a:t>
            </a:r>
          </a:p>
          <a:p>
            <a:pPr marL="511175" lvl="1" indent="-233363">
              <a:lnSpc>
                <a:spcPct val="90000"/>
              </a:lnSpc>
            </a:pPr>
            <a:r>
              <a:rPr lang="en-US" dirty="0" smtClean="0"/>
              <a:t>Olden days</a:t>
            </a:r>
          </a:p>
          <a:p>
            <a:pPr marL="911225" lvl="2" indent="-233363">
              <a:lnSpc>
                <a:spcPct val="90000"/>
              </a:lnSpc>
            </a:pPr>
            <a:r>
              <a:rPr lang="en-US" dirty="0" smtClean="0"/>
              <a:t>Server path determine by </a:t>
            </a:r>
            <a:r>
              <a:rPr lang="en-US" dirty="0" err="1" smtClean="0"/>
              <a:t>teleco</a:t>
            </a:r>
            <a:r>
              <a:rPr lang="en-US" dirty="0" smtClean="0"/>
              <a:t> costs, i.e., Internet was NOT always on.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2942</Words>
  <Application>Microsoft Macintosh PowerPoint</Application>
  <PresentationFormat>On-screen Show (4:3)</PresentationFormat>
  <Paragraphs>554</Paragraphs>
  <Slides>30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CS 125 – Applications Mail Reading: K&amp;R C2</vt:lpstr>
      <vt:lpstr>IP Suite In Action:  End Hosts vs. Routers</vt:lpstr>
      <vt:lpstr>Electronic mail System</vt:lpstr>
      <vt:lpstr>Electronic mail: mail servers</vt:lpstr>
      <vt:lpstr>Mail Servers and User Agents</vt:lpstr>
      <vt:lpstr>Simple Mail Transfer Protocol</vt:lpstr>
      <vt:lpstr>Simple Mail Transfer Protocol (Cont.)</vt:lpstr>
      <vt:lpstr>SMTP Store-and-Forward Protocol</vt:lpstr>
      <vt:lpstr>Multiple Server Hops</vt:lpstr>
      <vt:lpstr>Sample SMTP interaction</vt:lpstr>
      <vt:lpstr>Example With Received Header</vt:lpstr>
      <vt:lpstr>Try SMTP For Yourself</vt:lpstr>
      <vt:lpstr>SMTP: final words</vt:lpstr>
      <vt:lpstr>E-Mail Message Format (RFC 822)</vt:lpstr>
      <vt:lpstr>E-Mail Message</vt:lpstr>
      <vt:lpstr>Limitation: Sending Non-Text Data</vt:lpstr>
      <vt:lpstr>Limitation: Sending Multiple Items</vt:lpstr>
      <vt:lpstr>Multipurpose Internet Mail Extensions</vt:lpstr>
      <vt:lpstr>Example: E-Mail Message Using MIME</vt:lpstr>
      <vt:lpstr>Distribution of Content Types</vt:lpstr>
      <vt:lpstr>E-Mail Addresses</vt:lpstr>
      <vt:lpstr> E-Mail Retrieval: From the Server</vt:lpstr>
      <vt:lpstr>Influence of PCs on E-Mail Retrieval</vt:lpstr>
      <vt:lpstr>Mail access protocols</vt:lpstr>
      <vt:lpstr>Post Office Protocol (POP)</vt:lpstr>
      <vt:lpstr>POP3 Protocol</vt:lpstr>
      <vt:lpstr>Limitations of POP</vt:lpstr>
      <vt:lpstr>Interactive Mail Access Protocol (IMAP)</vt:lpstr>
      <vt:lpstr>Web-Based E-Mail</vt:lpstr>
      <vt:lpstr>Mail Conclusions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 </dc:title>
  <dc:creator>klp</dc:creator>
  <cp:lastModifiedBy>mike erlinger</cp:lastModifiedBy>
  <cp:revision>69</cp:revision>
  <cp:lastPrinted>2019-09-26T22:08:12Z</cp:lastPrinted>
  <dcterms:created xsi:type="dcterms:W3CDTF">2000-02-01T02:01:05Z</dcterms:created>
  <dcterms:modified xsi:type="dcterms:W3CDTF">2019-09-26T22:08:20Z</dcterms:modified>
</cp:coreProperties>
</file>