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audio1.bin" ContentType="audio/unknown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2.bin" ContentType="application/vnd.openxmlformats-officedocument.oleObject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778" r:id="rId2"/>
    <p:sldId id="779" r:id="rId3"/>
    <p:sldId id="782" r:id="rId4"/>
    <p:sldId id="783" r:id="rId5"/>
    <p:sldId id="784" r:id="rId6"/>
    <p:sldId id="785" r:id="rId7"/>
    <p:sldId id="868" r:id="rId8"/>
    <p:sldId id="872" r:id="rId9"/>
    <p:sldId id="787" r:id="rId10"/>
    <p:sldId id="788" r:id="rId11"/>
    <p:sldId id="789" r:id="rId12"/>
    <p:sldId id="790" r:id="rId13"/>
    <p:sldId id="791" r:id="rId14"/>
    <p:sldId id="792" r:id="rId15"/>
    <p:sldId id="873" r:id="rId16"/>
    <p:sldId id="793" r:id="rId17"/>
    <p:sldId id="794" r:id="rId18"/>
    <p:sldId id="874" r:id="rId19"/>
    <p:sldId id="875" r:id="rId20"/>
    <p:sldId id="876" r:id="rId21"/>
    <p:sldId id="877" r:id="rId22"/>
    <p:sldId id="878" r:id="rId23"/>
    <p:sldId id="879" r:id="rId24"/>
    <p:sldId id="880" r:id="rId25"/>
    <p:sldId id="881" r:id="rId26"/>
    <p:sldId id="882" r:id="rId27"/>
    <p:sldId id="869" r:id="rId28"/>
    <p:sldId id="804" r:id="rId29"/>
    <p:sldId id="805" r:id="rId30"/>
    <p:sldId id="806" r:id="rId31"/>
    <p:sldId id="807" r:id="rId32"/>
    <p:sldId id="808" r:id="rId33"/>
    <p:sldId id="809" r:id="rId34"/>
    <p:sldId id="810" r:id="rId35"/>
    <p:sldId id="812" r:id="rId36"/>
    <p:sldId id="813" r:id="rId37"/>
    <p:sldId id="815" r:id="rId38"/>
    <p:sldId id="870" r:id="rId39"/>
    <p:sldId id="820" r:id="rId40"/>
    <p:sldId id="821" r:id="rId41"/>
    <p:sldId id="822" r:id="rId42"/>
    <p:sldId id="823" r:id="rId43"/>
    <p:sldId id="824" r:id="rId44"/>
    <p:sldId id="825" r:id="rId45"/>
    <p:sldId id="827" r:id="rId46"/>
    <p:sldId id="828" r:id="rId47"/>
    <p:sldId id="829" r:id="rId48"/>
    <p:sldId id="830" r:id="rId49"/>
    <p:sldId id="831" r:id="rId50"/>
    <p:sldId id="832" r:id="rId51"/>
    <p:sldId id="833" r:id="rId52"/>
    <p:sldId id="834" r:id="rId53"/>
    <p:sldId id="835" r:id="rId54"/>
    <p:sldId id="836" r:id="rId55"/>
    <p:sldId id="837" r:id="rId56"/>
    <p:sldId id="838" r:id="rId57"/>
    <p:sldId id="839" r:id="rId58"/>
    <p:sldId id="840" r:id="rId59"/>
    <p:sldId id="867" r:id="rId60"/>
    <p:sldId id="841" r:id="rId61"/>
    <p:sldId id="871" r:id="rId62"/>
    <p:sldId id="843" r:id="rId63"/>
    <p:sldId id="844" r:id="rId64"/>
    <p:sldId id="845" r:id="rId65"/>
    <p:sldId id="846" r:id="rId66"/>
    <p:sldId id="847" r:id="rId67"/>
    <p:sldId id="848" r:id="rId68"/>
    <p:sldId id="849" r:id="rId69"/>
    <p:sldId id="850" r:id="rId70"/>
    <p:sldId id="854" r:id="rId71"/>
    <p:sldId id="855" r:id="rId72"/>
    <p:sldId id="856" r:id="rId73"/>
    <p:sldId id="857" r:id="rId74"/>
    <p:sldId id="858" r:id="rId75"/>
    <p:sldId id="859" r:id="rId76"/>
    <p:sldId id="860" r:id="rId77"/>
    <p:sldId id="861" r:id="rId78"/>
    <p:sldId id="862" r:id="rId79"/>
    <p:sldId id="863" r:id="rId80"/>
    <p:sldId id="864" r:id="rId81"/>
    <p:sldId id="865" r:id="rId8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07908-A65C-F64C-A60A-480C7E37656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55C75-516E-F048-AC12-D7BD8EDDF1D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67D95-D362-D649-B882-5B02885D069F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96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516AAE-4687-0448-831B-A85972BE475D}" type="slidenum">
              <a:rPr lang="en-US" sz="1300">
                <a:latin typeface="Times New Roman" charset="0"/>
              </a:rPr>
              <a:pPr/>
              <a:t>18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6A00E5-7F62-4A4A-8690-364607408D16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37750C-DCF9-9A48-8DAA-93163FCB8BCE}" type="slidenum">
              <a:rPr lang="en-US" sz="1300">
                <a:latin typeface="Times New Roman" charset="0"/>
              </a:rPr>
              <a:pPr/>
              <a:t>20</a:t>
            </a:fld>
            <a:endParaRPr lang="en-US" sz="1300">
              <a:latin typeface="Times New Roman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7CF3BA-69BD-5F4B-9EB4-E8A65B7094C1}" type="slidenum">
              <a:rPr lang="en-US" sz="1300">
                <a:latin typeface="Times New Roman" charset="0"/>
              </a:rPr>
              <a:pPr/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013774-729C-AF4C-8D31-5B4BF4E97561}" type="slidenum">
              <a:rPr lang="en-US" sz="1300">
                <a:latin typeface="Times New Roman" charset="0"/>
              </a:rPr>
              <a:pPr/>
              <a:t>22</a:t>
            </a:fld>
            <a:endParaRPr lang="en-US" sz="1300">
              <a:latin typeface="Times New Roman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73B47DB-DB62-B94F-9011-F30C76B1D623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Akamai: 100,000+ servers in 1000+ clusters in 1000+ networks in 70+ countries serving trillions of requests a day.</a:t>
            </a:r>
          </a:p>
          <a:p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How many people use Netflix?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355D393-9930-234A-BD34-0C232042A801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peak load: 7million viewers, 2 Tbytes via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B730813-E359-894C-BEE3-DBB31D2D9DAA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E6EF87-8D80-E14F-92C1-0EF133EE3493}" type="slidenum">
              <a:rPr lang="en-US" sz="1300">
                <a:latin typeface="Times New Roman" charset="0"/>
              </a:rPr>
              <a:pPr/>
              <a:t>25</a:t>
            </a:fld>
            <a:endParaRPr lang="en-US" sz="1300">
              <a:latin typeface="Times New Roman" charset="0"/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517E7F-FD55-0B47-AD27-4E24C6BFF63E}" type="slidenum">
              <a:rPr lang="en-US" sz="1300">
                <a:latin typeface="Times New Roman" charset="0"/>
              </a:rPr>
              <a:pPr/>
              <a:t>26</a:t>
            </a:fld>
            <a:endParaRPr lang="en-US" sz="1300">
              <a:latin typeface="Times New Roman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0E54B-4C26-C848-A80A-DC8DD9F68F4F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205B4-11FD-5245-ABC6-9C46FD8C837E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A8E33-5754-2749-845F-5AFE7D870EB5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D9E7C2-ED8C-324D-960F-9A87871E27F3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A1F6A-E422-EB4D-86FE-3FB0D2EAFEF7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28E0F-D9E3-A644-B505-ACE506F3E442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9BF91-069B-794F-B1A1-4DA14FF6BE44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C7581-2794-CB42-ADEF-46B2BC49F6C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B6D67-6530-1847-9614-1555B208A320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B108C-6B1B-AF41-8D65-F1C28D5081D7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BA8C2-0451-DB4C-8F9F-88D61358D7BF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38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80C6B-3549-9143-AA21-921A1B2E8309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2D246-0A3E-0942-A66E-EDEEF190E1F7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588A5-EA74-0C48-B297-8EBBBF00682B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156B4-9E24-1344-A631-05AF972A0143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6D9D-4696-CF46-B5DD-DCFABDE76080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98BED-EC88-B149-8BB6-D2868E47B680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9583C-989B-4E47-8E71-D8EEB6EF5E74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20AA9-40A1-8B45-9204-AFACF60E6626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01558-AF9E-5D47-BF5A-A49C378F67FC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0C333-111B-F047-A293-12CDE8029F38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4029A-5103-BA4C-9134-A1AD00989200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6B6C8-2FD3-1B4B-B83E-91C6650C02A5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092EF8-B157-FB4A-A2F4-A9F3F0854297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62D13E-70A6-0645-9276-A63A0F553A84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40E9C-E805-8344-9B18-EBECDBC8FBB4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F6FCC8-AEB5-5D45-8AA9-3E97E28CA55F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8D8A87-5521-8A4A-844C-FA7F40FDEAFA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D93550-72F2-6941-92F8-0E87818ED0CE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29B5B6-4B24-C048-B479-237B82AFA155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A3352-C8EC-2A47-B992-7CD6489C84B8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23C51-D0E2-DD4F-8B93-F2B073FF11DF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94D54-0CEB-3C4F-AA2A-6B37587DF09E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9326BF-D5CB-2C44-AB0A-AAC7EB7EF88E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3C7AE2-30E2-EA44-892E-77E14755A56D}" type="slidenum">
              <a:rPr lang="en-US" i="0" smtClean="0">
                <a:latin typeface="Times New Roman" charset="0"/>
              </a:rPr>
              <a:pPr>
                <a:defRPr/>
              </a:pPr>
              <a:t>62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B0DA1E1-42DE-F844-A09D-1CEC5A50F78F}" type="slidenum">
              <a:rPr lang="en-US" i="0" smtClean="0">
                <a:latin typeface="Times New Roman" charset="0"/>
              </a:rPr>
              <a:pPr>
                <a:defRPr/>
              </a:pPr>
              <a:t>63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967A0-5C22-4E47-ABE4-026C12F3FDB8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B3E58B-510E-AD4A-8D29-EECD75C2764C}" type="slidenum">
              <a:rPr lang="en-US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53647-26E4-FF49-A8BD-88FD2174704B}" type="slidenum">
              <a:rPr lang="en-US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2117D-0489-8645-B023-63BCF655757E}" type="slidenum">
              <a:rPr lang="en-US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25E64-AC36-9C4B-B35A-E52368D2946F}" type="slidenum">
              <a:rPr lang="en-US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AB464D-6E4A-F246-912F-CB6DB1B35241}" type="slidenum">
              <a:rPr lang="en-US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173F2-A9E7-EA43-B6FA-07184E300AD1}" type="slidenum">
              <a:rPr lang="en-US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5ECF47-E402-4743-90F9-546024ED1BE8}" type="slidenum">
              <a:rPr lang="en-US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4E3A9-999A-F24F-A8E2-9008CDD15980}" type="slidenum">
              <a:rPr lang="en-US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0F0CB-055A-9743-9E6A-1A019A4BF056}" type="slidenum">
              <a:rPr lang="en-US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5750" cy="431958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602" tIns="47301" rIns="94602" bIns="47301"/>
          <a:lstStyle/>
          <a:p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35E9F3-629D-684F-9E74-2DF66E23302A}" type="slidenum">
              <a:rPr lang="en-US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C77825-D8E8-9D4E-9BC3-1A96B7EAE8DE}" type="slidenum">
              <a:rPr lang="en-US" sz="1300">
                <a:latin typeface="Times New Roman" charset="0"/>
              </a:rPr>
              <a:pPr/>
              <a:t>8</a:t>
            </a:fld>
            <a:endParaRPr lang="en-US" sz="1300">
              <a:latin typeface="Times New Roman" charset="0"/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02C03-E11A-EE41-BCAA-244C50849CE6}" type="slidenum">
              <a:rPr lang="en-US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9C5C5D-864C-B14F-8DAD-F83F6E30F472}" type="slidenum">
              <a:rPr lang="en-US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33C4A-7E68-404C-9F7F-BE47559EA476}" type="slidenum">
              <a:rPr lang="en-US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D8275-5D06-1342-8CD7-384686DE4005}" type="slidenum">
              <a:rPr lang="en-US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0E95B-2E09-8D45-88AB-42D9F43E62DF}" type="slidenum">
              <a:rPr lang="en-US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69CD4-1D35-7347-A674-3A85BA7C6ED9}" type="slidenum">
              <a:rPr lang="en-US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F4B70-DBE3-3741-B576-87AFDE57422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5AACE-28E7-1B40-8C80-6111AC9D6EE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050F-A495-154D-A8C7-C25E2AE44E9D}" type="datetime1">
              <a:rPr lang="en-US" smtClean="0"/>
              <a:t>11/15/18</a:t>
            </a:fld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Multimedia Networking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46A5-C779-D546-83D6-98AF700BE199}" type="datetime1">
              <a:rPr lang="en-US" smtClean="0"/>
              <a:t>11/15/18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Multimedia </a:t>
            </a:r>
            <a:r>
              <a:rPr lang="en-US" dirty="0"/>
              <a:t>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7-</a:t>
            </a:r>
            <a:fld id="{34071DBD-FA82-A848-AAD0-7B1A9D6DD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7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C33ED-14C0-674B-A557-BE0F6F85F922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5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0D14-169C-8849-A052-95D53160960C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7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531E4E09-66BE-684C-8D29-B046F97E95BD}" type="datetime1">
              <a:rPr lang="en-US" smtClean="0"/>
              <a:t>11/15/18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‹#›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1.emf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8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7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3.png"/><Relationship Id="rId8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667206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9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Multimedia Networking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2901520" cy="19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51946-A05F-534C-96D4-C80B4975954F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92188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98450"/>
            <a:ext cx="8080375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stored video: challenges</a:t>
            </a:r>
            <a:endParaRPr lang="en-US" dirty="0"/>
          </a:p>
        </p:txBody>
      </p:sp>
      <p:sp>
        <p:nvSpPr>
          <p:cNvPr id="219289" name="Rectangle 153"/>
          <p:cNvSpPr>
            <a:spLocks noChangeArrowheads="1"/>
          </p:cNvSpPr>
          <p:nvPr/>
        </p:nvSpPr>
        <p:spPr bwMode="auto">
          <a:xfrm>
            <a:off x="339195" y="1436688"/>
            <a:ext cx="8434387" cy="441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continuous playout constraint</a:t>
            </a:r>
            <a:r>
              <a:rPr lang="en-US" sz="2800" i="0" dirty="0">
                <a:latin typeface="+mn-lt"/>
              </a:rPr>
              <a:t>: once client playout begins, playback must match original timing 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i="0" dirty="0">
                <a:latin typeface="+mn-lt"/>
              </a:rPr>
              <a:t>… but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network delays are variable </a:t>
            </a:r>
            <a:r>
              <a:rPr lang="en-US" sz="2800" i="0" dirty="0">
                <a:latin typeface="+mn-lt"/>
              </a:rPr>
              <a:t>(jitter), so will need </a:t>
            </a:r>
            <a:r>
              <a:rPr lang="en-US" sz="2800" dirty="0">
                <a:solidFill>
                  <a:srgbClr val="000099"/>
                </a:solidFill>
                <a:latin typeface="+mn-lt"/>
              </a:rPr>
              <a:t>client-side buffer </a:t>
            </a:r>
            <a:r>
              <a:rPr lang="en-US" sz="2800" i="0" dirty="0">
                <a:latin typeface="+mn-lt"/>
              </a:rPr>
              <a:t>to match playout requirements</a:t>
            </a:r>
          </a:p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latin typeface="+mn-lt"/>
              </a:rPr>
              <a:t>other challenges:</a:t>
            </a:r>
          </a:p>
          <a:p>
            <a:pPr marL="682625" lvl="1" indent="-225425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i="0" dirty="0">
                <a:latin typeface="+mn-lt"/>
              </a:rPr>
              <a:t>client interactivity: pause, fast-forward, rewind, jump through </a:t>
            </a:r>
            <a:r>
              <a:rPr lang="en-US" sz="2800" i="0" dirty="0" smtClean="0">
                <a:latin typeface="+mn-lt"/>
              </a:rPr>
              <a:t>video  - </a:t>
            </a:r>
            <a:r>
              <a:rPr lang="en-US" sz="2800" i="0" dirty="0" smtClean="0">
                <a:solidFill>
                  <a:srgbClr val="800000"/>
                </a:solidFill>
                <a:latin typeface="+mn-lt"/>
              </a:rPr>
              <a:t>Need to maintain history</a:t>
            </a:r>
            <a:endParaRPr lang="en-US" sz="2800" i="0" dirty="0">
              <a:solidFill>
                <a:srgbClr val="800000"/>
              </a:solidFill>
              <a:latin typeface="+mn-lt"/>
            </a:endParaRPr>
          </a:p>
          <a:p>
            <a:pPr marL="682625" lvl="1" indent="-225425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i="0" dirty="0">
                <a:latin typeface="+mn-lt"/>
              </a:rPr>
              <a:t>video packets may be lost, retransmitted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400" i="0" dirty="0">
              <a:latin typeface="+mn-lt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FD731F-BB4A-0149-BAB7-C3A6AF93F7B2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5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1470025" y="1593850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      rate video</a:t>
            </a:r>
          </a:p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transmission</a:t>
            </a: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82" y="1196"/>
              <a:ext cx="8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client video</a:t>
              </a:r>
            </a:p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reception</a:t>
              </a:r>
            </a:p>
          </p:txBody>
        </p:sp>
      </p:grpSp>
      <p:grpSp>
        <p:nvGrpSpPr>
          <p:cNvPr id="224459" name="Group 203"/>
          <p:cNvGrpSpPr>
            <a:grpSpLocks/>
          </p:cNvGrpSpPr>
          <p:nvPr/>
        </p:nvGrpSpPr>
        <p:grpSpPr bwMode="auto">
          <a:xfrm>
            <a:off x="2974975" y="1806575"/>
            <a:ext cx="4945063" cy="3209925"/>
            <a:chOff x="1874" y="1138"/>
            <a:chExt cx="3115" cy="2022"/>
          </a:xfrm>
        </p:grpSpPr>
        <p:grpSp>
          <p:nvGrpSpPr>
            <p:cNvPr id="36881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36886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6902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691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21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1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22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0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6914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15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16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7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903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07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0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1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0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04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443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37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7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6888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6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1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2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4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5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889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0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1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51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52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4455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20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      constant bit 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    rate video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playout at client</a:t>
              </a:r>
            </a:p>
          </p:txBody>
        </p:sp>
        <p:grpSp>
          <p:nvGrpSpPr>
            <p:cNvPr id="36883" name="Group 202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224400" name="Text Box 144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client playout</a:t>
                </a:r>
              </a:p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delay</a:t>
                </a:r>
              </a:p>
            </p:txBody>
          </p:sp>
          <p:sp>
            <p:nvSpPr>
              <p:cNvPr id="224456" name="Line 200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4459288" y="2971800"/>
            <a:ext cx="523875" cy="903288"/>
            <a:chOff x="2809" y="1872"/>
            <a:chExt cx="330" cy="569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video</a:t>
              </a: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client-side </a:t>
            </a:r>
            <a:r>
              <a:rPr lang="en-US" i="1" dirty="0" smtClean="0">
                <a:solidFill>
                  <a:srgbClr val="CC0000"/>
                </a:solidFill>
              </a:rPr>
              <a:t>DYNAMIC buffering </a:t>
            </a:r>
            <a:r>
              <a:rPr lang="en-US" i="1" dirty="0" smtClean="0">
                <a:solidFill>
                  <a:srgbClr val="CC0000"/>
                </a:solidFill>
              </a:rPr>
              <a:t>and playout delay: </a:t>
            </a:r>
            <a:r>
              <a:rPr lang="en-US" dirty="0"/>
              <a:t>compensate for network-added delay, delay jitter</a:t>
            </a:r>
          </a:p>
        </p:txBody>
      </p:sp>
      <p:pic>
        <p:nvPicPr>
          <p:cNvPr id="36877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92188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98450"/>
            <a:ext cx="8080375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stored video: revisited</a:t>
            </a:r>
            <a:endParaRPr lang="en-US" dirty="0"/>
          </a:p>
        </p:txBody>
      </p:sp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ECD92C-602E-6D40-B9DE-5D26C451610B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2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playout</a:t>
            </a:r>
            <a:endParaRPr lang="en-US" dirty="0"/>
          </a:p>
        </p:txBody>
      </p:sp>
      <p:grpSp>
        <p:nvGrpSpPr>
          <p:cNvPr id="38916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3893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3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894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894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5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8917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8918" name="Group 542"/>
          <p:cNvGrpSpPr>
            <a:grpSpLocks/>
          </p:cNvGrpSpPr>
          <p:nvPr/>
        </p:nvGrpSpPr>
        <p:grpSpPr bwMode="auto">
          <a:xfrm>
            <a:off x="4138613" y="3424238"/>
            <a:ext cx="1227137" cy="1069975"/>
            <a:chOff x="-44" y="1473"/>
            <a:chExt cx="981" cy="1105"/>
          </a:xfrm>
        </p:grpSpPr>
        <p:pic>
          <p:nvPicPr>
            <p:cNvPr id="389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8919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38920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1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2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38923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38924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5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6" name="Straight Connector 55"/>
          <p:cNvCxnSpPr>
            <a:cxnSpLocks noChangeShapeType="1"/>
          </p:cNvCxnSpPr>
          <p:nvPr/>
        </p:nvCxnSpPr>
        <p:spPr bwMode="auto">
          <a:xfrm>
            <a:off x="6673850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7" name="TextBox 57"/>
          <p:cNvSpPr txBox="1">
            <a:spLocks noChangeArrowheads="1"/>
          </p:cNvSpPr>
          <p:nvPr/>
        </p:nvSpPr>
        <p:spPr bwMode="auto">
          <a:xfrm>
            <a:off x="6832600" y="1882775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38928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8929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38930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1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32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3893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TextBox 65"/>
          <p:cNvSpPr txBox="1">
            <a:spLocks noChangeArrowheads="1"/>
          </p:cNvSpPr>
          <p:nvPr/>
        </p:nvSpPr>
        <p:spPr bwMode="auto">
          <a:xfrm>
            <a:off x="5295900" y="3760788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655C4-F8B9-9040-BF9D-2AAAF02C3965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playout</a:t>
            </a:r>
            <a:endParaRPr lang="en-US" dirty="0"/>
          </a:p>
        </p:txBody>
      </p:sp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9942" name="Group 542"/>
          <p:cNvGrpSpPr>
            <a:grpSpLocks/>
          </p:cNvGrpSpPr>
          <p:nvPr/>
        </p:nvGrpSpPr>
        <p:grpSpPr bwMode="auto">
          <a:xfrm>
            <a:off x="4138613" y="3424238"/>
            <a:ext cx="1227137" cy="1069975"/>
            <a:chOff x="-44" y="1473"/>
            <a:chExt cx="981" cy="1105"/>
          </a:xfrm>
        </p:grpSpPr>
        <p:pic>
          <p:nvPicPr>
            <p:cNvPr id="39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39947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39948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9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673850" y="1882775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/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399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TextBox 65"/>
          <p:cNvSpPr txBox="1">
            <a:spLocks noChangeArrowheads="1"/>
          </p:cNvSpPr>
          <p:nvPr/>
        </p:nvSpPr>
        <p:spPr bwMode="auto">
          <a:xfrm>
            <a:off x="5295900" y="3760788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922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929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088" y="4608513"/>
            <a:ext cx="67008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1. </a:t>
            </a:r>
            <a:r>
              <a:rPr lang="en-US" sz="2800" i="0" dirty="0">
                <a:latin typeface="+mn-lt"/>
              </a:rPr>
              <a:t>Initial fill of buffer until playout begins at </a:t>
            </a:r>
            <a:r>
              <a:rPr lang="en-US" sz="2800" dirty="0">
                <a:latin typeface="+mn-lt"/>
              </a:rPr>
              <a:t>t</a:t>
            </a:r>
            <a:r>
              <a:rPr lang="en-US" sz="2800" baseline="-25000" dirty="0">
                <a:latin typeface="+mn-lt"/>
              </a:rPr>
              <a:t>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50900" y="5089525"/>
            <a:ext cx="80248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CC0000"/>
                </a:solidFill>
                <a:latin typeface="+mn-lt"/>
              </a:rPr>
              <a:t>2. </a:t>
            </a:r>
            <a:r>
              <a:rPr lang="en-US" sz="2800" i="0" dirty="0">
                <a:latin typeface="+mn-lt"/>
              </a:rPr>
              <a:t>playout begins at t</a:t>
            </a:r>
            <a:r>
              <a:rPr lang="en-US" sz="2800" i="0" baseline="-25000" dirty="0">
                <a:latin typeface="+mn-lt"/>
              </a:rPr>
              <a:t>p, </a:t>
            </a:r>
          </a:p>
          <a:p>
            <a:pPr marL="282575" indent="-282575">
              <a:defRPr/>
            </a:pPr>
            <a:r>
              <a:rPr lang="en-US" sz="2800" i="0" dirty="0">
                <a:solidFill>
                  <a:srgbClr val="CC0000"/>
                </a:solidFill>
                <a:latin typeface="+mn-lt"/>
              </a:rPr>
              <a:t>3. </a:t>
            </a:r>
            <a:r>
              <a:rPr lang="en-US" sz="2800" i="0" dirty="0">
                <a:latin typeface="+mn-lt"/>
              </a:rPr>
              <a:t>buffer fill level varies over time as fill rate</a:t>
            </a:r>
            <a:r>
              <a:rPr lang="en-US" sz="2800" i="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x(t) </a:t>
            </a:r>
            <a:r>
              <a:rPr lang="en-US" sz="2800" i="0" dirty="0">
                <a:latin typeface="+mn-lt"/>
              </a:rPr>
              <a:t>varies and playout rate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r</a:t>
            </a:r>
            <a:r>
              <a:rPr lang="en-US" sz="2800" i="0" dirty="0">
                <a:latin typeface="+mn-lt"/>
              </a:rPr>
              <a:t> is </a:t>
            </a:r>
            <a:r>
              <a:rPr lang="en-US" sz="2800" i="0" dirty="0" smtClean="0">
                <a:latin typeface="+mn-lt"/>
              </a:rPr>
              <a:t>constant </a:t>
            </a:r>
            <a:r>
              <a:rPr lang="mr-IN" sz="2800" i="0" dirty="0" smtClean="0">
                <a:solidFill>
                  <a:srgbClr val="FF0000"/>
                </a:solidFill>
                <a:latin typeface="+mn-lt"/>
              </a:rPr>
              <a:t>–</a:t>
            </a:r>
            <a:r>
              <a:rPr lang="en-US" sz="2800" i="0" dirty="0" smtClean="0">
                <a:solidFill>
                  <a:srgbClr val="FF0000"/>
                </a:solidFill>
                <a:latin typeface="+mn-lt"/>
              </a:rPr>
              <a:t> What can happen?</a:t>
            </a:r>
            <a:endParaRPr lang="en-US" sz="28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905500" y="2095500"/>
            <a:ext cx="7604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A382A-1CB9-2843-9DE4-F820BD39F65C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3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3" grpId="0"/>
      <p:bldP spid="70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642938" y="3644900"/>
            <a:ext cx="7905750" cy="3033713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</a:t>
            </a:r>
            <a:r>
              <a:rPr lang="en-US" i="1" dirty="0" smtClean="0">
                <a:solidFill>
                  <a:srgbClr val="CC0000"/>
                </a:solidFill>
              </a:rPr>
              <a:t>layout buffering: average fill rate (x), playout rate (r):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x &lt; r: </a:t>
            </a:r>
            <a:r>
              <a:rPr lang="en-US" sz="2400" dirty="0" smtClean="0"/>
              <a:t>buffer eventually empties (causing freezing of video playout until buffer again fills</a:t>
            </a:r>
            <a:r>
              <a:rPr lang="en-US" sz="2400" dirty="0" smtClean="0"/>
              <a:t>)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Fill Rate </a:t>
            </a:r>
            <a:r>
              <a:rPr lang="mr-IN" sz="2400" dirty="0" smtClean="0">
                <a:solidFill>
                  <a:srgbClr val="000099"/>
                </a:solidFill>
              </a:rPr>
              <a:t>–</a:t>
            </a:r>
            <a:r>
              <a:rPr lang="en-US" sz="2400" dirty="0" smtClean="0">
                <a:solidFill>
                  <a:srgbClr val="000099"/>
                </a:solidFill>
              </a:rPr>
              <a:t> Bad Guess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x &gt; r: </a:t>
            </a:r>
            <a:r>
              <a:rPr lang="en-US" sz="2400" dirty="0" smtClean="0"/>
              <a:t>buffer will not empty, provided initial playout delay is large enough to absorb variability in x(t)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CC0000"/>
                </a:solidFill>
              </a:rPr>
              <a:t>initial playout delay tradeoff: </a:t>
            </a:r>
            <a:r>
              <a:rPr lang="en-US" dirty="0" smtClean="0"/>
              <a:t>buffer starvation less likely with larger delay, but larger delay until user begins watching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40964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4098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98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8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099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099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99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0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100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40965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66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40967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8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9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40970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40971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2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3" name="Straight Connector 55"/>
          <p:cNvCxnSpPr>
            <a:cxnSpLocks noChangeShapeType="1"/>
          </p:cNvCxnSpPr>
          <p:nvPr/>
        </p:nvCxnSpPr>
        <p:spPr bwMode="auto">
          <a:xfrm>
            <a:off x="6673850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4" name="TextBox 57"/>
          <p:cNvSpPr txBox="1">
            <a:spLocks noChangeArrowheads="1"/>
          </p:cNvSpPr>
          <p:nvPr/>
        </p:nvSpPr>
        <p:spPr bwMode="auto">
          <a:xfrm>
            <a:off x="6832600" y="1882775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0975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976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40977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8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9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playout</a:t>
            </a:r>
            <a:endParaRPr lang="en-US" dirty="0"/>
          </a:p>
        </p:txBody>
      </p:sp>
      <p:pic>
        <p:nvPicPr>
          <p:cNvPr id="40981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82" name="Straight Connector 52"/>
          <p:cNvCxnSpPr>
            <a:cxnSpLocks noChangeShapeType="1"/>
          </p:cNvCxnSpPr>
          <p:nvPr/>
        </p:nvCxnSpPr>
        <p:spPr bwMode="auto">
          <a:xfrm>
            <a:off x="1041400" y="4198938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3" name="Straight Connector 66"/>
          <p:cNvCxnSpPr>
            <a:cxnSpLocks noChangeShapeType="1"/>
          </p:cNvCxnSpPr>
          <p:nvPr/>
        </p:nvCxnSpPr>
        <p:spPr bwMode="auto">
          <a:xfrm>
            <a:off x="1042988" y="4887913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4" name="Straight Connector 68"/>
          <p:cNvCxnSpPr>
            <a:cxnSpLocks noChangeShapeType="1"/>
          </p:cNvCxnSpPr>
          <p:nvPr/>
        </p:nvCxnSpPr>
        <p:spPr bwMode="auto">
          <a:xfrm>
            <a:off x="5437188" y="3800475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F58D7-E64B-504C-9D2C-0B801CFB4C28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2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642938" y="3644900"/>
            <a:ext cx="7905750" cy="3033713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Buffer Size?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Netflix movie ~ 4 G bytes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	</a:t>
            </a:r>
            <a:r>
              <a:rPr lang="en-US" i="1" dirty="0" err="1" smtClean="0">
                <a:solidFill>
                  <a:srgbClr val="CC0000"/>
                </a:solidFill>
              </a:rPr>
              <a:t>Newegg.com</a:t>
            </a:r>
            <a:r>
              <a:rPr lang="en-US" i="1" dirty="0" smtClean="0">
                <a:solidFill>
                  <a:srgbClr val="CC0000"/>
                </a:solidFill>
              </a:rPr>
              <a:t> - &lt; 100$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So what is the problem?    </a:t>
            </a:r>
          </a:p>
          <a:p>
            <a:pPr marL="0" indent="0">
              <a:buFont typeface="Wingdings" charset="0"/>
              <a:buNone/>
              <a:defRPr/>
            </a:pPr>
            <a:endParaRPr lang="en-US" i="1" dirty="0" smtClean="0">
              <a:solidFill>
                <a:srgbClr val="CC0000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40964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4098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98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8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099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099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99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0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100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40965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66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40967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8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9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40970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40971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2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3" name="Straight Connector 55"/>
          <p:cNvCxnSpPr>
            <a:cxnSpLocks noChangeShapeType="1"/>
          </p:cNvCxnSpPr>
          <p:nvPr/>
        </p:nvCxnSpPr>
        <p:spPr bwMode="auto">
          <a:xfrm>
            <a:off x="6673850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4" name="TextBox 57"/>
          <p:cNvSpPr txBox="1">
            <a:spLocks noChangeArrowheads="1"/>
          </p:cNvSpPr>
          <p:nvPr/>
        </p:nvSpPr>
        <p:spPr bwMode="auto">
          <a:xfrm>
            <a:off x="6832600" y="1882775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0975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976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40977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8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9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</a:t>
            </a:r>
            <a:r>
              <a:rPr lang="en-US" dirty="0" smtClean="0"/>
              <a:t>HOW BIG?</a:t>
            </a:r>
            <a:endParaRPr lang="en-US" dirty="0"/>
          </a:p>
        </p:txBody>
      </p:sp>
      <p:pic>
        <p:nvPicPr>
          <p:cNvPr id="40981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82" name="Straight Connector 52"/>
          <p:cNvCxnSpPr>
            <a:cxnSpLocks noChangeShapeType="1"/>
          </p:cNvCxnSpPr>
          <p:nvPr/>
        </p:nvCxnSpPr>
        <p:spPr bwMode="auto">
          <a:xfrm>
            <a:off x="1041400" y="4198938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3" name="Straight Connector 66"/>
          <p:cNvCxnSpPr>
            <a:cxnSpLocks noChangeShapeType="1"/>
          </p:cNvCxnSpPr>
          <p:nvPr/>
        </p:nvCxnSpPr>
        <p:spPr bwMode="auto">
          <a:xfrm>
            <a:off x="1042988" y="4887913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4" name="Straight Connector 68"/>
          <p:cNvCxnSpPr>
            <a:cxnSpLocks noChangeShapeType="1"/>
          </p:cNvCxnSpPr>
          <p:nvPr/>
        </p:nvCxnSpPr>
        <p:spPr bwMode="auto">
          <a:xfrm>
            <a:off x="5437188" y="3800475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14C62-77EA-F543-AFC9-AACAC300970C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9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multimedia</a:t>
            </a:r>
            <a:r>
              <a:rPr lang="en-US" dirty="0"/>
              <a:t>: </a:t>
            </a:r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7772400" cy="50530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server </a:t>
            </a:r>
            <a:r>
              <a:rPr lang="en-US" dirty="0"/>
              <a:t>sends at rate </a:t>
            </a:r>
            <a:r>
              <a:rPr lang="en-US" dirty="0">
                <a:solidFill>
                  <a:srgbClr val="800000"/>
                </a:solidFill>
              </a:rPr>
              <a:t>appropriate</a:t>
            </a:r>
            <a:r>
              <a:rPr lang="en-US" dirty="0"/>
              <a:t> for client </a:t>
            </a:r>
            <a:endParaRPr lang="en-US" dirty="0" smtClean="0"/>
          </a:p>
          <a:p>
            <a:pPr lvl="1">
              <a:defRPr/>
            </a:pPr>
            <a:r>
              <a:rPr lang="en-US" sz="2800" dirty="0"/>
              <a:t>o</a:t>
            </a:r>
            <a:r>
              <a:rPr lang="en-US" sz="2800" dirty="0" smtClean="0"/>
              <a:t>ften: </a:t>
            </a:r>
            <a:r>
              <a:rPr lang="en-US" sz="2800" dirty="0"/>
              <a:t>send rate = encoding rate = constant rate</a:t>
            </a:r>
          </a:p>
          <a:p>
            <a:pPr lvl="1">
              <a:defRPr/>
            </a:pPr>
            <a:r>
              <a:rPr lang="en-US" sz="2800" dirty="0"/>
              <a:t>t</a:t>
            </a:r>
            <a:r>
              <a:rPr lang="en-US" sz="2800" dirty="0" smtClean="0"/>
              <a:t>ransmission rate can be oblivious to congestion levels</a:t>
            </a:r>
            <a:endParaRPr lang="en-US" sz="2800" dirty="0"/>
          </a:p>
          <a:p>
            <a:pPr>
              <a:defRPr/>
            </a:pPr>
            <a:r>
              <a:rPr lang="en-US" dirty="0"/>
              <a:t>short playout delay (2-5 seconds) to remove network jitter</a:t>
            </a:r>
          </a:p>
          <a:p>
            <a:pPr>
              <a:defRPr/>
            </a:pPr>
            <a:r>
              <a:rPr lang="en-US" dirty="0"/>
              <a:t>error </a:t>
            </a:r>
            <a:r>
              <a:rPr lang="en-US" dirty="0" smtClean="0"/>
              <a:t>recovery: application-</a:t>
            </a:r>
            <a:r>
              <a:rPr lang="en-US" dirty="0" smtClean="0"/>
              <a:t>level </a:t>
            </a:r>
            <a:r>
              <a:rPr lang="en-US" dirty="0" smtClean="0">
                <a:solidFill>
                  <a:srgbClr val="FF0000"/>
                </a:solidFill>
              </a:rPr>
              <a:t>(Not Network Issue)</a:t>
            </a:r>
            <a:r>
              <a:rPr lang="en-US" dirty="0" smtClean="0"/>
              <a:t>, </a:t>
            </a:r>
            <a:r>
              <a:rPr lang="en-US" dirty="0" smtClean="0"/>
              <a:t>time permitting</a:t>
            </a:r>
          </a:p>
          <a:p>
            <a:pPr>
              <a:defRPr/>
            </a:pPr>
            <a:r>
              <a:rPr lang="en-US" dirty="0" smtClean="0"/>
              <a:t>RTP [RFC 2326]: multimedia payload types</a:t>
            </a:r>
          </a:p>
          <a:p>
            <a:pPr>
              <a:defRPr/>
            </a:pPr>
            <a:r>
              <a:rPr lang="en-US" dirty="0" smtClean="0"/>
              <a:t>UDP may </a:t>
            </a:r>
            <a:r>
              <a:rPr lang="en-US" i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go through </a:t>
            </a:r>
            <a:r>
              <a:rPr lang="en-US" dirty="0" smtClean="0"/>
              <a:t>firewalls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Why?  Too general a protocol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989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BE717-4AA7-484C-A138-6CA2BD626D36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4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5951538" y="2817813"/>
            <a:ext cx="1035050" cy="644525"/>
            <a:chOff x="5288362" y="3066231"/>
            <a:chExt cx="1034815" cy="644839"/>
          </a:xfrm>
        </p:grpSpPr>
        <p:grpSp>
          <p:nvGrpSpPr>
            <p:cNvPr id="44061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44063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sz="1400" dirty="0"/>
              </a:p>
            </p:txBody>
          </p:sp>
          <p:sp>
            <p:nvSpPr>
              <p:cNvPr id="44064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44062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34" name="Group 70"/>
          <p:cNvGrpSpPr>
            <a:grpSpLocks/>
          </p:cNvGrpSpPr>
          <p:nvPr/>
        </p:nvGrpSpPr>
        <p:grpSpPr bwMode="auto">
          <a:xfrm>
            <a:off x="1960563" y="2747963"/>
            <a:ext cx="722312" cy="644525"/>
            <a:chOff x="5125853" y="2720015"/>
            <a:chExt cx="1352281" cy="644839"/>
          </a:xfrm>
        </p:grpSpPr>
        <p:sp>
          <p:nvSpPr>
            <p:cNvPr id="44059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400" dirty="0"/>
            </a:p>
          </p:txBody>
        </p:sp>
        <p:sp>
          <p:nvSpPr>
            <p:cNvPr id="44060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multimedia</a:t>
            </a:r>
            <a:r>
              <a:rPr lang="en-US" dirty="0"/>
              <a:t>: </a:t>
            </a:r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686" y="1158139"/>
            <a:ext cx="8270065" cy="5318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multimedia file retrieved via HTTP GET</a:t>
            </a:r>
          </a:p>
          <a:p>
            <a:pPr>
              <a:defRPr/>
            </a:pPr>
            <a:r>
              <a:rPr lang="en-US" dirty="0"/>
              <a:t>send at maximum possible rate under </a:t>
            </a:r>
            <a:r>
              <a:rPr lang="en-US" dirty="0" smtClean="0"/>
              <a:t>TCP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fill rate fluctuates due to TCP congestion </a:t>
            </a:r>
            <a:r>
              <a:rPr lang="en-US" dirty="0" smtClean="0"/>
              <a:t>control, retransmissions (in-order delivery)</a:t>
            </a:r>
            <a:endParaRPr lang="en-US" dirty="0"/>
          </a:p>
          <a:p>
            <a:pPr>
              <a:defRPr/>
            </a:pPr>
            <a:r>
              <a:rPr lang="en-US" dirty="0"/>
              <a:t>larger playout delay: smooth TCP delivery rate</a:t>
            </a:r>
          </a:p>
          <a:p>
            <a:pPr>
              <a:defRPr/>
            </a:pPr>
            <a:r>
              <a:rPr lang="en-US" dirty="0"/>
              <a:t>HTTP/TCP passes more easily through </a:t>
            </a:r>
            <a:r>
              <a:rPr lang="en-US" dirty="0" smtClean="0"/>
              <a:t>firewalls</a:t>
            </a:r>
            <a:endParaRPr lang="en-US" dirty="0"/>
          </a:p>
        </p:txBody>
      </p:sp>
      <p:pic>
        <p:nvPicPr>
          <p:cNvPr id="44039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Freeform 1287"/>
          <p:cNvSpPr>
            <a:spLocks/>
          </p:cNvSpPr>
          <p:nvPr/>
        </p:nvSpPr>
        <p:spPr bwMode="auto">
          <a:xfrm>
            <a:off x="2852738" y="27114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44041" name="Straight Connector 45"/>
          <p:cNvCxnSpPr>
            <a:cxnSpLocks noChangeShapeType="1"/>
          </p:cNvCxnSpPr>
          <p:nvPr/>
        </p:nvCxnSpPr>
        <p:spPr bwMode="auto">
          <a:xfrm>
            <a:off x="2549525" y="31305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2" name="Straight Connector 46"/>
          <p:cNvCxnSpPr>
            <a:cxnSpLocks noChangeShapeType="1"/>
          </p:cNvCxnSpPr>
          <p:nvPr/>
        </p:nvCxnSpPr>
        <p:spPr bwMode="auto">
          <a:xfrm>
            <a:off x="4705350" y="31416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3" name="TextBox 47"/>
          <p:cNvSpPr txBox="1">
            <a:spLocks noChangeArrowheads="1"/>
          </p:cNvSpPr>
          <p:nvPr/>
        </p:nvSpPr>
        <p:spPr bwMode="auto">
          <a:xfrm>
            <a:off x="4913313" y="2651125"/>
            <a:ext cx="9810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rate, </a:t>
            </a:r>
            <a:r>
              <a:rPr lang="en-US" sz="14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grpSp>
        <p:nvGrpSpPr>
          <p:cNvPr id="44044" name="Group 2"/>
          <p:cNvGrpSpPr>
            <a:grpSpLocks/>
          </p:cNvGrpSpPr>
          <p:nvPr/>
        </p:nvGrpSpPr>
        <p:grpSpPr bwMode="auto">
          <a:xfrm>
            <a:off x="6888163" y="2803525"/>
            <a:ext cx="1131887" cy="644525"/>
            <a:chOff x="5125853" y="2720015"/>
            <a:chExt cx="1352281" cy="644839"/>
          </a:xfrm>
        </p:grpSpPr>
        <p:sp>
          <p:nvSpPr>
            <p:cNvPr id="44057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400" dirty="0"/>
            </a:p>
          </p:txBody>
        </p:sp>
        <p:sp>
          <p:nvSpPr>
            <p:cNvPr id="44058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44045" name="Group 134"/>
          <p:cNvGrpSpPr>
            <a:grpSpLocks/>
          </p:cNvGrpSpPr>
          <p:nvPr/>
        </p:nvGrpSpPr>
        <p:grpSpPr bwMode="auto">
          <a:xfrm>
            <a:off x="620713" y="2820988"/>
            <a:ext cx="1201737" cy="533400"/>
            <a:chOff x="3621" y="3265"/>
            <a:chExt cx="1776" cy="744"/>
          </a:xfrm>
        </p:grpSpPr>
        <p:pic>
          <p:nvPicPr>
            <p:cNvPr id="44053" name="Picture 135" descr="reel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3971" y="3287"/>
              <a:ext cx="1403" cy="441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9" name="Freeform 137"/>
            <p:cNvSpPr>
              <a:spLocks/>
            </p:cNvSpPr>
            <p:nvPr/>
          </p:nvSpPr>
          <p:spPr bwMode="auto">
            <a:xfrm>
              <a:off x="4243" y="3861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44056" name="Picture 138" descr="video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6" name="TextBox 73"/>
          <p:cNvSpPr txBox="1">
            <a:spLocks noChangeArrowheads="1"/>
          </p:cNvSpPr>
          <p:nvPr/>
        </p:nvSpPr>
        <p:spPr bwMode="auto">
          <a:xfrm>
            <a:off x="1682750" y="3433763"/>
            <a:ext cx="1189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TCP send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47" name="TextBox 74"/>
          <p:cNvSpPr txBox="1">
            <a:spLocks noChangeArrowheads="1"/>
          </p:cNvSpPr>
          <p:nvPr/>
        </p:nvSpPr>
        <p:spPr bwMode="auto">
          <a:xfrm>
            <a:off x="855663" y="3419475"/>
            <a:ext cx="118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</a:t>
            </a:r>
          </a:p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file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4048" name="Straight Connector 75"/>
          <p:cNvCxnSpPr>
            <a:cxnSpLocks noChangeShapeType="1"/>
          </p:cNvCxnSpPr>
          <p:nvPr/>
        </p:nvCxnSpPr>
        <p:spPr bwMode="auto">
          <a:xfrm>
            <a:off x="1582738" y="31305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9" name="TextBox 81"/>
          <p:cNvSpPr txBox="1">
            <a:spLocks noChangeArrowheads="1"/>
          </p:cNvSpPr>
          <p:nvPr/>
        </p:nvSpPr>
        <p:spPr bwMode="auto">
          <a:xfrm>
            <a:off x="5686425" y="3475038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TCP receive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50" name="TextBox 84"/>
          <p:cNvSpPr txBox="1">
            <a:spLocks noChangeArrowheads="1"/>
          </p:cNvSpPr>
          <p:nvPr/>
        </p:nvSpPr>
        <p:spPr bwMode="auto">
          <a:xfrm>
            <a:off x="6846888" y="3475038"/>
            <a:ext cx="140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 playout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51" name="TextBox 61439"/>
          <p:cNvSpPr txBox="1">
            <a:spLocks noChangeArrowheads="1"/>
          </p:cNvSpPr>
          <p:nvPr/>
        </p:nvSpPr>
        <p:spPr bwMode="auto">
          <a:xfrm>
            <a:off x="1490663" y="3962400"/>
            <a:ext cx="96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44052" name="TextBox 86"/>
          <p:cNvSpPr txBox="1">
            <a:spLocks noChangeArrowheads="1"/>
          </p:cNvSpPr>
          <p:nvPr/>
        </p:nvSpPr>
        <p:spPr bwMode="auto">
          <a:xfrm>
            <a:off x="6475413" y="3976688"/>
            <a:ext cx="846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client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04D68-4449-6248-816C-546B363E3622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1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164013"/>
            <a:ext cx="26717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6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Multimedia Networking</a:t>
            </a:r>
            <a:endParaRPr lang="en-US" sz="1200">
              <a:latin typeface="Tahoma" charset="0"/>
            </a:endParaRPr>
          </a:p>
        </p:txBody>
      </p:sp>
      <p:sp>
        <p:nvSpPr>
          <p:cNvPr id="195587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780923F2-0330-CF42-AFCB-57568CAB6EA2}" type="slidenum">
              <a:rPr lang="en-US" sz="1200">
                <a:latin typeface="Tahoma" charset="0"/>
              </a:rPr>
              <a:pPr/>
              <a:t>18</a:t>
            </a:fld>
            <a:endParaRPr lang="en-US" sz="1200">
              <a:latin typeface="Tahoma" charset="0"/>
            </a:endParaRPr>
          </a:p>
        </p:txBody>
      </p:sp>
      <p:sp>
        <p:nvSpPr>
          <p:cNvPr id="19558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Video Streaming and CDNs: context</a:t>
            </a:r>
          </a:p>
        </p:txBody>
      </p:sp>
      <p:pic>
        <p:nvPicPr>
          <p:cNvPr id="195589" name="Picture 5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817563"/>
            <a:ext cx="7537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1974850"/>
            <a:ext cx="17795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38475"/>
            <a:ext cx="12271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870325"/>
            <a:ext cx="12112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43"/>
          <p:cNvSpPr>
            <a:spLocks noChangeArrowheads="1"/>
          </p:cNvSpPr>
          <p:nvPr/>
        </p:nvSpPr>
        <p:spPr bwMode="auto">
          <a:xfrm>
            <a:off x="479425" y="1620838"/>
            <a:ext cx="6219825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1038" lvl="1" indent="-223838"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dirty="0"/>
              <a:t>Netflix, YouTube: 37%, 16% of downstream residential ISP traffic</a:t>
            </a:r>
          </a:p>
          <a:p>
            <a:pPr marL="681038" lvl="1" indent="-223838"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dirty="0"/>
              <a:t>~1B YouTube users, ~75M Netflix users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challenge:  scale - how to reach ~1B users?</a:t>
            </a:r>
            <a:endParaRPr lang="en-US" dirty="0"/>
          </a:p>
          <a:p>
            <a:pPr marL="681038" lvl="1" indent="-223838"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dirty="0"/>
              <a:t>single mega-video server won’t work (why?)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challenge: heterogeneity</a:t>
            </a:r>
          </a:p>
          <a:p>
            <a:pPr marL="800100" lvl="1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/>
              <a:t>different users have different capabilities (e.g., wired versus mobile; bandwidth rich versus bandwidth poor)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</a:rPr>
              <a:t>solution: </a:t>
            </a:r>
            <a:r>
              <a:rPr lang="en-US" sz="2400" dirty="0"/>
              <a:t>distributed, application-level infrastructure</a:t>
            </a:r>
          </a:p>
        </p:txBody>
      </p:sp>
      <p:sp>
        <p:nvSpPr>
          <p:cNvPr id="195594" name="Rectangle 43"/>
          <p:cNvSpPr>
            <a:spLocks noChangeArrowheads="1"/>
          </p:cNvSpPr>
          <p:nvPr/>
        </p:nvSpPr>
        <p:spPr bwMode="auto">
          <a:xfrm>
            <a:off x="417513" y="1211263"/>
            <a:ext cx="7535862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/>
              <a:t>video traffic: major consumer of Internet bandwidth</a:t>
            </a:r>
          </a:p>
        </p:txBody>
      </p:sp>
      <p:pic>
        <p:nvPicPr>
          <p:cNvPr id="195595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300663"/>
            <a:ext cx="150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820A61-96DC-6D42-AC12-08EEF5F57435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4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Streaming multimedia: DASH</a:t>
            </a:r>
          </a:p>
        </p:txBody>
      </p:sp>
      <p:sp>
        <p:nvSpPr>
          <p:cNvPr id="203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134315"/>
            <a:ext cx="7930770" cy="5215909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DASH: D</a:t>
            </a:r>
            <a:r>
              <a:rPr lang="en-US" dirty="0">
                <a:latin typeface="Gill Sans MT" charset="0"/>
              </a:rPr>
              <a:t>ynamic,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</a:t>
            </a:r>
            <a:r>
              <a:rPr lang="en-US" dirty="0">
                <a:latin typeface="Gill Sans MT" charset="0"/>
              </a:rPr>
              <a:t>daptive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dirty="0">
                <a:latin typeface="Gill Sans MT" charset="0"/>
              </a:rPr>
              <a:t>treaming over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H</a:t>
            </a:r>
            <a:r>
              <a:rPr lang="en-US" dirty="0">
                <a:latin typeface="Gill Sans MT" charset="0"/>
              </a:rPr>
              <a:t>TTP</a:t>
            </a:r>
          </a:p>
          <a:p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server:</a:t>
            </a:r>
          </a:p>
          <a:p>
            <a:pPr lvl="1"/>
            <a:r>
              <a:rPr lang="en-US" dirty="0">
                <a:latin typeface="Gill Sans MT" charset="0"/>
              </a:rPr>
              <a:t>divides video file into multiple chunks</a:t>
            </a:r>
          </a:p>
          <a:p>
            <a:pPr lvl="1"/>
            <a:r>
              <a:rPr lang="en-US" dirty="0">
                <a:latin typeface="Gill Sans MT" charset="0"/>
              </a:rPr>
              <a:t>each chunk stored, encoded at different rates 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manifest file: </a:t>
            </a:r>
            <a:r>
              <a:rPr lang="en-US" dirty="0">
                <a:latin typeface="Gill Sans MT" charset="0"/>
              </a:rPr>
              <a:t>provides URLs for different chunks</a:t>
            </a:r>
          </a:p>
          <a:p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client:</a:t>
            </a:r>
          </a:p>
          <a:p>
            <a:pPr lvl="1"/>
            <a:r>
              <a:rPr lang="en-US" dirty="0">
                <a:latin typeface="Gill Sans MT" charset="0"/>
              </a:rPr>
              <a:t>periodically measures server-to-client bandwidth</a:t>
            </a:r>
          </a:p>
          <a:p>
            <a:pPr lvl="1"/>
            <a:r>
              <a:rPr lang="en-US" dirty="0">
                <a:latin typeface="Gill Sans MT" charset="0"/>
              </a:rPr>
              <a:t>consulting manifest, requests one chunk at a time 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chooses maximum coding rate sustainable given current bandwidth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can choose different coding rates at different points in time (depending on available bandwidth at time)</a:t>
            </a:r>
          </a:p>
        </p:txBody>
      </p:sp>
      <p:pic>
        <p:nvPicPr>
          <p:cNvPr id="203779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0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Multimedia Networking</a:t>
            </a:r>
            <a:endParaRPr lang="en-US" sz="1200">
              <a:latin typeface="Tahoma" charset="0"/>
            </a:endParaRPr>
          </a:p>
        </p:txBody>
      </p:sp>
      <p:sp>
        <p:nvSpPr>
          <p:cNvPr id="203781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F0D82C05-631F-6B46-87A0-7F3775ADEB40}" type="slidenum">
              <a:rPr lang="en-US" sz="1200">
                <a:latin typeface="Tahoma" charset="0"/>
              </a:rPr>
              <a:pPr/>
              <a:t>19</a:t>
            </a:fld>
            <a:endParaRPr lang="en-US" sz="120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84CDA-EC51-2C4E-B531-F6153A9294A3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3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9B931-493A-AA44-A352-97908367146E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4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Streaming multimedia: DASH</a:t>
            </a:r>
          </a:p>
        </p:txBody>
      </p:sp>
      <p:sp>
        <p:nvSpPr>
          <p:cNvPr id="205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7772400" cy="5053013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DASH: D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ynamic,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daptive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treaming over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TTP</a:t>
            </a:r>
          </a:p>
          <a:p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“intelligence”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at client: </a:t>
            </a:r>
            <a:r>
              <a:rPr lang="en-US" dirty="0">
                <a:latin typeface="Gill Sans MT" charset="0"/>
              </a:rPr>
              <a:t>client determines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when</a:t>
            </a:r>
            <a:r>
              <a:rPr lang="en-US" i="1" dirty="0">
                <a:solidFill>
                  <a:srgbClr val="800000"/>
                </a:solidFill>
                <a:latin typeface="Gill Sans MT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to request chunk (so that buffer starvation, or overflow does not occur)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what encoding rate 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to request </a:t>
            </a:r>
            <a:r>
              <a:rPr lang="en-US" dirty="0">
                <a:latin typeface="Gill Sans MT" charset="0"/>
              </a:rPr>
              <a:t>(higher quality when more bandwidth available) </a:t>
            </a:r>
            <a:endParaRPr lang="en-US" dirty="0">
              <a:solidFill>
                <a:srgbClr val="000000"/>
              </a:solidFill>
              <a:latin typeface="Gill Sans MT" charset="0"/>
            </a:endParaRPr>
          </a:p>
          <a:p>
            <a:pPr lvl="1"/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where</a:t>
            </a:r>
            <a:r>
              <a:rPr lang="en-US" i="1" dirty="0">
                <a:solidFill>
                  <a:srgbClr val="8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request chunk (can request from URL server that is “close” to client or has high available bandwidth) </a:t>
            </a:r>
            <a:endParaRPr lang="en-US" dirty="0" smtClean="0">
              <a:latin typeface="Gill Sans MT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IS THIS CORRECT SOLUTION</a:t>
            </a:r>
            <a:endParaRPr lang="en-US" dirty="0">
              <a:solidFill>
                <a:srgbClr val="FF0000"/>
              </a:solidFill>
              <a:latin typeface="Gill Sans MT" charset="0"/>
            </a:endParaRPr>
          </a:p>
        </p:txBody>
      </p:sp>
      <p:pic>
        <p:nvPicPr>
          <p:cNvPr id="205827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Multimedia Networking</a:t>
            </a:r>
            <a:endParaRPr lang="en-US" sz="1200">
              <a:latin typeface="Tahoma" charset="0"/>
            </a:endParaRPr>
          </a:p>
        </p:txBody>
      </p:sp>
      <p:sp>
        <p:nvSpPr>
          <p:cNvPr id="205829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6EF2C29B-46E7-604C-BE0A-5A67AF5C440A}" type="slidenum">
              <a:rPr lang="en-US" sz="1200">
                <a:latin typeface="Tahoma" charset="0"/>
              </a:rPr>
              <a:pPr/>
              <a:t>20</a:t>
            </a:fld>
            <a:endParaRPr lang="en-US" sz="120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A66D8C-DD36-C544-9F00-8844A87C4FA4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3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Content distribution networks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7772400" cy="5053013"/>
          </a:xfrm>
        </p:spPr>
        <p:txBody>
          <a:bodyPr/>
          <a:lstStyle/>
          <a:p>
            <a:pPr marL="287338" indent="-287338">
              <a:buFont typeface="Wingdings" charset="2"/>
              <a:buChar char="§"/>
              <a:defRPr/>
            </a:pPr>
            <a:r>
              <a:rPr lang="en-US" i="1" dirty="0" smtClean="0">
                <a:solidFill>
                  <a:srgbClr val="CC0000"/>
                </a:solidFill>
              </a:rPr>
              <a:t>challenge: </a:t>
            </a:r>
            <a:r>
              <a:rPr lang="en-US" dirty="0" smtClean="0">
                <a:solidFill>
                  <a:srgbClr val="000000"/>
                </a:solidFill>
              </a:rPr>
              <a:t>how to stream content (selected from millions of videos) to hundreds of thousands of </a:t>
            </a:r>
            <a:r>
              <a:rPr lang="en-US" i="1" dirty="0" smtClean="0">
                <a:solidFill>
                  <a:srgbClr val="000000"/>
                </a:solidFill>
              </a:rPr>
              <a:t>simultaneous</a:t>
            </a:r>
            <a:r>
              <a:rPr lang="en-US" dirty="0" smtClean="0">
                <a:solidFill>
                  <a:srgbClr val="000000"/>
                </a:solidFill>
              </a:rPr>
              <a:t> users?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87338" indent="-287338"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</a:rPr>
              <a:t>o</a:t>
            </a:r>
            <a:r>
              <a:rPr lang="en-US" i="1" dirty="0" smtClean="0">
                <a:solidFill>
                  <a:srgbClr val="CC0000"/>
                </a:solidFill>
              </a:rPr>
              <a:t>ption 1: </a:t>
            </a:r>
            <a:r>
              <a:rPr lang="en-US" dirty="0" smtClean="0">
                <a:solidFill>
                  <a:srgbClr val="000000"/>
                </a:solidFill>
              </a:rPr>
              <a:t>single, large “mega-server”</a:t>
            </a:r>
          </a:p>
          <a:p>
            <a:pPr marL="681038" lvl="1" indent="-223838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ingle point of failure</a:t>
            </a:r>
          </a:p>
          <a:p>
            <a:pPr marL="681038" lvl="1" indent="-223838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oint of network congestion</a:t>
            </a:r>
          </a:p>
          <a:p>
            <a:pPr marL="681038" lvl="1" indent="-223838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ong path to distant clients</a:t>
            </a:r>
          </a:p>
          <a:p>
            <a:pPr marL="681038" lvl="1" indent="-223838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ultiple copies of video sent over outgoing link</a:t>
            </a:r>
          </a:p>
          <a:p>
            <a:pPr marL="457200" lvl="1" indent="0">
              <a:buFont typeface="Arial"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….quite simply: this solution </a:t>
            </a:r>
            <a:r>
              <a:rPr lang="en-US" i="1" dirty="0" smtClean="0">
                <a:solidFill>
                  <a:srgbClr val="CC0000"/>
                </a:solidFill>
              </a:rPr>
              <a:t>doesn</a:t>
            </a:r>
            <a:r>
              <a:rPr lang="fr-FR" i="1" dirty="0" smtClean="0">
                <a:solidFill>
                  <a:srgbClr val="CC0000"/>
                </a:solidFill>
              </a:rPr>
              <a:t>’</a:t>
            </a:r>
            <a:r>
              <a:rPr lang="en-US" i="1" dirty="0" smtClean="0">
                <a:solidFill>
                  <a:srgbClr val="CC0000"/>
                </a:solidFill>
              </a:rPr>
              <a:t>t scale</a:t>
            </a:r>
          </a:p>
          <a:p>
            <a:pPr lvl="1">
              <a:buFont typeface="Arial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0787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6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Multimedia Networking</a:t>
            </a:r>
            <a:endParaRPr lang="en-US" sz="1200">
              <a:latin typeface="Tahoma" charset="0"/>
            </a:endParaRPr>
          </a:p>
        </p:txBody>
      </p:sp>
      <p:sp>
        <p:nvSpPr>
          <p:cNvPr id="207877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3FC0A819-EE59-8E4E-9AC1-926993DDDBCF}" type="slidenum">
              <a:rPr lang="en-US" sz="1200">
                <a:latin typeface="Tahoma" charset="0"/>
              </a:rPr>
              <a:pPr/>
              <a:t>21</a:t>
            </a:fld>
            <a:endParaRPr lang="en-US" sz="120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B2B06-BCEE-5F42-BF0A-879702DCACD7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4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Content distribution networks</a:t>
            </a:r>
          </a:p>
        </p:txBody>
      </p:sp>
      <p:sp>
        <p:nvSpPr>
          <p:cNvPr id="209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7772400" cy="5053013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challenge: 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how to stream content (selected from millions of videos) to hundreds of thousands of simultaneous users?</a:t>
            </a:r>
          </a:p>
          <a:p>
            <a:endParaRPr lang="en-US" dirty="0">
              <a:solidFill>
                <a:srgbClr val="000000"/>
              </a:solidFill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option 2: 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store/serve multiple copies of videos at multiple geographically distributed sites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(CDN)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enter deep: 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push CDN servers deep into many access networks </a:t>
            </a:r>
          </a:p>
          <a:p>
            <a:pPr lvl="2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Gill Sans MT" charset="0"/>
                <a:cs typeface="Gill Sans MT" charset="0"/>
              </a:rPr>
              <a:t>close to users</a:t>
            </a:r>
          </a:p>
          <a:p>
            <a:pPr lvl="2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Gill Sans MT" charset="0"/>
                <a:cs typeface="Gill Sans MT" charset="0"/>
              </a:rPr>
              <a:t>used by Akamai, 1700 locations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bring home: 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smaller number (10’s) of larger clusters in POPs near (but not within) access networks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Gill Sans MT" charset="0"/>
                <a:cs typeface="Gill Sans MT" charset="0"/>
              </a:rPr>
              <a:t>used by Limelight</a:t>
            </a:r>
            <a:endParaRPr lang="en-US" i="1" dirty="0">
              <a:solidFill>
                <a:srgbClr val="CC0000"/>
              </a:solidFill>
              <a:latin typeface="Gill Sans MT" charset="0"/>
              <a:cs typeface="Gill Sans MT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Gill Sans MT" charset="0"/>
            </a:endParaRPr>
          </a:p>
          <a:p>
            <a:endParaRPr lang="en-US" dirty="0">
              <a:solidFill>
                <a:srgbClr val="000000"/>
              </a:solidFill>
              <a:latin typeface="Gill Sans MT" charset="0"/>
            </a:endParaRPr>
          </a:p>
          <a:p>
            <a:endParaRPr lang="en-US" dirty="0">
              <a:solidFill>
                <a:srgbClr val="000000"/>
              </a:solidFill>
              <a:latin typeface="Gill Sans MT" charset="0"/>
            </a:endParaRPr>
          </a:p>
        </p:txBody>
      </p:sp>
      <p:pic>
        <p:nvPicPr>
          <p:cNvPr id="20992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Multimedia Networking</a:t>
            </a:r>
            <a:endParaRPr lang="en-US" sz="1200">
              <a:latin typeface="Tahoma" charset="0"/>
            </a:endParaRPr>
          </a:p>
        </p:txBody>
      </p:sp>
      <p:sp>
        <p:nvSpPr>
          <p:cNvPr id="209925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77ED7641-3CFE-3748-A2D8-D2E276650A5E}" type="slidenum">
              <a:rPr lang="en-US" sz="1200">
                <a:latin typeface="Tahoma" charset="0"/>
              </a:rPr>
              <a:pPr/>
              <a:t>22</a:t>
            </a:fld>
            <a:endParaRPr lang="en-US" sz="120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C55BB-E255-4748-86B0-554ACCA5512A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7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677988" y="3854450"/>
            <a:ext cx="347662" cy="681038"/>
            <a:chOff x="7923189" y="2486664"/>
            <a:chExt cx="360377" cy="884585"/>
          </a:xfrm>
        </p:grpSpPr>
        <p:pic>
          <p:nvPicPr>
            <p:cNvPr id="21260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607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60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0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1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1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63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63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63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62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63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2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2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2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2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63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3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1970" name="Rectangle 2"/>
          <p:cNvSpPr txBox="1">
            <a:spLocks noChangeArrowheads="1"/>
          </p:cNvSpPr>
          <p:nvPr/>
        </p:nvSpPr>
        <p:spPr bwMode="auto"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4000">
                <a:solidFill>
                  <a:srgbClr val="000099"/>
                </a:solidFill>
                <a:latin typeface="Gill Sans MT" charset="0"/>
                <a:cs typeface="Arial" charset="0"/>
              </a:rPr>
              <a:t>Content Distribution Networks </a:t>
            </a:r>
            <a:r>
              <a:rPr lang="en-US" sz="3600">
                <a:solidFill>
                  <a:srgbClr val="000099"/>
                </a:solidFill>
                <a:latin typeface="Gill Sans MT" charset="0"/>
                <a:cs typeface="Arial" charset="0"/>
              </a:rPr>
              <a:t>(CDNs)</a:t>
            </a:r>
          </a:p>
        </p:txBody>
      </p:sp>
      <p:pic>
        <p:nvPicPr>
          <p:cNvPr id="211971" name="Picture 1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904875"/>
            <a:ext cx="83105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1972" name="Group 485"/>
          <p:cNvGrpSpPr>
            <a:grpSpLocks/>
          </p:cNvGrpSpPr>
          <p:nvPr/>
        </p:nvGrpSpPr>
        <p:grpSpPr bwMode="auto">
          <a:xfrm>
            <a:off x="1163638" y="3897313"/>
            <a:ext cx="7000875" cy="2516187"/>
            <a:chOff x="450850" y="1669617"/>
            <a:chExt cx="8386121" cy="4786198"/>
          </a:xfrm>
        </p:grpSpPr>
        <p:sp>
          <p:nvSpPr>
            <p:cNvPr id="212306" name="Freeform 84"/>
            <p:cNvSpPr>
              <a:spLocks/>
            </p:cNvSpPr>
            <p:nvPr/>
          </p:nvSpPr>
          <p:spPr bwMode="auto">
            <a:xfrm>
              <a:off x="1825539" y="224138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07" name="Freeform 84"/>
            <p:cNvSpPr>
              <a:spLocks/>
            </p:cNvSpPr>
            <p:nvPr/>
          </p:nvSpPr>
          <p:spPr bwMode="auto">
            <a:xfrm>
              <a:off x="669683" y="304142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08" name="Freeform 84"/>
            <p:cNvSpPr>
              <a:spLocks/>
            </p:cNvSpPr>
            <p:nvPr/>
          </p:nvSpPr>
          <p:spPr bwMode="auto">
            <a:xfrm>
              <a:off x="6334646" y="249536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09" name="Freeform 84"/>
            <p:cNvSpPr>
              <a:spLocks/>
            </p:cNvSpPr>
            <p:nvPr/>
          </p:nvSpPr>
          <p:spPr bwMode="auto">
            <a:xfrm>
              <a:off x="1241260" y="535264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10" name="Freeform 84"/>
            <p:cNvSpPr>
              <a:spLocks/>
            </p:cNvSpPr>
            <p:nvPr/>
          </p:nvSpPr>
          <p:spPr bwMode="auto">
            <a:xfrm>
              <a:off x="822104" y="473039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11" name="Freeform 84"/>
            <p:cNvSpPr>
              <a:spLocks/>
            </p:cNvSpPr>
            <p:nvPr/>
          </p:nvSpPr>
          <p:spPr bwMode="auto">
            <a:xfrm>
              <a:off x="593473" y="407004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12" name="Freeform 84"/>
            <p:cNvSpPr>
              <a:spLocks/>
            </p:cNvSpPr>
            <p:nvPr/>
          </p:nvSpPr>
          <p:spPr bwMode="auto">
            <a:xfrm>
              <a:off x="7084047" y="2927129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13" name="Freeform 84"/>
            <p:cNvSpPr>
              <a:spLocks/>
            </p:cNvSpPr>
            <p:nvPr/>
          </p:nvSpPr>
          <p:spPr bwMode="auto">
            <a:xfrm>
              <a:off x="3425955" y="200010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14" name="Freeform 84"/>
            <p:cNvSpPr>
              <a:spLocks/>
            </p:cNvSpPr>
            <p:nvPr/>
          </p:nvSpPr>
          <p:spPr bwMode="auto">
            <a:xfrm>
              <a:off x="1050735" y="264775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15" name="Freeform 84"/>
            <p:cNvSpPr>
              <a:spLocks/>
            </p:cNvSpPr>
            <p:nvPr/>
          </p:nvSpPr>
          <p:spPr bwMode="auto">
            <a:xfrm>
              <a:off x="4340478" y="197470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16" name="Freeform 84"/>
            <p:cNvSpPr>
              <a:spLocks/>
            </p:cNvSpPr>
            <p:nvPr/>
          </p:nvSpPr>
          <p:spPr bwMode="auto">
            <a:xfrm>
              <a:off x="7401590" y="560662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17" name="Freeform 84"/>
            <p:cNvSpPr>
              <a:spLocks/>
            </p:cNvSpPr>
            <p:nvPr/>
          </p:nvSpPr>
          <p:spPr bwMode="auto">
            <a:xfrm>
              <a:off x="8239903" y="495897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18" name="Freeform 84"/>
            <p:cNvSpPr>
              <a:spLocks/>
            </p:cNvSpPr>
            <p:nvPr/>
          </p:nvSpPr>
          <p:spPr bwMode="auto">
            <a:xfrm>
              <a:off x="8011272" y="404464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19" name="Freeform 84"/>
            <p:cNvSpPr>
              <a:spLocks/>
            </p:cNvSpPr>
            <p:nvPr/>
          </p:nvSpPr>
          <p:spPr bwMode="auto">
            <a:xfrm>
              <a:off x="5166089" y="5847904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20" name="Freeform 84"/>
            <p:cNvSpPr>
              <a:spLocks/>
            </p:cNvSpPr>
            <p:nvPr/>
          </p:nvSpPr>
          <p:spPr bwMode="auto">
            <a:xfrm>
              <a:off x="4251566" y="598759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21" name="Freeform 84"/>
            <p:cNvSpPr>
              <a:spLocks/>
            </p:cNvSpPr>
            <p:nvPr/>
          </p:nvSpPr>
          <p:spPr bwMode="auto">
            <a:xfrm>
              <a:off x="3032202" y="5835205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22" name="TextBox 4"/>
            <p:cNvSpPr txBox="1">
              <a:spLocks noChangeArrowheads="1"/>
            </p:cNvSpPr>
            <p:nvPr/>
          </p:nvSpPr>
          <p:spPr bwMode="auto">
            <a:xfrm rot="307360">
              <a:off x="5295233" y="1669617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3" name="TextBox 179"/>
            <p:cNvSpPr txBox="1">
              <a:spLocks noChangeArrowheads="1"/>
            </p:cNvSpPr>
            <p:nvPr/>
          </p:nvSpPr>
          <p:spPr bwMode="auto">
            <a:xfrm rot="2829263">
              <a:off x="7635935" y="3085162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4" name="TextBox 180"/>
            <p:cNvSpPr txBox="1">
              <a:spLocks noChangeArrowheads="1"/>
            </p:cNvSpPr>
            <p:nvPr/>
          </p:nvSpPr>
          <p:spPr bwMode="auto">
            <a:xfrm rot="9845918">
              <a:off x="6395000" y="5885558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5" name="TextBox 181"/>
            <p:cNvSpPr txBox="1">
              <a:spLocks noChangeArrowheads="1"/>
            </p:cNvSpPr>
            <p:nvPr/>
          </p:nvSpPr>
          <p:spPr bwMode="auto">
            <a:xfrm rot="-9948738">
              <a:off x="2117518" y="5932635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6" name="TextBox 182"/>
            <p:cNvSpPr txBox="1">
              <a:spLocks noChangeArrowheads="1"/>
            </p:cNvSpPr>
            <p:nvPr/>
          </p:nvSpPr>
          <p:spPr bwMode="auto">
            <a:xfrm rot="-4992697">
              <a:off x="440646" y="3712538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7" name="TextBox 183"/>
            <p:cNvSpPr txBox="1">
              <a:spLocks noChangeArrowheads="1"/>
            </p:cNvSpPr>
            <p:nvPr/>
          </p:nvSpPr>
          <p:spPr bwMode="auto">
            <a:xfrm rot="-520651">
              <a:off x="2536067" y="1734469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grpSp>
          <p:nvGrpSpPr>
            <p:cNvPr id="212328" name="Group 8"/>
            <p:cNvGrpSpPr>
              <a:grpSpLocks/>
            </p:cNvGrpSpPr>
            <p:nvPr/>
          </p:nvGrpSpPr>
          <p:grpSpPr bwMode="auto">
            <a:xfrm>
              <a:off x="4546600" y="3746500"/>
              <a:ext cx="3225800" cy="1117600"/>
              <a:chOff x="7848600" y="2044700"/>
              <a:chExt cx="3200399" cy="1371600"/>
            </a:xfrm>
          </p:grpSpPr>
          <p:sp>
            <p:nvSpPr>
              <p:cNvPr id="212524" name="Oval 3"/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525" name="Group 133"/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9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9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60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601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604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05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602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03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12526" name="Straight Connector 10"/>
              <p:cNvCxnSpPr>
                <a:cxnSpLocks noChangeShapeType="1"/>
                <a:stCxn id="212603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7" name="Straight Connector 297"/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8" name="Straight Connector 298"/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9" name="Straight Connector 299"/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0" name="Straight Connector 300"/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1" name="Straight Connector 301"/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2" name="Straight Connector 302"/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3" name="Straight Connector 303"/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4" name="Straight Connector 304"/>
              <p:cNvCxnSpPr>
                <a:cxnSpLocks noChangeShapeType="1"/>
                <a:endCxn id="212598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535" name="Group 133"/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9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9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9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593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96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97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594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95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536" name="Group 133"/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8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8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8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585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8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89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586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87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537" name="Group 133"/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574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75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76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577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0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81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578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79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538" name="Group 133"/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56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6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6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569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72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73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570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71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539" name="Group 133"/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55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5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6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561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64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65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562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63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540" name="Group 133"/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55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5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5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553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56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57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554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55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541" name="Group 133"/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54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4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545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48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49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546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47" name="Line 141"/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2329" name="Group 331"/>
            <p:cNvGrpSpPr>
              <a:grpSpLocks/>
            </p:cNvGrpSpPr>
            <p:nvPr/>
          </p:nvGrpSpPr>
          <p:grpSpPr bwMode="auto">
            <a:xfrm>
              <a:off x="1803400" y="2755900"/>
              <a:ext cx="3467100" cy="1193800"/>
              <a:chOff x="7848600" y="2044700"/>
              <a:chExt cx="3200399" cy="1371600"/>
            </a:xfrm>
          </p:grpSpPr>
          <p:sp>
            <p:nvSpPr>
              <p:cNvPr id="212442" name="Oval 332"/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443" name="Group 133"/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1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1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1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519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22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23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520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21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12444" name="Straight Connector 334"/>
              <p:cNvCxnSpPr>
                <a:cxnSpLocks noChangeShapeType="1"/>
                <a:stCxn id="212521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5" name="Straight Connector 335"/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6" name="Straight Connector 336"/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7" name="Straight Connector 337"/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8" name="Straight Connector 338"/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9" name="Straight Connector 339"/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0" name="Straight Connector 340"/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1" name="Straight Connector 341"/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2" name="Straight Connector 342"/>
              <p:cNvCxnSpPr>
                <a:cxnSpLocks noChangeShapeType="1"/>
                <a:endCxn id="212516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453" name="Group 133"/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0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0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1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511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14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15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512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13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454" name="Group 133"/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0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0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50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503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06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07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504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05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455" name="Group 133"/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49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49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49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495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8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99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496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97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456" name="Group 133"/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484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485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486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487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0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91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488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89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457" name="Group 133"/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47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47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47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479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82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83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480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81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458" name="Group 133"/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46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46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47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471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74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75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472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73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459" name="Group 133"/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46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46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46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2463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66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67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464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65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2330" name="Oval 417"/>
            <p:cNvSpPr>
              <a:spLocks noChangeArrowheads="1"/>
            </p:cNvSpPr>
            <p:nvPr/>
          </p:nvSpPr>
          <p:spPr bwMode="auto">
            <a:xfrm>
              <a:off x="1498600" y="4165600"/>
              <a:ext cx="3086100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12331" name="Group 133"/>
            <p:cNvGrpSpPr>
              <a:grpSpLocks/>
            </p:cNvGrpSpPr>
            <p:nvPr/>
          </p:nvGrpSpPr>
          <p:grpSpPr bwMode="auto">
            <a:xfrm>
              <a:off x="2152272" y="4264503"/>
              <a:ext cx="513732" cy="157430"/>
              <a:chOff x="2356" y="1300"/>
              <a:chExt cx="555" cy="194"/>
            </a:xfrm>
          </p:grpSpPr>
          <p:sp>
            <p:nvSpPr>
              <p:cNvPr id="21243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4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4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24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43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3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12332" name="Straight Connector 419"/>
            <p:cNvCxnSpPr>
              <a:cxnSpLocks noChangeShapeType="1"/>
              <a:stCxn id="212439" idx="0"/>
            </p:cNvCxnSpPr>
            <p:nvPr/>
          </p:nvCxnSpPr>
          <p:spPr bwMode="auto">
            <a:xfrm>
              <a:off x="2662301" y="4315627"/>
              <a:ext cx="940542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3" name="Straight Connector 420"/>
            <p:cNvCxnSpPr>
              <a:cxnSpLocks noChangeShapeType="1"/>
            </p:cNvCxnSpPr>
            <p:nvPr/>
          </p:nvCxnSpPr>
          <p:spPr bwMode="auto">
            <a:xfrm>
              <a:off x="3112420" y="4624312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4" name="Straight Connector 421"/>
            <p:cNvCxnSpPr>
              <a:cxnSpLocks noChangeShapeType="1"/>
            </p:cNvCxnSpPr>
            <p:nvPr/>
          </p:nvCxnSpPr>
          <p:spPr bwMode="auto">
            <a:xfrm flipV="1">
              <a:off x="2920421" y="4797923"/>
              <a:ext cx="234667" cy="388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5" name="Straight Connector 422"/>
            <p:cNvCxnSpPr>
              <a:cxnSpLocks noChangeShapeType="1"/>
            </p:cNvCxnSpPr>
            <p:nvPr/>
          </p:nvCxnSpPr>
          <p:spPr bwMode="auto">
            <a:xfrm flipV="1">
              <a:off x="2636021" y="4648552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6" name="Straight Connector 423"/>
            <p:cNvCxnSpPr>
              <a:cxnSpLocks noChangeShapeType="1"/>
            </p:cNvCxnSpPr>
            <p:nvPr/>
          </p:nvCxnSpPr>
          <p:spPr bwMode="auto">
            <a:xfrm flipV="1">
              <a:off x="2348386" y="4902261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7" name="Straight Connector 424"/>
            <p:cNvCxnSpPr>
              <a:cxnSpLocks noChangeShapeType="1"/>
            </p:cNvCxnSpPr>
            <p:nvPr/>
          </p:nvCxnSpPr>
          <p:spPr bwMode="auto">
            <a:xfrm flipV="1">
              <a:off x="3127556" y="4839861"/>
              <a:ext cx="243934" cy="2154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8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3601475" y="4827802"/>
              <a:ext cx="342282" cy="1059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9" name="Straight Connector 426"/>
            <p:cNvCxnSpPr>
              <a:cxnSpLocks noChangeShapeType="1"/>
            </p:cNvCxnSpPr>
            <p:nvPr/>
          </p:nvCxnSpPr>
          <p:spPr bwMode="auto">
            <a:xfrm flipV="1">
              <a:off x="3587812" y="4532358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0" name="Straight Connector 427"/>
            <p:cNvCxnSpPr>
              <a:cxnSpLocks noChangeShapeType="1"/>
              <a:endCxn id="212434" idx="4"/>
            </p:cNvCxnSpPr>
            <p:nvPr/>
          </p:nvCxnSpPr>
          <p:spPr bwMode="auto">
            <a:xfrm flipH="1" flipV="1">
              <a:off x="2408213" y="4421934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2341" name="Group 133"/>
            <p:cNvGrpSpPr>
              <a:grpSpLocks/>
            </p:cNvGrpSpPr>
            <p:nvPr/>
          </p:nvGrpSpPr>
          <p:grpSpPr bwMode="auto">
            <a:xfrm>
              <a:off x="3144256" y="4681760"/>
              <a:ext cx="513732" cy="157430"/>
              <a:chOff x="2356" y="1300"/>
              <a:chExt cx="555" cy="194"/>
            </a:xfrm>
          </p:grpSpPr>
          <p:sp>
            <p:nvSpPr>
              <p:cNvPr id="2124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4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4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24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43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3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342" name="Group 133"/>
            <p:cNvGrpSpPr>
              <a:grpSpLocks/>
            </p:cNvGrpSpPr>
            <p:nvPr/>
          </p:nvGrpSpPr>
          <p:grpSpPr bwMode="auto">
            <a:xfrm>
              <a:off x="2389607" y="4745634"/>
              <a:ext cx="513732" cy="157430"/>
              <a:chOff x="2356" y="1300"/>
              <a:chExt cx="555" cy="194"/>
            </a:xfrm>
          </p:grpSpPr>
          <p:sp>
            <p:nvSpPr>
              <p:cNvPr id="2124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4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4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24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42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2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343" name="Group 133"/>
            <p:cNvGrpSpPr>
              <a:grpSpLocks/>
            </p:cNvGrpSpPr>
            <p:nvPr/>
          </p:nvGrpSpPr>
          <p:grpSpPr bwMode="auto">
            <a:xfrm>
              <a:off x="2667612" y="4492209"/>
              <a:ext cx="513732" cy="157430"/>
              <a:chOff x="2356" y="1300"/>
              <a:chExt cx="555" cy="194"/>
            </a:xfrm>
          </p:grpSpPr>
          <p:sp>
            <p:nvSpPr>
              <p:cNvPr id="2124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4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4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241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1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1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41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1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344" name="Group 133"/>
            <p:cNvGrpSpPr>
              <a:grpSpLocks/>
            </p:cNvGrpSpPr>
            <p:nvPr/>
          </p:nvGrpSpPr>
          <p:grpSpPr bwMode="auto">
            <a:xfrm>
              <a:off x="3578257" y="4374518"/>
              <a:ext cx="513732" cy="157430"/>
              <a:chOff x="2356" y="1300"/>
              <a:chExt cx="555" cy="194"/>
            </a:xfrm>
          </p:grpSpPr>
          <p:sp>
            <p:nvSpPr>
              <p:cNvPr id="21240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40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40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240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0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40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0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345" name="Group 133"/>
            <p:cNvGrpSpPr>
              <a:grpSpLocks/>
            </p:cNvGrpSpPr>
            <p:nvPr/>
          </p:nvGrpSpPr>
          <p:grpSpPr bwMode="auto">
            <a:xfrm>
              <a:off x="3797517" y="4879602"/>
              <a:ext cx="513732" cy="157430"/>
              <a:chOff x="2356" y="1300"/>
              <a:chExt cx="555" cy="194"/>
            </a:xfrm>
          </p:grpSpPr>
          <p:sp>
            <p:nvSpPr>
              <p:cNvPr id="2123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3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3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239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0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39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9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346" name="Group 133"/>
            <p:cNvGrpSpPr>
              <a:grpSpLocks/>
            </p:cNvGrpSpPr>
            <p:nvPr/>
          </p:nvGrpSpPr>
          <p:grpSpPr bwMode="auto">
            <a:xfrm>
              <a:off x="2927730" y="5041361"/>
              <a:ext cx="513732" cy="157430"/>
              <a:chOff x="2356" y="1300"/>
              <a:chExt cx="555" cy="194"/>
            </a:xfrm>
          </p:grpSpPr>
          <p:sp>
            <p:nvSpPr>
              <p:cNvPr id="21238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38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38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238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9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9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39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9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347" name="Group 133"/>
            <p:cNvGrpSpPr>
              <a:grpSpLocks/>
            </p:cNvGrpSpPr>
            <p:nvPr/>
          </p:nvGrpSpPr>
          <p:grpSpPr bwMode="auto">
            <a:xfrm>
              <a:off x="2066981" y="4995528"/>
              <a:ext cx="513732" cy="157430"/>
              <a:chOff x="2356" y="1300"/>
              <a:chExt cx="555" cy="194"/>
            </a:xfrm>
          </p:grpSpPr>
          <p:sp>
            <p:nvSpPr>
              <p:cNvPr id="21237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37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238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238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8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8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38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8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12348" name="Straight Connector 12"/>
            <p:cNvCxnSpPr>
              <a:cxnSpLocks noChangeShapeType="1"/>
              <a:endCxn id="212518" idx="1"/>
            </p:cNvCxnSpPr>
            <p:nvPr/>
          </p:nvCxnSpPr>
          <p:spPr bwMode="auto">
            <a:xfrm>
              <a:off x="2382838" y="2609850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9" name="Straight Connector 500"/>
            <p:cNvCxnSpPr>
              <a:cxnSpLocks noChangeShapeType="1"/>
              <a:stCxn id="212314" idx="8"/>
              <a:endCxn id="212375" idx="2"/>
            </p:cNvCxnSpPr>
            <p:nvPr/>
          </p:nvCxnSpPr>
          <p:spPr bwMode="auto">
            <a:xfrm>
              <a:off x="1455738" y="2990850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0" name="Straight Connector 501"/>
            <p:cNvCxnSpPr>
              <a:cxnSpLocks noChangeShapeType="1"/>
              <a:endCxn id="212375" idx="3"/>
            </p:cNvCxnSpPr>
            <p:nvPr/>
          </p:nvCxnSpPr>
          <p:spPr bwMode="auto">
            <a:xfrm>
              <a:off x="1235075" y="3271838"/>
              <a:ext cx="123825" cy="2127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1" name="Straight Connector 502"/>
            <p:cNvCxnSpPr>
              <a:cxnSpLocks noChangeShapeType="1"/>
              <a:endCxn id="212486" idx="1"/>
            </p:cNvCxnSpPr>
            <p:nvPr/>
          </p:nvCxnSpPr>
          <p:spPr bwMode="auto">
            <a:xfrm>
              <a:off x="3916363" y="2411413"/>
              <a:ext cx="307975" cy="5730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2" name="Straight Connector 503"/>
            <p:cNvCxnSpPr>
              <a:cxnSpLocks noChangeShapeType="1"/>
              <a:endCxn id="212486" idx="0"/>
            </p:cNvCxnSpPr>
            <p:nvPr/>
          </p:nvCxnSpPr>
          <p:spPr bwMode="auto">
            <a:xfrm flipH="1">
              <a:off x="4425950" y="2389188"/>
              <a:ext cx="384175" cy="5794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3" name="Straight Connector 504"/>
            <p:cNvCxnSpPr>
              <a:cxnSpLocks noChangeShapeType="1"/>
              <a:endCxn id="212568" idx="0"/>
            </p:cNvCxnSpPr>
            <p:nvPr/>
          </p:nvCxnSpPr>
          <p:spPr bwMode="auto">
            <a:xfrm>
              <a:off x="6770688" y="2900363"/>
              <a:ext cx="215900" cy="10461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4" name="Straight Connector 505"/>
            <p:cNvCxnSpPr>
              <a:cxnSpLocks noChangeShapeType="1"/>
            </p:cNvCxnSpPr>
            <p:nvPr/>
          </p:nvCxnSpPr>
          <p:spPr bwMode="auto">
            <a:xfrm flipH="1">
              <a:off x="7137400" y="3251200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5" name="Straight Connector 506"/>
            <p:cNvCxnSpPr>
              <a:cxnSpLocks noChangeShapeType="1"/>
              <a:stCxn id="212318" idx="4"/>
              <a:endCxn id="212563" idx="0"/>
            </p:cNvCxnSpPr>
            <p:nvPr/>
          </p:nvCxnSpPr>
          <p:spPr bwMode="auto">
            <a:xfrm flipH="1">
              <a:off x="7483475" y="4229100"/>
              <a:ext cx="541338" cy="2492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6" name="Straight Connector 507"/>
            <p:cNvCxnSpPr>
              <a:cxnSpLocks noChangeShapeType="1"/>
            </p:cNvCxnSpPr>
            <p:nvPr/>
          </p:nvCxnSpPr>
          <p:spPr bwMode="auto">
            <a:xfrm flipH="1" flipV="1">
              <a:off x="7454900" y="4573588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7" name="Straight Connector 508"/>
            <p:cNvCxnSpPr>
              <a:cxnSpLocks noChangeShapeType="1"/>
              <a:endCxn id="212550" idx="5"/>
            </p:cNvCxnSpPr>
            <p:nvPr/>
          </p:nvCxnSpPr>
          <p:spPr bwMode="auto">
            <a:xfrm flipH="1" flipV="1">
              <a:off x="6496050" y="4722813"/>
              <a:ext cx="1047750" cy="9667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8" name="Straight Connector 509"/>
            <p:cNvCxnSpPr>
              <a:cxnSpLocks noChangeShapeType="1"/>
              <a:stCxn id="212319" idx="0"/>
              <a:endCxn id="212374" idx="5"/>
            </p:cNvCxnSpPr>
            <p:nvPr/>
          </p:nvCxnSpPr>
          <p:spPr bwMode="auto">
            <a:xfrm flipH="1" flipV="1">
              <a:off x="5084763" y="5684838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9" name="Straight Connector 510"/>
            <p:cNvCxnSpPr>
              <a:cxnSpLocks noChangeShapeType="1"/>
            </p:cNvCxnSpPr>
            <p:nvPr/>
          </p:nvCxnSpPr>
          <p:spPr bwMode="auto">
            <a:xfrm flipH="1" flipV="1">
              <a:off x="4068763" y="5045075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0" name="Straight Connector 511"/>
            <p:cNvCxnSpPr>
              <a:cxnSpLocks noChangeShapeType="1"/>
            </p:cNvCxnSpPr>
            <p:nvPr/>
          </p:nvCxnSpPr>
          <p:spPr bwMode="auto">
            <a:xfrm flipV="1">
              <a:off x="3389313" y="5689600"/>
              <a:ext cx="306387" cy="165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1" name="Straight Connector 512"/>
            <p:cNvCxnSpPr>
              <a:cxnSpLocks noChangeShapeType="1"/>
            </p:cNvCxnSpPr>
            <p:nvPr/>
          </p:nvCxnSpPr>
          <p:spPr bwMode="auto">
            <a:xfrm flipV="1">
              <a:off x="1790700" y="5160963"/>
              <a:ext cx="401638" cy="2095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2" name="Straight Connector 513"/>
            <p:cNvCxnSpPr>
              <a:cxnSpLocks noChangeShapeType="1"/>
            </p:cNvCxnSpPr>
            <p:nvPr/>
          </p:nvCxnSpPr>
          <p:spPr bwMode="auto">
            <a:xfrm flipV="1">
              <a:off x="1179513" y="4467225"/>
              <a:ext cx="227012" cy="2825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3" name="Straight Connector 514"/>
            <p:cNvCxnSpPr>
              <a:cxnSpLocks noChangeShapeType="1"/>
              <a:endCxn id="212375" idx="5"/>
            </p:cNvCxnSpPr>
            <p:nvPr/>
          </p:nvCxnSpPr>
          <p:spPr bwMode="auto">
            <a:xfrm flipV="1">
              <a:off x="1155700" y="4368800"/>
              <a:ext cx="203200" cy="7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4" name="Oval 14"/>
            <p:cNvSpPr>
              <a:spLocks noChangeArrowheads="1"/>
            </p:cNvSpPr>
            <p:nvPr/>
          </p:nvSpPr>
          <p:spPr bwMode="auto">
            <a:xfrm>
              <a:off x="5677595" y="2896842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212365" name="Straight Connector 18"/>
            <p:cNvCxnSpPr>
              <a:cxnSpLocks noChangeShapeType="1"/>
            </p:cNvCxnSpPr>
            <p:nvPr/>
          </p:nvCxnSpPr>
          <p:spPr bwMode="auto">
            <a:xfrm>
              <a:off x="4713288" y="3051291"/>
              <a:ext cx="964307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6" name="Straight Connector 516"/>
            <p:cNvCxnSpPr>
              <a:cxnSpLocks noChangeShapeType="1"/>
            </p:cNvCxnSpPr>
            <p:nvPr/>
          </p:nvCxnSpPr>
          <p:spPr bwMode="auto">
            <a:xfrm>
              <a:off x="6139457" y="3169615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7" name="Straight Connector 515"/>
            <p:cNvCxnSpPr>
              <a:cxnSpLocks noChangeShapeType="1"/>
              <a:stCxn id="212404" idx="0"/>
            </p:cNvCxnSpPr>
            <p:nvPr/>
          </p:nvCxnSpPr>
          <p:spPr bwMode="auto">
            <a:xfrm flipV="1">
              <a:off x="3832888" y="4233720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8" name="Oval 521"/>
            <p:cNvSpPr>
              <a:spLocks noChangeArrowheads="1"/>
            </p:cNvSpPr>
            <p:nvPr/>
          </p:nvSpPr>
          <p:spPr bwMode="auto">
            <a:xfrm>
              <a:off x="3932543" y="3959560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212369" name="Straight Connector 519"/>
            <p:cNvCxnSpPr>
              <a:cxnSpLocks noChangeShapeType="1"/>
              <a:stCxn id="212368" idx="6"/>
              <a:endCxn id="212602" idx="1"/>
            </p:cNvCxnSpPr>
            <p:nvPr/>
          </p:nvCxnSpPr>
          <p:spPr bwMode="auto">
            <a:xfrm flipV="1">
              <a:off x="4460773" y="3953940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0" name="Straight Connector 520"/>
            <p:cNvCxnSpPr>
              <a:cxnSpLocks noChangeShapeType="1"/>
            </p:cNvCxnSpPr>
            <p:nvPr/>
          </p:nvCxnSpPr>
          <p:spPr bwMode="auto">
            <a:xfrm>
              <a:off x="3692525" y="3789363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1" name="Straight Connector 7"/>
            <p:cNvCxnSpPr>
              <a:cxnSpLocks noChangeShapeType="1"/>
              <a:stCxn id="212476" idx="5"/>
              <a:endCxn id="212600" idx="1"/>
            </p:cNvCxnSpPr>
            <p:nvPr/>
          </p:nvCxnSpPr>
          <p:spPr bwMode="auto">
            <a:xfrm>
              <a:off x="4876727" y="3633788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2" name="Straight Connector 415"/>
            <p:cNvCxnSpPr>
              <a:cxnSpLocks noChangeShapeType="1"/>
              <a:endCxn id="212436" idx="0"/>
            </p:cNvCxnSpPr>
            <p:nvPr/>
          </p:nvCxnSpPr>
          <p:spPr bwMode="auto">
            <a:xfrm flipH="1">
              <a:off x="2406650" y="3753813"/>
              <a:ext cx="282556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3" name="Straight Connector 523"/>
            <p:cNvCxnSpPr>
              <a:cxnSpLocks noChangeShapeType="1"/>
              <a:stCxn id="212399" idx="0"/>
            </p:cNvCxnSpPr>
            <p:nvPr/>
          </p:nvCxnSpPr>
          <p:spPr bwMode="auto">
            <a:xfrm flipV="1">
              <a:off x="4307761" y="4626483"/>
              <a:ext cx="844015" cy="3042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74" name="Oval 6"/>
            <p:cNvSpPr>
              <a:spLocks noChangeArrowheads="1"/>
            </p:cNvSpPr>
            <p:nvPr/>
          </p:nvSpPr>
          <p:spPr bwMode="auto">
            <a:xfrm>
              <a:off x="3340100" y="5359400"/>
              <a:ext cx="20447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375" name="Oval 517"/>
            <p:cNvSpPr>
              <a:spLocks noChangeArrowheads="1"/>
            </p:cNvSpPr>
            <p:nvPr/>
          </p:nvSpPr>
          <p:spPr bwMode="auto">
            <a:xfrm rot="5400000">
              <a:off x="867569" y="3736182"/>
              <a:ext cx="1252537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212376" name="Straight Connector 39941"/>
            <p:cNvCxnSpPr>
              <a:cxnSpLocks noChangeShapeType="1"/>
              <a:stCxn id="212375" idx="0"/>
              <a:endCxn id="212464" idx="0"/>
            </p:cNvCxnSpPr>
            <p:nvPr/>
          </p:nvCxnSpPr>
          <p:spPr bwMode="auto">
            <a:xfrm flipV="1">
              <a:off x="1684338" y="3654425"/>
              <a:ext cx="758825" cy="2730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7" name="Straight Connector 524"/>
            <p:cNvCxnSpPr>
              <a:cxnSpLocks noChangeShapeType="1"/>
              <a:endCxn id="212438" idx="1"/>
            </p:cNvCxnSpPr>
            <p:nvPr/>
          </p:nvCxnSpPr>
          <p:spPr bwMode="auto">
            <a:xfrm>
              <a:off x="1685925" y="4111625"/>
              <a:ext cx="466725" cy="2698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973" name="Group 418"/>
          <p:cNvGrpSpPr>
            <a:grpSpLocks/>
          </p:cNvGrpSpPr>
          <p:nvPr/>
        </p:nvGrpSpPr>
        <p:grpSpPr bwMode="auto">
          <a:xfrm>
            <a:off x="439738" y="4827588"/>
            <a:ext cx="874712" cy="506412"/>
            <a:chOff x="2889" y="1631"/>
            <a:chExt cx="980" cy="743"/>
          </a:xfrm>
        </p:grpSpPr>
        <p:sp>
          <p:nvSpPr>
            <p:cNvPr id="212304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249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4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 dirty="0">
                <a:solidFill>
                  <a:srgbClr val="00CCFF"/>
                </a:solidFill>
              </a:endParaRPr>
            </a:p>
          </p:txBody>
        </p:sp>
      </p:grpSp>
      <p:sp>
        <p:nvSpPr>
          <p:cNvPr id="211974" name="Line 424"/>
          <p:cNvSpPr>
            <a:spLocks noChangeShapeType="1"/>
          </p:cNvSpPr>
          <p:nvPr/>
        </p:nvSpPr>
        <p:spPr bwMode="auto">
          <a:xfrm flipV="1">
            <a:off x="1162050" y="5280025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60413" y="2065338"/>
            <a:ext cx="7772400" cy="1306512"/>
          </a:xfrm>
        </p:spPr>
        <p:txBody>
          <a:bodyPr/>
          <a:lstStyle/>
          <a:p>
            <a:pP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subscriber requests content from CDN</a:t>
            </a:r>
          </a:p>
        </p:txBody>
      </p:sp>
      <p:grpSp>
        <p:nvGrpSpPr>
          <p:cNvPr id="793" name="Group 792"/>
          <p:cNvGrpSpPr>
            <a:grpSpLocks/>
          </p:cNvGrpSpPr>
          <p:nvPr/>
        </p:nvGrpSpPr>
        <p:grpSpPr bwMode="auto">
          <a:xfrm>
            <a:off x="3221038" y="5776913"/>
            <a:ext cx="349250" cy="679450"/>
            <a:chOff x="7923189" y="2486664"/>
            <a:chExt cx="360377" cy="884585"/>
          </a:xfrm>
        </p:grpSpPr>
        <p:pic>
          <p:nvPicPr>
            <p:cNvPr id="21227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71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7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7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7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7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7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30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7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30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8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9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28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9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8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8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9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9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8" name="Group 827"/>
          <p:cNvGrpSpPr>
            <a:grpSpLocks/>
          </p:cNvGrpSpPr>
          <p:nvPr/>
        </p:nvGrpSpPr>
        <p:grpSpPr bwMode="auto">
          <a:xfrm>
            <a:off x="4387850" y="3556000"/>
            <a:ext cx="347663" cy="679450"/>
            <a:chOff x="7923189" y="2486664"/>
            <a:chExt cx="360377" cy="884585"/>
          </a:xfrm>
        </p:grpSpPr>
        <p:pic>
          <p:nvPicPr>
            <p:cNvPr id="2122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37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3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3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4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4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6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6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6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25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6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5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5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5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5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6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6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63" name="Group 862"/>
          <p:cNvGrpSpPr>
            <a:grpSpLocks/>
          </p:cNvGrpSpPr>
          <p:nvPr/>
        </p:nvGrpSpPr>
        <p:grpSpPr bwMode="auto">
          <a:xfrm>
            <a:off x="5084763" y="5611813"/>
            <a:ext cx="347662" cy="681037"/>
            <a:chOff x="7923189" y="2486664"/>
            <a:chExt cx="360377" cy="884585"/>
          </a:xfrm>
        </p:grpSpPr>
        <p:pic>
          <p:nvPicPr>
            <p:cNvPr id="21220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03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0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0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0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0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0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0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3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3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3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21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2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2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1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2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2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2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98" name="Group 897"/>
          <p:cNvGrpSpPr>
            <a:grpSpLocks/>
          </p:cNvGrpSpPr>
          <p:nvPr/>
        </p:nvGrpSpPr>
        <p:grpSpPr bwMode="auto">
          <a:xfrm>
            <a:off x="6067425" y="3829050"/>
            <a:ext cx="347663" cy="681038"/>
            <a:chOff x="7923189" y="2486664"/>
            <a:chExt cx="360377" cy="884585"/>
          </a:xfrm>
        </p:grpSpPr>
        <p:pic>
          <p:nvPicPr>
            <p:cNvPr id="2121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69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7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7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7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7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0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0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9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8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9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18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9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8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8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8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9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33" name="Group 932"/>
          <p:cNvGrpSpPr>
            <a:grpSpLocks/>
          </p:cNvGrpSpPr>
          <p:nvPr/>
        </p:nvGrpSpPr>
        <p:grpSpPr bwMode="auto">
          <a:xfrm>
            <a:off x="2122488" y="5629275"/>
            <a:ext cx="347662" cy="681038"/>
            <a:chOff x="7923189" y="2486664"/>
            <a:chExt cx="360377" cy="884585"/>
          </a:xfrm>
        </p:grpSpPr>
        <p:pic>
          <p:nvPicPr>
            <p:cNvPr id="21213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35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36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7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38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9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0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1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166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7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2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3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64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5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4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45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6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62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3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7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148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60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1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9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0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1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2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3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4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5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6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7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58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9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1981" name="Group 15"/>
          <p:cNvGrpSpPr>
            <a:grpSpLocks/>
          </p:cNvGrpSpPr>
          <p:nvPr/>
        </p:nvGrpSpPr>
        <p:grpSpPr bwMode="auto">
          <a:xfrm>
            <a:off x="7707313" y="4368800"/>
            <a:ext cx="990600" cy="731838"/>
            <a:chOff x="7707615" y="4368892"/>
            <a:chExt cx="990551" cy="731635"/>
          </a:xfrm>
        </p:grpSpPr>
        <p:pic>
          <p:nvPicPr>
            <p:cNvPr id="212034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833" y="4640202"/>
              <a:ext cx="822008" cy="4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035" name="Group 249"/>
            <p:cNvGrpSpPr>
              <a:grpSpLocks/>
            </p:cNvGrpSpPr>
            <p:nvPr/>
          </p:nvGrpSpPr>
          <p:grpSpPr bwMode="auto">
            <a:xfrm flipH="1">
              <a:off x="7707615" y="4368892"/>
              <a:ext cx="225953" cy="395900"/>
              <a:chOff x="4140" y="429"/>
              <a:chExt cx="1425" cy="2396"/>
            </a:xfrm>
          </p:grpSpPr>
          <p:sp>
            <p:nvSpPr>
              <p:cNvPr id="212102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Rectangle 251"/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2104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5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Rectangle 254"/>
              <p:cNvSpPr>
                <a:spLocks noChangeArrowheads="1"/>
              </p:cNvSpPr>
              <p:nvPr/>
            </p:nvSpPr>
            <p:spPr bwMode="auto">
              <a:xfrm>
                <a:off x="4213" y="688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12107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00" name="AutoShape 256"/>
                <p:cNvSpPr>
                  <a:spLocks noChangeArrowheads="1"/>
                </p:cNvSpPr>
                <p:nvPr/>
              </p:nvSpPr>
              <p:spPr bwMode="auto">
                <a:xfrm>
                  <a:off x="620" y="2569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01" name="AutoShape 257"/>
                <p:cNvSpPr>
                  <a:spLocks noChangeArrowheads="1"/>
                </p:cNvSpPr>
                <p:nvPr/>
              </p:nvSpPr>
              <p:spPr bwMode="auto">
                <a:xfrm>
                  <a:off x="645" y="2587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976" name="Rectangle 258"/>
              <p:cNvSpPr>
                <a:spLocks noChangeArrowheads="1"/>
              </p:cNvSpPr>
              <p:nvPr/>
            </p:nvSpPr>
            <p:spPr bwMode="auto">
              <a:xfrm>
                <a:off x="4223" y="1015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12109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98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0" y="2570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999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3" y="2590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978" name="Rectangle 262"/>
              <p:cNvSpPr>
                <a:spLocks noChangeArrowheads="1"/>
              </p:cNvSpPr>
              <p:nvPr/>
            </p:nvSpPr>
            <p:spPr bwMode="auto">
              <a:xfrm>
                <a:off x="4223" y="1361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79" name="Rectangle 263"/>
              <p:cNvSpPr>
                <a:spLocks noChangeArrowheads="1"/>
              </p:cNvSpPr>
              <p:nvPr/>
            </p:nvSpPr>
            <p:spPr bwMode="auto">
              <a:xfrm>
                <a:off x="4234" y="164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12112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96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0"/>
                  <a:ext cx="711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997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73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12113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114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94" name="AutoShape 269"/>
                <p:cNvSpPr>
                  <a:spLocks noChangeArrowheads="1"/>
                </p:cNvSpPr>
                <p:nvPr/>
              </p:nvSpPr>
              <p:spPr bwMode="auto">
                <a:xfrm>
                  <a:off x="620" y="2544"/>
                  <a:ext cx="723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995" name="AutoShape 270"/>
                <p:cNvSpPr>
                  <a:spLocks noChangeArrowheads="1"/>
                </p:cNvSpPr>
                <p:nvPr/>
              </p:nvSpPr>
              <p:spPr bwMode="auto">
                <a:xfrm>
                  <a:off x="645" y="2582"/>
                  <a:ext cx="673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983" name="Rectangle 271"/>
              <p:cNvSpPr>
                <a:spLocks noChangeArrowheads="1"/>
              </p:cNvSpPr>
              <p:nvPr/>
            </p:nvSpPr>
            <p:spPr bwMode="auto">
              <a:xfrm>
                <a:off x="5255" y="429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2116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7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Oval 274"/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2119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AutoShape 276"/>
              <p:cNvSpPr>
                <a:spLocks noChangeArrowheads="1"/>
              </p:cNvSpPr>
              <p:nvPr/>
            </p:nvSpPr>
            <p:spPr bwMode="auto">
              <a:xfrm>
                <a:off x="4143" y="2677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89" name="AutoShape 277"/>
              <p:cNvSpPr>
                <a:spLocks noChangeArrowheads="1"/>
              </p:cNvSpPr>
              <p:nvPr/>
            </p:nvSpPr>
            <p:spPr bwMode="auto">
              <a:xfrm>
                <a:off x="4203" y="2705"/>
                <a:ext cx="1071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90" name="Oval 278"/>
              <p:cNvSpPr>
                <a:spLocks noChangeArrowheads="1"/>
              </p:cNvSpPr>
              <p:nvPr/>
            </p:nvSpPr>
            <p:spPr bwMode="auto">
              <a:xfrm>
                <a:off x="4314" y="2379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91" name="Oval 279"/>
              <p:cNvSpPr>
                <a:spLocks noChangeArrowheads="1"/>
              </p:cNvSpPr>
              <p:nvPr/>
            </p:nvSpPr>
            <p:spPr bwMode="auto">
              <a:xfrm>
                <a:off x="4484" y="2379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992" name="Oval 280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93" name="Rectangle 281"/>
              <p:cNvSpPr>
                <a:spLocks noChangeArrowheads="1"/>
              </p:cNvSpPr>
              <p:nvPr/>
            </p:nvSpPr>
            <p:spPr bwMode="auto">
              <a:xfrm>
                <a:off x="5064" y="1831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12036" name="Group 249"/>
            <p:cNvGrpSpPr>
              <a:grpSpLocks/>
            </p:cNvGrpSpPr>
            <p:nvPr/>
          </p:nvGrpSpPr>
          <p:grpSpPr bwMode="auto">
            <a:xfrm flipH="1">
              <a:off x="7939866" y="4369199"/>
              <a:ext cx="225953" cy="395900"/>
              <a:chOff x="4140" y="429"/>
              <a:chExt cx="1425" cy="2396"/>
            </a:xfrm>
          </p:grpSpPr>
          <p:sp>
            <p:nvSpPr>
              <p:cNvPr id="212070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Rectangle 251"/>
              <p:cNvSpPr>
                <a:spLocks noChangeArrowheads="1"/>
              </p:cNvSpPr>
              <p:nvPr/>
            </p:nvSpPr>
            <p:spPr bwMode="auto">
              <a:xfrm>
                <a:off x="4207" y="427"/>
                <a:ext cx="1051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2072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3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Rectangle 254"/>
              <p:cNvSpPr>
                <a:spLocks noChangeArrowheads="1"/>
              </p:cNvSpPr>
              <p:nvPr/>
            </p:nvSpPr>
            <p:spPr bwMode="auto">
              <a:xfrm>
                <a:off x="4207" y="696"/>
                <a:ext cx="60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12075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33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34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4" y="2586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09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12077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31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32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11" name="Rectangle 262"/>
              <p:cNvSpPr>
                <a:spLocks noChangeArrowheads="1"/>
              </p:cNvSpPr>
              <p:nvPr/>
            </p:nvSpPr>
            <p:spPr bwMode="auto">
              <a:xfrm>
                <a:off x="4217" y="135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12" name="Rectangle 263"/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12080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29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30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7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12081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082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27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6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28" name="AutoShape 270"/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72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16" name="Rectangle 271"/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0" cy="229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2084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5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Oval 274"/>
              <p:cNvSpPr>
                <a:spLocks noChangeArrowheads="1"/>
              </p:cNvSpPr>
              <p:nvPr/>
            </p:nvSpPr>
            <p:spPr bwMode="auto">
              <a:xfrm>
                <a:off x="5518" y="2617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2087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AutoShape 276"/>
              <p:cNvSpPr>
                <a:spLocks noChangeArrowheads="1"/>
              </p:cNvSpPr>
              <p:nvPr/>
            </p:nvSpPr>
            <p:spPr bwMode="auto">
              <a:xfrm>
                <a:off x="4136" y="2684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22" name="AutoShape 277"/>
              <p:cNvSpPr>
                <a:spLocks noChangeArrowheads="1"/>
              </p:cNvSpPr>
              <p:nvPr/>
            </p:nvSpPr>
            <p:spPr bwMode="auto">
              <a:xfrm>
                <a:off x="4207" y="2713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23" name="Oval 278"/>
              <p:cNvSpPr>
                <a:spLocks noChangeArrowheads="1"/>
              </p:cNvSpPr>
              <p:nvPr/>
            </p:nvSpPr>
            <p:spPr bwMode="auto">
              <a:xfrm>
                <a:off x="4307" y="2387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24" name="Oval 279"/>
              <p:cNvSpPr>
                <a:spLocks noChangeArrowheads="1"/>
              </p:cNvSpPr>
              <p:nvPr/>
            </p:nvSpPr>
            <p:spPr bwMode="auto">
              <a:xfrm>
                <a:off x="4487" y="2387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1025" name="Oval 280"/>
              <p:cNvSpPr>
                <a:spLocks noChangeArrowheads="1"/>
              </p:cNvSpPr>
              <p:nvPr/>
            </p:nvSpPr>
            <p:spPr bwMode="auto">
              <a:xfrm>
                <a:off x="4657" y="2387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26" name="Rectangle 281"/>
              <p:cNvSpPr>
                <a:spLocks noChangeArrowheads="1"/>
              </p:cNvSpPr>
              <p:nvPr/>
            </p:nvSpPr>
            <p:spPr bwMode="auto">
              <a:xfrm>
                <a:off x="5068" y="1839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12037" name="Group 249"/>
            <p:cNvGrpSpPr>
              <a:grpSpLocks/>
            </p:cNvGrpSpPr>
            <p:nvPr/>
          </p:nvGrpSpPr>
          <p:grpSpPr bwMode="auto">
            <a:xfrm flipH="1">
              <a:off x="8472213" y="4384408"/>
              <a:ext cx="225953" cy="395900"/>
              <a:chOff x="4140" y="429"/>
              <a:chExt cx="1425" cy="2396"/>
            </a:xfrm>
          </p:grpSpPr>
          <p:sp>
            <p:nvSpPr>
              <p:cNvPr id="212038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Rectangle 251"/>
              <p:cNvSpPr>
                <a:spLocks noChangeArrowheads="1"/>
              </p:cNvSpPr>
              <p:nvPr/>
            </p:nvSpPr>
            <p:spPr bwMode="auto">
              <a:xfrm>
                <a:off x="4200" y="431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2040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1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Rectangle 254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12043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66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6" y="2571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67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9" y="2590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42" name="Rectangle 258"/>
              <p:cNvSpPr>
                <a:spLocks noChangeArrowheads="1"/>
              </p:cNvSpPr>
              <p:nvPr/>
            </p:nvSpPr>
            <p:spPr bwMode="auto">
              <a:xfrm>
                <a:off x="4220" y="101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12045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64" name="AutoShape 260"/>
                <p:cNvSpPr>
                  <a:spLocks noChangeArrowheads="1"/>
                </p:cNvSpPr>
                <p:nvPr/>
              </p:nvSpPr>
              <p:spPr bwMode="auto">
                <a:xfrm>
                  <a:off x="581" y="2572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65" name="AutoShape 261"/>
                <p:cNvSpPr>
                  <a:spLocks noChangeArrowheads="1"/>
                </p:cNvSpPr>
                <p:nvPr/>
              </p:nvSpPr>
              <p:spPr bwMode="auto">
                <a:xfrm>
                  <a:off x="594" y="2592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44" name="Rectangle 262"/>
              <p:cNvSpPr>
                <a:spLocks noChangeArrowheads="1"/>
              </p:cNvSpPr>
              <p:nvPr/>
            </p:nvSpPr>
            <p:spPr bwMode="auto">
              <a:xfrm>
                <a:off x="4220" y="136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5" name="Rectangle 263"/>
              <p:cNvSpPr>
                <a:spLocks noChangeArrowheads="1"/>
              </p:cNvSpPr>
              <p:nvPr/>
            </p:nvSpPr>
            <p:spPr bwMode="auto">
              <a:xfrm>
                <a:off x="4230" y="1651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12048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62" name="AutoShape 265"/>
                <p:cNvSpPr>
                  <a:spLocks noChangeArrowheads="1"/>
                </p:cNvSpPr>
                <p:nvPr/>
              </p:nvSpPr>
              <p:spPr bwMode="auto">
                <a:xfrm>
                  <a:off x="609" y="2572"/>
                  <a:ext cx="686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63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1" y="2590"/>
                  <a:ext cx="648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12049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050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60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3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61" name="AutoShape 270"/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6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49" name="Rectangle 271"/>
              <p:cNvSpPr>
                <a:spLocks noChangeArrowheads="1"/>
              </p:cNvSpPr>
              <p:nvPr/>
            </p:nvSpPr>
            <p:spPr bwMode="auto">
              <a:xfrm>
                <a:off x="5251" y="431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2052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3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Oval 274"/>
              <p:cNvSpPr>
                <a:spLocks noChangeArrowheads="1"/>
              </p:cNvSpPr>
              <p:nvPr/>
            </p:nvSpPr>
            <p:spPr bwMode="auto">
              <a:xfrm>
                <a:off x="5512" y="2611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2055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AutoShape 276"/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5" name="AutoShape 277"/>
              <p:cNvSpPr>
                <a:spLocks noChangeArrowheads="1"/>
              </p:cNvSpPr>
              <p:nvPr/>
            </p:nvSpPr>
            <p:spPr bwMode="auto">
              <a:xfrm>
                <a:off x="4200" y="2708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" name="Oval 278"/>
              <p:cNvSpPr>
                <a:spLocks noChangeArrowheads="1"/>
              </p:cNvSpPr>
              <p:nvPr/>
            </p:nvSpPr>
            <p:spPr bwMode="auto">
              <a:xfrm>
                <a:off x="4310" y="2381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7" name="Oval 279"/>
              <p:cNvSpPr>
                <a:spLocks noChangeArrowheads="1"/>
              </p:cNvSpPr>
              <p:nvPr/>
            </p:nvSpPr>
            <p:spPr bwMode="auto">
              <a:xfrm>
                <a:off x="4480" y="2381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1058" name="Oval 280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9" name="Rectangle 281"/>
              <p:cNvSpPr>
                <a:spLocks noChangeArrowheads="1"/>
              </p:cNvSpPr>
              <p:nvPr/>
            </p:nvSpPr>
            <p:spPr bwMode="auto">
              <a:xfrm>
                <a:off x="5061" y="1833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69" name="Group 1068"/>
          <p:cNvGrpSpPr>
            <a:grpSpLocks/>
          </p:cNvGrpSpPr>
          <p:nvPr/>
        </p:nvGrpSpPr>
        <p:grpSpPr bwMode="auto">
          <a:xfrm>
            <a:off x="7186613" y="5734050"/>
            <a:ext cx="347662" cy="681038"/>
            <a:chOff x="7923189" y="2486664"/>
            <a:chExt cx="360377" cy="884585"/>
          </a:xfrm>
        </p:grpSpPr>
        <p:pic>
          <p:nvPicPr>
            <p:cNvPr id="21200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001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00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0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03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0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03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1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02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01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02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02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27013" y="3719513"/>
            <a:ext cx="982662" cy="1585912"/>
            <a:chOff x="226804" y="3719080"/>
            <a:chExt cx="982820" cy="1586234"/>
          </a:xfrm>
        </p:grpSpPr>
        <p:pic>
          <p:nvPicPr>
            <p:cNvPr id="211997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09" y="5014480"/>
              <a:ext cx="405029" cy="2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98" name="Cloud Callout 16"/>
            <p:cNvSpPr>
              <a:spLocks noChangeArrowheads="1"/>
            </p:cNvSpPr>
            <p:nvPr/>
          </p:nvSpPr>
          <p:spPr bwMode="auto">
            <a:xfrm flipH="1">
              <a:off x="226804" y="3719080"/>
              <a:ext cx="982820" cy="514019"/>
            </a:xfrm>
            <a:prstGeom prst="cloudCallout">
              <a:avLst>
                <a:gd name="adj1" fmla="val -7606"/>
                <a:gd name="adj2" fmla="val 147866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211999" name="Picture 18" descr="madman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7" y="3870258"/>
              <a:ext cx="767350" cy="21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84" name="Content Placeholder 12"/>
          <p:cNvSpPr txBox="1">
            <a:spLocks/>
          </p:cNvSpPr>
          <p:nvPr/>
        </p:nvSpPr>
        <p:spPr bwMode="auto">
          <a:xfrm>
            <a:off x="715963" y="1265238"/>
            <a:ext cx="7772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800">
                <a:solidFill>
                  <a:srgbClr val="000000"/>
                </a:solidFill>
                <a:latin typeface="Gill Sans MT" charset="0"/>
                <a:cs typeface="Arial" charset="0"/>
              </a:rPr>
              <a:t>CDN: stores copies of content at CDN nodes 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SzTx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Gill Sans MT" charset="0"/>
                <a:cs typeface="Arial" charset="0"/>
              </a:rPr>
              <a:t>e.g. Netflix stores copies of MadMen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4925" y="5030788"/>
            <a:ext cx="1857375" cy="338137"/>
            <a:chOff x="5957397" y="-30236"/>
            <a:chExt cx="1857399" cy="338554"/>
          </a:xfrm>
        </p:grpSpPr>
        <p:sp>
          <p:nvSpPr>
            <p:cNvPr id="211995" name="Rectangle 20"/>
            <p:cNvSpPr>
              <a:spLocks noChangeArrowheads="1"/>
            </p:cNvSpPr>
            <p:nvPr/>
          </p:nvSpPr>
          <p:spPr bwMode="auto">
            <a:xfrm>
              <a:off x="5957398" y="0"/>
              <a:ext cx="1829556" cy="27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996" name="TextBox 21"/>
            <p:cNvSpPr txBox="1">
              <a:spLocks noChangeArrowheads="1"/>
            </p:cNvSpPr>
            <p:nvPr/>
          </p:nvSpPr>
          <p:spPr bwMode="auto">
            <a:xfrm>
              <a:off x="5957397" y="-30236"/>
              <a:ext cx="18573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FFFF"/>
                  </a:solidFill>
                </a:rPr>
                <a:t>where’s Madmen?</a:t>
              </a:r>
            </a:p>
          </p:txBody>
        </p:sp>
      </p:grpSp>
      <p:grpSp>
        <p:nvGrpSpPr>
          <p:cNvPr id="1113" name="Group 1112"/>
          <p:cNvGrpSpPr>
            <a:grpSpLocks/>
          </p:cNvGrpSpPr>
          <p:nvPr/>
        </p:nvGrpSpPr>
        <p:grpSpPr bwMode="auto">
          <a:xfrm>
            <a:off x="7261225" y="4778375"/>
            <a:ext cx="1279525" cy="338138"/>
            <a:chOff x="5931471" y="-30236"/>
            <a:chExt cx="1279747" cy="338971"/>
          </a:xfrm>
        </p:grpSpPr>
        <p:sp>
          <p:nvSpPr>
            <p:cNvPr id="211993" name="Rectangle 1113"/>
            <p:cNvSpPr>
              <a:spLocks noChangeArrowheads="1"/>
            </p:cNvSpPr>
            <p:nvPr/>
          </p:nvSpPr>
          <p:spPr bwMode="auto">
            <a:xfrm>
              <a:off x="5957398" y="13898"/>
              <a:ext cx="1225865" cy="25822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994" name="TextBox 1114"/>
            <p:cNvSpPr txBox="1">
              <a:spLocks noChangeArrowheads="1"/>
            </p:cNvSpPr>
            <p:nvPr/>
          </p:nvSpPr>
          <p:spPr bwMode="auto">
            <a:xfrm>
              <a:off x="5931471" y="-30236"/>
              <a:ext cx="1279747" cy="3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FFFF"/>
                  </a:solidFill>
                </a:rPr>
                <a:t>manifest file</a:t>
              </a:r>
            </a:p>
          </p:txBody>
        </p:sp>
      </p:grpSp>
      <p:sp>
        <p:nvSpPr>
          <p:cNvPr id="28" name="Freeform 27"/>
          <p:cNvSpPr>
            <a:spLocks/>
          </p:cNvSpPr>
          <p:nvPr/>
        </p:nvSpPr>
        <p:spPr bwMode="auto">
          <a:xfrm>
            <a:off x="1074738" y="4243388"/>
            <a:ext cx="1008062" cy="881062"/>
          </a:xfrm>
          <a:custGeom>
            <a:avLst/>
            <a:gdLst>
              <a:gd name="T0" fmla="*/ 542251 w 1284637"/>
              <a:gd name="T1" fmla="*/ 0 h 1108430"/>
              <a:gd name="T2" fmla="*/ 620508 w 1284637"/>
              <a:gd name="T3" fmla="*/ 556152 h 1108430"/>
              <a:gd name="T4" fmla="*/ 0 w 1284637"/>
              <a:gd name="T5" fmla="*/ 555512 h 11084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4637" h="1108430">
                <a:moveTo>
                  <a:pt x="1122624" y="0"/>
                </a:moveTo>
                <a:lnTo>
                  <a:pt x="1284637" y="1108430"/>
                </a:lnTo>
                <a:lnTo>
                  <a:pt x="0" y="110715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1" name="Freeform 1120"/>
          <p:cNvSpPr>
            <a:spLocks/>
          </p:cNvSpPr>
          <p:nvPr/>
        </p:nvSpPr>
        <p:spPr bwMode="auto">
          <a:xfrm flipV="1">
            <a:off x="1100138" y="5127625"/>
            <a:ext cx="2166937" cy="709613"/>
          </a:xfrm>
          <a:custGeom>
            <a:avLst/>
            <a:gdLst>
              <a:gd name="T0" fmla="*/ 1752991 w 1898925"/>
              <a:gd name="T1" fmla="*/ 0 h 980345"/>
              <a:gd name="T2" fmla="*/ 2822161 w 1898925"/>
              <a:gd name="T3" fmla="*/ 227646 h 980345"/>
              <a:gd name="T4" fmla="*/ 2173683 w 1898925"/>
              <a:gd name="T5" fmla="*/ 258645 h 980345"/>
              <a:gd name="T6" fmla="*/ 1262389 w 1898925"/>
              <a:gd name="T7" fmla="*/ 362755 h 980345"/>
              <a:gd name="T8" fmla="*/ 0 w 1898925"/>
              <a:gd name="T9" fmla="*/ 371335 h 980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8925" h="980345">
                <a:moveTo>
                  <a:pt x="1179521" y="0"/>
                </a:moveTo>
                <a:lnTo>
                  <a:pt x="1898925" y="600997"/>
                </a:lnTo>
                <a:lnTo>
                  <a:pt x="1462589" y="682836"/>
                </a:lnTo>
                <a:cubicBezTo>
                  <a:pt x="1258197" y="730637"/>
                  <a:pt x="1110581" y="844165"/>
                  <a:pt x="849414" y="957692"/>
                </a:cubicBezTo>
                <a:lnTo>
                  <a:pt x="0" y="980345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2" name="Content Placeholder 12"/>
          <p:cNvSpPr txBox="1">
            <a:spLocks/>
          </p:cNvSpPr>
          <p:nvPr/>
        </p:nvSpPr>
        <p:spPr bwMode="auto">
          <a:xfrm>
            <a:off x="771525" y="2505075"/>
            <a:ext cx="76501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SzTx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Gill Sans MT"/>
                <a:cs typeface="Arial"/>
              </a:rPr>
              <a:t>directed to nearby copy, retrieves content</a:t>
            </a:r>
          </a:p>
          <a:p>
            <a:pPr marL="457200" lvl="1" indent="0">
              <a:buSzTx/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  <a:latin typeface="Gill Sans MT"/>
              <a:cs typeface="Arial"/>
            </a:endParaRPr>
          </a:p>
        </p:txBody>
      </p:sp>
      <p:sp>
        <p:nvSpPr>
          <p:cNvPr id="1123" name="Content Placeholder 12"/>
          <p:cNvSpPr txBox="1">
            <a:spLocks/>
          </p:cNvSpPr>
          <p:nvPr/>
        </p:nvSpPr>
        <p:spPr bwMode="auto">
          <a:xfrm>
            <a:off x="787400" y="28527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SzTx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Gill Sans MT"/>
                <a:cs typeface="Arial"/>
              </a:rPr>
              <a:t>may choose different copy if network path congested</a:t>
            </a:r>
          </a:p>
          <a:p>
            <a:pPr marL="457200" lvl="1" indent="0">
              <a:buSzTx/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  <a:latin typeface="Gill Sans MT"/>
              <a:cs typeface="Arial"/>
            </a:endParaRPr>
          </a:p>
        </p:txBody>
      </p:sp>
      <p:sp>
        <p:nvSpPr>
          <p:cNvPr id="211991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Multimedia Networking</a:t>
            </a:r>
            <a:endParaRPr lang="en-US" sz="1200">
              <a:latin typeface="Tahoma" charset="0"/>
            </a:endParaRPr>
          </a:p>
        </p:txBody>
      </p:sp>
      <p:sp>
        <p:nvSpPr>
          <p:cNvPr id="211992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DCF0FD59-B367-1640-BABF-9C3E16FBBA0F}" type="slidenum">
              <a:rPr lang="en-US" sz="1200">
                <a:latin typeface="Tahoma" charset="0"/>
              </a:rPr>
              <a:pPr/>
              <a:t>23</a:t>
            </a:fld>
            <a:endParaRPr lang="en-US" sz="120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A2854E-FEE7-2144-A18E-85130BA44EB8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214E-6 3.59408E-6 L 0.11335 -0.02916 L 0.14356 -0.02685 L 0.31852 0.00185 L 0.46138 -0.03078 L 0.55164 -0.00486 L 0.62333 0.0155 L 0.72418 -0.01088 L 0.77539 -0.05508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1" y="-1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46 L -0.12238 0.06989 L -0.2812 0.02152 L -0.43152 0.0523 L -0.6367 0.028 L -0.76549 0.05462 " pathEditMode="relative" rAng="0" ptsTypes="AAAAAA">
                                      <p:cBhvr>
                                        <p:cTn id="56" dur="2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18" y="3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8" grpId="0" animBg="1"/>
      <p:bldP spid="28" grpId="1" animBg="1"/>
      <p:bldP spid="1121" grpId="0" animBg="1"/>
      <p:bldP spid="1122" grpId="0"/>
      <p:bldP spid="11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 txBox="1">
            <a:spLocks noChangeArrowheads="1"/>
          </p:cNvSpPr>
          <p:nvPr/>
        </p:nvSpPr>
        <p:spPr bwMode="auto"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4000">
                <a:solidFill>
                  <a:srgbClr val="000099"/>
                </a:solidFill>
                <a:latin typeface="Gill Sans MT" charset="0"/>
                <a:cs typeface="Arial" charset="0"/>
              </a:rPr>
              <a:t>Content Distribution Networks </a:t>
            </a:r>
            <a:r>
              <a:rPr lang="en-US" sz="3600">
                <a:solidFill>
                  <a:srgbClr val="000099"/>
                </a:solidFill>
                <a:latin typeface="Gill Sans MT" charset="0"/>
                <a:cs typeface="Arial" charset="0"/>
              </a:rPr>
              <a:t>(CDNs)</a:t>
            </a:r>
          </a:p>
        </p:txBody>
      </p:sp>
      <p:grpSp>
        <p:nvGrpSpPr>
          <p:cNvPr id="50178" name="Group 485"/>
          <p:cNvGrpSpPr>
            <a:grpSpLocks/>
          </p:cNvGrpSpPr>
          <p:nvPr/>
        </p:nvGrpSpPr>
        <p:grpSpPr bwMode="auto">
          <a:xfrm>
            <a:off x="1163638" y="3894138"/>
            <a:ext cx="7000875" cy="2516187"/>
            <a:chOff x="450851" y="1669615"/>
            <a:chExt cx="8386119" cy="4786194"/>
          </a:xfrm>
        </p:grpSpPr>
        <p:sp>
          <p:nvSpPr>
            <p:cNvPr id="214743" name="Freeform 84"/>
            <p:cNvSpPr>
              <a:spLocks/>
            </p:cNvSpPr>
            <p:nvPr/>
          </p:nvSpPr>
          <p:spPr bwMode="auto">
            <a:xfrm>
              <a:off x="1825540" y="224137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44" name="Freeform 84"/>
            <p:cNvSpPr>
              <a:spLocks/>
            </p:cNvSpPr>
            <p:nvPr/>
          </p:nvSpPr>
          <p:spPr bwMode="auto">
            <a:xfrm>
              <a:off x="669684" y="304141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45" name="Freeform 84"/>
            <p:cNvSpPr>
              <a:spLocks/>
            </p:cNvSpPr>
            <p:nvPr/>
          </p:nvSpPr>
          <p:spPr bwMode="auto">
            <a:xfrm>
              <a:off x="6334646" y="249535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46" name="Freeform 84"/>
            <p:cNvSpPr>
              <a:spLocks/>
            </p:cNvSpPr>
            <p:nvPr/>
          </p:nvSpPr>
          <p:spPr bwMode="auto">
            <a:xfrm>
              <a:off x="1241261" y="535263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47" name="Freeform 84"/>
            <p:cNvSpPr>
              <a:spLocks/>
            </p:cNvSpPr>
            <p:nvPr/>
          </p:nvSpPr>
          <p:spPr bwMode="auto">
            <a:xfrm>
              <a:off x="822105" y="4730385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48" name="Freeform 84"/>
            <p:cNvSpPr>
              <a:spLocks/>
            </p:cNvSpPr>
            <p:nvPr/>
          </p:nvSpPr>
          <p:spPr bwMode="auto">
            <a:xfrm>
              <a:off x="593474" y="407003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49" name="Freeform 84"/>
            <p:cNvSpPr>
              <a:spLocks/>
            </p:cNvSpPr>
            <p:nvPr/>
          </p:nvSpPr>
          <p:spPr bwMode="auto">
            <a:xfrm>
              <a:off x="7084047" y="2927126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50" name="Freeform 84"/>
            <p:cNvSpPr>
              <a:spLocks/>
            </p:cNvSpPr>
            <p:nvPr/>
          </p:nvSpPr>
          <p:spPr bwMode="auto">
            <a:xfrm>
              <a:off x="3425955" y="200009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51" name="Freeform 84"/>
            <p:cNvSpPr>
              <a:spLocks/>
            </p:cNvSpPr>
            <p:nvPr/>
          </p:nvSpPr>
          <p:spPr bwMode="auto">
            <a:xfrm>
              <a:off x="1050735" y="264774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52" name="Freeform 84"/>
            <p:cNvSpPr>
              <a:spLocks/>
            </p:cNvSpPr>
            <p:nvPr/>
          </p:nvSpPr>
          <p:spPr bwMode="auto">
            <a:xfrm>
              <a:off x="4340478" y="19746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53" name="Freeform 84"/>
            <p:cNvSpPr>
              <a:spLocks/>
            </p:cNvSpPr>
            <p:nvPr/>
          </p:nvSpPr>
          <p:spPr bwMode="auto">
            <a:xfrm>
              <a:off x="7401589" y="560661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54" name="Freeform 84"/>
            <p:cNvSpPr>
              <a:spLocks/>
            </p:cNvSpPr>
            <p:nvPr/>
          </p:nvSpPr>
          <p:spPr bwMode="auto">
            <a:xfrm>
              <a:off x="8239902" y="495896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55" name="Freeform 84"/>
            <p:cNvSpPr>
              <a:spLocks/>
            </p:cNvSpPr>
            <p:nvPr/>
          </p:nvSpPr>
          <p:spPr bwMode="auto">
            <a:xfrm>
              <a:off x="8011271" y="4044638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56" name="Freeform 84"/>
            <p:cNvSpPr>
              <a:spLocks/>
            </p:cNvSpPr>
            <p:nvPr/>
          </p:nvSpPr>
          <p:spPr bwMode="auto">
            <a:xfrm>
              <a:off x="5166088" y="58478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57" name="Freeform 84"/>
            <p:cNvSpPr>
              <a:spLocks/>
            </p:cNvSpPr>
            <p:nvPr/>
          </p:nvSpPr>
          <p:spPr bwMode="auto">
            <a:xfrm>
              <a:off x="4251565" y="5987587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58" name="Freeform 84"/>
            <p:cNvSpPr>
              <a:spLocks/>
            </p:cNvSpPr>
            <p:nvPr/>
          </p:nvSpPr>
          <p:spPr bwMode="auto">
            <a:xfrm>
              <a:off x="3032203" y="5835199"/>
              <a:ext cx="597068" cy="418220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59" name="TextBox 4"/>
            <p:cNvSpPr txBox="1">
              <a:spLocks noChangeArrowheads="1"/>
            </p:cNvSpPr>
            <p:nvPr/>
          </p:nvSpPr>
          <p:spPr bwMode="auto">
            <a:xfrm rot="307360">
              <a:off x="5295232" y="1669615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0" name="TextBox 179"/>
            <p:cNvSpPr txBox="1">
              <a:spLocks noChangeArrowheads="1"/>
            </p:cNvSpPr>
            <p:nvPr/>
          </p:nvSpPr>
          <p:spPr bwMode="auto">
            <a:xfrm rot="2829263">
              <a:off x="7635934" y="3085160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1" name="TextBox 180"/>
            <p:cNvSpPr txBox="1">
              <a:spLocks noChangeArrowheads="1"/>
            </p:cNvSpPr>
            <p:nvPr/>
          </p:nvSpPr>
          <p:spPr bwMode="auto">
            <a:xfrm rot="9845918">
              <a:off x="6394999" y="5885552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2" name="TextBox 181"/>
            <p:cNvSpPr txBox="1">
              <a:spLocks noChangeArrowheads="1"/>
            </p:cNvSpPr>
            <p:nvPr/>
          </p:nvSpPr>
          <p:spPr bwMode="auto">
            <a:xfrm rot="-9948738">
              <a:off x="2117518" y="5932630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3" name="TextBox 182"/>
            <p:cNvSpPr txBox="1">
              <a:spLocks noChangeArrowheads="1"/>
            </p:cNvSpPr>
            <p:nvPr/>
          </p:nvSpPr>
          <p:spPr bwMode="auto">
            <a:xfrm rot="-4992697">
              <a:off x="440647" y="3712534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4764" name="TextBox 183"/>
            <p:cNvSpPr txBox="1">
              <a:spLocks noChangeArrowheads="1"/>
            </p:cNvSpPr>
            <p:nvPr/>
          </p:nvSpPr>
          <p:spPr bwMode="auto">
            <a:xfrm rot="-520651">
              <a:off x="2536067" y="1734467"/>
              <a:ext cx="543812" cy="52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grpSp>
          <p:nvGrpSpPr>
            <p:cNvPr id="214765" name="Group 8"/>
            <p:cNvGrpSpPr>
              <a:grpSpLocks/>
            </p:cNvGrpSpPr>
            <p:nvPr/>
          </p:nvGrpSpPr>
          <p:grpSpPr bwMode="auto">
            <a:xfrm>
              <a:off x="4546600" y="3746496"/>
              <a:ext cx="3225799" cy="1117598"/>
              <a:chOff x="7848600" y="2044700"/>
              <a:chExt cx="3200399" cy="1371600"/>
            </a:xfrm>
          </p:grpSpPr>
          <p:sp>
            <p:nvSpPr>
              <p:cNvPr id="214961" name="Oval 3"/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4962" name="Group 133"/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5035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5036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5037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5038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46785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86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039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84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14963" name="Straight Connector 10"/>
              <p:cNvCxnSpPr>
                <a:cxnSpLocks noChangeShapeType="1"/>
                <a:stCxn id="246784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4" name="Straight Connector 297"/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5" name="Straight Connector 298"/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6" name="Straight Connector 299"/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7" name="Straight Connector 300"/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8" name="Straight Connector 301"/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69" name="Straight Connector 302"/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0" name="Straight Connector 303"/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971" name="Straight Connector 304"/>
              <p:cNvCxnSpPr>
                <a:cxnSpLocks noChangeShapeType="1"/>
                <a:endCxn id="215035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972" name="Group 133"/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5027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5028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5029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5030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33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34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031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032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973" name="Group 133"/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5019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5020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5021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5022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25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26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023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024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974" name="Group 133"/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5011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5012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5013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5014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17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18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015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016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975" name="Group 133"/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5003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5004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5005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5006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9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10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007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008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976" name="Group 133"/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95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96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97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4998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5001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02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999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000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977" name="Group 133"/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87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88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89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4990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93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94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991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92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978" name="Group 133"/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979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80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81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4982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85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86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983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84" name="Line 141"/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4766" name="Group 331"/>
            <p:cNvGrpSpPr>
              <a:grpSpLocks/>
            </p:cNvGrpSpPr>
            <p:nvPr/>
          </p:nvGrpSpPr>
          <p:grpSpPr bwMode="auto">
            <a:xfrm>
              <a:off x="1803401" y="2755897"/>
              <a:ext cx="3467099" cy="1193800"/>
              <a:chOff x="7848600" y="2044700"/>
              <a:chExt cx="3200399" cy="1371600"/>
            </a:xfrm>
          </p:grpSpPr>
          <p:sp>
            <p:nvSpPr>
              <p:cNvPr id="214879" name="Oval 332"/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4880" name="Group 133"/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4953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54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55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4956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9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60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957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58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14881" name="Straight Connector 334"/>
              <p:cNvCxnSpPr>
                <a:cxnSpLocks noChangeShapeType="1"/>
                <a:stCxn id="214958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2" name="Straight Connector 335"/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3" name="Straight Connector 336"/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4" name="Straight Connector 337"/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5" name="Straight Connector 338"/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6" name="Straight Connector 339"/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7" name="Straight Connector 340"/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8" name="Straight Connector 341"/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889" name="Straight Connector 342"/>
              <p:cNvCxnSpPr>
                <a:cxnSpLocks noChangeShapeType="1"/>
                <a:endCxn id="214953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4890" name="Group 133"/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4945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46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47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4948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51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52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949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50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891" name="Group 133"/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4937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38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39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4940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43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44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941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42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892" name="Group 133"/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4929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30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31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4932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35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36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933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34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893" name="Group 133"/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4921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22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23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4924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27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28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925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26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894" name="Group 133"/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4913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14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15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4916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9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20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917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18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895" name="Group 133"/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4905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06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907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4908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11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12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909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10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896" name="Group 133"/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4897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898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4899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grpSp>
              <p:nvGrpSpPr>
                <p:cNvPr id="214900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4903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04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901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02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4767" name="Oval 417"/>
            <p:cNvSpPr>
              <a:spLocks noChangeArrowheads="1"/>
            </p:cNvSpPr>
            <p:nvPr/>
          </p:nvSpPr>
          <p:spPr bwMode="auto">
            <a:xfrm>
              <a:off x="1498600" y="4165596"/>
              <a:ext cx="3086099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14768" name="Group 133"/>
            <p:cNvGrpSpPr>
              <a:grpSpLocks/>
            </p:cNvGrpSpPr>
            <p:nvPr/>
          </p:nvGrpSpPr>
          <p:grpSpPr bwMode="auto">
            <a:xfrm>
              <a:off x="2152273" y="4264500"/>
              <a:ext cx="513732" cy="157430"/>
              <a:chOff x="2356" y="1300"/>
              <a:chExt cx="555" cy="194"/>
            </a:xfrm>
          </p:grpSpPr>
          <p:sp>
            <p:nvSpPr>
              <p:cNvPr id="214871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7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7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487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7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7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4875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76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14769" name="Straight Connector 419"/>
            <p:cNvCxnSpPr>
              <a:cxnSpLocks noChangeShapeType="1"/>
              <a:stCxn id="214876" idx="0"/>
            </p:cNvCxnSpPr>
            <p:nvPr/>
          </p:nvCxnSpPr>
          <p:spPr bwMode="auto">
            <a:xfrm>
              <a:off x="2662301" y="4315623"/>
              <a:ext cx="940541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0" name="Straight Connector 420"/>
            <p:cNvCxnSpPr>
              <a:cxnSpLocks noChangeShapeType="1"/>
            </p:cNvCxnSpPr>
            <p:nvPr/>
          </p:nvCxnSpPr>
          <p:spPr bwMode="auto">
            <a:xfrm>
              <a:off x="3112420" y="4624308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1" name="Straight Connector 421"/>
            <p:cNvCxnSpPr>
              <a:cxnSpLocks noChangeShapeType="1"/>
            </p:cNvCxnSpPr>
            <p:nvPr/>
          </p:nvCxnSpPr>
          <p:spPr bwMode="auto">
            <a:xfrm flipV="1">
              <a:off x="2920421" y="4797919"/>
              <a:ext cx="234667" cy="388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2" name="Straight Connector 422"/>
            <p:cNvCxnSpPr>
              <a:cxnSpLocks noChangeShapeType="1"/>
            </p:cNvCxnSpPr>
            <p:nvPr/>
          </p:nvCxnSpPr>
          <p:spPr bwMode="auto">
            <a:xfrm flipV="1">
              <a:off x="2636021" y="4648548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3" name="Straight Connector 423"/>
            <p:cNvCxnSpPr>
              <a:cxnSpLocks noChangeShapeType="1"/>
            </p:cNvCxnSpPr>
            <p:nvPr/>
          </p:nvCxnSpPr>
          <p:spPr bwMode="auto">
            <a:xfrm flipV="1">
              <a:off x="2348386" y="4902256"/>
              <a:ext cx="185893" cy="933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4" name="Straight Connector 424"/>
            <p:cNvCxnSpPr>
              <a:cxnSpLocks noChangeShapeType="1"/>
            </p:cNvCxnSpPr>
            <p:nvPr/>
          </p:nvCxnSpPr>
          <p:spPr bwMode="auto">
            <a:xfrm flipV="1">
              <a:off x="3127556" y="4839857"/>
              <a:ext cx="243934" cy="21547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5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3601475" y="4827798"/>
              <a:ext cx="342282" cy="1059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6" name="Straight Connector 426"/>
            <p:cNvCxnSpPr>
              <a:cxnSpLocks noChangeShapeType="1"/>
            </p:cNvCxnSpPr>
            <p:nvPr/>
          </p:nvCxnSpPr>
          <p:spPr bwMode="auto">
            <a:xfrm flipV="1">
              <a:off x="3587811" y="4532353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77" name="Straight Connector 427"/>
            <p:cNvCxnSpPr>
              <a:cxnSpLocks noChangeShapeType="1"/>
              <a:endCxn id="214871" idx="4"/>
            </p:cNvCxnSpPr>
            <p:nvPr/>
          </p:nvCxnSpPr>
          <p:spPr bwMode="auto">
            <a:xfrm flipH="1" flipV="1">
              <a:off x="2408213" y="4421930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4778" name="Group 133"/>
            <p:cNvGrpSpPr>
              <a:grpSpLocks/>
            </p:cNvGrpSpPr>
            <p:nvPr/>
          </p:nvGrpSpPr>
          <p:grpSpPr bwMode="auto">
            <a:xfrm>
              <a:off x="3144256" y="4681756"/>
              <a:ext cx="513732" cy="157430"/>
              <a:chOff x="2356" y="1300"/>
              <a:chExt cx="555" cy="194"/>
            </a:xfrm>
          </p:grpSpPr>
          <p:sp>
            <p:nvSpPr>
              <p:cNvPr id="21486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6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6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486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7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4867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68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779" name="Group 133"/>
            <p:cNvGrpSpPr>
              <a:grpSpLocks/>
            </p:cNvGrpSpPr>
            <p:nvPr/>
          </p:nvGrpSpPr>
          <p:grpSpPr bwMode="auto">
            <a:xfrm>
              <a:off x="2389607" y="4745631"/>
              <a:ext cx="513732" cy="157430"/>
              <a:chOff x="2356" y="1300"/>
              <a:chExt cx="555" cy="194"/>
            </a:xfrm>
          </p:grpSpPr>
          <p:sp>
            <p:nvSpPr>
              <p:cNvPr id="21485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5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5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485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6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6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4859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60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780" name="Group 133"/>
            <p:cNvGrpSpPr>
              <a:grpSpLocks/>
            </p:cNvGrpSpPr>
            <p:nvPr/>
          </p:nvGrpSpPr>
          <p:grpSpPr bwMode="auto">
            <a:xfrm>
              <a:off x="2667612" y="4492206"/>
              <a:ext cx="513732" cy="157430"/>
              <a:chOff x="2356" y="1300"/>
              <a:chExt cx="555" cy="194"/>
            </a:xfrm>
          </p:grpSpPr>
          <p:sp>
            <p:nvSpPr>
              <p:cNvPr id="21484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4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4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485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5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5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485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5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781" name="Group 133"/>
            <p:cNvGrpSpPr>
              <a:grpSpLocks/>
            </p:cNvGrpSpPr>
            <p:nvPr/>
          </p:nvGrpSpPr>
          <p:grpSpPr bwMode="auto">
            <a:xfrm>
              <a:off x="3578257" y="4374514"/>
              <a:ext cx="513732" cy="157430"/>
              <a:chOff x="2356" y="1300"/>
              <a:chExt cx="555" cy="194"/>
            </a:xfrm>
          </p:grpSpPr>
          <p:sp>
            <p:nvSpPr>
              <p:cNvPr id="21483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4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4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484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4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4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484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4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782" name="Group 133"/>
            <p:cNvGrpSpPr>
              <a:grpSpLocks/>
            </p:cNvGrpSpPr>
            <p:nvPr/>
          </p:nvGrpSpPr>
          <p:grpSpPr bwMode="auto">
            <a:xfrm>
              <a:off x="3797517" y="4879598"/>
              <a:ext cx="513732" cy="157430"/>
              <a:chOff x="2356" y="1300"/>
              <a:chExt cx="555" cy="194"/>
            </a:xfrm>
          </p:grpSpPr>
          <p:sp>
            <p:nvSpPr>
              <p:cNvPr id="21483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3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3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483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3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3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483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3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783" name="Group 133"/>
            <p:cNvGrpSpPr>
              <a:grpSpLocks/>
            </p:cNvGrpSpPr>
            <p:nvPr/>
          </p:nvGrpSpPr>
          <p:grpSpPr bwMode="auto">
            <a:xfrm>
              <a:off x="2927730" y="5041357"/>
              <a:ext cx="513732" cy="157430"/>
              <a:chOff x="2356" y="1300"/>
              <a:chExt cx="555" cy="194"/>
            </a:xfrm>
          </p:grpSpPr>
          <p:sp>
            <p:nvSpPr>
              <p:cNvPr id="21482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2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2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482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3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482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2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784" name="Group 133"/>
            <p:cNvGrpSpPr>
              <a:grpSpLocks/>
            </p:cNvGrpSpPr>
            <p:nvPr/>
          </p:nvGrpSpPr>
          <p:grpSpPr bwMode="auto">
            <a:xfrm>
              <a:off x="2066981" y="4995523"/>
              <a:ext cx="513732" cy="157430"/>
              <a:chOff x="2356" y="1300"/>
              <a:chExt cx="555" cy="194"/>
            </a:xfrm>
          </p:grpSpPr>
          <p:sp>
            <p:nvSpPr>
              <p:cNvPr id="21481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1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481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1481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482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2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481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2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14785" name="Straight Connector 12"/>
            <p:cNvCxnSpPr>
              <a:cxnSpLocks noChangeShapeType="1"/>
              <a:endCxn id="214955" idx="1"/>
            </p:cNvCxnSpPr>
            <p:nvPr/>
          </p:nvCxnSpPr>
          <p:spPr bwMode="auto">
            <a:xfrm>
              <a:off x="2382838" y="2609848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6" name="Straight Connector 500"/>
            <p:cNvCxnSpPr>
              <a:cxnSpLocks noChangeShapeType="1"/>
              <a:stCxn id="214751" idx="8"/>
              <a:endCxn id="214812" idx="2"/>
            </p:cNvCxnSpPr>
            <p:nvPr/>
          </p:nvCxnSpPr>
          <p:spPr bwMode="auto">
            <a:xfrm>
              <a:off x="1455738" y="2990846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7" name="Straight Connector 501"/>
            <p:cNvCxnSpPr>
              <a:cxnSpLocks noChangeShapeType="1"/>
              <a:endCxn id="214812" idx="3"/>
            </p:cNvCxnSpPr>
            <p:nvPr/>
          </p:nvCxnSpPr>
          <p:spPr bwMode="auto">
            <a:xfrm>
              <a:off x="1235076" y="3271835"/>
              <a:ext cx="123825" cy="2127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8" name="Straight Connector 502"/>
            <p:cNvCxnSpPr>
              <a:cxnSpLocks noChangeShapeType="1"/>
              <a:endCxn id="214923" idx="1"/>
            </p:cNvCxnSpPr>
            <p:nvPr/>
          </p:nvCxnSpPr>
          <p:spPr bwMode="auto">
            <a:xfrm>
              <a:off x="3916362" y="2411411"/>
              <a:ext cx="307975" cy="5730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89" name="Straight Connector 503"/>
            <p:cNvCxnSpPr>
              <a:cxnSpLocks noChangeShapeType="1"/>
              <a:endCxn id="214923" idx="0"/>
            </p:cNvCxnSpPr>
            <p:nvPr/>
          </p:nvCxnSpPr>
          <p:spPr bwMode="auto">
            <a:xfrm flipH="1">
              <a:off x="4425950" y="2389186"/>
              <a:ext cx="384175" cy="57943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0" name="Straight Connector 504"/>
            <p:cNvCxnSpPr>
              <a:cxnSpLocks noChangeShapeType="1"/>
              <a:endCxn id="215005" idx="0"/>
            </p:cNvCxnSpPr>
            <p:nvPr/>
          </p:nvCxnSpPr>
          <p:spPr bwMode="auto">
            <a:xfrm>
              <a:off x="6770687" y="2900361"/>
              <a:ext cx="215899" cy="10461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1" name="Straight Connector 505"/>
            <p:cNvCxnSpPr>
              <a:cxnSpLocks noChangeShapeType="1"/>
            </p:cNvCxnSpPr>
            <p:nvPr/>
          </p:nvCxnSpPr>
          <p:spPr bwMode="auto">
            <a:xfrm flipH="1">
              <a:off x="7137398" y="3251197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2" name="Straight Connector 506"/>
            <p:cNvCxnSpPr>
              <a:cxnSpLocks noChangeShapeType="1"/>
              <a:stCxn id="214755" idx="4"/>
              <a:endCxn id="215000" idx="0"/>
            </p:cNvCxnSpPr>
            <p:nvPr/>
          </p:nvCxnSpPr>
          <p:spPr bwMode="auto">
            <a:xfrm flipH="1">
              <a:off x="7483473" y="4229096"/>
              <a:ext cx="541338" cy="24923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3" name="Straight Connector 507"/>
            <p:cNvCxnSpPr>
              <a:cxnSpLocks noChangeShapeType="1"/>
            </p:cNvCxnSpPr>
            <p:nvPr/>
          </p:nvCxnSpPr>
          <p:spPr bwMode="auto">
            <a:xfrm flipH="1" flipV="1">
              <a:off x="7454899" y="4573584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4" name="Straight Connector 508"/>
            <p:cNvCxnSpPr>
              <a:cxnSpLocks noChangeShapeType="1"/>
              <a:endCxn id="214987" idx="5"/>
            </p:cNvCxnSpPr>
            <p:nvPr/>
          </p:nvCxnSpPr>
          <p:spPr bwMode="auto">
            <a:xfrm flipH="1" flipV="1">
              <a:off x="6496050" y="4722809"/>
              <a:ext cx="1047750" cy="96678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5" name="Straight Connector 509"/>
            <p:cNvCxnSpPr>
              <a:cxnSpLocks noChangeShapeType="1"/>
              <a:stCxn id="214756" idx="0"/>
              <a:endCxn id="214811" idx="5"/>
            </p:cNvCxnSpPr>
            <p:nvPr/>
          </p:nvCxnSpPr>
          <p:spPr bwMode="auto">
            <a:xfrm flipH="1" flipV="1">
              <a:off x="5084763" y="5684832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6" name="Straight Connector 510"/>
            <p:cNvCxnSpPr>
              <a:cxnSpLocks noChangeShapeType="1"/>
            </p:cNvCxnSpPr>
            <p:nvPr/>
          </p:nvCxnSpPr>
          <p:spPr bwMode="auto">
            <a:xfrm flipH="1" flipV="1">
              <a:off x="4068763" y="5045070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7" name="Straight Connector 511"/>
            <p:cNvCxnSpPr>
              <a:cxnSpLocks noChangeShapeType="1"/>
            </p:cNvCxnSpPr>
            <p:nvPr/>
          </p:nvCxnSpPr>
          <p:spPr bwMode="auto">
            <a:xfrm flipV="1">
              <a:off x="3389313" y="5689595"/>
              <a:ext cx="306387" cy="16509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8" name="Straight Connector 512"/>
            <p:cNvCxnSpPr>
              <a:cxnSpLocks noChangeShapeType="1"/>
            </p:cNvCxnSpPr>
            <p:nvPr/>
          </p:nvCxnSpPr>
          <p:spPr bwMode="auto">
            <a:xfrm flipV="1">
              <a:off x="1790701" y="5160959"/>
              <a:ext cx="401638" cy="2095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799" name="Straight Connector 513"/>
            <p:cNvCxnSpPr>
              <a:cxnSpLocks noChangeShapeType="1"/>
            </p:cNvCxnSpPr>
            <p:nvPr/>
          </p:nvCxnSpPr>
          <p:spPr bwMode="auto">
            <a:xfrm flipV="1">
              <a:off x="1179514" y="4467220"/>
              <a:ext cx="227012" cy="2825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0" name="Straight Connector 514"/>
            <p:cNvCxnSpPr>
              <a:cxnSpLocks noChangeShapeType="1"/>
              <a:endCxn id="214812" idx="5"/>
            </p:cNvCxnSpPr>
            <p:nvPr/>
          </p:nvCxnSpPr>
          <p:spPr bwMode="auto">
            <a:xfrm flipV="1">
              <a:off x="1155701" y="4368796"/>
              <a:ext cx="203199" cy="79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1" name="Oval 14"/>
            <p:cNvSpPr>
              <a:spLocks noChangeArrowheads="1"/>
            </p:cNvSpPr>
            <p:nvPr/>
          </p:nvSpPr>
          <p:spPr bwMode="auto">
            <a:xfrm>
              <a:off x="5677594" y="2896840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214802" name="Straight Connector 18"/>
            <p:cNvCxnSpPr>
              <a:cxnSpLocks noChangeShapeType="1"/>
            </p:cNvCxnSpPr>
            <p:nvPr/>
          </p:nvCxnSpPr>
          <p:spPr bwMode="auto">
            <a:xfrm>
              <a:off x="4713288" y="3051287"/>
              <a:ext cx="964306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3" name="Straight Connector 516"/>
            <p:cNvCxnSpPr>
              <a:cxnSpLocks noChangeShapeType="1"/>
            </p:cNvCxnSpPr>
            <p:nvPr/>
          </p:nvCxnSpPr>
          <p:spPr bwMode="auto">
            <a:xfrm>
              <a:off x="6139457" y="3169610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4" name="Straight Connector 515"/>
            <p:cNvCxnSpPr>
              <a:cxnSpLocks noChangeShapeType="1"/>
              <a:stCxn id="214841" idx="0"/>
            </p:cNvCxnSpPr>
            <p:nvPr/>
          </p:nvCxnSpPr>
          <p:spPr bwMode="auto">
            <a:xfrm flipV="1">
              <a:off x="3832888" y="4233714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05" name="Oval 521"/>
            <p:cNvSpPr>
              <a:spLocks noChangeArrowheads="1"/>
            </p:cNvSpPr>
            <p:nvPr/>
          </p:nvSpPr>
          <p:spPr bwMode="auto">
            <a:xfrm>
              <a:off x="3932543" y="3959555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214806" name="Straight Connector 519"/>
            <p:cNvCxnSpPr>
              <a:cxnSpLocks noChangeShapeType="1"/>
              <a:stCxn id="214805" idx="6"/>
              <a:endCxn id="215039" idx="1"/>
            </p:cNvCxnSpPr>
            <p:nvPr/>
          </p:nvCxnSpPr>
          <p:spPr bwMode="auto">
            <a:xfrm flipV="1">
              <a:off x="4460774" y="3953935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7" name="Straight Connector 520"/>
            <p:cNvCxnSpPr>
              <a:cxnSpLocks noChangeShapeType="1"/>
            </p:cNvCxnSpPr>
            <p:nvPr/>
          </p:nvCxnSpPr>
          <p:spPr bwMode="auto">
            <a:xfrm>
              <a:off x="3692525" y="3789358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8" name="Straight Connector 7"/>
            <p:cNvCxnSpPr>
              <a:cxnSpLocks noChangeShapeType="1"/>
              <a:stCxn id="214913" idx="5"/>
              <a:endCxn id="215037" idx="1"/>
            </p:cNvCxnSpPr>
            <p:nvPr/>
          </p:nvCxnSpPr>
          <p:spPr bwMode="auto">
            <a:xfrm>
              <a:off x="4876727" y="3633784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09" name="Straight Connector 415"/>
            <p:cNvCxnSpPr>
              <a:cxnSpLocks noChangeShapeType="1"/>
              <a:endCxn id="214873" idx="0"/>
            </p:cNvCxnSpPr>
            <p:nvPr/>
          </p:nvCxnSpPr>
          <p:spPr bwMode="auto">
            <a:xfrm flipH="1">
              <a:off x="2406650" y="3753808"/>
              <a:ext cx="282557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0" name="Straight Connector 523"/>
            <p:cNvCxnSpPr>
              <a:cxnSpLocks noChangeShapeType="1"/>
              <a:stCxn id="214836" idx="0"/>
            </p:cNvCxnSpPr>
            <p:nvPr/>
          </p:nvCxnSpPr>
          <p:spPr bwMode="auto">
            <a:xfrm flipV="1">
              <a:off x="4307762" y="4626477"/>
              <a:ext cx="844015" cy="3042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4811" name="Oval 6"/>
            <p:cNvSpPr>
              <a:spLocks noChangeArrowheads="1"/>
            </p:cNvSpPr>
            <p:nvPr/>
          </p:nvSpPr>
          <p:spPr bwMode="auto">
            <a:xfrm>
              <a:off x="3340101" y="5359394"/>
              <a:ext cx="2044700" cy="38099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812" name="Oval 517"/>
            <p:cNvSpPr>
              <a:spLocks noChangeArrowheads="1"/>
            </p:cNvSpPr>
            <p:nvPr/>
          </p:nvSpPr>
          <p:spPr bwMode="auto">
            <a:xfrm rot="5400000">
              <a:off x="867570" y="3736176"/>
              <a:ext cx="1252535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214813" name="Straight Connector 39941"/>
            <p:cNvCxnSpPr>
              <a:cxnSpLocks noChangeShapeType="1"/>
              <a:stCxn id="214812" idx="0"/>
              <a:endCxn id="214901" idx="0"/>
            </p:cNvCxnSpPr>
            <p:nvPr/>
          </p:nvCxnSpPr>
          <p:spPr bwMode="auto">
            <a:xfrm flipV="1">
              <a:off x="1684339" y="3654419"/>
              <a:ext cx="758825" cy="2730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814" name="Straight Connector 524"/>
            <p:cNvCxnSpPr>
              <a:cxnSpLocks noChangeShapeType="1"/>
              <a:endCxn id="214875" idx="1"/>
            </p:cNvCxnSpPr>
            <p:nvPr/>
          </p:nvCxnSpPr>
          <p:spPr bwMode="auto">
            <a:xfrm>
              <a:off x="1685925" y="4111625"/>
              <a:ext cx="466725" cy="26987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019" name="Line 424"/>
          <p:cNvSpPr>
            <a:spLocks noChangeShapeType="1"/>
          </p:cNvSpPr>
          <p:nvPr/>
        </p:nvSpPr>
        <p:spPr bwMode="auto">
          <a:xfrm flipV="1">
            <a:off x="1162050" y="5276850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39738" y="3552825"/>
            <a:ext cx="8258175" cy="2900363"/>
            <a:chOff x="439215" y="3555216"/>
            <a:chExt cx="8258951" cy="2901368"/>
          </a:xfrm>
        </p:grpSpPr>
        <p:grpSp>
          <p:nvGrpSpPr>
            <p:cNvPr id="214392" name="Group 13"/>
            <p:cNvGrpSpPr>
              <a:grpSpLocks/>
            </p:cNvGrpSpPr>
            <p:nvPr/>
          </p:nvGrpSpPr>
          <p:grpSpPr bwMode="auto">
            <a:xfrm>
              <a:off x="1678362" y="3855145"/>
              <a:ext cx="347753" cy="680208"/>
              <a:chOff x="7923189" y="2486663"/>
              <a:chExt cx="360362" cy="884586"/>
            </a:xfrm>
          </p:grpSpPr>
          <p:pic>
            <p:nvPicPr>
              <p:cNvPr id="21470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710" name="Group 950"/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711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12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13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14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15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16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41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42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17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18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39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40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19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0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721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37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38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22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723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35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36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724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5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26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27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28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29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0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1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2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733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34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3" name="Group 792"/>
            <p:cNvGrpSpPr>
              <a:grpSpLocks/>
            </p:cNvGrpSpPr>
            <p:nvPr/>
          </p:nvGrpSpPr>
          <p:grpSpPr bwMode="auto">
            <a:xfrm>
              <a:off x="3221830" y="5776376"/>
              <a:ext cx="347753" cy="680208"/>
              <a:chOff x="7923189" y="2486663"/>
              <a:chExt cx="360362" cy="884586"/>
            </a:xfrm>
          </p:grpSpPr>
          <p:pic>
            <p:nvPicPr>
              <p:cNvPr id="2146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76" name="Group 950"/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7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7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7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8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8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70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70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8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8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70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8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68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70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0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9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9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9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9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9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9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70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4" name="Group 827"/>
            <p:cNvGrpSpPr>
              <a:grpSpLocks/>
            </p:cNvGrpSpPr>
            <p:nvPr/>
          </p:nvGrpSpPr>
          <p:grpSpPr bwMode="auto">
            <a:xfrm>
              <a:off x="4387291" y="3555216"/>
              <a:ext cx="347753" cy="680208"/>
              <a:chOff x="7923189" y="2486663"/>
              <a:chExt cx="360362" cy="884586"/>
            </a:xfrm>
          </p:grpSpPr>
          <p:pic>
            <p:nvPicPr>
              <p:cNvPr id="21464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42" name="Group 950"/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43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44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45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46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47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48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73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4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49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50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71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2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1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52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53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69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70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4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655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67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68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56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57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58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59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0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61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2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3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4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65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66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5" name="Group 862"/>
            <p:cNvGrpSpPr>
              <a:grpSpLocks/>
            </p:cNvGrpSpPr>
            <p:nvPr/>
          </p:nvGrpSpPr>
          <p:grpSpPr bwMode="auto">
            <a:xfrm>
              <a:off x="5084012" y="5612511"/>
              <a:ext cx="347767" cy="680207"/>
              <a:chOff x="7923189" y="2486664"/>
              <a:chExt cx="360377" cy="884585"/>
            </a:xfrm>
          </p:grpSpPr>
          <p:pic>
            <p:nvPicPr>
              <p:cNvPr id="21460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98" y="2486664"/>
                <a:ext cx="239568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608" name="Group 950"/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609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10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11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12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13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4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39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40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15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6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37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8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17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18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619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35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6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20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621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633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34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622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3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24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25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6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27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8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29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30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631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632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6" name="Group 897"/>
            <p:cNvGrpSpPr>
              <a:grpSpLocks/>
            </p:cNvGrpSpPr>
            <p:nvPr/>
          </p:nvGrpSpPr>
          <p:grpSpPr bwMode="auto">
            <a:xfrm>
              <a:off x="6068038" y="3829780"/>
              <a:ext cx="347753" cy="680208"/>
              <a:chOff x="7923189" y="2486663"/>
              <a:chExt cx="360362" cy="884586"/>
            </a:xfrm>
          </p:grpSpPr>
          <p:pic>
            <p:nvPicPr>
              <p:cNvPr id="21457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74" name="Group 950"/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75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76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77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78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79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0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605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6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1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2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603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4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3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84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85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601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2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6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587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99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00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88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89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90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91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2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93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4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5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6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597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98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7" name="Group 932"/>
            <p:cNvGrpSpPr>
              <a:grpSpLocks/>
            </p:cNvGrpSpPr>
            <p:nvPr/>
          </p:nvGrpSpPr>
          <p:grpSpPr bwMode="auto">
            <a:xfrm>
              <a:off x="2122838" y="5630065"/>
              <a:ext cx="347753" cy="680208"/>
              <a:chOff x="7923189" y="2486663"/>
              <a:chExt cx="360362" cy="884586"/>
            </a:xfrm>
          </p:grpSpPr>
          <p:pic>
            <p:nvPicPr>
              <p:cNvPr id="21453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540" name="Group 950"/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541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42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43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44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45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46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571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72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47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48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569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70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49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0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551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567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68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52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553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565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66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554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5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56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57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58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59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0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1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2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563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564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398" name="Group 15"/>
            <p:cNvGrpSpPr>
              <a:grpSpLocks/>
            </p:cNvGrpSpPr>
            <p:nvPr/>
          </p:nvGrpSpPr>
          <p:grpSpPr bwMode="auto">
            <a:xfrm>
              <a:off x="7707615" y="4368892"/>
              <a:ext cx="990551" cy="731635"/>
              <a:chOff x="7707615" y="4368892"/>
              <a:chExt cx="990551" cy="731635"/>
            </a:xfrm>
          </p:grpSpPr>
          <p:pic>
            <p:nvPicPr>
              <p:cNvPr id="214439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1833" y="4640202"/>
                <a:ext cx="822008" cy="4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4440" name="Group 249"/>
              <p:cNvGrpSpPr>
                <a:grpSpLocks/>
              </p:cNvGrpSpPr>
              <p:nvPr/>
            </p:nvGrpSpPr>
            <p:grpSpPr bwMode="auto">
              <a:xfrm flipH="1">
                <a:off x="7707615" y="4368892"/>
                <a:ext cx="225953" cy="395900"/>
                <a:chOff x="4140" y="429"/>
                <a:chExt cx="1425" cy="2396"/>
              </a:xfrm>
            </p:grpSpPr>
            <p:sp>
              <p:nvSpPr>
                <p:cNvPr id="214507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4" y="425"/>
                  <a:ext cx="1051" cy="225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4509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10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4" y="685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214512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00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66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01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84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976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4" y="1012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214514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9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6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999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586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97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24" y="1358"/>
                  <a:ext cx="591" cy="2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97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4" y="1627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214517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96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11" cy="11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997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5"/>
                    <a:ext cx="674" cy="8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214518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519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94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541"/>
                    <a:ext cx="698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995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2560"/>
                    <a:ext cx="661" cy="13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983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6" y="425"/>
                  <a:ext cx="60" cy="226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4521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22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Oval 274"/>
                <p:cNvSpPr>
                  <a:spLocks noChangeArrowheads="1"/>
                </p:cNvSpPr>
                <p:nvPr/>
              </p:nvSpPr>
              <p:spPr bwMode="auto">
                <a:xfrm>
                  <a:off x="5516" y="2588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4524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4" y="2655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989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4" y="2684"/>
                  <a:ext cx="1071" cy="8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990" name="Oval 278"/>
                <p:cNvSpPr>
                  <a:spLocks noChangeArrowheads="1"/>
                </p:cNvSpPr>
                <p:nvPr/>
              </p:nvSpPr>
              <p:spPr bwMode="auto">
                <a:xfrm>
                  <a:off x="4314" y="2357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991" name="Oval 279"/>
                <p:cNvSpPr>
                  <a:spLocks noChangeArrowheads="1"/>
                </p:cNvSpPr>
                <p:nvPr/>
              </p:nvSpPr>
              <p:spPr bwMode="auto">
                <a:xfrm>
                  <a:off x="4485" y="2357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FF0000"/>
                    </a:solidFill>
                    <a:cs typeface="Arial" charset="0"/>
                  </a:endParaRPr>
                </a:p>
              </p:txBody>
            </p:sp>
            <p:sp>
              <p:nvSpPr>
                <p:cNvPr id="992" name="Oval 280"/>
                <p:cNvSpPr>
                  <a:spLocks noChangeArrowheads="1"/>
                </p:cNvSpPr>
                <p:nvPr/>
              </p:nvSpPr>
              <p:spPr bwMode="auto">
                <a:xfrm>
                  <a:off x="4665" y="2357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993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5" y="1809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441" name="Group 249"/>
              <p:cNvGrpSpPr>
                <a:grpSpLocks/>
              </p:cNvGrpSpPr>
              <p:nvPr/>
            </p:nvGrpSpPr>
            <p:grpSpPr bwMode="auto">
              <a:xfrm flipH="1">
                <a:off x="7939866" y="4369199"/>
                <a:ext cx="225953" cy="395900"/>
                <a:chOff x="4140" y="429"/>
                <a:chExt cx="1425" cy="2396"/>
              </a:xfrm>
            </p:grpSpPr>
            <p:sp>
              <p:nvSpPr>
                <p:cNvPr id="214475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7" y="404"/>
                  <a:ext cx="1051" cy="2307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4477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78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07" y="693"/>
                  <a:ext cx="60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214480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33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4"/>
                    <a:ext cx="725" cy="12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34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2"/>
                    <a:ext cx="700" cy="8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009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7" y="1019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214482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31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32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4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011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7" y="1356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12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7" y="165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214485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29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6"/>
                    <a:ext cx="711" cy="1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30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74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214486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487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27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8"/>
                    <a:ext cx="761" cy="13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28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3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016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8" y="404"/>
                  <a:ext cx="70" cy="2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4489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90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9" name="Oval 274"/>
                <p:cNvSpPr>
                  <a:spLocks noChangeArrowheads="1"/>
                </p:cNvSpPr>
                <p:nvPr/>
              </p:nvSpPr>
              <p:spPr bwMode="auto">
                <a:xfrm>
                  <a:off x="5519" y="2615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4492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1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7" y="2682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22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7" y="2711"/>
                  <a:ext cx="1071" cy="8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23" name="Oval 278"/>
                <p:cNvSpPr>
                  <a:spLocks noChangeArrowheads="1"/>
                </p:cNvSpPr>
                <p:nvPr/>
              </p:nvSpPr>
              <p:spPr bwMode="auto">
                <a:xfrm>
                  <a:off x="4307" y="2384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24" name="Oval 279"/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FF0000"/>
                    </a:solidFill>
                    <a:cs typeface="Arial" charset="0"/>
                  </a:endParaRPr>
                </a:p>
              </p:txBody>
            </p:sp>
            <p:sp>
              <p:nvSpPr>
                <p:cNvPr id="1025" name="Oval 280"/>
                <p:cNvSpPr>
                  <a:spLocks noChangeArrowheads="1"/>
                </p:cNvSpPr>
                <p:nvPr/>
              </p:nvSpPr>
              <p:spPr bwMode="auto">
                <a:xfrm>
                  <a:off x="4658" y="2384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26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8" y="1836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442" name="Group 249"/>
              <p:cNvGrpSpPr>
                <a:grpSpLocks/>
              </p:cNvGrpSpPr>
              <p:nvPr/>
            </p:nvGrpSpPr>
            <p:grpSpPr bwMode="auto">
              <a:xfrm flipH="1">
                <a:off x="8472213" y="4384408"/>
                <a:ext cx="225953" cy="395900"/>
                <a:chOff x="4140" y="429"/>
                <a:chExt cx="1425" cy="2396"/>
              </a:xfrm>
            </p:grpSpPr>
            <p:sp>
              <p:nvSpPr>
                <p:cNvPr id="214443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9 w 354"/>
                    <a:gd name="T1" fmla="*/ 0 h 2742"/>
                    <a:gd name="T2" fmla="*/ 47 w 354"/>
                    <a:gd name="T3" fmla="*/ 66 h 2742"/>
                    <a:gd name="T4" fmla="*/ 46 w 354"/>
                    <a:gd name="T5" fmla="*/ 510 h 2742"/>
                    <a:gd name="T6" fmla="*/ 0 w 354"/>
                    <a:gd name="T7" fmla="*/ 534 h 2742"/>
                    <a:gd name="T8" fmla="*/ 9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0" y="428"/>
                  <a:ext cx="1051" cy="2278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4445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9 w 211"/>
                    <a:gd name="T3" fmla="*/ 43 h 2537"/>
                    <a:gd name="T4" fmla="*/ 2 w 211"/>
                    <a:gd name="T5" fmla="*/ 48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46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5 h 226"/>
                    <a:gd name="T4" fmla="*/ 45 w 328"/>
                    <a:gd name="T5" fmla="*/ 45 h 226"/>
                    <a:gd name="T6" fmla="*/ 0 w 328"/>
                    <a:gd name="T7" fmla="*/ 1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0" y="687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214448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066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67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6"/>
                    <a:ext cx="700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042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0" y="1014"/>
                  <a:ext cx="60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214450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064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2569"/>
                    <a:ext cx="725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65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594" y="2589"/>
                    <a:ext cx="687" cy="10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044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20" y="1360"/>
                  <a:ext cx="591" cy="3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45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0" y="1648"/>
                  <a:ext cx="591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214453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062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0"/>
                    <a:ext cx="686" cy="1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63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1" y="2588"/>
                    <a:ext cx="649" cy="9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214454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45 w 328"/>
                    <a:gd name="T3" fmla="*/ 24 h 226"/>
                    <a:gd name="T4" fmla="*/ 45 w 328"/>
                    <a:gd name="T5" fmla="*/ 43 h 226"/>
                    <a:gd name="T6" fmla="*/ 0 w 328"/>
                    <a:gd name="T7" fmla="*/ 1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455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60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43"/>
                    <a:ext cx="723" cy="1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61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2"/>
                    <a:ext cx="686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049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28"/>
                  <a:ext cx="60" cy="228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4457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40 w 296"/>
                    <a:gd name="T3" fmla="*/ 27 h 256"/>
                    <a:gd name="T4" fmla="*/ 40 w 296"/>
                    <a:gd name="T5" fmla="*/ 49 h 256"/>
                    <a:gd name="T6" fmla="*/ 0 w 296"/>
                    <a:gd name="T7" fmla="*/ 18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58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42 w 304"/>
                    <a:gd name="T3" fmla="*/ 32 h 288"/>
                    <a:gd name="T4" fmla="*/ 39 w 304"/>
                    <a:gd name="T5" fmla="*/ 57 h 288"/>
                    <a:gd name="T6" fmla="*/ 2 w 304"/>
                    <a:gd name="T7" fmla="*/ 24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Oval 274"/>
                <p:cNvSpPr>
                  <a:spLocks noChangeArrowheads="1"/>
                </p:cNvSpPr>
                <p:nvPr/>
              </p:nvSpPr>
              <p:spPr bwMode="auto">
                <a:xfrm>
                  <a:off x="5512" y="2609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4460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21 h 240"/>
                    <a:gd name="T2" fmla="*/ 2 w 306"/>
                    <a:gd name="T3" fmla="*/ 48 h 240"/>
                    <a:gd name="T4" fmla="*/ 42 w 306"/>
                    <a:gd name="T5" fmla="*/ 22 h 240"/>
                    <a:gd name="T6" fmla="*/ 40 w 306"/>
                    <a:gd name="T7" fmla="*/ 0 h 240"/>
                    <a:gd name="T8" fmla="*/ 0 w 306"/>
                    <a:gd name="T9" fmla="*/ 2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0" y="2677"/>
                  <a:ext cx="1202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55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0" y="2705"/>
                  <a:ext cx="1071" cy="7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56" name="Oval 278"/>
                <p:cNvSpPr>
                  <a:spLocks noChangeArrowheads="1"/>
                </p:cNvSpPr>
                <p:nvPr/>
              </p:nvSpPr>
              <p:spPr bwMode="auto">
                <a:xfrm>
                  <a:off x="4310" y="2379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57" name="Oval 279"/>
                <p:cNvSpPr>
                  <a:spLocks noChangeArrowheads="1"/>
                </p:cNvSpPr>
                <p:nvPr/>
              </p:nvSpPr>
              <p:spPr bwMode="auto">
                <a:xfrm>
                  <a:off x="4480" y="2379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FF0000"/>
                    </a:solidFill>
                    <a:cs typeface="Arial" charset="0"/>
                  </a:endParaRPr>
                </a:p>
              </p:txBody>
            </p:sp>
            <p:sp>
              <p:nvSpPr>
                <p:cNvPr id="1058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79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59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1" y="1831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214399" name="Group 1068"/>
            <p:cNvGrpSpPr>
              <a:grpSpLocks/>
            </p:cNvGrpSpPr>
            <p:nvPr/>
          </p:nvGrpSpPr>
          <p:grpSpPr bwMode="auto">
            <a:xfrm>
              <a:off x="7186941" y="5734675"/>
              <a:ext cx="347753" cy="680208"/>
              <a:chOff x="7923189" y="2486663"/>
              <a:chExt cx="360362" cy="884586"/>
            </a:xfrm>
          </p:grpSpPr>
          <p:pic>
            <p:nvPicPr>
              <p:cNvPr id="21440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4406" name="Group 950"/>
              <p:cNvGrpSpPr>
                <a:grpSpLocks/>
              </p:cNvGrpSpPr>
              <p:nvPr/>
            </p:nvGrpSpPr>
            <p:grpSpPr bwMode="auto"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21440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0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0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1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1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1443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1443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1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441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1443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1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41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1443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3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442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2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2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2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2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42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43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4400" name="Group 3"/>
            <p:cNvGrpSpPr>
              <a:grpSpLocks/>
            </p:cNvGrpSpPr>
            <p:nvPr/>
          </p:nvGrpSpPr>
          <p:grpSpPr bwMode="auto">
            <a:xfrm>
              <a:off x="439215" y="4827099"/>
              <a:ext cx="875523" cy="506826"/>
              <a:chOff x="439215" y="4827099"/>
              <a:chExt cx="875523" cy="506826"/>
            </a:xfrm>
          </p:grpSpPr>
          <p:grpSp>
            <p:nvGrpSpPr>
              <p:cNvPr id="214401" name="Group 418"/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2889" y="1631"/>
                <a:chExt cx="980" cy="743"/>
              </a:xfrm>
            </p:grpSpPr>
            <p:sp>
              <p:nvSpPr>
                <p:cNvPr id="214403" name="Rectangle 419"/>
                <p:cNvSpPr>
                  <a:spLocks noChangeArrowheads="1"/>
                </p:cNvSpPr>
                <p:nvPr/>
              </p:nvSpPr>
              <p:spPr bwMode="auto"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249" name="AutoShape 420"/>
                <p:cNvSpPr>
                  <a:spLocks noChangeArrowheads="1"/>
                </p:cNvSpPr>
                <p:nvPr/>
              </p:nvSpPr>
              <p:spPr bwMode="auto">
                <a:xfrm>
                  <a:off x="2889" y="1631"/>
                  <a:ext cx="976" cy="25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CCFF"/>
                    </a:solidFill>
                  </a:endParaRPr>
                </a:p>
              </p:txBody>
            </p:sp>
          </p:grpSp>
          <p:pic>
            <p:nvPicPr>
              <p:cNvPr id="214402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109" y="5014480"/>
                <a:ext cx="405029" cy="290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25450" y="1181100"/>
            <a:ext cx="8258175" cy="5427663"/>
            <a:chOff x="425291" y="1016574"/>
            <a:chExt cx="8258951" cy="5427438"/>
          </a:xfrm>
        </p:grpSpPr>
        <p:grpSp>
          <p:nvGrpSpPr>
            <p:cNvPr id="214030" name="Group 7"/>
            <p:cNvGrpSpPr>
              <a:grpSpLocks/>
            </p:cNvGrpSpPr>
            <p:nvPr/>
          </p:nvGrpSpPr>
          <p:grpSpPr bwMode="auto">
            <a:xfrm>
              <a:off x="861857" y="1488950"/>
              <a:ext cx="7326607" cy="4955062"/>
              <a:chOff x="861857" y="1488950"/>
              <a:chExt cx="7326607" cy="4955062"/>
            </a:xfrm>
          </p:grpSpPr>
          <p:cxnSp>
            <p:nvCxnSpPr>
              <p:cNvPr id="214383" name="Straight Connector 6"/>
              <p:cNvCxnSpPr>
                <a:cxnSpLocks noChangeShapeType="1"/>
                <a:stCxn id="214402" idx="2"/>
              </p:cNvCxnSpPr>
              <p:nvPr/>
            </p:nvCxnSpPr>
            <p:spPr bwMode="auto">
              <a:xfrm flipH="1" flipV="1">
                <a:off x="861857" y="2766634"/>
                <a:ext cx="24132" cy="23702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4" name="Straight Connector 786"/>
              <p:cNvCxnSpPr>
                <a:cxnSpLocks noChangeShapeType="1"/>
                <a:stCxn id="214712" idx="2"/>
              </p:cNvCxnSpPr>
              <p:nvPr/>
            </p:nvCxnSpPr>
            <p:spPr bwMode="auto">
              <a:xfrm flipV="1">
                <a:off x="1769891" y="1936350"/>
                <a:ext cx="381" cy="24137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5" name="Straight Connector 787"/>
              <p:cNvCxnSpPr>
                <a:cxnSpLocks noChangeShapeType="1"/>
              </p:cNvCxnSpPr>
              <p:nvPr/>
            </p:nvCxnSpPr>
            <p:spPr bwMode="auto">
              <a:xfrm flipV="1">
                <a:off x="2209958" y="325285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6" name="Straight Connector 788"/>
              <p:cNvCxnSpPr>
                <a:cxnSpLocks noChangeShapeType="1"/>
              </p:cNvCxnSpPr>
              <p:nvPr/>
            </p:nvCxnSpPr>
            <p:spPr bwMode="auto">
              <a:xfrm flipV="1">
                <a:off x="3314938" y="3904152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7" name="Straight Connector 789"/>
              <p:cNvCxnSpPr>
                <a:cxnSpLocks noChangeShapeType="1"/>
              </p:cNvCxnSpPr>
              <p:nvPr/>
            </p:nvCxnSpPr>
            <p:spPr bwMode="auto">
              <a:xfrm flipV="1">
                <a:off x="4465279" y="1488950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8" name="Straight Connector 791"/>
              <p:cNvCxnSpPr>
                <a:cxnSpLocks noChangeShapeType="1"/>
              </p:cNvCxnSpPr>
              <p:nvPr/>
            </p:nvCxnSpPr>
            <p:spPr bwMode="auto">
              <a:xfrm flipV="1">
                <a:off x="5162011" y="356135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89" name="Straight Connector 967"/>
              <p:cNvCxnSpPr>
                <a:cxnSpLocks noChangeShapeType="1"/>
              </p:cNvCxnSpPr>
              <p:nvPr/>
            </p:nvCxnSpPr>
            <p:spPr bwMode="auto">
              <a:xfrm flipV="1">
                <a:off x="6130907" y="177844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0" name="Straight Connector 1067"/>
              <p:cNvCxnSpPr>
                <a:cxnSpLocks noChangeShapeType="1"/>
              </p:cNvCxnSpPr>
              <p:nvPr/>
            </p:nvCxnSpPr>
            <p:spPr bwMode="auto">
              <a:xfrm flipV="1">
                <a:off x="8188464" y="2384037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391" name="Straight Connector 1103"/>
              <p:cNvCxnSpPr>
                <a:cxnSpLocks noChangeShapeType="1"/>
              </p:cNvCxnSpPr>
              <p:nvPr/>
            </p:nvCxnSpPr>
            <p:spPr bwMode="auto">
              <a:xfrm flipV="1">
                <a:off x="7267323" y="3880001"/>
                <a:ext cx="0" cy="2539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4031" name="Group 1104"/>
            <p:cNvGrpSpPr>
              <a:grpSpLocks/>
            </p:cNvGrpSpPr>
            <p:nvPr/>
          </p:nvGrpSpPr>
          <p:grpSpPr bwMode="auto">
            <a:xfrm>
              <a:off x="425291" y="1016574"/>
              <a:ext cx="8258951" cy="2901368"/>
              <a:chOff x="439215" y="3555216"/>
              <a:chExt cx="8258951" cy="2901368"/>
            </a:xfrm>
          </p:grpSpPr>
          <p:grpSp>
            <p:nvGrpSpPr>
              <p:cNvPr id="214032" name="Group 1105"/>
              <p:cNvGrpSpPr>
                <a:grpSpLocks/>
              </p:cNvGrpSpPr>
              <p:nvPr/>
            </p:nvGrpSpPr>
            <p:grpSpPr bwMode="auto">
              <a:xfrm>
                <a:off x="1678362" y="385514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49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50" name="Group 950"/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51" name="Freeform 951"/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52" name="Rectangle 952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53" name="Freeform 953"/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54" name="Freeform 954"/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55" name="Rectangle 955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56" name="Group 956"/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81" name="AutoShape 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82" name="AutoShape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57" name="Rectangle 959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58" name="Group 960"/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79" name="AutoShape 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80" name="AutoShape 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59" name="Rectangle 963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0" name="Rectangle 964"/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61" name="Group 965"/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77" name="AutoShape 9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78" name="AutoShape 9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62" name="Freeform 968"/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4363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75" name="AutoShape 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76" name="AutoShape 9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64" name="Rectangle 972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5" name="Freeform 973"/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66" name="Freeform 974"/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67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68" name="Freeform 976"/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69" name="AutoShape 977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0" name="AutoShape 978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1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2" name="Oval 980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73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74" name="Rectangle 982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3" name="Group 1106"/>
              <p:cNvGrpSpPr>
                <a:grpSpLocks/>
              </p:cNvGrpSpPr>
              <p:nvPr/>
            </p:nvGrpSpPr>
            <p:grpSpPr bwMode="auto">
              <a:xfrm>
                <a:off x="3221830" y="577637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315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316" name="Group 950"/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317" name="Freeform 951"/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18" name="Rectangle 952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19" name="Freeform 953"/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20" name="Freeform 954"/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21" name="Rectangle 955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2" name="Group 956"/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47" name="AutoShape 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8" name="AutoShape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3" name="Rectangle 959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4" name="Group 960"/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45" name="AutoShape 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6" name="AutoShape 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5" name="Rectangle 963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26" name="Rectangle 964"/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327" name="Group 965"/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43" name="AutoShape 9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4" name="AutoShape 9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28" name="Freeform 968"/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4329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41" name="AutoShape 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42" name="AutoShape 9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330" name="Rectangle 972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1" name="Freeform 973"/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32" name="Freeform 974"/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33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4" name="Freeform 976"/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35" name="AutoShape 977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6" name="AutoShape 978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7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38" name="Oval 980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39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40" name="Rectangle 982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4" name="Group 1108"/>
              <p:cNvGrpSpPr>
                <a:grpSpLocks/>
              </p:cNvGrpSpPr>
              <p:nvPr/>
            </p:nvGrpSpPr>
            <p:grpSpPr bwMode="auto">
              <a:xfrm>
                <a:off x="4387291" y="355521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8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82" name="Group 950"/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83" name="Freeform 951"/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84" name="Rectangle 952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85" name="Freeform 953"/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86" name="Freeform 954"/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87" name="Rectangle 955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88" name="Group 956"/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313" name="AutoShape 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4" name="AutoShape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89" name="Rectangle 959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90" name="Group 960"/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311" name="AutoShape 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2" name="AutoShape 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1" name="Rectangle 963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92" name="Rectangle 964"/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93" name="Group 965"/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309" name="AutoShape 9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10" name="AutoShape 9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4" name="Freeform 968"/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4295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307" name="AutoShape 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08" name="AutoShape 9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96" name="Rectangle 972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97" name="Freeform 973"/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98" name="Freeform 974"/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99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0" name="Freeform 976"/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01" name="AutoShape 977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2" name="AutoShape 978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3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4" name="Oval 980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305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06" name="Rectangle 982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5" name="Group 1109"/>
              <p:cNvGrpSpPr>
                <a:grpSpLocks/>
              </p:cNvGrpSpPr>
              <p:nvPr/>
            </p:nvGrpSpPr>
            <p:grpSpPr bwMode="auto">
              <a:xfrm>
                <a:off x="5084012" y="5612511"/>
                <a:ext cx="347767" cy="680207"/>
                <a:chOff x="7923189" y="2486664"/>
                <a:chExt cx="360377" cy="884585"/>
              </a:xfrm>
            </p:grpSpPr>
            <p:pic>
              <p:nvPicPr>
                <p:cNvPr id="21424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98" y="2486664"/>
                  <a:ext cx="239568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48" name="Group 950"/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49" name="Freeform 951"/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50" name="Rectangle 952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51" name="Freeform 953"/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52" name="Freeform 954"/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53" name="Rectangle 955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4" name="Group 956"/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79" name="AutoShape 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80" name="AutoShape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55" name="Rectangle 959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6" name="Group 960"/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77" name="AutoShape 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8" name="AutoShape 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57" name="Rectangle 963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58" name="Rectangle 964"/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59" name="Group 965"/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75" name="AutoShape 9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6" name="AutoShape 9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60" name="Freeform 968"/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4261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73" name="AutoShape 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74" name="AutoShape 9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62" name="Rectangle 972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3" name="Freeform 973"/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64" name="Freeform 974"/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65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6" name="Freeform 976"/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67" name="AutoShape 977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8" name="AutoShape 978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69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70" name="Oval 980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71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72" name="Rectangle 982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6" name="Group 1110"/>
              <p:cNvGrpSpPr>
                <a:grpSpLocks/>
              </p:cNvGrpSpPr>
              <p:nvPr/>
            </p:nvGrpSpPr>
            <p:grpSpPr bwMode="auto">
              <a:xfrm>
                <a:off x="6068038" y="3829780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213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214" name="Group 950"/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215" name="Freeform 951"/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16" name="Rectangle 952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17" name="Freeform 953"/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18" name="Freeform 954"/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19" name="Rectangle 955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0" name="Group 956"/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45" name="AutoShape 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6" name="AutoShape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1" name="Rectangle 959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2" name="Group 960"/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43" name="AutoShape 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4" name="AutoShape 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3" name="Rectangle 963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24" name="Rectangle 964"/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225" name="Group 965"/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41" name="AutoShape 9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2" name="AutoShape 9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6" name="Freeform 968"/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4227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39" name="AutoShape 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40" name="AutoShape 9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228" name="Rectangle 972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29" name="Freeform 973"/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30" name="Freeform 974"/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31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2" name="Freeform 976"/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33" name="AutoShape 977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4" name="AutoShape 978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5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6" name="Oval 980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37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38" name="Rectangle 982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7" name="Group 1111"/>
              <p:cNvGrpSpPr>
                <a:grpSpLocks/>
              </p:cNvGrpSpPr>
              <p:nvPr/>
            </p:nvGrpSpPr>
            <p:grpSpPr bwMode="auto">
              <a:xfrm>
                <a:off x="2122838" y="563006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179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180" name="Group 950"/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181" name="Freeform 951"/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82" name="Rectangle 952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83" name="Freeform 953"/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84" name="Freeform 954"/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85" name="Rectangle 955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86" name="Group 956"/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211" name="AutoShape 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12" name="AutoShape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87" name="Rectangle 959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88" name="Group 960"/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209" name="AutoShape 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10" name="AutoShape 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89" name="Rectangle 963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0" name="Rectangle 964"/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191" name="Group 965"/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207" name="AutoShape 9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08" name="AutoShape 9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92" name="Freeform 968"/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4193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205" name="AutoShape 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06" name="AutoShape 9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194" name="Rectangle 972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5" name="Freeform 973"/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96" name="Freeform 974"/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97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98" name="Freeform 976"/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99" name="AutoShape 977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0" name="AutoShape 978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1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2" name="Oval 980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203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04" name="Rectangle 982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38" name="Group 1115"/>
              <p:cNvGrpSpPr>
                <a:grpSpLocks/>
              </p:cNvGrpSpPr>
              <p:nvPr/>
            </p:nvGrpSpPr>
            <p:grpSpPr bwMode="auto">
              <a:xfrm>
                <a:off x="7707615" y="4368892"/>
                <a:ext cx="990551" cy="731635"/>
                <a:chOff x="7707615" y="4368892"/>
                <a:chExt cx="990551" cy="731635"/>
              </a:xfrm>
            </p:grpSpPr>
            <p:pic>
              <p:nvPicPr>
                <p:cNvPr id="214079" name="Picture 115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1833" y="4640202"/>
                  <a:ext cx="822008" cy="460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4080" name="Group 249"/>
                <p:cNvGrpSpPr>
                  <a:grpSpLocks/>
                </p:cNvGrpSpPr>
                <p:nvPr/>
              </p:nvGrpSpPr>
              <p:grpSpPr bwMode="auto">
                <a:xfrm flipH="1">
                  <a:off x="7707615" y="4368892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47" name="Freeform 250"/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9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433"/>
                    <a:ext cx="1051" cy="227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4149" name="Freeform 252"/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50" name="Freeform 253"/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4214" y="692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214152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58" name="AutoShap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91"/>
                      <a:ext cx="725" cy="12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259" name="AutoShap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91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234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019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214154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56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1" y="2594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257" name="AutoShap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2614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236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365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3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4234" y="165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214157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54" name="AutoShape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4" y="2592"/>
                      <a:ext cx="71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255" name="AutoShap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6" y="2610"/>
                      <a:ext cx="674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14158" name="Freeform 267"/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4159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52" name="AutoShap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6" y="2568"/>
                      <a:ext cx="698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253" name="AutoShape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" y="2587"/>
                      <a:ext cx="661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241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5255" y="433"/>
                    <a:ext cx="60" cy="228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4161" name="Freeform 272"/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62" name="Freeform 273"/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4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5516" y="2614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4164" name="Freeform 275"/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6" name="AutoShape 276"/>
                  <p:cNvSpPr>
                    <a:spLocks noChangeArrowheads="1"/>
                  </p:cNvSpPr>
                  <p:nvPr/>
                </p:nvSpPr>
                <p:spPr bwMode="auto">
                  <a:xfrm>
                    <a:off x="4144" y="2681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47" name="AutoShape 277"/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2710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48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14" y="2383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49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2383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FF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50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665" y="2383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51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5065" y="1836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81" name="Group 249"/>
                <p:cNvGrpSpPr>
                  <a:grpSpLocks/>
                </p:cNvGrpSpPr>
                <p:nvPr/>
              </p:nvGrpSpPr>
              <p:grpSpPr bwMode="auto">
                <a:xfrm flipH="1">
                  <a:off x="7939866" y="4369199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115" name="Freeform 250"/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7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431"/>
                    <a:ext cx="1051" cy="230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4117" name="Freeform 252"/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18" name="Freeform 253"/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0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700"/>
                    <a:ext cx="60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214120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226" name="AutoShap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71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227" name="AutoShap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90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202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02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214122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224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72"/>
                      <a:ext cx="725" cy="14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225" name="AutoShap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7" y="2592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204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4217" y="1363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5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4227" y="1680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214125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222" name="AutoShape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2590"/>
                      <a:ext cx="711" cy="1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223" name="AutoShap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608"/>
                      <a:ext cx="674" cy="10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14126" name="Freeform 267"/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4127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220" name="AutoShap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595"/>
                      <a:ext cx="761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221" name="AutoShape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614"/>
                      <a:ext cx="723" cy="86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209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431"/>
                    <a:ext cx="70" cy="23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4129" name="Freeform 272"/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30" name="Freeform 273"/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2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5519" y="2641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4132" name="Freeform 275"/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4" name="AutoShape 276"/>
                  <p:cNvSpPr>
                    <a:spLocks noChangeArrowheads="1"/>
                  </p:cNvSpPr>
                  <p:nvPr/>
                </p:nvSpPr>
                <p:spPr bwMode="auto">
                  <a:xfrm>
                    <a:off x="4137" y="2708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15" name="AutoShape 277"/>
                  <p:cNvSpPr>
                    <a:spLocks noChangeArrowheads="1"/>
                  </p:cNvSpPr>
                  <p:nvPr/>
                </p:nvSpPr>
                <p:spPr bwMode="auto">
                  <a:xfrm>
                    <a:off x="4207" y="2737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16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07" y="2410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17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4487" y="2410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FF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18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410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19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5068" y="1863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4082" name="Group 249"/>
                <p:cNvGrpSpPr>
                  <a:grpSpLocks/>
                </p:cNvGrpSpPr>
                <p:nvPr/>
              </p:nvGrpSpPr>
              <p:grpSpPr bwMode="auto">
                <a:xfrm flipH="1">
                  <a:off x="8472213" y="4384408"/>
                  <a:ext cx="225953" cy="395900"/>
                  <a:chOff x="4140" y="429"/>
                  <a:chExt cx="1425" cy="2396"/>
                </a:xfrm>
              </p:grpSpPr>
              <p:sp>
                <p:nvSpPr>
                  <p:cNvPr id="214083" name="Freeform 250"/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9 w 354"/>
                      <a:gd name="T1" fmla="*/ 0 h 2742"/>
                      <a:gd name="T2" fmla="*/ 47 w 354"/>
                      <a:gd name="T3" fmla="*/ 66 h 2742"/>
                      <a:gd name="T4" fmla="*/ 46 w 354"/>
                      <a:gd name="T5" fmla="*/ 510 h 2742"/>
                      <a:gd name="T6" fmla="*/ 0 w 354"/>
                      <a:gd name="T7" fmla="*/ 534 h 2742"/>
                      <a:gd name="T8" fmla="*/ 9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5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454"/>
                    <a:ext cx="1051" cy="225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4085" name="Freeform 252"/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29 w 211"/>
                      <a:gd name="T3" fmla="*/ 43 h 2537"/>
                      <a:gd name="T4" fmla="*/ 2 w 211"/>
                      <a:gd name="T5" fmla="*/ 48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86" name="Freeform 253"/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5 h 226"/>
                      <a:gd name="T4" fmla="*/ 45 w 328"/>
                      <a:gd name="T5" fmla="*/ 45 h 226"/>
                      <a:gd name="T6" fmla="*/ 0 w 328"/>
                      <a:gd name="T7" fmla="*/ 19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714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214088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1194" name="AutoShap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94"/>
                      <a:ext cx="725" cy="13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195" name="AutoShap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612"/>
                      <a:ext cx="700" cy="101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17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41"/>
                    <a:ext cx="60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214090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1192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" y="2596"/>
                      <a:ext cx="725" cy="14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193" name="AutoShap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" y="2616"/>
                      <a:ext cx="687" cy="10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172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67"/>
                    <a:ext cx="591" cy="3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3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1" cy="4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214093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1190" name="AutoShape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9" y="2594"/>
                      <a:ext cx="686" cy="11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191" name="AutoShap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1" y="2612"/>
                      <a:ext cx="649" cy="80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14094" name="Freeform 267"/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45 w 328"/>
                      <a:gd name="T3" fmla="*/ 24 h 226"/>
                      <a:gd name="T4" fmla="*/ 45 w 328"/>
                      <a:gd name="T5" fmla="*/ 43 h 226"/>
                      <a:gd name="T6" fmla="*/ 0 w 328"/>
                      <a:gd name="T7" fmla="*/ 1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4095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1188" name="AutoShap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2570"/>
                      <a:ext cx="723" cy="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189" name="AutoShape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2589"/>
                      <a:ext cx="686" cy="13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177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5251" y="454"/>
                    <a:ext cx="60" cy="22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4097" name="Freeform 272"/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40 w 296"/>
                      <a:gd name="T3" fmla="*/ 27 h 256"/>
                      <a:gd name="T4" fmla="*/ 40 w 296"/>
                      <a:gd name="T5" fmla="*/ 49 h 256"/>
                      <a:gd name="T6" fmla="*/ 0 w 296"/>
                      <a:gd name="T7" fmla="*/ 18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98" name="Freeform 273"/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42 w 304"/>
                      <a:gd name="T3" fmla="*/ 32 h 288"/>
                      <a:gd name="T4" fmla="*/ 39 w 304"/>
                      <a:gd name="T5" fmla="*/ 57 h 288"/>
                      <a:gd name="T6" fmla="*/ 2 w 304"/>
                      <a:gd name="T7" fmla="*/ 24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0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2616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4100" name="Freeform 275"/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21 h 240"/>
                      <a:gd name="T2" fmla="*/ 2 w 306"/>
                      <a:gd name="T3" fmla="*/ 48 h 240"/>
                      <a:gd name="T4" fmla="*/ 42 w 306"/>
                      <a:gd name="T5" fmla="*/ 22 h 240"/>
                      <a:gd name="T6" fmla="*/ 40 w 306"/>
                      <a:gd name="T7" fmla="*/ 0 h 240"/>
                      <a:gd name="T8" fmla="*/ 0 w 306"/>
                      <a:gd name="T9" fmla="*/ 21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2" name="AutoShape 276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83"/>
                    <a:ext cx="1202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83" name="AutoShape 277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2712"/>
                    <a:ext cx="1071" cy="8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84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10" y="2386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85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4480" y="2386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FF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86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661" y="2386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87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1838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4039" name="Group 1116"/>
              <p:cNvGrpSpPr>
                <a:grpSpLocks/>
              </p:cNvGrpSpPr>
              <p:nvPr/>
            </p:nvGrpSpPr>
            <p:grpSpPr bwMode="auto">
              <a:xfrm>
                <a:off x="7186941" y="573467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214045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4046" name="Group 950"/>
                <p:cNvGrpSpPr>
                  <a:grpSpLocks/>
                </p:cNvGrpSpPr>
                <p:nvPr/>
              </p:nvGrpSpPr>
              <p:grpSpPr bwMode="auto"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214047" name="Freeform 951"/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48" name="Rectangle 952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49" name="Freeform 953"/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50" name="Freeform 954"/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51" name="Rectangle 955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2" name="Group 956"/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214077" name="AutoShape 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8" name="AutoShape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3" name="Rectangle 959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4" name="Group 960"/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214075" name="AutoShape 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6" name="AutoShape 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5" name="Rectangle 963"/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56" name="Rectangle 964"/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4057" name="Group 965"/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214073" name="AutoShape 9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4" name="AutoShape 9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58" name="Freeform 968"/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4059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214071" name="AutoShape 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72" name="AutoShape 9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14060" name="Rectangle 972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1" name="Freeform 973"/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62" name="Freeform 974"/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63" name="Oval 975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4" name="Freeform 976"/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65" name="AutoShape 977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6" name="AutoShape 978"/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7" name="Oval 979"/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68" name="Oval 980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18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4069" name="Oval 981"/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70" name="Rectangle 982"/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4040" name="Group 1117"/>
              <p:cNvGrpSpPr>
                <a:grpSpLocks/>
              </p:cNvGrpSpPr>
              <p:nvPr/>
            </p:nvGrpSpPr>
            <p:grpSpPr bwMode="auto">
              <a:xfrm>
                <a:off x="439215" y="4827099"/>
                <a:ext cx="875523" cy="506826"/>
                <a:chOff x="439215" y="4827099"/>
                <a:chExt cx="875523" cy="506826"/>
              </a:xfrm>
            </p:grpSpPr>
            <p:grpSp>
              <p:nvGrpSpPr>
                <p:cNvPr id="214041" name="Group 418"/>
                <p:cNvGrpSpPr>
                  <a:grpSpLocks/>
                </p:cNvGrpSpPr>
                <p:nvPr/>
              </p:nvGrpSpPr>
              <p:grpSpPr bwMode="auto">
                <a:xfrm>
                  <a:off x="439215" y="4827099"/>
                  <a:ext cx="875523" cy="506826"/>
                  <a:chOff x="2889" y="1631"/>
                  <a:chExt cx="980" cy="743"/>
                </a:xfrm>
              </p:grpSpPr>
              <p:sp>
                <p:nvSpPr>
                  <p:cNvPr id="214043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3046" y="1841"/>
                    <a:ext cx="663" cy="533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5" name="AutoShape 420"/>
                  <p:cNvSpPr>
                    <a:spLocks noChangeArrowheads="1"/>
                  </p:cNvSpPr>
                  <p:nvPr/>
                </p:nvSpPr>
                <p:spPr bwMode="auto">
                  <a:xfrm>
                    <a:off x="2889" y="1630"/>
                    <a:ext cx="976" cy="25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endParaRPr lang="en-US" sz="2400" dirty="0">
                      <a:solidFill>
                        <a:srgbClr val="00CCFF"/>
                      </a:solidFill>
                    </a:endParaRPr>
                  </a:p>
                </p:txBody>
              </p:sp>
            </p:grpSp>
            <p:pic>
              <p:nvPicPr>
                <p:cNvPr id="214042" name="Picture 111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109" y="5014480"/>
                  <a:ext cx="405029" cy="2908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44450" y="4205288"/>
            <a:ext cx="9037638" cy="2503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01638" y="4171950"/>
            <a:ext cx="8074025" cy="460375"/>
            <a:chOff x="379080" y="5456397"/>
            <a:chExt cx="8074239" cy="461665"/>
          </a:xfrm>
        </p:grpSpPr>
        <p:sp>
          <p:nvSpPr>
            <p:cNvPr id="12" name="Rectangle 11"/>
            <p:cNvSpPr/>
            <p:nvPr/>
          </p:nvSpPr>
          <p:spPr>
            <a:xfrm>
              <a:off x="379080" y="5489828"/>
              <a:ext cx="8074239" cy="421866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txBody>
            <a:bodyPr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4029" name="TextBox 17"/>
            <p:cNvSpPr txBox="1">
              <a:spLocks noChangeArrowheads="1"/>
            </p:cNvSpPr>
            <p:nvPr/>
          </p:nvSpPr>
          <p:spPr bwMode="auto">
            <a:xfrm>
              <a:off x="1081801" y="5456397"/>
              <a:ext cx="64628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rgbClr val="000000"/>
                  </a:solidFill>
                </a:rPr>
                <a:t>Internet host-host communication as a service</a:t>
              </a: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6925" y="4797425"/>
            <a:ext cx="7772400" cy="1820863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i="1" dirty="0">
                <a:solidFill>
                  <a:srgbClr val="990000"/>
                </a:solidFill>
                <a:latin typeface="Gill Sans MT" charset="0"/>
              </a:rPr>
              <a:t>OTT challenges: </a:t>
            </a:r>
            <a:r>
              <a:rPr lang="en-US" dirty="0">
                <a:latin typeface="Gill Sans MT" charset="0"/>
              </a:rPr>
              <a:t>coping with a congested Internet</a:t>
            </a:r>
          </a:p>
          <a:p>
            <a:pPr lvl="1"/>
            <a:r>
              <a:rPr lang="en-US" dirty="0">
                <a:latin typeface="Gill Sans MT" charset="0"/>
                <a:cs typeface="Arial" charset="0"/>
              </a:rPr>
              <a:t>from which CDN node to retrieve content?</a:t>
            </a:r>
          </a:p>
          <a:p>
            <a:pPr lvl="1"/>
            <a:r>
              <a:rPr lang="en-US" dirty="0">
                <a:latin typeface="Gill Sans MT" charset="0"/>
                <a:cs typeface="Arial" charset="0"/>
              </a:rPr>
              <a:t>viewer behavior in presence of congestion?</a:t>
            </a:r>
          </a:p>
          <a:p>
            <a:pPr lvl="1"/>
            <a:r>
              <a:rPr lang="en-US" dirty="0">
                <a:latin typeface="Gill Sans MT" charset="0"/>
                <a:cs typeface="Arial" charset="0"/>
              </a:rPr>
              <a:t>what content to place in which CDN node</a:t>
            </a:r>
            <a:r>
              <a:rPr lang="en-US" dirty="0" smtClean="0">
                <a:latin typeface="Gill Sans MT" charset="0"/>
                <a:cs typeface="Arial" charset="0"/>
              </a:rPr>
              <a:t>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Gill Sans MT" charset="0"/>
                <a:cs typeface="Arial" charset="0"/>
              </a:rPr>
              <a:t>USE VIEWER HISTORY</a:t>
            </a:r>
            <a:endParaRPr lang="en-US" dirty="0">
              <a:solidFill>
                <a:srgbClr val="FF0000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214025" name="Picture 1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904875"/>
            <a:ext cx="83105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33675" y="1866900"/>
            <a:ext cx="322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400" i="1">
                <a:solidFill>
                  <a:srgbClr val="000099"/>
                </a:solidFill>
                <a:latin typeface="Gill Sans MT" charset="0"/>
              </a:rPr>
              <a:t>“over the top”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92241-8375-184C-9DBF-78FFEC95E78D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6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Freeform 1287"/>
          <p:cNvSpPr>
            <a:spLocks/>
          </p:cNvSpPr>
          <p:nvPr/>
        </p:nvSpPr>
        <p:spPr bwMode="auto">
          <a:xfrm rot="5400000">
            <a:off x="-230981" y="4423569"/>
            <a:ext cx="2554288" cy="1422400"/>
          </a:xfrm>
          <a:custGeom>
            <a:avLst/>
            <a:gdLst>
              <a:gd name="T0" fmla="*/ 2147483647 w 10000"/>
              <a:gd name="T1" fmla="*/ 36272323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32822051 w 10000"/>
              <a:gd name="T9" fmla="*/ 2147483647 h 10000"/>
              <a:gd name="T10" fmla="*/ 1482993304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621796755 h 10000"/>
              <a:gd name="T32" fmla="*/ 2147483647 w 10000"/>
              <a:gd name="T33" fmla="*/ 14385158 h 10000"/>
              <a:gd name="T34" fmla="*/ 2147483647 w 10000"/>
              <a:gd name="T35" fmla="*/ 362723237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66" name="Freeform 1287"/>
          <p:cNvSpPr>
            <a:spLocks/>
          </p:cNvSpPr>
          <p:nvPr/>
        </p:nvSpPr>
        <p:spPr bwMode="auto">
          <a:xfrm>
            <a:off x="2822575" y="5299075"/>
            <a:ext cx="3467100" cy="1422400"/>
          </a:xfrm>
          <a:custGeom>
            <a:avLst/>
            <a:gdLst>
              <a:gd name="T0" fmla="*/ 2147483647 w 10000"/>
              <a:gd name="T1" fmla="*/ 36272323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621796755 h 10000"/>
              <a:gd name="T32" fmla="*/ 2147483647 w 10000"/>
              <a:gd name="T33" fmla="*/ 14385158 h 10000"/>
              <a:gd name="T34" fmla="*/ 2147483647 w 10000"/>
              <a:gd name="T35" fmla="*/ 362723237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87153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CDN content access: a closer look</a:t>
            </a:r>
          </a:p>
        </p:txBody>
      </p:sp>
      <p:grpSp>
        <p:nvGrpSpPr>
          <p:cNvPr id="216068" name="Group 249"/>
          <p:cNvGrpSpPr>
            <a:grpSpLocks/>
          </p:cNvGrpSpPr>
          <p:nvPr/>
        </p:nvGrpSpPr>
        <p:grpSpPr bwMode="auto">
          <a:xfrm>
            <a:off x="938213" y="4070350"/>
            <a:ext cx="460375" cy="638175"/>
            <a:chOff x="4140" y="429"/>
            <a:chExt cx="1425" cy="2396"/>
          </a:xfrm>
        </p:grpSpPr>
        <p:sp>
          <p:nvSpPr>
            <p:cNvPr id="21624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1624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254"/>
            <p:cNvSpPr>
              <a:spLocks noChangeArrowheads="1"/>
            </p:cNvSpPr>
            <p:nvPr/>
          </p:nvSpPr>
          <p:spPr bwMode="auto">
            <a:xfrm>
              <a:off x="4214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21625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" name="AutoShape 256"/>
              <p:cNvSpPr>
                <a:spLocks noChangeArrowheads="1"/>
              </p:cNvSpPr>
              <p:nvPr/>
            </p:nvSpPr>
            <p:spPr bwMode="auto">
              <a:xfrm>
                <a:off x="614" y="2567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42" name="AutoShape 257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87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17" name="Rectangle 258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21625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" name="AutoShape 260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4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40" name="AutoShape 261"/>
              <p:cNvSpPr>
                <a:spLocks noChangeArrowheads="1"/>
              </p:cNvSpPr>
              <p:nvPr/>
            </p:nvSpPr>
            <p:spPr bwMode="auto">
              <a:xfrm>
                <a:off x="629" y="2588"/>
                <a:ext cx="693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19" name="Rectangle 262"/>
            <p:cNvSpPr>
              <a:spLocks noChangeArrowheads="1"/>
            </p:cNvSpPr>
            <p:nvPr/>
          </p:nvSpPr>
          <p:spPr bwMode="auto">
            <a:xfrm>
              <a:off x="4219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0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21625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" name="AutoShape 265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38" name="AutoShape 266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8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21625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25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" name="AutoShape 26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36" name="AutoShape 270"/>
              <p:cNvSpPr>
                <a:spLocks noChangeArrowheads="1"/>
              </p:cNvSpPr>
              <p:nvPr/>
            </p:nvSpPr>
            <p:spPr bwMode="auto">
              <a:xfrm>
                <a:off x="633" y="2588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24" name="Rectangle 271"/>
            <p:cNvSpPr>
              <a:spLocks noChangeArrowheads="1"/>
            </p:cNvSpPr>
            <p:nvPr/>
          </p:nvSpPr>
          <p:spPr bwMode="auto">
            <a:xfrm>
              <a:off x="5246" y="429"/>
              <a:ext cx="69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1625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1626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199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30" name="AutoShape 277"/>
            <p:cNvSpPr>
              <a:spLocks noChangeArrowheads="1"/>
            </p:cNvSpPr>
            <p:nvPr/>
          </p:nvSpPr>
          <p:spPr bwMode="auto">
            <a:xfrm>
              <a:off x="4204" y="2712"/>
              <a:ext cx="1071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31" name="Oval 278"/>
            <p:cNvSpPr>
              <a:spLocks noChangeArrowheads="1"/>
            </p:cNvSpPr>
            <p:nvPr/>
          </p:nvSpPr>
          <p:spPr bwMode="auto">
            <a:xfrm>
              <a:off x="4307" y="2384"/>
              <a:ext cx="162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32" name="Oval 279"/>
            <p:cNvSpPr>
              <a:spLocks noChangeArrowheads="1"/>
            </p:cNvSpPr>
            <p:nvPr/>
          </p:nvSpPr>
          <p:spPr bwMode="auto">
            <a:xfrm>
              <a:off x="4484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33" name="Oval 280"/>
            <p:cNvSpPr>
              <a:spLocks noChangeArrowheads="1"/>
            </p:cNvSpPr>
            <p:nvPr/>
          </p:nvSpPr>
          <p:spPr bwMode="auto">
            <a:xfrm>
              <a:off x="4661" y="2378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34" name="Rectangle 281"/>
            <p:cNvSpPr>
              <a:spLocks noChangeArrowheads="1"/>
            </p:cNvSpPr>
            <p:nvPr/>
          </p:nvSpPr>
          <p:spPr bwMode="auto">
            <a:xfrm>
              <a:off x="5064" y="1836"/>
              <a:ext cx="84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</p:grpSp>
      <p:pic>
        <p:nvPicPr>
          <p:cNvPr id="216069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9398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588" y="1252538"/>
            <a:ext cx="8302625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cs typeface="Arial"/>
              </a:rPr>
              <a:t>Bob (client) requests video </a:t>
            </a:r>
            <a:r>
              <a:rPr lang="en-US" sz="2400" dirty="0">
                <a:latin typeface="+mn-lt"/>
                <a:cs typeface="Arial"/>
              </a:rPr>
              <a:t>http://netcinema.com</a:t>
            </a:r>
            <a:r>
              <a:rPr lang="en-US" sz="2800" dirty="0">
                <a:latin typeface="+mn-lt"/>
                <a:cs typeface="Arial"/>
              </a:rPr>
              <a:t>/</a:t>
            </a:r>
            <a:r>
              <a:rPr lang="en-US" sz="2400" dirty="0">
                <a:latin typeface="+mn-lt"/>
                <a:cs typeface="Arial"/>
              </a:rPr>
              <a:t>6Y7B23V</a:t>
            </a:r>
          </a:p>
          <a:p>
            <a:pPr marL="457200" indent="-230188"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dirty="0">
                <a:latin typeface="+mn-lt"/>
                <a:cs typeface="Arial"/>
              </a:rPr>
              <a:t>video stored in CDN at http://KingCDN.com/NetC6y&amp;B23V</a:t>
            </a:r>
          </a:p>
        </p:txBody>
      </p:sp>
      <p:sp>
        <p:nvSpPr>
          <p:cNvPr id="216071" name="TextBox 4"/>
          <p:cNvSpPr txBox="1">
            <a:spLocks noChangeArrowheads="1"/>
          </p:cNvSpPr>
          <p:nvPr/>
        </p:nvSpPr>
        <p:spPr bwMode="auto">
          <a:xfrm>
            <a:off x="153988" y="464502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  <a:cs typeface="Arial Narrow" charset="0"/>
              </a:rPr>
              <a:t>netcinema.com</a:t>
            </a:r>
            <a:endParaRPr lang="en-US" sz="1800" i="1">
              <a:latin typeface="Arial Narrow" charset="0"/>
              <a:cs typeface="Arial Narrow" charset="0"/>
            </a:endParaRPr>
          </a:p>
        </p:txBody>
      </p:sp>
      <p:grpSp>
        <p:nvGrpSpPr>
          <p:cNvPr id="216072" name="Group 542"/>
          <p:cNvGrpSpPr>
            <a:grpSpLocks/>
          </p:cNvGrpSpPr>
          <p:nvPr/>
        </p:nvGrpSpPr>
        <p:grpSpPr bwMode="auto">
          <a:xfrm>
            <a:off x="3009900" y="2457450"/>
            <a:ext cx="963613" cy="835025"/>
            <a:chOff x="-44" y="1473"/>
            <a:chExt cx="981" cy="1105"/>
          </a:xfrm>
        </p:grpSpPr>
        <p:pic>
          <p:nvPicPr>
            <p:cNvPr id="21624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4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6073" name="Group 249"/>
          <p:cNvGrpSpPr>
            <a:grpSpLocks/>
          </p:cNvGrpSpPr>
          <p:nvPr/>
        </p:nvGrpSpPr>
        <p:grpSpPr bwMode="auto">
          <a:xfrm>
            <a:off x="3235325" y="5616575"/>
            <a:ext cx="377825" cy="636588"/>
            <a:chOff x="4140" y="429"/>
            <a:chExt cx="1425" cy="2396"/>
          </a:xfrm>
        </p:grpSpPr>
        <p:sp>
          <p:nvSpPr>
            <p:cNvPr id="21621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25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621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254"/>
            <p:cNvSpPr>
              <a:spLocks noChangeArrowheads="1"/>
            </p:cNvSpPr>
            <p:nvPr/>
          </p:nvSpPr>
          <p:spPr bwMode="auto">
            <a:xfrm>
              <a:off x="4212" y="692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621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" name="AutoShape 25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3" name="AutoShape 257"/>
              <p:cNvSpPr>
                <a:spLocks noChangeArrowheads="1"/>
              </p:cNvSpPr>
              <p:nvPr/>
            </p:nvSpPr>
            <p:spPr bwMode="auto">
              <a:xfrm>
                <a:off x="639" y="2585"/>
                <a:ext cx="687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8" name="Rectangle 258"/>
            <p:cNvSpPr>
              <a:spLocks noChangeArrowheads="1"/>
            </p:cNvSpPr>
            <p:nvPr/>
          </p:nvSpPr>
          <p:spPr bwMode="auto">
            <a:xfrm>
              <a:off x="4224" y="1021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621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0" name="AutoShape 26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1" name="AutoShape 261"/>
              <p:cNvSpPr>
                <a:spLocks noChangeArrowheads="1"/>
              </p:cNvSpPr>
              <p:nvPr/>
            </p:nvSpPr>
            <p:spPr bwMode="auto">
              <a:xfrm>
                <a:off x="619" y="2589"/>
                <a:ext cx="695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0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Rectangle 263"/>
            <p:cNvSpPr>
              <a:spLocks noChangeArrowheads="1"/>
            </p:cNvSpPr>
            <p:nvPr/>
          </p:nvSpPr>
          <p:spPr bwMode="auto">
            <a:xfrm>
              <a:off x="4230" y="1654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622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" name="AutoShape 265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3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9" name="AutoShape 266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1622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22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6" name="AutoShape 26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7" name="AutoShape 270"/>
              <p:cNvSpPr>
                <a:spLocks noChangeArrowheads="1"/>
              </p:cNvSpPr>
              <p:nvPr/>
            </p:nvSpPr>
            <p:spPr bwMode="auto">
              <a:xfrm>
                <a:off x="636" y="2584"/>
                <a:ext cx="68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622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74"/>
            <p:cNvSpPr>
              <a:spLocks noChangeArrowheads="1"/>
            </p:cNvSpPr>
            <p:nvPr/>
          </p:nvSpPr>
          <p:spPr bwMode="auto">
            <a:xfrm>
              <a:off x="5517" y="2610"/>
              <a:ext cx="48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622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3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1" name="AutoShape 277"/>
            <p:cNvSpPr>
              <a:spLocks noChangeArrowheads="1"/>
            </p:cNvSpPr>
            <p:nvPr/>
          </p:nvSpPr>
          <p:spPr bwMode="auto">
            <a:xfrm>
              <a:off x="4206" y="2711"/>
              <a:ext cx="1072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2" name="Oval 278"/>
            <p:cNvSpPr>
              <a:spLocks noChangeArrowheads="1"/>
            </p:cNvSpPr>
            <p:nvPr/>
          </p:nvSpPr>
          <p:spPr bwMode="auto">
            <a:xfrm>
              <a:off x="4308" y="2383"/>
              <a:ext cx="162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3" name="Oval 279"/>
            <p:cNvSpPr>
              <a:spLocks noChangeArrowheads="1"/>
            </p:cNvSpPr>
            <p:nvPr/>
          </p:nvSpPr>
          <p:spPr bwMode="auto">
            <a:xfrm>
              <a:off x="4487" y="2383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4" name="Oval 280"/>
            <p:cNvSpPr>
              <a:spLocks noChangeArrowheads="1"/>
            </p:cNvSpPr>
            <p:nvPr/>
          </p:nvSpPr>
          <p:spPr bwMode="auto">
            <a:xfrm>
              <a:off x="4661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5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4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216074" name="Group 249"/>
          <p:cNvGrpSpPr>
            <a:grpSpLocks/>
          </p:cNvGrpSpPr>
          <p:nvPr/>
        </p:nvGrpSpPr>
        <p:grpSpPr bwMode="auto">
          <a:xfrm>
            <a:off x="1042988" y="5335588"/>
            <a:ext cx="420687" cy="636587"/>
            <a:chOff x="4140" y="429"/>
            <a:chExt cx="1425" cy="2396"/>
          </a:xfrm>
        </p:grpSpPr>
        <p:sp>
          <p:nvSpPr>
            <p:cNvPr id="216179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251"/>
            <p:cNvSpPr>
              <a:spLocks noChangeArrowheads="1"/>
            </p:cNvSpPr>
            <p:nvPr/>
          </p:nvSpPr>
          <p:spPr bwMode="auto">
            <a:xfrm>
              <a:off x="4205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16181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2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254"/>
            <p:cNvSpPr>
              <a:spLocks noChangeArrowheads="1"/>
            </p:cNvSpPr>
            <p:nvPr/>
          </p:nvSpPr>
          <p:spPr bwMode="auto">
            <a:xfrm>
              <a:off x="4215" y="692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216184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" name="AutoShape 256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16" name="AutoShape 257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84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91" name="Rectangle 258"/>
            <p:cNvSpPr>
              <a:spLocks noChangeArrowheads="1"/>
            </p:cNvSpPr>
            <p:nvPr/>
          </p:nvSpPr>
          <p:spPr bwMode="auto">
            <a:xfrm>
              <a:off x="4221" y="1021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216186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" name="AutoShape 260"/>
              <p:cNvSpPr>
                <a:spLocks noChangeArrowheads="1"/>
              </p:cNvSpPr>
              <p:nvPr/>
            </p:nvSpPr>
            <p:spPr bwMode="auto">
              <a:xfrm>
                <a:off x="615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14" name="AutoShape 261"/>
              <p:cNvSpPr>
                <a:spLocks noChangeArrowheads="1"/>
              </p:cNvSpPr>
              <p:nvPr/>
            </p:nvSpPr>
            <p:spPr bwMode="auto">
              <a:xfrm>
                <a:off x="622" y="2589"/>
                <a:ext cx="698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93" name="Rectangle 262"/>
            <p:cNvSpPr>
              <a:spLocks noChangeArrowheads="1"/>
            </p:cNvSpPr>
            <p:nvPr/>
          </p:nvSpPr>
          <p:spPr bwMode="auto">
            <a:xfrm>
              <a:off x="4221" y="1355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94" name="Rectangle 263"/>
            <p:cNvSpPr>
              <a:spLocks noChangeArrowheads="1"/>
            </p:cNvSpPr>
            <p:nvPr/>
          </p:nvSpPr>
          <p:spPr bwMode="auto">
            <a:xfrm>
              <a:off x="4226" y="165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216189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1" name="AutoShape 265"/>
              <p:cNvSpPr>
                <a:spLocks noChangeArrowheads="1"/>
              </p:cNvSpPr>
              <p:nvPr/>
            </p:nvSpPr>
            <p:spPr bwMode="auto">
              <a:xfrm>
                <a:off x="616" y="2576"/>
                <a:ext cx="717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12" name="AutoShape 266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216190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191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9" name="AutoShape 269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10" name="AutoShape 270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0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9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70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16193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4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274"/>
            <p:cNvSpPr>
              <a:spLocks noChangeArrowheads="1"/>
            </p:cNvSpPr>
            <p:nvPr/>
          </p:nvSpPr>
          <p:spPr bwMode="auto">
            <a:xfrm>
              <a:off x="5517" y="2610"/>
              <a:ext cx="48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16196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199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104" name="AutoShape 277"/>
            <p:cNvSpPr>
              <a:spLocks noChangeArrowheads="1"/>
            </p:cNvSpPr>
            <p:nvPr/>
          </p:nvSpPr>
          <p:spPr bwMode="auto">
            <a:xfrm>
              <a:off x="4205" y="2711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105" name="Oval 278"/>
            <p:cNvSpPr>
              <a:spLocks noChangeArrowheads="1"/>
            </p:cNvSpPr>
            <p:nvPr/>
          </p:nvSpPr>
          <p:spPr bwMode="auto">
            <a:xfrm>
              <a:off x="4307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106" name="Oval 279"/>
            <p:cNvSpPr>
              <a:spLocks noChangeArrowheads="1"/>
            </p:cNvSpPr>
            <p:nvPr/>
          </p:nvSpPr>
          <p:spPr bwMode="auto">
            <a:xfrm>
              <a:off x="4484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07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108" name="Rectangle 281"/>
            <p:cNvSpPr>
              <a:spLocks noChangeArrowheads="1"/>
            </p:cNvSpPr>
            <p:nvPr/>
          </p:nvSpPr>
          <p:spPr bwMode="auto">
            <a:xfrm>
              <a:off x="5060" y="1833"/>
              <a:ext cx="86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</p:grpSp>
      <p:grpSp>
        <p:nvGrpSpPr>
          <p:cNvPr id="216075" name="Group 249"/>
          <p:cNvGrpSpPr>
            <a:grpSpLocks/>
          </p:cNvGrpSpPr>
          <p:nvPr/>
        </p:nvGrpSpPr>
        <p:grpSpPr bwMode="auto">
          <a:xfrm>
            <a:off x="5453063" y="5548313"/>
            <a:ext cx="344487" cy="638175"/>
            <a:chOff x="4140" y="429"/>
            <a:chExt cx="1425" cy="2396"/>
          </a:xfrm>
        </p:grpSpPr>
        <p:sp>
          <p:nvSpPr>
            <p:cNvPr id="21614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251"/>
            <p:cNvSpPr>
              <a:spLocks noChangeArrowheads="1"/>
            </p:cNvSpPr>
            <p:nvPr/>
          </p:nvSpPr>
          <p:spPr bwMode="auto">
            <a:xfrm>
              <a:off x="4206" y="429"/>
              <a:ext cx="1044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614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254"/>
            <p:cNvSpPr>
              <a:spLocks noChangeArrowheads="1"/>
            </p:cNvSpPr>
            <p:nvPr/>
          </p:nvSpPr>
          <p:spPr bwMode="auto">
            <a:xfrm>
              <a:off x="4212" y="691"/>
              <a:ext cx="59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615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8" name="AutoShape 25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1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9" name="AutoShape 257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24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615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6" name="AutoShape 260"/>
              <p:cNvSpPr>
                <a:spLocks noChangeArrowheads="1"/>
              </p:cNvSpPr>
              <p:nvPr/>
            </p:nvSpPr>
            <p:spPr bwMode="auto">
              <a:xfrm>
                <a:off x="610" y="2569"/>
                <a:ext cx="729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7" name="AutoShape 261"/>
              <p:cNvSpPr>
                <a:spLocks noChangeArrowheads="1"/>
              </p:cNvSpPr>
              <p:nvPr/>
            </p:nvSpPr>
            <p:spPr bwMode="auto">
              <a:xfrm>
                <a:off x="619" y="2588"/>
                <a:ext cx="697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26" name="Rectangle 262"/>
            <p:cNvSpPr>
              <a:spLocks noChangeArrowheads="1"/>
            </p:cNvSpPr>
            <p:nvPr/>
          </p:nvSpPr>
          <p:spPr bwMode="auto">
            <a:xfrm>
              <a:off x="4219" y="1359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7" name="Rectangle 263"/>
            <p:cNvSpPr>
              <a:spLocks noChangeArrowheads="1"/>
            </p:cNvSpPr>
            <p:nvPr/>
          </p:nvSpPr>
          <p:spPr bwMode="auto">
            <a:xfrm>
              <a:off x="4225" y="1657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615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" name="AutoShape 265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5" name="AutoShape 266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1615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15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2" name="AutoShape 269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3" name="AutoShape 270"/>
              <p:cNvSpPr>
                <a:spLocks noChangeArrowheads="1"/>
              </p:cNvSpPr>
              <p:nvPr/>
            </p:nvSpPr>
            <p:spPr bwMode="auto">
              <a:xfrm>
                <a:off x="629" y="2588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1" name="Rectangle 271"/>
            <p:cNvSpPr>
              <a:spLocks noChangeArrowheads="1"/>
            </p:cNvSpPr>
            <p:nvPr/>
          </p:nvSpPr>
          <p:spPr bwMode="auto">
            <a:xfrm>
              <a:off x="5250" y="429"/>
              <a:ext cx="66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616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Oval 274"/>
            <p:cNvSpPr>
              <a:spLocks noChangeArrowheads="1"/>
            </p:cNvSpPr>
            <p:nvPr/>
          </p:nvSpPr>
          <p:spPr bwMode="auto">
            <a:xfrm>
              <a:off x="5519" y="2610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616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2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7" name="AutoShape 277"/>
            <p:cNvSpPr>
              <a:spLocks noChangeArrowheads="1"/>
            </p:cNvSpPr>
            <p:nvPr/>
          </p:nvSpPr>
          <p:spPr bwMode="auto">
            <a:xfrm>
              <a:off x="4206" y="2712"/>
              <a:ext cx="1070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" name="Oval 278"/>
            <p:cNvSpPr>
              <a:spLocks noChangeArrowheads="1"/>
            </p:cNvSpPr>
            <p:nvPr/>
          </p:nvSpPr>
          <p:spPr bwMode="auto">
            <a:xfrm>
              <a:off x="4304" y="2384"/>
              <a:ext cx="16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9" name="Oval 279"/>
            <p:cNvSpPr>
              <a:spLocks noChangeArrowheads="1"/>
            </p:cNvSpPr>
            <p:nvPr/>
          </p:nvSpPr>
          <p:spPr bwMode="auto">
            <a:xfrm>
              <a:off x="4488" y="2384"/>
              <a:ext cx="158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0" name="Oval 280"/>
            <p:cNvSpPr>
              <a:spLocks noChangeArrowheads="1"/>
            </p:cNvSpPr>
            <p:nvPr/>
          </p:nvSpPr>
          <p:spPr bwMode="auto">
            <a:xfrm>
              <a:off x="4659" y="2378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1" name="Rectangle 281"/>
            <p:cNvSpPr>
              <a:spLocks noChangeArrowheads="1"/>
            </p:cNvSpPr>
            <p:nvPr/>
          </p:nvSpPr>
          <p:spPr bwMode="auto">
            <a:xfrm>
              <a:off x="5059" y="1836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216076" name="Group 249"/>
          <p:cNvGrpSpPr>
            <a:grpSpLocks/>
          </p:cNvGrpSpPr>
          <p:nvPr/>
        </p:nvGrpSpPr>
        <p:grpSpPr bwMode="auto">
          <a:xfrm>
            <a:off x="4722813" y="3789363"/>
            <a:ext cx="342900" cy="636587"/>
            <a:chOff x="4140" y="429"/>
            <a:chExt cx="1425" cy="2396"/>
          </a:xfrm>
        </p:grpSpPr>
        <p:sp>
          <p:nvSpPr>
            <p:cNvPr id="21611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251"/>
            <p:cNvSpPr>
              <a:spLocks noChangeArrowheads="1"/>
            </p:cNvSpPr>
            <p:nvPr/>
          </p:nvSpPr>
          <p:spPr bwMode="auto">
            <a:xfrm>
              <a:off x="4206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1611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21612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25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82" name="AutoShape 257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2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157" name="Rectangle 258"/>
            <p:cNvSpPr>
              <a:spLocks noChangeArrowheads="1"/>
            </p:cNvSpPr>
            <p:nvPr/>
          </p:nvSpPr>
          <p:spPr bwMode="auto">
            <a:xfrm>
              <a:off x="4226" y="1021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21612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260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24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80" name="AutoShape 261"/>
              <p:cNvSpPr>
                <a:spLocks noChangeArrowheads="1"/>
              </p:cNvSpPr>
              <p:nvPr/>
            </p:nvSpPr>
            <p:spPr bwMode="auto">
              <a:xfrm>
                <a:off x="622" y="2589"/>
                <a:ext cx="692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159" name="Rectangle 262"/>
            <p:cNvSpPr>
              <a:spLocks noChangeArrowheads="1"/>
            </p:cNvSpPr>
            <p:nvPr/>
          </p:nvSpPr>
          <p:spPr bwMode="auto">
            <a:xfrm>
              <a:off x="4219" y="1355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160" name="Rectangle 263"/>
            <p:cNvSpPr>
              <a:spLocks noChangeArrowheads="1"/>
            </p:cNvSpPr>
            <p:nvPr/>
          </p:nvSpPr>
          <p:spPr bwMode="auto">
            <a:xfrm>
              <a:off x="4226" y="1654"/>
              <a:ext cx="600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21612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265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15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78" name="AutoShape 266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8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21612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12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76" name="AutoShape 270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0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16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1612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274"/>
            <p:cNvSpPr>
              <a:spLocks noChangeArrowheads="1"/>
            </p:cNvSpPr>
            <p:nvPr/>
          </p:nvSpPr>
          <p:spPr bwMode="auto">
            <a:xfrm>
              <a:off x="5519" y="2610"/>
              <a:ext cx="46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1613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170" name="AutoShape 277"/>
            <p:cNvSpPr>
              <a:spLocks noChangeArrowheads="1"/>
            </p:cNvSpPr>
            <p:nvPr/>
          </p:nvSpPr>
          <p:spPr bwMode="auto">
            <a:xfrm>
              <a:off x="4206" y="2711"/>
              <a:ext cx="1069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171" name="Oval 278"/>
            <p:cNvSpPr>
              <a:spLocks noChangeArrowheads="1"/>
            </p:cNvSpPr>
            <p:nvPr/>
          </p:nvSpPr>
          <p:spPr bwMode="auto">
            <a:xfrm>
              <a:off x="4305" y="2383"/>
              <a:ext cx="165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172" name="Oval 279"/>
            <p:cNvSpPr>
              <a:spLocks noChangeArrowheads="1"/>
            </p:cNvSpPr>
            <p:nvPr/>
          </p:nvSpPr>
          <p:spPr bwMode="auto">
            <a:xfrm>
              <a:off x="4483" y="2383"/>
              <a:ext cx="165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8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73" name="Oval 280"/>
            <p:cNvSpPr>
              <a:spLocks noChangeArrowheads="1"/>
            </p:cNvSpPr>
            <p:nvPr/>
          </p:nvSpPr>
          <p:spPr bwMode="auto">
            <a:xfrm>
              <a:off x="4661" y="2383"/>
              <a:ext cx="158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174" name="Rectangle 281"/>
            <p:cNvSpPr>
              <a:spLocks noChangeArrowheads="1"/>
            </p:cNvSpPr>
            <p:nvPr/>
          </p:nvSpPr>
          <p:spPr bwMode="auto">
            <a:xfrm>
              <a:off x="5064" y="1833"/>
              <a:ext cx="79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</p:grpSp>
      <p:sp>
        <p:nvSpPr>
          <p:cNvPr id="216077" name="TextBox 182"/>
          <p:cNvSpPr txBox="1">
            <a:spLocks noChangeArrowheads="1"/>
          </p:cNvSpPr>
          <p:nvPr/>
        </p:nvSpPr>
        <p:spPr bwMode="auto">
          <a:xfrm>
            <a:off x="2779713" y="6191250"/>
            <a:ext cx="142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  <a:cs typeface="Arial Narrow" charset="0"/>
              </a:rPr>
              <a:t>KingCDN.com</a:t>
            </a:r>
            <a:endParaRPr lang="en-US" sz="1800" i="1">
              <a:latin typeface="Arial Narrow" charset="0"/>
              <a:cs typeface="Arial Narrow" charset="0"/>
            </a:endParaRPr>
          </a:p>
        </p:txBody>
      </p:sp>
      <p:pic>
        <p:nvPicPr>
          <p:cNvPr id="216078" name="Picture 7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2392363"/>
            <a:ext cx="53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5" name="Group 61444"/>
          <p:cNvGrpSpPr>
            <a:grpSpLocks/>
          </p:cNvGrpSpPr>
          <p:nvPr/>
        </p:nvGrpSpPr>
        <p:grpSpPr bwMode="auto">
          <a:xfrm>
            <a:off x="1490663" y="3036888"/>
            <a:ext cx="1628775" cy="1063625"/>
            <a:chOff x="1490926" y="3037262"/>
            <a:chExt cx="1628976" cy="1063042"/>
          </a:xfrm>
        </p:grpSpPr>
        <p:cxnSp>
          <p:nvCxnSpPr>
            <p:cNvPr id="216111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1490926" y="3037262"/>
              <a:ext cx="1628976" cy="10630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16112" name="Group 61441"/>
            <p:cNvGrpSpPr>
              <a:grpSpLocks/>
            </p:cNvGrpSpPr>
            <p:nvPr/>
          </p:nvGrpSpPr>
          <p:grpSpPr bwMode="auto">
            <a:xfrm>
              <a:off x="2056927" y="3410016"/>
              <a:ext cx="317511" cy="345125"/>
              <a:chOff x="7454630" y="3313376"/>
              <a:chExt cx="317511" cy="345125"/>
            </a:xfrm>
          </p:grpSpPr>
          <p:sp>
            <p:nvSpPr>
              <p:cNvPr id="216113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sz="1800"/>
              </a:p>
            </p:txBody>
          </p:sp>
          <p:sp>
            <p:nvSpPr>
              <p:cNvPr id="216114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298817" cy="338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1</a:t>
                </a:r>
              </a:p>
            </p:txBody>
          </p:sp>
        </p:grpSp>
      </p:grpSp>
      <p:sp>
        <p:nvSpPr>
          <p:cNvPr id="61443" name="TextBox 61442"/>
          <p:cNvSpPr txBox="1">
            <a:spLocks noChangeArrowheads="1"/>
          </p:cNvSpPr>
          <p:nvPr/>
        </p:nvSpPr>
        <p:spPr bwMode="auto">
          <a:xfrm>
            <a:off x="263525" y="2462213"/>
            <a:ext cx="28622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600">
                <a:latin typeface="Arial Narrow" charset="0"/>
                <a:cs typeface="Arial Narrow" charset="0"/>
              </a:rPr>
              <a:t>1. Bob gets URL for video http://netcinema.com/6Y7B23V</a:t>
            </a:r>
          </a:p>
          <a:p>
            <a:pPr>
              <a:spcBef>
                <a:spcPts val="200"/>
              </a:spcBef>
            </a:pPr>
            <a:r>
              <a:rPr lang="en-US" sz="1600">
                <a:latin typeface="Arial Narrow" charset="0"/>
                <a:cs typeface="Arial Narrow" charset="0"/>
              </a:rPr>
              <a:t>from netcinema.com web page</a:t>
            </a:r>
          </a:p>
        </p:txBody>
      </p:sp>
      <p:grpSp>
        <p:nvGrpSpPr>
          <p:cNvPr id="61448" name="Group 61447"/>
          <p:cNvGrpSpPr>
            <a:grpSpLocks/>
          </p:cNvGrpSpPr>
          <p:nvPr/>
        </p:nvGrpSpPr>
        <p:grpSpPr bwMode="auto">
          <a:xfrm>
            <a:off x="3919538" y="3225800"/>
            <a:ext cx="714375" cy="684213"/>
            <a:chOff x="3924463" y="3239045"/>
            <a:chExt cx="713539" cy="684908"/>
          </a:xfrm>
        </p:grpSpPr>
        <p:cxnSp>
          <p:nvCxnSpPr>
            <p:cNvPr id="216107" name="Straight Arrow Connector 193"/>
            <p:cNvCxnSpPr>
              <a:cxnSpLocks noChangeShapeType="1"/>
            </p:cNvCxnSpPr>
            <p:nvPr/>
          </p:nvCxnSpPr>
          <p:spPr bwMode="auto">
            <a:xfrm>
              <a:off x="3924463" y="3239045"/>
              <a:ext cx="713539" cy="6849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16108" name="Group 194"/>
            <p:cNvGrpSpPr>
              <a:grpSpLocks/>
            </p:cNvGrpSpPr>
            <p:nvPr/>
          </p:nvGrpSpPr>
          <p:grpSpPr bwMode="auto">
            <a:xfrm>
              <a:off x="4061324" y="3293627"/>
              <a:ext cx="322117" cy="358925"/>
              <a:chOff x="7408615" y="3244352"/>
              <a:chExt cx="322117" cy="358925"/>
            </a:xfrm>
          </p:grpSpPr>
          <p:sp>
            <p:nvSpPr>
              <p:cNvPr id="216109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sz="1800"/>
              </a:p>
            </p:txBody>
          </p:sp>
          <p:sp>
            <p:nvSpPr>
              <p:cNvPr id="216110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298431" cy="338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2</a:t>
                </a:r>
              </a:p>
            </p:txBody>
          </p:sp>
        </p:grpSp>
      </p:grp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4371975" y="2981325"/>
            <a:ext cx="38496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600">
                <a:latin typeface="Arial Narrow" charset="0"/>
                <a:cs typeface="Arial Narrow" charset="0"/>
              </a:rPr>
              <a:t>2. resolve http://netcinema.com/6Y7B23V</a:t>
            </a:r>
          </a:p>
          <a:p>
            <a:pPr>
              <a:lnSpc>
                <a:spcPts val="1600"/>
              </a:lnSpc>
            </a:pPr>
            <a:r>
              <a:rPr lang="en-US" sz="1600">
                <a:latin typeface="Arial Narrow" charset="0"/>
                <a:cs typeface="Arial Narrow" charset="0"/>
              </a:rPr>
              <a:t>via Bob’s local DNS</a:t>
            </a:r>
          </a:p>
        </p:txBody>
      </p:sp>
      <p:sp>
        <p:nvSpPr>
          <p:cNvPr id="216083" name="TextBox 201"/>
          <p:cNvSpPr txBox="1">
            <a:spLocks noChangeArrowheads="1"/>
          </p:cNvSpPr>
          <p:nvPr/>
        </p:nvSpPr>
        <p:spPr bwMode="auto">
          <a:xfrm>
            <a:off x="355600" y="5927725"/>
            <a:ext cx="17684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800">
                <a:latin typeface="Arial Narrow" charset="0"/>
                <a:cs typeface="Arial Narrow" charset="0"/>
              </a:rPr>
              <a:t>netcinema’s</a:t>
            </a:r>
          </a:p>
          <a:p>
            <a:pPr algn="ctr">
              <a:lnSpc>
                <a:spcPts val="1600"/>
              </a:lnSpc>
            </a:pPr>
            <a:r>
              <a:rPr lang="en-US" sz="1800">
                <a:latin typeface="Arial Narrow" charset="0"/>
                <a:cs typeface="Arial Narrow" charset="0"/>
              </a:rPr>
              <a:t>authoratative DNS</a:t>
            </a:r>
            <a:endParaRPr lang="en-US" sz="1800" i="1">
              <a:latin typeface="Arial Narrow" charset="0"/>
              <a:cs typeface="Arial Narrow" charset="0"/>
            </a:endParaRPr>
          </a:p>
        </p:txBody>
      </p:sp>
      <p:cxnSp>
        <p:nvCxnSpPr>
          <p:cNvPr id="204" name="Straight Arrow Connector 203"/>
          <p:cNvCxnSpPr>
            <a:cxnSpLocks noChangeShapeType="1"/>
          </p:cNvCxnSpPr>
          <p:nvPr/>
        </p:nvCxnSpPr>
        <p:spPr bwMode="auto">
          <a:xfrm flipH="1">
            <a:off x="1612900" y="4159250"/>
            <a:ext cx="3100388" cy="1376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Arrow Connector 208"/>
          <p:cNvCxnSpPr>
            <a:cxnSpLocks noChangeShapeType="1"/>
          </p:cNvCxnSpPr>
          <p:nvPr/>
        </p:nvCxnSpPr>
        <p:spPr bwMode="auto">
          <a:xfrm flipH="1">
            <a:off x="1593850" y="4268788"/>
            <a:ext cx="3100388" cy="13763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5" name="Group 204"/>
          <p:cNvGrpSpPr>
            <a:grpSpLocks/>
          </p:cNvGrpSpPr>
          <p:nvPr/>
        </p:nvGrpSpPr>
        <p:grpSpPr bwMode="auto">
          <a:xfrm>
            <a:off x="1838325" y="5218113"/>
            <a:ext cx="317500" cy="344487"/>
            <a:chOff x="7454630" y="3313376"/>
            <a:chExt cx="317511" cy="345125"/>
          </a:xfrm>
        </p:grpSpPr>
        <p:sp>
          <p:nvSpPr>
            <p:cNvPr id="216105" name="Oval 205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216106" name="TextBox 206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298790" cy="33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cs typeface="Arial" charset="0"/>
                </a:rPr>
                <a:t>3</a:t>
              </a:r>
            </a:p>
          </p:txBody>
        </p:sp>
      </p:grp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1808163" y="4592638"/>
            <a:ext cx="3200400" cy="569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600">
                <a:latin typeface="Arial Narrow" charset="0"/>
                <a:cs typeface="Arial Narrow" charset="0"/>
              </a:rPr>
              <a:t>3. netcinema’s DNS returns URL </a:t>
            </a:r>
          </a:p>
          <a:p>
            <a:pPr>
              <a:lnSpc>
                <a:spcPts val="1600"/>
              </a:lnSpc>
            </a:pPr>
            <a:r>
              <a:rPr lang="en-US" sz="1600">
                <a:latin typeface="Arial Narrow" charset="0"/>
                <a:cs typeface="Arial Narrow" charset="0"/>
              </a:rPr>
              <a:t>http://KingCDN.com/NetC6y&amp;B</a:t>
            </a:r>
            <a:r>
              <a:rPr lang="en-US" sz="1800">
                <a:latin typeface="Arial Narrow" charset="0"/>
                <a:cs typeface="Arial Narrow" charset="0"/>
              </a:rPr>
              <a:t>23V</a:t>
            </a:r>
          </a:p>
        </p:txBody>
      </p:sp>
      <p:cxnSp>
        <p:nvCxnSpPr>
          <p:cNvPr id="212" name="Straight Arrow Connector 211"/>
          <p:cNvCxnSpPr>
            <a:cxnSpLocks noChangeShapeType="1"/>
          </p:cNvCxnSpPr>
          <p:nvPr/>
        </p:nvCxnSpPr>
        <p:spPr bwMode="auto">
          <a:xfrm>
            <a:off x="5032375" y="4475163"/>
            <a:ext cx="447675" cy="962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Arrow Connector 216"/>
          <p:cNvCxnSpPr>
            <a:cxnSpLocks noChangeShapeType="1"/>
          </p:cNvCxnSpPr>
          <p:nvPr/>
        </p:nvCxnSpPr>
        <p:spPr bwMode="auto">
          <a:xfrm>
            <a:off x="5127625" y="4486275"/>
            <a:ext cx="447675" cy="960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3" name="Group 212"/>
          <p:cNvGrpSpPr>
            <a:grpSpLocks/>
          </p:cNvGrpSpPr>
          <p:nvPr/>
        </p:nvGrpSpPr>
        <p:grpSpPr bwMode="auto">
          <a:xfrm>
            <a:off x="5116513" y="4727575"/>
            <a:ext cx="317500" cy="346075"/>
            <a:chOff x="7454630" y="3313376"/>
            <a:chExt cx="317511" cy="345125"/>
          </a:xfrm>
        </p:grpSpPr>
        <p:sp>
          <p:nvSpPr>
            <p:cNvPr id="216103" name="Oval 21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216104" name="TextBox 21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298790" cy="33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cs typeface="Arial" charset="0"/>
                </a:rPr>
                <a:t>4</a:t>
              </a:r>
            </a:p>
          </p:txBody>
        </p:sp>
      </p:grp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5748338" y="4554538"/>
            <a:ext cx="35925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600">
                <a:latin typeface="Arial Narrow" charset="0"/>
                <a:cs typeface="Arial Narrow" charset="0"/>
              </a:rPr>
              <a:t>4&amp;5. Resolve </a:t>
            </a:r>
          </a:p>
          <a:p>
            <a:pPr>
              <a:lnSpc>
                <a:spcPts val="1600"/>
              </a:lnSpc>
            </a:pPr>
            <a:r>
              <a:rPr lang="en-US" sz="1600">
                <a:latin typeface="Arial Narrow" charset="0"/>
                <a:cs typeface="Arial Narrow" charset="0"/>
              </a:rPr>
              <a:t>http://KingCDN.com/NetC6y&amp;B23</a:t>
            </a:r>
          </a:p>
          <a:p>
            <a:pPr>
              <a:lnSpc>
                <a:spcPts val="1600"/>
              </a:lnSpc>
            </a:pPr>
            <a:r>
              <a:rPr lang="en-US" sz="1600">
                <a:latin typeface="Arial Narrow" charset="0"/>
                <a:cs typeface="Arial Narrow" charset="0"/>
              </a:rPr>
              <a:t>via KingCDN’s authoritative DNS, </a:t>
            </a:r>
          </a:p>
          <a:p>
            <a:pPr>
              <a:lnSpc>
                <a:spcPts val="1600"/>
              </a:lnSpc>
            </a:pPr>
            <a:r>
              <a:rPr lang="en-US" sz="1600">
                <a:latin typeface="Arial Narrow" charset="0"/>
                <a:cs typeface="Arial Narrow" charset="0"/>
              </a:rPr>
              <a:t>which returns IP address of KingCDN </a:t>
            </a:r>
          </a:p>
          <a:p>
            <a:pPr>
              <a:lnSpc>
                <a:spcPts val="1600"/>
              </a:lnSpc>
            </a:pPr>
            <a:r>
              <a:rPr lang="en-US" sz="1600">
                <a:latin typeface="Arial Narrow" charset="0"/>
                <a:cs typeface="Arial Narrow" charset="0"/>
              </a:rPr>
              <a:t>server  with video</a:t>
            </a:r>
          </a:p>
        </p:txBody>
      </p:sp>
      <p:cxnSp>
        <p:nvCxnSpPr>
          <p:cNvPr id="220" name="Straight Arrow Connector 219"/>
          <p:cNvCxnSpPr>
            <a:cxnSpLocks noChangeShapeType="1"/>
          </p:cNvCxnSpPr>
          <p:nvPr/>
        </p:nvCxnSpPr>
        <p:spPr bwMode="auto">
          <a:xfrm>
            <a:off x="3783013" y="3322638"/>
            <a:ext cx="812800" cy="822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3" name="Group 222"/>
          <p:cNvGrpSpPr>
            <a:grpSpLocks/>
          </p:cNvGrpSpPr>
          <p:nvPr/>
        </p:nvGrpSpPr>
        <p:grpSpPr bwMode="auto">
          <a:xfrm>
            <a:off x="4154488" y="3667125"/>
            <a:ext cx="317500" cy="346075"/>
            <a:chOff x="7454630" y="3313376"/>
            <a:chExt cx="317511" cy="345125"/>
          </a:xfrm>
        </p:grpSpPr>
        <p:sp>
          <p:nvSpPr>
            <p:cNvPr id="216101" name="Oval 22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216102" name="TextBox 22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298790" cy="33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cs typeface="Arial" charset="0"/>
                </a:rPr>
                <a:t>5</a:t>
              </a:r>
            </a:p>
          </p:txBody>
        </p:sp>
      </p:grpSp>
      <p:cxnSp>
        <p:nvCxnSpPr>
          <p:cNvPr id="226" name="Straight Arrow Connector 225"/>
          <p:cNvCxnSpPr>
            <a:cxnSpLocks noChangeShapeType="1"/>
          </p:cNvCxnSpPr>
          <p:nvPr/>
        </p:nvCxnSpPr>
        <p:spPr bwMode="auto">
          <a:xfrm flipH="1">
            <a:off x="3311525" y="3201988"/>
            <a:ext cx="4763" cy="2362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57" name="Up Arrow 61456"/>
          <p:cNvSpPr>
            <a:spLocks noChangeArrowheads="1"/>
          </p:cNvSpPr>
          <p:nvPr/>
        </p:nvSpPr>
        <p:spPr bwMode="auto">
          <a:xfrm>
            <a:off x="3340100" y="3195638"/>
            <a:ext cx="298450" cy="2284412"/>
          </a:xfrm>
          <a:prstGeom prst="upArrow">
            <a:avLst>
              <a:gd name="adj1" fmla="val 50000"/>
              <a:gd name="adj2" fmla="val 50249"/>
            </a:avLst>
          </a:prstGeom>
          <a:gradFill rotWithShape="1">
            <a:gsLst>
              <a:gs pos="0">
                <a:srgbClr val="000090"/>
              </a:gs>
              <a:gs pos="64000">
                <a:srgbClr val="000090"/>
              </a:gs>
              <a:gs pos="100000">
                <a:srgbClr val="FFFF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2254250" y="3732213"/>
            <a:ext cx="2027238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600">
                <a:latin typeface="Arial Narrow" charset="0"/>
                <a:cs typeface="Arial Narrow" charset="0"/>
              </a:rPr>
              <a:t>6. request video from</a:t>
            </a:r>
          </a:p>
          <a:p>
            <a:pPr>
              <a:lnSpc>
                <a:spcPts val="1600"/>
              </a:lnSpc>
            </a:pPr>
            <a:r>
              <a:rPr lang="en-US" sz="1600">
                <a:latin typeface="Arial Narrow" charset="0"/>
                <a:cs typeface="Arial Narrow" charset="0"/>
              </a:rPr>
              <a:t>KINGCDN server,</a:t>
            </a:r>
          </a:p>
          <a:p>
            <a:pPr>
              <a:lnSpc>
                <a:spcPts val="1600"/>
              </a:lnSpc>
            </a:pPr>
            <a:r>
              <a:rPr lang="en-US" sz="1600">
                <a:latin typeface="Arial Narrow" charset="0"/>
                <a:cs typeface="Arial Narrow" charset="0"/>
              </a:rPr>
              <a:t>streamed via HTTP</a:t>
            </a:r>
          </a:p>
        </p:txBody>
      </p:sp>
      <p:sp>
        <p:nvSpPr>
          <p:cNvPr id="216097" name="TextBox 232"/>
          <p:cNvSpPr txBox="1">
            <a:spLocks noChangeArrowheads="1"/>
          </p:cNvSpPr>
          <p:nvPr/>
        </p:nvSpPr>
        <p:spPr bwMode="auto">
          <a:xfrm>
            <a:off x="4803775" y="6153150"/>
            <a:ext cx="17065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800">
                <a:latin typeface="Arial Narrow" charset="0"/>
                <a:cs typeface="Arial Narrow" charset="0"/>
              </a:rPr>
              <a:t>KingCDN</a:t>
            </a:r>
          </a:p>
          <a:p>
            <a:pPr algn="ctr">
              <a:lnSpc>
                <a:spcPts val="1600"/>
              </a:lnSpc>
            </a:pPr>
            <a:r>
              <a:rPr lang="en-US" sz="1800">
                <a:latin typeface="Arial Narrow" charset="0"/>
                <a:cs typeface="Arial Narrow" charset="0"/>
              </a:rPr>
              <a:t>authoritative DNS</a:t>
            </a:r>
            <a:endParaRPr lang="en-US" sz="1800" i="1">
              <a:latin typeface="Arial Narrow" charset="0"/>
              <a:cs typeface="Arial Narrow" charset="0"/>
            </a:endParaRPr>
          </a:p>
        </p:txBody>
      </p:sp>
      <p:sp>
        <p:nvSpPr>
          <p:cNvPr id="216098" name="TextBox 182"/>
          <p:cNvSpPr txBox="1">
            <a:spLocks noChangeArrowheads="1"/>
          </p:cNvSpPr>
          <p:nvPr/>
        </p:nvSpPr>
        <p:spPr bwMode="auto">
          <a:xfrm>
            <a:off x="5033963" y="3713163"/>
            <a:ext cx="1025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800">
                <a:latin typeface="Arial Narrow" charset="0"/>
                <a:cs typeface="Arial Narrow" charset="0"/>
              </a:rPr>
              <a:t>Bob’s </a:t>
            </a:r>
          </a:p>
          <a:p>
            <a:pPr>
              <a:lnSpc>
                <a:spcPts val="1600"/>
              </a:lnSpc>
            </a:pPr>
            <a:r>
              <a:rPr lang="en-US" sz="1800">
                <a:latin typeface="Arial Narrow" charset="0"/>
                <a:cs typeface="Arial Narrow" charset="0"/>
              </a:rPr>
              <a:t>local DNS</a:t>
            </a:r>
          </a:p>
          <a:p>
            <a:pPr>
              <a:lnSpc>
                <a:spcPts val="1600"/>
              </a:lnSpc>
            </a:pPr>
            <a:r>
              <a:rPr lang="en-US" sz="1800">
                <a:latin typeface="Arial Narrow" charset="0"/>
                <a:cs typeface="Arial Narrow" charset="0"/>
              </a:rPr>
              <a:t>server</a:t>
            </a:r>
            <a:endParaRPr lang="en-US" sz="1800" i="1">
              <a:latin typeface="Arial Narrow" charset="0"/>
              <a:cs typeface="Arial Narrow" charset="0"/>
            </a:endParaRPr>
          </a:p>
        </p:txBody>
      </p:sp>
      <p:sp>
        <p:nvSpPr>
          <p:cNvPr id="216099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Multimedia Networking</a:t>
            </a:r>
            <a:endParaRPr lang="en-US" sz="1200">
              <a:latin typeface="Tahoma" charset="0"/>
            </a:endParaRPr>
          </a:p>
        </p:txBody>
      </p:sp>
      <p:sp>
        <p:nvSpPr>
          <p:cNvPr id="216100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E1623784-E5C0-FA48-8AD4-5F916B01DCE6}" type="slidenum">
              <a:rPr lang="en-US" sz="1200">
                <a:latin typeface="Tahoma" charset="0"/>
              </a:rPr>
              <a:pPr/>
              <a:t>25</a:t>
            </a:fld>
            <a:endParaRPr lang="en-US" sz="120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7BF85-C92A-3C4F-839A-4DF9D59D3F1F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7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3" grpId="1"/>
      <p:bldP spid="201" grpId="0"/>
      <p:bldP spid="201" grpId="1"/>
      <p:bldP spid="210" grpId="0" animBg="1"/>
      <p:bldP spid="210" grpId="1" animBg="1"/>
      <p:bldP spid="219" grpId="0"/>
      <p:bldP spid="219" grpId="1"/>
      <p:bldP spid="61457" grpId="0" animBg="1"/>
      <p:bldP spid="2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914400"/>
            <a:ext cx="4440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Case study: Netflix</a:t>
            </a:r>
          </a:p>
        </p:txBody>
      </p:sp>
      <p:grpSp>
        <p:nvGrpSpPr>
          <p:cNvPr id="218115" name="Group 249"/>
          <p:cNvGrpSpPr>
            <a:grpSpLocks/>
          </p:cNvGrpSpPr>
          <p:nvPr/>
        </p:nvGrpSpPr>
        <p:grpSpPr bwMode="auto">
          <a:xfrm>
            <a:off x="706438" y="3257550"/>
            <a:ext cx="463550" cy="638175"/>
            <a:chOff x="4140" y="429"/>
            <a:chExt cx="1425" cy="2396"/>
          </a:xfrm>
        </p:grpSpPr>
        <p:sp>
          <p:nvSpPr>
            <p:cNvPr id="21835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835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5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836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0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836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836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1836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36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3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70"/>
              <p:cNvSpPr>
                <a:spLocks noChangeArrowheads="1"/>
              </p:cNvSpPr>
              <p:nvPr/>
            </p:nvSpPr>
            <p:spPr bwMode="auto">
              <a:xfrm>
                <a:off x="640" y="2588"/>
                <a:ext cx="681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2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837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7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837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31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218116" name="Group 542"/>
          <p:cNvGrpSpPr>
            <a:grpSpLocks/>
          </p:cNvGrpSpPr>
          <p:nvPr/>
        </p:nvGrpSpPr>
        <p:grpSpPr bwMode="auto">
          <a:xfrm>
            <a:off x="2738438" y="5097463"/>
            <a:ext cx="963612" cy="835025"/>
            <a:chOff x="-44" y="1473"/>
            <a:chExt cx="981" cy="1105"/>
          </a:xfrm>
        </p:grpSpPr>
        <p:pic>
          <p:nvPicPr>
            <p:cNvPr id="21835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35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18117" name="Picture 7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5902325"/>
            <a:ext cx="5334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8118" name="Straight Arrow Connector 484"/>
          <p:cNvCxnSpPr>
            <a:cxnSpLocks noChangeShapeType="1"/>
          </p:cNvCxnSpPr>
          <p:nvPr/>
        </p:nvCxnSpPr>
        <p:spPr bwMode="auto">
          <a:xfrm>
            <a:off x="1084263" y="3910013"/>
            <a:ext cx="1804987" cy="14890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119" name="Group 61440"/>
          <p:cNvGrpSpPr>
            <a:grpSpLocks/>
          </p:cNvGrpSpPr>
          <p:nvPr/>
        </p:nvGrpSpPr>
        <p:grpSpPr bwMode="auto">
          <a:xfrm>
            <a:off x="1471613" y="4152900"/>
            <a:ext cx="317500" cy="368300"/>
            <a:chOff x="1614533" y="4280420"/>
            <a:chExt cx="317511" cy="369332"/>
          </a:xfrm>
        </p:grpSpPr>
        <p:sp>
          <p:nvSpPr>
            <p:cNvPr id="218352" name="Oval 486"/>
            <p:cNvSpPr>
              <a:spLocks noChangeArrowheads="1"/>
            </p:cNvSpPr>
            <p:nvPr/>
          </p:nvSpPr>
          <p:spPr bwMode="auto">
            <a:xfrm>
              <a:off x="1628337" y="4321838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353" name="TextBox 487"/>
            <p:cNvSpPr txBox="1">
              <a:spLocks noChangeArrowheads="1"/>
            </p:cNvSpPr>
            <p:nvPr/>
          </p:nvSpPr>
          <p:spPr bwMode="auto">
            <a:xfrm>
              <a:off x="1614533" y="428042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cs typeface="Arial" charset="0"/>
                </a:rPr>
                <a:t>1</a:t>
              </a:r>
            </a:p>
          </p:txBody>
        </p:sp>
      </p:grpSp>
      <p:sp>
        <p:nvSpPr>
          <p:cNvPr id="218120" name="TextBox 488"/>
          <p:cNvSpPr txBox="1">
            <a:spLocks noChangeArrowheads="1"/>
          </p:cNvSpPr>
          <p:nvPr/>
        </p:nvSpPr>
        <p:spPr bwMode="auto">
          <a:xfrm>
            <a:off x="506413" y="4630738"/>
            <a:ext cx="2033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  <a:cs typeface="Arial Narrow" charset="0"/>
              </a:rPr>
              <a:t>1. Bob manages      Netflix account</a:t>
            </a:r>
          </a:p>
        </p:txBody>
      </p:sp>
      <p:sp>
        <p:nvSpPr>
          <p:cNvPr id="218121" name="TextBox 490"/>
          <p:cNvSpPr txBox="1">
            <a:spLocks noChangeArrowheads="1"/>
          </p:cNvSpPr>
          <p:nvPr/>
        </p:nvSpPr>
        <p:spPr bwMode="auto">
          <a:xfrm>
            <a:off x="0" y="2705100"/>
            <a:ext cx="20335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800">
                <a:latin typeface="Arial Narrow" charset="0"/>
                <a:cs typeface="Arial Narrow" charset="0"/>
              </a:rPr>
              <a:t>Netflix registration,</a:t>
            </a:r>
          </a:p>
          <a:p>
            <a:pPr algn="ctr">
              <a:lnSpc>
                <a:spcPts val="1600"/>
              </a:lnSpc>
            </a:pPr>
            <a:r>
              <a:rPr lang="en-US" sz="1800">
                <a:latin typeface="Arial Narrow" charset="0"/>
                <a:cs typeface="Arial Narrow" charset="0"/>
              </a:rPr>
              <a:t>accounting servers</a:t>
            </a:r>
          </a:p>
        </p:txBody>
      </p:sp>
      <p:sp>
        <p:nvSpPr>
          <p:cNvPr id="218122" name="Freeform 1287"/>
          <p:cNvSpPr>
            <a:spLocks/>
          </p:cNvSpPr>
          <p:nvPr/>
        </p:nvSpPr>
        <p:spPr bwMode="auto">
          <a:xfrm>
            <a:off x="2265363" y="1574800"/>
            <a:ext cx="3133725" cy="1508125"/>
          </a:xfrm>
          <a:custGeom>
            <a:avLst/>
            <a:gdLst>
              <a:gd name="T0" fmla="*/ 2147483647 w 10000"/>
              <a:gd name="T1" fmla="*/ 431447115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739636681 h 10000"/>
              <a:gd name="T32" fmla="*/ 2147483647 w 10000"/>
              <a:gd name="T33" fmla="*/ 17111488 h 10000"/>
              <a:gd name="T34" fmla="*/ 2147483647 w 10000"/>
              <a:gd name="T35" fmla="*/ 431447115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8123" name="Group 249"/>
          <p:cNvGrpSpPr>
            <a:grpSpLocks/>
          </p:cNvGrpSpPr>
          <p:nvPr/>
        </p:nvGrpSpPr>
        <p:grpSpPr bwMode="auto">
          <a:xfrm>
            <a:off x="2511425" y="1939925"/>
            <a:ext cx="365125" cy="636588"/>
            <a:chOff x="4140" y="429"/>
            <a:chExt cx="1425" cy="2396"/>
          </a:xfrm>
        </p:grpSpPr>
        <p:sp>
          <p:nvSpPr>
            <p:cNvPr id="21832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251"/>
            <p:cNvSpPr>
              <a:spLocks noChangeArrowheads="1"/>
            </p:cNvSpPr>
            <p:nvPr/>
          </p:nvSpPr>
          <p:spPr bwMode="auto">
            <a:xfrm>
              <a:off x="4202" y="435"/>
              <a:ext cx="1053" cy="227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832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2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254"/>
            <p:cNvSpPr>
              <a:spLocks noChangeArrowheads="1"/>
            </p:cNvSpPr>
            <p:nvPr/>
          </p:nvSpPr>
          <p:spPr bwMode="auto">
            <a:xfrm>
              <a:off x="4214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832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9" name="AutoShape 256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0" name="AutoShape 257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85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832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7" name="AutoShape 260"/>
              <p:cNvSpPr>
                <a:spLocks noChangeArrowheads="1"/>
              </p:cNvSpPr>
              <p:nvPr/>
            </p:nvSpPr>
            <p:spPr bwMode="auto">
              <a:xfrm>
                <a:off x="614" y="2577"/>
                <a:ext cx="727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08" name="AutoShape 261"/>
              <p:cNvSpPr>
                <a:spLocks noChangeArrowheads="1"/>
              </p:cNvSpPr>
              <p:nvPr/>
            </p:nvSpPr>
            <p:spPr bwMode="auto">
              <a:xfrm>
                <a:off x="630" y="2596"/>
                <a:ext cx="696" cy="9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87" name="Rectangle 262"/>
            <p:cNvSpPr>
              <a:spLocks noChangeArrowheads="1"/>
            </p:cNvSpPr>
            <p:nvPr/>
          </p:nvSpPr>
          <p:spPr bwMode="auto">
            <a:xfrm>
              <a:off x="4214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88" name="Rectangle 263"/>
            <p:cNvSpPr>
              <a:spLocks noChangeArrowheads="1"/>
            </p:cNvSpPr>
            <p:nvPr/>
          </p:nvSpPr>
          <p:spPr bwMode="auto">
            <a:xfrm>
              <a:off x="4227" y="1654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833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5" name="AutoShape 265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18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06" name="AutoShape 266"/>
              <p:cNvSpPr>
                <a:spLocks noChangeArrowheads="1"/>
              </p:cNvSpPr>
              <p:nvPr/>
            </p:nvSpPr>
            <p:spPr bwMode="auto">
              <a:xfrm>
                <a:off x="629" y="2593"/>
                <a:ext cx="687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1833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33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04" name="AutoShape 270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5" cy="1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92" name="Rectangle 271"/>
            <p:cNvSpPr>
              <a:spLocks noChangeArrowheads="1"/>
            </p:cNvSpPr>
            <p:nvPr/>
          </p:nvSpPr>
          <p:spPr bwMode="auto">
            <a:xfrm>
              <a:off x="5249" y="435"/>
              <a:ext cx="68" cy="228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833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3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274"/>
            <p:cNvSpPr>
              <a:spLocks noChangeArrowheads="1"/>
            </p:cNvSpPr>
            <p:nvPr/>
          </p:nvSpPr>
          <p:spPr bwMode="auto">
            <a:xfrm>
              <a:off x="5515" y="2610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833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2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98" name="AutoShape 277"/>
            <p:cNvSpPr>
              <a:spLocks noChangeArrowheads="1"/>
            </p:cNvSpPr>
            <p:nvPr/>
          </p:nvSpPr>
          <p:spPr bwMode="auto">
            <a:xfrm>
              <a:off x="4202" y="2711"/>
              <a:ext cx="1078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99" name="Oval 278"/>
            <p:cNvSpPr>
              <a:spLocks noChangeArrowheads="1"/>
            </p:cNvSpPr>
            <p:nvPr/>
          </p:nvSpPr>
          <p:spPr bwMode="auto">
            <a:xfrm>
              <a:off x="4307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0" name="Oval 279"/>
            <p:cNvSpPr>
              <a:spLocks noChangeArrowheads="1"/>
            </p:cNvSpPr>
            <p:nvPr/>
          </p:nvSpPr>
          <p:spPr bwMode="auto">
            <a:xfrm>
              <a:off x="4487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01" name="Oval 280"/>
            <p:cNvSpPr>
              <a:spLocks noChangeArrowheads="1"/>
            </p:cNvSpPr>
            <p:nvPr/>
          </p:nvSpPr>
          <p:spPr bwMode="auto">
            <a:xfrm>
              <a:off x="4660" y="2383"/>
              <a:ext cx="161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2" name="Rectangle 281"/>
            <p:cNvSpPr>
              <a:spLocks noChangeArrowheads="1"/>
            </p:cNvSpPr>
            <p:nvPr/>
          </p:nvSpPr>
          <p:spPr bwMode="auto">
            <a:xfrm>
              <a:off x="5063" y="1833"/>
              <a:ext cx="87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218124" name="Group 249"/>
          <p:cNvGrpSpPr>
            <a:grpSpLocks/>
          </p:cNvGrpSpPr>
          <p:nvPr/>
        </p:nvGrpSpPr>
        <p:grpSpPr bwMode="auto">
          <a:xfrm>
            <a:off x="3948113" y="2106613"/>
            <a:ext cx="365125" cy="636587"/>
            <a:chOff x="4140" y="429"/>
            <a:chExt cx="1425" cy="2396"/>
          </a:xfrm>
        </p:grpSpPr>
        <p:sp>
          <p:nvSpPr>
            <p:cNvPr id="21828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251"/>
            <p:cNvSpPr>
              <a:spLocks noChangeArrowheads="1"/>
            </p:cNvSpPr>
            <p:nvPr/>
          </p:nvSpPr>
          <p:spPr bwMode="auto">
            <a:xfrm>
              <a:off x="4202" y="435"/>
              <a:ext cx="1053" cy="227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829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9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Rectangle 254"/>
            <p:cNvSpPr>
              <a:spLocks noChangeArrowheads="1"/>
            </p:cNvSpPr>
            <p:nvPr/>
          </p:nvSpPr>
          <p:spPr bwMode="auto">
            <a:xfrm>
              <a:off x="4214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829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4" name="AutoShape 256"/>
              <p:cNvSpPr>
                <a:spLocks noChangeArrowheads="1"/>
              </p:cNvSpPr>
              <p:nvPr/>
            </p:nvSpPr>
            <p:spPr bwMode="auto">
              <a:xfrm>
                <a:off x="604" y="2574"/>
                <a:ext cx="734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45" name="AutoShape 257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20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829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2" name="AutoShape 260"/>
              <p:cNvSpPr>
                <a:spLocks noChangeArrowheads="1"/>
              </p:cNvSpPr>
              <p:nvPr/>
            </p:nvSpPr>
            <p:spPr bwMode="auto">
              <a:xfrm>
                <a:off x="614" y="2577"/>
                <a:ext cx="727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43" name="AutoShape 261"/>
              <p:cNvSpPr>
                <a:spLocks noChangeArrowheads="1"/>
              </p:cNvSpPr>
              <p:nvPr/>
            </p:nvSpPr>
            <p:spPr bwMode="auto">
              <a:xfrm>
                <a:off x="630" y="2596"/>
                <a:ext cx="696" cy="9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22" name="Rectangle 262"/>
            <p:cNvSpPr>
              <a:spLocks noChangeArrowheads="1"/>
            </p:cNvSpPr>
            <p:nvPr/>
          </p:nvSpPr>
          <p:spPr bwMode="auto">
            <a:xfrm>
              <a:off x="4214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23" name="Rectangle 263"/>
            <p:cNvSpPr>
              <a:spLocks noChangeArrowheads="1"/>
            </p:cNvSpPr>
            <p:nvPr/>
          </p:nvSpPr>
          <p:spPr bwMode="auto">
            <a:xfrm>
              <a:off x="4227" y="1654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829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0" name="AutoShape 265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18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41" name="AutoShape 266"/>
              <p:cNvSpPr>
                <a:spLocks noChangeArrowheads="1"/>
              </p:cNvSpPr>
              <p:nvPr/>
            </p:nvSpPr>
            <p:spPr bwMode="auto">
              <a:xfrm>
                <a:off x="629" y="2593"/>
                <a:ext cx="687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1829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30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8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39" name="AutoShape 270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5" cy="1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27" name="Rectangle 271"/>
            <p:cNvSpPr>
              <a:spLocks noChangeArrowheads="1"/>
            </p:cNvSpPr>
            <p:nvPr/>
          </p:nvSpPr>
          <p:spPr bwMode="auto">
            <a:xfrm>
              <a:off x="5249" y="435"/>
              <a:ext cx="68" cy="228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830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0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Oval 274"/>
            <p:cNvSpPr>
              <a:spLocks noChangeArrowheads="1"/>
            </p:cNvSpPr>
            <p:nvPr/>
          </p:nvSpPr>
          <p:spPr bwMode="auto">
            <a:xfrm>
              <a:off x="5515" y="2610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830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2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3" name="AutoShape 277"/>
            <p:cNvSpPr>
              <a:spLocks noChangeArrowheads="1"/>
            </p:cNvSpPr>
            <p:nvPr/>
          </p:nvSpPr>
          <p:spPr bwMode="auto">
            <a:xfrm>
              <a:off x="4202" y="2711"/>
              <a:ext cx="1078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4" name="Oval 278"/>
            <p:cNvSpPr>
              <a:spLocks noChangeArrowheads="1"/>
            </p:cNvSpPr>
            <p:nvPr/>
          </p:nvSpPr>
          <p:spPr bwMode="auto">
            <a:xfrm>
              <a:off x="4307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5" name="Oval 279"/>
            <p:cNvSpPr>
              <a:spLocks noChangeArrowheads="1"/>
            </p:cNvSpPr>
            <p:nvPr/>
          </p:nvSpPr>
          <p:spPr bwMode="auto">
            <a:xfrm>
              <a:off x="4487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36" name="Oval 280"/>
            <p:cNvSpPr>
              <a:spLocks noChangeArrowheads="1"/>
            </p:cNvSpPr>
            <p:nvPr/>
          </p:nvSpPr>
          <p:spPr bwMode="auto">
            <a:xfrm>
              <a:off x="4660" y="2383"/>
              <a:ext cx="161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7" name="Rectangle 281"/>
            <p:cNvSpPr>
              <a:spLocks noChangeArrowheads="1"/>
            </p:cNvSpPr>
            <p:nvPr/>
          </p:nvSpPr>
          <p:spPr bwMode="auto">
            <a:xfrm>
              <a:off x="5063" y="1833"/>
              <a:ext cx="87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218125" name="Group 249"/>
          <p:cNvGrpSpPr>
            <a:grpSpLocks/>
          </p:cNvGrpSpPr>
          <p:nvPr/>
        </p:nvGrpSpPr>
        <p:grpSpPr bwMode="auto">
          <a:xfrm>
            <a:off x="4486275" y="2371725"/>
            <a:ext cx="365125" cy="638175"/>
            <a:chOff x="4140" y="429"/>
            <a:chExt cx="1425" cy="2396"/>
          </a:xfrm>
        </p:grpSpPr>
        <p:sp>
          <p:nvSpPr>
            <p:cNvPr id="21825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825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5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254"/>
            <p:cNvSpPr>
              <a:spLocks noChangeArrowheads="1"/>
            </p:cNvSpPr>
            <p:nvPr/>
          </p:nvSpPr>
          <p:spPr bwMode="auto">
            <a:xfrm>
              <a:off x="4214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826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7" name="AutoShape 256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78" name="AutoShape 257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6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53" name="Rectangle 258"/>
            <p:cNvSpPr>
              <a:spLocks noChangeArrowheads="1"/>
            </p:cNvSpPr>
            <p:nvPr/>
          </p:nvSpPr>
          <p:spPr bwMode="auto">
            <a:xfrm>
              <a:off x="4227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826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75" name="AutoShape 260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76" name="AutoShape 261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6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55" name="Rectangle 262"/>
            <p:cNvSpPr>
              <a:spLocks noChangeArrowheads="1"/>
            </p:cNvSpPr>
            <p:nvPr/>
          </p:nvSpPr>
          <p:spPr bwMode="auto">
            <a:xfrm>
              <a:off x="4214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56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1826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73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8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74" name="AutoShape 26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7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1826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26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71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72" name="AutoShape 270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60" name="Rectangle 271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827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7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Oval 274"/>
            <p:cNvSpPr>
              <a:spLocks noChangeArrowheads="1"/>
            </p:cNvSpPr>
            <p:nvPr/>
          </p:nvSpPr>
          <p:spPr bwMode="auto">
            <a:xfrm>
              <a:off x="5515" y="2610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1827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2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6" name="AutoShape 277"/>
            <p:cNvSpPr>
              <a:spLocks noChangeArrowheads="1"/>
            </p:cNvSpPr>
            <p:nvPr/>
          </p:nvSpPr>
          <p:spPr bwMode="auto">
            <a:xfrm>
              <a:off x="4202" y="2712"/>
              <a:ext cx="1078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7" name="Oval 278"/>
            <p:cNvSpPr>
              <a:spLocks noChangeArrowheads="1"/>
            </p:cNvSpPr>
            <p:nvPr/>
          </p:nvSpPr>
          <p:spPr bwMode="auto">
            <a:xfrm>
              <a:off x="4307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8" name="Oval 279"/>
            <p:cNvSpPr>
              <a:spLocks noChangeArrowheads="1"/>
            </p:cNvSpPr>
            <p:nvPr/>
          </p:nvSpPr>
          <p:spPr bwMode="auto">
            <a:xfrm>
              <a:off x="4487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69" name="Oval 280"/>
            <p:cNvSpPr>
              <a:spLocks noChangeArrowheads="1"/>
            </p:cNvSpPr>
            <p:nvPr/>
          </p:nvSpPr>
          <p:spPr bwMode="auto">
            <a:xfrm>
              <a:off x="4660" y="2378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0" name="Rectangle 281"/>
            <p:cNvSpPr>
              <a:spLocks noChangeArrowheads="1"/>
            </p:cNvSpPr>
            <p:nvPr/>
          </p:nvSpPr>
          <p:spPr bwMode="auto">
            <a:xfrm>
              <a:off x="5063" y="1836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18126" name="TextBox 491"/>
          <p:cNvSpPr txBox="1">
            <a:spLocks noChangeArrowheads="1"/>
          </p:cNvSpPr>
          <p:nvPr/>
        </p:nvSpPr>
        <p:spPr bwMode="auto">
          <a:xfrm>
            <a:off x="3094038" y="1711325"/>
            <a:ext cx="150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  <a:cs typeface="Arial Narrow" charset="0"/>
              </a:rPr>
              <a:t>Amazon cloud</a:t>
            </a:r>
          </a:p>
        </p:txBody>
      </p:sp>
      <p:grpSp>
        <p:nvGrpSpPr>
          <p:cNvPr id="218127" name="Group 1"/>
          <p:cNvGrpSpPr>
            <a:grpSpLocks/>
          </p:cNvGrpSpPr>
          <p:nvPr/>
        </p:nvGrpSpPr>
        <p:grpSpPr bwMode="auto">
          <a:xfrm>
            <a:off x="6924675" y="1803400"/>
            <a:ext cx="1376363" cy="1355725"/>
            <a:chOff x="7030938" y="1184076"/>
            <a:chExt cx="1375947" cy="1355492"/>
          </a:xfrm>
        </p:grpSpPr>
        <p:sp>
          <p:nvSpPr>
            <p:cNvPr id="218221" name="Freeform 1287"/>
            <p:cNvSpPr>
              <a:spLocks/>
            </p:cNvSpPr>
            <p:nvPr/>
          </p:nvSpPr>
          <p:spPr bwMode="auto">
            <a:xfrm rot="10800000">
              <a:off x="7030938" y="1184076"/>
              <a:ext cx="1300345" cy="1355492"/>
            </a:xfrm>
            <a:custGeom>
              <a:avLst/>
              <a:gdLst>
                <a:gd name="T0" fmla="*/ 2147483647 w 10000"/>
                <a:gd name="T1" fmla="*/ 313820797 h 10000"/>
                <a:gd name="T2" fmla="*/ 2147483647 w 10000"/>
                <a:gd name="T3" fmla="*/ 1882906618 h 10000"/>
                <a:gd name="T4" fmla="*/ 2147483647 w 10000"/>
                <a:gd name="T5" fmla="*/ 2147483647 h 10000"/>
                <a:gd name="T6" fmla="*/ 1806182456 w 10000"/>
                <a:gd name="T7" fmla="*/ 2147483647 h 10000"/>
                <a:gd name="T8" fmla="*/ 367550316 w 10000"/>
                <a:gd name="T9" fmla="*/ 2147483647 h 10000"/>
                <a:gd name="T10" fmla="*/ 255562134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537978644 h 10000"/>
                <a:gd name="T32" fmla="*/ 2147483647 w 10000"/>
                <a:gd name="T33" fmla="*/ 12457243 h 10000"/>
                <a:gd name="T34" fmla="*/ 2147483647 w 10000"/>
                <a:gd name="T35" fmla="*/ 313820797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222" name="Group 249"/>
            <p:cNvGrpSpPr>
              <a:grpSpLocks/>
            </p:cNvGrpSpPr>
            <p:nvPr/>
          </p:nvGrpSpPr>
          <p:grpSpPr bwMode="auto">
            <a:xfrm>
              <a:off x="7191141" y="1665569"/>
              <a:ext cx="365533" cy="637551"/>
              <a:chOff x="4140" y="429"/>
              <a:chExt cx="1425" cy="2396"/>
            </a:xfrm>
          </p:grpSpPr>
          <p:sp>
            <p:nvSpPr>
              <p:cNvPr id="218224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Rectangle 251"/>
              <p:cNvSpPr>
                <a:spLocks noChangeArrowheads="1"/>
              </p:cNvSpPr>
              <p:nvPr/>
            </p:nvSpPr>
            <p:spPr bwMode="auto">
              <a:xfrm>
                <a:off x="4202" y="433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18226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27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Rectangle 254"/>
              <p:cNvSpPr>
                <a:spLocks noChangeArrowheads="1"/>
              </p:cNvSpPr>
              <p:nvPr/>
            </p:nvSpPr>
            <p:spPr bwMode="auto">
              <a:xfrm>
                <a:off x="4215" y="695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grpSp>
            <p:nvGrpSpPr>
              <p:cNvPr id="218229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44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26" cy="1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345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5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  <p:sp>
            <p:nvSpPr>
              <p:cNvPr id="320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grpSp>
            <p:nvGrpSpPr>
              <p:cNvPr id="218231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42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74"/>
                  <a:ext cx="726" cy="13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343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9" y="2592"/>
                  <a:ext cx="695" cy="9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  <p:sp>
            <p:nvSpPr>
              <p:cNvPr id="322" name="Rectangle 262"/>
              <p:cNvSpPr>
                <a:spLocks noChangeArrowheads="1"/>
              </p:cNvSpPr>
              <p:nvPr/>
            </p:nvSpPr>
            <p:spPr bwMode="auto"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3" name="Rectangle 263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grpSp>
            <p:nvGrpSpPr>
              <p:cNvPr id="218234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40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17" cy="1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341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9"/>
                  <a:ext cx="686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  <p:sp>
            <p:nvSpPr>
              <p:cNvPr id="218235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8236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38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24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339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  <p:sp>
            <p:nvSpPr>
              <p:cNvPr id="327" name="Rectangle 271"/>
              <p:cNvSpPr>
                <a:spLocks noChangeArrowheads="1"/>
              </p:cNvSpPr>
              <p:nvPr/>
            </p:nvSpPr>
            <p:spPr bwMode="auto">
              <a:xfrm>
                <a:off x="5248" y="433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18238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39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Oval 274"/>
              <p:cNvSpPr>
                <a:spLocks noChangeArrowheads="1"/>
              </p:cNvSpPr>
              <p:nvPr/>
            </p:nvSpPr>
            <p:spPr bwMode="auto">
              <a:xfrm>
                <a:off x="5514" y="2610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18241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AutoShape 276"/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200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33" name="AutoShape 277"/>
              <p:cNvSpPr>
                <a:spLocks noChangeArrowheads="1"/>
              </p:cNvSpPr>
              <p:nvPr/>
            </p:nvSpPr>
            <p:spPr bwMode="auto">
              <a:xfrm>
                <a:off x="4202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34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35" name="Oval 279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336" name="Oval 280"/>
              <p:cNvSpPr>
                <a:spLocks noChangeArrowheads="1"/>
              </p:cNvSpPr>
              <p:nvPr/>
            </p:nvSpPr>
            <p:spPr bwMode="auto"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37" name="Rectangle 281"/>
              <p:cNvSpPr>
                <a:spLocks noChangeArrowheads="1"/>
              </p:cNvSpPr>
              <p:nvPr/>
            </p:nvSpPr>
            <p:spPr bwMode="auto">
              <a:xfrm>
                <a:off x="5062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18223" name="TextBox 492"/>
            <p:cNvSpPr txBox="1">
              <a:spLocks noChangeArrowheads="1"/>
            </p:cNvSpPr>
            <p:nvPr/>
          </p:nvSpPr>
          <p:spPr bwMode="auto">
            <a:xfrm>
              <a:off x="7600043" y="1655943"/>
              <a:ext cx="806842" cy="61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US" sz="1800">
                  <a:latin typeface="Arial Narrow" charset="0"/>
                  <a:cs typeface="Arial Narrow" charset="0"/>
                </a:rPr>
                <a:t>CDN</a:t>
              </a:r>
            </a:p>
            <a:p>
              <a:pPr>
                <a:lnSpc>
                  <a:spcPts val="1800"/>
                </a:lnSpc>
              </a:pPr>
              <a:r>
                <a:rPr lang="en-US" sz="1800">
                  <a:latin typeface="Arial Narrow" charset="0"/>
                  <a:cs typeface="Arial Narrow" charset="0"/>
                </a:rPr>
                <a:t>server </a:t>
              </a:r>
            </a:p>
          </p:txBody>
        </p:sp>
      </p:grpSp>
      <p:cxnSp>
        <p:nvCxnSpPr>
          <p:cNvPr id="218128" name="Straight Arrow Connector 495"/>
          <p:cNvCxnSpPr>
            <a:cxnSpLocks noChangeShapeType="1"/>
          </p:cNvCxnSpPr>
          <p:nvPr/>
        </p:nvCxnSpPr>
        <p:spPr bwMode="auto">
          <a:xfrm flipH="1">
            <a:off x="3238500" y="2732088"/>
            <a:ext cx="7938" cy="2376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129" name="Group 500"/>
          <p:cNvGrpSpPr>
            <a:grpSpLocks/>
          </p:cNvGrpSpPr>
          <p:nvPr/>
        </p:nvGrpSpPr>
        <p:grpSpPr bwMode="auto">
          <a:xfrm>
            <a:off x="3079750" y="3705225"/>
            <a:ext cx="317500" cy="369888"/>
            <a:chOff x="1614533" y="4280420"/>
            <a:chExt cx="317511" cy="369332"/>
          </a:xfrm>
        </p:grpSpPr>
        <p:sp>
          <p:nvSpPr>
            <p:cNvPr id="218219" name="Oval 501"/>
            <p:cNvSpPr>
              <a:spLocks noChangeArrowheads="1"/>
            </p:cNvSpPr>
            <p:nvPr/>
          </p:nvSpPr>
          <p:spPr bwMode="auto">
            <a:xfrm>
              <a:off x="1628337" y="4321838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220" name="TextBox 502"/>
            <p:cNvSpPr txBox="1">
              <a:spLocks noChangeArrowheads="1"/>
            </p:cNvSpPr>
            <p:nvPr/>
          </p:nvSpPr>
          <p:spPr bwMode="auto">
            <a:xfrm>
              <a:off x="1614533" y="428042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cs typeface="Arial" charset="0"/>
                </a:rPr>
                <a:t>2</a:t>
              </a:r>
            </a:p>
          </p:txBody>
        </p:sp>
      </p:grpSp>
      <p:sp>
        <p:nvSpPr>
          <p:cNvPr id="218130" name="TextBox 503"/>
          <p:cNvSpPr txBox="1">
            <a:spLocks noChangeArrowheads="1"/>
          </p:cNvSpPr>
          <p:nvPr/>
        </p:nvSpPr>
        <p:spPr bwMode="auto">
          <a:xfrm>
            <a:off x="1814513" y="3398838"/>
            <a:ext cx="2033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  <a:cs typeface="Arial Narrow" charset="0"/>
              </a:rPr>
              <a:t>2. Bob browses</a:t>
            </a:r>
          </a:p>
          <a:p>
            <a:r>
              <a:rPr lang="en-US" sz="1800">
                <a:latin typeface="Arial Narrow" charset="0"/>
                <a:cs typeface="Arial Narrow" charset="0"/>
              </a:rPr>
              <a:t>Netflix video</a:t>
            </a:r>
          </a:p>
        </p:txBody>
      </p:sp>
      <p:cxnSp>
        <p:nvCxnSpPr>
          <p:cNvPr id="218131" name="Straight Arrow Connector 504"/>
          <p:cNvCxnSpPr>
            <a:cxnSpLocks noChangeShapeType="1"/>
          </p:cNvCxnSpPr>
          <p:nvPr/>
        </p:nvCxnSpPr>
        <p:spPr bwMode="auto">
          <a:xfrm flipH="1">
            <a:off x="3552825" y="2827338"/>
            <a:ext cx="3175" cy="2352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132" name="Group 506"/>
          <p:cNvGrpSpPr>
            <a:grpSpLocks/>
          </p:cNvGrpSpPr>
          <p:nvPr/>
        </p:nvGrpSpPr>
        <p:grpSpPr bwMode="auto">
          <a:xfrm>
            <a:off x="3379788" y="3862388"/>
            <a:ext cx="317500" cy="369887"/>
            <a:chOff x="1614533" y="4280420"/>
            <a:chExt cx="317511" cy="369332"/>
          </a:xfrm>
        </p:grpSpPr>
        <p:sp>
          <p:nvSpPr>
            <p:cNvPr id="218217" name="Oval 507"/>
            <p:cNvSpPr>
              <a:spLocks noChangeArrowheads="1"/>
            </p:cNvSpPr>
            <p:nvPr/>
          </p:nvSpPr>
          <p:spPr bwMode="auto">
            <a:xfrm>
              <a:off x="1628337" y="4321838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218" name="TextBox 508"/>
            <p:cNvSpPr txBox="1">
              <a:spLocks noChangeArrowheads="1"/>
            </p:cNvSpPr>
            <p:nvPr/>
          </p:nvSpPr>
          <p:spPr bwMode="auto">
            <a:xfrm>
              <a:off x="1614533" y="428042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cs typeface="Arial" charset="0"/>
                </a:rPr>
                <a:t>3</a:t>
              </a:r>
            </a:p>
          </p:txBody>
        </p:sp>
      </p:grpSp>
      <p:sp>
        <p:nvSpPr>
          <p:cNvPr id="218133" name="TextBox 509"/>
          <p:cNvSpPr txBox="1">
            <a:spLocks noChangeArrowheads="1"/>
          </p:cNvSpPr>
          <p:nvPr/>
        </p:nvSpPr>
        <p:spPr bwMode="auto">
          <a:xfrm>
            <a:off x="3565525" y="3038475"/>
            <a:ext cx="17859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  <a:cs typeface="Arial Narrow" charset="0"/>
              </a:rPr>
              <a:t>3. Manifest file</a:t>
            </a:r>
          </a:p>
          <a:p>
            <a:r>
              <a:rPr lang="en-US" sz="1800">
                <a:latin typeface="Arial Narrow" charset="0"/>
                <a:cs typeface="Arial Narrow" charset="0"/>
              </a:rPr>
              <a:t>returned for </a:t>
            </a:r>
          </a:p>
          <a:p>
            <a:r>
              <a:rPr lang="en-US" sz="1800">
                <a:latin typeface="Arial Narrow" charset="0"/>
                <a:cs typeface="Arial Narrow" charset="0"/>
              </a:rPr>
              <a:t>requested video</a:t>
            </a:r>
          </a:p>
        </p:txBody>
      </p:sp>
      <p:sp>
        <p:nvSpPr>
          <p:cNvPr id="61446" name="Right Arrow 61445"/>
          <p:cNvSpPr/>
          <p:nvPr/>
        </p:nvSpPr>
        <p:spPr bwMode="auto">
          <a:xfrm rot="10543217">
            <a:off x="3715372" y="5249205"/>
            <a:ext cx="2215511" cy="391437"/>
          </a:xfrm>
          <a:prstGeom prst="rightArrow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10260000" scaled="0"/>
            <a:tileRect/>
          </a:gradFill>
          <a:ln w="15875">
            <a:gradFill flip="none" rotWithShape="1">
              <a:gsLst>
                <a:gs pos="0">
                  <a:srgbClr val="00009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cxnSp>
        <p:nvCxnSpPr>
          <p:cNvPr id="218137" name="Straight Arrow Connector 513"/>
          <p:cNvCxnSpPr>
            <a:cxnSpLocks noChangeShapeType="1"/>
          </p:cNvCxnSpPr>
          <p:nvPr/>
        </p:nvCxnSpPr>
        <p:spPr bwMode="auto">
          <a:xfrm flipV="1">
            <a:off x="3898900" y="5110163"/>
            <a:ext cx="1892300" cy="1476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138" name="TextBox 516"/>
          <p:cNvSpPr txBox="1">
            <a:spLocks noChangeArrowheads="1"/>
          </p:cNvSpPr>
          <p:nvPr/>
        </p:nvSpPr>
        <p:spPr bwMode="auto">
          <a:xfrm>
            <a:off x="4162425" y="5622925"/>
            <a:ext cx="1785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  <a:cs typeface="Arial Narrow" charset="0"/>
              </a:rPr>
              <a:t>4. DASH streaming</a:t>
            </a:r>
          </a:p>
        </p:txBody>
      </p:sp>
      <p:cxnSp>
        <p:nvCxnSpPr>
          <p:cNvPr id="218139" name="Straight Arrow Connector 517"/>
          <p:cNvCxnSpPr>
            <a:cxnSpLocks noChangeShapeType="1"/>
          </p:cNvCxnSpPr>
          <p:nvPr/>
        </p:nvCxnSpPr>
        <p:spPr bwMode="auto">
          <a:xfrm>
            <a:off x="4965700" y="2497138"/>
            <a:ext cx="2049463" cy="26987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40" name="Straight Arrow Connector 521"/>
          <p:cNvCxnSpPr>
            <a:cxnSpLocks noChangeShapeType="1"/>
          </p:cNvCxnSpPr>
          <p:nvPr/>
        </p:nvCxnSpPr>
        <p:spPr bwMode="auto">
          <a:xfrm>
            <a:off x="4975225" y="2540000"/>
            <a:ext cx="1541463" cy="113347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41" name="Straight Arrow Connector 523"/>
          <p:cNvCxnSpPr>
            <a:cxnSpLocks noChangeShapeType="1"/>
          </p:cNvCxnSpPr>
          <p:nvPr/>
        </p:nvCxnSpPr>
        <p:spPr bwMode="auto">
          <a:xfrm>
            <a:off x="4965700" y="2554288"/>
            <a:ext cx="2019300" cy="2706687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142" name="TextBox 527"/>
          <p:cNvSpPr txBox="1">
            <a:spLocks noChangeArrowheads="1"/>
          </p:cNvSpPr>
          <p:nvPr/>
        </p:nvSpPr>
        <p:spPr bwMode="auto">
          <a:xfrm>
            <a:off x="4713288" y="1644650"/>
            <a:ext cx="20335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>
                <a:latin typeface="Arial Narrow" charset="0"/>
                <a:cs typeface="Arial Narrow" charset="0"/>
              </a:rPr>
              <a:t>upload copies of multiple versions of video to CDN servers</a:t>
            </a:r>
          </a:p>
        </p:txBody>
      </p:sp>
      <p:grpSp>
        <p:nvGrpSpPr>
          <p:cNvPr id="218143" name="Group 383"/>
          <p:cNvGrpSpPr>
            <a:grpSpLocks/>
          </p:cNvGrpSpPr>
          <p:nvPr/>
        </p:nvGrpSpPr>
        <p:grpSpPr bwMode="auto">
          <a:xfrm>
            <a:off x="6397625" y="3060700"/>
            <a:ext cx="1374775" cy="1354138"/>
            <a:chOff x="7030938" y="1184076"/>
            <a:chExt cx="1375947" cy="1355492"/>
          </a:xfrm>
        </p:grpSpPr>
        <p:sp>
          <p:nvSpPr>
            <p:cNvPr id="218182" name="Freeform 1287"/>
            <p:cNvSpPr>
              <a:spLocks/>
            </p:cNvSpPr>
            <p:nvPr/>
          </p:nvSpPr>
          <p:spPr bwMode="auto">
            <a:xfrm rot="10800000">
              <a:off x="7030938" y="1184076"/>
              <a:ext cx="1300345" cy="1355492"/>
            </a:xfrm>
            <a:custGeom>
              <a:avLst/>
              <a:gdLst>
                <a:gd name="T0" fmla="*/ 2147483647 w 10000"/>
                <a:gd name="T1" fmla="*/ 313820797 h 10000"/>
                <a:gd name="T2" fmla="*/ 2147483647 w 10000"/>
                <a:gd name="T3" fmla="*/ 1882906618 h 10000"/>
                <a:gd name="T4" fmla="*/ 2147483647 w 10000"/>
                <a:gd name="T5" fmla="*/ 2147483647 h 10000"/>
                <a:gd name="T6" fmla="*/ 1806182456 w 10000"/>
                <a:gd name="T7" fmla="*/ 2147483647 h 10000"/>
                <a:gd name="T8" fmla="*/ 367550316 w 10000"/>
                <a:gd name="T9" fmla="*/ 2147483647 h 10000"/>
                <a:gd name="T10" fmla="*/ 255562134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537978644 h 10000"/>
                <a:gd name="T32" fmla="*/ 2147483647 w 10000"/>
                <a:gd name="T33" fmla="*/ 12457243 h 10000"/>
                <a:gd name="T34" fmla="*/ 2147483647 w 10000"/>
                <a:gd name="T35" fmla="*/ 313820797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183" name="Group 249"/>
            <p:cNvGrpSpPr>
              <a:grpSpLocks/>
            </p:cNvGrpSpPr>
            <p:nvPr/>
          </p:nvGrpSpPr>
          <p:grpSpPr bwMode="auto">
            <a:xfrm>
              <a:off x="7191141" y="1665569"/>
              <a:ext cx="365533" cy="637551"/>
              <a:chOff x="4140" y="429"/>
              <a:chExt cx="1425" cy="2396"/>
            </a:xfrm>
          </p:grpSpPr>
          <p:sp>
            <p:nvSpPr>
              <p:cNvPr id="218185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Rectangle 251"/>
              <p:cNvSpPr>
                <a:spLocks noChangeArrowheads="1"/>
              </p:cNvSpPr>
              <p:nvPr/>
            </p:nvSpPr>
            <p:spPr bwMode="auto">
              <a:xfrm>
                <a:off x="4203" y="435"/>
                <a:ext cx="1053" cy="227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18187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8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Rectangle 254"/>
              <p:cNvSpPr>
                <a:spLocks noChangeArrowheads="1"/>
              </p:cNvSpPr>
              <p:nvPr/>
            </p:nvSpPr>
            <p:spPr bwMode="auto">
              <a:xfrm>
                <a:off x="4215" y="698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grpSp>
            <p:nvGrpSpPr>
              <p:cNvPr id="218190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6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3" y="2574"/>
                  <a:ext cx="727" cy="13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467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8" y="2585"/>
                  <a:ext cx="696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  <p:sp>
            <p:nvSpPr>
              <p:cNvPr id="401" name="Rectangle 258"/>
              <p:cNvSpPr>
                <a:spLocks noChangeArrowheads="1"/>
              </p:cNvSpPr>
              <p:nvPr/>
            </p:nvSpPr>
            <p:spPr bwMode="auto">
              <a:xfrm>
                <a:off x="4228" y="1020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grpSp>
            <p:nvGrpSpPr>
              <p:cNvPr id="218192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63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5" y="2577"/>
                  <a:ext cx="727" cy="13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464" name="AutoShape 261"/>
                <p:cNvSpPr>
                  <a:spLocks noChangeArrowheads="1"/>
                </p:cNvSpPr>
                <p:nvPr/>
              </p:nvSpPr>
              <p:spPr bwMode="auto">
                <a:xfrm>
                  <a:off x="631" y="2595"/>
                  <a:ext cx="696" cy="9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  <p:sp>
            <p:nvSpPr>
              <p:cNvPr id="417" name="Rectangle 262"/>
              <p:cNvSpPr>
                <a:spLocks noChangeArrowheads="1"/>
              </p:cNvSpPr>
              <p:nvPr/>
            </p:nvSpPr>
            <p:spPr bwMode="auto">
              <a:xfrm>
                <a:off x="4215" y="1355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18" name="Rectangle 263"/>
              <p:cNvSpPr>
                <a:spLocks noChangeArrowheads="1"/>
              </p:cNvSpPr>
              <p:nvPr/>
            </p:nvSpPr>
            <p:spPr bwMode="auto">
              <a:xfrm>
                <a:off x="4228" y="1653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grpSp>
            <p:nvGrpSpPr>
              <p:cNvPr id="218195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59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5" y="2576"/>
                  <a:ext cx="718" cy="13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462" name="AutoShape 266"/>
                <p:cNvSpPr>
                  <a:spLocks noChangeArrowheads="1"/>
                </p:cNvSpPr>
                <p:nvPr/>
              </p:nvSpPr>
              <p:spPr bwMode="auto">
                <a:xfrm>
                  <a:off x="630" y="2592"/>
                  <a:ext cx="687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  <p:sp>
            <p:nvSpPr>
              <p:cNvPr id="218196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8197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5" name="AutoShape 269"/>
                <p:cNvSpPr>
                  <a:spLocks noChangeArrowheads="1"/>
                </p:cNvSpPr>
                <p:nvPr/>
              </p:nvSpPr>
              <p:spPr bwMode="auto">
                <a:xfrm>
                  <a:off x="625" y="2566"/>
                  <a:ext cx="725" cy="14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457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3" y="2584"/>
                  <a:ext cx="694" cy="11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  <p:sp>
            <p:nvSpPr>
              <p:cNvPr id="423" name="Rectangle 271"/>
              <p:cNvSpPr>
                <a:spLocks noChangeArrowheads="1"/>
              </p:cNvSpPr>
              <p:nvPr/>
            </p:nvSpPr>
            <p:spPr bwMode="auto">
              <a:xfrm>
                <a:off x="5250" y="435"/>
                <a:ext cx="68" cy="228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18199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00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Oval 274"/>
              <p:cNvSpPr>
                <a:spLocks noChangeArrowheads="1"/>
              </p:cNvSpPr>
              <p:nvPr/>
            </p:nvSpPr>
            <p:spPr bwMode="auto">
              <a:xfrm>
                <a:off x="5516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18202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AutoShape 276"/>
              <p:cNvSpPr>
                <a:spLocks noChangeArrowheads="1"/>
              </p:cNvSpPr>
              <p:nvPr/>
            </p:nvSpPr>
            <p:spPr bwMode="auto">
              <a:xfrm>
                <a:off x="4141" y="2680"/>
                <a:ext cx="1202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4" name="AutoShape 277"/>
              <p:cNvSpPr>
                <a:spLocks noChangeArrowheads="1"/>
              </p:cNvSpPr>
              <p:nvPr/>
            </p:nvSpPr>
            <p:spPr bwMode="auto">
              <a:xfrm>
                <a:off x="4203" y="2710"/>
                <a:ext cx="1078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5" name="Oval 278"/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7" name="Oval 279"/>
              <p:cNvSpPr>
                <a:spLocks noChangeArrowheads="1"/>
              </p:cNvSpPr>
              <p:nvPr/>
            </p:nvSpPr>
            <p:spPr bwMode="auto">
              <a:xfrm>
                <a:off x="4488" y="2382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452" name="Oval 280"/>
              <p:cNvSpPr>
                <a:spLocks noChangeArrowheads="1"/>
              </p:cNvSpPr>
              <p:nvPr/>
            </p:nvSpPr>
            <p:spPr bwMode="auto">
              <a:xfrm>
                <a:off x="4661" y="2382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54" name="Rectangle 281"/>
              <p:cNvSpPr>
                <a:spLocks noChangeArrowheads="1"/>
              </p:cNvSpPr>
              <p:nvPr/>
            </p:nvSpPr>
            <p:spPr bwMode="auto">
              <a:xfrm>
                <a:off x="5064" y="1832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18184" name="TextBox 492"/>
            <p:cNvSpPr txBox="1">
              <a:spLocks noChangeArrowheads="1"/>
            </p:cNvSpPr>
            <p:nvPr/>
          </p:nvSpPr>
          <p:spPr bwMode="auto">
            <a:xfrm>
              <a:off x="7600043" y="1655943"/>
              <a:ext cx="806842" cy="61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US" sz="1800">
                  <a:latin typeface="Arial Narrow" charset="0"/>
                  <a:cs typeface="Arial Narrow" charset="0"/>
                </a:rPr>
                <a:t>CDN</a:t>
              </a:r>
            </a:p>
            <a:p>
              <a:pPr>
                <a:lnSpc>
                  <a:spcPts val="1800"/>
                </a:lnSpc>
              </a:pPr>
              <a:r>
                <a:rPr lang="en-US" sz="1800">
                  <a:latin typeface="Arial Narrow" charset="0"/>
                  <a:cs typeface="Arial Narrow" charset="0"/>
                </a:rPr>
                <a:t>server </a:t>
              </a:r>
            </a:p>
          </p:txBody>
        </p:sp>
      </p:grpSp>
      <p:grpSp>
        <p:nvGrpSpPr>
          <p:cNvPr id="218144" name="Group 468"/>
          <p:cNvGrpSpPr>
            <a:grpSpLocks/>
          </p:cNvGrpSpPr>
          <p:nvPr/>
        </p:nvGrpSpPr>
        <p:grpSpPr bwMode="auto">
          <a:xfrm>
            <a:off x="6034088" y="4451350"/>
            <a:ext cx="1376362" cy="1355725"/>
            <a:chOff x="7030938" y="1184076"/>
            <a:chExt cx="1375947" cy="1355492"/>
          </a:xfrm>
        </p:grpSpPr>
        <p:sp>
          <p:nvSpPr>
            <p:cNvPr id="218147" name="Freeform 1287"/>
            <p:cNvSpPr>
              <a:spLocks/>
            </p:cNvSpPr>
            <p:nvPr/>
          </p:nvSpPr>
          <p:spPr bwMode="auto">
            <a:xfrm rot="10800000">
              <a:off x="7030938" y="1184076"/>
              <a:ext cx="1300345" cy="1355492"/>
            </a:xfrm>
            <a:custGeom>
              <a:avLst/>
              <a:gdLst>
                <a:gd name="T0" fmla="*/ 2147483647 w 10000"/>
                <a:gd name="T1" fmla="*/ 313820797 h 10000"/>
                <a:gd name="T2" fmla="*/ 2147483647 w 10000"/>
                <a:gd name="T3" fmla="*/ 1882906618 h 10000"/>
                <a:gd name="T4" fmla="*/ 2147483647 w 10000"/>
                <a:gd name="T5" fmla="*/ 2147483647 h 10000"/>
                <a:gd name="T6" fmla="*/ 1806182456 w 10000"/>
                <a:gd name="T7" fmla="*/ 2147483647 h 10000"/>
                <a:gd name="T8" fmla="*/ 367550316 w 10000"/>
                <a:gd name="T9" fmla="*/ 2147483647 h 10000"/>
                <a:gd name="T10" fmla="*/ 255562134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537978644 h 10000"/>
                <a:gd name="T32" fmla="*/ 2147483647 w 10000"/>
                <a:gd name="T33" fmla="*/ 12457243 h 10000"/>
                <a:gd name="T34" fmla="*/ 2147483647 w 10000"/>
                <a:gd name="T35" fmla="*/ 313820797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148" name="Group 249"/>
            <p:cNvGrpSpPr>
              <a:grpSpLocks/>
            </p:cNvGrpSpPr>
            <p:nvPr/>
          </p:nvGrpSpPr>
          <p:grpSpPr bwMode="auto">
            <a:xfrm>
              <a:off x="7191141" y="1665569"/>
              <a:ext cx="365533" cy="637551"/>
              <a:chOff x="4140" y="429"/>
              <a:chExt cx="1425" cy="2396"/>
            </a:xfrm>
          </p:grpSpPr>
          <p:sp>
            <p:nvSpPr>
              <p:cNvPr id="218150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Rectangle 251"/>
              <p:cNvSpPr>
                <a:spLocks noChangeArrowheads="1"/>
              </p:cNvSpPr>
              <p:nvPr/>
            </p:nvSpPr>
            <p:spPr bwMode="auto">
              <a:xfrm>
                <a:off x="4202" y="433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18152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53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Rectangle 254"/>
              <p:cNvSpPr>
                <a:spLocks noChangeArrowheads="1"/>
              </p:cNvSpPr>
              <p:nvPr/>
            </p:nvSpPr>
            <p:spPr bwMode="auto">
              <a:xfrm>
                <a:off x="4215" y="695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grpSp>
            <p:nvGrpSpPr>
              <p:cNvPr id="218155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17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26" cy="1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518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5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  <p:sp>
            <p:nvSpPr>
              <p:cNvPr id="493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grpSp>
            <p:nvGrpSpPr>
              <p:cNvPr id="218157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15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74"/>
                  <a:ext cx="726" cy="13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516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9" y="2592"/>
                  <a:ext cx="695" cy="9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  <p:sp>
            <p:nvSpPr>
              <p:cNvPr id="495" name="Rectangle 262"/>
              <p:cNvSpPr>
                <a:spLocks noChangeArrowheads="1"/>
              </p:cNvSpPr>
              <p:nvPr/>
            </p:nvSpPr>
            <p:spPr bwMode="auto"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6" name="Rectangle 263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grpSp>
            <p:nvGrpSpPr>
              <p:cNvPr id="218160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13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17" cy="1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514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9"/>
                  <a:ext cx="686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  <p:sp>
            <p:nvSpPr>
              <p:cNvPr id="218161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8162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11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24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512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  <p:sp>
            <p:nvSpPr>
              <p:cNvPr id="500" name="Rectangle 271"/>
              <p:cNvSpPr>
                <a:spLocks noChangeArrowheads="1"/>
              </p:cNvSpPr>
              <p:nvPr/>
            </p:nvSpPr>
            <p:spPr bwMode="auto">
              <a:xfrm>
                <a:off x="5248" y="433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18164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65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Oval 274"/>
              <p:cNvSpPr>
                <a:spLocks noChangeArrowheads="1"/>
              </p:cNvSpPr>
              <p:nvPr/>
            </p:nvSpPr>
            <p:spPr bwMode="auto">
              <a:xfrm>
                <a:off x="5514" y="2610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18167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AutoShape 276"/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200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06" name="AutoShape 277"/>
              <p:cNvSpPr>
                <a:spLocks noChangeArrowheads="1"/>
              </p:cNvSpPr>
              <p:nvPr/>
            </p:nvSpPr>
            <p:spPr bwMode="auto">
              <a:xfrm>
                <a:off x="4202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07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08" name="Oval 279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509" name="Oval 280"/>
              <p:cNvSpPr>
                <a:spLocks noChangeArrowheads="1"/>
              </p:cNvSpPr>
              <p:nvPr/>
            </p:nvSpPr>
            <p:spPr bwMode="auto"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10" name="Rectangle 281"/>
              <p:cNvSpPr>
                <a:spLocks noChangeArrowheads="1"/>
              </p:cNvSpPr>
              <p:nvPr/>
            </p:nvSpPr>
            <p:spPr bwMode="auto">
              <a:xfrm>
                <a:off x="5062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18149" name="TextBox 492"/>
            <p:cNvSpPr txBox="1">
              <a:spLocks noChangeArrowheads="1"/>
            </p:cNvSpPr>
            <p:nvPr/>
          </p:nvSpPr>
          <p:spPr bwMode="auto">
            <a:xfrm>
              <a:off x="7600043" y="1655943"/>
              <a:ext cx="806842" cy="61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US" sz="1800">
                  <a:latin typeface="Arial Narrow" charset="0"/>
                  <a:cs typeface="Arial Narrow" charset="0"/>
                </a:rPr>
                <a:t>CDN</a:t>
              </a:r>
            </a:p>
            <a:p>
              <a:pPr>
                <a:lnSpc>
                  <a:spcPts val="1800"/>
                </a:lnSpc>
              </a:pPr>
              <a:r>
                <a:rPr lang="en-US" sz="1800">
                  <a:latin typeface="Arial Narrow" charset="0"/>
                  <a:cs typeface="Arial Narrow" charset="0"/>
                </a:rPr>
                <a:t>server </a:t>
              </a:r>
            </a:p>
          </p:txBody>
        </p:sp>
      </p:grpSp>
      <p:sp>
        <p:nvSpPr>
          <p:cNvPr id="218145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Multimedia Networking</a:t>
            </a:r>
            <a:endParaRPr lang="en-US" sz="1200">
              <a:latin typeface="Tahoma" charset="0"/>
            </a:endParaRPr>
          </a:p>
        </p:txBody>
      </p:sp>
      <p:sp>
        <p:nvSpPr>
          <p:cNvPr id="218146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C82B0FFD-559D-164D-9779-E6B9EF64015C}" type="slidenum">
              <a:rPr lang="en-US" sz="1200">
                <a:latin typeface="Tahoma" charset="0"/>
              </a:rPr>
              <a:pPr/>
              <a:t>26</a:t>
            </a:fld>
            <a:endParaRPr lang="en-US" sz="120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9FAEC-B0C9-6E42-A06D-B900E4F17220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2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.3 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oice-over-IP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69E70C-E120-9D4E-AA92-309EE2D99F02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572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00050"/>
            <a:ext cx="7772400" cy="619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Voice-over-IP (VoIP)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4144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VoIP end</a:t>
            </a:r>
            <a:r>
              <a:rPr lang="en-US" i="1" dirty="0">
                <a:solidFill>
                  <a:srgbClr val="CC0000"/>
                </a:solidFill>
              </a:rPr>
              <a:t>-</a:t>
            </a:r>
            <a:r>
              <a:rPr lang="en-US" i="1" dirty="0" smtClean="0">
                <a:solidFill>
                  <a:srgbClr val="CC0000"/>
                </a:solidFill>
              </a:rPr>
              <a:t>end-delay requirement</a:t>
            </a:r>
            <a:r>
              <a:rPr lang="en-US" dirty="0" smtClean="0">
                <a:solidFill>
                  <a:srgbClr val="000099"/>
                </a:solidFill>
              </a:rPr>
              <a:t>: needed to maintain “conversational” aspect</a:t>
            </a:r>
            <a:endParaRPr lang="en-US" dirty="0">
              <a:solidFill>
                <a:srgbClr val="000099"/>
              </a:solidFill>
            </a:endParaRPr>
          </a:p>
          <a:p>
            <a:pPr lvl="1">
              <a:defRPr/>
            </a:pPr>
            <a:r>
              <a:rPr lang="en-US" dirty="0"/>
              <a:t>higher delays noticeable, impair interactivity</a:t>
            </a:r>
          </a:p>
          <a:p>
            <a:pPr lvl="1">
              <a:defRPr/>
            </a:pPr>
            <a:r>
              <a:rPr lang="en-US" dirty="0" smtClean="0"/>
              <a:t>&lt; </a:t>
            </a:r>
            <a:r>
              <a:rPr lang="en-US" dirty="0"/>
              <a:t>150 </a:t>
            </a:r>
            <a:r>
              <a:rPr lang="en-US" dirty="0" smtClean="0"/>
              <a:t>msec:  good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&gt; 400 </a:t>
            </a:r>
            <a:r>
              <a:rPr lang="en-US" dirty="0"/>
              <a:t>msec </a:t>
            </a:r>
            <a:r>
              <a:rPr lang="en-US" dirty="0" smtClean="0"/>
              <a:t>bad</a:t>
            </a:r>
            <a:endParaRPr lang="en-US" dirty="0"/>
          </a:p>
          <a:p>
            <a:pPr lvl="1">
              <a:defRPr/>
            </a:pPr>
            <a:r>
              <a:rPr lang="en-US" dirty="0"/>
              <a:t>includes application-level (</a:t>
            </a:r>
            <a:r>
              <a:rPr lang="en-US" dirty="0" smtClean="0"/>
              <a:t>packetization, playout), network delays</a:t>
            </a:r>
            <a:endParaRPr lang="en-US" dirty="0"/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session initialization: </a:t>
            </a:r>
            <a:r>
              <a:rPr lang="en-US" dirty="0" smtClean="0"/>
              <a:t>how </a:t>
            </a:r>
            <a:r>
              <a:rPr lang="en-US" dirty="0"/>
              <a:t>does callee </a:t>
            </a:r>
            <a:r>
              <a:rPr lang="en-US" dirty="0" smtClean="0"/>
              <a:t>advertise </a:t>
            </a:r>
            <a:r>
              <a:rPr lang="en-US" dirty="0"/>
              <a:t>IP address, port number, encoding algorithms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v</a:t>
            </a:r>
            <a:r>
              <a:rPr lang="en-US" i="1" dirty="0" smtClean="0">
                <a:solidFill>
                  <a:srgbClr val="CC0000"/>
                </a:solidFill>
              </a:rPr>
              <a:t>alue-added services: </a:t>
            </a:r>
            <a:r>
              <a:rPr lang="en-US" dirty="0" smtClean="0"/>
              <a:t>call forwarding, screening, recording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e</a:t>
            </a:r>
            <a:r>
              <a:rPr lang="en-US" i="1" dirty="0" smtClean="0">
                <a:solidFill>
                  <a:srgbClr val="CC0000"/>
                </a:solidFill>
              </a:rPr>
              <a:t>mergency services: </a:t>
            </a:r>
            <a:r>
              <a:rPr lang="en-US" dirty="0" smtClean="0"/>
              <a:t>911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8064-B41F-0A4E-B5EE-91FCD0FFB536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4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00050"/>
            <a:ext cx="7772400" cy="619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</a:t>
            </a:r>
            <a:r>
              <a:rPr lang="en-US" dirty="0"/>
              <a:t> </a:t>
            </a:r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295399"/>
            <a:ext cx="8058317" cy="4812449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US" dirty="0" smtClean="0"/>
              <a:t>speaker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audio: alternating talk spurts, silent periods.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/>
              <a:t>64 kbps during talk spurt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/>
              <a:t>pkts generated only during talk spurts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/>
              <a:t>20 msec chunks at 8 Kbytes/sec: 160 bytes </a:t>
            </a:r>
            <a:r>
              <a:rPr lang="en-US" dirty="0" smtClean="0"/>
              <a:t>of data</a:t>
            </a:r>
            <a:endParaRPr lang="en-US" dirty="0"/>
          </a:p>
          <a:p>
            <a:pPr>
              <a:spcBef>
                <a:spcPct val="40000"/>
              </a:spcBef>
              <a:defRPr/>
            </a:pPr>
            <a:r>
              <a:rPr lang="en-US" dirty="0"/>
              <a:t>application-layer header added to each </a:t>
            </a:r>
            <a:r>
              <a:rPr lang="en-US" dirty="0" smtClean="0"/>
              <a:t>chunk</a:t>
            </a:r>
            <a:endParaRPr lang="en-US" dirty="0"/>
          </a:p>
          <a:p>
            <a:pPr>
              <a:spcBef>
                <a:spcPct val="40000"/>
              </a:spcBef>
              <a:defRPr/>
            </a:pPr>
            <a:r>
              <a:rPr lang="en-US" dirty="0"/>
              <a:t>chunk+header encapsulated into </a:t>
            </a:r>
            <a:r>
              <a:rPr lang="en-US" dirty="0" smtClean="0"/>
              <a:t>UDP or TCP segment</a:t>
            </a:r>
            <a:endParaRPr lang="en-US" dirty="0"/>
          </a:p>
          <a:p>
            <a:pPr>
              <a:spcBef>
                <a:spcPct val="40000"/>
              </a:spcBef>
              <a:defRPr/>
            </a:pPr>
            <a:r>
              <a:rPr lang="en-US" dirty="0"/>
              <a:t>application sends </a:t>
            </a:r>
            <a:r>
              <a:rPr lang="en-US" dirty="0" smtClean="0"/>
              <a:t>segment </a:t>
            </a:r>
            <a:r>
              <a:rPr lang="en-US" dirty="0"/>
              <a:t>into socket every 20 msec during </a:t>
            </a:r>
            <a:r>
              <a:rPr lang="en-US" dirty="0" err="1" smtClean="0"/>
              <a:t>talkspurt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HOW MANY PER SEC??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6565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382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35D1AB-3CE0-5348-AAA1-910F7DC2CEB9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audio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61975" y="1433513"/>
            <a:ext cx="41497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example: 8,000 samples/sec, 256 quantized values:  64,000 bps</a:t>
            </a:r>
          </a:p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receiver converts bits back to analog signal: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some quality reduction</a:t>
            </a:r>
          </a:p>
          <a:p>
            <a:pPr>
              <a:buFont typeface="Wingdings" charset="0"/>
              <a:buNone/>
              <a:defRPr/>
            </a:pP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  <a:defRPr/>
            </a:pPr>
            <a:r>
              <a:rPr lang="en-US" i="0" u="sng" dirty="0">
                <a:solidFill>
                  <a:srgbClr val="CC0000"/>
                </a:solidFill>
              </a:rPr>
              <a:t>e</a:t>
            </a:r>
            <a:r>
              <a:rPr lang="en-US" i="0" u="sng" dirty="0" smtClean="0">
                <a:solidFill>
                  <a:srgbClr val="CC0000"/>
                </a:solidFill>
              </a:rPr>
              <a:t>xample rates</a:t>
            </a:r>
            <a:endParaRPr lang="en-US" i="0" dirty="0" smtClean="0">
              <a:solidFill>
                <a:srgbClr val="CC0000"/>
              </a:solidFill>
            </a:endParaRP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CD: 1.411 </a:t>
            </a:r>
            <a:r>
              <a:rPr lang="en-US" sz="2400" i="0" dirty="0" smtClean="0"/>
              <a:t>Mbps </a:t>
            </a:r>
            <a:r>
              <a:rPr lang="mr-IN" sz="2400" i="0" dirty="0" smtClean="0"/>
              <a:t>–</a:t>
            </a:r>
            <a:r>
              <a:rPr lang="en-US" sz="2400" i="0" dirty="0" smtClean="0"/>
              <a:t> 44,100 samples per sec.</a:t>
            </a:r>
            <a:endParaRPr lang="en-US" sz="2400" i="0" dirty="0" smtClean="0"/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MP3: 96, 128, 160 kbps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Internet telephony: 5.3 kbps and up</a:t>
            </a:r>
            <a:endParaRPr lang="en-US" sz="2400" i="0" dirty="0"/>
          </a:p>
        </p:txBody>
      </p:sp>
      <p:pic>
        <p:nvPicPr>
          <p:cNvPr id="22533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1"/>
          <p:cNvGrpSpPr>
            <a:grpSpLocks/>
          </p:cNvGrpSpPr>
          <p:nvPr/>
        </p:nvGrpSpPr>
        <p:grpSpPr bwMode="auto">
          <a:xfrm>
            <a:off x="4727575" y="2008188"/>
            <a:ext cx="3867150" cy="3241675"/>
            <a:chOff x="4728279" y="2008293"/>
            <a:chExt cx="3866921" cy="3242105"/>
          </a:xfrm>
        </p:grpSpPr>
        <p:cxnSp>
          <p:nvCxnSpPr>
            <p:cNvPr id="22535" name="Straight Connector 7"/>
            <p:cNvCxnSpPr>
              <a:cxnSpLocks noChangeShapeType="1"/>
            </p:cNvCxnSpPr>
            <p:nvPr/>
          </p:nvCxnSpPr>
          <p:spPr bwMode="auto">
            <a:xfrm>
              <a:off x="5070318" y="2202424"/>
              <a:ext cx="0" cy="2211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Rectangle 10"/>
            <p:cNvSpPr/>
            <p:nvPr/>
          </p:nvSpPr>
          <p:spPr>
            <a:xfrm>
              <a:off x="5067984" y="3343557"/>
              <a:ext cx="157154" cy="1054240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26724" y="3224479"/>
              <a:ext cx="155566" cy="1174906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82290" y="3064120"/>
              <a:ext cx="155566" cy="1330501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444" y="2929165"/>
              <a:ext cx="157153" cy="1467045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99771" y="2913288"/>
              <a:ext cx="155566" cy="149244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6925" y="3064120"/>
              <a:ext cx="157153" cy="134320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14078" y="3197488"/>
              <a:ext cx="155566" cy="120507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71232" y="3268935"/>
              <a:ext cx="157153" cy="113521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9972" y="3284812"/>
              <a:ext cx="155566" cy="1109809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7125" y="3165734"/>
              <a:ext cx="155566" cy="1230476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42691" y="2945042"/>
              <a:ext cx="157154" cy="145116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01431" y="2681482"/>
              <a:ext cx="155566" cy="1711552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60172" y="2794209"/>
              <a:ext cx="157154" cy="1602000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18912" y="3064120"/>
              <a:ext cx="155566" cy="133367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74478" y="3327680"/>
              <a:ext cx="155566" cy="1065354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33219" y="3467399"/>
              <a:ext cx="155566" cy="92722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cxnSp>
          <p:nvCxnSpPr>
            <p:cNvPr id="22552" name="Straight Connector 26"/>
            <p:cNvCxnSpPr>
              <a:cxnSpLocks noChangeShapeType="1"/>
            </p:cNvCxnSpPr>
            <p:nvPr/>
          </p:nvCxnSpPr>
          <p:spPr bwMode="auto">
            <a:xfrm>
              <a:off x="5070318" y="4399838"/>
              <a:ext cx="32822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53" name="TextBox 27"/>
            <p:cNvSpPr txBox="1">
              <a:spLocks noChangeArrowheads="1"/>
            </p:cNvSpPr>
            <p:nvPr/>
          </p:nvSpPr>
          <p:spPr bwMode="auto">
            <a:xfrm>
              <a:off x="7893739" y="4398320"/>
              <a:ext cx="475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latin typeface="Arial" charset="0"/>
                  <a:cs typeface="Arial" charset="0"/>
                </a:rPr>
                <a:t>time</a:t>
              </a:r>
            </a:p>
          </p:txBody>
        </p:sp>
        <p:sp>
          <p:nvSpPr>
            <p:cNvPr id="22554" name="TextBox 28"/>
            <p:cNvSpPr txBox="1">
              <a:spLocks noChangeArrowheads="1"/>
            </p:cNvSpPr>
            <p:nvPr/>
          </p:nvSpPr>
          <p:spPr bwMode="auto">
            <a:xfrm rot="-5400000">
              <a:off x="4008761" y="3199973"/>
              <a:ext cx="17160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latin typeface="Arial" charset="0"/>
                  <a:cs typeface="Arial" charset="0"/>
                </a:rPr>
                <a:t>audio signal amplitude</a:t>
              </a:r>
            </a:p>
          </p:txBody>
        </p:sp>
        <p:sp>
          <p:nvSpPr>
            <p:cNvPr id="22555" name="TextBox 29"/>
            <p:cNvSpPr txBox="1">
              <a:spLocks noChangeArrowheads="1"/>
            </p:cNvSpPr>
            <p:nvPr/>
          </p:nvSpPr>
          <p:spPr bwMode="auto">
            <a:xfrm>
              <a:off x="7760723" y="2909794"/>
              <a:ext cx="6467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analog</a:t>
              </a:r>
            </a:p>
            <a:p>
              <a:r>
                <a:rPr lang="en-US" sz="1200" i="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signal</a:t>
              </a:r>
            </a:p>
          </p:txBody>
        </p:sp>
        <p:sp>
          <p:nvSpPr>
            <p:cNvPr id="22556" name="Freeform 30"/>
            <p:cNvSpPr>
              <a:spLocks/>
            </p:cNvSpPr>
            <p:nvPr/>
          </p:nvSpPr>
          <p:spPr bwMode="auto">
            <a:xfrm>
              <a:off x="5071366" y="2589612"/>
              <a:ext cx="3230339" cy="1173968"/>
            </a:xfrm>
            <a:custGeom>
              <a:avLst/>
              <a:gdLst>
                <a:gd name="T0" fmla="*/ 0 w 3230339"/>
                <a:gd name="T1" fmla="*/ 745990 h 1173968"/>
                <a:gd name="T2" fmla="*/ 635024 w 3230339"/>
                <a:gd name="T3" fmla="*/ 248983 h 1173968"/>
                <a:gd name="T4" fmla="*/ 1283852 w 3230339"/>
                <a:gd name="T5" fmla="*/ 676961 h 1173968"/>
                <a:gd name="T6" fmla="*/ 1877462 w 3230339"/>
                <a:gd name="T7" fmla="*/ 480 h 1173968"/>
                <a:gd name="T8" fmla="*/ 2415852 w 3230339"/>
                <a:gd name="T9" fmla="*/ 801213 h 1173968"/>
                <a:gd name="T10" fmla="*/ 3230339 w 3230339"/>
                <a:gd name="T11" fmla="*/ 1173968 h 1173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0339" h="1173968">
                  <a:moveTo>
                    <a:pt x="0" y="745990"/>
                  </a:moveTo>
                  <a:cubicBezTo>
                    <a:pt x="39114" y="794310"/>
                    <a:pt x="421049" y="260488"/>
                    <a:pt x="635024" y="248983"/>
                  </a:cubicBezTo>
                  <a:cubicBezTo>
                    <a:pt x="848999" y="237478"/>
                    <a:pt x="1076779" y="718378"/>
                    <a:pt x="1283852" y="676961"/>
                  </a:cubicBezTo>
                  <a:cubicBezTo>
                    <a:pt x="1490925" y="635544"/>
                    <a:pt x="1688795" y="-20229"/>
                    <a:pt x="1877462" y="480"/>
                  </a:cubicBezTo>
                  <a:cubicBezTo>
                    <a:pt x="2066129" y="21189"/>
                    <a:pt x="2190373" y="605632"/>
                    <a:pt x="2415852" y="801213"/>
                  </a:cubicBezTo>
                  <a:cubicBezTo>
                    <a:pt x="2641331" y="996794"/>
                    <a:pt x="2948489" y="1077328"/>
                    <a:pt x="3230339" y="1173968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22557" name="Straight Connector 31"/>
            <p:cNvCxnSpPr>
              <a:cxnSpLocks noChangeShapeType="1"/>
            </p:cNvCxnSpPr>
            <p:nvPr/>
          </p:nvCxnSpPr>
          <p:spPr bwMode="auto">
            <a:xfrm flipH="1">
              <a:off x="7948878" y="3297188"/>
              <a:ext cx="176086" cy="29513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558" name="Group 32"/>
            <p:cNvGrpSpPr>
              <a:grpSpLocks/>
            </p:cNvGrpSpPr>
            <p:nvPr/>
          </p:nvGrpSpPr>
          <p:grpSpPr bwMode="auto">
            <a:xfrm>
              <a:off x="6949949" y="2069766"/>
              <a:ext cx="1645251" cy="724141"/>
              <a:chOff x="7074194" y="1793646"/>
              <a:chExt cx="1645251" cy="724141"/>
            </a:xfrm>
          </p:grpSpPr>
          <p:cxnSp>
            <p:nvCxnSpPr>
              <p:cNvPr id="22567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074194" y="2510361"/>
                <a:ext cx="185676" cy="742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568" name="TextBox 34"/>
              <p:cNvSpPr txBox="1">
                <a:spLocks noChangeArrowheads="1"/>
              </p:cNvSpPr>
              <p:nvPr/>
            </p:nvSpPr>
            <p:spPr bwMode="auto">
              <a:xfrm>
                <a:off x="7550903" y="1793646"/>
                <a:ext cx="116854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i="0" dirty="0">
                    <a:solidFill>
                      <a:srgbClr val="800000"/>
                    </a:solidFill>
                    <a:latin typeface="Arial" charset="0"/>
                    <a:cs typeface="Arial" charset="0"/>
                  </a:rPr>
                  <a:t>quantized value of</a:t>
                </a:r>
              </a:p>
              <a:p>
                <a:r>
                  <a:rPr lang="en-US" sz="1200" i="0" dirty="0">
                    <a:solidFill>
                      <a:srgbClr val="800000"/>
                    </a:solidFill>
                    <a:latin typeface="Arial" charset="0"/>
                    <a:cs typeface="Arial" charset="0"/>
                  </a:rPr>
                  <a:t>analog value</a:t>
                </a:r>
              </a:p>
            </p:txBody>
          </p:sp>
          <p:cxnSp>
            <p:nvCxnSpPr>
              <p:cNvPr id="22569" name="Straight Connector 35"/>
              <p:cNvCxnSpPr>
                <a:cxnSpLocks noChangeShapeType="1"/>
              </p:cNvCxnSpPr>
              <p:nvPr/>
            </p:nvCxnSpPr>
            <p:spPr bwMode="auto">
              <a:xfrm flipH="1">
                <a:off x="7189314" y="1942186"/>
                <a:ext cx="427051" cy="54217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559" name="Group 36"/>
            <p:cNvGrpSpPr>
              <a:grpSpLocks/>
            </p:cNvGrpSpPr>
            <p:nvPr/>
          </p:nvGrpSpPr>
          <p:grpSpPr bwMode="auto">
            <a:xfrm>
              <a:off x="5549260" y="2008293"/>
              <a:ext cx="1442931" cy="785213"/>
              <a:chOff x="5673505" y="1732173"/>
              <a:chExt cx="1442931" cy="785213"/>
            </a:xfrm>
          </p:grpSpPr>
          <p:sp>
            <p:nvSpPr>
              <p:cNvPr id="22564" name="TextBox 37"/>
              <p:cNvSpPr txBox="1">
                <a:spLocks noChangeArrowheads="1"/>
              </p:cNvSpPr>
              <p:nvPr/>
            </p:nvSpPr>
            <p:spPr bwMode="auto">
              <a:xfrm>
                <a:off x="5673505" y="1732173"/>
                <a:ext cx="1105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quantization error</a:t>
                </a:r>
              </a:p>
            </p:txBody>
          </p:sp>
          <p:cxnSp>
            <p:nvCxnSpPr>
              <p:cNvPr id="22565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7112679" y="2314493"/>
                <a:ext cx="3757" cy="20289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med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6" name="Straight Connector 39"/>
              <p:cNvCxnSpPr>
                <a:cxnSpLocks noChangeShapeType="1"/>
                <a:stCxn id="22564" idx="3"/>
              </p:cNvCxnSpPr>
              <p:nvPr/>
            </p:nvCxnSpPr>
            <p:spPr bwMode="auto">
              <a:xfrm>
                <a:off x="6778619" y="1963006"/>
                <a:ext cx="292728" cy="392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560" name="Group 40"/>
            <p:cNvGrpSpPr>
              <a:grpSpLocks/>
            </p:cNvGrpSpPr>
            <p:nvPr/>
          </p:nvGrpSpPr>
          <p:grpSpPr bwMode="auto">
            <a:xfrm>
              <a:off x="5056047" y="4114460"/>
              <a:ext cx="2583010" cy="1135938"/>
              <a:chOff x="5180292" y="3838340"/>
              <a:chExt cx="2583010" cy="1135938"/>
            </a:xfrm>
          </p:grpSpPr>
          <p:cxnSp>
            <p:nvCxnSpPr>
              <p:cNvPr id="22561" name="Straight Arrow Connector 41"/>
              <p:cNvCxnSpPr>
                <a:cxnSpLocks noChangeShapeType="1"/>
              </p:cNvCxnSpPr>
              <p:nvPr/>
            </p:nvCxnSpPr>
            <p:spPr bwMode="auto">
              <a:xfrm flipV="1">
                <a:off x="5180292" y="3838340"/>
                <a:ext cx="2583010" cy="14269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562" name="TextBox 42"/>
              <p:cNvSpPr txBox="1">
                <a:spLocks noChangeArrowheads="1"/>
              </p:cNvSpPr>
              <p:nvPr/>
            </p:nvSpPr>
            <p:spPr bwMode="auto">
              <a:xfrm>
                <a:off x="5639878" y="4512613"/>
                <a:ext cx="17095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i="0" dirty="0">
                    <a:solidFill>
                      <a:srgbClr val="006633"/>
                    </a:solidFill>
                    <a:latin typeface="Arial" charset="0"/>
                    <a:cs typeface="Arial" charset="0"/>
                  </a:rPr>
                  <a:t>sampling rate</a:t>
                </a:r>
              </a:p>
              <a:p>
                <a:r>
                  <a:rPr lang="en-US" sz="1200" i="0" dirty="0">
                    <a:solidFill>
                      <a:srgbClr val="006633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sz="1200" dirty="0">
                    <a:solidFill>
                      <a:srgbClr val="006633"/>
                    </a:solidFill>
                    <a:latin typeface="Arial" charset="0"/>
                    <a:cs typeface="Arial" charset="0"/>
                  </a:rPr>
                  <a:t>N </a:t>
                </a:r>
                <a:r>
                  <a:rPr lang="en-US" sz="1200" i="0" dirty="0">
                    <a:solidFill>
                      <a:srgbClr val="006633"/>
                    </a:solidFill>
                    <a:latin typeface="Arial" charset="0"/>
                    <a:cs typeface="Arial" charset="0"/>
                  </a:rPr>
                  <a:t>sample/sec)</a:t>
                </a:r>
              </a:p>
            </p:txBody>
          </p:sp>
          <p:cxnSp>
            <p:nvCxnSpPr>
              <p:cNvPr id="22563" name="Straight Connector 43"/>
              <p:cNvCxnSpPr>
                <a:cxnSpLocks noChangeShapeType="1"/>
              </p:cNvCxnSpPr>
              <p:nvPr/>
            </p:nvCxnSpPr>
            <p:spPr bwMode="auto">
              <a:xfrm flipV="1">
                <a:off x="6650182" y="3881146"/>
                <a:ext cx="214061" cy="713447"/>
              </a:xfrm>
              <a:prstGeom prst="line">
                <a:avLst/>
              </a:prstGeom>
              <a:noFill/>
              <a:ln w="9525">
                <a:solidFill>
                  <a:srgbClr val="0066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CBCDA-EE4D-2E49-9D6C-0688D8AC3A49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4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packet loss, delay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network loss: </a:t>
            </a:r>
            <a:r>
              <a:rPr lang="en-US" dirty="0"/>
              <a:t>IP datagram lost due to network congestion (router buffer overflow)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delay loss: </a:t>
            </a:r>
            <a:r>
              <a:rPr lang="en-US" dirty="0"/>
              <a:t>IP datagram arrives too late for playout at receiver</a:t>
            </a:r>
          </a:p>
          <a:p>
            <a:pPr lvl="1">
              <a:defRPr/>
            </a:pPr>
            <a:r>
              <a:rPr lang="en-US" dirty="0"/>
              <a:t>delays: processing, queueing in network; end-system (sender, receiver) delays</a:t>
            </a:r>
          </a:p>
          <a:p>
            <a:pPr lvl="1">
              <a:defRPr/>
            </a:pPr>
            <a:r>
              <a:rPr lang="en-US" dirty="0"/>
              <a:t>typical maximum tolerable delay: 400 ms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loss tolerance: </a:t>
            </a:r>
            <a:r>
              <a:rPr lang="en-US" dirty="0"/>
              <a:t>depending on voice encoding, </a:t>
            </a:r>
            <a:r>
              <a:rPr lang="en-US" dirty="0" smtClean="0"/>
              <a:t>loss concealment, </a:t>
            </a:r>
            <a:r>
              <a:rPr lang="en-US" dirty="0"/>
              <a:t>packet loss rates between 1% and 10% can be </a:t>
            </a:r>
            <a:r>
              <a:rPr lang="en-US" dirty="0" smtClean="0"/>
              <a:t>tolerated</a:t>
            </a:r>
            <a:endParaRPr lang="en-US" sz="2000" dirty="0"/>
          </a:p>
        </p:txBody>
      </p:sp>
      <p:pic>
        <p:nvPicPr>
          <p:cNvPr id="68613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270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19162-A950-C54F-8F2E-1D49B37F44E0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4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Line 2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470025" y="1593850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               rate</a:t>
            </a:r>
          </a:p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transmission</a:t>
            </a:r>
          </a:p>
        </p:txBody>
      </p:sp>
      <p:grpSp>
        <p:nvGrpSpPr>
          <p:cNvPr id="70660" name="Group 5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70759" name="Group 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70775" name="Group 7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70786" name="Group 8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79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098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099" name="Line 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79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0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02" name="Line 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0787" name="Group 15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78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0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06" name="Line 1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789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0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09" name="Line 2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70776" name="Group 22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70780" name="Group 2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13" name="Line 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81" name="Group 2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16" name="Line 2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77" name="Group 2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345118" name="Line 3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19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70760" name="Group 32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70761" name="Group 33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70769" name="Group 34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2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24" name="Line 3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70" name="Group 37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2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27" name="Line 3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62" name="Group 40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70763" name="Group 4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3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31" name="Line 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64" name="Group 4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3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34" name="Line 4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345135" name="Text Box 47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345136" name="Text Box 48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345137" name="Group 49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70719" name="Group 50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70723" name="Group 51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345140" name="Line 5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41" name="Line 5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4" name="Group 54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345143" name="Line 5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44" name="Line 5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5" name="Group 57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70749" name="Group 5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4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48" name="Line 6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50" name="Group 6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5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51" name="Line 6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26" name="Group 64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70743" name="Group 65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5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55" name="Line 6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44" name="Group 68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5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58" name="Line 7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27" name="Group 71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345160" name="Line 7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61" name="Line 7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8" name="Group 74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345163" name="Line 7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64" name="Line 7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9" name="Group 77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345166" name="Line 78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67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30" name="Group 80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70731" name="Group 8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70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71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32" name="Group 8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7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74" name="Line 8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345175" name="Text Box 87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delay</a:t>
              </a:r>
            </a:p>
            <a:p>
              <a:pPr algn="ctr"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/>
                  <a:cs typeface="Arial"/>
                </a:rPr>
                <a:t>(jitter)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5176" name="Line 88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5177" name="Text Box 89"/>
            <p:cNvSpPr txBox="1">
              <a:spLocks noChangeArrowheads="1"/>
            </p:cNvSpPr>
            <p:nvPr/>
          </p:nvSpPr>
          <p:spPr bwMode="auto">
            <a:xfrm>
              <a:off x="2812" y="1196"/>
              <a:ext cx="71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client</a:t>
              </a:r>
            </a:p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reception</a:t>
              </a:r>
            </a:p>
          </p:txBody>
        </p:sp>
      </p:grpSp>
      <p:grpSp>
        <p:nvGrpSpPr>
          <p:cNvPr id="345178" name="Group 90"/>
          <p:cNvGrpSpPr>
            <a:grpSpLocks/>
          </p:cNvGrpSpPr>
          <p:nvPr/>
        </p:nvGrpSpPr>
        <p:grpSpPr bwMode="auto">
          <a:xfrm>
            <a:off x="2974975" y="1806575"/>
            <a:ext cx="4906963" cy="3209925"/>
            <a:chOff x="1874" y="1138"/>
            <a:chExt cx="3091" cy="2022"/>
          </a:xfrm>
        </p:grpSpPr>
        <p:grpSp>
          <p:nvGrpSpPr>
            <p:cNvPr id="70673" name="Group 91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70678" name="Group 92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70694" name="Group 93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70705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70713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84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85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70714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87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88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7070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70707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91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92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70708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94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95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0695" name="Group 108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699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98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99" name="Line 1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700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01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02" name="Line 1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0696" name="Group 115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345204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205" name="Line 11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679" name="Group 118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70680" name="Group 119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688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09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10" name="Line 1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689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12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13" name="Line 1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0681" name="Group 126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682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16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17" name="Line 1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683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19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20" name="Line 13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345221" name="Text Box 133"/>
            <p:cNvSpPr txBox="1">
              <a:spLocks noChangeArrowheads="1"/>
            </p:cNvSpPr>
            <p:nvPr/>
          </p:nvSpPr>
          <p:spPr bwMode="auto">
            <a:xfrm>
              <a:off x="3788" y="1250"/>
              <a:ext cx="1177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/>
                  <a:cs typeface="Arial"/>
                </a:rPr>
                <a:t>       </a:t>
              </a: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constant bit 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    rate playout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at client</a:t>
              </a:r>
            </a:p>
          </p:txBody>
        </p:sp>
        <p:grpSp>
          <p:nvGrpSpPr>
            <p:cNvPr id="70675" name="Group 134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345223" name="Text Box 135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client playout</a:t>
                </a:r>
              </a:p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delay</a:t>
                </a:r>
              </a:p>
            </p:txBody>
          </p:sp>
          <p:sp>
            <p:nvSpPr>
              <p:cNvPr id="345224" name="Line 136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45225" name="Group 137"/>
          <p:cNvGrpSpPr>
            <a:grpSpLocks/>
          </p:cNvGrpSpPr>
          <p:nvPr/>
        </p:nvGrpSpPr>
        <p:grpSpPr bwMode="auto">
          <a:xfrm>
            <a:off x="4459288" y="2971800"/>
            <a:ext cx="523875" cy="903288"/>
            <a:chOff x="2809" y="1872"/>
            <a:chExt cx="330" cy="569"/>
          </a:xfrm>
        </p:grpSpPr>
        <p:sp>
          <p:nvSpPr>
            <p:cNvPr id="345226" name="Line 138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5227" name="Text Box 139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data</a:t>
              </a: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345228" name="Rectangle 140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2925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Delay j</a:t>
            </a:r>
            <a:r>
              <a:rPr lang="en-US" dirty="0" smtClean="0"/>
              <a:t>itter</a:t>
            </a:r>
            <a:endParaRPr lang="en-US" dirty="0"/>
          </a:p>
        </p:txBody>
      </p:sp>
      <p:sp>
        <p:nvSpPr>
          <p:cNvPr id="345229" name="Rectangle 141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end</a:t>
            </a:r>
            <a:r>
              <a:rPr lang="en-US" dirty="0"/>
              <a:t>-to-end delays of two consecutive packets: difference can be more or less than 20 msec (transmission time difference)</a:t>
            </a:r>
          </a:p>
        </p:txBody>
      </p:sp>
      <p:pic>
        <p:nvPicPr>
          <p:cNvPr id="70670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44563"/>
            <a:ext cx="2649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63492-CCA2-0741-8948-8075C07D4963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6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29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8270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fixed playout delay</a:t>
            </a:r>
            <a:endParaRPr lang="en-US" dirty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dirty="0"/>
              <a:t>receiver attempts to playout each chunk exactly </a:t>
            </a:r>
            <a:r>
              <a:rPr lang="en-US" i="1" dirty="0"/>
              <a:t>q</a:t>
            </a:r>
            <a:r>
              <a:rPr lang="en-US" dirty="0"/>
              <a:t> msecs after chunk was generated.</a:t>
            </a:r>
          </a:p>
          <a:p>
            <a:pPr lvl="1">
              <a:defRPr/>
            </a:pPr>
            <a:r>
              <a:rPr lang="en-US" sz="2800" dirty="0"/>
              <a:t>chunk has time stamp </a:t>
            </a:r>
            <a:r>
              <a:rPr lang="en-US" sz="2800" i="1" dirty="0"/>
              <a:t>t: </a:t>
            </a:r>
            <a:r>
              <a:rPr lang="en-US" sz="2800" dirty="0"/>
              <a:t>play out chunk at </a:t>
            </a:r>
            <a:r>
              <a:rPr lang="en-US" sz="2800" i="1" dirty="0"/>
              <a:t>t+q</a:t>
            </a:r>
            <a:r>
              <a:rPr lang="en-US" sz="2800" dirty="0"/>
              <a:t> </a:t>
            </a:r>
          </a:p>
          <a:p>
            <a:pPr lvl="1">
              <a:defRPr/>
            </a:pPr>
            <a:r>
              <a:rPr lang="en-US" sz="2800" dirty="0"/>
              <a:t>chunk arrives after </a:t>
            </a:r>
            <a:r>
              <a:rPr lang="en-US" sz="2800" i="1" dirty="0"/>
              <a:t>t+q</a:t>
            </a:r>
            <a:r>
              <a:rPr lang="en-US" sz="2800" dirty="0"/>
              <a:t>: data arrives too late for </a:t>
            </a:r>
            <a:r>
              <a:rPr lang="en-US" sz="2800" dirty="0" smtClean="0"/>
              <a:t>playout: </a:t>
            </a:r>
            <a:r>
              <a:rPr lang="en-US" sz="2800" dirty="0"/>
              <a:t>data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lost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>
              <a:defRPr/>
            </a:pPr>
            <a:r>
              <a:rPr lang="en-US" dirty="0"/>
              <a:t>tradeoff in choosing </a:t>
            </a:r>
            <a:r>
              <a:rPr lang="en-US" i="1" dirty="0"/>
              <a:t>q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sz="2800" i="1" dirty="0">
                <a:solidFill>
                  <a:srgbClr val="CC0000"/>
                </a:solidFill>
              </a:rPr>
              <a:t>large q:</a:t>
            </a:r>
            <a:r>
              <a:rPr lang="en-US" sz="2800" dirty="0">
                <a:solidFill>
                  <a:srgbClr val="CC0000"/>
                </a:solidFill>
              </a:rPr>
              <a:t> less packet loss</a:t>
            </a:r>
          </a:p>
          <a:p>
            <a:pPr lvl="1">
              <a:defRPr/>
            </a:pPr>
            <a:r>
              <a:rPr lang="en-US" sz="2800" i="1" dirty="0">
                <a:solidFill>
                  <a:srgbClr val="CC0000"/>
                </a:solidFill>
              </a:rPr>
              <a:t>small q:</a:t>
            </a:r>
            <a:r>
              <a:rPr lang="en-US" sz="2800" dirty="0">
                <a:solidFill>
                  <a:srgbClr val="CC0000"/>
                </a:solidFill>
              </a:rPr>
              <a:t> </a:t>
            </a:r>
            <a:r>
              <a:rPr lang="en-US" sz="2800" dirty="0"/>
              <a:t>better interactive experience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38D2E-56EC-A84A-BAA0-A8D315DFFCFD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Object 3"/>
          <p:cNvGraphicFramePr>
            <a:graphicFrameLocks noChangeAspect="1"/>
          </p:cNvGraphicFramePr>
          <p:nvPr/>
        </p:nvGraphicFramePr>
        <p:xfrm>
          <a:off x="969963" y="2655888"/>
          <a:ext cx="6629400" cy="420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5" name="VISIO" r:id="rId4" imgW="7670800" imgH="4864100" progId="Visio.Drawing.5">
                  <p:embed/>
                </p:oleObj>
              </mc:Choice>
              <mc:Fallback>
                <p:oleObj name="VISIO" r:id="rId4" imgW="7670800" imgH="48641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655888"/>
                        <a:ext cx="6629400" cy="420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879475" y="1044575"/>
            <a:ext cx="77771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sender generates packets every 20 msec during talk spurt.</a:t>
            </a:r>
          </a:p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first packet received at time </a:t>
            </a:r>
            <a:r>
              <a:rPr lang="en-US" sz="2400" dirty="0">
                <a:latin typeface="+mn-lt"/>
              </a:rPr>
              <a:t>r</a:t>
            </a:r>
          </a:p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first playout schedule: begins at </a:t>
            </a:r>
            <a:r>
              <a:rPr lang="en-US" sz="2400" dirty="0">
                <a:latin typeface="+mn-lt"/>
              </a:rPr>
              <a:t>p</a:t>
            </a:r>
          </a:p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second playout schedule: begins at </a:t>
            </a:r>
            <a:r>
              <a:rPr lang="en-US" sz="2400" dirty="0">
                <a:latin typeface="+mn-lt"/>
                <a:cs typeface="Arial"/>
              </a:rPr>
              <a:t>p</a:t>
            </a:r>
            <a:r>
              <a:rPr lang="ja-JP" altLang="en-US" sz="2400" dirty="0">
                <a:latin typeface="+mn-lt"/>
                <a:cs typeface="Arial"/>
              </a:rPr>
              <a:t>’</a:t>
            </a:r>
            <a:endParaRPr lang="en-US" sz="2400" dirty="0">
              <a:latin typeface="+mn-lt"/>
              <a:cs typeface="Arial"/>
            </a:endParaRPr>
          </a:p>
        </p:txBody>
      </p:sp>
      <p:pic>
        <p:nvPicPr>
          <p:cNvPr id="74757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8270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fixed playout delay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35786-15D3-3849-A24A-226D3ADBBEC8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2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97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Adaptive </a:t>
            </a:r>
            <a:r>
              <a:rPr lang="en-US" dirty="0" smtClean="0"/>
              <a:t>playout delay </a:t>
            </a:r>
            <a:r>
              <a:rPr lang="en-US" sz="3200" dirty="0"/>
              <a:t>(1)</a:t>
            </a:r>
          </a:p>
        </p:txBody>
      </p:sp>
      <p:sp>
        <p:nvSpPr>
          <p:cNvPr id="3481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399" y="1165225"/>
            <a:ext cx="7852033" cy="42251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goal: </a:t>
            </a:r>
            <a:r>
              <a:rPr lang="en-US" dirty="0" smtClean="0"/>
              <a:t>low playout </a:t>
            </a:r>
            <a:r>
              <a:rPr lang="en-US" dirty="0"/>
              <a:t>delay, </a:t>
            </a:r>
            <a:r>
              <a:rPr lang="en-US" dirty="0" smtClean="0"/>
              <a:t>low late </a:t>
            </a:r>
            <a:r>
              <a:rPr lang="en-US" dirty="0"/>
              <a:t>loss </a:t>
            </a:r>
            <a:r>
              <a:rPr lang="en-US" dirty="0" smtClean="0"/>
              <a:t>rate</a:t>
            </a: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approach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adaptive playout delay adjustment:</a:t>
            </a:r>
          </a:p>
          <a:p>
            <a:pPr lvl="1">
              <a:defRPr/>
            </a:pPr>
            <a:r>
              <a:rPr lang="en-US" dirty="0"/>
              <a:t>estimate network delay, adjust playout delay at beginning of each talk </a:t>
            </a:r>
            <a:r>
              <a:rPr lang="en-US" dirty="0" smtClean="0"/>
              <a:t>spurt</a:t>
            </a:r>
            <a:endParaRPr lang="en-US" dirty="0"/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silent periods compressed and </a:t>
            </a:r>
            <a:r>
              <a:rPr lang="en-US" dirty="0" smtClean="0">
                <a:solidFill>
                  <a:srgbClr val="FF0000"/>
                </a:solidFill>
              </a:rPr>
              <a:t>elongated - Key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dirty="0"/>
              <a:t>chunks still played out every 20 msec during talk </a:t>
            </a:r>
            <a:r>
              <a:rPr lang="en-US" dirty="0" smtClean="0"/>
              <a:t>spurt</a:t>
            </a:r>
          </a:p>
          <a:p>
            <a:pPr>
              <a:defRPr/>
            </a:pPr>
            <a:r>
              <a:rPr lang="en-US" dirty="0"/>
              <a:t>a</a:t>
            </a:r>
            <a:r>
              <a:rPr lang="en-US" dirty="0" smtClean="0"/>
              <a:t>daptively estimate packet delay: (</a:t>
            </a:r>
            <a:r>
              <a:rPr lang="en-US" sz="2400" dirty="0" smtClean="0"/>
              <a:t>EWMA - exponentially weighted moving average, </a:t>
            </a:r>
            <a:r>
              <a:rPr lang="en-US" sz="2400" dirty="0" smtClean="0">
                <a:solidFill>
                  <a:srgbClr val="CC0000"/>
                </a:solidFill>
              </a:rPr>
              <a:t>recall TCP RTT estimate</a:t>
            </a:r>
            <a:r>
              <a:rPr lang="en-US" sz="2400" dirty="0" smtClean="0"/>
              <a:t>):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76806" name="TextBox 2"/>
          <p:cNvSpPr txBox="1">
            <a:spLocks noChangeArrowheads="1"/>
          </p:cNvSpPr>
          <p:nvPr/>
        </p:nvSpPr>
        <p:spPr bwMode="auto">
          <a:xfrm>
            <a:off x="2368550" y="4422775"/>
            <a:ext cx="394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= (1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-a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)d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i-1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+ 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a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(r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– t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76807" name="TextBox 4"/>
          <p:cNvSpPr txBox="1">
            <a:spLocks noChangeArrowheads="1"/>
          </p:cNvSpPr>
          <p:nvPr/>
        </p:nvSpPr>
        <p:spPr bwMode="auto">
          <a:xfrm>
            <a:off x="1398588" y="5365750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delay estimate after ith packet</a:t>
            </a:r>
          </a:p>
        </p:txBody>
      </p:sp>
      <p:sp>
        <p:nvSpPr>
          <p:cNvPr id="76808" name="TextBox 13"/>
          <p:cNvSpPr txBox="1">
            <a:spLocks noChangeArrowheads="1"/>
          </p:cNvSpPr>
          <p:nvPr/>
        </p:nvSpPr>
        <p:spPr bwMode="auto">
          <a:xfrm>
            <a:off x="2927648" y="5404360"/>
            <a:ext cx="17449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small constant, e.g. </a:t>
            </a:r>
            <a:r>
              <a:rPr lang="en-US" sz="1800" dirty="0" smtClean="0">
                <a:latin typeface="Arial Narrow" charset="0"/>
                <a:cs typeface="Arial Narrow" charset="0"/>
              </a:rPr>
              <a:t>0.1 </a:t>
            </a:r>
            <a:r>
              <a:rPr lang="mr-IN" sz="1800" dirty="0" smtClean="0">
                <a:latin typeface="Arial Narrow" charset="0"/>
                <a:cs typeface="Arial Narrow" charset="0"/>
              </a:rPr>
              <a:t>–</a:t>
            </a:r>
            <a:r>
              <a:rPr lang="en-US" sz="1800" dirty="0" smtClean="0">
                <a:latin typeface="Arial Narrow" charset="0"/>
                <a:cs typeface="Arial Narrow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  <a:cs typeface="Arial Narrow" charset="0"/>
              </a:rPr>
              <a:t>factor is Historical Dynamic </a:t>
            </a:r>
            <a:endParaRPr lang="en-US" sz="1800" dirty="0">
              <a:solidFill>
                <a:srgbClr val="FF0000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76809" name="TextBox 14"/>
          <p:cNvSpPr txBox="1">
            <a:spLocks noChangeArrowheads="1"/>
          </p:cNvSpPr>
          <p:nvPr/>
        </p:nvSpPr>
        <p:spPr bwMode="auto">
          <a:xfrm>
            <a:off x="4786313" y="5384800"/>
            <a:ext cx="147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time received  -</a:t>
            </a:r>
          </a:p>
        </p:txBody>
      </p:sp>
      <p:sp>
        <p:nvSpPr>
          <p:cNvPr id="76810" name="TextBox 15"/>
          <p:cNvSpPr txBox="1">
            <a:spLocks noChangeArrowheads="1"/>
          </p:cNvSpPr>
          <p:nvPr/>
        </p:nvSpPr>
        <p:spPr bwMode="auto">
          <a:xfrm>
            <a:off x="6151563" y="5380038"/>
            <a:ext cx="1474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time sent (timestamp)</a:t>
            </a:r>
          </a:p>
        </p:txBody>
      </p:sp>
      <p:cxnSp>
        <p:nvCxnSpPr>
          <p:cNvPr id="76811" name="Straight Connector 6"/>
          <p:cNvCxnSpPr>
            <a:cxnSpLocks noChangeShapeType="1"/>
          </p:cNvCxnSpPr>
          <p:nvPr/>
        </p:nvCxnSpPr>
        <p:spPr bwMode="auto">
          <a:xfrm>
            <a:off x="2568575" y="4951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2" name="Straight Connector 20"/>
          <p:cNvCxnSpPr>
            <a:cxnSpLocks noChangeShapeType="1"/>
          </p:cNvCxnSpPr>
          <p:nvPr/>
        </p:nvCxnSpPr>
        <p:spPr bwMode="auto">
          <a:xfrm>
            <a:off x="3705225" y="49180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3" name="Straight Connector 21"/>
          <p:cNvCxnSpPr>
            <a:cxnSpLocks noChangeShapeType="1"/>
          </p:cNvCxnSpPr>
          <p:nvPr/>
        </p:nvCxnSpPr>
        <p:spPr bwMode="auto">
          <a:xfrm>
            <a:off x="5299075" y="4956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4" name="Straight Connector 22"/>
          <p:cNvCxnSpPr>
            <a:cxnSpLocks noChangeShapeType="1"/>
          </p:cNvCxnSpPr>
          <p:nvPr/>
        </p:nvCxnSpPr>
        <p:spPr bwMode="auto">
          <a:xfrm>
            <a:off x="5880100" y="4951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15" name="Right Brace 9"/>
          <p:cNvSpPr>
            <a:spLocks/>
          </p:cNvSpPr>
          <p:nvPr/>
        </p:nvSpPr>
        <p:spPr bwMode="auto">
          <a:xfrm rot="5400000">
            <a:off x="5958681" y="4815682"/>
            <a:ext cx="284163" cy="2413000"/>
          </a:xfrm>
          <a:prstGeom prst="rightBrace">
            <a:avLst>
              <a:gd name="adj1" fmla="val 8374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76816" name="TextBox 24"/>
          <p:cNvSpPr txBox="1">
            <a:spLocks noChangeArrowheads="1"/>
          </p:cNvSpPr>
          <p:nvPr/>
        </p:nvSpPr>
        <p:spPr bwMode="auto">
          <a:xfrm>
            <a:off x="4848225" y="6069013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measured delay of ith packet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7DC60-C92E-4946-BCBD-4F4ED9B5AFF3}" type="datetime1">
              <a:rPr lang="en-US" smtClean="0"/>
              <a:t>11/15/18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61687" y="2967335"/>
            <a:ext cx="5020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2807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219200"/>
            <a:ext cx="8004175" cy="4114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C0000"/>
                </a:solidFill>
              </a:rPr>
              <a:t>Q:</a:t>
            </a:r>
            <a:r>
              <a:rPr lang="en-US" i="1" dirty="0">
                <a:solidFill>
                  <a:srgbClr val="CC0000"/>
                </a:solidFill>
              </a:rPr>
              <a:t> </a:t>
            </a:r>
            <a:r>
              <a:rPr lang="en-US" dirty="0"/>
              <a:t>How does receiver determine whether packet is first in a talkspurt?</a:t>
            </a:r>
          </a:p>
          <a:p>
            <a:pPr>
              <a:defRPr/>
            </a:pPr>
            <a:r>
              <a:rPr lang="en-US" dirty="0"/>
              <a:t>if no loss, receiver looks at successive </a:t>
            </a:r>
            <a:r>
              <a:rPr lang="en-US" dirty="0" smtClean="0"/>
              <a:t>timestamps</a:t>
            </a:r>
            <a:endParaRPr lang="en-US" dirty="0"/>
          </a:p>
          <a:p>
            <a:pPr lvl="1">
              <a:defRPr/>
            </a:pPr>
            <a:r>
              <a:rPr lang="en-US" dirty="0"/>
              <a:t>difference of successive stamps &gt; 20 msec --&gt;talk spurt begins.</a:t>
            </a:r>
          </a:p>
          <a:p>
            <a:pPr>
              <a:defRPr/>
            </a:pPr>
            <a:r>
              <a:rPr lang="en-US" dirty="0"/>
              <a:t>with loss possible, receiver must look at both time stamps and sequence </a:t>
            </a:r>
            <a:r>
              <a:rPr lang="en-US" dirty="0" smtClean="0"/>
              <a:t>numbers</a:t>
            </a:r>
            <a:endParaRPr lang="en-US" dirty="0"/>
          </a:p>
          <a:p>
            <a:pPr lvl="1">
              <a:defRPr/>
            </a:pPr>
            <a:r>
              <a:rPr lang="en-US" dirty="0"/>
              <a:t>difference of successive stamps &gt; 20 msec </a:t>
            </a:r>
            <a:r>
              <a:rPr lang="en-US" i="1" dirty="0">
                <a:solidFill>
                  <a:srgbClr val="CC0000"/>
                </a:solidFill>
              </a:rPr>
              <a:t>and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sequence numbers without gaps --&gt; talk spurt begins.</a:t>
            </a:r>
          </a:p>
        </p:txBody>
      </p:sp>
      <p:pic>
        <p:nvPicPr>
          <p:cNvPr id="80900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97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Adaptive </a:t>
            </a:r>
            <a:r>
              <a:rPr lang="en-US" dirty="0" smtClean="0"/>
              <a:t>playout delay </a:t>
            </a:r>
            <a:r>
              <a:rPr lang="en-US" sz="3200" dirty="0" smtClean="0"/>
              <a:t>(3)</a:t>
            </a:r>
            <a:endParaRPr lang="en-US" sz="3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F108E-8C95-3745-A4AA-FC06D4BAFA7F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4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</a:t>
            </a:r>
            <a:r>
              <a:rPr lang="en-US" sz="4000" dirty="0" smtClean="0"/>
              <a:t>recovery </a:t>
            </a:r>
            <a:r>
              <a:rPr lang="en-US" sz="4000" dirty="0"/>
              <a:t>from packet loss</a:t>
            </a:r>
            <a:r>
              <a:rPr lang="en-US" sz="3200" dirty="0"/>
              <a:t> (1)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8072" y="1095536"/>
            <a:ext cx="8395127" cy="5361334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Challenge: </a:t>
            </a:r>
            <a:r>
              <a:rPr lang="en-US" dirty="0" smtClean="0"/>
              <a:t>recover from packet loss given small tolerable delay between original transmission and </a:t>
            </a:r>
            <a:r>
              <a:rPr lang="en-US" sz="2400" dirty="0" smtClean="0"/>
              <a:t>playout</a:t>
            </a:r>
          </a:p>
          <a:p>
            <a:pPr>
              <a:defRPr/>
            </a:pPr>
            <a:r>
              <a:rPr lang="en-US" sz="2400" dirty="0"/>
              <a:t>e</a:t>
            </a:r>
            <a:r>
              <a:rPr lang="en-US" sz="2400" dirty="0" smtClean="0"/>
              <a:t>ach ACK/NAK takes ~ one RTT</a:t>
            </a:r>
          </a:p>
          <a:p>
            <a:pPr>
              <a:defRPr/>
            </a:pPr>
            <a:r>
              <a:rPr lang="en-US" sz="2400" dirty="0"/>
              <a:t>a</a:t>
            </a:r>
            <a:r>
              <a:rPr lang="en-US" sz="2400" dirty="0" smtClean="0"/>
              <a:t>lternative: </a:t>
            </a:r>
            <a:r>
              <a:rPr lang="en-US" sz="2400" i="1" dirty="0" smtClean="0">
                <a:solidFill>
                  <a:srgbClr val="CC0000"/>
                </a:solidFill>
              </a:rPr>
              <a:t>Forward </a:t>
            </a:r>
            <a:r>
              <a:rPr lang="en-US" sz="2400" i="1" dirty="0">
                <a:solidFill>
                  <a:srgbClr val="CC0000"/>
                </a:solidFill>
              </a:rPr>
              <a:t>Error Correction (FEC</a:t>
            </a:r>
            <a:r>
              <a:rPr lang="en-US" sz="2400" i="1" dirty="0" smtClean="0">
                <a:solidFill>
                  <a:srgbClr val="CC0000"/>
                </a:solidFill>
              </a:rPr>
              <a:t>)</a:t>
            </a:r>
            <a:endParaRPr lang="en-US" sz="2400" i="1" dirty="0">
              <a:solidFill>
                <a:srgbClr val="CC0000"/>
              </a:solidFill>
            </a:endParaRPr>
          </a:p>
          <a:p>
            <a:pPr lvl="1">
              <a:defRPr/>
            </a:pPr>
            <a:r>
              <a:rPr lang="en-US" dirty="0" smtClean="0"/>
              <a:t>send enough bits to allow recovery without retransmission (recall two-dimensional parity in Ch. 5)</a:t>
            </a:r>
          </a:p>
          <a:p>
            <a:pPr>
              <a:buFont typeface="Wingdings" charset="0"/>
              <a:buNone/>
              <a:defRPr/>
            </a:pPr>
            <a:endParaRPr lang="en-US" sz="2400" u="sng" dirty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imple FEC</a:t>
            </a:r>
            <a:endParaRPr lang="en-US" i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400" dirty="0"/>
              <a:t>for every group of </a:t>
            </a:r>
            <a:r>
              <a:rPr lang="en-US" sz="2400" i="1" dirty="0"/>
              <a:t>n </a:t>
            </a:r>
            <a:r>
              <a:rPr lang="en-US" sz="2400" dirty="0" smtClean="0"/>
              <a:t>chunks, </a:t>
            </a:r>
            <a:r>
              <a:rPr lang="en-US" sz="2400" dirty="0"/>
              <a:t>create redundant chunk by exclusive OR-ing </a:t>
            </a:r>
            <a:r>
              <a:rPr lang="en-US" sz="2400" i="1" dirty="0"/>
              <a:t>n </a:t>
            </a:r>
            <a:r>
              <a:rPr lang="en-US" sz="2400" dirty="0"/>
              <a:t>original chunks</a:t>
            </a:r>
          </a:p>
          <a:p>
            <a:pPr>
              <a:defRPr/>
            </a:pPr>
            <a:r>
              <a:rPr lang="en-US" sz="2400" dirty="0"/>
              <a:t>s</a:t>
            </a:r>
            <a:r>
              <a:rPr lang="en-US" sz="2400" dirty="0" smtClean="0"/>
              <a:t>end </a:t>
            </a:r>
            <a:r>
              <a:rPr lang="en-US" sz="2400" i="1" dirty="0"/>
              <a:t>n+1</a:t>
            </a:r>
            <a:r>
              <a:rPr lang="en-US" sz="2400" dirty="0"/>
              <a:t> chunks, increasing bandwidth by factor </a:t>
            </a:r>
            <a:r>
              <a:rPr lang="en-US" sz="2400" i="1" dirty="0"/>
              <a:t>1/</a:t>
            </a:r>
            <a:r>
              <a:rPr lang="en-US" sz="2400" i="1" dirty="0" smtClean="0"/>
              <a:t>n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can reconstruct original </a:t>
            </a:r>
            <a:r>
              <a:rPr lang="en-US" sz="2400" i="1" dirty="0"/>
              <a:t>n </a:t>
            </a:r>
            <a:r>
              <a:rPr lang="en-US" sz="2400" dirty="0"/>
              <a:t>chunks if at most one lost chunk from </a:t>
            </a:r>
            <a:r>
              <a:rPr lang="en-US" sz="2400" i="1" dirty="0"/>
              <a:t>n+1 </a:t>
            </a:r>
            <a:r>
              <a:rPr lang="en-US" sz="2400" dirty="0" smtClean="0"/>
              <a:t>chunks, with </a:t>
            </a:r>
            <a:r>
              <a:rPr lang="en-US" sz="2400" dirty="0" err="1" smtClean="0"/>
              <a:t>playout</a:t>
            </a:r>
            <a:r>
              <a:rPr lang="en-US" sz="2400" dirty="0" smtClean="0"/>
              <a:t> </a:t>
            </a:r>
            <a:r>
              <a:rPr lang="en-US" sz="2400" dirty="0" smtClean="0"/>
              <a:t>delay</a:t>
            </a: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RAID DISKS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2949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7127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9501B-E042-1649-B333-771BFFCFEDB2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0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563" y="4151313"/>
            <a:ext cx="4127500" cy="19780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i</a:t>
            </a:r>
            <a:r>
              <a:rPr lang="en-US" i="1" dirty="0" smtClean="0">
                <a:solidFill>
                  <a:srgbClr val="CC0000"/>
                </a:solidFill>
              </a:rPr>
              <a:t>nterleaving to conceal loss:</a:t>
            </a:r>
            <a:endParaRPr lang="en-US" i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400" dirty="0"/>
              <a:t>a</a:t>
            </a:r>
            <a:r>
              <a:rPr lang="en-US" sz="2400" dirty="0" smtClean="0"/>
              <a:t>udio chunks </a:t>
            </a:r>
            <a:r>
              <a:rPr lang="en-US" sz="2400" dirty="0"/>
              <a:t>divided into smaller </a:t>
            </a:r>
            <a:r>
              <a:rPr lang="en-US" sz="2400" dirty="0" smtClean="0"/>
              <a:t>units, e.g. four </a:t>
            </a:r>
            <a:r>
              <a:rPr lang="en-US" sz="2400" dirty="0"/>
              <a:t>5 msec units per </a:t>
            </a:r>
            <a:r>
              <a:rPr lang="en-US" sz="2400" dirty="0" smtClean="0"/>
              <a:t>20 msec audio chunk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packet contains small units from different chunks</a:t>
            </a:r>
          </a:p>
        </p:txBody>
      </p:sp>
      <p:pic>
        <p:nvPicPr>
          <p:cNvPr id="87042" name="Picture 4" descr="633 interlea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049338"/>
            <a:ext cx="63007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95813" y="4435475"/>
            <a:ext cx="4017962" cy="16319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if packet lost, still have </a:t>
            </a:r>
            <a:r>
              <a:rPr lang="en-US" sz="2400" i="1" dirty="0">
                <a:solidFill>
                  <a:srgbClr val="CC0000"/>
                </a:solidFill>
              </a:rPr>
              <a:t>most</a:t>
            </a:r>
            <a:r>
              <a:rPr lang="en-US" sz="2400" dirty="0"/>
              <a:t> of every </a:t>
            </a:r>
            <a:r>
              <a:rPr lang="en-US" sz="2400" dirty="0" smtClean="0"/>
              <a:t>original chunk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no redundancy overhead, but increases playout delay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</a:t>
            </a:r>
            <a:r>
              <a:rPr lang="en-US" sz="4000" dirty="0" smtClean="0"/>
              <a:t>recovery </a:t>
            </a:r>
            <a:r>
              <a:rPr lang="en-US" sz="4000" dirty="0"/>
              <a:t>from packet loss </a:t>
            </a:r>
            <a:r>
              <a:rPr lang="en-US" sz="3200" dirty="0" smtClean="0"/>
              <a:t>(3)</a:t>
            </a:r>
            <a:endParaRPr lang="en-US" sz="3200" dirty="0"/>
          </a:p>
        </p:txBody>
      </p:sp>
      <p:pic>
        <p:nvPicPr>
          <p:cNvPr id="87047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7127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4ACA2-760F-984F-B6DB-0F656E760211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3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9.4 protocols 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applications: RTP,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SIP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	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MULTICAST</a:t>
            </a:r>
            <a:endParaRPr lang="en-US" sz="3200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DEB598-81F3-BF47-9598-D57E854EFFFF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Real-Time Protocol (RTP)</a:t>
            </a:r>
            <a:endParaRPr 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57313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RTP specifies packet structure for packets carrying audio, video data</a:t>
            </a:r>
          </a:p>
          <a:p>
            <a:pPr>
              <a:defRPr/>
            </a:pPr>
            <a:r>
              <a:rPr lang="en-US" dirty="0"/>
              <a:t>RFC 3550</a:t>
            </a:r>
          </a:p>
          <a:p>
            <a:pPr>
              <a:defRPr/>
            </a:pPr>
            <a:r>
              <a:rPr lang="en-US" dirty="0"/>
              <a:t>RTP packet provides </a:t>
            </a:r>
          </a:p>
          <a:p>
            <a:pPr lvl="1">
              <a:defRPr/>
            </a:pPr>
            <a:r>
              <a:rPr lang="en-US" dirty="0"/>
              <a:t>payload type identification</a:t>
            </a:r>
          </a:p>
          <a:p>
            <a:pPr lvl="1">
              <a:defRPr/>
            </a:pPr>
            <a:r>
              <a:rPr lang="en-US" dirty="0"/>
              <a:t>packet sequence numbering</a:t>
            </a:r>
          </a:p>
          <a:p>
            <a:pPr lvl="1">
              <a:defRPr/>
            </a:pPr>
            <a:r>
              <a:rPr lang="en-US" dirty="0"/>
              <a:t>time stamping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032250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RTP runs in end systems</a:t>
            </a:r>
          </a:p>
          <a:p>
            <a:pPr>
              <a:defRPr/>
            </a:pPr>
            <a:r>
              <a:rPr lang="en-US" dirty="0"/>
              <a:t>RTP packets encapsulated in UDP segments</a:t>
            </a:r>
          </a:p>
          <a:p>
            <a:pPr>
              <a:defRPr/>
            </a:pPr>
            <a:r>
              <a:rPr lang="en-US" dirty="0"/>
              <a:t>interoperability: if two </a:t>
            </a:r>
            <a:r>
              <a:rPr lang="en-US" dirty="0" smtClean="0"/>
              <a:t>VoIP applications </a:t>
            </a:r>
            <a:r>
              <a:rPr lang="en-US" dirty="0"/>
              <a:t>run RTP</a:t>
            </a:r>
            <a:r>
              <a:rPr lang="en-US" dirty="0" smtClean="0"/>
              <a:t>, </a:t>
            </a:r>
            <a:r>
              <a:rPr lang="en-US" dirty="0"/>
              <a:t>they may be able to work together</a:t>
            </a:r>
          </a:p>
        </p:txBody>
      </p:sp>
      <p:pic>
        <p:nvPicPr>
          <p:cNvPr id="97286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429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51926-18CF-5141-B8D9-C37D2BFFA3FE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1339850"/>
            <a:ext cx="3957637" cy="49085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video: sequence of images displayed at constant rate</a:t>
            </a:r>
          </a:p>
          <a:p>
            <a:pPr marL="682625" lvl="1" indent="-225425">
              <a:defRPr/>
            </a:pPr>
            <a:r>
              <a:rPr lang="en-US" dirty="0"/>
              <a:t>e.g</a:t>
            </a:r>
            <a:r>
              <a:rPr lang="en-US" dirty="0" smtClean="0"/>
              <a:t>., </a:t>
            </a:r>
            <a:r>
              <a:rPr lang="en-US" dirty="0"/>
              <a:t>24 images/sec</a:t>
            </a:r>
          </a:p>
          <a:p>
            <a:pPr>
              <a:defRPr/>
            </a:pPr>
            <a:r>
              <a:rPr lang="en-US" sz="2400" dirty="0"/>
              <a:t>digital image: array of pixels</a:t>
            </a:r>
          </a:p>
          <a:p>
            <a:pPr marL="682625" lvl="1" indent="-225425">
              <a:defRPr/>
            </a:pPr>
            <a:r>
              <a:rPr lang="en-US" dirty="0"/>
              <a:t>each pixel represented by bits</a:t>
            </a:r>
          </a:p>
          <a:p>
            <a:pPr>
              <a:defRPr/>
            </a:pPr>
            <a:r>
              <a:rPr lang="en-US" sz="2400" dirty="0" smtClean="0"/>
              <a:t>coding: use redundancy </a:t>
            </a:r>
            <a:r>
              <a:rPr lang="en-US" sz="2400" i="1" dirty="0" smtClean="0">
                <a:solidFill>
                  <a:srgbClr val="CC0000"/>
                </a:solidFill>
              </a:rPr>
              <a:t>within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CC0000"/>
                </a:solidFill>
              </a:rPr>
              <a:t>between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smtClean="0"/>
              <a:t>images to decrease # bits used to encode image</a:t>
            </a:r>
            <a:endParaRPr lang="en-US" sz="2400" dirty="0"/>
          </a:p>
          <a:p>
            <a:pPr marL="682625" lvl="1" indent="-225425">
              <a:defRPr/>
            </a:pPr>
            <a:r>
              <a:rPr lang="en-US" dirty="0"/>
              <a:t>spatial (within image)</a:t>
            </a:r>
          </a:p>
          <a:p>
            <a:pPr marL="682625" lvl="1" indent="-225425">
              <a:defRPr/>
            </a:pPr>
            <a:r>
              <a:rPr lang="en-US" dirty="0"/>
              <a:t>temporal (from one image to next</a:t>
            </a:r>
            <a:r>
              <a:rPr lang="en-US" dirty="0" smtClean="0"/>
              <a:t>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video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24581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345113" y="295275"/>
            <a:ext cx="3275012" cy="1730375"/>
            <a:chOff x="5345311" y="524250"/>
            <a:chExt cx="3274238" cy="1730242"/>
          </a:xfrm>
        </p:grpSpPr>
        <p:sp>
          <p:nvSpPr>
            <p:cNvPr id="24589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sp>
          <p:nvSpPr>
            <p:cNvPr id="24590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spatial coding example: </a:t>
              </a:r>
              <a:r>
                <a:rPr lang="en-US" sz="1400" i="0" dirty="0">
                  <a:latin typeface="Arial" charset="0"/>
                  <a:cs typeface="Arial" charset="0"/>
                </a:rPr>
                <a:t>instead of sending</a:t>
              </a:r>
              <a:r>
                <a:rPr lang="en-US" sz="1400" dirty="0">
                  <a:latin typeface="Arial" charset="0"/>
                  <a:cs typeface="Arial" charset="0"/>
                </a:rPr>
                <a:t> N </a:t>
              </a:r>
              <a:r>
                <a:rPr lang="en-US" sz="1400" i="0" dirty="0">
                  <a:latin typeface="Arial" charset="0"/>
                  <a:cs typeface="Arial" charset="0"/>
                </a:rPr>
                <a:t>values of same color (all purple), send only two values: color  value (</a:t>
              </a:r>
              <a:r>
                <a:rPr lang="en-US" sz="1400" dirty="0">
                  <a:latin typeface="Arial" charset="0"/>
                  <a:cs typeface="Arial" charset="0"/>
                </a:rPr>
                <a:t>purple)  and number of repeated values (</a:t>
              </a:r>
              <a:r>
                <a:rPr lang="en-US" sz="1400" i="0" dirty="0">
                  <a:latin typeface="Arial" charset="0"/>
                  <a:cs typeface="Arial" charset="0"/>
                </a:rPr>
                <a:t>N)</a:t>
              </a:r>
            </a:p>
          </p:txBody>
        </p:sp>
        <p:sp>
          <p:nvSpPr>
            <p:cNvPr id="24591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cxnSp>
          <p:nvCxnSpPr>
            <p:cNvPr id="24592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38638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temporal coding example: </a:t>
            </a:r>
            <a:r>
              <a:rPr lang="en-US" sz="1400" i="0" dirty="0">
                <a:latin typeface="Arial" charset="0"/>
                <a:cs typeface="Arial" charset="0"/>
              </a:rPr>
              <a:t>instead of sending complete frame at i+1, send only differences from frame i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6149975" y="4181475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D42E9-2213-F64B-A27E-EB5BF0D72251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RTP runs on top of UDP</a:t>
            </a: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3429000" y="257175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99331" name="Picture 4" descr="Rt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478213"/>
            <a:ext cx="3000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712788" y="1298575"/>
            <a:ext cx="68722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latin typeface="+mn-lt"/>
              </a:rPr>
              <a:t>RTP libraries provide transport-layer interface </a:t>
            </a:r>
          </a:p>
          <a:p>
            <a:pPr>
              <a:defRPr/>
            </a:pPr>
            <a:r>
              <a:rPr lang="en-US" sz="2800" i="0" dirty="0">
                <a:latin typeface="+mn-lt"/>
              </a:rPr>
              <a:t>that extends UDP: 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port numbers, IP addresses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payload type identification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packet sequence numbering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time-stamping</a:t>
            </a:r>
          </a:p>
          <a:p>
            <a:pPr>
              <a:defRPr/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99335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270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095CF-9E1E-5B4B-B61A-330D3FFEF87F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8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RTP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309688"/>
            <a:ext cx="4103687" cy="490855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e</a:t>
            </a:r>
            <a:r>
              <a:rPr lang="en-US" i="1" dirty="0" smtClean="0">
                <a:solidFill>
                  <a:srgbClr val="CC0000"/>
                </a:solidFill>
              </a:rPr>
              <a:t>xample: </a:t>
            </a:r>
            <a:r>
              <a:rPr lang="en-US" dirty="0"/>
              <a:t>sending 64 kbps PCM-encoded voice over </a:t>
            </a:r>
            <a:r>
              <a:rPr lang="en-US" dirty="0" smtClean="0"/>
              <a:t>RTP</a:t>
            </a:r>
            <a:endParaRPr lang="en-US" dirty="0"/>
          </a:p>
          <a:p>
            <a:pPr>
              <a:defRPr/>
            </a:pPr>
            <a:r>
              <a:rPr lang="en-US" dirty="0"/>
              <a:t>application collects encoded data in chunks, e.g., every 20 msec = 160 bytes in a </a:t>
            </a:r>
            <a:r>
              <a:rPr lang="en-US" dirty="0" smtClean="0"/>
              <a:t>chunk</a:t>
            </a:r>
            <a:endParaRPr lang="en-US" dirty="0"/>
          </a:p>
          <a:p>
            <a:pPr>
              <a:defRPr/>
            </a:pPr>
            <a:r>
              <a:rPr lang="en-US" dirty="0"/>
              <a:t>audio chunk + RTP header form RTP packet, which is encapsulated in UDP segment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328738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RTP header indicates type of audio encoding in each packet</a:t>
            </a:r>
          </a:p>
          <a:p>
            <a:pPr lvl="1">
              <a:defRPr/>
            </a:pPr>
            <a:r>
              <a:rPr lang="en-US" dirty="0" smtClean="0"/>
              <a:t>sender </a:t>
            </a:r>
            <a:r>
              <a:rPr lang="en-US" dirty="0"/>
              <a:t>can change encoding during </a:t>
            </a:r>
            <a:r>
              <a:rPr lang="en-US" dirty="0" smtClean="0"/>
              <a:t>conference </a:t>
            </a:r>
            <a:endParaRPr lang="en-US" dirty="0"/>
          </a:p>
          <a:p>
            <a:pPr>
              <a:defRPr/>
            </a:pPr>
            <a:r>
              <a:rPr lang="en-US" dirty="0"/>
              <a:t>RTP header also contains sequence numbers, </a:t>
            </a:r>
            <a:r>
              <a:rPr lang="en-US" dirty="0" smtClean="0"/>
              <a:t>timestamps</a:t>
            </a:r>
            <a:endParaRPr lang="en-US" dirty="0"/>
          </a:p>
        </p:txBody>
      </p:sp>
      <p:pic>
        <p:nvPicPr>
          <p:cNvPr id="101382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302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9CEFE2-C323-4441-9D07-0C253FA4E183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RTP and QoS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247" y="1124633"/>
            <a:ext cx="8307151" cy="4983216"/>
          </a:xfrm>
        </p:spPr>
        <p:txBody>
          <a:bodyPr/>
          <a:lstStyle/>
          <a:p>
            <a:pPr>
              <a:defRPr/>
            </a:pPr>
            <a:r>
              <a:rPr lang="en-US" dirty="0"/>
              <a:t>RTP does </a:t>
            </a:r>
            <a:r>
              <a:rPr lang="en-US" i="1" dirty="0">
                <a:solidFill>
                  <a:srgbClr val="000099"/>
                </a:solidFill>
              </a:rPr>
              <a:t>not </a:t>
            </a:r>
            <a:r>
              <a:rPr lang="en-US" dirty="0"/>
              <a:t>provide any mechanism to ensure timely data delivery or other QoS  </a:t>
            </a:r>
            <a:r>
              <a:rPr lang="en-US" dirty="0" smtClean="0"/>
              <a:t>guarantees</a:t>
            </a:r>
            <a:endParaRPr lang="en-US" dirty="0"/>
          </a:p>
          <a:p>
            <a:pPr>
              <a:defRPr/>
            </a:pPr>
            <a:r>
              <a:rPr lang="en-US" dirty="0"/>
              <a:t>RTP encapsulation </a:t>
            </a:r>
            <a:r>
              <a:rPr lang="en-US" dirty="0" smtClean="0"/>
              <a:t>only </a:t>
            </a:r>
            <a:r>
              <a:rPr lang="en-US" dirty="0"/>
              <a:t>seen at end systems (</a:t>
            </a:r>
            <a:r>
              <a:rPr lang="en-US" i="1" dirty="0" smtClean="0">
                <a:solidFill>
                  <a:srgbClr val="000099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by intermediate </a:t>
            </a:r>
            <a:r>
              <a:rPr lang="en-US" dirty="0" smtClean="0"/>
              <a:t>routers)</a:t>
            </a:r>
            <a:endParaRPr lang="en-US" dirty="0"/>
          </a:p>
          <a:p>
            <a:pPr lvl="1">
              <a:defRPr/>
            </a:pPr>
            <a:r>
              <a:rPr lang="en-US" sz="2800" dirty="0"/>
              <a:t>routers </a:t>
            </a:r>
            <a:r>
              <a:rPr lang="en-US" sz="2800" dirty="0" smtClean="0"/>
              <a:t>provide </a:t>
            </a:r>
            <a:r>
              <a:rPr lang="en-US" sz="2800" dirty="0"/>
              <a:t>best-effort service, making no special effort to ensure that RTP packets arrive at destination in timely </a:t>
            </a:r>
            <a:r>
              <a:rPr lang="en-US" sz="2800" dirty="0" smtClean="0"/>
              <a:t>matter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WHY RTP??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TCP/IP General Network Infrastructure</a:t>
            </a:r>
          </a:p>
          <a:p>
            <a:pPr lvl="2">
              <a:defRPr/>
            </a:pPr>
            <a:r>
              <a:rPr lang="en-US" dirty="0" smtClean="0">
                <a:solidFill>
                  <a:srgbClr val="FF0000"/>
                </a:solidFill>
              </a:rPr>
              <a:t>Find the Network</a:t>
            </a:r>
          </a:p>
          <a:p>
            <a:pPr lvl="2">
              <a:defRPr/>
            </a:pPr>
            <a:r>
              <a:rPr lang="en-US" dirty="0" smtClean="0">
                <a:solidFill>
                  <a:srgbClr val="FF0000"/>
                </a:solidFill>
              </a:rPr>
              <a:t>Find the Node</a:t>
            </a:r>
          </a:p>
          <a:p>
            <a:pPr lvl="2">
              <a:defRPr/>
            </a:pPr>
            <a:r>
              <a:rPr lang="en-US" dirty="0" smtClean="0">
                <a:solidFill>
                  <a:srgbClr val="FF0000"/>
                </a:solidFill>
              </a:rPr>
              <a:t>Set up ‘Communication Path</a:t>
            </a:r>
          </a:p>
          <a:p>
            <a:pPr lvl="2">
              <a:defRPr/>
            </a:pPr>
            <a:r>
              <a:rPr lang="en-US" dirty="0" smtClean="0">
                <a:solidFill>
                  <a:srgbClr val="FF0000"/>
                </a:solidFill>
              </a:rPr>
              <a:t>That’s All Folks!!</a:t>
            </a:r>
          </a:p>
          <a:p>
            <a:pPr marL="914400" lvl="2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800" dirty="0"/>
          </a:p>
        </p:txBody>
      </p:sp>
      <p:pic>
        <p:nvPicPr>
          <p:cNvPr id="103429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302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BD803-1823-FA47-8A75-85C26ECCECFA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6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/>
              <a:t>RTP </a:t>
            </a:r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571500" y="2130425"/>
            <a:ext cx="85725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+mn-lt"/>
              </a:rPr>
              <a:t>payload type (7 bits): </a:t>
            </a:r>
            <a:r>
              <a:rPr lang="en-US" sz="2400" i="0" dirty="0">
                <a:latin typeface="+mn-lt"/>
              </a:rPr>
              <a:t>indicates type of encoding currently being </a:t>
            </a:r>
            <a:br>
              <a:rPr lang="en-US" sz="2400" i="0" dirty="0">
                <a:latin typeface="+mn-lt"/>
              </a:rPr>
            </a:br>
            <a:r>
              <a:rPr lang="en-US" sz="2400" i="0" dirty="0">
                <a:latin typeface="+mn-lt"/>
              </a:rPr>
              <a:t>used.  If sender changes encoding during call, sender </a:t>
            </a:r>
          </a:p>
          <a:p>
            <a:pPr>
              <a:defRPr/>
            </a:pPr>
            <a:r>
              <a:rPr lang="en-US" sz="2400" i="0" dirty="0">
                <a:latin typeface="+mn-lt"/>
              </a:rPr>
              <a:t>informs receiver via  payload type field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0: PCM mu-law, 64 kbps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3: GSM, 13 kbps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7: LPC, 2.4 kbps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26: Motion JPEG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31: H.261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33: MPEG2 video</a:t>
            </a:r>
          </a:p>
          <a:p>
            <a:pPr lvl="1">
              <a:defRPr/>
            </a:pPr>
            <a:endParaRPr lang="en-US" sz="2400" i="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+mn-lt"/>
              </a:rPr>
              <a:t>sequence # (16 bits): </a:t>
            </a:r>
            <a:r>
              <a:rPr lang="en-US" sz="2400" i="0" dirty="0">
                <a:latin typeface="+mn-lt"/>
              </a:rPr>
              <a:t>increment by one for each RTP packet sent</a:t>
            </a:r>
          </a:p>
          <a:p>
            <a:pPr marL="800100" lvl="1" indent="-342900">
              <a:buClr>
                <a:srgbClr val="000099"/>
              </a:buClr>
              <a:buSzPct val="75000"/>
              <a:buFont typeface="Wingdings" charset="2"/>
              <a:buChar char="v"/>
              <a:defRPr/>
            </a:pPr>
            <a:r>
              <a:rPr lang="en-US" sz="2400" i="0" dirty="0">
                <a:latin typeface="+mn-lt"/>
              </a:rPr>
              <a:t>detect packet loss, restore packet sequence</a:t>
            </a:r>
          </a:p>
        </p:txBody>
      </p:sp>
      <p:pic>
        <p:nvPicPr>
          <p:cNvPr id="105477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30250"/>
            <a:ext cx="273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8" name="Group 1"/>
          <p:cNvGrpSpPr>
            <a:grpSpLocks/>
          </p:cNvGrpSpPr>
          <p:nvPr/>
        </p:nvGrpSpPr>
        <p:grpSpPr bwMode="auto">
          <a:xfrm>
            <a:off x="892175" y="1249363"/>
            <a:ext cx="7327900" cy="623887"/>
            <a:chOff x="806170" y="1748633"/>
            <a:chExt cx="7328172" cy="623889"/>
          </a:xfrm>
        </p:grpSpPr>
        <p:sp>
          <p:nvSpPr>
            <p:cNvPr id="105479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1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484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105485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105486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105487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105488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7447A1-A42D-0F42-8283-2DCC6D076957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8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0" y="2144713"/>
            <a:ext cx="7985125" cy="41148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timestamp </a:t>
            </a:r>
            <a:r>
              <a:rPr lang="en-US" i="1" dirty="0">
                <a:solidFill>
                  <a:srgbClr val="CC0000"/>
                </a:solidFill>
              </a:rPr>
              <a:t>field (32 </a:t>
            </a:r>
            <a:r>
              <a:rPr lang="en-US" i="1" dirty="0" smtClean="0">
                <a:solidFill>
                  <a:srgbClr val="CC0000"/>
                </a:solidFill>
              </a:rPr>
              <a:t>bits </a:t>
            </a:r>
            <a:r>
              <a:rPr lang="en-US" i="1" dirty="0">
                <a:solidFill>
                  <a:srgbClr val="CC0000"/>
                </a:solidFill>
              </a:rPr>
              <a:t>long):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sampling instant of first byte in this RTP data packet</a:t>
            </a:r>
          </a:p>
          <a:p>
            <a:pPr lvl="1">
              <a:defRPr/>
            </a:pPr>
            <a:r>
              <a:rPr lang="en-US" dirty="0"/>
              <a:t>for audio, timestamp clock </a:t>
            </a:r>
            <a:r>
              <a:rPr lang="en-US" dirty="0" smtClean="0"/>
              <a:t>increments </a:t>
            </a:r>
            <a:r>
              <a:rPr lang="en-US" dirty="0"/>
              <a:t>by one for each sampling period </a:t>
            </a:r>
            <a:r>
              <a:rPr lang="en-US" dirty="0" smtClean="0"/>
              <a:t>(e.g., </a:t>
            </a:r>
            <a:r>
              <a:rPr lang="en-US" dirty="0"/>
              <a:t>each 125 usecs for 8 KHz sampling clock) </a:t>
            </a:r>
          </a:p>
          <a:p>
            <a:pPr lvl="1">
              <a:defRPr/>
            </a:pPr>
            <a:r>
              <a:rPr lang="en-US" dirty="0"/>
              <a:t>if application generates chunks of 160 encoded samples, </a:t>
            </a:r>
            <a:r>
              <a:rPr lang="en-US" dirty="0" smtClean="0"/>
              <a:t>timestamp </a:t>
            </a:r>
            <a:r>
              <a:rPr lang="en-US" dirty="0"/>
              <a:t>increases by 160 for each RTP packet when source is active. Timestamp clock continues to increase at constant rate when source is inactive.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SSRC field (32 bits long):</a:t>
            </a:r>
            <a:r>
              <a:rPr lang="en-US" sz="2000" b="1" i="1" dirty="0">
                <a:solidFill>
                  <a:srgbClr val="CC0000"/>
                </a:solidFill>
              </a:rPr>
              <a:t> </a:t>
            </a:r>
            <a:r>
              <a:rPr lang="en-US" sz="2000" i="1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identifies source of </a:t>
            </a:r>
            <a:r>
              <a:rPr lang="en-US" sz="2400" dirty="0" smtClean="0"/>
              <a:t> </a:t>
            </a:r>
            <a:r>
              <a:rPr lang="en-US" sz="2400" dirty="0"/>
              <a:t>RTP stream. Each stream in RTP session </a:t>
            </a:r>
            <a:r>
              <a:rPr lang="en-US" sz="2400" dirty="0" smtClean="0"/>
              <a:t>has distinct SSRC</a:t>
            </a:r>
            <a:endParaRPr lang="en-US" sz="24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/>
              <a:t>RTP </a:t>
            </a:r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0752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30250"/>
            <a:ext cx="273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526" name="Group 9"/>
          <p:cNvGrpSpPr>
            <a:grpSpLocks/>
          </p:cNvGrpSpPr>
          <p:nvPr/>
        </p:nvGrpSpPr>
        <p:grpSpPr bwMode="auto">
          <a:xfrm>
            <a:off x="892175" y="1249363"/>
            <a:ext cx="7327900" cy="623887"/>
            <a:chOff x="806170" y="1748633"/>
            <a:chExt cx="7328172" cy="623889"/>
          </a:xfrm>
        </p:grpSpPr>
        <p:sp>
          <p:nvSpPr>
            <p:cNvPr id="107527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7532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107533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107534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107535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107536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3433B-0A5D-8E47-BD27-9A9BE82630EC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4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Real-Time Control Protocol (RTCP)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4060825" cy="5186363"/>
          </a:xfrm>
        </p:spPr>
        <p:txBody>
          <a:bodyPr/>
          <a:lstStyle/>
          <a:p>
            <a:pPr>
              <a:defRPr/>
            </a:pPr>
            <a:r>
              <a:rPr lang="en-US" dirty="0"/>
              <a:t>works in conjunction with </a:t>
            </a:r>
            <a:r>
              <a:rPr lang="en-US" dirty="0" smtClean="0"/>
              <a:t>RTP</a:t>
            </a:r>
            <a:endParaRPr lang="en-US" dirty="0"/>
          </a:p>
          <a:p>
            <a:pPr>
              <a:defRPr/>
            </a:pPr>
            <a:r>
              <a:rPr lang="en-US" dirty="0"/>
              <a:t>each participant in RTP session periodically </a:t>
            </a:r>
            <a:r>
              <a:rPr lang="en-US" dirty="0" smtClean="0"/>
              <a:t>sends RTCP </a:t>
            </a:r>
            <a:r>
              <a:rPr lang="en-US" dirty="0"/>
              <a:t>control packets to all other </a:t>
            </a: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33900" y="1289050"/>
            <a:ext cx="4186238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each RTCP packet contains sender and/or receiver reports</a:t>
            </a:r>
          </a:p>
          <a:p>
            <a:pPr lvl="1">
              <a:defRPr/>
            </a:pPr>
            <a:r>
              <a:rPr lang="en-US" dirty="0"/>
              <a:t>report statistics useful to  application: # packets sent, # packets lost, interarrival </a:t>
            </a:r>
            <a:r>
              <a:rPr lang="en-US" dirty="0" smtClean="0"/>
              <a:t>jitter</a:t>
            </a:r>
          </a:p>
          <a:p>
            <a:pPr>
              <a:defRPr/>
            </a:pPr>
            <a:r>
              <a:rPr lang="en-US" dirty="0"/>
              <a:t>f</a:t>
            </a:r>
            <a:r>
              <a:rPr lang="en-US" dirty="0" smtClean="0"/>
              <a:t>eedback used to control performance</a:t>
            </a:r>
          </a:p>
          <a:p>
            <a:pPr lvl="1">
              <a:defRPr/>
            </a:pPr>
            <a:r>
              <a:rPr lang="en-US" dirty="0" smtClean="0"/>
              <a:t>sender may modify its transmissions based on  feedback</a:t>
            </a:r>
            <a:endParaRPr lang="en-US" dirty="0"/>
          </a:p>
        </p:txBody>
      </p:sp>
      <p:pic>
        <p:nvPicPr>
          <p:cNvPr id="111622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699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B6C90-B044-3A49-A100-74937D041C23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6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RTCP: multiple multicast senders</a:t>
            </a:r>
            <a:endParaRPr lang="en-US" sz="4000" dirty="0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426542" y="3878000"/>
            <a:ext cx="8441081" cy="30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each RTP session: typically a single multicast address; all RTP /RTCP packets belonging to session use multicast address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RTP, RTCP packets distinguished from each other via distinct port numbers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to limit traffic</a:t>
            </a:r>
            <a:r>
              <a:rPr lang="en-US" i="0" dirty="0" smtClean="0">
                <a:solidFill>
                  <a:srgbClr val="800000"/>
                </a:solidFill>
                <a:latin typeface="+mn-lt"/>
              </a:rPr>
              <a:t>, each participant reduces RTCP traffic </a:t>
            </a:r>
            <a:r>
              <a:rPr lang="en-US" i="0" dirty="0" smtClean="0">
                <a:latin typeface="+mn-lt"/>
              </a:rPr>
              <a:t>as number of conference participants increases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136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112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44"/>
          <p:cNvSpPr>
            <a:spLocks noChangeShapeType="1"/>
          </p:cNvSpPr>
          <p:nvPr/>
        </p:nvSpPr>
        <p:spPr bwMode="auto">
          <a:xfrm>
            <a:off x="3979863" y="1371600"/>
            <a:ext cx="14287" cy="1019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6" name="Line 245"/>
          <p:cNvSpPr>
            <a:spLocks noChangeShapeType="1"/>
          </p:cNvSpPr>
          <p:nvPr/>
        </p:nvSpPr>
        <p:spPr bwMode="auto">
          <a:xfrm>
            <a:off x="4533900" y="2971800"/>
            <a:ext cx="730250" cy="5238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8" name="Line 247"/>
          <p:cNvSpPr>
            <a:spLocks noChangeShapeType="1"/>
          </p:cNvSpPr>
          <p:nvPr/>
        </p:nvSpPr>
        <p:spPr bwMode="auto">
          <a:xfrm flipH="1">
            <a:off x="2759075" y="2847975"/>
            <a:ext cx="1090613" cy="5730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113673" name="Group 542"/>
          <p:cNvGrpSpPr>
            <a:grpSpLocks/>
          </p:cNvGrpSpPr>
          <p:nvPr/>
        </p:nvGrpSpPr>
        <p:grpSpPr bwMode="auto">
          <a:xfrm>
            <a:off x="2087563" y="3206750"/>
            <a:ext cx="823912" cy="674688"/>
            <a:chOff x="-44" y="1473"/>
            <a:chExt cx="981" cy="1105"/>
          </a:xfrm>
        </p:grpSpPr>
        <p:pic>
          <p:nvPicPr>
            <p:cNvPr id="113732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33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4" name="Group 249"/>
          <p:cNvGrpSpPr>
            <a:grpSpLocks/>
          </p:cNvGrpSpPr>
          <p:nvPr/>
        </p:nvGrpSpPr>
        <p:grpSpPr bwMode="auto">
          <a:xfrm>
            <a:off x="3789363" y="1131888"/>
            <a:ext cx="463550" cy="609600"/>
            <a:chOff x="4140" y="429"/>
            <a:chExt cx="1425" cy="2396"/>
          </a:xfrm>
        </p:grpSpPr>
        <p:sp>
          <p:nvSpPr>
            <p:cNvPr id="11370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370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70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1370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4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5" name="AutoShape 257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0" name="Rectangle 258"/>
            <p:cNvSpPr>
              <a:spLocks noChangeArrowheads="1"/>
            </p:cNvSpPr>
            <p:nvPr/>
          </p:nvSpPr>
          <p:spPr bwMode="auto">
            <a:xfrm>
              <a:off x="4223" y="1022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1370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3" name="AutoShape 26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694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3" name="Rectangle 263"/>
            <p:cNvSpPr>
              <a:spLocks noChangeArrowheads="1"/>
            </p:cNvSpPr>
            <p:nvPr/>
          </p:nvSpPr>
          <p:spPr bwMode="auto">
            <a:xfrm>
              <a:off x="4228" y="165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1371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0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1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7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1371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371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" name="AutoShape 26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9" name="AutoShape 270"/>
              <p:cNvSpPr>
                <a:spLocks noChangeArrowheads="1"/>
              </p:cNvSpPr>
              <p:nvPr/>
            </p:nvSpPr>
            <p:spPr bwMode="auto">
              <a:xfrm>
                <a:off x="634" y="2587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371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71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Oval 274"/>
            <p:cNvSpPr>
              <a:spLocks noChangeArrowheads="1"/>
            </p:cNvSpPr>
            <p:nvPr/>
          </p:nvSpPr>
          <p:spPr bwMode="auto">
            <a:xfrm>
              <a:off x="5516" y="2613"/>
              <a:ext cx="49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371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3" name="AutoShape 277"/>
            <p:cNvSpPr>
              <a:spLocks noChangeArrowheads="1"/>
            </p:cNvSpPr>
            <p:nvPr/>
          </p:nvSpPr>
          <p:spPr bwMode="auto">
            <a:xfrm>
              <a:off x="4203" y="2713"/>
              <a:ext cx="1074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4" name="Oval 278"/>
            <p:cNvSpPr>
              <a:spLocks noChangeArrowheads="1"/>
            </p:cNvSpPr>
            <p:nvPr/>
          </p:nvSpPr>
          <p:spPr bwMode="auto">
            <a:xfrm>
              <a:off x="4306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5" name="Oval 279"/>
            <p:cNvSpPr>
              <a:spLocks noChangeArrowheads="1"/>
            </p:cNvSpPr>
            <p:nvPr/>
          </p:nvSpPr>
          <p:spPr bwMode="auto">
            <a:xfrm>
              <a:off x="4486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" name="Oval 280"/>
            <p:cNvSpPr>
              <a:spLocks noChangeArrowheads="1"/>
            </p:cNvSpPr>
            <p:nvPr/>
          </p:nvSpPr>
          <p:spPr bwMode="auto">
            <a:xfrm>
              <a:off x="4662" y="2382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113675" name="Freeform 7"/>
          <p:cNvSpPr>
            <a:spLocks/>
          </p:cNvSpPr>
          <p:nvPr/>
        </p:nvSpPr>
        <p:spPr bwMode="auto">
          <a:xfrm>
            <a:off x="3286125" y="1960563"/>
            <a:ext cx="1504950" cy="1341437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3676" name="Group 542"/>
          <p:cNvGrpSpPr>
            <a:grpSpLocks/>
          </p:cNvGrpSpPr>
          <p:nvPr/>
        </p:nvGrpSpPr>
        <p:grpSpPr bwMode="auto">
          <a:xfrm flipH="1">
            <a:off x="5075238" y="3195638"/>
            <a:ext cx="804862" cy="630237"/>
            <a:chOff x="-44" y="1473"/>
            <a:chExt cx="981" cy="1105"/>
          </a:xfrm>
        </p:grpSpPr>
        <p:pic>
          <p:nvPicPr>
            <p:cNvPr id="113698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99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13677" name="Rectangle 2"/>
          <p:cNvSpPr>
            <a:spLocks noChangeArrowheads="1"/>
          </p:cNvSpPr>
          <p:nvPr/>
        </p:nvSpPr>
        <p:spPr bwMode="auto">
          <a:xfrm>
            <a:off x="5994400" y="2738438"/>
            <a:ext cx="711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33124" name="Group 133123"/>
          <p:cNvGrpSpPr>
            <a:grpSpLocks/>
          </p:cNvGrpSpPr>
          <p:nvPr/>
        </p:nvGrpSpPr>
        <p:grpSpPr bwMode="auto">
          <a:xfrm>
            <a:off x="4395788" y="1371600"/>
            <a:ext cx="725487" cy="596900"/>
            <a:chOff x="5551334" y="1656839"/>
            <a:chExt cx="726589" cy="597650"/>
          </a:xfrm>
        </p:grpSpPr>
        <p:grpSp>
          <p:nvGrpSpPr>
            <p:cNvPr id="113691" name="Group 283"/>
            <p:cNvGrpSpPr>
              <a:grpSpLocks/>
            </p:cNvGrpSpPr>
            <p:nvPr/>
          </p:nvGrpSpPr>
          <p:grpSpPr bwMode="auto">
            <a:xfrm>
              <a:off x="5608780" y="1939773"/>
              <a:ext cx="669143" cy="304522"/>
              <a:chOff x="7478250" y="2696027"/>
              <a:chExt cx="669143" cy="304522"/>
            </a:xfrm>
          </p:grpSpPr>
          <p:sp>
            <p:nvSpPr>
              <p:cNvPr id="113696" name="Rectangle 5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97" name="TextBox 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667545" cy="29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</a:p>
            </p:txBody>
          </p:sp>
        </p:grpSp>
        <p:grpSp>
          <p:nvGrpSpPr>
            <p:cNvPr id="113692" name="Group 284"/>
            <p:cNvGrpSpPr>
              <a:grpSpLocks/>
            </p:cNvGrpSpPr>
            <p:nvPr/>
          </p:nvGrpSpPr>
          <p:grpSpPr bwMode="auto">
            <a:xfrm>
              <a:off x="5641957" y="1656839"/>
              <a:ext cx="635007" cy="338554"/>
              <a:chOff x="7211741" y="3297766"/>
              <a:chExt cx="635007" cy="338554"/>
            </a:xfrm>
          </p:grpSpPr>
          <p:sp>
            <p:nvSpPr>
              <p:cNvPr id="113694" name="Rectangle 289"/>
              <p:cNvSpPr>
                <a:spLocks noChangeArrowheads="1"/>
              </p:cNvSpPr>
              <p:nvPr/>
            </p:nvSpPr>
            <p:spPr bwMode="auto">
              <a:xfrm>
                <a:off x="7211741" y="3342340"/>
                <a:ext cx="635007" cy="256235"/>
              </a:xfrm>
              <a:prstGeom prst="rect">
                <a:avLst/>
              </a:prstGeom>
              <a:solidFill>
                <a:srgbClr val="000099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95" name="TextBox 290"/>
              <p:cNvSpPr txBox="1">
                <a:spLocks noChangeArrowheads="1"/>
              </p:cNvSpPr>
              <p:nvPr/>
            </p:nvSpPr>
            <p:spPr bwMode="auto">
              <a:xfrm>
                <a:off x="7237021" y="3297766"/>
                <a:ext cx="5876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RTP</a:t>
                </a:r>
              </a:p>
            </p:txBody>
          </p:sp>
        </p:grpSp>
        <p:cxnSp>
          <p:nvCxnSpPr>
            <p:cNvPr id="113693" name="Straight Connector 133122"/>
            <p:cNvCxnSpPr>
              <a:cxnSpLocks noChangeShapeType="1"/>
            </p:cNvCxnSpPr>
            <p:nvPr/>
          </p:nvCxnSpPr>
          <p:spPr bwMode="auto">
            <a:xfrm>
              <a:off x="5551334" y="1698001"/>
              <a:ext cx="0" cy="556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3" name="Group 133132"/>
          <p:cNvGrpSpPr>
            <a:grpSpLocks/>
          </p:cNvGrpSpPr>
          <p:nvPr/>
        </p:nvGrpSpPr>
        <p:grpSpPr bwMode="auto">
          <a:xfrm>
            <a:off x="4843463" y="2593975"/>
            <a:ext cx="879475" cy="501650"/>
            <a:chOff x="4842917" y="2593584"/>
            <a:chExt cx="879945" cy="502773"/>
          </a:xfrm>
        </p:grpSpPr>
        <p:grpSp>
          <p:nvGrpSpPr>
            <p:cNvPr id="113687" name="Group 299"/>
            <p:cNvGrpSpPr>
              <a:grpSpLocks/>
            </p:cNvGrpSpPr>
            <p:nvPr/>
          </p:nvGrpSpPr>
          <p:grpSpPr bwMode="auto">
            <a:xfrm>
              <a:off x="5053719" y="2593584"/>
              <a:ext cx="669143" cy="304522"/>
              <a:chOff x="7478250" y="2696027"/>
              <a:chExt cx="669143" cy="304522"/>
            </a:xfrm>
          </p:grpSpPr>
          <p:sp>
            <p:nvSpPr>
              <p:cNvPr id="113689" name="Rectangle 304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90" name="TextBox 305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667545" cy="29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</a:p>
            </p:txBody>
          </p:sp>
        </p:grpSp>
        <p:cxnSp>
          <p:nvCxnSpPr>
            <p:cNvPr id="113688" name="Straight Connector 301"/>
            <p:cNvCxnSpPr>
              <a:cxnSpLocks noChangeShapeType="1"/>
            </p:cNvCxnSpPr>
            <p:nvPr/>
          </p:nvCxnSpPr>
          <p:spPr bwMode="auto">
            <a:xfrm flipH="1" flipV="1">
              <a:off x="4842917" y="2767983"/>
              <a:ext cx="494353" cy="3283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4" name="Group 133133"/>
          <p:cNvGrpSpPr>
            <a:grpSpLocks/>
          </p:cNvGrpSpPr>
          <p:nvPr/>
        </p:nvGrpSpPr>
        <p:grpSpPr bwMode="auto">
          <a:xfrm>
            <a:off x="2303463" y="2727325"/>
            <a:ext cx="1079500" cy="449263"/>
            <a:chOff x="2303200" y="2726683"/>
            <a:chExt cx="1080537" cy="450476"/>
          </a:xfrm>
        </p:grpSpPr>
        <p:grpSp>
          <p:nvGrpSpPr>
            <p:cNvPr id="113683" name="Group 309"/>
            <p:cNvGrpSpPr>
              <a:grpSpLocks/>
            </p:cNvGrpSpPr>
            <p:nvPr/>
          </p:nvGrpSpPr>
          <p:grpSpPr bwMode="auto">
            <a:xfrm>
              <a:off x="2303200" y="2726683"/>
              <a:ext cx="669143" cy="304522"/>
              <a:chOff x="7478250" y="2696027"/>
              <a:chExt cx="669143" cy="304522"/>
            </a:xfrm>
          </p:grpSpPr>
          <p:sp>
            <p:nvSpPr>
              <p:cNvPr id="113685" name="Rectangle 310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86" name="TextBox 31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667545" cy="29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</a:p>
            </p:txBody>
          </p:sp>
        </p:grpSp>
        <p:cxnSp>
          <p:nvCxnSpPr>
            <p:cNvPr id="113684" name="Straight Connector 312"/>
            <p:cNvCxnSpPr>
              <a:cxnSpLocks noChangeShapeType="1"/>
            </p:cNvCxnSpPr>
            <p:nvPr/>
          </p:nvCxnSpPr>
          <p:spPr bwMode="auto">
            <a:xfrm flipV="1">
              <a:off x="2793116" y="2879927"/>
              <a:ext cx="590621" cy="297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3681" name="TextBox 133131"/>
          <p:cNvSpPr txBox="1">
            <a:spLocks noChangeArrowheads="1"/>
          </p:cNvSpPr>
          <p:nvPr/>
        </p:nvSpPr>
        <p:spPr bwMode="auto">
          <a:xfrm>
            <a:off x="2825750" y="1270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13682" name="TextBox 317"/>
          <p:cNvSpPr txBox="1">
            <a:spLocks noChangeArrowheads="1"/>
          </p:cNvSpPr>
          <p:nvPr/>
        </p:nvSpPr>
        <p:spPr bwMode="auto">
          <a:xfrm>
            <a:off x="3435350" y="3262313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  <a:cs typeface="Arial" charset="0"/>
              </a:rPr>
              <a:t>receivers</a:t>
            </a:r>
          </a:p>
        </p:txBody>
      </p:sp>
      <p:sp>
        <p:nvSpPr>
          <p:cNvPr id="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8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A79AC-2EC5-DE4D-A26D-D72E1FE15975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4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RTCP: packet types</a:t>
            </a:r>
            <a:endParaRPr lang="en-US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4005263" cy="49085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receiver </a:t>
            </a:r>
            <a:r>
              <a:rPr lang="en-US" i="1" dirty="0">
                <a:solidFill>
                  <a:srgbClr val="CC0000"/>
                </a:solidFill>
              </a:rPr>
              <a:t>report packets:</a:t>
            </a:r>
          </a:p>
          <a:p>
            <a:pPr>
              <a:defRPr/>
            </a:pPr>
            <a:r>
              <a:rPr lang="en-US" sz="2400" dirty="0"/>
              <a:t> fraction of packets lost, last sequence number, average interarrival jitter</a:t>
            </a: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sender </a:t>
            </a:r>
            <a:r>
              <a:rPr lang="en-US" i="1" dirty="0">
                <a:solidFill>
                  <a:srgbClr val="CC0000"/>
                </a:solidFill>
              </a:rPr>
              <a:t>report packets: </a:t>
            </a:r>
          </a:p>
          <a:p>
            <a:pPr>
              <a:defRPr/>
            </a:pPr>
            <a:r>
              <a:rPr lang="en-US" sz="2400" dirty="0"/>
              <a:t>SSRC of RTP stream, current time, number of packets sent, number of bytes sent 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303338"/>
            <a:ext cx="3810000" cy="49085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source </a:t>
            </a:r>
            <a:r>
              <a:rPr lang="en-US" i="1" dirty="0">
                <a:solidFill>
                  <a:srgbClr val="CC0000"/>
                </a:solidFill>
              </a:rPr>
              <a:t>description packets: </a:t>
            </a:r>
          </a:p>
          <a:p>
            <a:pPr>
              <a:defRPr/>
            </a:pPr>
            <a:r>
              <a:rPr lang="en-US" sz="2400" dirty="0"/>
              <a:t>e-mail address of sender, sender's name, SSRC  of associated RTP stream </a:t>
            </a:r>
          </a:p>
          <a:p>
            <a:pPr>
              <a:defRPr/>
            </a:pPr>
            <a:r>
              <a:rPr lang="en-US" sz="2400" dirty="0"/>
              <a:t>provide mapping between the SSRC and the user/host name</a:t>
            </a:r>
          </a:p>
        </p:txBody>
      </p:sp>
      <p:pic>
        <p:nvPicPr>
          <p:cNvPr id="115718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667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DFDE6-E8B8-F04E-A926-4FDAC36E0D9A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9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RTCP: </a:t>
            </a:r>
            <a:r>
              <a:rPr lang="en-US" dirty="0"/>
              <a:t>s</a:t>
            </a:r>
            <a:r>
              <a:rPr lang="en-US" dirty="0" smtClean="0"/>
              <a:t>tream synchronization</a:t>
            </a:r>
            <a:endParaRPr lang="en-US" dirty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RTCP can synchronize different media streams within a RTP session </a:t>
            </a:r>
          </a:p>
          <a:p>
            <a:pPr>
              <a:defRPr/>
            </a:pPr>
            <a:r>
              <a:rPr lang="en-US" sz="2400" dirty="0"/>
              <a:t>e</a:t>
            </a:r>
            <a:r>
              <a:rPr lang="en-US" sz="2400" dirty="0" smtClean="0"/>
              <a:t>.g., videoconferencing app: each </a:t>
            </a:r>
            <a:r>
              <a:rPr lang="en-US" sz="2400" dirty="0"/>
              <a:t>sender generates one RTP stream for video, one for audio. </a:t>
            </a:r>
          </a:p>
          <a:p>
            <a:pPr>
              <a:defRPr/>
            </a:pPr>
            <a:r>
              <a:rPr lang="en-US" sz="2400" dirty="0"/>
              <a:t>timestamps in RTP packets tied to the video, audio sampling clocks</a:t>
            </a:r>
          </a:p>
          <a:p>
            <a:pPr lvl="1">
              <a:defRPr/>
            </a:pPr>
            <a:r>
              <a:rPr lang="en-US" i="1" dirty="0"/>
              <a:t>not</a:t>
            </a:r>
            <a:r>
              <a:rPr lang="en-US" dirty="0"/>
              <a:t> tied to wall-clock time</a:t>
            </a:r>
            <a:endParaRPr lang="en-US" sz="2000" dirty="0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each RTCP sender-report packet contains (for most recently generated packet in associated RTP stream):</a:t>
            </a:r>
          </a:p>
          <a:p>
            <a:pPr lvl="1">
              <a:defRPr/>
            </a:pPr>
            <a:r>
              <a:rPr lang="en-US" dirty="0"/>
              <a:t>timestamp of RTP packet </a:t>
            </a:r>
          </a:p>
          <a:p>
            <a:pPr lvl="1">
              <a:defRPr/>
            </a:pPr>
            <a:r>
              <a:rPr lang="en-US" dirty="0"/>
              <a:t>wall-clock time for when packet was </a:t>
            </a:r>
            <a:r>
              <a:rPr lang="en-US" dirty="0" smtClean="0"/>
              <a:t>created</a:t>
            </a:r>
            <a:endParaRPr lang="en-US" dirty="0"/>
          </a:p>
          <a:p>
            <a:pPr>
              <a:defRPr/>
            </a:pPr>
            <a:r>
              <a:rPr lang="en-US" sz="2400" dirty="0"/>
              <a:t>receivers uses association to synchronize playout of audio, video </a:t>
            </a:r>
          </a:p>
        </p:txBody>
      </p:sp>
      <p:pic>
        <p:nvPicPr>
          <p:cNvPr id="117766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683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7589A-32B0-5343-AA32-94A3B32135CC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80963"/>
            <a:ext cx="7772400" cy="8715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RTCP: bandwidth scaling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454150"/>
            <a:ext cx="3810000" cy="490855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RTCP attempts to limit its traffic to 5% of session </a:t>
            </a:r>
            <a:r>
              <a:rPr lang="en-US" i="1" dirty="0" smtClean="0">
                <a:solidFill>
                  <a:srgbClr val="CC0000"/>
                </a:solidFill>
              </a:rPr>
              <a:t>bandwidth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  <a:p>
            <a:pPr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000099"/>
                </a:solidFill>
              </a:rPr>
              <a:t>example : </a:t>
            </a:r>
            <a:r>
              <a:rPr lang="en-US" sz="2400" dirty="0" smtClean="0"/>
              <a:t>one </a:t>
            </a:r>
            <a:r>
              <a:rPr lang="en-US" sz="2400" dirty="0"/>
              <a:t>sender, sending video at 2 </a:t>
            </a:r>
            <a:r>
              <a:rPr lang="en-US" sz="2400" dirty="0" smtClean="0"/>
              <a:t>Mbps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RTCP </a:t>
            </a:r>
            <a:r>
              <a:rPr lang="en-US" sz="2400" dirty="0"/>
              <a:t>attempts to limit </a:t>
            </a:r>
            <a:r>
              <a:rPr lang="en-US" sz="2400" dirty="0" smtClean="0"/>
              <a:t>RTCP </a:t>
            </a:r>
            <a:r>
              <a:rPr lang="en-US" sz="2400" dirty="0"/>
              <a:t>traffic to 100 </a:t>
            </a:r>
            <a:r>
              <a:rPr lang="en-US" sz="2400" dirty="0" smtClean="0"/>
              <a:t>Kbps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RTCP gives 75% of  rate to receivers; remaining 25% to sender</a:t>
            </a:r>
            <a:endParaRPr lang="en-US" sz="2000" dirty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27525" y="1573213"/>
            <a:ext cx="4211638" cy="49085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75 kbps is equally shared among receivers: </a:t>
            </a:r>
          </a:p>
          <a:p>
            <a:pPr lvl="1">
              <a:defRPr/>
            </a:pPr>
            <a:r>
              <a:rPr lang="en-US" sz="2000" dirty="0"/>
              <a:t>with R receivers,  each receiver gets to send RTCP traffic at 75/R kbps. </a:t>
            </a:r>
          </a:p>
          <a:p>
            <a:pPr>
              <a:defRPr/>
            </a:pPr>
            <a:r>
              <a:rPr lang="en-US" sz="2400" dirty="0"/>
              <a:t>sender gets to send RTCP traffic at 25 kbps.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sz="2400" dirty="0"/>
              <a:t>participant determines RTCP packet transmission period by calculating avg RTCP packet size (across entire session) and dividing by  allocated rate</a:t>
            </a:r>
            <a:r>
              <a:rPr lang="en-US" sz="2000" dirty="0"/>
              <a:t> </a:t>
            </a:r>
          </a:p>
        </p:txBody>
      </p:sp>
      <p:pic>
        <p:nvPicPr>
          <p:cNvPr id="11981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99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5E57C0-9541-7A44-9427-06D13709BFCA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1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video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26628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15"/>
          <p:cNvGrpSpPr>
            <a:grpSpLocks/>
          </p:cNvGrpSpPr>
          <p:nvPr/>
        </p:nvGrpSpPr>
        <p:grpSpPr bwMode="auto">
          <a:xfrm>
            <a:off x="5345113" y="295275"/>
            <a:ext cx="3275012" cy="1730375"/>
            <a:chOff x="5345311" y="524250"/>
            <a:chExt cx="3274238" cy="1730242"/>
          </a:xfrm>
        </p:grpSpPr>
        <p:sp>
          <p:nvSpPr>
            <p:cNvPr id="26637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sp>
          <p:nvSpPr>
            <p:cNvPr id="26638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spatial coding example: </a:t>
              </a:r>
              <a:r>
                <a:rPr lang="en-US" sz="1400" i="0" dirty="0">
                  <a:latin typeface="Arial" charset="0"/>
                  <a:cs typeface="Arial" charset="0"/>
                </a:rPr>
                <a:t>instead of sending</a:t>
              </a:r>
              <a:r>
                <a:rPr lang="en-US" sz="1400" dirty="0">
                  <a:latin typeface="Arial" charset="0"/>
                  <a:cs typeface="Arial" charset="0"/>
                </a:rPr>
                <a:t> N </a:t>
              </a:r>
              <a:r>
                <a:rPr lang="en-US" sz="1400" i="0" dirty="0">
                  <a:latin typeface="Arial" charset="0"/>
                  <a:cs typeface="Arial" charset="0"/>
                </a:rPr>
                <a:t>values of same color (all purple), send only two values: color  value (</a:t>
              </a:r>
              <a:r>
                <a:rPr lang="en-US" sz="1400" dirty="0">
                  <a:latin typeface="Arial" charset="0"/>
                  <a:cs typeface="Arial" charset="0"/>
                </a:rPr>
                <a:t>purple)  and number of repeated values (</a:t>
              </a:r>
              <a:r>
                <a:rPr lang="en-US" sz="1400" i="0" dirty="0">
                  <a:latin typeface="Arial" charset="0"/>
                  <a:cs typeface="Arial" charset="0"/>
                </a:rPr>
                <a:t>N)</a:t>
              </a:r>
            </a:p>
          </p:txBody>
        </p:sp>
        <p:sp>
          <p:nvSpPr>
            <p:cNvPr id="26639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cxnSp>
          <p:nvCxnSpPr>
            <p:cNvPr id="26640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63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6633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i+1</a:t>
            </a:r>
          </a:p>
        </p:txBody>
      </p:sp>
      <p:sp>
        <p:nvSpPr>
          <p:cNvPr id="26634" name="TextBox 26"/>
          <p:cNvSpPr txBox="1">
            <a:spLocks noChangeArrowheads="1"/>
          </p:cNvSpPr>
          <p:nvPr/>
        </p:nvSpPr>
        <p:spPr bwMode="auto">
          <a:xfrm>
            <a:off x="4338638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temporal coding example: </a:t>
            </a:r>
            <a:r>
              <a:rPr lang="en-US" sz="1400" i="0" dirty="0">
                <a:latin typeface="Arial" charset="0"/>
                <a:cs typeface="Arial" charset="0"/>
              </a:rPr>
              <a:t>instead of sending complete frame at i+1, send only differences from frame i</a:t>
            </a:r>
          </a:p>
        </p:txBody>
      </p:sp>
      <p:cxnSp>
        <p:nvCxnSpPr>
          <p:cNvPr id="26635" name="Straight Connector 28"/>
          <p:cNvCxnSpPr>
            <a:cxnSpLocks noChangeShapeType="1"/>
          </p:cNvCxnSpPr>
          <p:nvPr/>
        </p:nvCxnSpPr>
        <p:spPr bwMode="auto">
          <a:xfrm>
            <a:off x="6149975" y="4181475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298450" y="1228725"/>
            <a:ext cx="411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CBR: (constant bit rate): </a:t>
            </a:r>
            <a:r>
              <a:rPr lang="en-US" sz="2400" i="0" dirty="0" smtClean="0">
                <a:solidFill>
                  <a:srgbClr val="000000"/>
                </a:solidFill>
              </a:rPr>
              <a:t>video encoding rate fixed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VBR:  (variable bit rate): </a:t>
            </a:r>
            <a:r>
              <a:rPr lang="en-US" sz="2400" i="0" dirty="0" smtClean="0">
                <a:solidFill>
                  <a:srgbClr val="000000"/>
                </a:solidFill>
              </a:rPr>
              <a:t>video </a:t>
            </a:r>
            <a:r>
              <a:rPr lang="en-US" sz="2400" i="0" dirty="0" smtClean="0"/>
              <a:t>encoding rate changes as amount of spatial, temporal coding changes 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examples: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MPEG 1 (CD-ROM) 1.5 Mbps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MPEG2 (DVD) 3-6 Mbps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MPEG4 (often used in Internet, &lt; 1 Mbps)</a:t>
            </a:r>
            <a:endParaRPr lang="en-US" i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0CCE8-972F-B948-B620-DFD8C7634084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8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064500" cy="871537"/>
          </a:xfrm>
        </p:spPr>
        <p:txBody>
          <a:bodyPr/>
          <a:lstStyle/>
          <a:p>
            <a:pPr>
              <a:defRPr/>
            </a:pPr>
            <a:r>
              <a:rPr lang="en-US" dirty="0"/>
              <a:t>SIP: </a:t>
            </a:r>
            <a:r>
              <a:rPr lang="en-US" sz="4000" dirty="0"/>
              <a:t>Session Initiation Protocol</a:t>
            </a:r>
            <a:r>
              <a:rPr lang="en-US" sz="2400" dirty="0"/>
              <a:t> </a:t>
            </a:r>
            <a:r>
              <a:rPr lang="en-US" sz="2000" dirty="0"/>
              <a:t>[RFC 3261]</a:t>
            </a:r>
            <a:endParaRPr lang="en-US" sz="2400" dirty="0"/>
          </a:p>
        </p:txBody>
      </p:sp>
      <p:sp>
        <p:nvSpPr>
          <p:cNvPr id="3665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7688" y="12287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long</a:t>
            </a:r>
            <a:r>
              <a:rPr lang="en-US" i="1" dirty="0">
                <a:solidFill>
                  <a:srgbClr val="CC0000"/>
                </a:solidFill>
              </a:rPr>
              <a:t>-term vision</a:t>
            </a:r>
            <a:r>
              <a:rPr lang="en-US" i="1" dirty="0" smtClean="0">
                <a:solidFill>
                  <a:srgbClr val="CC0000"/>
                </a:solidFill>
              </a:rPr>
              <a:t>:</a:t>
            </a:r>
            <a:endParaRPr lang="en-US" dirty="0"/>
          </a:p>
          <a:p>
            <a:pPr>
              <a:defRPr/>
            </a:pPr>
            <a:r>
              <a:rPr lang="en-US" dirty="0"/>
              <a:t>all telephone calls, video conference calls take place over Internet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eople identified </a:t>
            </a:r>
            <a:r>
              <a:rPr lang="en-US" dirty="0"/>
              <a:t>by names or e-mail addresses, rather than by phone numbers</a:t>
            </a:r>
          </a:p>
          <a:p>
            <a:pPr>
              <a:defRPr/>
            </a:pPr>
            <a:r>
              <a:rPr lang="en-US" dirty="0" smtClean="0"/>
              <a:t>can </a:t>
            </a:r>
            <a:r>
              <a:rPr lang="en-US" dirty="0"/>
              <a:t>reach </a:t>
            </a:r>
            <a:r>
              <a:rPr lang="en-US" dirty="0" smtClean="0"/>
              <a:t>callee </a:t>
            </a:r>
            <a:r>
              <a:rPr lang="en-US" i="1" dirty="0" smtClean="0"/>
              <a:t>(if callee so desires), </a:t>
            </a:r>
            <a:r>
              <a:rPr lang="en-US" dirty="0"/>
              <a:t>no matter where callee roams, no matter what IP device callee is currently using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2186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9128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BCBAF-CE56-E748-A0CC-F28A80E6D322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7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SIP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339850"/>
            <a:ext cx="3992562" cy="49085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SIP </a:t>
            </a:r>
            <a:r>
              <a:rPr lang="en-US" dirty="0"/>
              <a:t>provides mechanisms </a:t>
            </a:r>
            <a:r>
              <a:rPr lang="en-US" dirty="0" smtClean="0"/>
              <a:t>for call setup:</a:t>
            </a:r>
            <a:endParaRPr lang="en-US" sz="2400" dirty="0"/>
          </a:p>
          <a:p>
            <a:pPr lvl="1">
              <a:defRPr/>
            </a:pPr>
            <a:r>
              <a:rPr lang="en-US" sz="2800" dirty="0"/>
              <a:t>for caller to let callee know she wants to establish a call</a:t>
            </a:r>
          </a:p>
          <a:p>
            <a:pPr lvl="1">
              <a:defRPr/>
            </a:pPr>
            <a:r>
              <a:rPr lang="en-US" sz="2800" dirty="0"/>
              <a:t>so caller, callee can agree on media type, encoding</a:t>
            </a:r>
          </a:p>
          <a:p>
            <a:pPr lvl="1">
              <a:defRPr/>
            </a:pPr>
            <a:r>
              <a:rPr lang="en-US" sz="2800" dirty="0"/>
              <a:t>to end call</a:t>
            </a:r>
          </a:p>
          <a:p>
            <a:pPr>
              <a:defRPr/>
            </a:pPr>
            <a:endParaRPr lang="en-US" sz="2000" dirty="0"/>
          </a:p>
          <a:p>
            <a:pPr lvl="1">
              <a:defRPr/>
            </a:pPr>
            <a:endParaRPr lang="en-US" sz="1800" dirty="0"/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67225" y="1343025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determine current IP address of callee:</a:t>
            </a:r>
          </a:p>
          <a:p>
            <a:pPr lvl="1">
              <a:defRPr/>
            </a:pPr>
            <a:r>
              <a:rPr lang="en-US" dirty="0"/>
              <a:t>maps mnemonic identifier to current IP address</a:t>
            </a:r>
          </a:p>
          <a:p>
            <a:pPr>
              <a:defRPr/>
            </a:pPr>
            <a:r>
              <a:rPr lang="en-US" dirty="0"/>
              <a:t>call management:</a:t>
            </a:r>
            <a:endParaRPr lang="en-US" sz="2400" dirty="0"/>
          </a:p>
          <a:p>
            <a:pPr lvl="1">
              <a:defRPr/>
            </a:pPr>
            <a:r>
              <a:rPr lang="en-US" dirty="0"/>
              <a:t>add new media streams during call</a:t>
            </a:r>
          </a:p>
          <a:p>
            <a:pPr lvl="1">
              <a:defRPr/>
            </a:pPr>
            <a:r>
              <a:rPr lang="en-US" dirty="0"/>
              <a:t>change encoding during call</a:t>
            </a:r>
          </a:p>
          <a:p>
            <a:pPr lvl="1">
              <a:defRPr/>
            </a:pPr>
            <a:r>
              <a:rPr lang="en-US" dirty="0"/>
              <a:t>invite others </a:t>
            </a:r>
          </a:p>
          <a:p>
            <a:pPr lvl="1">
              <a:defRPr/>
            </a:pPr>
            <a:r>
              <a:rPr lang="en-US" dirty="0"/>
              <a:t>transfer, hold calls</a:t>
            </a:r>
            <a:endParaRPr lang="en-US" sz="2000" dirty="0"/>
          </a:p>
        </p:txBody>
      </p:sp>
      <p:pic>
        <p:nvPicPr>
          <p:cNvPr id="123910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830263"/>
            <a:ext cx="26638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B14B8-5EE2-DB48-9180-51E1968E01B2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8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34413" cy="87153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Example: </a:t>
            </a:r>
            <a:r>
              <a:rPr lang="en-US" sz="3600" dirty="0"/>
              <a:t>s</a:t>
            </a:r>
            <a:r>
              <a:rPr lang="en-US" sz="3600" dirty="0" smtClean="0"/>
              <a:t>etting up call </a:t>
            </a:r>
            <a:r>
              <a:rPr lang="en-US" sz="3600" dirty="0"/>
              <a:t>to known IP address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5757863" y="1535113"/>
            <a:ext cx="338613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Alice</a:t>
            </a:r>
            <a:r>
              <a:rPr lang="ja-JP" altLang="en-US" sz="2000" i="0" dirty="0">
                <a:latin typeface="+mn-lt"/>
              </a:rPr>
              <a:t>’</a:t>
            </a:r>
            <a:r>
              <a:rPr lang="en-US" sz="2000" i="0" dirty="0">
                <a:latin typeface="+mn-lt"/>
              </a:rPr>
              <a:t>s SIP invite message indicates her port number, IP address, encoding she prefers to receive (PCM </a:t>
            </a:r>
            <a:r>
              <a:rPr lang="en-US" sz="2000" i="0" dirty="0">
                <a:latin typeface="Symbol" charset="2"/>
                <a:cs typeface="Symbol" charset="2"/>
              </a:rPr>
              <a:t>m</a:t>
            </a:r>
            <a:r>
              <a:rPr lang="en-US" sz="2000" i="0" dirty="0">
                <a:latin typeface="+mn-lt"/>
              </a:rPr>
              <a:t>law</a:t>
            </a:r>
            <a:r>
              <a:rPr lang="en-US" sz="2000" i="0" dirty="0" smtClean="0">
                <a:latin typeface="+mn-lt"/>
              </a:rPr>
              <a:t>)</a:t>
            </a:r>
            <a:endParaRPr lang="en-US" sz="20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Bob</a:t>
            </a:r>
            <a:r>
              <a:rPr lang="ja-JP" altLang="en-US" sz="2000" i="0" dirty="0">
                <a:latin typeface="+mn-lt"/>
              </a:rPr>
              <a:t>’</a:t>
            </a:r>
            <a:r>
              <a:rPr lang="en-US" sz="2000" i="0" dirty="0">
                <a:latin typeface="+mn-lt"/>
              </a:rPr>
              <a:t>s 200 OK message indicates his port number, IP address, preferred encoding (GSM</a:t>
            </a:r>
            <a:r>
              <a:rPr lang="en-US" sz="2000" i="0" dirty="0" smtClean="0">
                <a:latin typeface="+mn-lt"/>
              </a:rPr>
              <a:t>)</a:t>
            </a:r>
            <a:endParaRPr lang="en-US" sz="20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SIP messages can be sent over TCP or UDP; here sent over RTP/</a:t>
            </a:r>
            <a:r>
              <a:rPr lang="en-US" sz="2000" i="0" dirty="0" smtClean="0">
                <a:latin typeface="+mn-lt"/>
              </a:rPr>
              <a:t>UDP</a:t>
            </a:r>
            <a:endParaRPr lang="en-US" sz="20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default SIP port number is 5060</a:t>
            </a:r>
          </a:p>
        </p:txBody>
      </p:sp>
      <p:graphicFrame>
        <p:nvGraphicFramePr>
          <p:cNvPr id="125955" name="Object 7"/>
          <p:cNvGraphicFramePr>
            <a:graphicFrameLocks noChangeAspect="1"/>
          </p:cNvGraphicFramePr>
          <p:nvPr/>
        </p:nvGraphicFramePr>
        <p:xfrm>
          <a:off x="-465138" y="1031875"/>
          <a:ext cx="6767513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5" name="VISIO" r:id="rId4" imgW="8255000" imgH="6553200" progId="Visio.Drawing.5">
                  <p:embed/>
                </p:oleObj>
              </mc:Choice>
              <mc:Fallback>
                <p:oleObj name="VISIO" r:id="rId4" imgW="8255000" imgH="65532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5138" y="1031875"/>
                        <a:ext cx="6767513" cy="555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Rectangle 1"/>
          <p:cNvSpPr>
            <a:spLocks noChangeArrowheads="1"/>
          </p:cNvSpPr>
          <p:nvPr/>
        </p:nvSpPr>
        <p:spPr bwMode="auto">
          <a:xfrm>
            <a:off x="712788" y="1298575"/>
            <a:ext cx="800100" cy="655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5959" name="Rectangle 10"/>
          <p:cNvSpPr>
            <a:spLocks noChangeArrowheads="1"/>
          </p:cNvSpPr>
          <p:nvPr/>
        </p:nvSpPr>
        <p:spPr bwMode="auto">
          <a:xfrm>
            <a:off x="4176713" y="1265238"/>
            <a:ext cx="798512" cy="657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5960" name="Group 542"/>
          <p:cNvGrpSpPr>
            <a:grpSpLocks/>
          </p:cNvGrpSpPr>
          <p:nvPr/>
        </p:nvGrpSpPr>
        <p:grpSpPr bwMode="auto">
          <a:xfrm flipH="1">
            <a:off x="4033838" y="1208088"/>
            <a:ext cx="1114425" cy="825500"/>
            <a:chOff x="-44" y="1473"/>
            <a:chExt cx="981" cy="1105"/>
          </a:xfrm>
        </p:grpSpPr>
        <p:pic>
          <p:nvPicPr>
            <p:cNvPr id="125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5961" name="Group 542"/>
          <p:cNvGrpSpPr>
            <a:grpSpLocks/>
          </p:cNvGrpSpPr>
          <p:nvPr/>
        </p:nvGrpSpPr>
        <p:grpSpPr bwMode="auto">
          <a:xfrm>
            <a:off x="471488" y="1241425"/>
            <a:ext cx="1114425" cy="825500"/>
            <a:chOff x="-44" y="1473"/>
            <a:chExt cx="981" cy="1105"/>
          </a:xfrm>
        </p:grpSpPr>
        <p:pic>
          <p:nvPicPr>
            <p:cNvPr id="12596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25962" name="Picture 6" descr="underline_b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66357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F8A5B-6792-9646-B3D1-C5344A948129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7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493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Setting up a call (more)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09688"/>
            <a:ext cx="4041775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codec negotiation:</a:t>
            </a:r>
          </a:p>
          <a:p>
            <a:pPr lvl="1">
              <a:defRPr/>
            </a:pPr>
            <a:r>
              <a:rPr lang="en-US" dirty="0"/>
              <a:t>suppose Bob </a:t>
            </a:r>
            <a:r>
              <a:rPr lang="en-US" dirty="0" smtClean="0"/>
              <a:t>doesn’t </a:t>
            </a:r>
            <a:r>
              <a:rPr lang="en-US" dirty="0"/>
              <a:t>have PCM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law encoder </a:t>
            </a:r>
            <a:endParaRPr lang="en-US" dirty="0"/>
          </a:p>
          <a:p>
            <a:pPr lvl="1">
              <a:defRPr/>
            </a:pPr>
            <a:r>
              <a:rPr lang="en-US" dirty="0"/>
              <a:t>Bob will instead reply with 606 Not Acceptable Reply, listing his </a:t>
            </a:r>
            <a:r>
              <a:rPr lang="en-US" dirty="0" smtClean="0"/>
              <a:t>encoders. </a:t>
            </a:r>
            <a:r>
              <a:rPr lang="en-US" dirty="0"/>
              <a:t>Alice can then send new INVITE message, advertising different encoder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279525"/>
            <a:ext cx="3810000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rejecting a call</a:t>
            </a:r>
          </a:p>
          <a:p>
            <a:pPr lvl="1">
              <a:defRPr/>
            </a:pPr>
            <a:r>
              <a:rPr lang="en-US" dirty="0"/>
              <a:t>Bob can reject with replies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busy,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gone,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payment required,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forbidden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defRPr/>
            </a:pPr>
            <a:r>
              <a:rPr lang="en-US" dirty="0"/>
              <a:t>media can be sent over RTP or some other protocol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E6ECE-5957-A847-BEC0-61710231A9C7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1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476250" y="1235075"/>
            <a:ext cx="5278438" cy="3643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11125"/>
            <a:ext cx="7772400" cy="793750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of SIP message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5403850" cy="4800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INVITE sip:bob@domain.com SIP/2.0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Via: SIP/2.0/UDP 167.180.112.24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From: sip:alice@hereway.com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To: sip:bob@domain.com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Call-ID: a2e3a@pigeon.hereway.com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Content-Type: application/sdp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Content-Length: 885</a:t>
            </a:r>
          </a:p>
          <a:p>
            <a:pPr>
              <a:buFont typeface="Wingdings" charset="0"/>
              <a:buNone/>
              <a:defRPr/>
            </a:pPr>
            <a:endParaRPr lang="en-US" sz="2000" dirty="0">
              <a:latin typeface="Courier New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c=IN IP4 167.180.112.24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m=audio 38060 RTP/AVP 0</a:t>
            </a:r>
            <a:endParaRPr lang="en-US" sz="1600" dirty="0">
              <a:latin typeface="Courier New" charset="0"/>
            </a:endParaRPr>
          </a:p>
          <a:p>
            <a:pPr>
              <a:buFont typeface="Wingdings" charset="0"/>
              <a:buNone/>
              <a:defRPr/>
            </a:pPr>
            <a:endParaRPr lang="en-US" sz="2000" dirty="0" smtClean="0"/>
          </a:p>
          <a:p>
            <a:pPr>
              <a:buFont typeface="Wingdings" charset="0"/>
              <a:buNone/>
              <a:defRPr/>
            </a:pPr>
            <a:endParaRPr lang="en-US" sz="2000" dirty="0"/>
          </a:p>
          <a:p>
            <a:pPr>
              <a:buFont typeface="Wingdings" charset="0"/>
              <a:buNone/>
              <a:defRPr/>
            </a:pPr>
            <a:r>
              <a:rPr lang="en-US" sz="2000" dirty="0" smtClean="0"/>
              <a:t>Notes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HTTP message syntax</a:t>
            </a:r>
          </a:p>
          <a:p>
            <a:pPr>
              <a:defRPr/>
            </a:pPr>
            <a:r>
              <a:rPr lang="en-US" sz="2000" dirty="0"/>
              <a:t>sdp = session description protocol</a:t>
            </a:r>
          </a:p>
          <a:p>
            <a:pPr>
              <a:defRPr/>
            </a:pPr>
            <a:r>
              <a:rPr lang="en-US" sz="2000" dirty="0"/>
              <a:t>Call-ID is unique for every </a:t>
            </a:r>
            <a:r>
              <a:rPr lang="en-US" sz="2000" dirty="0" smtClean="0"/>
              <a:t>call</a:t>
            </a:r>
            <a:endParaRPr lang="en-US" sz="2000" dirty="0"/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215063" y="1255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5999163" y="1546225"/>
            <a:ext cx="31448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Here we don</a:t>
            </a:r>
            <a:r>
              <a:rPr lang="ja-JP" altLang="en-US" i="0" dirty="0" smtClean="0">
                <a:latin typeface="+mn-lt"/>
              </a:rPr>
              <a:t>’</a:t>
            </a:r>
            <a:r>
              <a:rPr lang="en-US" i="0" dirty="0" smtClean="0">
                <a:latin typeface="+mn-lt"/>
              </a:rPr>
              <a:t>t know Bob</a:t>
            </a:r>
            <a:r>
              <a:rPr lang="ja-JP" altLang="en-US" i="0" dirty="0" smtClean="0">
                <a:latin typeface="+mn-lt"/>
              </a:rPr>
              <a:t>’</a:t>
            </a:r>
            <a:r>
              <a:rPr lang="en-US" i="0" dirty="0" smtClean="0">
                <a:latin typeface="+mn-lt"/>
              </a:rPr>
              <a:t>s IP address</a:t>
            </a:r>
          </a:p>
          <a:p>
            <a:pPr marL="568325" lvl="1" indent="-342900">
              <a:buClr>
                <a:srgbClr val="000099"/>
              </a:buClr>
              <a:buFont typeface="Arial"/>
              <a:buChar char="•"/>
              <a:defRPr/>
            </a:pPr>
            <a:r>
              <a:rPr lang="en-US" i="0" dirty="0" smtClean="0">
                <a:latin typeface="+mn-lt"/>
              </a:rPr>
              <a:t>intermediate SIP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servers needed</a:t>
            </a: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6018212" y="3055938"/>
            <a:ext cx="31257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Alice sends, receives SIP messages using SIP default port </a:t>
            </a:r>
            <a:r>
              <a:rPr lang="en-US" sz="2400" i="0" dirty="0" smtClean="0">
                <a:latin typeface="+mn-lt"/>
              </a:rPr>
              <a:t>506</a:t>
            </a:r>
            <a:endParaRPr lang="en-US" sz="2400" i="0" dirty="0">
              <a:latin typeface="+mn-lt"/>
            </a:endParaRP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Alice specifies in header that SIP client </a:t>
            </a:r>
            <a:r>
              <a:rPr lang="en-US" sz="2400" i="0" dirty="0" smtClean="0">
                <a:latin typeface="+mn-lt"/>
              </a:rPr>
              <a:t>sends</a:t>
            </a:r>
            <a:r>
              <a:rPr lang="en-US" sz="2400" i="0" dirty="0">
                <a:latin typeface="+mn-lt"/>
              </a:rPr>
              <a:t>, receives SIP messages over UDP</a:t>
            </a:r>
          </a:p>
        </p:txBody>
      </p:sp>
      <p:pic>
        <p:nvPicPr>
          <p:cNvPr id="13005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636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4F807-ABFD-BC41-BC5A-50487D370B59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4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Name </a:t>
            </a:r>
            <a:r>
              <a:rPr lang="en-US" dirty="0" smtClean="0"/>
              <a:t>translation, user </a:t>
            </a:r>
            <a:r>
              <a:rPr lang="en-US" dirty="0"/>
              <a:t>location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60838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caller wants to call callee, but only has callee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name or e-mail address.</a:t>
            </a:r>
          </a:p>
          <a:p>
            <a:pPr>
              <a:defRPr/>
            </a:pPr>
            <a:r>
              <a:rPr lang="en-US" dirty="0"/>
              <a:t>need to get IP address of </a:t>
            </a:r>
            <a:r>
              <a:rPr lang="en-US" dirty="0" smtClean="0"/>
              <a:t>callee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current host:</a:t>
            </a:r>
            <a:endParaRPr lang="en-US" sz="2400" dirty="0"/>
          </a:p>
          <a:p>
            <a:pPr lvl="1">
              <a:defRPr/>
            </a:pPr>
            <a:r>
              <a:rPr lang="en-US" dirty="0"/>
              <a:t>user moves around</a:t>
            </a:r>
          </a:p>
          <a:p>
            <a:pPr lvl="1">
              <a:defRPr/>
            </a:pPr>
            <a:r>
              <a:rPr lang="en-US" dirty="0"/>
              <a:t>DHCP protocol</a:t>
            </a:r>
          </a:p>
          <a:p>
            <a:pPr lvl="1">
              <a:defRPr/>
            </a:pPr>
            <a:r>
              <a:rPr lang="en-US" dirty="0"/>
              <a:t>user has different IP devices (PC, </a:t>
            </a:r>
            <a:r>
              <a:rPr lang="en-US" dirty="0" smtClean="0"/>
              <a:t>smartphone, </a:t>
            </a:r>
            <a:r>
              <a:rPr lang="en-US" dirty="0"/>
              <a:t>car device)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090988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result can be based on:</a:t>
            </a:r>
            <a:endParaRPr lang="en-US" sz="2400" dirty="0"/>
          </a:p>
          <a:p>
            <a:pPr lvl="1">
              <a:defRPr/>
            </a:pPr>
            <a:r>
              <a:rPr lang="en-US" dirty="0"/>
              <a:t> time of day (work, home)</a:t>
            </a:r>
          </a:p>
          <a:p>
            <a:pPr lvl="1">
              <a:defRPr/>
            </a:pPr>
            <a:r>
              <a:rPr lang="en-US" dirty="0"/>
              <a:t>caller (don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want boss to call you at home)</a:t>
            </a:r>
          </a:p>
          <a:p>
            <a:pPr lvl="1">
              <a:defRPr/>
            </a:pPr>
            <a:r>
              <a:rPr lang="en-US" dirty="0"/>
              <a:t>status of callee (calls sent to voicemail when callee is already talking </a:t>
            </a:r>
            <a:r>
              <a:rPr lang="en-US" dirty="0" smtClean="0"/>
              <a:t>to someone)</a:t>
            </a:r>
          </a:p>
        </p:txBody>
      </p:sp>
      <p:pic>
        <p:nvPicPr>
          <p:cNvPr id="13210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540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11DB3-4E38-3242-B1EC-6674C03CD70B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1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28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SIP </a:t>
            </a:r>
            <a:r>
              <a:rPr lang="en-US" dirty="0" smtClean="0"/>
              <a:t>registrar</a:t>
            </a:r>
            <a:endParaRPr lang="en-US" dirty="0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1650" y="3616325"/>
            <a:ext cx="7032625" cy="1893888"/>
          </a:xfrm>
          <a:ln cap="flat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REGISTER sip:domain.com SIP/2.0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Via: SIP/2.0/UDP 193.64.210.89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From: sip:bob@domain.com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To: sip:bob@domain.com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Expires: 3600</a:t>
            </a: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454025" y="1192213"/>
            <a:ext cx="833913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52425" indent="-3524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latin typeface="+mn-lt"/>
              </a:rPr>
              <a:t>one function of SIP server: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registrar</a:t>
            </a:r>
          </a:p>
          <a:p>
            <a:pPr marL="352425" indent="-3524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latin typeface="+mn-lt"/>
              </a:rPr>
              <a:t>when Bob starts SIP client, client sends SIP REGISTER message to Bob</a:t>
            </a:r>
            <a:r>
              <a:rPr lang="ja-JP" altLang="en-US" sz="2800" i="0" dirty="0">
                <a:latin typeface="+mn-lt"/>
              </a:rPr>
              <a:t>’</a:t>
            </a:r>
            <a:r>
              <a:rPr lang="en-US" sz="2800" i="0" dirty="0">
                <a:latin typeface="+mn-lt"/>
              </a:rPr>
              <a:t>s registrar server</a:t>
            </a: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477838" y="2900363"/>
            <a:ext cx="2513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register message:</a:t>
            </a:r>
          </a:p>
        </p:txBody>
      </p:sp>
      <p:pic>
        <p:nvPicPr>
          <p:cNvPr id="13415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1700"/>
            <a:ext cx="27924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D8BC69-FDAA-5146-A2A8-8378C3AFE005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6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14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SIP </a:t>
            </a:r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8750"/>
            <a:ext cx="8129588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another function of SIP server: </a:t>
            </a:r>
            <a:r>
              <a:rPr lang="en-US" i="1" dirty="0" smtClean="0">
                <a:solidFill>
                  <a:srgbClr val="CC0000"/>
                </a:solidFill>
              </a:rPr>
              <a:t>proxy</a:t>
            </a:r>
          </a:p>
          <a:p>
            <a:pPr>
              <a:defRPr/>
            </a:pPr>
            <a:r>
              <a:rPr lang="en-US" dirty="0" smtClean="0"/>
              <a:t>Alice </a:t>
            </a:r>
            <a:r>
              <a:rPr lang="en-US" dirty="0"/>
              <a:t>sends invite message to her proxy server</a:t>
            </a:r>
          </a:p>
          <a:p>
            <a:pPr lvl="1">
              <a:defRPr/>
            </a:pPr>
            <a:r>
              <a:rPr lang="en-US" dirty="0"/>
              <a:t>contains address sip:bob@domain.com</a:t>
            </a:r>
          </a:p>
          <a:p>
            <a:pPr lvl="1">
              <a:defRPr/>
            </a:pPr>
            <a:r>
              <a:rPr lang="en-US" dirty="0"/>
              <a:t>proxy responsible for routing SIP messages to </a:t>
            </a:r>
            <a:r>
              <a:rPr lang="en-US" dirty="0" smtClean="0"/>
              <a:t>callee, possibly </a:t>
            </a:r>
            <a:r>
              <a:rPr lang="en-US" dirty="0"/>
              <a:t>through multiple </a:t>
            </a:r>
            <a:r>
              <a:rPr lang="en-US" dirty="0" smtClean="0"/>
              <a:t>proxies</a:t>
            </a:r>
            <a:endParaRPr lang="en-US" dirty="0"/>
          </a:p>
          <a:p>
            <a:pPr>
              <a:defRPr/>
            </a:pPr>
            <a:r>
              <a:rPr lang="en-US" dirty="0" smtClean="0"/>
              <a:t>Bob </a:t>
            </a:r>
            <a:r>
              <a:rPr lang="en-US" dirty="0"/>
              <a:t>sends response back through </a:t>
            </a:r>
            <a:r>
              <a:rPr lang="en-US" dirty="0" smtClean="0"/>
              <a:t>same </a:t>
            </a:r>
            <a:r>
              <a:rPr lang="en-US" dirty="0"/>
              <a:t>set of </a:t>
            </a:r>
            <a:r>
              <a:rPr lang="en-US" dirty="0" smtClean="0"/>
              <a:t>SIP proxies</a:t>
            </a:r>
            <a:endParaRPr lang="en-US" dirty="0"/>
          </a:p>
          <a:p>
            <a:pPr>
              <a:defRPr/>
            </a:pPr>
            <a:r>
              <a:rPr lang="en-US" dirty="0"/>
              <a:t>proxy returns </a:t>
            </a:r>
            <a:r>
              <a:rPr lang="en-US" dirty="0" smtClean="0"/>
              <a:t>Bob’s SIP </a:t>
            </a:r>
            <a:r>
              <a:rPr lang="en-US" dirty="0"/>
              <a:t>response message to Alice </a:t>
            </a:r>
          </a:p>
          <a:p>
            <a:pPr lvl="1">
              <a:defRPr/>
            </a:pPr>
            <a:r>
              <a:rPr lang="en-US" dirty="0"/>
              <a:t>contains Bob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IP address</a:t>
            </a:r>
          </a:p>
          <a:p>
            <a:pPr>
              <a:defRPr/>
            </a:pPr>
            <a:r>
              <a:rPr lang="en-US" dirty="0" smtClean="0"/>
              <a:t>SIP proxy </a:t>
            </a:r>
            <a:r>
              <a:rPr lang="en-US" dirty="0"/>
              <a:t>analogous to local DNS </a:t>
            </a:r>
            <a:r>
              <a:rPr lang="en-US" dirty="0" smtClean="0"/>
              <a:t>server plus TCP setup</a:t>
            </a:r>
            <a:endParaRPr lang="en-US" dirty="0"/>
          </a:p>
        </p:txBody>
      </p:sp>
      <p:pic>
        <p:nvPicPr>
          <p:cNvPr id="136197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1700"/>
            <a:ext cx="23780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8226B-8A91-6443-AB07-55FC879FAC42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8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87153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SIP example: </a:t>
            </a:r>
            <a:r>
              <a:rPr lang="en-US" sz="2400" dirty="0" smtClean="0"/>
              <a:t>jim@umass.edu </a:t>
            </a:r>
            <a:r>
              <a:rPr lang="en-US" sz="3600" dirty="0" smtClean="0"/>
              <a:t>calls</a:t>
            </a:r>
            <a:r>
              <a:rPr lang="en-US" sz="2400" dirty="0" smtClean="0"/>
              <a:t> keith@poly.edu</a:t>
            </a:r>
            <a:endParaRPr lang="en-US" sz="4000" dirty="0"/>
          </a:p>
        </p:txBody>
      </p:sp>
      <p:pic>
        <p:nvPicPr>
          <p:cNvPr id="138244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9398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45" name="Group 542"/>
          <p:cNvGrpSpPr>
            <a:grpSpLocks/>
          </p:cNvGrpSpPr>
          <p:nvPr/>
        </p:nvGrpSpPr>
        <p:grpSpPr bwMode="auto">
          <a:xfrm>
            <a:off x="1754188" y="5011738"/>
            <a:ext cx="963612" cy="835025"/>
            <a:chOff x="-44" y="1473"/>
            <a:chExt cx="981" cy="1105"/>
          </a:xfrm>
        </p:grpSpPr>
        <p:pic>
          <p:nvPicPr>
            <p:cNvPr id="13840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40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38246" name="Group 249"/>
          <p:cNvGrpSpPr>
            <a:grpSpLocks/>
          </p:cNvGrpSpPr>
          <p:nvPr/>
        </p:nvGrpSpPr>
        <p:grpSpPr bwMode="auto">
          <a:xfrm>
            <a:off x="4181475" y="1455738"/>
            <a:ext cx="363538" cy="687387"/>
            <a:chOff x="4140" y="429"/>
            <a:chExt cx="1425" cy="2396"/>
          </a:xfrm>
        </p:grpSpPr>
        <p:sp>
          <p:nvSpPr>
            <p:cNvPr id="13837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7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7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7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2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7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7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0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9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0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8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78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838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838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76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8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8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8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0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1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2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73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61456" name="Group 61455"/>
          <p:cNvGrpSpPr>
            <a:grpSpLocks/>
          </p:cNvGrpSpPr>
          <p:nvPr/>
        </p:nvGrpSpPr>
        <p:grpSpPr bwMode="auto">
          <a:xfrm>
            <a:off x="349250" y="3860800"/>
            <a:ext cx="2168525" cy="1147763"/>
            <a:chOff x="349470" y="3860317"/>
            <a:chExt cx="2167676" cy="1148075"/>
          </a:xfrm>
        </p:grpSpPr>
        <p:cxnSp>
          <p:nvCxnSpPr>
            <p:cNvPr id="138366" name="Straight Arrow Connector 44"/>
            <p:cNvCxnSpPr>
              <a:cxnSpLocks noChangeShapeType="1"/>
            </p:cNvCxnSpPr>
            <p:nvPr/>
          </p:nvCxnSpPr>
          <p:spPr bwMode="auto">
            <a:xfrm flipH="1" flipV="1">
              <a:off x="2368949" y="3938223"/>
              <a:ext cx="14270" cy="10701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367" name="Group 61441"/>
            <p:cNvGrpSpPr>
              <a:grpSpLocks/>
            </p:cNvGrpSpPr>
            <p:nvPr/>
          </p:nvGrpSpPr>
          <p:grpSpPr bwMode="auto">
            <a:xfrm>
              <a:off x="2199635" y="4437382"/>
              <a:ext cx="317511" cy="369332"/>
              <a:chOff x="7454630" y="3313376"/>
              <a:chExt cx="317511" cy="369332"/>
            </a:xfrm>
          </p:grpSpPr>
          <p:sp>
            <p:nvSpPr>
              <p:cNvPr id="138369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370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138368" name="TextBox 61442"/>
            <p:cNvSpPr txBox="1">
              <a:spLocks noChangeArrowheads="1"/>
            </p:cNvSpPr>
            <p:nvPr/>
          </p:nvSpPr>
          <p:spPr bwMode="auto">
            <a:xfrm>
              <a:off x="349470" y="3860317"/>
              <a:ext cx="213364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1. Jim sends INVITE</a:t>
              </a:r>
              <a:br>
                <a:rPr lang="en-US" sz="1800" i="0" dirty="0">
                  <a:latin typeface="Arial Narrow" charset="0"/>
                  <a:cs typeface="Arial Narrow" charset="0"/>
                </a:rPr>
              </a:br>
              <a:r>
                <a:rPr lang="en-US" sz="1800" i="0" dirty="0">
                  <a:latin typeface="Arial Narrow" charset="0"/>
                  <a:cs typeface="Arial Narrow" charset="0"/>
                </a:rPr>
                <a:t>message to UMass SIP proxy. </a:t>
              </a:r>
            </a:p>
          </p:txBody>
        </p:sp>
      </p:grpSp>
      <p:grpSp>
        <p:nvGrpSpPr>
          <p:cNvPr id="138248" name="Group 249"/>
          <p:cNvGrpSpPr>
            <a:grpSpLocks/>
          </p:cNvGrpSpPr>
          <p:nvPr/>
        </p:nvGrpSpPr>
        <p:grpSpPr bwMode="auto">
          <a:xfrm>
            <a:off x="2349500" y="3163888"/>
            <a:ext cx="363538" cy="687387"/>
            <a:chOff x="4140" y="429"/>
            <a:chExt cx="1425" cy="2396"/>
          </a:xfrm>
        </p:grpSpPr>
        <p:sp>
          <p:nvSpPr>
            <p:cNvPr id="13833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3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3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3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9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60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34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4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7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8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37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8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4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5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834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834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3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4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42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4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4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5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48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49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50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51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52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38249" name="Group 249"/>
          <p:cNvGrpSpPr>
            <a:grpSpLocks/>
          </p:cNvGrpSpPr>
          <p:nvPr/>
        </p:nvGrpSpPr>
        <p:grpSpPr bwMode="auto">
          <a:xfrm>
            <a:off x="6740525" y="3116263"/>
            <a:ext cx="363538" cy="687387"/>
            <a:chOff x="4140" y="429"/>
            <a:chExt cx="1425" cy="2396"/>
          </a:xfrm>
        </p:grpSpPr>
        <p:sp>
          <p:nvSpPr>
            <p:cNvPr id="13830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0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0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0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2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93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68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0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0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91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70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1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1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8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89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831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831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6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87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7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1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1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1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1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2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3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84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5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61458" name="Group 61457"/>
          <p:cNvGrpSpPr>
            <a:grpSpLocks/>
          </p:cNvGrpSpPr>
          <p:nvPr/>
        </p:nvGrpSpPr>
        <p:grpSpPr bwMode="auto">
          <a:xfrm>
            <a:off x="760413" y="1625600"/>
            <a:ext cx="3235325" cy="1257300"/>
            <a:chOff x="760953" y="1625206"/>
            <a:chExt cx="3234864" cy="1257120"/>
          </a:xfrm>
        </p:grpSpPr>
        <p:sp>
          <p:nvSpPr>
            <p:cNvPr id="138297" name="TextBox 200"/>
            <p:cNvSpPr txBox="1">
              <a:spLocks noChangeArrowheads="1"/>
            </p:cNvSpPr>
            <p:nvPr/>
          </p:nvSpPr>
          <p:spPr bwMode="auto">
            <a:xfrm>
              <a:off x="760953" y="1625206"/>
              <a:ext cx="31064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2. UMass proxy forwards request</a:t>
              </a:r>
            </a:p>
            <a:p>
              <a:r>
                <a:rPr lang="en-US" sz="1800" i="0" dirty="0">
                  <a:latin typeface="Arial Narrow" charset="0"/>
                  <a:cs typeface="Arial Narrow" charset="0"/>
                </a:rPr>
                <a:t> to Poly registrar server</a:t>
              </a:r>
            </a:p>
          </p:txBody>
        </p:sp>
        <p:cxnSp>
          <p:nvCxnSpPr>
            <p:cNvPr id="138298" name="Straight Arrow Connector 293"/>
            <p:cNvCxnSpPr>
              <a:cxnSpLocks noChangeShapeType="1"/>
            </p:cNvCxnSpPr>
            <p:nvPr/>
          </p:nvCxnSpPr>
          <p:spPr bwMode="auto">
            <a:xfrm flipV="1">
              <a:off x="2483115" y="1840692"/>
              <a:ext cx="1512702" cy="104163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99" name="Group 194"/>
            <p:cNvGrpSpPr>
              <a:grpSpLocks/>
            </p:cNvGrpSpPr>
            <p:nvPr/>
          </p:nvGrpSpPr>
          <p:grpSpPr bwMode="auto">
            <a:xfrm>
              <a:off x="2986415" y="2195385"/>
              <a:ext cx="322117" cy="369332"/>
              <a:chOff x="7408615" y="3244352"/>
              <a:chExt cx="322117" cy="369332"/>
            </a:xfrm>
          </p:grpSpPr>
          <p:sp>
            <p:nvSpPr>
              <p:cNvPr id="138300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301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61459" name="Group 61458"/>
          <p:cNvGrpSpPr>
            <a:grpSpLocks/>
          </p:cNvGrpSpPr>
          <p:nvPr/>
        </p:nvGrpSpPr>
        <p:grpSpPr bwMode="auto">
          <a:xfrm>
            <a:off x="2797175" y="2068513"/>
            <a:ext cx="5280025" cy="928687"/>
            <a:chOff x="2797072" y="2068996"/>
            <a:chExt cx="5280193" cy="927479"/>
          </a:xfrm>
        </p:grpSpPr>
        <p:sp>
          <p:nvSpPr>
            <p:cNvPr id="138292" name="TextBox 209"/>
            <p:cNvSpPr txBox="1">
              <a:spLocks noChangeArrowheads="1"/>
            </p:cNvSpPr>
            <p:nvPr/>
          </p:nvSpPr>
          <p:spPr bwMode="auto">
            <a:xfrm>
              <a:off x="3948429" y="2138932"/>
              <a:ext cx="4128836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3. Poly server returns redirect response,</a:t>
              </a:r>
              <a:br>
                <a:rPr lang="en-US" sz="1800" i="0" dirty="0">
                  <a:latin typeface="Arial Narrow" charset="0"/>
                  <a:cs typeface="Arial Narrow" charset="0"/>
                </a:rPr>
              </a:br>
              <a:r>
                <a:rPr lang="en-US" sz="1800" i="0" dirty="0">
                  <a:latin typeface="Arial Narrow" charset="0"/>
                  <a:cs typeface="Arial Narrow" charset="0"/>
                </a:rPr>
                <a:t>indicating that it should  try keith@eurecom.fr</a:t>
              </a:r>
            </a:p>
          </p:txBody>
        </p:sp>
        <p:cxnSp>
          <p:nvCxnSpPr>
            <p:cNvPr id="138293" name="Straight Arrow Connector 294"/>
            <p:cNvCxnSpPr>
              <a:cxnSpLocks noChangeShapeType="1"/>
            </p:cNvCxnSpPr>
            <p:nvPr/>
          </p:nvCxnSpPr>
          <p:spPr bwMode="auto">
            <a:xfrm flipV="1">
              <a:off x="2797072" y="2068996"/>
              <a:ext cx="1369995" cy="9274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94" name="Group 204"/>
            <p:cNvGrpSpPr>
              <a:grpSpLocks/>
            </p:cNvGrpSpPr>
            <p:nvPr/>
          </p:nvGrpSpPr>
          <p:grpSpPr bwMode="auto">
            <a:xfrm>
              <a:off x="3479423" y="2235406"/>
              <a:ext cx="317511" cy="369332"/>
              <a:chOff x="7454630" y="3313376"/>
              <a:chExt cx="317511" cy="369332"/>
            </a:xfrm>
          </p:grpSpPr>
          <p:sp>
            <p:nvSpPr>
              <p:cNvPr id="138295" name="Oval 205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96" name="TextBox 206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138252" name="Group 542"/>
          <p:cNvGrpSpPr>
            <a:grpSpLocks/>
          </p:cNvGrpSpPr>
          <p:nvPr/>
        </p:nvGrpSpPr>
        <p:grpSpPr bwMode="auto">
          <a:xfrm flipH="1">
            <a:off x="6529388" y="5435600"/>
            <a:ext cx="963612" cy="833438"/>
            <a:chOff x="-44" y="1473"/>
            <a:chExt cx="981" cy="1105"/>
          </a:xfrm>
        </p:grpSpPr>
        <p:pic>
          <p:nvPicPr>
            <p:cNvPr id="138290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91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1461" name="Group 61460"/>
          <p:cNvGrpSpPr>
            <a:grpSpLocks/>
          </p:cNvGrpSpPr>
          <p:nvPr/>
        </p:nvGrpSpPr>
        <p:grpSpPr bwMode="auto">
          <a:xfrm>
            <a:off x="6894513" y="3832225"/>
            <a:ext cx="1935162" cy="1754188"/>
            <a:chOff x="6823899" y="3818107"/>
            <a:chExt cx="1934788" cy="1754327"/>
          </a:xfrm>
        </p:grpSpPr>
        <p:sp>
          <p:nvSpPr>
            <p:cNvPr id="138285" name="TextBox 218"/>
            <p:cNvSpPr txBox="1">
              <a:spLocks noChangeArrowheads="1"/>
            </p:cNvSpPr>
            <p:nvPr/>
          </p:nvSpPr>
          <p:spPr bwMode="auto">
            <a:xfrm>
              <a:off x="7131820" y="3818107"/>
              <a:ext cx="1626867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5. eurecom registrar forwards INVITE to 197.87.54.21, which is running keith</a:t>
              </a:r>
              <a:r>
                <a:rPr lang="ja-JP" altLang="en-US" sz="1800" i="0" dirty="0">
                  <a:latin typeface="Arial Narrow" charset="0"/>
                  <a:cs typeface="Arial Narrow" charset="0"/>
                </a:rPr>
                <a:t>’</a:t>
              </a:r>
              <a:r>
                <a:rPr lang="en-US" altLang="ja-JP" sz="1800" i="0" dirty="0">
                  <a:latin typeface="Arial Narrow" charset="0"/>
                  <a:cs typeface="Arial Narrow" charset="0"/>
                </a:rPr>
                <a:t>s SIP client</a:t>
              </a:r>
              <a:endParaRPr lang="en-US" sz="1800" i="0" dirty="0">
                <a:latin typeface="Arial Narrow" charset="0"/>
                <a:cs typeface="Arial Narrow" charset="0"/>
              </a:endParaRPr>
            </a:p>
          </p:txBody>
        </p:sp>
        <p:cxnSp>
          <p:nvCxnSpPr>
            <p:cNvPr id="138286" name="Straight Arrow Connector 302"/>
            <p:cNvCxnSpPr>
              <a:cxnSpLocks noChangeShapeType="1"/>
            </p:cNvCxnSpPr>
            <p:nvPr/>
          </p:nvCxnSpPr>
          <p:spPr bwMode="auto">
            <a:xfrm flipH="1">
              <a:off x="6964138" y="3948400"/>
              <a:ext cx="5092" cy="13739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87" name="Group 303"/>
            <p:cNvGrpSpPr>
              <a:grpSpLocks/>
            </p:cNvGrpSpPr>
            <p:nvPr/>
          </p:nvGrpSpPr>
          <p:grpSpPr bwMode="auto">
            <a:xfrm>
              <a:off x="6823899" y="4038444"/>
              <a:ext cx="317511" cy="369332"/>
              <a:chOff x="7454630" y="3313376"/>
              <a:chExt cx="317511" cy="369332"/>
            </a:xfrm>
          </p:grpSpPr>
          <p:sp>
            <p:nvSpPr>
              <p:cNvPr id="138288" name="Oval 304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89" name="TextBox 305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5</a:t>
                </a:r>
              </a:p>
            </p:txBody>
          </p:sp>
        </p:grpSp>
      </p:grpSp>
      <p:grpSp>
        <p:nvGrpSpPr>
          <p:cNvPr id="61460" name="Group 61459"/>
          <p:cNvGrpSpPr>
            <a:grpSpLocks/>
          </p:cNvGrpSpPr>
          <p:nvPr/>
        </p:nvGrpSpPr>
        <p:grpSpPr bwMode="auto">
          <a:xfrm>
            <a:off x="2940050" y="2962275"/>
            <a:ext cx="3681413" cy="750888"/>
            <a:chOff x="2939780" y="2961926"/>
            <a:chExt cx="3681573" cy="751231"/>
          </a:xfrm>
        </p:grpSpPr>
        <p:cxnSp>
          <p:nvCxnSpPr>
            <p:cNvPr id="138280" name="Straight Arrow Connector 208"/>
            <p:cNvCxnSpPr>
              <a:cxnSpLocks noChangeShapeType="1"/>
            </p:cNvCxnSpPr>
            <p:nvPr/>
          </p:nvCxnSpPr>
          <p:spPr bwMode="auto">
            <a:xfrm flipH="1" flipV="1">
              <a:off x="2939780" y="3595772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81" name="Group 212"/>
            <p:cNvGrpSpPr>
              <a:grpSpLocks/>
            </p:cNvGrpSpPr>
            <p:nvPr/>
          </p:nvGrpSpPr>
          <p:grpSpPr bwMode="auto">
            <a:xfrm>
              <a:off x="5615461" y="3343825"/>
              <a:ext cx="317511" cy="369332"/>
              <a:chOff x="7454630" y="3299107"/>
              <a:chExt cx="317511" cy="369332"/>
            </a:xfrm>
          </p:grpSpPr>
          <p:sp>
            <p:nvSpPr>
              <p:cNvPr id="138283" name="Oval 21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84" name="TextBox 214"/>
              <p:cNvSpPr txBox="1">
                <a:spLocks noChangeArrowheads="1"/>
              </p:cNvSpPr>
              <p:nvPr/>
            </p:nvSpPr>
            <p:spPr bwMode="auto">
              <a:xfrm>
                <a:off x="7454630" y="3299107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138282" name="TextBox 310"/>
            <p:cNvSpPr txBox="1">
              <a:spLocks noChangeArrowheads="1"/>
            </p:cNvSpPr>
            <p:nvPr/>
          </p:nvSpPr>
          <p:spPr bwMode="auto">
            <a:xfrm>
              <a:off x="2939806" y="2961926"/>
              <a:ext cx="30681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4. Umass proxy forwards request</a:t>
              </a:r>
            </a:p>
            <a:p>
              <a:r>
                <a:rPr lang="en-US" sz="1800" i="0" dirty="0">
                  <a:latin typeface="Arial Narrow" charset="0"/>
                  <a:cs typeface="Arial Narrow" charset="0"/>
                </a:rPr>
                <a:t> to Eurecom registrar server</a:t>
              </a:r>
            </a:p>
          </p:txBody>
        </p:sp>
      </p:grpSp>
      <p:grpSp>
        <p:nvGrpSpPr>
          <p:cNvPr id="61465" name="Group 61464"/>
          <p:cNvGrpSpPr>
            <a:grpSpLocks/>
          </p:cNvGrpSpPr>
          <p:nvPr/>
        </p:nvGrpSpPr>
        <p:grpSpPr bwMode="auto">
          <a:xfrm>
            <a:off x="2495550" y="3624263"/>
            <a:ext cx="4425950" cy="1784350"/>
            <a:chOff x="2495276" y="3624645"/>
            <a:chExt cx="4426962" cy="1783278"/>
          </a:xfrm>
        </p:grpSpPr>
        <p:cxnSp>
          <p:nvCxnSpPr>
            <p:cNvPr id="138267" name="Straight Arrow Connector 193"/>
            <p:cNvCxnSpPr>
              <a:cxnSpLocks noChangeShapeType="1"/>
            </p:cNvCxnSpPr>
            <p:nvPr/>
          </p:nvCxnSpPr>
          <p:spPr bwMode="auto">
            <a:xfrm>
              <a:off x="2621222" y="3995764"/>
              <a:ext cx="18873" cy="984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68" name="Group 307"/>
            <p:cNvGrpSpPr>
              <a:grpSpLocks/>
            </p:cNvGrpSpPr>
            <p:nvPr/>
          </p:nvGrpSpPr>
          <p:grpSpPr bwMode="auto">
            <a:xfrm>
              <a:off x="2495276" y="4119498"/>
              <a:ext cx="317511" cy="369332"/>
              <a:chOff x="7454630" y="3313376"/>
              <a:chExt cx="317511" cy="369332"/>
            </a:xfrm>
          </p:grpSpPr>
          <p:sp>
            <p:nvSpPr>
              <p:cNvPr id="138278" name="Oval 30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79" name="TextBox 30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cxnSp>
          <p:nvCxnSpPr>
            <p:cNvPr id="138269" name="Straight Arrow Connector 298"/>
            <p:cNvCxnSpPr>
              <a:cxnSpLocks noChangeShapeType="1"/>
            </p:cNvCxnSpPr>
            <p:nvPr/>
          </p:nvCxnSpPr>
          <p:spPr bwMode="auto">
            <a:xfrm flipH="1" flipV="1">
              <a:off x="6774041" y="3890860"/>
              <a:ext cx="4578" cy="15170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70" name="Group 299"/>
            <p:cNvGrpSpPr>
              <a:grpSpLocks/>
            </p:cNvGrpSpPr>
            <p:nvPr/>
          </p:nvGrpSpPr>
          <p:grpSpPr bwMode="auto">
            <a:xfrm>
              <a:off x="6604727" y="4290135"/>
              <a:ext cx="317511" cy="369332"/>
              <a:chOff x="7454630" y="3313376"/>
              <a:chExt cx="317511" cy="369332"/>
            </a:xfrm>
          </p:grpSpPr>
          <p:sp>
            <p:nvSpPr>
              <p:cNvPr id="138276" name="Oval 30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77" name="TextBox 301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  <p:cxnSp>
          <p:nvCxnSpPr>
            <p:cNvPr id="138271" name="Straight Arrow Connector 306"/>
            <p:cNvCxnSpPr>
              <a:cxnSpLocks noChangeShapeType="1"/>
            </p:cNvCxnSpPr>
            <p:nvPr/>
          </p:nvCxnSpPr>
          <p:spPr bwMode="auto">
            <a:xfrm flipH="1" flipV="1">
              <a:off x="2920928" y="3805248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72" name="Group 222"/>
            <p:cNvGrpSpPr>
              <a:grpSpLocks/>
            </p:cNvGrpSpPr>
            <p:nvPr/>
          </p:nvGrpSpPr>
          <p:grpSpPr bwMode="auto">
            <a:xfrm>
              <a:off x="4569120" y="3624645"/>
              <a:ext cx="317511" cy="369332"/>
              <a:chOff x="7454630" y="3313376"/>
              <a:chExt cx="317511" cy="369332"/>
            </a:xfrm>
          </p:grpSpPr>
          <p:sp>
            <p:nvSpPr>
              <p:cNvPr id="138274" name="Oval 22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75" name="TextBox 224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7</a:t>
                </a:r>
              </a:p>
            </p:txBody>
          </p:sp>
        </p:grpSp>
        <p:sp>
          <p:nvSpPr>
            <p:cNvPr id="138273" name="TextBox 313"/>
            <p:cNvSpPr txBox="1">
              <a:spLocks noChangeArrowheads="1"/>
            </p:cNvSpPr>
            <p:nvPr/>
          </p:nvSpPr>
          <p:spPr bwMode="auto">
            <a:xfrm>
              <a:off x="3234913" y="3927656"/>
              <a:ext cx="30681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6-8. SIP response returned to Jim</a:t>
              </a:r>
            </a:p>
          </p:txBody>
        </p:sp>
      </p:grpSp>
      <p:grpSp>
        <p:nvGrpSpPr>
          <p:cNvPr id="61463" name="Group 61462"/>
          <p:cNvGrpSpPr>
            <a:grpSpLocks/>
          </p:cNvGrpSpPr>
          <p:nvPr/>
        </p:nvGrpSpPr>
        <p:grpSpPr bwMode="auto">
          <a:xfrm>
            <a:off x="2840038" y="5427663"/>
            <a:ext cx="3516312" cy="704850"/>
            <a:chOff x="2839885" y="5427680"/>
            <a:chExt cx="3515727" cy="705441"/>
          </a:xfrm>
        </p:grpSpPr>
        <p:sp>
          <p:nvSpPr>
            <p:cNvPr id="138262" name="Left-Right Arrow 61454"/>
            <p:cNvSpPr>
              <a:spLocks noChangeArrowheads="1"/>
            </p:cNvSpPr>
            <p:nvPr/>
          </p:nvSpPr>
          <p:spPr bwMode="auto">
            <a:xfrm>
              <a:off x="2839885" y="5450729"/>
              <a:ext cx="3382174" cy="342454"/>
            </a:xfrm>
            <a:prstGeom prst="leftRightArrow">
              <a:avLst>
                <a:gd name="adj1" fmla="val 50000"/>
                <a:gd name="adj2" fmla="val 50022"/>
              </a:avLst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38263" name="Group 317"/>
            <p:cNvGrpSpPr>
              <a:grpSpLocks/>
            </p:cNvGrpSpPr>
            <p:nvPr/>
          </p:nvGrpSpPr>
          <p:grpSpPr bwMode="auto">
            <a:xfrm>
              <a:off x="4417250" y="5427680"/>
              <a:ext cx="317511" cy="369332"/>
              <a:chOff x="7454630" y="3313376"/>
              <a:chExt cx="317511" cy="369332"/>
            </a:xfrm>
          </p:grpSpPr>
          <p:sp>
            <p:nvSpPr>
              <p:cNvPr id="138265" name="Oval 31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66" name="TextBox 31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9</a:t>
                </a:r>
              </a:p>
            </p:txBody>
          </p:sp>
        </p:grpSp>
        <p:sp>
          <p:nvSpPr>
            <p:cNvPr id="138264" name="TextBox 320"/>
            <p:cNvSpPr txBox="1">
              <a:spLocks noChangeArrowheads="1"/>
            </p:cNvSpPr>
            <p:nvPr/>
          </p:nvSpPr>
          <p:spPr bwMode="auto">
            <a:xfrm>
              <a:off x="3287418" y="5763789"/>
              <a:ext cx="30681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9. Data flows between clients</a:t>
              </a:r>
            </a:p>
          </p:txBody>
        </p:sp>
      </p:grpSp>
      <p:sp>
        <p:nvSpPr>
          <p:cNvPr id="138257" name="TextBox 61465"/>
          <p:cNvSpPr txBox="1">
            <a:spLocks noChangeArrowheads="1"/>
          </p:cNvSpPr>
          <p:nvPr/>
        </p:nvSpPr>
        <p:spPr bwMode="auto">
          <a:xfrm>
            <a:off x="1112838" y="2997200"/>
            <a:ext cx="1255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UMass SIP proxy</a:t>
            </a:r>
          </a:p>
        </p:txBody>
      </p:sp>
      <p:sp>
        <p:nvSpPr>
          <p:cNvPr id="138258" name="TextBox 331"/>
          <p:cNvSpPr txBox="1">
            <a:spLocks noChangeArrowheads="1"/>
          </p:cNvSpPr>
          <p:nvPr/>
        </p:nvSpPr>
        <p:spPr bwMode="auto">
          <a:xfrm>
            <a:off x="4562475" y="1393825"/>
            <a:ext cx="1255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Poly SIP</a:t>
            </a:r>
          </a:p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138259" name="TextBox 332"/>
          <p:cNvSpPr txBox="1">
            <a:spLocks noChangeArrowheads="1"/>
          </p:cNvSpPr>
          <p:nvPr/>
        </p:nvSpPr>
        <p:spPr bwMode="auto">
          <a:xfrm>
            <a:off x="7126288" y="3059113"/>
            <a:ext cx="177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Eurecom  SIP</a:t>
            </a:r>
          </a:p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138260" name="TextBox 333"/>
          <p:cNvSpPr txBox="1">
            <a:spLocks noChangeArrowheads="1"/>
          </p:cNvSpPr>
          <p:nvPr/>
        </p:nvSpPr>
        <p:spPr bwMode="auto">
          <a:xfrm>
            <a:off x="7178675" y="5978525"/>
            <a:ext cx="1779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 Narrow" charset="0"/>
                <a:cs typeface="Arial Narrow" charset="0"/>
              </a:rPr>
              <a:t>197.87.54.21</a:t>
            </a:r>
            <a:endParaRPr lang="en-US" sz="1800" i="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38261" name="TextBox 334"/>
          <p:cNvSpPr txBox="1">
            <a:spLocks noChangeArrowheads="1"/>
          </p:cNvSpPr>
          <p:nvPr/>
        </p:nvSpPr>
        <p:spPr bwMode="auto">
          <a:xfrm>
            <a:off x="809625" y="5632450"/>
            <a:ext cx="177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 Narrow" charset="0"/>
                <a:cs typeface="Arial Narrow" charset="0"/>
              </a:rPr>
              <a:t>128.119.40.186</a:t>
            </a:r>
            <a:endParaRPr lang="en-US" sz="1800" i="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16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157B0B-4D48-4F46-8815-76CD5CD00094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0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43095" y="112260"/>
            <a:ext cx="8045916" cy="80876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Gill Sans MT" charset="0"/>
                <a:cs typeface="+mj-cs"/>
              </a:rPr>
              <a:t>Etc</a:t>
            </a:r>
            <a:r>
              <a:rPr lang="en-US" dirty="0" smtClean="0">
                <a:latin typeface="Gill Sans MT" charset="0"/>
                <a:cs typeface="+mj-cs"/>
              </a:rPr>
              <a:t>, </a:t>
            </a:r>
            <a:r>
              <a:rPr lang="en-US" dirty="0" err="1" smtClean="0">
                <a:latin typeface="Gill Sans MT" charset="0"/>
                <a:cs typeface="+mj-cs"/>
              </a:rPr>
              <a:t>Etc</a:t>
            </a:r>
            <a:r>
              <a:rPr lang="mr-IN" dirty="0" smtClean="0">
                <a:latin typeface="Gill Sans MT" charset="0"/>
                <a:cs typeface="+mj-cs"/>
              </a:rPr>
              <a:t>…</a:t>
            </a:r>
            <a:r>
              <a:rPr lang="en-US" dirty="0" smtClean="0">
                <a:latin typeface="Gill Sans MT" charset="0"/>
                <a:cs typeface="+mj-cs"/>
              </a:rPr>
              <a:t>.</a:t>
            </a:r>
            <a:r>
              <a:rPr lang="en-US" dirty="0" smtClean="0">
                <a:latin typeface="Gill Sans MT" charset="0"/>
                <a:cs typeface="+mj-cs"/>
              </a:rPr>
              <a:t>networking</a:t>
            </a:r>
            <a:r>
              <a:rPr lang="en-US" dirty="0" smtClean="0">
                <a:latin typeface="Gill Sans MT" charset="0"/>
                <a:cs typeface="+mj-cs"/>
              </a:rPr>
              <a:t>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79195"/>
            <a:ext cx="8181634" cy="5269205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So what is the power of TCP/IP?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	How Does increased Bandwidth change the need for additional protocols?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	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How Does increased Host performance effect TCP/IP</a:t>
            </a:r>
          </a:p>
          <a:p>
            <a:pPr marL="635000" indent="-635000">
              <a:buFont typeface="Wingdings" charset="0"/>
              <a:buNone/>
              <a:defRPr/>
            </a:pP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Is TCP/IP replaceable???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	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 example, VA issues with GI Bill payments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	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Voting Systems, replace, upgrade, etc.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Why Tech Revolution?</a:t>
            </a: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0" y="85209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60B0C-C9C2-CE4F-8C4B-4F2651FF44A5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latin typeface="Gill Sans MT" charset="0"/>
                <a:cs typeface="+mj-cs"/>
              </a:rPr>
              <a:t>Multimedia networking: </a:t>
            </a:r>
            <a:r>
              <a:rPr lang="en-US" sz="3200" dirty="0" smtClean="0">
                <a:latin typeface="Gill Sans MT" charset="0"/>
                <a:cs typeface="+mj-cs"/>
              </a:rPr>
              <a:t>one taxonomy</a:t>
            </a:r>
            <a:br>
              <a:rPr lang="en-US" sz="3200" dirty="0" smtClean="0">
                <a:latin typeface="Gill Sans MT" charset="0"/>
                <a:cs typeface="+mj-cs"/>
              </a:rPr>
            </a:br>
            <a:r>
              <a:rPr lang="en-US" sz="3200" dirty="0" smtClean="0">
                <a:latin typeface="Gill Sans MT" charset="0"/>
                <a:cs typeface="+mj-cs"/>
              </a:rPr>
              <a:t>3 </a:t>
            </a:r>
            <a:r>
              <a:rPr lang="en-US" sz="3200" dirty="0" smtClean="0">
                <a:latin typeface="Gill Sans MT" charset="0"/>
                <a:cs typeface="+mj-cs"/>
              </a:rPr>
              <a:t>application types</a:t>
            </a:r>
            <a:endParaRPr lang="en-US" sz="3200" dirty="0">
              <a:latin typeface="Gill Sans MT" charset="0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8388350" cy="499745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treaming, stored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audio, video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s</a:t>
            </a:r>
            <a:r>
              <a:rPr lang="en-US" i="1" dirty="0" smtClean="0">
                <a:solidFill>
                  <a:srgbClr val="000099"/>
                </a:solidFill>
              </a:rPr>
              <a:t>treaming: </a:t>
            </a:r>
            <a:r>
              <a:rPr lang="en-US" dirty="0" smtClean="0"/>
              <a:t>can begin playout before downloading entire file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000099"/>
                </a:solidFill>
              </a:rPr>
              <a:t>stored (at server): </a:t>
            </a:r>
            <a:r>
              <a:rPr lang="en-US" dirty="0" smtClean="0"/>
              <a:t>can transmit faster than audio/video will be rendered (implies storing/buffering at client</a:t>
            </a:r>
            <a:r>
              <a:rPr lang="en-US" dirty="0" smtClean="0"/>
              <a:t>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Why???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dirty="0"/>
              <a:t>e</a:t>
            </a:r>
            <a:r>
              <a:rPr lang="en-US" dirty="0" smtClean="0"/>
              <a:t>.g., YouTube, Netflix, Hulu</a:t>
            </a:r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conversational </a:t>
            </a:r>
            <a:r>
              <a:rPr lang="en-US" dirty="0" smtClean="0"/>
              <a:t>voice/video over IP 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nteractive nature of human-to-human conversation limits delay tolerance</a:t>
            </a:r>
          </a:p>
          <a:p>
            <a:pPr lvl="1">
              <a:defRPr/>
            </a:pPr>
            <a:r>
              <a:rPr lang="en-US" dirty="0"/>
              <a:t>e</a:t>
            </a:r>
            <a:r>
              <a:rPr lang="en-US" dirty="0" smtClean="0"/>
              <a:t>.g., Skype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treaming live </a:t>
            </a:r>
            <a:r>
              <a:rPr lang="en-US" dirty="0" smtClean="0"/>
              <a:t>audio, video</a:t>
            </a:r>
          </a:p>
          <a:p>
            <a:pPr lvl="1">
              <a:defRPr/>
            </a:pPr>
            <a:r>
              <a:rPr lang="en-US" dirty="0" smtClean="0"/>
              <a:t>e.g., live sporting event (futbol)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18505-A897-9A45-A9E1-CD168F1A174D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7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Comparison with H.323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H.</a:t>
            </a:r>
            <a:r>
              <a:rPr lang="en-US" sz="2400" dirty="0" smtClean="0"/>
              <a:t>323: another </a:t>
            </a:r>
            <a:r>
              <a:rPr lang="en-US" sz="2400" dirty="0"/>
              <a:t>signaling protocol for real-time, </a:t>
            </a:r>
            <a:r>
              <a:rPr lang="en-US" sz="2400" dirty="0" smtClean="0"/>
              <a:t>interactive multimedia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H.</a:t>
            </a:r>
            <a:r>
              <a:rPr lang="en-US" sz="2400" dirty="0" smtClean="0"/>
              <a:t>323: complete</a:t>
            </a:r>
            <a:r>
              <a:rPr lang="en-US" sz="2400" dirty="0"/>
              <a:t>, vertically integrated suite of protocols for multimedia conferencing: signaling, registration, admission control, transport, codecs</a:t>
            </a:r>
          </a:p>
          <a:p>
            <a:pPr>
              <a:defRPr/>
            </a:pPr>
            <a:r>
              <a:rPr lang="en-US" sz="2400" dirty="0" smtClean="0"/>
              <a:t>SIP: single </a:t>
            </a:r>
            <a:r>
              <a:rPr lang="en-US" sz="2400" dirty="0"/>
              <a:t>component. Works with RTP, but does not mandate it. Can be combined with other protocols, services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H.323 comes from the ITU (telephony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SIP comes from IETF: </a:t>
            </a:r>
            <a:r>
              <a:rPr lang="en-US" sz="2400" dirty="0" smtClean="0"/>
              <a:t>borrows </a:t>
            </a:r>
            <a:r>
              <a:rPr lang="en-US" sz="2400" dirty="0"/>
              <a:t>much of its concepts from HTTP</a:t>
            </a:r>
          </a:p>
          <a:p>
            <a:pPr lvl="1">
              <a:defRPr/>
            </a:pPr>
            <a:r>
              <a:rPr lang="en-US" dirty="0"/>
              <a:t>SIP has </a:t>
            </a:r>
            <a:r>
              <a:rPr lang="en-US" dirty="0" smtClean="0"/>
              <a:t>Web flavor; H</a:t>
            </a:r>
            <a:r>
              <a:rPr lang="en-US" dirty="0"/>
              <a:t>.323 has  telephony </a:t>
            </a:r>
            <a:r>
              <a:rPr lang="en-US" dirty="0" smtClean="0"/>
              <a:t>flavor</a:t>
            </a:r>
            <a:endParaRPr lang="en-US" sz="2000" dirty="0"/>
          </a:p>
          <a:p>
            <a:pPr>
              <a:defRPr/>
            </a:pPr>
            <a:r>
              <a:rPr lang="en-US" sz="2400" dirty="0"/>
              <a:t>SIP uses </a:t>
            </a:r>
            <a:r>
              <a:rPr lang="en-US" sz="2400" dirty="0" smtClean="0"/>
              <a:t>KISS </a:t>
            </a:r>
            <a:r>
              <a:rPr lang="en-US" sz="2400" dirty="0"/>
              <a:t>principle: </a:t>
            </a:r>
            <a:r>
              <a:rPr lang="en-US" sz="2400" dirty="0">
                <a:solidFill>
                  <a:srgbClr val="CC0000"/>
                </a:solidFill>
              </a:rPr>
              <a:t>K</a:t>
            </a:r>
            <a:r>
              <a:rPr lang="en-US" sz="2400" dirty="0"/>
              <a:t>eep </a:t>
            </a:r>
            <a:r>
              <a:rPr lang="en-US" sz="2400" dirty="0" smtClean="0">
                <a:solidFill>
                  <a:srgbClr val="CC0000"/>
                </a:solidFill>
              </a:rPr>
              <a:t>I</a:t>
            </a:r>
            <a:r>
              <a:rPr lang="en-US" sz="2400" dirty="0" smtClean="0"/>
              <a:t>t </a:t>
            </a:r>
            <a:r>
              <a:rPr lang="en-US" sz="2400" dirty="0" smtClean="0">
                <a:solidFill>
                  <a:srgbClr val="CC0000"/>
                </a:solidFill>
              </a:rPr>
              <a:t>S</a:t>
            </a:r>
            <a:r>
              <a:rPr lang="en-US" sz="2400" dirty="0" smtClean="0"/>
              <a:t>imple </a:t>
            </a:r>
            <a:r>
              <a:rPr lang="en-US" sz="2400" dirty="0" smtClean="0">
                <a:solidFill>
                  <a:srgbClr val="CC0000"/>
                </a:solidFill>
              </a:rPr>
              <a:t>S</a:t>
            </a:r>
            <a:r>
              <a:rPr lang="en-US" sz="2400" dirty="0" smtClean="0"/>
              <a:t>tupid</a:t>
            </a:r>
            <a:endParaRPr lang="en-US" sz="2400" dirty="0"/>
          </a:p>
        </p:txBody>
      </p:sp>
      <p:pic>
        <p:nvPicPr>
          <p:cNvPr id="14029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0541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6FA59-0C21-5940-BC85-EA56CC50CE46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9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CC0000"/>
                </a:solidFill>
                <a:latin typeface="Gill Sans MT" charset="0"/>
              </a:rPr>
              <a:t>9.5 network support for multimedia</a:t>
            </a:r>
            <a:endParaRPr lang="en-US" sz="3200" dirty="0">
              <a:solidFill>
                <a:srgbClr val="CC0000"/>
              </a:solidFill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5519D-2128-374C-A81C-1EDA6954A488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Network support for multimedia</a:t>
            </a:r>
            <a:endParaRPr lang="en-US" sz="4000" dirty="0">
              <a:latin typeface="Gill Sans MT" charset="0"/>
              <a:cs typeface="+mj-cs"/>
            </a:endParaRPr>
          </a:p>
        </p:txBody>
      </p:sp>
      <p:pic>
        <p:nvPicPr>
          <p:cNvPr id="14438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71663"/>
            <a:ext cx="856138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33D5C-985E-334F-8875-E9326BCD4065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4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Dimensioning best effort networks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328025" cy="46482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approach: </a:t>
            </a:r>
            <a:r>
              <a:rPr lang="en-US" dirty="0" smtClean="0"/>
              <a:t>deploy enough link capacity so that congestion doesn’t occur, multimedia traffic flows without delay or loss</a:t>
            </a:r>
          </a:p>
          <a:p>
            <a:pPr lvl="1">
              <a:defRPr/>
            </a:pPr>
            <a:r>
              <a:rPr lang="en-US" dirty="0"/>
              <a:t>l</a:t>
            </a:r>
            <a:r>
              <a:rPr lang="en-US" dirty="0" smtClean="0"/>
              <a:t>ow complexity of network mechanisms (use current “best effort” network)</a:t>
            </a:r>
          </a:p>
          <a:p>
            <a:pPr lvl="1">
              <a:defRPr/>
            </a:pPr>
            <a:r>
              <a:rPr lang="en-US" dirty="0"/>
              <a:t>h</a:t>
            </a:r>
            <a:r>
              <a:rPr lang="en-US" dirty="0" smtClean="0"/>
              <a:t>igh bandwidth costs</a:t>
            </a:r>
          </a:p>
          <a:p>
            <a:pPr>
              <a:defRPr/>
            </a:pPr>
            <a:r>
              <a:rPr lang="en-US" dirty="0"/>
              <a:t>c</a:t>
            </a:r>
            <a:r>
              <a:rPr lang="en-US" dirty="0" smtClean="0"/>
              <a:t>hallenges: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n</a:t>
            </a:r>
            <a:r>
              <a:rPr lang="en-US" i="1" dirty="0" smtClean="0">
                <a:solidFill>
                  <a:srgbClr val="000099"/>
                </a:solidFill>
              </a:rPr>
              <a:t>etwork dimensioning: </a:t>
            </a:r>
            <a:r>
              <a:rPr lang="en-US" dirty="0" smtClean="0"/>
              <a:t>how much bandwidth is “enough?”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e</a:t>
            </a:r>
            <a:r>
              <a:rPr lang="en-US" i="1" dirty="0" smtClean="0">
                <a:solidFill>
                  <a:srgbClr val="000099"/>
                </a:solidFill>
              </a:rPr>
              <a:t>stimating network traffic demand: </a:t>
            </a:r>
            <a:r>
              <a:rPr lang="en-US" dirty="0" smtClean="0"/>
              <a:t>needed to determine how much bandwidth is “enough” (for that much traffic)</a:t>
            </a:r>
            <a:endParaRPr lang="en-US" dirty="0"/>
          </a:p>
        </p:txBody>
      </p:sp>
      <p:pic>
        <p:nvPicPr>
          <p:cNvPr id="146437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4EC04-D877-A240-8968-237C4FFA6EF4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2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Providing </a:t>
            </a:r>
            <a:r>
              <a:rPr lang="en-US" sz="4000" dirty="0" smtClean="0"/>
              <a:t>multiple classes </a:t>
            </a:r>
            <a:r>
              <a:rPr lang="en-US" sz="4000" dirty="0"/>
              <a:t>of </a:t>
            </a:r>
            <a:r>
              <a:rPr lang="en-US" sz="4000" dirty="0" smtClean="0"/>
              <a:t>service</a:t>
            </a:r>
            <a:endParaRPr lang="en-US" sz="4000" dirty="0"/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8400"/>
            <a:ext cx="8432800" cy="3444875"/>
          </a:xfrm>
        </p:spPr>
        <p:txBody>
          <a:bodyPr/>
          <a:lstStyle/>
          <a:p>
            <a:pPr marL="282575" indent="-282575">
              <a:defRPr/>
            </a:pPr>
            <a:r>
              <a:rPr lang="en-US" dirty="0"/>
              <a:t>thus far: making the best of best effort service</a:t>
            </a:r>
          </a:p>
          <a:p>
            <a:pPr lvl="1">
              <a:defRPr/>
            </a:pPr>
            <a:r>
              <a:rPr lang="en-US" dirty="0"/>
              <a:t>one-size fits all service model</a:t>
            </a:r>
          </a:p>
          <a:p>
            <a:pPr marL="282575" indent="-282575">
              <a:defRPr/>
            </a:pPr>
            <a:r>
              <a:rPr lang="en-US" dirty="0"/>
              <a:t>alternative: multiple classes of service</a:t>
            </a:r>
          </a:p>
          <a:p>
            <a:pPr lvl="1">
              <a:defRPr/>
            </a:pPr>
            <a:r>
              <a:rPr lang="en-US" dirty="0"/>
              <a:t>partition traffic into classes</a:t>
            </a:r>
          </a:p>
          <a:p>
            <a:pPr lvl="1">
              <a:defRPr/>
            </a:pPr>
            <a:r>
              <a:rPr lang="en-US" dirty="0"/>
              <a:t>network treats different classes of traffic differently (analogy: VIP service </a:t>
            </a:r>
            <a:r>
              <a:rPr lang="en-US" dirty="0" smtClean="0"/>
              <a:t>versus </a:t>
            </a:r>
            <a:r>
              <a:rPr lang="en-US" dirty="0"/>
              <a:t>regular service)</a:t>
            </a:r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97425"/>
            <a:ext cx="8731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7238" name="Freeform 6"/>
          <p:cNvSpPr>
            <a:spLocks/>
          </p:cNvSpPr>
          <p:nvPr/>
        </p:nvSpPr>
        <p:spPr bwMode="auto">
          <a:xfrm>
            <a:off x="5934075" y="4192588"/>
            <a:ext cx="2847975" cy="1481137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242" name="Freeform 10"/>
          <p:cNvSpPr>
            <a:spLocks/>
          </p:cNvSpPr>
          <p:nvPr/>
        </p:nvSpPr>
        <p:spPr bwMode="auto">
          <a:xfrm>
            <a:off x="6572250" y="4495800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27" name="Freeform 95"/>
          <p:cNvSpPr>
            <a:spLocks/>
          </p:cNvSpPr>
          <p:nvPr/>
        </p:nvSpPr>
        <p:spPr bwMode="auto">
          <a:xfrm>
            <a:off x="7613650" y="4489450"/>
            <a:ext cx="504825" cy="307975"/>
          </a:xfrm>
          <a:custGeom>
            <a:avLst/>
            <a:gdLst>
              <a:gd name="T0" fmla="*/ 0 w 318"/>
              <a:gd name="T1" fmla="*/ 0 h 194"/>
              <a:gd name="T2" fmla="*/ 318 w 318"/>
              <a:gd name="T3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28" name="Freeform 96"/>
          <p:cNvSpPr>
            <a:spLocks/>
          </p:cNvSpPr>
          <p:nvPr/>
        </p:nvSpPr>
        <p:spPr bwMode="auto">
          <a:xfrm>
            <a:off x="6548438" y="4881563"/>
            <a:ext cx="481012" cy="238125"/>
          </a:xfrm>
          <a:custGeom>
            <a:avLst/>
            <a:gdLst>
              <a:gd name="T0" fmla="*/ 0 w 294"/>
              <a:gd name="T1" fmla="*/ 0 h 174"/>
              <a:gd name="T2" fmla="*/ 294 w 294"/>
              <a:gd name="T3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29" name="Freeform 97"/>
          <p:cNvSpPr>
            <a:spLocks/>
          </p:cNvSpPr>
          <p:nvPr/>
        </p:nvSpPr>
        <p:spPr bwMode="auto">
          <a:xfrm>
            <a:off x="7496175" y="4857750"/>
            <a:ext cx="628650" cy="247650"/>
          </a:xfrm>
          <a:custGeom>
            <a:avLst/>
            <a:gdLst>
              <a:gd name="T0" fmla="*/ 0 w 378"/>
              <a:gd name="T1" fmla="*/ 174 h 174"/>
              <a:gd name="T2" fmla="*/ 378 w 378"/>
              <a:gd name="T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0" name="Freeform 98"/>
          <p:cNvSpPr>
            <a:spLocks/>
          </p:cNvSpPr>
          <p:nvPr/>
        </p:nvSpPr>
        <p:spPr bwMode="auto">
          <a:xfrm>
            <a:off x="8162925" y="4911725"/>
            <a:ext cx="206375" cy="508000"/>
          </a:xfrm>
          <a:custGeom>
            <a:avLst/>
            <a:gdLst>
              <a:gd name="T0" fmla="*/ 0 w 118"/>
              <a:gd name="T1" fmla="*/ 500 h 500"/>
              <a:gd name="T2" fmla="*/ 118 w 118"/>
              <a:gd name="T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1" name="Freeform 99"/>
          <p:cNvSpPr>
            <a:spLocks/>
          </p:cNvSpPr>
          <p:nvPr/>
        </p:nvSpPr>
        <p:spPr bwMode="auto">
          <a:xfrm>
            <a:off x="6927850" y="5445125"/>
            <a:ext cx="736600" cy="74613"/>
          </a:xfrm>
          <a:custGeom>
            <a:avLst/>
            <a:gdLst>
              <a:gd name="T0" fmla="*/ 370 w 370"/>
              <a:gd name="T1" fmla="*/ 32 h 32"/>
              <a:gd name="T2" fmla="*/ 0 w 370"/>
              <a:gd name="T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2" name="Freeform 100"/>
          <p:cNvSpPr>
            <a:spLocks/>
          </p:cNvSpPr>
          <p:nvPr/>
        </p:nvSpPr>
        <p:spPr bwMode="auto">
          <a:xfrm>
            <a:off x="6391275" y="4905375"/>
            <a:ext cx="193675" cy="425450"/>
          </a:xfrm>
          <a:custGeom>
            <a:avLst/>
            <a:gdLst>
              <a:gd name="T0" fmla="*/ 162 w 176"/>
              <a:gd name="T1" fmla="*/ 408 h 412"/>
              <a:gd name="T2" fmla="*/ 176 w 176"/>
              <a:gd name="T3" fmla="*/ 412 h 412"/>
              <a:gd name="T4" fmla="*/ 0 w 176"/>
              <a:gd name="T5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3" name="Rectangle 101"/>
          <p:cNvSpPr>
            <a:spLocks noChangeArrowheads="1"/>
          </p:cNvSpPr>
          <p:nvPr/>
        </p:nvSpPr>
        <p:spPr bwMode="auto">
          <a:xfrm>
            <a:off x="4500563" y="4519613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4" name="Rectangle 102"/>
          <p:cNvSpPr>
            <a:spLocks noChangeArrowheads="1"/>
          </p:cNvSpPr>
          <p:nvPr/>
        </p:nvSpPr>
        <p:spPr bwMode="auto">
          <a:xfrm>
            <a:off x="4476750" y="4543425"/>
            <a:ext cx="1147763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5" name="Line 103"/>
          <p:cNvSpPr>
            <a:spLocks noChangeShapeType="1"/>
          </p:cNvSpPr>
          <p:nvPr/>
        </p:nvSpPr>
        <p:spPr bwMode="auto">
          <a:xfrm>
            <a:off x="5502275" y="4675188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9" name="Rectangle 107"/>
          <p:cNvSpPr>
            <a:spLocks noChangeArrowheads="1"/>
          </p:cNvSpPr>
          <p:nvPr/>
        </p:nvSpPr>
        <p:spPr bwMode="auto">
          <a:xfrm>
            <a:off x="5105400" y="4546600"/>
            <a:ext cx="42703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40" name="Text Box 108"/>
          <p:cNvSpPr txBox="1">
            <a:spLocks noChangeArrowheads="1"/>
          </p:cNvSpPr>
          <p:nvPr/>
        </p:nvSpPr>
        <p:spPr bwMode="auto">
          <a:xfrm>
            <a:off x="5057775" y="4519613"/>
            <a:ext cx="520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0111</a:t>
            </a:r>
          </a:p>
        </p:txBody>
      </p:sp>
      <p:sp>
        <p:nvSpPr>
          <p:cNvPr id="607342" name="Line 110"/>
          <p:cNvSpPr>
            <a:spLocks noChangeShapeType="1"/>
          </p:cNvSpPr>
          <p:nvPr/>
        </p:nvSpPr>
        <p:spPr bwMode="auto">
          <a:xfrm flipH="1">
            <a:off x="4724400" y="4805363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07401" name="Rectangle 169"/>
          <p:cNvSpPr>
            <a:spLocks noChangeArrowheads="1"/>
          </p:cNvSpPr>
          <p:nvPr/>
        </p:nvSpPr>
        <p:spPr bwMode="auto">
          <a:xfrm>
            <a:off x="508000" y="3641725"/>
            <a:ext cx="353695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granularity: differential service among multiple classes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, not among individual connections</a:t>
            </a:r>
          </a:p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history: ToS bits</a:t>
            </a:r>
          </a:p>
        </p:txBody>
      </p:sp>
      <p:grpSp>
        <p:nvGrpSpPr>
          <p:cNvPr id="148501" name="Group 332"/>
          <p:cNvGrpSpPr>
            <a:grpSpLocks/>
          </p:cNvGrpSpPr>
          <p:nvPr/>
        </p:nvGrpSpPr>
        <p:grpSpPr bwMode="auto">
          <a:xfrm>
            <a:off x="6992938" y="4394200"/>
            <a:ext cx="636587" cy="230188"/>
            <a:chOff x="2356" y="1300"/>
            <a:chExt cx="555" cy="194"/>
          </a:xfrm>
        </p:grpSpPr>
        <p:sp>
          <p:nvSpPr>
            <p:cNvPr id="14857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4857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4857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48576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857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58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1" name="Line 330"/>
            <p:cNvSpPr>
              <a:spLocks noChangeShapeType="1"/>
            </p:cNvSpPr>
            <p:nvPr/>
          </p:nvSpPr>
          <p:spPr bwMode="auto">
            <a:xfrm>
              <a:off x="2357" y="1362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2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48502" name="Group 11"/>
          <p:cNvGrpSpPr>
            <a:grpSpLocks/>
          </p:cNvGrpSpPr>
          <p:nvPr/>
        </p:nvGrpSpPr>
        <p:grpSpPr bwMode="auto">
          <a:xfrm>
            <a:off x="6078538" y="4670425"/>
            <a:ext cx="501650" cy="233363"/>
            <a:chOff x="3600" y="219"/>
            <a:chExt cx="360" cy="175"/>
          </a:xfrm>
        </p:grpSpPr>
        <p:sp>
          <p:nvSpPr>
            <p:cNvPr id="607244" name="Oval 1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45" name="Line 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46" name="Line 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47" name="Rectangle 1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248" name="Oval 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65" name="Group 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25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1" name="Line 1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66" name="Group 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254" name="Line 2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5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6" name="Line 2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3" name="Group 25"/>
          <p:cNvGrpSpPr>
            <a:grpSpLocks/>
          </p:cNvGrpSpPr>
          <p:nvPr/>
        </p:nvGrpSpPr>
        <p:grpSpPr bwMode="auto">
          <a:xfrm>
            <a:off x="6430963" y="5308600"/>
            <a:ext cx="501650" cy="233363"/>
            <a:chOff x="3600" y="219"/>
            <a:chExt cx="360" cy="175"/>
          </a:xfrm>
        </p:grpSpPr>
        <p:sp>
          <p:nvSpPr>
            <p:cNvPr id="607258" name="Oval 2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59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60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61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262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52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264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65" name="Line 3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66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53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268" name="Line 3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69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70" name="Line 3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4" name="Group 53"/>
          <p:cNvGrpSpPr>
            <a:grpSpLocks/>
          </p:cNvGrpSpPr>
          <p:nvPr/>
        </p:nvGrpSpPr>
        <p:grpSpPr bwMode="auto">
          <a:xfrm>
            <a:off x="7027863" y="5030788"/>
            <a:ext cx="500062" cy="233362"/>
            <a:chOff x="3600" y="219"/>
            <a:chExt cx="360" cy="175"/>
          </a:xfrm>
        </p:grpSpPr>
        <p:sp>
          <p:nvSpPr>
            <p:cNvPr id="607286" name="Oval 5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87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88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89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3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290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39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292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3" name="Line 6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4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40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296" name="Line 6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7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8" name="Line 6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5" name="Group 67"/>
          <p:cNvGrpSpPr>
            <a:grpSpLocks/>
          </p:cNvGrpSpPr>
          <p:nvPr/>
        </p:nvGrpSpPr>
        <p:grpSpPr bwMode="auto">
          <a:xfrm>
            <a:off x="7662863" y="5327650"/>
            <a:ext cx="501650" cy="233363"/>
            <a:chOff x="3600" y="219"/>
            <a:chExt cx="360" cy="175"/>
          </a:xfrm>
        </p:grpSpPr>
        <p:sp>
          <p:nvSpPr>
            <p:cNvPr id="607300" name="Oval 6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01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02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03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304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26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306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07" name="Line 7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08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27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310" name="Line 7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11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12" name="Line 8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6" name="Group 81"/>
          <p:cNvGrpSpPr>
            <a:grpSpLocks/>
          </p:cNvGrpSpPr>
          <p:nvPr/>
        </p:nvGrpSpPr>
        <p:grpSpPr bwMode="auto">
          <a:xfrm>
            <a:off x="8107363" y="4672013"/>
            <a:ext cx="501650" cy="233362"/>
            <a:chOff x="3600" y="219"/>
            <a:chExt cx="360" cy="175"/>
          </a:xfrm>
        </p:grpSpPr>
        <p:sp>
          <p:nvSpPr>
            <p:cNvPr id="607314" name="Oval 8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15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16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17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318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1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320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1" name="Line 8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2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14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324" name="Line 9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5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6" name="Line 9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pic>
        <p:nvPicPr>
          <p:cNvPr id="148507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825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23C913-0C3B-D946-AA82-6C4F1C897AED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1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112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674" name="Line 226"/>
          <p:cNvSpPr>
            <a:spLocks noChangeShapeType="1"/>
          </p:cNvSpPr>
          <p:nvPr/>
        </p:nvSpPr>
        <p:spPr bwMode="auto">
          <a:xfrm>
            <a:off x="2109788" y="3122613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Multiple classes of service: scenario</a:t>
            </a:r>
          </a:p>
        </p:txBody>
      </p:sp>
      <p:grpSp>
        <p:nvGrpSpPr>
          <p:cNvPr id="149508" name="Group 221"/>
          <p:cNvGrpSpPr>
            <a:grpSpLocks/>
          </p:cNvGrpSpPr>
          <p:nvPr/>
        </p:nvGrpSpPr>
        <p:grpSpPr bwMode="auto">
          <a:xfrm>
            <a:off x="2547938" y="2643188"/>
            <a:ext cx="1319212" cy="795337"/>
            <a:chOff x="1605" y="1665"/>
            <a:chExt cx="556" cy="501"/>
          </a:xfrm>
        </p:grpSpPr>
        <p:sp>
          <p:nvSpPr>
            <p:cNvPr id="232661" name="Freeform 213"/>
            <p:cNvSpPr>
              <a:spLocks/>
            </p:cNvSpPr>
            <p:nvPr/>
          </p:nvSpPr>
          <p:spPr bwMode="auto">
            <a:xfrm>
              <a:off x="1605" y="1739"/>
              <a:ext cx="556" cy="241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1" name="Oval 83"/>
            <p:cNvSpPr>
              <a:spLocks noChangeArrowheads="1"/>
            </p:cNvSpPr>
            <p:nvPr/>
          </p:nvSpPr>
          <p:spPr bwMode="auto">
            <a:xfrm>
              <a:off x="1610" y="1784"/>
              <a:ext cx="549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2" name="Line 84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3" name="Line 85"/>
            <p:cNvSpPr>
              <a:spLocks noChangeShapeType="1"/>
            </p:cNvSpPr>
            <p:nvPr/>
          </p:nvSpPr>
          <p:spPr bwMode="auto">
            <a:xfrm>
              <a:off x="2160" y="1739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5" name="Oval 87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49565" name="Group 88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2537" name="Line 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38" name="Line 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39" name="Line 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566" name="Group 92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2541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42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43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232662" name="Oval 214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49509" name="Group 220"/>
          <p:cNvGrpSpPr>
            <a:grpSpLocks/>
          </p:cNvGrpSpPr>
          <p:nvPr/>
        </p:nvGrpSpPr>
        <p:grpSpPr bwMode="auto">
          <a:xfrm>
            <a:off x="2860675" y="3040063"/>
            <a:ext cx="965200" cy="196850"/>
            <a:chOff x="3150" y="1799"/>
            <a:chExt cx="643" cy="204"/>
          </a:xfrm>
        </p:grpSpPr>
        <p:sp>
          <p:nvSpPr>
            <p:cNvPr id="232664" name="Rectangle 216"/>
            <p:cNvSpPr>
              <a:spLocks noChangeArrowheads="1"/>
            </p:cNvSpPr>
            <p:nvPr/>
          </p:nvSpPr>
          <p:spPr bwMode="auto">
            <a:xfrm>
              <a:off x="3633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65" name="Rectangle 217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66" name="Rectangle 218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67" name="Rectangle 219"/>
            <p:cNvSpPr>
              <a:spLocks noChangeArrowheads="1"/>
            </p:cNvSpPr>
            <p:nvPr/>
          </p:nvSpPr>
          <p:spPr bwMode="auto">
            <a:xfrm>
              <a:off x="3150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2671" name="Line 223"/>
          <p:cNvSpPr>
            <a:spLocks noChangeShapeType="1"/>
          </p:cNvSpPr>
          <p:nvPr/>
        </p:nvSpPr>
        <p:spPr bwMode="auto">
          <a:xfrm flipH="1">
            <a:off x="1814513" y="2320925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2" name="Line 224"/>
          <p:cNvSpPr>
            <a:spLocks noChangeShapeType="1"/>
          </p:cNvSpPr>
          <p:nvPr/>
        </p:nvSpPr>
        <p:spPr bwMode="auto">
          <a:xfrm flipH="1" flipV="1">
            <a:off x="1519238" y="3883025"/>
            <a:ext cx="3095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3" name="Line 225"/>
          <p:cNvSpPr>
            <a:spLocks noChangeShapeType="1"/>
          </p:cNvSpPr>
          <p:nvPr/>
        </p:nvSpPr>
        <p:spPr bwMode="auto">
          <a:xfrm flipH="1">
            <a:off x="1970088" y="23066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5" name="Line 227"/>
          <p:cNvSpPr>
            <a:spLocks noChangeShapeType="1"/>
          </p:cNvSpPr>
          <p:nvPr/>
        </p:nvSpPr>
        <p:spPr bwMode="auto">
          <a:xfrm flipH="1">
            <a:off x="6469063" y="2235200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6" name="Line 228"/>
          <p:cNvSpPr>
            <a:spLocks noChangeShapeType="1"/>
          </p:cNvSpPr>
          <p:nvPr/>
        </p:nvSpPr>
        <p:spPr bwMode="auto">
          <a:xfrm flipH="1">
            <a:off x="6484938" y="3808413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7" name="Line 229"/>
          <p:cNvSpPr>
            <a:spLocks noChangeShapeType="1"/>
          </p:cNvSpPr>
          <p:nvPr/>
        </p:nvSpPr>
        <p:spPr bwMode="auto">
          <a:xfrm flipH="1" flipV="1">
            <a:off x="7073900" y="22352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49516" name="Group 232"/>
          <p:cNvGrpSpPr>
            <a:grpSpLocks/>
          </p:cNvGrpSpPr>
          <p:nvPr/>
        </p:nvGrpSpPr>
        <p:grpSpPr bwMode="auto">
          <a:xfrm>
            <a:off x="4992688" y="2865438"/>
            <a:ext cx="1247775" cy="417512"/>
            <a:chOff x="3600" y="219"/>
            <a:chExt cx="360" cy="175"/>
          </a:xfrm>
        </p:grpSpPr>
        <p:sp>
          <p:nvSpPr>
            <p:cNvPr id="232681" name="Oval 23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82" name="Line 23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83" name="Line 23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84" name="Rectangle 23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2685" name="Oval 23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49548" name="Group 23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2687" name="Line 2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88" name="Line 2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89" name="Line 2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549" name="Group 24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2691" name="Line 2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92" name="Line 2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93" name="Line 2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2694" name="Text Box 246"/>
          <p:cNvSpPr txBox="1">
            <a:spLocks noChangeArrowheads="1"/>
          </p:cNvSpPr>
          <p:nvPr/>
        </p:nvSpPr>
        <p:spPr bwMode="auto">
          <a:xfrm>
            <a:off x="2932113" y="2174875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2695" name="Text Box 247"/>
          <p:cNvSpPr txBox="1">
            <a:spLocks noChangeArrowheads="1"/>
          </p:cNvSpPr>
          <p:nvPr/>
        </p:nvSpPr>
        <p:spPr bwMode="auto">
          <a:xfrm>
            <a:off x="5419725" y="229870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2696" name="Text Box 248"/>
          <p:cNvSpPr txBox="1">
            <a:spLocks noChangeArrowheads="1"/>
          </p:cNvSpPr>
          <p:nvPr/>
        </p:nvSpPr>
        <p:spPr bwMode="auto">
          <a:xfrm>
            <a:off x="876300" y="204628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H1</a:t>
            </a:r>
          </a:p>
        </p:txBody>
      </p:sp>
      <p:sp>
        <p:nvSpPr>
          <p:cNvPr id="232697" name="Text Box 249"/>
          <p:cNvSpPr txBox="1">
            <a:spLocks noChangeArrowheads="1"/>
          </p:cNvSpPr>
          <p:nvPr/>
        </p:nvSpPr>
        <p:spPr bwMode="auto">
          <a:xfrm>
            <a:off x="493713" y="37465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H2</a:t>
            </a:r>
          </a:p>
        </p:txBody>
      </p:sp>
      <p:sp>
        <p:nvSpPr>
          <p:cNvPr id="232698" name="Text Box 250"/>
          <p:cNvSpPr txBox="1">
            <a:spLocks noChangeArrowheads="1"/>
          </p:cNvSpPr>
          <p:nvPr/>
        </p:nvSpPr>
        <p:spPr bwMode="auto">
          <a:xfrm>
            <a:off x="8061325" y="1916113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H3</a:t>
            </a:r>
          </a:p>
        </p:txBody>
      </p:sp>
      <p:sp>
        <p:nvSpPr>
          <p:cNvPr id="232699" name="Text Box 251"/>
          <p:cNvSpPr txBox="1">
            <a:spLocks noChangeArrowheads="1"/>
          </p:cNvSpPr>
          <p:nvPr/>
        </p:nvSpPr>
        <p:spPr bwMode="auto">
          <a:xfrm>
            <a:off x="7553325" y="34750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H4</a:t>
            </a:r>
          </a:p>
        </p:txBody>
      </p:sp>
      <p:sp>
        <p:nvSpPr>
          <p:cNvPr id="232700" name="Text Box 252"/>
          <p:cNvSpPr txBox="1">
            <a:spLocks noChangeArrowheads="1"/>
          </p:cNvSpPr>
          <p:nvPr/>
        </p:nvSpPr>
        <p:spPr bwMode="auto">
          <a:xfrm>
            <a:off x="3986213" y="3690938"/>
            <a:ext cx="1758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2701" name="Line 253"/>
          <p:cNvSpPr>
            <a:spLocks noChangeShapeType="1"/>
          </p:cNvSpPr>
          <p:nvPr/>
        </p:nvSpPr>
        <p:spPr bwMode="auto">
          <a:xfrm>
            <a:off x="4094163" y="3263900"/>
            <a:ext cx="309562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702" name="Line 254"/>
          <p:cNvSpPr>
            <a:spLocks noChangeShapeType="1"/>
          </p:cNvSpPr>
          <p:nvPr/>
        </p:nvSpPr>
        <p:spPr bwMode="auto">
          <a:xfrm flipH="1">
            <a:off x="3305175" y="3190875"/>
            <a:ext cx="393700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703" name="Text Box 255"/>
          <p:cNvSpPr txBox="1">
            <a:spLocks noChangeArrowheads="1"/>
          </p:cNvSpPr>
          <p:nvPr/>
        </p:nvSpPr>
        <p:spPr bwMode="auto">
          <a:xfrm>
            <a:off x="2465388" y="3700463"/>
            <a:ext cx="12969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 output </a:t>
            </a:r>
          </a:p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interface </a:t>
            </a:r>
          </a:p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queue</a:t>
            </a:r>
          </a:p>
        </p:txBody>
      </p:sp>
      <p:sp>
        <p:nvSpPr>
          <p:cNvPr id="232704" name="Freeform 256"/>
          <p:cNvSpPr>
            <a:spLocks/>
          </p:cNvSpPr>
          <p:nvPr/>
        </p:nvSpPr>
        <p:spPr bwMode="auto">
          <a:xfrm>
            <a:off x="2039938" y="2068513"/>
            <a:ext cx="5275262" cy="928687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705" name="Freeform 257"/>
          <p:cNvSpPr>
            <a:spLocks/>
          </p:cNvSpPr>
          <p:nvPr/>
        </p:nvSpPr>
        <p:spPr bwMode="auto">
          <a:xfrm>
            <a:off x="1730375" y="3179763"/>
            <a:ext cx="5078413" cy="801687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49531" name="Group 542"/>
          <p:cNvGrpSpPr>
            <a:grpSpLocks/>
          </p:cNvGrpSpPr>
          <p:nvPr/>
        </p:nvGrpSpPr>
        <p:grpSpPr bwMode="auto">
          <a:xfrm>
            <a:off x="812800" y="3467100"/>
            <a:ext cx="944563" cy="968375"/>
            <a:chOff x="-44" y="1473"/>
            <a:chExt cx="981" cy="1105"/>
          </a:xfrm>
        </p:grpSpPr>
        <p:pic>
          <p:nvPicPr>
            <p:cNvPr id="149541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2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2" name="Group 542"/>
          <p:cNvGrpSpPr>
            <a:grpSpLocks/>
          </p:cNvGrpSpPr>
          <p:nvPr/>
        </p:nvGrpSpPr>
        <p:grpSpPr bwMode="auto">
          <a:xfrm>
            <a:off x="1150938" y="1879600"/>
            <a:ext cx="944562" cy="966788"/>
            <a:chOff x="-44" y="1473"/>
            <a:chExt cx="981" cy="1105"/>
          </a:xfrm>
        </p:grpSpPr>
        <p:pic>
          <p:nvPicPr>
            <p:cNvPr id="14953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3" name="Group 542"/>
          <p:cNvGrpSpPr>
            <a:grpSpLocks/>
          </p:cNvGrpSpPr>
          <p:nvPr/>
        </p:nvGrpSpPr>
        <p:grpSpPr bwMode="auto">
          <a:xfrm flipH="1">
            <a:off x="7231063" y="1736725"/>
            <a:ext cx="942975" cy="966788"/>
            <a:chOff x="-44" y="1473"/>
            <a:chExt cx="981" cy="1105"/>
          </a:xfrm>
        </p:grpSpPr>
        <p:pic>
          <p:nvPicPr>
            <p:cNvPr id="14953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4" name="Group 542"/>
          <p:cNvGrpSpPr>
            <a:grpSpLocks/>
          </p:cNvGrpSpPr>
          <p:nvPr/>
        </p:nvGrpSpPr>
        <p:grpSpPr bwMode="auto">
          <a:xfrm flipH="1">
            <a:off x="6783388" y="3386138"/>
            <a:ext cx="944562" cy="968375"/>
            <a:chOff x="-44" y="1473"/>
            <a:chExt cx="981" cy="1105"/>
          </a:xfrm>
        </p:grpSpPr>
        <p:pic>
          <p:nvPicPr>
            <p:cNvPr id="1495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04C0C-0F71-E541-91D6-F48D1A35BB60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9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Scenario 1: mixed </a:t>
            </a:r>
            <a:r>
              <a:rPr lang="en-US" sz="4000" dirty="0" smtClean="0"/>
              <a:t>HTTP </a:t>
            </a:r>
            <a:r>
              <a:rPr lang="en-US" sz="4000" dirty="0"/>
              <a:t>and </a:t>
            </a:r>
            <a:r>
              <a:rPr lang="en-US" sz="4000" dirty="0" smtClean="0"/>
              <a:t>VoIP</a:t>
            </a:r>
            <a:endParaRPr lang="en-US" sz="4000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39825"/>
            <a:ext cx="8191500" cy="19637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</a:t>
            </a:r>
            <a:r>
              <a:rPr lang="en-US" dirty="0"/>
              <a:t>:  1Mbps </a:t>
            </a:r>
            <a:r>
              <a:rPr lang="en-US" dirty="0" smtClean="0"/>
              <a:t>VoIP, HTTP </a:t>
            </a:r>
            <a:r>
              <a:rPr lang="en-US" dirty="0"/>
              <a:t>share 1.5 Mbps link. </a:t>
            </a:r>
          </a:p>
          <a:p>
            <a:pPr lvl="1">
              <a:defRPr/>
            </a:pPr>
            <a:r>
              <a:rPr lang="en-US" dirty="0" smtClean="0"/>
              <a:t>HTTP bursts can </a:t>
            </a:r>
            <a:r>
              <a:rPr lang="en-US" dirty="0"/>
              <a:t>congest router, cause audio loss</a:t>
            </a:r>
          </a:p>
          <a:p>
            <a:pPr lvl="1">
              <a:defRPr/>
            </a:pPr>
            <a:r>
              <a:rPr lang="en-US" dirty="0"/>
              <a:t>want to give priority to audio over </a:t>
            </a:r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177925" y="5165725"/>
            <a:ext cx="7299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000099"/>
                </a:solidFill>
                <a:latin typeface="Arial"/>
                <a:cs typeface="Arial"/>
              </a:rPr>
              <a:t>packet marking needed for router to distinguish between different classes; and new router policy to treat packets accordingly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1035050" y="4992688"/>
            <a:ext cx="7242175" cy="1444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1204913" y="4719638"/>
            <a:ext cx="16525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/>
              </a:rPr>
              <a:t>Principle 1</a:t>
            </a:r>
          </a:p>
        </p:txBody>
      </p:sp>
      <p:sp>
        <p:nvSpPr>
          <p:cNvPr id="233481" name="Line 9"/>
          <p:cNvSpPr>
            <a:spLocks noChangeShapeType="1"/>
          </p:cNvSpPr>
          <p:nvPr/>
        </p:nvSpPr>
        <p:spPr bwMode="auto">
          <a:xfrm>
            <a:off x="2773363" y="3462338"/>
            <a:ext cx="3716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1559" name="Group 12"/>
          <p:cNvGrpSpPr>
            <a:grpSpLocks/>
          </p:cNvGrpSpPr>
          <p:nvPr/>
        </p:nvGrpSpPr>
        <p:grpSpPr bwMode="auto">
          <a:xfrm>
            <a:off x="3125788" y="3128963"/>
            <a:ext cx="1058862" cy="552450"/>
            <a:chOff x="1605" y="1665"/>
            <a:chExt cx="556" cy="501"/>
          </a:xfrm>
        </p:grpSpPr>
        <p:sp>
          <p:nvSpPr>
            <p:cNvPr id="233485" name="Freeform 13"/>
            <p:cNvSpPr>
              <a:spLocks/>
            </p:cNvSpPr>
            <p:nvPr/>
          </p:nvSpPr>
          <p:spPr bwMode="auto">
            <a:xfrm>
              <a:off x="1605" y="1738"/>
              <a:ext cx="556" cy="242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6" name="Oval 14"/>
            <p:cNvSpPr>
              <a:spLocks noChangeArrowheads="1"/>
            </p:cNvSpPr>
            <p:nvPr/>
          </p:nvSpPr>
          <p:spPr bwMode="auto">
            <a:xfrm>
              <a:off x="1610" y="1784"/>
              <a:ext cx="548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7" name="Line 15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8" name="Line 16"/>
            <p:cNvSpPr>
              <a:spLocks noChangeShapeType="1"/>
            </p:cNvSpPr>
            <p:nvPr/>
          </p:nvSpPr>
          <p:spPr bwMode="auto">
            <a:xfrm>
              <a:off x="2160" y="173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9" name="Oval 17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635" name="Group 18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3491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2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3" name="Line 2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1636" name="Group 22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3495" name="Line 23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6" name="Line 24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7" name="Line 2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233498" name="Oval 26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51560" name="Group 27"/>
          <p:cNvGrpSpPr>
            <a:grpSpLocks/>
          </p:cNvGrpSpPr>
          <p:nvPr/>
        </p:nvGrpSpPr>
        <p:grpSpPr bwMode="auto">
          <a:xfrm>
            <a:off x="3376613" y="3405188"/>
            <a:ext cx="774700" cy="136525"/>
            <a:chOff x="3150" y="1799"/>
            <a:chExt cx="643" cy="204"/>
          </a:xfrm>
        </p:grpSpPr>
        <p:sp>
          <p:nvSpPr>
            <p:cNvPr id="233500" name="Rectangle 28"/>
            <p:cNvSpPr>
              <a:spLocks noChangeArrowheads="1"/>
            </p:cNvSpPr>
            <p:nvPr/>
          </p:nvSpPr>
          <p:spPr bwMode="auto">
            <a:xfrm>
              <a:off x="3634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03" name="Rectangle 31"/>
            <p:cNvSpPr>
              <a:spLocks noChangeArrowheads="1"/>
            </p:cNvSpPr>
            <p:nvPr/>
          </p:nvSpPr>
          <p:spPr bwMode="auto">
            <a:xfrm>
              <a:off x="3150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3504" name="Line 32"/>
          <p:cNvSpPr>
            <a:spLocks noChangeShapeType="1"/>
          </p:cNvSpPr>
          <p:nvPr/>
        </p:nvSpPr>
        <p:spPr bwMode="auto">
          <a:xfrm flipH="1">
            <a:off x="2536825" y="29035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 flipH="1" flipV="1">
            <a:off x="2300288" y="39909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6" name="Line 34"/>
          <p:cNvSpPr>
            <a:spLocks noChangeShapeType="1"/>
          </p:cNvSpPr>
          <p:nvPr/>
        </p:nvSpPr>
        <p:spPr bwMode="auto">
          <a:xfrm flipH="1">
            <a:off x="2662238" y="28940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7" name="Line 35"/>
          <p:cNvSpPr>
            <a:spLocks noChangeShapeType="1"/>
          </p:cNvSpPr>
          <p:nvPr/>
        </p:nvSpPr>
        <p:spPr bwMode="auto">
          <a:xfrm flipH="1">
            <a:off x="6273800" y="28448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 flipH="1">
            <a:off x="6286500" y="3938588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9" name="Line 37"/>
          <p:cNvSpPr>
            <a:spLocks noChangeShapeType="1"/>
          </p:cNvSpPr>
          <p:nvPr/>
        </p:nvSpPr>
        <p:spPr bwMode="auto">
          <a:xfrm flipH="1" flipV="1">
            <a:off x="6759575" y="28448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1567" name="Group 40"/>
          <p:cNvGrpSpPr>
            <a:grpSpLocks/>
          </p:cNvGrpSpPr>
          <p:nvPr/>
        </p:nvGrpSpPr>
        <p:grpSpPr bwMode="auto">
          <a:xfrm>
            <a:off x="5089525" y="3282950"/>
            <a:ext cx="1001713" cy="290513"/>
            <a:chOff x="3600" y="219"/>
            <a:chExt cx="360" cy="175"/>
          </a:xfrm>
        </p:grpSpPr>
        <p:sp>
          <p:nvSpPr>
            <p:cNvPr id="233513" name="Oval 4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14" name="Line 4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15" name="Line 4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16" name="Rectangle 4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3517" name="Oval 4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618" name="Group 4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3519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0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1" name="Line 4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1619" name="Group 5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3523" name="Line 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4" name="Line 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5" name="Line 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3526" name="Text Box 54"/>
          <p:cNvSpPr txBox="1">
            <a:spLocks noChangeArrowheads="1"/>
          </p:cNvSpPr>
          <p:nvPr/>
        </p:nvSpPr>
        <p:spPr bwMode="auto">
          <a:xfrm>
            <a:off x="3433763" y="2744788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3527" name="Text Box 55"/>
          <p:cNvSpPr txBox="1">
            <a:spLocks noChangeArrowheads="1"/>
          </p:cNvSpPr>
          <p:nvPr/>
        </p:nvSpPr>
        <p:spPr bwMode="auto">
          <a:xfrm>
            <a:off x="5430838" y="288925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3536" name="Freeform 64"/>
          <p:cNvSpPr>
            <a:spLocks/>
          </p:cNvSpPr>
          <p:nvPr/>
        </p:nvSpPr>
        <p:spPr bwMode="auto">
          <a:xfrm>
            <a:off x="2717800" y="272891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37" name="Freeform 65"/>
          <p:cNvSpPr>
            <a:spLocks/>
          </p:cNvSpPr>
          <p:nvPr/>
        </p:nvSpPr>
        <p:spPr bwMode="auto">
          <a:xfrm>
            <a:off x="2468563" y="3502025"/>
            <a:ext cx="4078287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51572" name="Object 67"/>
          <p:cNvGraphicFramePr>
            <a:graphicFrameLocks noChangeAspect="1"/>
          </p:cNvGraphicFramePr>
          <p:nvPr/>
        </p:nvGraphicFramePr>
        <p:xfrm>
          <a:off x="2071688" y="2587625"/>
          <a:ext cx="6810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85" name="Clip" r:id="rId4" imgW="682368" imgH="480541" progId="MS_ClipArt_Gallery.2">
                  <p:embed/>
                </p:oleObj>
              </mc:Choice>
              <mc:Fallback>
                <p:oleObj name="Clip" r:id="rId4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587625"/>
                        <a:ext cx="68103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73" name="Object 68"/>
          <p:cNvGraphicFramePr>
            <a:graphicFrameLocks noChangeAspect="1"/>
          </p:cNvGraphicFramePr>
          <p:nvPr/>
        </p:nvGraphicFramePr>
        <p:xfrm>
          <a:off x="6921500" y="2557463"/>
          <a:ext cx="6810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86" name="Clip" r:id="rId6" imgW="682368" imgH="480541" progId="MS_ClipArt_Gallery.2">
                  <p:embed/>
                </p:oleObj>
              </mc:Choice>
              <mc:Fallback>
                <p:oleObj name="Clip" r:id="rId6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2557463"/>
                        <a:ext cx="6810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1576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798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77" name="Group 542"/>
          <p:cNvGrpSpPr>
            <a:grpSpLocks/>
          </p:cNvGrpSpPr>
          <p:nvPr/>
        </p:nvGrpSpPr>
        <p:grpSpPr bwMode="auto">
          <a:xfrm>
            <a:off x="1527175" y="3452813"/>
            <a:ext cx="942975" cy="968375"/>
            <a:chOff x="-44" y="1473"/>
            <a:chExt cx="981" cy="1105"/>
          </a:xfrm>
        </p:grpSpPr>
        <p:pic>
          <p:nvPicPr>
            <p:cNvPr id="151611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12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1578" name="Group 249"/>
          <p:cNvGrpSpPr>
            <a:grpSpLocks/>
          </p:cNvGrpSpPr>
          <p:nvPr/>
        </p:nvGrpSpPr>
        <p:grpSpPr bwMode="auto">
          <a:xfrm>
            <a:off x="6602413" y="3619500"/>
            <a:ext cx="363537" cy="688975"/>
            <a:chOff x="4140" y="429"/>
            <a:chExt cx="1425" cy="2396"/>
          </a:xfrm>
        </p:grpSpPr>
        <p:sp>
          <p:nvSpPr>
            <p:cNvPr id="151579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1581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582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Rectangle 254"/>
            <p:cNvSpPr>
              <a:spLocks noChangeArrowheads="1"/>
            </p:cNvSpPr>
            <p:nvPr/>
          </p:nvSpPr>
          <p:spPr bwMode="auto">
            <a:xfrm>
              <a:off x="4215" y="694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584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2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6" name="AutoShape 257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1" name="Rectangle 258"/>
            <p:cNvSpPr>
              <a:spLocks noChangeArrowheads="1"/>
            </p:cNvSpPr>
            <p:nvPr/>
          </p:nvSpPr>
          <p:spPr bwMode="auto">
            <a:xfrm>
              <a:off x="4227" y="1020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586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" name="AutoShape 260"/>
              <p:cNvSpPr>
                <a:spLocks noChangeArrowheads="1"/>
              </p:cNvSpPr>
              <p:nvPr/>
            </p:nvSpPr>
            <p:spPr bwMode="auto">
              <a:xfrm>
                <a:off x="618" y="2566"/>
                <a:ext cx="722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4" name="AutoShape 261"/>
              <p:cNvSpPr>
                <a:spLocks noChangeArrowheads="1"/>
              </p:cNvSpPr>
              <p:nvPr/>
            </p:nvSpPr>
            <p:spPr bwMode="auto">
              <a:xfrm>
                <a:off x="633" y="2583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3" name="Rectangle 262"/>
            <p:cNvSpPr>
              <a:spLocks noChangeArrowheads="1"/>
            </p:cNvSpPr>
            <p:nvPr/>
          </p:nvSpPr>
          <p:spPr bwMode="auto">
            <a:xfrm>
              <a:off x="4215" y="1356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74" name="Rectangle 263"/>
            <p:cNvSpPr>
              <a:spLocks noChangeArrowheads="1"/>
            </p:cNvSpPr>
            <p:nvPr/>
          </p:nvSpPr>
          <p:spPr bwMode="auto">
            <a:xfrm>
              <a:off x="4227" y="1655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589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" name="AutoShape 265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2" name="AutoShape 266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1590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1591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" name="AutoShape 269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0" name="AutoShape 27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8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1593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594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Oval 274"/>
            <p:cNvSpPr>
              <a:spLocks noChangeArrowheads="1"/>
            </p:cNvSpPr>
            <p:nvPr/>
          </p:nvSpPr>
          <p:spPr bwMode="auto">
            <a:xfrm>
              <a:off x="5515" y="2610"/>
              <a:ext cx="50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1596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4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5" name="Oval 278"/>
            <p:cNvSpPr>
              <a:spLocks noChangeArrowheads="1"/>
            </p:cNvSpPr>
            <p:nvPr/>
          </p:nvSpPr>
          <p:spPr bwMode="auto">
            <a:xfrm>
              <a:off x="4308" y="2383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6" name="Oval 279"/>
            <p:cNvSpPr>
              <a:spLocks noChangeArrowheads="1"/>
            </p:cNvSpPr>
            <p:nvPr/>
          </p:nvSpPr>
          <p:spPr bwMode="auto">
            <a:xfrm>
              <a:off x="4488" y="2383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87" name="Oval 280"/>
            <p:cNvSpPr>
              <a:spLocks noChangeArrowheads="1"/>
            </p:cNvSpPr>
            <p:nvPr/>
          </p:nvSpPr>
          <p:spPr bwMode="auto">
            <a:xfrm>
              <a:off x="4663" y="2378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/>
          </p:nvSpPr>
          <p:spPr bwMode="auto">
            <a:xfrm>
              <a:off x="5061" y="1837"/>
              <a:ext cx="87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1D5ED-7955-2045-BD80-E0C8B1E97F6A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3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8428038" cy="114300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Principles for QOS </a:t>
            </a:r>
            <a:r>
              <a:rPr lang="en-US" sz="4000" dirty="0" smtClean="0"/>
              <a:t>guarantees </a:t>
            </a:r>
            <a:r>
              <a:rPr lang="en-US" sz="4000" dirty="0"/>
              <a:t>(more)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193800"/>
            <a:ext cx="8159750" cy="1812925"/>
          </a:xfrm>
        </p:spPr>
        <p:txBody>
          <a:bodyPr/>
          <a:lstStyle/>
          <a:p>
            <a:pPr>
              <a:defRPr/>
            </a:pPr>
            <a:r>
              <a:rPr lang="en-US" dirty="0"/>
              <a:t>what if applications misbehave </a:t>
            </a:r>
            <a:r>
              <a:rPr lang="en-US" dirty="0" smtClean="0"/>
              <a:t>(VoIP </a:t>
            </a:r>
            <a:r>
              <a:rPr lang="en-US" dirty="0"/>
              <a:t>sends higher than declared rate)</a:t>
            </a:r>
          </a:p>
          <a:p>
            <a:pPr lvl="1">
              <a:defRPr/>
            </a:pPr>
            <a:r>
              <a:rPr lang="en-US" dirty="0"/>
              <a:t>policing: force source adherence to bandwidth allocations</a:t>
            </a:r>
          </a:p>
          <a:p>
            <a:pPr>
              <a:defRPr/>
            </a:pPr>
            <a:r>
              <a:rPr lang="en-US" i="1" dirty="0">
                <a:solidFill>
                  <a:srgbClr val="000099"/>
                </a:solidFill>
              </a:rPr>
              <a:t>m</a:t>
            </a:r>
            <a:r>
              <a:rPr lang="en-US" i="1" dirty="0" smtClean="0">
                <a:solidFill>
                  <a:srgbClr val="000099"/>
                </a:solidFill>
              </a:rPr>
              <a:t>arking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99"/>
                </a:solidFill>
              </a:rPr>
              <a:t>policing</a:t>
            </a:r>
            <a:r>
              <a:rPr lang="en-US" dirty="0" smtClean="0"/>
              <a:t> </a:t>
            </a:r>
            <a:r>
              <a:rPr lang="en-US" dirty="0"/>
              <a:t>at network </a:t>
            </a:r>
            <a:r>
              <a:rPr lang="en-US" dirty="0" smtClean="0"/>
              <a:t>edge</a:t>
            </a:r>
            <a:endParaRPr lang="en-US" sz="2000" dirty="0"/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955675" y="5794375"/>
            <a:ext cx="765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000099"/>
                </a:solidFill>
                <a:latin typeface="+mn-lt"/>
              </a:rPr>
              <a:t>provide protection (isolation) for one class from others</a:t>
            </a:r>
            <a:endParaRPr lang="en-US" sz="2000" b="1" i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77863" y="5646738"/>
            <a:ext cx="7670800" cy="7635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887413" y="5384800"/>
            <a:ext cx="1651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Principle 2</a:t>
            </a:r>
          </a:p>
        </p:txBody>
      </p:sp>
      <p:sp>
        <p:nvSpPr>
          <p:cNvPr id="234505" name="Line 9"/>
          <p:cNvSpPr>
            <a:spLocks noChangeShapeType="1"/>
          </p:cNvSpPr>
          <p:nvPr/>
        </p:nvSpPr>
        <p:spPr bwMode="auto">
          <a:xfrm>
            <a:off x="2951163" y="4078288"/>
            <a:ext cx="3716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3607" name="Group 11"/>
          <p:cNvGrpSpPr>
            <a:grpSpLocks/>
          </p:cNvGrpSpPr>
          <p:nvPr/>
        </p:nvGrpSpPr>
        <p:grpSpPr bwMode="auto">
          <a:xfrm>
            <a:off x="3303588" y="3744913"/>
            <a:ext cx="1058862" cy="552450"/>
            <a:chOff x="1605" y="1665"/>
            <a:chExt cx="556" cy="501"/>
          </a:xfrm>
        </p:grpSpPr>
        <p:sp>
          <p:nvSpPr>
            <p:cNvPr id="234508" name="Freeform 12"/>
            <p:cNvSpPr>
              <a:spLocks/>
            </p:cNvSpPr>
            <p:nvPr/>
          </p:nvSpPr>
          <p:spPr bwMode="auto">
            <a:xfrm>
              <a:off x="1605" y="1738"/>
              <a:ext cx="556" cy="242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09" name="Oval 13"/>
            <p:cNvSpPr>
              <a:spLocks noChangeArrowheads="1"/>
            </p:cNvSpPr>
            <p:nvPr/>
          </p:nvSpPr>
          <p:spPr bwMode="auto">
            <a:xfrm>
              <a:off x="1610" y="1784"/>
              <a:ext cx="548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10" name="Line 14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11" name="Line 15"/>
            <p:cNvSpPr>
              <a:spLocks noChangeShapeType="1"/>
            </p:cNvSpPr>
            <p:nvPr/>
          </p:nvSpPr>
          <p:spPr bwMode="auto">
            <a:xfrm>
              <a:off x="2160" y="173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12" name="Oval 16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90" name="Group 17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15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16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3691" name="Group 21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4518" name="Line 2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19" name="Line 23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20" name="Line 2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234521" name="Oval 25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53608" name="Group 26"/>
          <p:cNvGrpSpPr>
            <a:grpSpLocks/>
          </p:cNvGrpSpPr>
          <p:nvPr/>
        </p:nvGrpSpPr>
        <p:grpSpPr bwMode="auto">
          <a:xfrm>
            <a:off x="3554413" y="4021138"/>
            <a:ext cx="774700" cy="136525"/>
            <a:chOff x="3150" y="1799"/>
            <a:chExt cx="643" cy="204"/>
          </a:xfrm>
        </p:grpSpPr>
        <p:sp>
          <p:nvSpPr>
            <p:cNvPr id="234523" name="Rectangle 27"/>
            <p:cNvSpPr>
              <a:spLocks noChangeArrowheads="1"/>
            </p:cNvSpPr>
            <p:nvPr/>
          </p:nvSpPr>
          <p:spPr bwMode="auto">
            <a:xfrm>
              <a:off x="3634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24" name="Rectangle 28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25" name="Rectangle 29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26" name="Rectangle 30"/>
            <p:cNvSpPr>
              <a:spLocks noChangeArrowheads="1"/>
            </p:cNvSpPr>
            <p:nvPr/>
          </p:nvSpPr>
          <p:spPr bwMode="auto">
            <a:xfrm>
              <a:off x="3150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4527" name="Line 31"/>
          <p:cNvSpPr>
            <a:spLocks noChangeShapeType="1"/>
          </p:cNvSpPr>
          <p:nvPr/>
        </p:nvSpPr>
        <p:spPr bwMode="auto">
          <a:xfrm flipH="1">
            <a:off x="2714625" y="351948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28" name="Line 32"/>
          <p:cNvSpPr>
            <a:spLocks noChangeShapeType="1"/>
          </p:cNvSpPr>
          <p:nvPr/>
        </p:nvSpPr>
        <p:spPr bwMode="auto">
          <a:xfrm flipH="1" flipV="1">
            <a:off x="2478088" y="460692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29" name="Line 33"/>
          <p:cNvSpPr>
            <a:spLocks noChangeShapeType="1"/>
          </p:cNvSpPr>
          <p:nvPr/>
        </p:nvSpPr>
        <p:spPr bwMode="auto">
          <a:xfrm flipH="1">
            <a:off x="2840038" y="350996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30" name="Line 34"/>
          <p:cNvSpPr>
            <a:spLocks noChangeShapeType="1"/>
          </p:cNvSpPr>
          <p:nvPr/>
        </p:nvSpPr>
        <p:spPr bwMode="auto">
          <a:xfrm flipH="1">
            <a:off x="6451600" y="346075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31" name="Line 35"/>
          <p:cNvSpPr>
            <a:spLocks noChangeShapeType="1"/>
          </p:cNvSpPr>
          <p:nvPr/>
        </p:nvSpPr>
        <p:spPr bwMode="auto">
          <a:xfrm flipH="1">
            <a:off x="6464300" y="4554538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32" name="Line 36"/>
          <p:cNvSpPr>
            <a:spLocks noChangeShapeType="1"/>
          </p:cNvSpPr>
          <p:nvPr/>
        </p:nvSpPr>
        <p:spPr bwMode="auto">
          <a:xfrm flipH="1" flipV="1">
            <a:off x="6937375" y="346075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3615" name="Group 37"/>
          <p:cNvGrpSpPr>
            <a:grpSpLocks/>
          </p:cNvGrpSpPr>
          <p:nvPr/>
        </p:nvGrpSpPr>
        <p:grpSpPr bwMode="auto">
          <a:xfrm>
            <a:off x="5267325" y="3898900"/>
            <a:ext cx="1001713" cy="290513"/>
            <a:chOff x="3600" y="219"/>
            <a:chExt cx="360" cy="175"/>
          </a:xfrm>
        </p:grpSpPr>
        <p:sp>
          <p:nvSpPr>
            <p:cNvPr id="234534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35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36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37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4538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73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4540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1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2" name="Line 4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3674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4544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5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6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4547" name="Text Box 51"/>
          <p:cNvSpPr txBox="1">
            <a:spLocks noChangeArrowheads="1"/>
          </p:cNvSpPr>
          <p:nvPr/>
        </p:nvSpPr>
        <p:spPr bwMode="auto">
          <a:xfrm>
            <a:off x="3611563" y="3417888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4548" name="Text Box 52"/>
          <p:cNvSpPr txBox="1">
            <a:spLocks noChangeArrowheads="1"/>
          </p:cNvSpPr>
          <p:nvPr/>
        </p:nvSpPr>
        <p:spPr bwMode="auto">
          <a:xfrm>
            <a:off x="5608638" y="35052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4549" name="Freeform 53"/>
          <p:cNvSpPr>
            <a:spLocks/>
          </p:cNvSpPr>
          <p:nvPr/>
        </p:nvSpPr>
        <p:spPr bwMode="auto">
          <a:xfrm>
            <a:off x="2895600" y="334486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50" name="Freeform 54"/>
          <p:cNvSpPr>
            <a:spLocks/>
          </p:cNvSpPr>
          <p:nvPr/>
        </p:nvSpPr>
        <p:spPr bwMode="auto">
          <a:xfrm>
            <a:off x="2646363" y="4117975"/>
            <a:ext cx="4078287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53620" name="Object 56"/>
          <p:cNvGraphicFramePr>
            <a:graphicFrameLocks noChangeAspect="1"/>
          </p:cNvGraphicFramePr>
          <p:nvPr/>
        </p:nvGraphicFramePr>
        <p:xfrm>
          <a:off x="2249488" y="3203575"/>
          <a:ext cx="6810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33" name="Clip" r:id="rId4" imgW="682368" imgH="480541" progId="MS_ClipArt_Gallery.2">
                  <p:embed/>
                </p:oleObj>
              </mc:Choice>
              <mc:Fallback>
                <p:oleObj name="Clip" r:id="rId4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3203575"/>
                        <a:ext cx="68103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1" name="Object 57"/>
          <p:cNvGraphicFramePr>
            <a:graphicFrameLocks noChangeAspect="1"/>
          </p:cNvGraphicFramePr>
          <p:nvPr/>
        </p:nvGraphicFramePr>
        <p:xfrm>
          <a:off x="7099300" y="3173413"/>
          <a:ext cx="6810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34" name="Clip" r:id="rId6" imgW="682368" imgH="480541" progId="MS_ClipArt_Gallery.2">
                  <p:embed/>
                </p:oleObj>
              </mc:Choice>
              <mc:Fallback>
                <p:oleObj name="Clip" r:id="rId6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3173413"/>
                        <a:ext cx="6810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54" name="Oval 58"/>
          <p:cNvSpPr>
            <a:spLocks noChangeArrowheads="1"/>
          </p:cNvSpPr>
          <p:nvPr/>
        </p:nvSpPr>
        <p:spPr bwMode="auto">
          <a:xfrm>
            <a:off x="2990850" y="3432175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55" name="Oval 59"/>
          <p:cNvSpPr>
            <a:spLocks noChangeArrowheads="1"/>
          </p:cNvSpPr>
          <p:nvPr/>
        </p:nvSpPr>
        <p:spPr bwMode="auto">
          <a:xfrm>
            <a:off x="2678113" y="4160838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56" name="Text Box 60"/>
          <p:cNvSpPr txBox="1">
            <a:spLocks noChangeArrowheads="1"/>
          </p:cNvSpPr>
          <p:nvPr/>
        </p:nvSpPr>
        <p:spPr bwMode="auto">
          <a:xfrm>
            <a:off x="4010025" y="4222750"/>
            <a:ext cx="1600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4557" name="Text Box 61"/>
          <p:cNvSpPr txBox="1">
            <a:spLocks noChangeArrowheads="1"/>
          </p:cNvSpPr>
          <p:nvPr/>
        </p:nvSpPr>
        <p:spPr bwMode="auto">
          <a:xfrm>
            <a:off x="1362075" y="3052763"/>
            <a:ext cx="9429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234558" name="Text Box 62"/>
          <p:cNvSpPr txBox="1">
            <a:spLocks noChangeArrowheads="1"/>
          </p:cNvSpPr>
          <p:nvPr/>
        </p:nvSpPr>
        <p:spPr bwMode="auto">
          <a:xfrm>
            <a:off x="2514600" y="4876800"/>
            <a:ext cx="3365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packet marking and policing</a:t>
            </a:r>
          </a:p>
        </p:txBody>
      </p:sp>
      <p:sp>
        <p:nvSpPr>
          <p:cNvPr id="234559" name="Line 63"/>
          <p:cNvSpPr>
            <a:spLocks noChangeShapeType="1"/>
          </p:cNvSpPr>
          <p:nvPr/>
        </p:nvSpPr>
        <p:spPr bwMode="auto">
          <a:xfrm>
            <a:off x="3216275" y="3614738"/>
            <a:ext cx="422275" cy="134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60" name="Line 64"/>
          <p:cNvSpPr>
            <a:spLocks noChangeShapeType="1"/>
          </p:cNvSpPr>
          <p:nvPr/>
        </p:nvSpPr>
        <p:spPr bwMode="auto">
          <a:xfrm flipH="1" flipV="1">
            <a:off x="2879725" y="4344988"/>
            <a:ext cx="758825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3631" name="Group 542"/>
          <p:cNvGrpSpPr>
            <a:grpSpLocks/>
          </p:cNvGrpSpPr>
          <p:nvPr/>
        </p:nvGrpSpPr>
        <p:grpSpPr bwMode="auto">
          <a:xfrm>
            <a:off x="1641475" y="4181475"/>
            <a:ext cx="985838" cy="895350"/>
            <a:chOff x="-44" y="1473"/>
            <a:chExt cx="981" cy="1105"/>
          </a:xfrm>
        </p:grpSpPr>
        <p:pic>
          <p:nvPicPr>
            <p:cNvPr id="15366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3632" name="Group 249"/>
          <p:cNvGrpSpPr>
            <a:grpSpLocks/>
          </p:cNvGrpSpPr>
          <p:nvPr/>
        </p:nvGrpSpPr>
        <p:grpSpPr bwMode="auto">
          <a:xfrm>
            <a:off x="6759575" y="4276725"/>
            <a:ext cx="363538" cy="687388"/>
            <a:chOff x="4140" y="429"/>
            <a:chExt cx="1425" cy="2396"/>
          </a:xfrm>
        </p:grpSpPr>
        <p:sp>
          <p:nvSpPr>
            <p:cNvPr id="15363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363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3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3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101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6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4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8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9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8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79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4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7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364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364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4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5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8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364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4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365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9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0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1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92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3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pic>
        <p:nvPicPr>
          <p:cNvPr id="153633" name="Picture 6" descr="underline_b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DA411-ECF7-6442-A03F-C3DEA37A1CB5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3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12144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allocating </a:t>
            </a:r>
            <a:r>
              <a:rPr lang="en-US" i="1" dirty="0"/>
              <a:t>fixed </a:t>
            </a:r>
            <a:r>
              <a:rPr lang="en-US" dirty="0"/>
              <a:t>(non-sharable) bandwidth to flow: </a:t>
            </a:r>
            <a:r>
              <a:rPr lang="en-US" i="1" dirty="0"/>
              <a:t>inefficient</a:t>
            </a:r>
            <a:r>
              <a:rPr lang="en-US" dirty="0"/>
              <a:t> use of bandwidth if flows </a:t>
            </a:r>
            <a:r>
              <a:rPr lang="en-US" dirty="0" smtClean="0"/>
              <a:t>doesn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use its allocation</a:t>
            </a:r>
            <a:endParaRPr lang="en-US" b="1" dirty="0"/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926270" y="5379227"/>
            <a:ext cx="67738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99"/>
                </a:solidFill>
                <a:latin typeface="+mn-lt"/>
              </a:rPr>
              <a:t>while providing isolation, it is desirable to use </a:t>
            </a:r>
          </a:p>
          <a:p>
            <a:pPr>
              <a:defRPr/>
            </a:pPr>
            <a:r>
              <a:rPr lang="en-US" sz="2800" i="0" dirty="0">
                <a:solidFill>
                  <a:srgbClr val="000099"/>
                </a:solidFill>
                <a:latin typeface="+mn-lt"/>
              </a:rPr>
              <a:t>resources as efficiently as possible</a:t>
            </a:r>
            <a:endParaRPr lang="en-US" sz="2800" b="1" i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861182" y="5234764"/>
            <a:ext cx="6959600" cy="11509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1092957" y="4972827"/>
            <a:ext cx="1652588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Principle 3</a:t>
            </a:r>
          </a:p>
        </p:txBody>
      </p:sp>
      <p:sp>
        <p:nvSpPr>
          <p:cNvPr id="235529" name="Line 9"/>
          <p:cNvSpPr>
            <a:spLocks noChangeShapeType="1"/>
          </p:cNvSpPr>
          <p:nvPr/>
        </p:nvSpPr>
        <p:spPr bwMode="auto">
          <a:xfrm>
            <a:off x="3016250" y="3817938"/>
            <a:ext cx="3716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2" name="Freeform 12"/>
          <p:cNvSpPr>
            <a:spLocks/>
          </p:cNvSpPr>
          <p:nvPr/>
        </p:nvSpPr>
        <p:spPr bwMode="auto">
          <a:xfrm>
            <a:off x="3368675" y="3451225"/>
            <a:ext cx="1058863" cy="266700"/>
          </a:xfrm>
          <a:custGeom>
            <a:avLst/>
            <a:gdLst>
              <a:gd name="T0" fmla="*/ 5 w 556"/>
              <a:gd name="T1" fmla="*/ 18 h 252"/>
              <a:gd name="T2" fmla="*/ 47 w 556"/>
              <a:gd name="T3" fmla="*/ 52 h 252"/>
              <a:gd name="T4" fmla="*/ 119 w 556"/>
              <a:gd name="T5" fmla="*/ 75 h 252"/>
              <a:gd name="T6" fmla="*/ 180 w 556"/>
              <a:gd name="T7" fmla="*/ 79 h 252"/>
              <a:gd name="T8" fmla="*/ 257 w 556"/>
              <a:gd name="T9" fmla="*/ 87 h 252"/>
              <a:gd name="T10" fmla="*/ 315 w 556"/>
              <a:gd name="T11" fmla="*/ 87 h 252"/>
              <a:gd name="T12" fmla="*/ 387 w 556"/>
              <a:gd name="T13" fmla="*/ 81 h 252"/>
              <a:gd name="T14" fmla="*/ 452 w 556"/>
              <a:gd name="T15" fmla="*/ 70 h 252"/>
              <a:gd name="T16" fmla="*/ 531 w 556"/>
              <a:gd name="T17" fmla="*/ 37 h 252"/>
              <a:gd name="T18" fmla="*/ 552 w 556"/>
              <a:gd name="T19" fmla="*/ 27 h 252"/>
              <a:gd name="T20" fmla="*/ 550 w 556"/>
              <a:gd name="T21" fmla="*/ 160 h 252"/>
              <a:gd name="T22" fmla="*/ 518 w 556"/>
              <a:gd name="T23" fmla="*/ 196 h 252"/>
              <a:gd name="T24" fmla="*/ 489 w 556"/>
              <a:gd name="T25" fmla="*/ 216 h 252"/>
              <a:gd name="T26" fmla="*/ 450 w 556"/>
              <a:gd name="T27" fmla="*/ 231 h 252"/>
              <a:gd name="T28" fmla="*/ 393 w 556"/>
              <a:gd name="T29" fmla="*/ 244 h 252"/>
              <a:gd name="T30" fmla="*/ 323 w 556"/>
              <a:gd name="T31" fmla="*/ 251 h 252"/>
              <a:gd name="T32" fmla="*/ 261 w 556"/>
              <a:gd name="T33" fmla="*/ 252 h 252"/>
              <a:gd name="T34" fmla="*/ 205 w 556"/>
              <a:gd name="T35" fmla="*/ 248 h 252"/>
              <a:gd name="T36" fmla="*/ 155 w 556"/>
              <a:gd name="T37" fmla="*/ 241 h 252"/>
              <a:gd name="T38" fmla="*/ 88 w 556"/>
              <a:gd name="T39" fmla="*/ 224 h 252"/>
              <a:gd name="T40" fmla="*/ 51 w 556"/>
              <a:gd name="T41" fmla="*/ 209 h 252"/>
              <a:gd name="T42" fmla="*/ 25 w 556"/>
              <a:gd name="T43" fmla="*/ 181 h 252"/>
              <a:gd name="T44" fmla="*/ 5 w 556"/>
              <a:gd name="T45" fmla="*/ 157 h 252"/>
              <a:gd name="T46" fmla="*/ 5 w 556"/>
              <a:gd name="T47" fmla="*/ 1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6" h="252">
                <a:moveTo>
                  <a:pt x="5" y="18"/>
                </a:moveTo>
                <a:cubicBezTo>
                  <a:pt x="12" y="0"/>
                  <a:pt x="28" y="43"/>
                  <a:pt x="47" y="52"/>
                </a:cubicBezTo>
                <a:cubicBezTo>
                  <a:pt x="66" y="61"/>
                  <a:pt x="97" y="71"/>
                  <a:pt x="119" y="75"/>
                </a:cubicBezTo>
                <a:cubicBezTo>
                  <a:pt x="141" y="79"/>
                  <a:pt x="157" y="77"/>
                  <a:pt x="180" y="79"/>
                </a:cubicBezTo>
                <a:cubicBezTo>
                  <a:pt x="203" y="81"/>
                  <a:pt x="235" y="86"/>
                  <a:pt x="257" y="87"/>
                </a:cubicBezTo>
                <a:cubicBezTo>
                  <a:pt x="279" y="88"/>
                  <a:pt x="293" y="88"/>
                  <a:pt x="315" y="87"/>
                </a:cubicBezTo>
                <a:cubicBezTo>
                  <a:pt x="337" y="86"/>
                  <a:pt x="364" y="84"/>
                  <a:pt x="387" y="81"/>
                </a:cubicBezTo>
                <a:cubicBezTo>
                  <a:pt x="410" y="78"/>
                  <a:pt x="428" y="77"/>
                  <a:pt x="452" y="70"/>
                </a:cubicBezTo>
                <a:cubicBezTo>
                  <a:pt x="476" y="63"/>
                  <a:pt x="514" y="44"/>
                  <a:pt x="531" y="37"/>
                </a:cubicBezTo>
                <a:cubicBezTo>
                  <a:pt x="548" y="30"/>
                  <a:pt x="549" y="7"/>
                  <a:pt x="552" y="27"/>
                </a:cubicBezTo>
                <a:cubicBezTo>
                  <a:pt x="555" y="47"/>
                  <a:pt x="556" y="132"/>
                  <a:pt x="550" y="160"/>
                </a:cubicBezTo>
                <a:cubicBezTo>
                  <a:pt x="544" y="188"/>
                  <a:pt x="527" y="187"/>
                  <a:pt x="518" y="196"/>
                </a:cubicBezTo>
                <a:cubicBezTo>
                  <a:pt x="508" y="206"/>
                  <a:pt x="500" y="210"/>
                  <a:pt x="489" y="216"/>
                </a:cubicBezTo>
                <a:cubicBezTo>
                  <a:pt x="478" y="221"/>
                  <a:pt x="465" y="227"/>
                  <a:pt x="450" y="231"/>
                </a:cubicBezTo>
                <a:cubicBezTo>
                  <a:pt x="434" y="235"/>
                  <a:pt x="414" y="241"/>
                  <a:pt x="393" y="244"/>
                </a:cubicBezTo>
                <a:cubicBezTo>
                  <a:pt x="371" y="246"/>
                  <a:pt x="344" y="249"/>
                  <a:pt x="323" y="251"/>
                </a:cubicBezTo>
                <a:cubicBezTo>
                  <a:pt x="301" y="252"/>
                  <a:pt x="280" y="252"/>
                  <a:pt x="261" y="252"/>
                </a:cubicBezTo>
                <a:cubicBezTo>
                  <a:pt x="241" y="252"/>
                  <a:pt x="222" y="249"/>
                  <a:pt x="205" y="248"/>
                </a:cubicBezTo>
                <a:cubicBezTo>
                  <a:pt x="187" y="246"/>
                  <a:pt x="174" y="245"/>
                  <a:pt x="155" y="241"/>
                </a:cubicBezTo>
                <a:cubicBezTo>
                  <a:pt x="135" y="237"/>
                  <a:pt x="104" y="230"/>
                  <a:pt x="88" y="224"/>
                </a:cubicBezTo>
                <a:cubicBezTo>
                  <a:pt x="71" y="219"/>
                  <a:pt x="62" y="216"/>
                  <a:pt x="51" y="209"/>
                </a:cubicBezTo>
                <a:cubicBezTo>
                  <a:pt x="40" y="202"/>
                  <a:pt x="32" y="189"/>
                  <a:pt x="25" y="181"/>
                </a:cubicBezTo>
                <a:cubicBezTo>
                  <a:pt x="17" y="173"/>
                  <a:pt x="8" y="184"/>
                  <a:pt x="5" y="157"/>
                </a:cubicBezTo>
                <a:cubicBezTo>
                  <a:pt x="2" y="131"/>
                  <a:pt x="0" y="34"/>
                  <a:pt x="5" y="1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3" name="Oval 13"/>
          <p:cNvSpPr>
            <a:spLocks noChangeArrowheads="1"/>
          </p:cNvSpPr>
          <p:nvPr/>
        </p:nvSpPr>
        <p:spPr bwMode="auto">
          <a:xfrm>
            <a:off x="3378200" y="3502025"/>
            <a:ext cx="1042988" cy="150813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4" name="Line 14"/>
          <p:cNvSpPr>
            <a:spLocks noChangeShapeType="1"/>
          </p:cNvSpPr>
          <p:nvPr/>
        </p:nvSpPr>
        <p:spPr bwMode="auto">
          <a:xfrm>
            <a:off x="3381375" y="347821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5" name="Line 15"/>
          <p:cNvSpPr>
            <a:spLocks noChangeShapeType="1"/>
          </p:cNvSpPr>
          <p:nvPr/>
        </p:nvSpPr>
        <p:spPr bwMode="auto">
          <a:xfrm>
            <a:off x="4425950" y="3451225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6" name="Oval 16"/>
          <p:cNvSpPr>
            <a:spLocks noChangeArrowheads="1"/>
          </p:cNvSpPr>
          <p:nvPr/>
        </p:nvSpPr>
        <p:spPr bwMode="auto">
          <a:xfrm>
            <a:off x="3359150" y="3370263"/>
            <a:ext cx="1047750" cy="1746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5659" name="Group 17"/>
          <p:cNvGrpSpPr>
            <a:grpSpLocks/>
          </p:cNvGrpSpPr>
          <p:nvPr/>
        </p:nvGrpSpPr>
        <p:grpSpPr bwMode="auto">
          <a:xfrm>
            <a:off x="3625850" y="3408363"/>
            <a:ext cx="517525" cy="101600"/>
            <a:chOff x="2848" y="848"/>
            <a:chExt cx="140" cy="98"/>
          </a:xfrm>
        </p:grpSpPr>
        <p:sp>
          <p:nvSpPr>
            <p:cNvPr id="235538" name="Line 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39" name="Line 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40" name="Line 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55660" name="Group 21"/>
          <p:cNvGrpSpPr>
            <a:grpSpLocks/>
          </p:cNvGrpSpPr>
          <p:nvPr/>
        </p:nvGrpSpPr>
        <p:grpSpPr bwMode="auto">
          <a:xfrm flipV="1">
            <a:off x="3625850" y="3408363"/>
            <a:ext cx="517525" cy="101600"/>
            <a:chOff x="2848" y="848"/>
            <a:chExt cx="140" cy="98"/>
          </a:xfrm>
        </p:grpSpPr>
        <p:sp>
          <p:nvSpPr>
            <p:cNvPr id="235542" name="Line 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43" name="Line 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44" name="Line 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5545" name="Oval 25"/>
          <p:cNvSpPr>
            <a:spLocks noChangeArrowheads="1"/>
          </p:cNvSpPr>
          <p:nvPr/>
        </p:nvSpPr>
        <p:spPr bwMode="auto">
          <a:xfrm>
            <a:off x="3376613" y="3843338"/>
            <a:ext cx="1047750" cy="174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1" name="Line 31"/>
          <p:cNvSpPr>
            <a:spLocks noChangeShapeType="1"/>
          </p:cNvSpPr>
          <p:nvPr/>
        </p:nvSpPr>
        <p:spPr bwMode="auto">
          <a:xfrm flipH="1">
            <a:off x="2779713" y="32591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2" name="Line 32"/>
          <p:cNvSpPr>
            <a:spLocks noChangeShapeType="1"/>
          </p:cNvSpPr>
          <p:nvPr/>
        </p:nvSpPr>
        <p:spPr bwMode="auto">
          <a:xfrm flipH="1" flipV="1">
            <a:off x="2543175" y="43465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3" name="Line 33"/>
          <p:cNvSpPr>
            <a:spLocks noChangeShapeType="1"/>
          </p:cNvSpPr>
          <p:nvPr/>
        </p:nvSpPr>
        <p:spPr bwMode="auto">
          <a:xfrm flipH="1">
            <a:off x="2905125" y="32496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4" name="Line 34"/>
          <p:cNvSpPr>
            <a:spLocks noChangeShapeType="1"/>
          </p:cNvSpPr>
          <p:nvPr/>
        </p:nvSpPr>
        <p:spPr bwMode="auto">
          <a:xfrm flipH="1">
            <a:off x="6516688" y="32004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5" name="Line 35"/>
          <p:cNvSpPr>
            <a:spLocks noChangeShapeType="1"/>
          </p:cNvSpPr>
          <p:nvPr/>
        </p:nvSpPr>
        <p:spPr bwMode="auto">
          <a:xfrm flipH="1">
            <a:off x="6529388" y="4294188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6" name="Line 36"/>
          <p:cNvSpPr>
            <a:spLocks noChangeShapeType="1"/>
          </p:cNvSpPr>
          <p:nvPr/>
        </p:nvSpPr>
        <p:spPr bwMode="auto">
          <a:xfrm flipH="1" flipV="1">
            <a:off x="7002463" y="32004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5668" name="Group 37"/>
          <p:cNvGrpSpPr>
            <a:grpSpLocks/>
          </p:cNvGrpSpPr>
          <p:nvPr/>
        </p:nvGrpSpPr>
        <p:grpSpPr bwMode="auto">
          <a:xfrm>
            <a:off x="5332413" y="3638550"/>
            <a:ext cx="1001712" cy="290513"/>
            <a:chOff x="3600" y="219"/>
            <a:chExt cx="360" cy="175"/>
          </a:xfrm>
        </p:grpSpPr>
        <p:sp>
          <p:nvSpPr>
            <p:cNvPr id="235558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59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60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61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5562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732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564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65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66" name="Line 4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5733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568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69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70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5571" name="Text Box 51"/>
          <p:cNvSpPr txBox="1">
            <a:spLocks noChangeArrowheads="1"/>
          </p:cNvSpPr>
          <p:nvPr/>
        </p:nvSpPr>
        <p:spPr bwMode="auto">
          <a:xfrm>
            <a:off x="3676650" y="30432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5572" name="Text Box 52"/>
          <p:cNvSpPr txBox="1">
            <a:spLocks noChangeArrowheads="1"/>
          </p:cNvSpPr>
          <p:nvPr/>
        </p:nvSpPr>
        <p:spPr bwMode="auto">
          <a:xfrm>
            <a:off x="5673725" y="324485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5573" name="Freeform 53"/>
          <p:cNvSpPr>
            <a:spLocks/>
          </p:cNvSpPr>
          <p:nvPr/>
        </p:nvSpPr>
        <p:spPr bwMode="auto">
          <a:xfrm>
            <a:off x="2960688" y="308451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74" name="Freeform 54"/>
          <p:cNvSpPr>
            <a:spLocks/>
          </p:cNvSpPr>
          <p:nvPr/>
        </p:nvSpPr>
        <p:spPr bwMode="auto">
          <a:xfrm>
            <a:off x="2711450" y="3857625"/>
            <a:ext cx="4078288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55673" name="Object 56"/>
          <p:cNvGraphicFramePr>
            <a:graphicFrameLocks noChangeAspect="1"/>
          </p:cNvGraphicFramePr>
          <p:nvPr/>
        </p:nvGraphicFramePr>
        <p:xfrm>
          <a:off x="2314575" y="294322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81" name="Clip" r:id="rId4" imgW="682368" imgH="480541" progId="MS_ClipArt_Gallery.2">
                  <p:embed/>
                </p:oleObj>
              </mc:Choice>
              <mc:Fallback>
                <p:oleObj name="Clip" r:id="rId4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943225"/>
                        <a:ext cx="6810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74" name="Object 57"/>
          <p:cNvGraphicFramePr>
            <a:graphicFrameLocks noChangeAspect="1"/>
          </p:cNvGraphicFramePr>
          <p:nvPr/>
        </p:nvGraphicFramePr>
        <p:xfrm>
          <a:off x="7164388" y="291306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82" name="Clip" r:id="rId6" imgW="682368" imgH="480541" progId="MS_ClipArt_Gallery.2">
                  <p:embed/>
                </p:oleObj>
              </mc:Choice>
              <mc:Fallback>
                <p:oleObj name="Clip" r:id="rId6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913063"/>
                        <a:ext cx="6810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8" name="Oval 58"/>
          <p:cNvSpPr>
            <a:spLocks noChangeArrowheads="1"/>
          </p:cNvSpPr>
          <p:nvPr/>
        </p:nvSpPr>
        <p:spPr bwMode="auto">
          <a:xfrm>
            <a:off x="3055938" y="3171825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79" name="Oval 59"/>
          <p:cNvSpPr>
            <a:spLocks noChangeArrowheads="1"/>
          </p:cNvSpPr>
          <p:nvPr/>
        </p:nvSpPr>
        <p:spPr bwMode="auto">
          <a:xfrm>
            <a:off x="2743200" y="3900488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80" name="Text Box 60"/>
          <p:cNvSpPr txBox="1">
            <a:spLocks noChangeArrowheads="1"/>
          </p:cNvSpPr>
          <p:nvPr/>
        </p:nvSpPr>
        <p:spPr bwMode="auto">
          <a:xfrm>
            <a:off x="4075113" y="3962400"/>
            <a:ext cx="1574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5581" name="Text Box 61"/>
          <p:cNvSpPr txBox="1">
            <a:spLocks noChangeArrowheads="1"/>
          </p:cNvSpPr>
          <p:nvPr/>
        </p:nvSpPr>
        <p:spPr bwMode="auto">
          <a:xfrm>
            <a:off x="1427163" y="2792413"/>
            <a:ext cx="9334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235548" name="Rectangle 28"/>
          <p:cNvSpPr>
            <a:spLocks noChangeArrowheads="1"/>
          </p:cNvSpPr>
          <p:nvPr/>
        </p:nvSpPr>
        <p:spPr bwMode="auto">
          <a:xfrm>
            <a:off x="4006850" y="37893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49" name="Rectangle 29"/>
          <p:cNvSpPr>
            <a:spLocks noChangeArrowheads="1"/>
          </p:cNvSpPr>
          <p:nvPr/>
        </p:nvSpPr>
        <p:spPr bwMode="auto">
          <a:xfrm>
            <a:off x="3813175" y="37893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0" name="Rectangle 70"/>
          <p:cNvSpPr>
            <a:spLocks noChangeArrowheads="1"/>
          </p:cNvSpPr>
          <p:nvPr/>
        </p:nvSpPr>
        <p:spPr bwMode="auto">
          <a:xfrm>
            <a:off x="4006850" y="36353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1" name="Rectangle 71"/>
          <p:cNvSpPr>
            <a:spLocks noChangeArrowheads="1"/>
          </p:cNvSpPr>
          <p:nvPr/>
        </p:nvSpPr>
        <p:spPr bwMode="auto">
          <a:xfrm>
            <a:off x="3813175" y="36353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2" name="Text Box 72"/>
          <p:cNvSpPr txBox="1">
            <a:spLocks noChangeArrowheads="1"/>
          </p:cNvSpPr>
          <p:nvPr/>
        </p:nvSpPr>
        <p:spPr bwMode="auto">
          <a:xfrm>
            <a:off x="4386263" y="2746375"/>
            <a:ext cx="2117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000099"/>
                </a:solidFill>
                <a:latin typeface="Arial"/>
                <a:cs typeface="Arial"/>
              </a:rPr>
              <a:t>1 Mbps logical link</a:t>
            </a:r>
          </a:p>
        </p:txBody>
      </p:sp>
      <p:sp>
        <p:nvSpPr>
          <p:cNvPr id="235593" name="Line 73"/>
          <p:cNvSpPr>
            <a:spLocks noChangeShapeType="1"/>
          </p:cNvSpPr>
          <p:nvPr/>
        </p:nvSpPr>
        <p:spPr bwMode="auto">
          <a:xfrm flipH="1">
            <a:off x="4116388" y="2973388"/>
            <a:ext cx="330200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4" name="Text Box 74"/>
          <p:cNvSpPr txBox="1">
            <a:spLocks noChangeArrowheads="1"/>
          </p:cNvSpPr>
          <p:nvPr/>
        </p:nvSpPr>
        <p:spPr bwMode="auto">
          <a:xfrm>
            <a:off x="3127375" y="4587875"/>
            <a:ext cx="2352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0.5 Mbps logical link</a:t>
            </a:r>
          </a:p>
        </p:txBody>
      </p:sp>
      <p:sp>
        <p:nvSpPr>
          <p:cNvPr id="235595" name="Line 75"/>
          <p:cNvSpPr>
            <a:spLocks noChangeShapeType="1"/>
          </p:cNvSpPr>
          <p:nvPr/>
        </p:nvSpPr>
        <p:spPr bwMode="auto">
          <a:xfrm flipH="1">
            <a:off x="3849688" y="3940175"/>
            <a:ext cx="2667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8428038" cy="114300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Principles for QOS </a:t>
            </a:r>
            <a:r>
              <a:rPr lang="en-US" sz="4000" dirty="0" smtClean="0"/>
              <a:t>guarantees </a:t>
            </a:r>
            <a:r>
              <a:rPr lang="en-US" sz="4000" dirty="0"/>
              <a:t>(more)</a:t>
            </a:r>
          </a:p>
        </p:txBody>
      </p:sp>
      <p:pic>
        <p:nvPicPr>
          <p:cNvPr id="155690" name="Picture 6" descr="underline_b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5691" name="Group 542"/>
          <p:cNvGrpSpPr>
            <a:grpSpLocks/>
          </p:cNvGrpSpPr>
          <p:nvPr/>
        </p:nvGrpSpPr>
        <p:grpSpPr bwMode="auto">
          <a:xfrm>
            <a:off x="1641475" y="3938588"/>
            <a:ext cx="985838" cy="895350"/>
            <a:chOff x="-44" y="1473"/>
            <a:chExt cx="981" cy="1105"/>
          </a:xfrm>
        </p:grpSpPr>
        <p:pic>
          <p:nvPicPr>
            <p:cNvPr id="15572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72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5692" name="Group 249"/>
          <p:cNvGrpSpPr>
            <a:grpSpLocks/>
          </p:cNvGrpSpPr>
          <p:nvPr/>
        </p:nvGrpSpPr>
        <p:grpSpPr bwMode="auto">
          <a:xfrm>
            <a:off x="6759575" y="4033838"/>
            <a:ext cx="363538" cy="687387"/>
            <a:chOff x="4140" y="429"/>
            <a:chExt cx="1425" cy="2396"/>
          </a:xfrm>
        </p:grpSpPr>
        <p:sp>
          <p:nvSpPr>
            <p:cNvPr id="155693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5695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696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698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1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102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7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700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9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100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9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0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703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7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8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5704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5705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6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8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5707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708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5710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0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1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2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93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4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1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57821-0E7B-EF43-A648-DDDBE5418DC7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5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Scheduling </a:t>
            </a:r>
            <a:r>
              <a:rPr lang="en-US" sz="4000" dirty="0" smtClean="0"/>
              <a:t>and policing mechanisms</a:t>
            </a:r>
            <a:endParaRPr lang="en-US" sz="4000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262938" cy="3582988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packet scheduling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choose next </a:t>
            </a:r>
            <a:r>
              <a:rPr lang="en-US" dirty="0" smtClean="0"/>
              <a:t>queued packet </a:t>
            </a:r>
            <a:r>
              <a:rPr lang="en-US" dirty="0"/>
              <a:t>to send on </a:t>
            </a:r>
            <a:r>
              <a:rPr lang="en-US" dirty="0" smtClean="0"/>
              <a:t>outgoing link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previously covered in Chapter 4:</a:t>
            </a:r>
          </a:p>
          <a:p>
            <a:pPr lvl="1">
              <a:defRPr/>
            </a:pPr>
            <a:r>
              <a:rPr lang="en-US" sz="2800" dirty="0" smtClean="0"/>
              <a:t>FCFS: first come first served</a:t>
            </a:r>
          </a:p>
          <a:p>
            <a:pPr lvl="1">
              <a:defRPr/>
            </a:pPr>
            <a:r>
              <a:rPr lang="en-US" sz="2800" dirty="0" smtClean="0"/>
              <a:t>simply multi-class priority</a:t>
            </a:r>
          </a:p>
          <a:p>
            <a:pPr lvl="1">
              <a:defRPr/>
            </a:pPr>
            <a:r>
              <a:rPr lang="en-US" sz="2800" dirty="0"/>
              <a:t>r</a:t>
            </a:r>
            <a:r>
              <a:rPr lang="en-US" sz="2800" dirty="0" smtClean="0"/>
              <a:t>ound robin</a:t>
            </a:r>
          </a:p>
          <a:p>
            <a:pPr lvl="1">
              <a:defRPr/>
            </a:pPr>
            <a:r>
              <a:rPr lang="en-US" sz="2800" dirty="0" smtClean="0"/>
              <a:t>weighted fair queueing (WFQ)</a:t>
            </a:r>
            <a:endParaRPr lang="en-US" sz="2800" dirty="0"/>
          </a:p>
        </p:txBody>
      </p:sp>
      <p:pic>
        <p:nvPicPr>
          <p:cNvPr id="15770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26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20102" y="2046667"/>
            <a:ext cx="4235450" cy="1123950"/>
            <a:chOff x="2532063" y="5103813"/>
            <a:chExt cx="4235450" cy="1123950"/>
          </a:xfrm>
        </p:grpSpPr>
        <p:grpSp>
          <p:nvGrpSpPr>
            <p:cNvPr id="157702" name="Group 25"/>
            <p:cNvGrpSpPr>
              <a:grpSpLocks/>
            </p:cNvGrpSpPr>
            <p:nvPr/>
          </p:nvGrpSpPr>
          <p:grpSpPr bwMode="auto">
            <a:xfrm>
              <a:off x="3771900" y="5132388"/>
              <a:ext cx="939800" cy="565150"/>
              <a:chOff x="1670312" y="2562997"/>
              <a:chExt cx="940317" cy="565219"/>
            </a:xfrm>
          </p:grpSpPr>
          <p:grpSp>
            <p:nvGrpSpPr>
              <p:cNvPr id="157711" name="Group 28"/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157713" name="Rectangle 30"/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cxnSp>
              <p:nvCxnSpPr>
                <p:cNvPr id="157714" name="Straight Connector 3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5" name="Straight Connector 3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6" name="Straight Connector 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7" name="Straight Connector 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8" name="Straight Connector 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9" name="Straight Connector 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20" name="Straight Connector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57712" name="Rectangle 29"/>
              <p:cNvSpPr>
                <a:spLocks noChangeArrowheads="1"/>
              </p:cNvSpPr>
              <p:nvPr/>
            </p:nvSpPr>
            <p:spPr bwMode="auto">
              <a:xfrm>
                <a:off x="1916862" y="2571262"/>
                <a:ext cx="693767" cy="547076"/>
              </a:xfrm>
              <a:prstGeom prst="rect">
                <a:avLst/>
              </a:prstGeom>
              <a:solidFill>
                <a:srgbClr val="000099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7703" name="Oval 27"/>
            <p:cNvSpPr>
              <a:spLocks noChangeArrowheads="1"/>
            </p:cNvSpPr>
            <p:nvPr/>
          </p:nvSpPr>
          <p:spPr bwMode="auto">
            <a:xfrm>
              <a:off x="4799013" y="5103813"/>
              <a:ext cx="631825" cy="6286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57704" name="Straight Arrow Connector 11"/>
            <p:cNvCxnSpPr>
              <a:cxnSpLocks noChangeShapeType="1"/>
            </p:cNvCxnSpPr>
            <p:nvPr/>
          </p:nvCxnSpPr>
          <p:spPr bwMode="auto">
            <a:xfrm>
              <a:off x="2532063" y="5414963"/>
              <a:ext cx="1054100" cy="0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7705" name="TextBox 17"/>
            <p:cNvSpPr txBox="1">
              <a:spLocks noChangeArrowheads="1"/>
            </p:cNvSpPr>
            <p:nvPr/>
          </p:nvSpPr>
          <p:spPr bwMode="auto">
            <a:xfrm>
              <a:off x="3514725" y="5699125"/>
              <a:ext cx="12731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queue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(waiting area)</a:t>
              </a:r>
            </a:p>
          </p:txBody>
        </p:sp>
        <p:sp>
          <p:nvSpPr>
            <p:cNvPr id="157706" name="TextBox 18"/>
            <p:cNvSpPr txBox="1">
              <a:spLocks noChangeArrowheads="1"/>
            </p:cNvSpPr>
            <p:nvPr/>
          </p:nvSpPr>
          <p:spPr bwMode="auto">
            <a:xfrm>
              <a:off x="2673350" y="5459413"/>
              <a:ext cx="763588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packet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arrivals</a:t>
              </a:r>
            </a:p>
          </p:txBody>
        </p:sp>
        <p:cxnSp>
          <p:nvCxnSpPr>
            <p:cNvPr id="157707" name="Straight Arrow Connector 20"/>
            <p:cNvCxnSpPr>
              <a:cxnSpLocks noChangeShapeType="1"/>
            </p:cNvCxnSpPr>
            <p:nvPr/>
          </p:nvCxnSpPr>
          <p:spPr bwMode="auto">
            <a:xfrm>
              <a:off x="5632450" y="5400675"/>
              <a:ext cx="906463" cy="4763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7708" name="TextBox 22"/>
            <p:cNvSpPr txBox="1">
              <a:spLocks noChangeArrowheads="1"/>
            </p:cNvSpPr>
            <p:nvPr/>
          </p:nvSpPr>
          <p:spPr bwMode="auto">
            <a:xfrm>
              <a:off x="5724525" y="5508625"/>
              <a:ext cx="104298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packet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departures</a:t>
              </a:r>
            </a:p>
          </p:txBody>
        </p:sp>
        <p:sp>
          <p:nvSpPr>
            <p:cNvPr id="157709" name="TextBox 23"/>
            <p:cNvSpPr txBox="1">
              <a:spLocks noChangeArrowheads="1"/>
            </p:cNvSpPr>
            <p:nvPr/>
          </p:nvSpPr>
          <p:spPr bwMode="auto">
            <a:xfrm>
              <a:off x="4714875" y="5703888"/>
              <a:ext cx="8524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link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 (server)</a:t>
              </a:r>
            </a:p>
          </p:txBody>
        </p:sp>
        <p:cxnSp>
          <p:nvCxnSpPr>
            <p:cNvPr id="157710" name="Straight Arrow Connector 52"/>
            <p:cNvCxnSpPr>
              <a:cxnSpLocks noChangeShapeType="1"/>
              <a:stCxn id="157712" idx="3"/>
              <a:endCxn id="157703" idx="2"/>
            </p:cNvCxnSpPr>
            <p:nvPr/>
          </p:nvCxnSpPr>
          <p:spPr bwMode="auto">
            <a:xfrm>
              <a:off x="4711700" y="5414963"/>
              <a:ext cx="87313" cy="31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9D31D-7EC9-6C4D-8A98-0415BFA7D7D6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6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.2 streaming </a:t>
            </a:r>
            <a:r>
              <a:rPr lang="en-US" sz="32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video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527A4-32E5-B944-A794-F2C8F664B1C5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4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Policing </a:t>
            </a:r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8253412" cy="2794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goal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limit traffic to not exceed declared parameters</a:t>
            </a:r>
          </a:p>
          <a:p>
            <a:pPr>
              <a:buFont typeface="Wingdings" charset="0"/>
              <a:buNone/>
              <a:defRPr/>
            </a:pPr>
            <a:r>
              <a:rPr lang="en-US" dirty="0"/>
              <a:t>Three common-used criteria: </a:t>
            </a:r>
          </a:p>
          <a:p>
            <a:pPr>
              <a:defRPr/>
            </a:pPr>
            <a:r>
              <a:rPr lang="en-US" i="1" dirty="0" smtClean="0">
                <a:solidFill>
                  <a:srgbClr val="000099"/>
                </a:solidFill>
              </a:rPr>
              <a:t>(long </a:t>
            </a:r>
            <a:r>
              <a:rPr lang="en-US" i="1" dirty="0">
                <a:solidFill>
                  <a:srgbClr val="000099"/>
                </a:solidFill>
              </a:rPr>
              <a:t>term) </a:t>
            </a:r>
            <a:r>
              <a:rPr lang="en-US" i="1" dirty="0" smtClean="0">
                <a:solidFill>
                  <a:srgbClr val="000099"/>
                </a:solidFill>
              </a:rPr>
              <a:t>average rate</a:t>
            </a:r>
            <a:r>
              <a:rPr lang="en-US" i="1" dirty="0">
                <a:solidFill>
                  <a:srgbClr val="000099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how many pkts can be sent per unit time (in the long run)</a:t>
            </a:r>
          </a:p>
          <a:p>
            <a:pPr lvl="1">
              <a:defRPr/>
            </a:pPr>
            <a:r>
              <a:rPr lang="en-US" dirty="0"/>
              <a:t>crucial question: what is the interval length: 100 packets per sec or 6000 packets per min </a:t>
            </a:r>
            <a:r>
              <a:rPr lang="en-US" dirty="0" smtClean="0"/>
              <a:t>have </a:t>
            </a:r>
            <a:r>
              <a:rPr lang="en-US" dirty="0"/>
              <a:t>same average!</a:t>
            </a:r>
          </a:p>
          <a:p>
            <a:pPr>
              <a:defRPr/>
            </a:pPr>
            <a:r>
              <a:rPr lang="en-US" i="1" dirty="0">
                <a:solidFill>
                  <a:srgbClr val="000099"/>
                </a:solidFill>
              </a:rPr>
              <a:t>p</a:t>
            </a:r>
            <a:r>
              <a:rPr lang="en-US" i="1" dirty="0" smtClean="0">
                <a:solidFill>
                  <a:srgbClr val="000099"/>
                </a:solidFill>
              </a:rPr>
              <a:t>eak rate</a:t>
            </a:r>
            <a:r>
              <a:rPr lang="en-US" i="1" dirty="0">
                <a:solidFill>
                  <a:srgbClr val="000099"/>
                </a:solidFill>
              </a:rPr>
              <a:t>:</a:t>
            </a:r>
            <a:r>
              <a:rPr lang="en-US" dirty="0"/>
              <a:t> e.g., 6000 pkts per </a:t>
            </a:r>
            <a:r>
              <a:rPr lang="en-US" dirty="0" smtClean="0"/>
              <a:t>min </a:t>
            </a:r>
            <a:r>
              <a:rPr lang="en-US" dirty="0"/>
              <a:t>(ppm) avg.; 1500 ppm peak rate</a:t>
            </a:r>
          </a:p>
          <a:p>
            <a:pPr>
              <a:defRPr/>
            </a:pPr>
            <a:r>
              <a:rPr lang="en-US" i="1" dirty="0" smtClean="0">
                <a:solidFill>
                  <a:srgbClr val="000099"/>
                </a:solidFill>
              </a:rPr>
              <a:t>(max</a:t>
            </a:r>
            <a:r>
              <a:rPr lang="en-US" i="1" dirty="0">
                <a:solidFill>
                  <a:srgbClr val="000099"/>
                </a:solidFill>
              </a:rPr>
              <a:t>.) </a:t>
            </a:r>
            <a:r>
              <a:rPr lang="en-US" i="1" dirty="0" smtClean="0">
                <a:solidFill>
                  <a:srgbClr val="000099"/>
                </a:solidFill>
              </a:rPr>
              <a:t>burst size</a:t>
            </a:r>
            <a:r>
              <a:rPr lang="en-US" i="1" dirty="0">
                <a:solidFill>
                  <a:srgbClr val="000099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max number </a:t>
            </a:r>
            <a:r>
              <a:rPr lang="en-US" dirty="0"/>
              <a:t>of pkts sent consecutively (with no intervening idle)</a:t>
            </a:r>
          </a:p>
        </p:txBody>
      </p:sp>
      <p:pic>
        <p:nvPicPr>
          <p:cNvPr id="16589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540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02E9C-8467-7549-A695-0FEB2D241A20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6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915275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Policing m</a:t>
            </a:r>
            <a:r>
              <a:rPr lang="en-US" sz="4000" dirty="0" smtClean="0"/>
              <a:t>echanisms: implementation</a:t>
            </a:r>
            <a:endParaRPr lang="en-US" sz="4000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043863" cy="52451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t</a:t>
            </a:r>
            <a:r>
              <a:rPr lang="en-US" i="1" dirty="0" smtClean="0">
                <a:solidFill>
                  <a:srgbClr val="CC0000"/>
                </a:solidFill>
              </a:rPr>
              <a:t>oken bucket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limit input to specified </a:t>
            </a:r>
            <a:r>
              <a:rPr lang="en-US" i="1" dirty="0" smtClean="0">
                <a:solidFill>
                  <a:srgbClr val="000099"/>
                </a:solidFill>
              </a:rPr>
              <a:t>burst size </a:t>
            </a:r>
            <a:r>
              <a:rPr lang="en-US" dirty="0"/>
              <a:t>and </a:t>
            </a:r>
            <a:r>
              <a:rPr lang="en-US" i="1" dirty="0" smtClean="0">
                <a:solidFill>
                  <a:srgbClr val="000099"/>
                </a:solidFill>
              </a:rPr>
              <a:t>average rate </a:t>
            </a:r>
            <a:endParaRPr lang="en-US" i="1" dirty="0">
              <a:solidFill>
                <a:srgbClr val="000099"/>
              </a:solidFill>
            </a:endParaRPr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bucket can hold b tokens</a:t>
            </a:r>
          </a:p>
          <a:p>
            <a:pPr>
              <a:defRPr/>
            </a:pPr>
            <a:r>
              <a:rPr lang="en-US" dirty="0"/>
              <a:t>tokens generated at rate </a:t>
            </a:r>
            <a:r>
              <a:rPr lang="en-US" i="1" dirty="0"/>
              <a:t>r token/sec</a:t>
            </a:r>
            <a:r>
              <a:rPr lang="en-US" dirty="0"/>
              <a:t> unless bucket full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over interval of length t: number of packets admitted less than or equal to  (r t + b</a:t>
            </a:r>
            <a:r>
              <a:rPr lang="en-US" i="1" dirty="0" smtClean="0">
                <a:solidFill>
                  <a:srgbClr val="CC0000"/>
                </a:solidFill>
              </a:rPr>
              <a:t>)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67939" name="Picture 4" descr="667 Token 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965325"/>
            <a:ext cx="47466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8302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FE36AF-86F1-3946-B053-211260FDF3F0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6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5" name="Line 9"/>
          <p:cNvSpPr>
            <a:spLocks noChangeShapeType="1"/>
          </p:cNvSpPr>
          <p:nvPr/>
        </p:nvSpPr>
        <p:spPr bwMode="auto">
          <a:xfrm>
            <a:off x="2211388" y="4568825"/>
            <a:ext cx="1538287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169986" name="Rectangle 14"/>
          <p:cNvSpPr>
            <a:spLocks noChangeArrowheads="1"/>
          </p:cNvSpPr>
          <p:nvPr/>
        </p:nvSpPr>
        <p:spPr bwMode="auto">
          <a:xfrm rot="-5401360">
            <a:off x="3261519" y="4423569"/>
            <a:ext cx="157162" cy="292100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 dirty="0">
              <a:latin typeface="Arial" charset="0"/>
              <a:cs typeface="Arial" charset="0"/>
            </a:endParaRP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Policing </a:t>
            </a:r>
            <a:r>
              <a:rPr lang="en-US" dirty="0" smtClean="0"/>
              <a:t>and QoS guarantees</a:t>
            </a:r>
            <a:endParaRPr lang="en-US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447800"/>
            <a:ext cx="8021637" cy="1981200"/>
          </a:xfrm>
        </p:spPr>
        <p:txBody>
          <a:bodyPr/>
          <a:lstStyle/>
          <a:p>
            <a:pPr>
              <a:defRPr/>
            </a:pPr>
            <a:r>
              <a:rPr lang="en-US" dirty="0"/>
              <a:t>token bucket, WFQ combine to provide guaranteed upper bound on delay, i.e., </a:t>
            </a:r>
            <a:r>
              <a:rPr lang="en-US" i="1" dirty="0">
                <a:solidFill>
                  <a:srgbClr val="CC0000"/>
                </a:solidFill>
              </a:rPr>
              <a:t>QoS guarantee!</a:t>
            </a:r>
          </a:p>
        </p:txBody>
      </p:sp>
      <p:pic>
        <p:nvPicPr>
          <p:cNvPr id="169989" name="Picture 4" descr="668 WFQ_and_to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862263"/>
            <a:ext cx="3744913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1597025" y="3770313"/>
            <a:ext cx="619125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44" name="Line 8"/>
          <p:cNvSpPr>
            <a:spLocks noChangeShapeType="1"/>
          </p:cNvSpPr>
          <p:nvPr/>
        </p:nvSpPr>
        <p:spPr bwMode="auto">
          <a:xfrm>
            <a:off x="2216150" y="4411663"/>
            <a:ext cx="1538288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46" name="Line 10"/>
          <p:cNvSpPr>
            <a:spLocks noChangeShapeType="1"/>
          </p:cNvSpPr>
          <p:nvPr/>
        </p:nvSpPr>
        <p:spPr bwMode="auto">
          <a:xfrm flipV="1">
            <a:off x="1717675" y="4556125"/>
            <a:ext cx="498475" cy="895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3021013" y="4718050"/>
            <a:ext cx="7826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0" dirty="0">
                <a:latin typeface="Arial"/>
                <a:cs typeface="Arial"/>
              </a:rPr>
              <a:t>WFQ </a:t>
            </a:r>
          </a:p>
        </p:txBody>
      </p:sp>
      <p:sp>
        <p:nvSpPr>
          <p:cNvPr id="244748" name="Line 12"/>
          <p:cNvSpPr>
            <a:spLocks noChangeShapeType="1"/>
          </p:cNvSpPr>
          <p:nvPr/>
        </p:nvSpPr>
        <p:spPr bwMode="auto">
          <a:xfrm>
            <a:off x="3394075" y="4475163"/>
            <a:ext cx="1116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0" name="Rectangle 14"/>
          <p:cNvSpPr>
            <a:spLocks noChangeArrowheads="1"/>
          </p:cNvSpPr>
          <p:nvPr/>
        </p:nvSpPr>
        <p:spPr bwMode="auto">
          <a:xfrm rot="16198640">
            <a:off x="3252787" y="4246563"/>
            <a:ext cx="155575" cy="2921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1" name="Line 15"/>
          <p:cNvSpPr>
            <a:spLocks noChangeShapeType="1"/>
          </p:cNvSpPr>
          <p:nvPr/>
        </p:nvSpPr>
        <p:spPr bwMode="auto">
          <a:xfrm rot="16198640">
            <a:off x="3078957" y="4490244"/>
            <a:ext cx="3413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2" name="Line 16"/>
          <p:cNvSpPr>
            <a:spLocks noChangeShapeType="1"/>
          </p:cNvSpPr>
          <p:nvPr/>
        </p:nvSpPr>
        <p:spPr bwMode="auto">
          <a:xfrm rot="16198640">
            <a:off x="3130550" y="4481513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3" name="Line 17"/>
          <p:cNvSpPr>
            <a:spLocks noChangeShapeType="1"/>
          </p:cNvSpPr>
          <p:nvPr/>
        </p:nvSpPr>
        <p:spPr bwMode="auto">
          <a:xfrm rot="16198640">
            <a:off x="3187700" y="4478338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4" name="Line 18"/>
          <p:cNvSpPr>
            <a:spLocks noChangeShapeType="1"/>
          </p:cNvSpPr>
          <p:nvPr/>
        </p:nvSpPr>
        <p:spPr bwMode="auto">
          <a:xfrm rot="16198640">
            <a:off x="3241675" y="4478338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69" name="Text Box 33"/>
          <p:cNvSpPr txBox="1">
            <a:spLocks noChangeArrowheads="1"/>
          </p:cNvSpPr>
          <p:nvPr/>
        </p:nvSpPr>
        <p:spPr bwMode="auto">
          <a:xfrm>
            <a:off x="2000250" y="3049588"/>
            <a:ext cx="14700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token rate, r</a:t>
            </a:r>
            <a:endParaRPr lang="en-US" sz="2400" i="0" dirty="0">
              <a:latin typeface="Arial"/>
              <a:cs typeface="Arial"/>
            </a:endParaRPr>
          </a:p>
        </p:txBody>
      </p:sp>
      <p:sp>
        <p:nvSpPr>
          <p:cNvPr id="244770" name="Rectangle 34"/>
          <p:cNvSpPr>
            <a:spLocks noChangeArrowheads="1"/>
          </p:cNvSpPr>
          <p:nvPr/>
        </p:nvSpPr>
        <p:spPr bwMode="auto">
          <a:xfrm>
            <a:off x="3178175" y="4303713"/>
            <a:ext cx="319088" cy="361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71" name="Line 35"/>
          <p:cNvSpPr>
            <a:spLocks noChangeShapeType="1"/>
          </p:cNvSpPr>
          <p:nvPr/>
        </p:nvSpPr>
        <p:spPr bwMode="auto">
          <a:xfrm>
            <a:off x="3167063" y="4473575"/>
            <a:ext cx="309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70003" name="Group 36"/>
          <p:cNvGrpSpPr>
            <a:grpSpLocks/>
          </p:cNvGrpSpPr>
          <p:nvPr/>
        </p:nvGrpSpPr>
        <p:grpSpPr bwMode="auto">
          <a:xfrm>
            <a:off x="1803400" y="3244850"/>
            <a:ext cx="258763" cy="333375"/>
            <a:chOff x="3438" y="1764"/>
            <a:chExt cx="180" cy="221"/>
          </a:xfrm>
        </p:grpSpPr>
        <p:sp>
          <p:nvSpPr>
            <p:cNvPr id="244773" name="Oval 37"/>
            <p:cNvSpPr>
              <a:spLocks noChangeArrowheads="1"/>
            </p:cNvSpPr>
            <p:nvPr/>
          </p:nvSpPr>
          <p:spPr bwMode="auto">
            <a:xfrm>
              <a:off x="3438" y="1938"/>
              <a:ext cx="60" cy="4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74" name="Oval 38"/>
            <p:cNvSpPr>
              <a:spLocks noChangeArrowheads="1"/>
            </p:cNvSpPr>
            <p:nvPr/>
          </p:nvSpPr>
          <p:spPr bwMode="auto">
            <a:xfrm>
              <a:off x="3492" y="1764"/>
              <a:ext cx="60" cy="4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75" name="Freeform 39"/>
            <p:cNvSpPr>
              <a:spLocks/>
            </p:cNvSpPr>
            <p:nvPr/>
          </p:nvSpPr>
          <p:spPr bwMode="auto">
            <a:xfrm>
              <a:off x="3504" y="1776"/>
              <a:ext cx="114" cy="180"/>
            </a:xfrm>
            <a:custGeom>
              <a:avLst/>
              <a:gdLst>
                <a:gd name="T0" fmla="*/ 114 w 114"/>
                <a:gd name="T1" fmla="*/ 0 h 180"/>
                <a:gd name="T2" fmla="*/ 24 w 114"/>
                <a:gd name="T3" fmla="*/ 96 h 180"/>
                <a:gd name="T4" fmla="*/ 0 w 114"/>
                <a:gd name="T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80">
                  <a:moveTo>
                    <a:pt x="114" y="0"/>
                  </a:moveTo>
                  <a:lnTo>
                    <a:pt x="24" y="96"/>
                  </a:lnTo>
                  <a:lnTo>
                    <a:pt x="0" y="18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44776" name="Text Box 40"/>
          <p:cNvSpPr txBox="1">
            <a:spLocks noChangeArrowheads="1"/>
          </p:cNvSpPr>
          <p:nvPr/>
        </p:nvSpPr>
        <p:spPr bwMode="auto">
          <a:xfrm>
            <a:off x="1957388" y="3800475"/>
            <a:ext cx="1595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bucket size, b</a:t>
            </a:r>
            <a:endParaRPr lang="en-US" sz="2000" i="0" dirty="0">
              <a:latin typeface="Arial"/>
              <a:cs typeface="Arial"/>
            </a:endParaRPr>
          </a:p>
        </p:txBody>
      </p:sp>
      <p:sp>
        <p:nvSpPr>
          <p:cNvPr id="244777" name="Text Box 41"/>
          <p:cNvSpPr txBox="1">
            <a:spLocks noChangeArrowheads="1"/>
          </p:cNvSpPr>
          <p:nvPr/>
        </p:nvSpPr>
        <p:spPr bwMode="auto">
          <a:xfrm>
            <a:off x="3684588" y="4121150"/>
            <a:ext cx="1120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per-flow</a:t>
            </a:r>
          </a:p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rate, R</a:t>
            </a:r>
            <a:endParaRPr lang="en-US" sz="2400" i="0" dirty="0">
              <a:latin typeface="Arial"/>
              <a:cs typeface="Arial"/>
            </a:endParaRPr>
          </a:p>
        </p:txBody>
      </p:sp>
      <p:grpSp>
        <p:nvGrpSpPr>
          <p:cNvPr id="170006" name="Group 42"/>
          <p:cNvGrpSpPr>
            <a:grpSpLocks/>
          </p:cNvGrpSpPr>
          <p:nvPr/>
        </p:nvGrpSpPr>
        <p:grpSpPr bwMode="auto">
          <a:xfrm>
            <a:off x="2632075" y="5397500"/>
            <a:ext cx="1395413" cy="542925"/>
            <a:chOff x="3374" y="3569"/>
            <a:chExt cx="975" cy="360"/>
          </a:xfrm>
        </p:grpSpPr>
        <p:sp>
          <p:nvSpPr>
            <p:cNvPr id="244779" name="Text Box 43"/>
            <p:cNvSpPr txBox="1">
              <a:spLocks noChangeArrowheads="1"/>
            </p:cNvSpPr>
            <p:nvPr/>
          </p:nvSpPr>
          <p:spPr bwMode="auto">
            <a:xfrm>
              <a:off x="3374" y="3569"/>
              <a:ext cx="97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0" dirty="0">
                  <a:latin typeface="Arial"/>
                  <a:cs typeface="Arial"/>
                </a:rPr>
                <a:t>D     = b/R</a:t>
              </a: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44780" name="Text Box 44"/>
            <p:cNvSpPr txBox="1">
              <a:spLocks noChangeArrowheads="1"/>
            </p:cNvSpPr>
            <p:nvPr/>
          </p:nvSpPr>
          <p:spPr bwMode="auto">
            <a:xfrm>
              <a:off x="3459" y="3664"/>
              <a:ext cx="46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0" dirty="0">
                  <a:latin typeface="Arial"/>
                  <a:cs typeface="Arial"/>
                </a:rPr>
                <a:t>max</a:t>
              </a:r>
              <a:endParaRPr lang="en-US" sz="2400" i="0" dirty="0">
                <a:latin typeface="Arial"/>
                <a:cs typeface="Arial"/>
              </a:endParaRPr>
            </a:p>
          </p:txBody>
        </p:sp>
      </p:grpSp>
      <p:grpSp>
        <p:nvGrpSpPr>
          <p:cNvPr id="170007" name="Group 45"/>
          <p:cNvGrpSpPr>
            <a:grpSpLocks/>
          </p:cNvGrpSpPr>
          <p:nvPr/>
        </p:nvGrpSpPr>
        <p:grpSpPr bwMode="auto">
          <a:xfrm>
            <a:off x="1825625" y="4649788"/>
            <a:ext cx="120650" cy="515937"/>
            <a:chOff x="3390" y="2502"/>
            <a:chExt cx="84" cy="342"/>
          </a:xfrm>
        </p:grpSpPr>
        <p:sp>
          <p:nvSpPr>
            <p:cNvPr id="244782" name="Rectangle 46"/>
            <p:cNvSpPr>
              <a:spLocks noChangeArrowheads="1"/>
            </p:cNvSpPr>
            <p:nvPr/>
          </p:nvSpPr>
          <p:spPr bwMode="auto">
            <a:xfrm rot="2575046">
              <a:off x="3396" y="2766"/>
              <a:ext cx="78" cy="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83" name="Rectangle 47"/>
            <p:cNvSpPr>
              <a:spLocks noChangeArrowheads="1"/>
            </p:cNvSpPr>
            <p:nvPr/>
          </p:nvSpPr>
          <p:spPr bwMode="auto">
            <a:xfrm>
              <a:off x="3390" y="2502"/>
              <a:ext cx="78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0008" name="Group 48"/>
          <p:cNvGrpSpPr>
            <a:grpSpLocks/>
          </p:cNvGrpSpPr>
          <p:nvPr/>
        </p:nvGrpSpPr>
        <p:grpSpPr bwMode="auto">
          <a:xfrm>
            <a:off x="1795463" y="3606800"/>
            <a:ext cx="120650" cy="515938"/>
            <a:chOff x="3390" y="2502"/>
            <a:chExt cx="84" cy="342"/>
          </a:xfrm>
        </p:grpSpPr>
        <p:sp>
          <p:nvSpPr>
            <p:cNvPr id="244785" name="Rectangle 49"/>
            <p:cNvSpPr>
              <a:spLocks noChangeArrowheads="1"/>
            </p:cNvSpPr>
            <p:nvPr/>
          </p:nvSpPr>
          <p:spPr bwMode="auto">
            <a:xfrm rot="2575046">
              <a:off x="3396" y="2766"/>
              <a:ext cx="78" cy="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86" name="Rectangle 50"/>
            <p:cNvSpPr>
              <a:spLocks noChangeArrowheads="1"/>
            </p:cNvSpPr>
            <p:nvPr/>
          </p:nvSpPr>
          <p:spPr bwMode="auto">
            <a:xfrm>
              <a:off x="3390" y="2502"/>
              <a:ext cx="78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44787" name="Line 51"/>
          <p:cNvSpPr>
            <a:spLocks noChangeShapeType="1"/>
          </p:cNvSpPr>
          <p:nvPr/>
        </p:nvSpPr>
        <p:spPr bwMode="auto">
          <a:xfrm>
            <a:off x="1319213" y="3630613"/>
            <a:ext cx="407987" cy="4079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88" name="Text Box 52"/>
          <p:cNvSpPr txBox="1">
            <a:spLocks noChangeArrowheads="1"/>
          </p:cNvSpPr>
          <p:nvPr/>
        </p:nvSpPr>
        <p:spPr bwMode="auto">
          <a:xfrm>
            <a:off x="558800" y="3041650"/>
            <a:ext cx="94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arriving</a:t>
            </a:r>
          </a:p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traffic</a:t>
            </a:r>
            <a:endParaRPr lang="en-US" sz="2400" i="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pic>
        <p:nvPicPr>
          <p:cNvPr id="170012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334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904875" y="5540375"/>
            <a:ext cx="94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0000FF"/>
                </a:solidFill>
                <a:latin typeface="Arial"/>
                <a:cs typeface="Arial"/>
              </a:rPr>
              <a:t>arriving</a:t>
            </a:r>
          </a:p>
          <a:p>
            <a:pPr>
              <a:defRPr/>
            </a:pPr>
            <a:r>
              <a:rPr lang="en-US" i="0" dirty="0">
                <a:solidFill>
                  <a:srgbClr val="0000FF"/>
                </a:solidFill>
                <a:latin typeface="Arial"/>
                <a:cs typeface="Arial"/>
              </a:rPr>
              <a:t>traffic</a:t>
            </a:r>
            <a:endParaRPr lang="en-US" sz="2400" i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1449388" y="5199063"/>
            <a:ext cx="292100" cy="3730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70016" name="Group 332"/>
          <p:cNvGrpSpPr>
            <a:grpSpLocks/>
          </p:cNvGrpSpPr>
          <p:nvPr/>
        </p:nvGrpSpPr>
        <p:grpSpPr bwMode="auto">
          <a:xfrm>
            <a:off x="2425700" y="4322763"/>
            <a:ext cx="676275" cy="287337"/>
            <a:chOff x="2356" y="1300"/>
            <a:chExt cx="555" cy="194"/>
          </a:xfrm>
        </p:grpSpPr>
        <p:sp>
          <p:nvSpPr>
            <p:cNvPr id="17001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7001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7001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70020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002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02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3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5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9E62F-39FF-1747-9034-7BA607E592BC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Differentiated services</a:t>
            </a:r>
            <a:endParaRPr lang="en-US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244600"/>
            <a:ext cx="7772400" cy="3101975"/>
          </a:xfrm>
        </p:spPr>
        <p:txBody>
          <a:bodyPr/>
          <a:lstStyle/>
          <a:p>
            <a:pPr>
              <a:defRPr/>
            </a:pPr>
            <a:r>
              <a:rPr lang="en-US" dirty="0"/>
              <a:t>want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qualitative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service classes</a:t>
            </a:r>
          </a:p>
          <a:p>
            <a:pPr lvl="1">
              <a:defRPr/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behaves like a wire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1">
              <a:defRPr/>
            </a:pPr>
            <a:r>
              <a:rPr lang="en-US" dirty="0"/>
              <a:t>relative service distinction: Platinum, Gold, Silver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scalability: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simple functions in network core, relatively complex functions at edge routers (or hosts)</a:t>
            </a:r>
          </a:p>
          <a:p>
            <a:pPr lvl="1">
              <a:defRPr/>
            </a:pPr>
            <a:r>
              <a:rPr lang="en-US" dirty="0"/>
              <a:t>signaling, maintaining per-flow router state  difficult with large number of flows </a:t>
            </a:r>
          </a:p>
          <a:p>
            <a:pPr>
              <a:defRPr/>
            </a:pPr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define define service classes, provide functional components to build service classes</a:t>
            </a:r>
          </a:p>
        </p:txBody>
      </p:sp>
      <p:pic>
        <p:nvPicPr>
          <p:cNvPr id="17203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763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9516E-AD17-BA48-95D1-BC21F77653A4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1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826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269585" y="1977689"/>
            <a:ext cx="4070350" cy="182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 indent="-280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0" dirty="0">
                <a:latin typeface="Arial"/>
                <a:cs typeface="Arial"/>
              </a:rPr>
              <a:t>e</a:t>
            </a:r>
            <a:r>
              <a:rPr lang="en-US" i="0" dirty="0" smtClean="0">
                <a:latin typeface="Arial"/>
                <a:cs typeface="Arial"/>
              </a:rPr>
              <a:t>dge router: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Arial"/>
                <a:cs typeface="Arial"/>
              </a:rPr>
              <a:t>per-flow </a:t>
            </a: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traffic management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marks packets as </a:t>
            </a:r>
            <a:r>
              <a:rPr lang="en-US" i="0" dirty="0" smtClean="0">
                <a:solidFill>
                  <a:srgbClr val="00CC00"/>
                </a:solidFill>
                <a:latin typeface="Arial"/>
                <a:cs typeface="Arial"/>
              </a:rPr>
              <a:t>in-profile</a:t>
            </a: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 and </a:t>
            </a:r>
            <a:r>
              <a:rPr lang="en-US" i="0" dirty="0" smtClean="0">
                <a:solidFill>
                  <a:srgbClr val="CC0000"/>
                </a:solidFill>
                <a:latin typeface="Arial"/>
                <a:cs typeface="Arial"/>
              </a:rPr>
              <a:t>out-profile </a:t>
            </a:r>
          </a:p>
        </p:txBody>
      </p:sp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379413" y="4165229"/>
            <a:ext cx="472476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0988" indent="-280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i="0" dirty="0" smtClean="0">
                <a:solidFill>
                  <a:srgbClr val="000000"/>
                </a:solidFill>
                <a:latin typeface="Arial"/>
                <a:cs typeface="Arial"/>
              </a:rPr>
              <a:t>core router: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Arial"/>
                <a:cs typeface="Arial"/>
              </a:rPr>
              <a:t>per class </a:t>
            </a: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traffic management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buffering and scheduling based on </a:t>
            </a:r>
            <a:r>
              <a:rPr lang="en-US" dirty="0" smtClean="0">
                <a:solidFill>
                  <a:srgbClr val="000099"/>
                </a:solidFill>
                <a:latin typeface="Arial"/>
                <a:cs typeface="Arial"/>
              </a:rPr>
              <a:t>marking</a:t>
            </a:r>
            <a:r>
              <a:rPr lang="en-US" i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0" dirty="0" smtClean="0">
                <a:latin typeface="Arial"/>
                <a:cs typeface="Arial"/>
              </a:rPr>
              <a:t>at edge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Arial"/>
                <a:cs typeface="Arial"/>
              </a:rPr>
              <a:t>preference given to </a:t>
            </a:r>
            <a:r>
              <a:rPr lang="en-US" i="0" dirty="0" smtClean="0">
                <a:solidFill>
                  <a:srgbClr val="00CC00"/>
                </a:solidFill>
                <a:latin typeface="Arial"/>
                <a:cs typeface="Arial"/>
              </a:rPr>
              <a:t>in-profile </a:t>
            </a:r>
            <a:r>
              <a:rPr lang="en-US" i="0" dirty="0" smtClean="0">
                <a:latin typeface="Arial"/>
                <a:cs typeface="Arial"/>
              </a:rPr>
              <a:t>packets over </a:t>
            </a:r>
            <a:r>
              <a:rPr lang="en-US" i="0" dirty="0" smtClean="0">
                <a:solidFill>
                  <a:srgbClr val="CC0000"/>
                </a:solidFill>
                <a:latin typeface="Arial"/>
                <a:cs typeface="Arial"/>
              </a:rPr>
              <a:t>out-of-profile </a:t>
            </a:r>
            <a:r>
              <a:rPr lang="en-US" i="0" dirty="0" smtClean="0">
                <a:latin typeface="Arial"/>
                <a:cs typeface="Arial"/>
              </a:rPr>
              <a:t>packets</a:t>
            </a:r>
          </a:p>
        </p:txBody>
      </p:sp>
      <p:sp>
        <p:nvSpPr>
          <p:cNvPr id="612357" name="Line 5"/>
          <p:cNvSpPr>
            <a:spLocks noChangeShapeType="1"/>
          </p:cNvSpPr>
          <p:nvPr/>
        </p:nvSpPr>
        <p:spPr bwMode="auto">
          <a:xfrm flipV="1">
            <a:off x="8181975" y="5630863"/>
            <a:ext cx="473075" cy="55562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74085" name="Freeform 7"/>
          <p:cNvSpPr>
            <a:spLocks/>
          </p:cNvSpPr>
          <p:nvPr/>
        </p:nvSpPr>
        <p:spPr bwMode="auto">
          <a:xfrm>
            <a:off x="6884988" y="4441825"/>
            <a:ext cx="1504950" cy="1341438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086" name="Freeform 8"/>
          <p:cNvSpPr>
            <a:spLocks/>
          </p:cNvSpPr>
          <p:nvPr/>
        </p:nvSpPr>
        <p:spPr bwMode="auto">
          <a:xfrm>
            <a:off x="6934200" y="2819400"/>
            <a:ext cx="1165225" cy="1565275"/>
          </a:xfrm>
          <a:custGeom>
            <a:avLst/>
            <a:gdLst>
              <a:gd name="T0" fmla="*/ 215549 w 1292"/>
              <a:gd name="T1" fmla="*/ 8731 h 1255"/>
              <a:gd name="T2" fmla="*/ 31566 w 1292"/>
              <a:gd name="T3" fmla="*/ 195815 h 1255"/>
              <a:gd name="T4" fmla="*/ 26154 w 1292"/>
              <a:gd name="T5" fmla="*/ 652302 h 1255"/>
              <a:gd name="T6" fmla="*/ 47799 w 1292"/>
              <a:gd name="T7" fmla="*/ 1033955 h 1255"/>
              <a:gd name="T8" fmla="*/ 220960 w 1292"/>
              <a:gd name="T9" fmla="*/ 1086338 h 1255"/>
              <a:gd name="T10" fmla="*/ 583514 w 1292"/>
              <a:gd name="T11" fmla="*/ 1408124 h 1255"/>
              <a:gd name="T12" fmla="*/ 897368 w 1292"/>
              <a:gd name="T13" fmla="*/ 1542825 h 1255"/>
              <a:gd name="T14" fmla="*/ 1081350 w 1292"/>
              <a:gd name="T15" fmla="*/ 1273423 h 1255"/>
              <a:gd name="T16" fmla="*/ 1146286 w 1292"/>
              <a:gd name="T17" fmla="*/ 555018 h 1255"/>
              <a:gd name="T18" fmla="*/ 1086762 w 1292"/>
              <a:gd name="T19" fmla="*/ 263166 h 1255"/>
              <a:gd name="T20" fmla="*/ 675506 w 1292"/>
              <a:gd name="T21" fmla="*/ 143432 h 1255"/>
              <a:gd name="T22" fmla="*/ 215549 w 1292"/>
              <a:gd name="T23" fmla="*/ 873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087" name="Freeform 9"/>
          <p:cNvSpPr>
            <a:spLocks/>
          </p:cNvSpPr>
          <p:nvPr/>
        </p:nvSpPr>
        <p:spPr bwMode="auto">
          <a:xfrm>
            <a:off x="5111750" y="2879725"/>
            <a:ext cx="1554163" cy="1790700"/>
          </a:xfrm>
          <a:custGeom>
            <a:avLst/>
            <a:gdLst>
              <a:gd name="T0" fmla="*/ 637902 w 1340"/>
              <a:gd name="T1" fmla="*/ 63148 h 1191"/>
              <a:gd name="T2" fmla="*/ 95105 w 1340"/>
              <a:gd name="T3" fmla="*/ 90212 h 1191"/>
              <a:gd name="T4" fmla="*/ 67270 w 1340"/>
              <a:gd name="T5" fmla="*/ 604418 h 1191"/>
              <a:gd name="T6" fmla="*/ 32475 w 1340"/>
              <a:gd name="T7" fmla="*/ 1082539 h 1191"/>
              <a:gd name="T8" fmla="*/ 129900 w 1340"/>
              <a:gd name="T9" fmla="*/ 1308068 h 1191"/>
              <a:gd name="T10" fmla="*/ 623984 w 1340"/>
              <a:gd name="T11" fmla="*/ 1317089 h 1191"/>
              <a:gd name="T12" fmla="*/ 742286 w 1340"/>
              <a:gd name="T13" fmla="*/ 1695978 h 1191"/>
              <a:gd name="T14" fmla="*/ 1431221 w 1340"/>
              <a:gd name="T15" fmla="*/ 1650872 h 1191"/>
              <a:gd name="T16" fmla="*/ 1479933 w 1340"/>
              <a:gd name="T17" fmla="*/ 857010 h 1191"/>
              <a:gd name="T18" fmla="*/ 1396426 w 1340"/>
              <a:gd name="T19" fmla="*/ 514206 h 1191"/>
              <a:gd name="T20" fmla="*/ 881465 w 1340"/>
              <a:gd name="T21" fmla="*/ 433016 h 1191"/>
              <a:gd name="T22" fmla="*/ 637902 w 1340"/>
              <a:gd name="T23" fmla="*/ 63148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2363" name="Line 11"/>
          <p:cNvSpPr>
            <a:spLocks noChangeShapeType="1"/>
          </p:cNvSpPr>
          <p:nvPr/>
        </p:nvSpPr>
        <p:spPr bwMode="auto">
          <a:xfrm>
            <a:off x="7661275" y="4273550"/>
            <a:ext cx="0" cy="2682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78" name="Line 26"/>
          <p:cNvSpPr>
            <a:spLocks noChangeShapeType="1"/>
          </p:cNvSpPr>
          <p:nvPr/>
        </p:nvSpPr>
        <p:spPr bwMode="auto">
          <a:xfrm flipV="1">
            <a:off x="5311775" y="3779838"/>
            <a:ext cx="209550" cy="31908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79" name="Line 27"/>
          <p:cNvSpPr>
            <a:spLocks noChangeShapeType="1"/>
          </p:cNvSpPr>
          <p:nvPr/>
        </p:nvSpPr>
        <p:spPr bwMode="auto">
          <a:xfrm flipV="1">
            <a:off x="6308725" y="3459163"/>
            <a:ext cx="104775" cy="265112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80" name="Line 28"/>
          <p:cNvSpPr>
            <a:spLocks noChangeShapeType="1"/>
          </p:cNvSpPr>
          <p:nvPr/>
        </p:nvSpPr>
        <p:spPr bwMode="auto">
          <a:xfrm>
            <a:off x="6308725" y="3832225"/>
            <a:ext cx="104775" cy="3206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81" name="Line 29"/>
          <p:cNvSpPr>
            <a:spLocks noChangeShapeType="1"/>
          </p:cNvSpPr>
          <p:nvPr/>
        </p:nvSpPr>
        <p:spPr bwMode="auto">
          <a:xfrm>
            <a:off x="5364163" y="3351213"/>
            <a:ext cx="157162" cy="373062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425" name="Line 73"/>
          <p:cNvSpPr>
            <a:spLocks noChangeShapeType="1"/>
          </p:cNvSpPr>
          <p:nvPr/>
        </p:nvSpPr>
        <p:spPr bwMode="auto">
          <a:xfrm>
            <a:off x="6594475" y="3378200"/>
            <a:ext cx="419100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496" name="Line 144"/>
          <p:cNvSpPr>
            <a:spLocks noChangeShapeType="1"/>
          </p:cNvSpPr>
          <p:nvPr/>
        </p:nvSpPr>
        <p:spPr bwMode="auto">
          <a:xfrm>
            <a:off x="5784850" y="3779838"/>
            <a:ext cx="2619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6" name="Line 174"/>
          <p:cNvSpPr>
            <a:spLocks noChangeShapeType="1"/>
          </p:cNvSpPr>
          <p:nvPr/>
        </p:nvSpPr>
        <p:spPr bwMode="auto">
          <a:xfrm flipH="1">
            <a:off x="4862513" y="3344863"/>
            <a:ext cx="249237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7" name="Line 175"/>
          <p:cNvSpPr>
            <a:spLocks noChangeShapeType="1"/>
          </p:cNvSpPr>
          <p:nvPr/>
        </p:nvSpPr>
        <p:spPr bwMode="auto">
          <a:xfrm>
            <a:off x="4862513" y="2879725"/>
            <a:ext cx="0" cy="81280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8" name="Line 176"/>
          <p:cNvSpPr>
            <a:spLocks noChangeShapeType="1"/>
          </p:cNvSpPr>
          <p:nvPr/>
        </p:nvSpPr>
        <p:spPr bwMode="auto">
          <a:xfrm flipH="1">
            <a:off x="4613275" y="2879725"/>
            <a:ext cx="2492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9" name="Line 177"/>
          <p:cNvSpPr>
            <a:spLocks noChangeShapeType="1"/>
          </p:cNvSpPr>
          <p:nvPr/>
        </p:nvSpPr>
        <p:spPr bwMode="auto">
          <a:xfrm>
            <a:off x="4862513" y="3692525"/>
            <a:ext cx="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30" name="Line 178"/>
          <p:cNvSpPr>
            <a:spLocks noChangeShapeType="1"/>
          </p:cNvSpPr>
          <p:nvPr/>
        </p:nvSpPr>
        <p:spPr bwMode="auto">
          <a:xfrm flipH="1">
            <a:off x="4613275" y="3692525"/>
            <a:ext cx="2492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0" name="Line 238"/>
          <p:cNvSpPr>
            <a:spLocks noChangeShapeType="1"/>
          </p:cNvSpPr>
          <p:nvPr/>
        </p:nvSpPr>
        <p:spPr bwMode="auto">
          <a:xfrm flipV="1">
            <a:off x="7156450" y="2997200"/>
            <a:ext cx="298450" cy="347663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1" name="Line 239"/>
          <p:cNvSpPr>
            <a:spLocks noChangeShapeType="1"/>
          </p:cNvSpPr>
          <p:nvPr/>
        </p:nvSpPr>
        <p:spPr bwMode="auto">
          <a:xfrm>
            <a:off x="7554913" y="2997200"/>
            <a:ext cx="0" cy="40640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2" name="Line 240"/>
          <p:cNvSpPr>
            <a:spLocks noChangeShapeType="1"/>
          </p:cNvSpPr>
          <p:nvPr/>
        </p:nvSpPr>
        <p:spPr bwMode="auto">
          <a:xfrm>
            <a:off x="7156450" y="3403600"/>
            <a:ext cx="1984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3" name="Line 241"/>
          <p:cNvSpPr>
            <a:spLocks noChangeShapeType="1"/>
          </p:cNvSpPr>
          <p:nvPr/>
        </p:nvSpPr>
        <p:spPr bwMode="auto">
          <a:xfrm>
            <a:off x="7704138" y="3403600"/>
            <a:ext cx="300037" cy="5715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4" name="Line 242"/>
          <p:cNvSpPr>
            <a:spLocks noChangeShapeType="1"/>
          </p:cNvSpPr>
          <p:nvPr/>
        </p:nvSpPr>
        <p:spPr bwMode="auto">
          <a:xfrm>
            <a:off x="7554913" y="3519488"/>
            <a:ext cx="100012" cy="638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5" name="Line 243"/>
          <p:cNvSpPr>
            <a:spLocks noChangeShapeType="1"/>
          </p:cNvSpPr>
          <p:nvPr/>
        </p:nvSpPr>
        <p:spPr bwMode="auto">
          <a:xfrm>
            <a:off x="7704138" y="4622800"/>
            <a:ext cx="0" cy="5222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6" name="Line 244"/>
          <p:cNvSpPr>
            <a:spLocks noChangeShapeType="1"/>
          </p:cNvSpPr>
          <p:nvPr/>
        </p:nvSpPr>
        <p:spPr bwMode="auto">
          <a:xfrm flipH="1">
            <a:off x="7254875" y="5202238"/>
            <a:ext cx="300038" cy="5873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7" name="Line 245"/>
          <p:cNvSpPr>
            <a:spLocks noChangeShapeType="1"/>
          </p:cNvSpPr>
          <p:nvPr/>
        </p:nvSpPr>
        <p:spPr bwMode="auto">
          <a:xfrm>
            <a:off x="7704138" y="5202238"/>
            <a:ext cx="249237" cy="40640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8" name="Line 246"/>
          <p:cNvSpPr>
            <a:spLocks noChangeShapeType="1"/>
          </p:cNvSpPr>
          <p:nvPr/>
        </p:nvSpPr>
        <p:spPr bwMode="auto">
          <a:xfrm>
            <a:off x="7156450" y="3403600"/>
            <a:ext cx="447675" cy="81280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9" name="Line 247"/>
          <p:cNvSpPr>
            <a:spLocks noChangeShapeType="1"/>
          </p:cNvSpPr>
          <p:nvPr/>
        </p:nvSpPr>
        <p:spPr bwMode="auto">
          <a:xfrm flipH="1">
            <a:off x="6113463" y="4265613"/>
            <a:ext cx="300037" cy="52228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0" name="Line 248"/>
          <p:cNvSpPr>
            <a:spLocks noChangeShapeType="1"/>
          </p:cNvSpPr>
          <p:nvPr/>
        </p:nvSpPr>
        <p:spPr bwMode="auto">
          <a:xfrm>
            <a:off x="6529388" y="4256088"/>
            <a:ext cx="149225" cy="52228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1" name="Line 249"/>
          <p:cNvSpPr>
            <a:spLocks noChangeShapeType="1"/>
          </p:cNvSpPr>
          <p:nvPr/>
        </p:nvSpPr>
        <p:spPr bwMode="auto">
          <a:xfrm flipV="1">
            <a:off x="8302625" y="2997200"/>
            <a:ext cx="149225" cy="46355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2" name="Line 250"/>
          <p:cNvSpPr>
            <a:spLocks noChangeShapeType="1"/>
          </p:cNvSpPr>
          <p:nvPr/>
        </p:nvSpPr>
        <p:spPr bwMode="auto">
          <a:xfrm>
            <a:off x="8302625" y="3460750"/>
            <a:ext cx="149225" cy="46513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3" name="Line 251"/>
          <p:cNvSpPr>
            <a:spLocks noChangeShapeType="1"/>
          </p:cNvSpPr>
          <p:nvPr/>
        </p:nvSpPr>
        <p:spPr bwMode="auto">
          <a:xfrm flipH="1" flipV="1">
            <a:off x="7119938" y="2670175"/>
            <a:ext cx="349250" cy="2317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4" name="Line 252"/>
          <p:cNvSpPr>
            <a:spLocks noChangeShapeType="1"/>
          </p:cNvSpPr>
          <p:nvPr/>
        </p:nvSpPr>
        <p:spPr bwMode="auto">
          <a:xfrm flipV="1">
            <a:off x="7554913" y="2647950"/>
            <a:ext cx="349250" cy="2317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6" name="Rectangle 25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Diffserv </a:t>
            </a:r>
            <a:r>
              <a:rPr lang="en-US" dirty="0" smtClean="0"/>
              <a:t>architecture</a:t>
            </a:r>
            <a:endParaRPr lang="en-US" sz="2400" dirty="0">
              <a:solidFill>
                <a:srgbClr val="3333FF"/>
              </a:solidFill>
            </a:endParaRPr>
          </a:p>
        </p:txBody>
      </p:sp>
      <p:grpSp>
        <p:nvGrpSpPr>
          <p:cNvPr id="174119" name="Group 4"/>
          <p:cNvGrpSpPr>
            <a:grpSpLocks/>
          </p:cNvGrpSpPr>
          <p:nvPr/>
        </p:nvGrpSpPr>
        <p:grpSpPr bwMode="auto">
          <a:xfrm>
            <a:off x="2259013" y="4033838"/>
            <a:ext cx="501650" cy="233362"/>
            <a:chOff x="2401888" y="4005263"/>
            <a:chExt cx="501650" cy="233362"/>
          </a:xfrm>
        </p:grpSpPr>
        <p:sp>
          <p:nvSpPr>
            <p:cNvPr id="174421" name="Oval 270"/>
            <p:cNvSpPr>
              <a:spLocks noChangeArrowheads="1"/>
            </p:cNvSpPr>
            <p:nvPr/>
          </p:nvSpPr>
          <p:spPr bwMode="auto">
            <a:xfrm>
              <a:off x="2406068" y="4110609"/>
              <a:ext cx="497470" cy="12801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612623" name="Line 271"/>
            <p:cNvSpPr>
              <a:spLocks noChangeShapeType="1"/>
            </p:cNvSpPr>
            <p:nvPr/>
          </p:nvSpPr>
          <p:spPr bwMode="auto">
            <a:xfrm>
              <a:off x="2406650" y="40989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24" name="Line 272"/>
            <p:cNvSpPr>
              <a:spLocks noChangeShapeType="1"/>
            </p:cNvSpPr>
            <p:nvPr/>
          </p:nvSpPr>
          <p:spPr bwMode="auto">
            <a:xfrm>
              <a:off x="2894013" y="4070350"/>
              <a:ext cx="9525" cy="10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424" name="Rectangle 273"/>
            <p:cNvSpPr>
              <a:spLocks noChangeArrowheads="1"/>
            </p:cNvSpPr>
            <p:nvPr/>
          </p:nvSpPr>
          <p:spPr bwMode="auto">
            <a:xfrm>
              <a:off x="2406068" y="4098608"/>
              <a:ext cx="491896" cy="773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425" name="Oval 274"/>
            <p:cNvSpPr>
              <a:spLocks noChangeArrowheads="1"/>
            </p:cNvSpPr>
            <p:nvPr/>
          </p:nvSpPr>
          <p:spPr bwMode="auto">
            <a:xfrm>
              <a:off x="2401888" y="4005263"/>
              <a:ext cx="497470" cy="15068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426" name="Group 275"/>
            <p:cNvGrpSpPr>
              <a:grpSpLocks/>
            </p:cNvGrpSpPr>
            <p:nvPr/>
          </p:nvGrpSpPr>
          <p:grpSpPr bwMode="auto">
            <a:xfrm>
              <a:off x="2521727" y="4038600"/>
              <a:ext cx="246645" cy="88011"/>
              <a:chOff x="2848" y="848"/>
              <a:chExt cx="140" cy="98"/>
            </a:xfrm>
          </p:grpSpPr>
          <p:sp>
            <p:nvSpPr>
              <p:cNvPr id="612628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12629" name="Line 277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12630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32" name="Line 280"/>
            <p:cNvSpPr>
              <a:spLocks noChangeShapeType="1"/>
            </p:cNvSpPr>
            <p:nvPr/>
          </p:nvSpPr>
          <p:spPr bwMode="auto">
            <a:xfrm>
              <a:off x="2520950" y="4124325"/>
              <a:ext cx="889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33" name="Line 281"/>
            <p:cNvSpPr>
              <a:spLocks noChangeShapeType="1"/>
            </p:cNvSpPr>
            <p:nvPr/>
          </p:nvSpPr>
          <p:spPr bwMode="auto">
            <a:xfrm flipV="1">
              <a:off x="2690813" y="4037013"/>
              <a:ext cx="77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34" name="Line 282"/>
            <p:cNvSpPr>
              <a:spLocks noChangeShapeType="1"/>
            </p:cNvSpPr>
            <p:nvPr/>
          </p:nvSpPr>
          <p:spPr bwMode="auto">
            <a:xfrm flipV="1">
              <a:off x="2603500" y="4037013"/>
              <a:ext cx="90488" cy="87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2" name="Group 2"/>
          <p:cNvGrpSpPr>
            <a:grpSpLocks/>
          </p:cNvGrpSpPr>
          <p:nvPr/>
        </p:nvGrpSpPr>
        <p:grpSpPr bwMode="auto">
          <a:xfrm>
            <a:off x="2079335" y="2095164"/>
            <a:ext cx="501650" cy="233362"/>
            <a:chOff x="2898014" y="3419534"/>
            <a:chExt cx="501650" cy="233362"/>
          </a:xfrm>
        </p:grpSpPr>
        <p:sp>
          <p:nvSpPr>
            <p:cNvPr id="174409" name="Oval 270"/>
            <p:cNvSpPr>
              <a:spLocks noChangeArrowheads="1"/>
            </p:cNvSpPr>
            <p:nvPr/>
          </p:nvSpPr>
          <p:spPr bwMode="auto">
            <a:xfrm>
              <a:off x="2902194" y="3524880"/>
              <a:ext cx="497470" cy="12801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339" name="Line 271"/>
            <p:cNvSpPr>
              <a:spLocks noChangeShapeType="1"/>
            </p:cNvSpPr>
            <p:nvPr/>
          </p:nvSpPr>
          <p:spPr bwMode="auto">
            <a:xfrm>
              <a:off x="2902776" y="3513196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0" name="Line 272"/>
            <p:cNvSpPr>
              <a:spLocks noChangeShapeType="1"/>
            </p:cNvSpPr>
            <p:nvPr/>
          </p:nvSpPr>
          <p:spPr bwMode="auto">
            <a:xfrm>
              <a:off x="3390139" y="3484621"/>
              <a:ext cx="9525" cy="10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412" name="Rectangle 273"/>
            <p:cNvSpPr>
              <a:spLocks noChangeArrowheads="1"/>
            </p:cNvSpPr>
            <p:nvPr/>
          </p:nvSpPr>
          <p:spPr bwMode="auto">
            <a:xfrm>
              <a:off x="2902194" y="3512879"/>
              <a:ext cx="491896" cy="7734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413" name="Oval 274"/>
            <p:cNvSpPr>
              <a:spLocks noChangeArrowheads="1"/>
            </p:cNvSpPr>
            <p:nvPr/>
          </p:nvSpPr>
          <p:spPr bwMode="auto">
            <a:xfrm>
              <a:off x="2898014" y="3419534"/>
              <a:ext cx="497470" cy="15068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414" name="Group 275"/>
            <p:cNvGrpSpPr>
              <a:grpSpLocks/>
            </p:cNvGrpSpPr>
            <p:nvPr/>
          </p:nvGrpSpPr>
          <p:grpSpPr bwMode="auto">
            <a:xfrm>
              <a:off x="3017853" y="3452871"/>
              <a:ext cx="246645" cy="88011"/>
              <a:chOff x="2848" y="848"/>
              <a:chExt cx="140" cy="98"/>
            </a:xfrm>
          </p:grpSpPr>
          <p:sp>
            <p:nvSpPr>
              <p:cNvPr id="34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345" name="Line 277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346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347" name="Line 280"/>
            <p:cNvSpPr>
              <a:spLocks noChangeShapeType="1"/>
            </p:cNvSpPr>
            <p:nvPr/>
          </p:nvSpPr>
          <p:spPr bwMode="auto">
            <a:xfrm>
              <a:off x="3017076" y="3538596"/>
              <a:ext cx="889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8" name="Line 281"/>
            <p:cNvSpPr>
              <a:spLocks noChangeShapeType="1"/>
            </p:cNvSpPr>
            <p:nvPr/>
          </p:nvSpPr>
          <p:spPr bwMode="auto">
            <a:xfrm flipV="1">
              <a:off x="3186939" y="3451284"/>
              <a:ext cx="77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9" name="Line 282"/>
            <p:cNvSpPr>
              <a:spLocks noChangeShapeType="1"/>
            </p:cNvSpPr>
            <p:nvPr/>
          </p:nvSpPr>
          <p:spPr bwMode="auto">
            <a:xfrm flipV="1">
              <a:off x="3099626" y="3451284"/>
              <a:ext cx="90488" cy="87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3" name="Group 542"/>
          <p:cNvGrpSpPr>
            <a:grpSpLocks/>
          </p:cNvGrpSpPr>
          <p:nvPr/>
        </p:nvGrpSpPr>
        <p:grpSpPr bwMode="auto">
          <a:xfrm>
            <a:off x="4184650" y="3502025"/>
            <a:ext cx="492125" cy="447675"/>
            <a:chOff x="-44" y="1473"/>
            <a:chExt cx="981" cy="1105"/>
          </a:xfrm>
        </p:grpSpPr>
        <p:pic>
          <p:nvPicPr>
            <p:cNvPr id="17440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4125" name="Group 542"/>
          <p:cNvGrpSpPr>
            <a:grpSpLocks/>
          </p:cNvGrpSpPr>
          <p:nvPr/>
        </p:nvGrpSpPr>
        <p:grpSpPr bwMode="auto">
          <a:xfrm>
            <a:off x="4189413" y="2705100"/>
            <a:ext cx="492125" cy="447675"/>
            <a:chOff x="-44" y="1473"/>
            <a:chExt cx="981" cy="1105"/>
          </a:xfrm>
        </p:grpSpPr>
        <p:pic>
          <p:nvPicPr>
            <p:cNvPr id="17440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4126" name="Group 249"/>
          <p:cNvGrpSpPr>
            <a:grpSpLocks/>
          </p:cNvGrpSpPr>
          <p:nvPr/>
        </p:nvGrpSpPr>
        <p:grpSpPr bwMode="auto">
          <a:xfrm>
            <a:off x="8562975" y="5380038"/>
            <a:ext cx="363538" cy="474662"/>
            <a:chOff x="4140" y="429"/>
            <a:chExt cx="1425" cy="2396"/>
          </a:xfrm>
        </p:grpSpPr>
        <p:sp>
          <p:nvSpPr>
            <p:cNvPr id="17437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37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7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Rectangle 254"/>
            <p:cNvSpPr>
              <a:spLocks noChangeArrowheads="1"/>
            </p:cNvSpPr>
            <p:nvPr/>
          </p:nvSpPr>
          <p:spPr bwMode="auto">
            <a:xfrm>
              <a:off x="4215" y="693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7437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2" name="AutoShape 256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93" name="AutoShape 257"/>
              <p:cNvSpPr>
                <a:spLocks noChangeArrowheads="1"/>
              </p:cNvSpPr>
              <p:nvPr/>
            </p:nvSpPr>
            <p:spPr bwMode="auto">
              <a:xfrm>
                <a:off x="631" y="2585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68" name="Rectangle 258"/>
            <p:cNvSpPr>
              <a:spLocks noChangeArrowheads="1"/>
            </p:cNvSpPr>
            <p:nvPr/>
          </p:nvSpPr>
          <p:spPr bwMode="auto">
            <a:xfrm>
              <a:off x="4227" y="1022"/>
              <a:ext cx="591" cy="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7437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0" name="AutoShape 260"/>
              <p:cNvSpPr>
                <a:spLocks noChangeArrowheads="1"/>
              </p:cNvSpPr>
              <p:nvPr/>
            </p:nvSpPr>
            <p:spPr bwMode="auto">
              <a:xfrm>
                <a:off x="618" y="2572"/>
                <a:ext cx="722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91" name="AutoShape 261"/>
              <p:cNvSpPr>
                <a:spLocks noChangeArrowheads="1"/>
              </p:cNvSpPr>
              <p:nvPr/>
            </p:nvSpPr>
            <p:spPr bwMode="auto">
              <a:xfrm>
                <a:off x="633" y="2589"/>
                <a:ext cx="691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70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71" name="Rectangle 263"/>
            <p:cNvSpPr>
              <a:spLocks noChangeArrowheads="1"/>
            </p:cNvSpPr>
            <p:nvPr/>
          </p:nvSpPr>
          <p:spPr bwMode="auto">
            <a:xfrm>
              <a:off x="4227" y="165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7438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8" name="AutoShape 265"/>
              <p:cNvSpPr>
                <a:spLocks noChangeArrowheads="1"/>
              </p:cNvSpPr>
              <p:nvPr/>
            </p:nvSpPr>
            <p:spPr bwMode="auto">
              <a:xfrm>
                <a:off x="617" y="2572"/>
                <a:ext cx="713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9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438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438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6" name="AutoShape 269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9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7" name="AutoShape 27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8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7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38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8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Oval 274"/>
            <p:cNvSpPr>
              <a:spLocks noChangeArrowheads="1"/>
            </p:cNvSpPr>
            <p:nvPr/>
          </p:nvSpPr>
          <p:spPr bwMode="auto">
            <a:xfrm>
              <a:off x="5515" y="2609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38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1" name="AutoShape 277"/>
            <p:cNvSpPr>
              <a:spLocks noChangeArrowheads="1"/>
            </p:cNvSpPr>
            <p:nvPr/>
          </p:nvSpPr>
          <p:spPr bwMode="auto">
            <a:xfrm>
              <a:off x="4202" y="2713"/>
              <a:ext cx="1077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2" name="Oval 278"/>
            <p:cNvSpPr>
              <a:spLocks noChangeArrowheads="1"/>
            </p:cNvSpPr>
            <p:nvPr/>
          </p:nvSpPr>
          <p:spPr bwMode="auto">
            <a:xfrm>
              <a:off x="4308" y="2384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3" name="Oval 279"/>
            <p:cNvSpPr>
              <a:spLocks noChangeArrowheads="1"/>
            </p:cNvSpPr>
            <p:nvPr/>
          </p:nvSpPr>
          <p:spPr bwMode="auto">
            <a:xfrm>
              <a:off x="4488" y="2384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384" name="Oval 280"/>
            <p:cNvSpPr>
              <a:spLocks noChangeArrowheads="1"/>
            </p:cNvSpPr>
            <p:nvPr/>
          </p:nvSpPr>
          <p:spPr bwMode="auto">
            <a:xfrm>
              <a:off x="4663" y="2376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5" name="Rectangle 281"/>
            <p:cNvSpPr>
              <a:spLocks noChangeArrowheads="1"/>
            </p:cNvSpPr>
            <p:nvPr/>
          </p:nvSpPr>
          <p:spPr bwMode="auto">
            <a:xfrm>
              <a:off x="5061" y="1839"/>
              <a:ext cx="87" cy="75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74127" name="Group 5"/>
          <p:cNvGrpSpPr>
            <a:grpSpLocks/>
          </p:cNvGrpSpPr>
          <p:nvPr/>
        </p:nvGrpSpPr>
        <p:grpSpPr bwMode="auto">
          <a:xfrm>
            <a:off x="5027613" y="3273425"/>
            <a:ext cx="384175" cy="142875"/>
            <a:chOff x="5123208" y="2936596"/>
            <a:chExt cx="384581" cy="142597"/>
          </a:xfrm>
        </p:grpSpPr>
        <p:sp>
          <p:nvSpPr>
            <p:cNvPr id="174359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396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97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62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63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64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40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05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06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01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02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03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8" name="Group 408"/>
          <p:cNvGrpSpPr>
            <a:grpSpLocks/>
          </p:cNvGrpSpPr>
          <p:nvPr/>
        </p:nvGrpSpPr>
        <p:grpSpPr bwMode="auto">
          <a:xfrm>
            <a:off x="4970463" y="4067175"/>
            <a:ext cx="384175" cy="142875"/>
            <a:chOff x="5123208" y="2936596"/>
            <a:chExt cx="384581" cy="142597"/>
          </a:xfrm>
        </p:grpSpPr>
        <p:sp>
          <p:nvSpPr>
            <p:cNvPr id="174347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11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12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50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51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52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419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20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21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16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17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18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9" name="Group 6"/>
          <p:cNvGrpSpPr>
            <a:grpSpLocks/>
          </p:cNvGrpSpPr>
          <p:nvPr/>
        </p:nvGrpSpPr>
        <p:grpSpPr bwMode="auto">
          <a:xfrm>
            <a:off x="6257925" y="3317875"/>
            <a:ext cx="384175" cy="141288"/>
            <a:chOff x="5908168" y="2526604"/>
            <a:chExt cx="384581" cy="142597"/>
          </a:xfrm>
        </p:grpSpPr>
        <p:sp>
          <p:nvSpPr>
            <p:cNvPr id="17433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25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26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3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3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4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33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34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35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30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31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32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0" name="Group 436"/>
          <p:cNvGrpSpPr>
            <a:grpSpLocks/>
          </p:cNvGrpSpPr>
          <p:nvPr/>
        </p:nvGrpSpPr>
        <p:grpSpPr bwMode="auto">
          <a:xfrm>
            <a:off x="6972300" y="3305175"/>
            <a:ext cx="384175" cy="141288"/>
            <a:chOff x="5908168" y="2526604"/>
            <a:chExt cx="384581" cy="142597"/>
          </a:xfrm>
        </p:grpSpPr>
        <p:sp>
          <p:nvSpPr>
            <p:cNvPr id="174323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39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40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26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27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28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47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48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49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44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45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46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1" name="Group 449"/>
          <p:cNvGrpSpPr>
            <a:grpSpLocks/>
          </p:cNvGrpSpPr>
          <p:nvPr/>
        </p:nvGrpSpPr>
        <p:grpSpPr bwMode="auto">
          <a:xfrm>
            <a:off x="7419975" y="3368675"/>
            <a:ext cx="384175" cy="141288"/>
            <a:chOff x="5908168" y="2526604"/>
            <a:chExt cx="384581" cy="142597"/>
          </a:xfrm>
        </p:grpSpPr>
        <p:sp>
          <p:nvSpPr>
            <p:cNvPr id="17431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52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3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1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1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1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60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61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62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57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8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9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2" name="Group 462"/>
          <p:cNvGrpSpPr>
            <a:grpSpLocks/>
          </p:cNvGrpSpPr>
          <p:nvPr/>
        </p:nvGrpSpPr>
        <p:grpSpPr bwMode="auto">
          <a:xfrm>
            <a:off x="7308850" y="2879725"/>
            <a:ext cx="384175" cy="141288"/>
            <a:chOff x="5908168" y="2526604"/>
            <a:chExt cx="384581" cy="142597"/>
          </a:xfrm>
        </p:grpSpPr>
        <p:sp>
          <p:nvSpPr>
            <p:cNvPr id="174299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65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66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02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03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04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73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74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75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70" name="Line 280"/>
            <p:cNvSpPr>
              <a:spLocks noChangeShapeType="1"/>
            </p:cNvSpPr>
            <p:nvPr/>
          </p:nvSpPr>
          <p:spPr bwMode="auto">
            <a:xfrm>
              <a:off x="5997162" y="2595499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1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2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3" name="Group 475"/>
          <p:cNvGrpSpPr>
            <a:grpSpLocks/>
          </p:cNvGrpSpPr>
          <p:nvPr/>
        </p:nvGrpSpPr>
        <p:grpSpPr bwMode="auto">
          <a:xfrm>
            <a:off x="5429250" y="3705225"/>
            <a:ext cx="384175" cy="141288"/>
            <a:chOff x="5908168" y="2526604"/>
            <a:chExt cx="384581" cy="142597"/>
          </a:xfrm>
        </p:grpSpPr>
        <p:sp>
          <p:nvSpPr>
            <p:cNvPr id="174287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78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9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90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91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92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86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87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88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83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84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85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4" name="Group 488"/>
          <p:cNvGrpSpPr>
            <a:grpSpLocks/>
          </p:cNvGrpSpPr>
          <p:nvPr/>
        </p:nvGrpSpPr>
        <p:grpSpPr bwMode="auto">
          <a:xfrm>
            <a:off x="6026150" y="3717925"/>
            <a:ext cx="384175" cy="141288"/>
            <a:chOff x="5908168" y="2526604"/>
            <a:chExt cx="384581" cy="142597"/>
          </a:xfrm>
        </p:grpSpPr>
        <p:sp>
          <p:nvSpPr>
            <p:cNvPr id="17427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91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92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7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7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8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99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00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01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96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97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98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5" name="Group 501"/>
          <p:cNvGrpSpPr>
            <a:grpSpLocks/>
          </p:cNvGrpSpPr>
          <p:nvPr/>
        </p:nvGrpSpPr>
        <p:grpSpPr bwMode="auto">
          <a:xfrm>
            <a:off x="6289675" y="4149725"/>
            <a:ext cx="384175" cy="141288"/>
            <a:chOff x="5908168" y="2526604"/>
            <a:chExt cx="384581" cy="142597"/>
          </a:xfrm>
        </p:grpSpPr>
        <p:sp>
          <p:nvSpPr>
            <p:cNvPr id="174263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04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05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66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67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68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12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13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14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09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10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11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6" name="Group 514"/>
          <p:cNvGrpSpPr>
            <a:grpSpLocks/>
          </p:cNvGrpSpPr>
          <p:nvPr/>
        </p:nvGrpSpPr>
        <p:grpSpPr bwMode="auto">
          <a:xfrm>
            <a:off x="7461250" y="4149725"/>
            <a:ext cx="384175" cy="141288"/>
            <a:chOff x="5908168" y="2526604"/>
            <a:chExt cx="384581" cy="142597"/>
          </a:xfrm>
        </p:grpSpPr>
        <p:sp>
          <p:nvSpPr>
            <p:cNvPr id="17425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17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18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5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5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5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25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26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27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22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23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24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7" name="Group 527"/>
          <p:cNvGrpSpPr>
            <a:grpSpLocks/>
          </p:cNvGrpSpPr>
          <p:nvPr/>
        </p:nvGrpSpPr>
        <p:grpSpPr bwMode="auto">
          <a:xfrm>
            <a:off x="7505700" y="4502150"/>
            <a:ext cx="384175" cy="141288"/>
            <a:chOff x="5908168" y="2526604"/>
            <a:chExt cx="384581" cy="142597"/>
          </a:xfrm>
        </p:grpSpPr>
        <p:sp>
          <p:nvSpPr>
            <p:cNvPr id="174239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30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1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42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43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44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38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39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40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35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6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7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8" name="Group 540"/>
          <p:cNvGrpSpPr>
            <a:grpSpLocks/>
          </p:cNvGrpSpPr>
          <p:nvPr/>
        </p:nvGrpSpPr>
        <p:grpSpPr bwMode="auto">
          <a:xfrm>
            <a:off x="7454900" y="5102225"/>
            <a:ext cx="384175" cy="141288"/>
            <a:chOff x="5908168" y="2526604"/>
            <a:chExt cx="384581" cy="142597"/>
          </a:xfrm>
        </p:grpSpPr>
        <p:sp>
          <p:nvSpPr>
            <p:cNvPr id="174227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43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44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30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31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32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51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52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53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48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49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50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9" name="Group 553"/>
          <p:cNvGrpSpPr>
            <a:grpSpLocks/>
          </p:cNvGrpSpPr>
          <p:nvPr/>
        </p:nvGrpSpPr>
        <p:grpSpPr bwMode="auto">
          <a:xfrm>
            <a:off x="6921500" y="5197475"/>
            <a:ext cx="384175" cy="141288"/>
            <a:chOff x="5908168" y="2526604"/>
            <a:chExt cx="384581" cy="142597"/>
          </a:xfrm>
        </p:grpSpPr>
        <p:sp>
          <p:nvSpPr>
            <p:cNvPr id="17421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56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57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1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1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2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64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65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66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61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62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63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40" name="Group 566"/>
          <p:cNvGrpSpPr>
            <a:grpSpLocks/>
          </p:cNvGrpSpPr>
          <p:nvPr/>
        </p:nvGrpSpPr>
        <p:grpSpPr bwMode="auto">
          <a:xfrm>
            <a:off x="7891463" y="5597525"/>
            <a:ext cx="384175" cy="142875"/>
            <a:chOff x="5123208" y="2936596"/>
            <a:chExt cx="384581" cy="142597"/>
          </a:xfrm>
        </p:grpSpPr>
        <p:sp>
          <p:nvSpPr>
            <p:cNvPr id="174203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69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0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06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07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08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577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78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79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74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5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6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41" name="Group 579"/>
          <p:cNvGrpSpPr>
            <a:grpSpLocks/>
          </p:cNvGrpSpPr>
          <p:nvPr/>
        </p:nvGrpSpPr>
        <p:grpSpPr bwMode="auto">
          <a:xfrm>
            <a:off x="7931150" y="3382963"/>
            <a:ext cx="385763" cy="142875"/>
            <a:chOff x="5908168" y="2526604"/>
            <a:chExt cx="384581" cy="142597"/>
          </a:xfrm>
        </p:grpSpPr>
        <p:sp>
          <p:nvSpPr>
            <p:cNvPr id="17419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82" name="Line 271"/>
            <p:cNvSpPr>
              <a:spLocks noChangeShapeType="1"/>
            </p:cNvSpPr>
            <p:nvPr/>
          </p:nvSpPr>
          <p:spPr bwMode="auto">
            <a:xfrm>
              <a:off x="5911333" y="2583643"/>
              <a:ext cx="0" cy="4911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83" name="Line 272"/>
            <p:cNvSpPr>
              <a:spLocks noChangeShapeType="1"/>
            </p:cNvSpPr>
            <p:nvPr/>
          </p:nvSpPr>
          <p:spPr bwMode="auto">
            <a:xfrm>
              <a:off x="6286418" y="2566214"/>
              <a:ext cx="6331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19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19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19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90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1" name="Line 277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5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2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3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87" name="Line 280"/>
            <p:cNvSpPr>
              <a:spLocks noChangeShapeType="1"/>
            </p:cNvSpPr>
            <p:nvPr/>
          </p:nvSpPr>
          <p:spPr bwMode="auto">
            <a:xfrm>
              <a:off x="5996796" y="2596318"/>
              <a:ext cx="68054" cy="1584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88" name="Line 281"/>
            <p:cNvSpPr>
              <a:spLocks noChangeShapeType="1"/>
            </p:cNvSpPr>
            <p:nvPr/>
          </p:nvSpPr>
          <p:spPr bwMode="auto">
            <a:xfrm flipV="1">
              <a:off x="6129737" y="2545617"/>
              <a:ext cx="6014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89" name="Line 282"/>
            <p:cNvSpPr>
              <a:spLocks noChangeShapeType="1"/>
            </p:cNvSpPr>
            <p:nvPr/>
          </p:nvSpPr>
          <p:spPr bwMode="auto">
            <a:xfrm flipV="1">
              <a:off x="6061684" y="2545617"/>
              <a:ext cx="71218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033963" y="608013"/>
            <a:ext cx="2590800" cy="2255837"/>
            <a:chOff x="8470937" y="0"/>
            <a:chExt cx="2590800" cy="2257042"/>
          </a:xfrm>
        </p:grpSpPr>
        <p:sp>
          <p:nvSpPr>
            <p:cNvPr id="612657" name="AutoShape 305"/>
            <p:cNvSpPr>
              <a:spLocks noChangeArrowheads="1"/>
            </p:cNvSpPr>
            <p:nvPr/>
          </p:nvSpPr>
          <p:spPr bwMode="auto">
            <a:xfrm>
              <a:off x="8470937" y="47650"/>
              <a:ext cx="2590800" cy="2209392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60" name="Line 308"/>
            <p:cNvSpPr>
              <a:spLocks noChangeShapeType="1"/>
            </p:cNvSpPr>
            <p:nvPr/>
          </p:nvSpPr>
          <p:spPr bwMode="auto">
            <a:xfrm>
              <a:off x="8753512" y="1648705"/>
              <a:ext cx="81756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62" name="Rectangle 310"/>
            <p:cNvSpPr>
              <a:spLocks noChangeArrowheads="1"/>
            </p:cNvSpPr>
            <p:nvPr/>
          </p:nvSpPr>
          <p:spPr bwMode="auto">
            <a:xfrm>
              <a:off x="8770974" y="1710650"/>
              <a:ext cx="230188" cy="117538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63" name="Rectangle 311"/>
            <p:cNvSpPr>
              <a:spLocks noChangeArrowheads="1"/>
            </p:cNvSpPr>
            <p:nvPr/>
          </p:nvSpPr>
          <p:spPr bwMode="auto">
            <a:xfrm>
              <a:off x="9156737" y="1710650"/>
              <a:ext cx="231775" cy="117538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74168" name="Group 312"/>
            <p:cNvGrpSpPr>
              <a:grpSpLocks/>
            </p:cNvGrpSpPr>
            <p:nvPr/>
          </p:nvGrpSpPr>
          <p:grpSpPr bwMode="auto">
            <a:xfrm>
              <a:off x="9844937" y="1731963"/>
              <a:ext cx="990600" cy="325438"/>
              <a:chOff x="3936" y="1571"/>
              <a:chExt cx="624" cy="205"/>
            </a:xfrm>
          </p:grpSpPr>
          <p:grpSp>
            <p:nvGrpSpPr>
              <p:cNvPr id="174186" name="Group 313"/>
              <p:cNvGrpSpPr>
                <a:grpSpLocks/>
              </p:cNvGrpSpPr>
              <p:nvPr/>
            </p:nvGrpSpPr>
            <p:grpSpPr bwMode="auto">
              <a:xfrm>
                <a:off x="3936" y="1676"/>
                <a:ext cx="576" cy="100"/>
                <a:chOff x="4002" y="1676"/>
                <a:chExt cx="446" cy="52"/>
              </a:xfrm>
            </p:grpSpPr>
            <p:sp>
              <p:nvSpPr>
                <p:cNvPr id="612666" name="Rectangle 314"/>
                <p:cNvSpPr>
                  <a:spLocks noChangeArrowheads="1"/>
                </p:cNvSpPr>
                <p:nvPr/>
              </p:nvSpPr>
              <p:spPr bwMode="auto">
                <a:xfrm>
                  <a:off x="4345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2667" name="Rectangle 315"/>
                <p:cNvSpPr>
                  <a:spLocks noChangeArrowheads="1"/>
                </p:cNvSpPr>
                <p:nvPr/>
              </p:nvSpPr>
              <p:spPr bwMode="auto">
                <a:xfrm>
                  <a:off x="4174" y="1676"/>
                  <a:ext cx="102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2668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02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12669" name="Line 317"/>
              <p:cNvSpPr>
                <a:spLocks noChangeShapeType="1"/>
              </p:cNvSpPr>
              <p:nvPr/>
            </p:nvSpPr>
            <p:spPr bwMode="auto">
              <a:xfrm>
                <a:off x="4002" y="1571"/>
                <a:ext cx="558" cy="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74169" name="Group 318"/>
            <p:cNvGrpSpPr>
              <a:grpSpLocks/>
            </p:cNvGrpSpPr>
            <p:nvPr/>
          </p:nvGrpSpPr>
          <p:grpSpPr bwMode="auto">
            <a:xfrm>
              <a:off x="9949712" y="1295400"/>
              <a:ext cx="885825" cy="354013"/>
              <a:chOff x="4002" y="1296"/>
              <a:chExt cx="558" cy="223"/>
            </a:xfrm>
          </p:grpSpPr>
          <p:grpSp>
            <p:nvGrpSpPr>
              <p:cNvPr id="174182" name="Group 319"/>
              <p:cNvGrpSpPr>
                <a:grpSpLocks/>
              </p:cNvGrpSpPr>
              <p:nvPr/>
            </p:nvGrpSpPr>
            <p:grpSpPr bwMode="auto">
              <a:xfrm>
                <a:off x="4139" y="1296"/>
                <a:ext cx="421" cy="96"/>
                <a:chOff x="4139" y="1388"/>
                <a:chExt cx="275" cy="52"/>
              </a:xfrm>
            </p:grpSpPr>
            <p:sp>
              <p:nvSpPr>
                <p:cNvPr id="612672" name="Rectangle 320"/>
                <p:cNvSpPr>
                  <a:spLocks noChangeArrowheads="1"/>
                </p:cNvSpPr>
                <p:nvPr/>
              </p:nvSpPr>
              <p:spPr bwMode="auto">
                <a:xfrm>
                  <a:off x="4139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2673" name="Rectangle 321"/>
                <p:cNvSpPr>
                  <a:spLocks noChangeArrowheads="1"/>
                </p:cNvSpPr>
                <p:nvPr/>
              </p:nvSpPr>
              <p:spPr bwMode="auto">
                <a:xfrm>
                  <a:off x="4311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12674" name="Line 322"/>
              <p:cNvSpPr>
                <a:spLocks noChangeShapeType="1"/>
              </p:cNvSpPr>
              <p:nvPr/>
            </p:nvSpPr>
            <p:spPr bwMode="auto">
              <a:xfrm flipV="1">
                <a:off x="4002" y="1440"/>
                <a:ext cx="558" cy="7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76" name="Line 324"/>
            <p:cNvSpPr>
              <a:spLocks noChangeShapeType="1"/>
            </p:cNvSpPr>
            <p:nvPr/>
          </p:nvSpPr>
          <p:spPr bwMode="auto">
            <a:xfrm>
              <a:off x="9571074" y="1080077"/>
              <a:ext cx="0" cy="374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77" name="Line 325"/>
            <p:cNvSpPr>
              <a:spLocks noChangeShapeType="1"/>
            </p:cNvSpPr>
            <p:nvPr/>
          </p:nvSpPr>
          <p:spPr bwMode="auto">
            <a:xfrm>
              <a:off x="9571074" y="1454927"/>
              <a:ext cx="3254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78" name="Line 326"/>
            <p:cNvSpPr>
              <a:spLocks noChangeShapeType="1"/>
            </p:cNvSpPr>
            <p:nvPr/>
          </p:nvSpPr>
          <p:spPr bwMode="auto">
            <a:xfrm flipV="1">
              <a:off x="9896512" y="879945"/>
              <a:ext cx="0" cy="5749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79" name="Oval 327"/>
            <p:cNvSpPr>
              <a:spLocks noChangeArrowheads="1"/>
            </p:cNvSpPr>
            <p:nvPr/>
          </p:nvSpPr>
          <p:spPr bwMode="auto">
            <a:xfrm>
              <a:off x="9679024" y="1038780"/>
              <a:ext cx="109538" cy="825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612680" name="Oval 328"/>
            <p:cNvSpPr>
              <a:spLocks noChangeArrowheads="1"/>
            </p:cNvSpPr>
            <p:nvPr/>
          </p:nvSpPr>
          <p:spPr bwMode="auto">
            <a:xfrm>
              <a:off x="9679024" y="1164259"/>
              <a:ext cx="109538" cy="825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612681" name="Oval 329"/>
            <p:cNvSpPr>
              <a:spLocks noChangeArrowheads="1"/>
            </p:cNvSpPr>
            <p:nvPr/>
          </p:nvSpPr>
          <p:spPr bwMode="auto">
            <a:xfrm>
              <a:off x="9679024" y="1329447"/>
              <a:ext cx="109538" cy="8418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612682" name="Line 330"/>
            <p:cNvSpPr>
              <a:spLocks noChangeShapeType="1"/>
            </p:cNvSpPr>
            <p:nvPr/>
          </p:nvSpPr>
          <p:spPr bwMode="auto">
            <a:xfrm flipV="1">
              <a:off x="9571074" y="872003"/>
              <a:ext cx="0" cy="2080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83" name="AutoShape 331"/>
            <p:cNvSpPr>
              <a:spLocks noChangeArrowheads="1"/>
            </p:cNvSpPr>
            <p:nvPr/>
          </p:nvSpPr>
          <p:spPr bwMode="auto">
            <a:xfrm>
              <a:off x="9623462" y="621044"/>
              <a:ext cx="150812" cy="292256"/>
            </a:xfrm>
            <a:prstGeom prst="downArrow">
              <a:avLst>
                <a:gd name="adj1" fmla="val 50000"/>
                <a:gd name="adj2" fmla="val 38139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84" name="Text Box 332"/>
            <p:cNvSpPr txBox="1">
              <a:spLocks noChangeArrowheads="1"/>
            </p:cNvSpPr>
            <p:nvPr/>
          </p:nvSpPr>
          <p:spPr bwMode="auto">
            <a:xfrm>
              <a:off x="9340887" y="481269"/>
              <a:ext cx="363537" cy="460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r</a:t>
              </a:r>
            </a:p>
          </p:txBody>
        </p:sp>
        <p:sp>
          <p:nvSpPr>
            <p:cNvPr id="612685" name="Text Box 333"/>
            <p:cNvSpPr txBox="1">
              <a:spLocks noChangeArrowheads="1"/>
            </p:cNvSpPr>
            <p:nvPr/>
          </p:nvSpPr>
          <p:spPr bwMode="auto">
            <a:xfrm>
              <a:off x="9159912" y="914888"/>
              <a:ext cx="431800" cy="462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612686" name="Text Box 334"/>
            <p:cNvSpPr txBox="1">
              <a:spLocks noChangeArrowheads="1"/>
            </p:cNvSpPr>
            <p:nvPr/>
          </p:nvSpPr>
          <p:spPr bwMode="auto">
            <a:xfrm>
              <a:off x="9144037" y="0"/>
              <a:ext cx="1279525" cy="462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latin typeface="Arial"/>
                  <a:cs typeface="Arial"/>
                </a:rPr>
                <a:t>marking</a:t>
              </a:r>
            </a:p>
          </p:txBody>
        </p:sp>
        <p:sp>
          <p:nvSpPr>
            <p:cNvPr id="174181" name="Diamond 7"/>
            <p:cNvSpPr>
              <a:spLocks noChangeArrowheads="1"/>
            </p:cNvSpPr>
            <p:nvPr/>
          </p:nvSpPr>
          <p:spPr bwMode="auto">
            <a:xfrm>
              <a:off x="9583322" y="1506219"/>
              <a:ext cx="334596" cy="306947"/>
            </a:xfrm>
            <a:prstGeom prst="diamond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367463" y="1474788"/>
            <a:ext cx="2590800" cy="2246312"/>
            <a:chOff x="4656063" y="-278535"/>
            <a:chExt cx="2590800" cy="2245640"/>
          </a:xfrm>
        </p:grpSpPr>
        <p:sp>
          <p:nvSpPr>
            <p:cNvPr id="596" name="AutoShape 305"/>
            <p:cNvSpPr>
              <a:spLocks noChangeArrowheads="1"/>
            </p:cNvSpPr>
            <p:nvPr/>
          </p:nvSpPr>
          <p:spPr bwMode="auto">
            <a:xfrm>
              <a:off x="4656063" y="-242034"/>
              <a:ext cx="2590800" cy="2209139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174145" name="Oval 285"/>
            <p:cNvSpPr>
              <a:spLocks noChangeArrowheads="1"/>
            </p:cNvSpPr>
            <p:nvPr/>
          </p:nvSpPr>
          <p:spPr bwMode="auto">
            <a:xfrm>
              <a:off x="6336226" y="877054"/>
              <a:ext cx="442636" cy="3928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74146" name="Group 286"/>
            <p:cNvGrpSpPr>
              <a:grpSpLocks/>
            </p:cNvGrpSpPr>
            <p:nvPr/>
          </p:nvGrpSpPr>
          <p:grpSpPr bwMode="auto">
            <a:xfrm>
              <a:off x="4664310" y="403979"/>
              <a:ext cx="1504950" cy="457200"/>
              <a:chOff x="4080" y="1536"/>
              <a:chExt cx="948" cy="288"/>
            </a:xfrm>
          </p:grpSpPr>
          <p:sp>
            <p:nvSpPr>
              <p:cNvPr id="612639" name="Line 287"/>
              <p:cNvSpPr>
                <a:spLocks noChangeShapeType="1"/>
              </p:cNvSpPr>
              <p:nvPr/>
            </p:nvSpPr>
            <p:spPr bwMode="auto">
              <a:xfrm>
                <a:off x="4489" y="156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0" name="Line 288"/>
              <p:cNvSpPr>
                <a:spLocks noChangeShapeType="1"/>
              </p:cNvSpPr>
              <p:nvPr/>
            </p:nvSpPr>
            <p:spPr bwMode="auto">
              <a:xfrm>
                <a:off x="5028" y="1568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1" name="Line 289"/>
              <p:cNvSpPr>
                <a:spLocks noChangeShapeType="1"/>
              </p:cNvSpPr>
              <p:nvPr/>
            </p:nvSpPr>
            <p:spPr bwMode="auto">
              <a:xfrm flipH="1">
                <a:off x="4489" y="1776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2" name="Line 290"/>
              <p:cNvSpPr>
                <a:spLocks noChangeShapeType="1"/>
              </p:cNvSpPr>
              <p:nvPr/>
            </p:nvSpPr>
            <p:spPr bwMode="auto">
              <a:xfrm flipH="1">
                <a:off x="4608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3" name="Line 291"/>
              <p:cNvSpPr>
                <a:spLocks noChangeShapeType="1"/>
              </p:cNvSpPr>
              <p:nvPr/>
            </p:nvSpPr>
            <p:spPr bwMode="auto">
              <a:xfrm flipH="1">
                <a:off x="4896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4" name="Line 292"/>
              <p:cNvSpPr>
                <a:spLocks noChangeShapeType="1"/>
              </p:cNvSpPr>
              <p:nvPr/>
            </p:nvSpPr>
            <p:spPr bwMode="auto">
              <a:xfrm>
                <a:off x="4128" y="1536"/>
                <a:ext cx="336" cy="11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5" name="Line 293"/>
              <p:cNvSpPr>
                <a:spLocks noChangeShapeType="1"/>
              </p:cNvSpPr>
              <p:nvPr/>
            </p:nvSpPr>
            <p:spPr bwMode="auto">
              <a:xfrm flipV="1">
                <a:off x="4080" y="1724"/>
                <a:ext cx="359" cy="1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46" name="Text Box 294"/>
            <p:cNvSpPr txBox="1">
              <a:spLocks noChangeArrowheads="1"/>
            </p:cNvSpPr>
            <p:nvPr/>
          </p:nvSpPr>
          <p:spPr bwMode="auto">
            <a:xfrm>
              <a:off x="5121200" y="-278535"/>
              <a:ext cx="1657350" cy="46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Arial"/>
                  <a:cs typeface="Arial"/>
                </a:rPr>
                <a:t>scheduling</a:t>
              </a:r>
              <a:endParaRPr lang="en-US" sz="1600" i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174148" name="Group 295"/>
            <p:cNvGrpSpPr>
              <a:grpSpLocks/>
            </p:cNvGrpSpPr>
            <p:nvPr/>
          </p:nvGrpSpPr>
          <p:grpSpPr bwMode="auto">
            <a:xfrm>
              <a:off x="5331060" y="1292979"/>
              <a:ext cx="855663" cy="330200"/>
              <a:chOff x="4464" y="2000"/>
              <a:chExt cx="539" cy="208"/>
            </a:xfrm>
          </p:grpSpPr>
          <p:sp>
            <p:nvSpPr>
              <p:cNvPr id="612648" name="Line 296"/>
              <p:cNvSpPr>
                <a:spLocks noChangeShapeType="1"/>
              </p:cNvSpPr>
              <p:nvPr/>
            </p:nvSpPr>
            <p:spPr bwMode="auto">
              <a:xfrm>
                <a:off x="4464" y="2000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9" name="Line 297"/>
              <p:cNvSpPr>
                <a:spLocks noChangeShapeType="1"/>
              </p:cNvSpPr>
              <p:nvPr/>
            </p:nvSpPr>
            <p:spPr bwMode="auto">
              <a:xfrm>
                <a:off x="5003" y="200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50" name="Line 298"/>
              <p:cNvSpPr>
                <a:spLocks noChangeShapeType="1"/>
              </p:cNvSpPr>
              <p:nvPr/>
            </p:nvSpPr>
            <p:spPr bwMode="auto">
              <a:xfrm flipH="1">
                <a:off x="4464" y="220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51" name="Text Box 299"/>
            <p:cNvSpPr txBox="1">
              <a:spLocks noChangeArrowheads="1"/>
            </p:cNvSpPr>
            <p:nvPr/>
          </p:nvSpPr>
          <p:spPr bwMode="auto">
            <a:xfrm>
              <a:off x="5635550" y="403886"/>
              <a:ext cx="427038" cy="64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Arial"/>
                  <a:cs typeface="Arial"/>
                </a:rPr>
                <a:t>.</a:t>
              </a:r>
              <a:endParaRPr lang="en-US" sz="24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52" name="Text Box 300"/>
            <p:cNvSpPr txBox="1">
              <a:spLocks noChangeArrowheads="1"/>
            </p:cNvSpPr>
            <p:nvPr/>
          </p:nvSpPr>
          <p:spPr bwMode="auto">
            <a:xfrm>
              <a:off x="5635550" y="556240"/>
              <a:ext cx="427038" cy="64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Arial"/>
                  <a:cs typeface="Arial"/>
                </a:rPr>
                <a:t>.</a:t>
              </a:r>
              <a:endParaRPr lang="en-US" sz="24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53" name="Text Box 301"/>
            <p:cNvSpPr txBox="1">
              <a:spLocks noChangeArrowheads="1"/>
            </p:cNvSpPr>
            <p:nvPr/>
          </p:nvSpPr>
          <p:spPr bwMode="auto">
            <a:xfrm>
              <a:off x="5635550" y="708595"/>
              <a:ext cx="427038" cy="64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Arial"/>
                  <a:cs typeface="Arial"/>
                </a:rPr>
                <a:t>.</a:t>
              </a:r>
              <a:endParaRPr lang="en-US" sz="24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54" name="Line 302"/>
            <p:cNvSpPr>
              <a:spLocks noChangeShapeType="1"/>
            </p:cNvSpPr>
            <p:nvPr/>
          </p:nvSpPr>
          <p:spPr bwMode="auto">
            <a:xfrm>
              <a:off x="6780138" y="1076784"/>
              <a:ext cx="3810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12655" name="Line 303"/>
            <p:cNvSpPr>
              <a:spLocks noChangeShapeType="1"/>
            </p:cNvSpPr>
            <p:nvPr/>
          </p:nvSpPr>
          <p:spPr bwMode="auto">
            <a:xfrm>
              <a:off x="6191175" y="638766"/>
              <a:ext cx="304800" cy="2285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3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35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816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ED3E1D-3543-B34D-B81F-CBBF7C44D93E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447675" y="125413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i="0" dirty="0">
                <a:solidFill>
                  <a:srgbClr val="000099"/>
                </a:solidFill>
                <a:latin typeface="+mn-lt"/>
              </a:rPr>
              <a:t>Edge-router packet marking </a:t>
            </a:r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719138" y="4856163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solidFill>
                  <a:schemeClr val="tx2"/>
                </a:solidFill>
                <a:latin typeface="+mn-lt"/>
              </a:rPr>
              <a:t>class-based marking: packets of different classes marked differently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solidFill>
                  <a:schemeClr val="tx2"/>
                </a:solidFill>
                <a:latin typeface="+mn-lt"/>
              </a:rPr>
              <a:t>intra-class marking: conforming portion of flow marked differently than non-conforming one</a:t>
            </a:r>
            <a:endParaRPr lang="en-US" sz="240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557213" y="1095375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</a:rPr>
              <a:t>profile: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pre-negotiated</a:t>
            </a:r>
            <a:r>
              <a:rPr lang="en-US" sz="2800" i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rate r, bucket size b</a:t>
            </a:r>
            <a:endParaRPr lang="en-US" sz="2800" i="0" dirty="0">
              <a:solidFill>
                <a:schemeClr val="accent2"/>
              </a:solidFill>
              <a:latin typeface="+mn-lt"/>
            </a:endParaRP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chemeClr val="tx2"/>
                </a:solidFill>
                <a:latin typeface="+mn-lt"/>
              </a:rPr>
              <a:t>packet marking at edge based on </a:t>
            </a:r>
            <a:r>
              <a:rPr lang="en-US" sz="2800" dirty="0">
                <a:solidFill>
                  <a:srgbClr val="000099"/>
                </a:solidFill>
                <a:latin typeface="+mn-lt"/>
              </a:rPr>
              <a:t>per-flow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profile</a:t>
            </a:r>
            <a:endParaRPr lang="en-US" sz="280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603250" y="4383088"/>
            <a:ext cx="4495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</a:rPr>
              <a:t>possible use of marking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:</a:t>
            </a:r>
          </a:p>
        </p:txBody>
      </p:sp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2782888" y="387667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user packets</a:t>
            </a:r>
            <a:endParaRPr lang="en-US" sz="2000" i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14408" name="Rectangle 8"/>
          <p:cNvSpPr>
            <a:spLocks noChangeArrowheads="1"/>
          </p:cNvSpPr>
          <p:nvPr/>
        </p:nvSpPr>
        <p:spPr bwMode="auto">
          <a:xfrm>
            <a:off x="6508750" y="3716338"/>
            <a:ext cx="228600" cy="1524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09" name="Rectangle 9"/>
          <p:cNvSpPr>
            <a:spLocks noChangeArrowheads="1"/>
          </p:cNvSpPr>
          <p:nvPr/>
        </p:nvSpPr>
        <p:spPr bwMode="auto">
          <a:xfrm>
            <a:off x="6889750" y="3716338"/>
            <a:ext cx="228600" cy="1524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0" name="Rectangle 10"/>
          <p:cNvSpPr>
            <a:spLocks noChangeArrowheads="1"/>
          </p:cNvSpPr>
          <p:nvPr/>
        </p:nvSpPr>
        <p:spPr bwMode="auto">
          <a:xfrm>
            <a:off x="6965950" y="4554538"/>
            <a:ext cx="2286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1" name="Rectangle 11"/>
          <p:cNvSpPr>
            <a:spLocks noChangeArrowheads="1"/>
          </p:cNvSpPr>
          <p:nvPr/>
        </p:nvSpPr>
        <p:spPr bwMode="auto">
          <a:xfrm>
            <a:off x="6584950" y="4554538"/>
            <a:ext cx="2286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2" name="Rectangle 12"/>
          <p:cNvSpPr>
            <a:spLocks noChangeArrowheads="1"/>
          </p:cNvSpPr>
          <p:nvPr/>
        </p:nvSpPr>
        <p:spPr bwMode="auto">
          <a:xfrm>
            <a:off x="6203950" y="4554538"/>
            <a:ext cx="2286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3" name="Line 13"/>
          <p:cNvSpPr>
            <a:spLocks noChangeShapeType="1"/>
          </p:cNvSpPr>
          <p:nvPr/>
        </p:nvSpPr>
        <p:spPr bwMode="auto">
          <a:xfrm>
            <a:off x="5670550" y="310673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4" name="Line 14"/>
          <p:cNvSpPr>
            <a:spLocks noChangeShapeType="1"/>
          </p:cNvSpPr>
          <p:nvPr/>
        </p:nvSpPr>
        <p:spPr bwMode="auto">
          <a:xfrm>
            <a:off x="5670550" y="379253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5" name="Line 15"/>
          <p:cNvSpPr>
            <a:spLocks noChangeShapeType="1"/>
          </p:cNvSpPr>
          <p:nvPr/>
        </p:nvSpPr>
        <p:spPr bwMode="auto">
          <a:xfrm flipV="1">
            <a:off x="6127750" y="310673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6" name="Oval 16"/>
          <p:cNvSpPr>
            <a:spLocks noChangeArrowheads="1"/>
          </p:cNvSpPr>
          <p:nvPr/>
        </p:nvSpPr>
        <p:spPr bwMode="auto">
          <a:xfrm>
            <a:off x="5746750" y="3944938"/>
            <a:ext cx="304800" cy="3048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7" name="Line 17"/>
          <p:cNvSpPr>
            <a:spLocks noChangeShapeType="1"/>
          </p:cNvSpPr>
          <p:nvPr/>
        </p:nvSpPr>
        <p:spPr bwMode="auto">
          <a:xfrm>
            <a:off x="4527550" y="40973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8" name="Rectangle 18"/>
          <p:cNvSpPr>
            <a:spLocks noChangeArrowheads="1"/>
          </p:cNvSpPr>
          <p:nvPr/>
        </p:nvSpPr>
        <p:spPr bwMode="auto">
          <a:xfrm>
            <a:off x="4603750" y="3792538"/>
            <a:ext cx="2286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9" name="Rectangle 19"/>
          <p:cNvSpPr>
            <a:spLocks noChangeArrowheads="1"/>
          </p:cNvSpPr>
          <p:nvPr/>
        </p:nvSpPr>
        <p:spPr bwMode="auto">
          <a:xfrm>
            <a:off x="4984750" y="3792538"/>
            <a:ext cx="2286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0" name="Oval 20"/>
          <p:cNvSpPr>
            <a:spLocks noChangeArrowheads="1"/>
          </p:cNvSpPr>
          <p:nvPr/>
        </p:nvSpPr>
        <p:spPr bwMode="auto">
          <a:xfrm>
            <a:off x="5822950" y="3030538"/>
            <a:ext cx="152400" cy="1524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400" i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14421" name="Oval 21"/>
          <p:cNvSpPr>
            <a:spLocks noChangeArrowheads="1"/>
          </p:cNvSpPr>
          <p:nvPr/>
        </p:nvSpPr>
        <p:spPr bwMode="auto">
          <a:xfrm>
            <a:off x="5822950" y="3259138"/>
            <a:ext cx="152400" cy="1524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400" i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14422" name="Oval 22"/>
          <p:cNvSpPr>
            <a:spLocks noChangeArrowheads="1"/>
          </p:cNvSpPr>
          <p:nvPr/>
        </p:nvSpPr>
        <p:spPr bwMode="auto">
          <a:xfrm>
            <a:off x="5822950" y="3563938"/>
            <a:ext cx="152400" cy="1524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400" i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14423" name="Line 23"/>
          <p:cNvSpPr>
            <a:spLocks noChangeShapeType="1"/>
          </p:cNvSpPr>
          <p:nvPr/>
        </p:nvSpPr>
        <p:spPr bwMode="auto">
          <a:xfrm flipV="1">
            <a:off x="5670550" y="2725738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4" name="Line 24"/>
          <p:cNvSpPr>
            <a:spLocks noChangeShapeType="1"/>
          </p:cNvSpPr>
          <p:nvPr/>
        </p:nvSpPr>
        <p:spPr bwMode="auto">
          <a:xfrm flipV="1">
            <a:off x="6127750" y="2725738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5" name="Text Box 25"/>
          <p:cNvSpPr txBox="1">
            <a:spLocks noChangeArrowheads="1"/>
          </p:cNvSpPr>
          <p:nvPr/>
        </p:nvSpPr>
        <p:spPr bwMode="auto">
          <a:xfrm>
            <a:off x="5038725" y="227647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rate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endParaRPr lang="en-US" sz="2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14426" name="Line 26"/>
          <p:cNvSpPr>
            <a:spLocks noChangeShapeType="1"/>
          </p:cNvSpPr>
          <p:nvPr/>
        </p:nvSpPr>
        <p:spPr bwMode="auto">
          <a:xfrm>
            <a:off x="6203950" y="4249738"/>
            <a:ext cx="990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7" name="Line 27"/>
          <p:cNvSpPr>
            <a:spLocks noChangeShapeType="1"/>
          </p:cNvSpPr>
          <p:nvPr/>
        </p:nvSpPr>
        <p:spPr bwMode="auto">
          <a:xfrm flipV="1">
            <a:off x="6203950" y="3944938"/>
            <a:ext cx="990600" cy="152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8" name="AutoShape 28"/>
          <p:cNvSpPr>
            <a:spLocks noChangeArrowheads="1"/>
          </p:cNvSpPr>
          <p:nvPr/>
        </p:nvSpPr>
        <p:spPr bwMode="auto">
          <a:xfrm>
            <a:off x="5773738" y="2220913"/>
            <a:ext cx="217487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9" name="Line 29"/>
          <p:cNvSpPr>
            <a:spLocks noChangeShapeType="1"/>
          </p:cNvSpPr>
          <p:nvPr/>
        </p:nvSpPr>
        <p:spPr bwMode="auto">
          <a:xfrm>
            <a:off x="5518150" y="28908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30" name="Text Box 30"/>
          <p:cNvSpPr txBox="1">
            <a:spLocks noChangeArrowheads="1"/>
          </p:cNvSpPr>
          <p:nvPr/>
        </p:nvSpPr>
        <p:spPr bwMode="auto">
          <a:xfrm>
            <a:off x="4984750" y="3106738"/>
            <a:ext cx="344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614431" name="Line 31"/>
          <p:cNvSpPr>
            <a:spLocks noChangeShapeType="1"/>
          </p:cNvSpPr>
          <p:nvPr/>
        </p:nvSpPr>
        <p:spPr bwMode="auto">
          <a:xfrm>
            <a:off x="5518150" y="295433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pic>
        <p:nvPicPr>
          <p:cNvPr id="17616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7858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A7AD6-1A35-8C45-A800-6C8E3AE58ACF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6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248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Diffserv packet marking: details</a:t>
            </a:r>
            <a:endParaRPr lang="en-US" dirty="0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271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packet </a:t>
            </a:r>
            <a:r>
              <a:rPr lang="en-US" dirty="0"/>
              <a:t>is marked in the Type of Service (TOS) in IPv4, and Traffic Class in IPv6</a:t>
            </a:r>
          </a:p>
          <a:p>
            <a:pPr>
              <a:defRPr/>
            </a:pPr>
            <a:r>
              <a:rPr lang="en-US" dirty="0"/>
              <a:t>6 bits used for Differentiated Service Code Point (DSCP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determine </a:t>
            </a:r>
            <a:r>
              <a:rPr lang="en-US" dirty="0"/>
              <a:t>PHB that the packet will receive</a:t>
            </a:r>
          </a:p>
          <a:p>
            <a:pPr lvl="1">
              <a:defRPr/>
            </a:pPr>
            <a:r>
              <a:rPr lang="en-US" dirty="0"/>
              <a:t>2 bits </a:t>
            </a:r>
            <a:r>
              <a:rPr lang="en-US" dirty="0" smtClean="0"/>
              <a:t>currently unused</a:t>
            </a:r>
            <a:endParaRPr lang="en-US" dirty="0"/>
          </a:p>
        </p:txBody>
      </p:sp>
      <p:sp>
        <p:nvSpPr>
          <p:cNvPr id="178182" name="Rectangle 1"/>
          <p:cNvSpPr>
            <a:spLocks noChangeArrowheads="1"/>
          </p:cNvSpPr>
          <p:nvPr/>
        </p:nvSpPr>
        <p:spPr bwMode="auto">
          <a:xfrm>
            <a:off x="2119313" y="4137025"/>
            <a:ext cx="4033837" cy="635000"/>
          </a:xfrm>
          <a:prstGeom prst="rect">
            <a:avLst/>
          </a:prstGeom>
          <a:solidFill>
            <a:srgbClr val="33CC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grpSp>
        <p:nvGrpSpPr>
          <p:cNvPr id="178183" name="Group 5"/>
          <p:cNvGrpSpPr>
            <a:grpSpLocks/>
          </p:cNvGrpSpPr>
          <p:nvPr/>
        </p:nvGrpSpPr>
        <p:grpSpPr bwMode="auto">
          <a:xfrm>
            <a:off x="2611438" y="4137025"/>
            <a:ext cx="1587" cy="639763"/>
            <a:chOff x="2411161" y="3894420"/>
            <a:chExt cx="2246" cy="639752"/>
          </a:xfrm>
        </p:grpSpPr>
        <p:cxnSp>
          <p:nvCxnSpPr>
            <p:cNvPr id="178202" name="Straight Connector 4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203" name="Straight Connector 25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4" name="Group 27"/>
          <p:cNvGrpSpPr>
            <a:grpSpLocks/>
          </p:cNvGrpSpPr>
          <p:nvPr/>
        </p:nvGrpSpPr>
        <p:grpSpPr bwMode="auto">
          <a:xfrm>
            <a:off x="3114675" y="4135438"/>
            <a:ext cx="3175" cy="639762"/>
            <a:chOff x="2411161" y="3894420"/>
            <a:chExt cx="2246" cy="639752"/>
          </a:xfrm>
        </p:grpSpPr>
        <p:cxnSp>
          <p:nvCxnSpPr>
            <p:cNvPr id="178200" name="Straight Connector 28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201" name="Straight Connector 29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5" name="Group 30"/>
          <p:cNvGrpSpPr>
            <a:grpSpLocks/>
          </p:cNvGrpSpPr>
          <p:nvPr/>
        </p:nvGrpSpPr>
        <p:grpSpPr bwMode="auto">
          <a:xfrm>
            <a:off x="3630613" y="4130675"/>
            <a:ext cx="1587" cy="639763"/>
            <a:chOff x="2411161" y="3894420"/>
            <a:chExt cx="2246" cy="639752"/>
          </a:xfrm>
        </p:grpSpPr>
        <p:cxnSp>
          <p:nvCxnSpPr>
            <p:cNvPr id="178198" name="Straight Connector 31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9" name="Straight Connector 32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6" name="Group 33"/>
          <p:cNvGrpSpPr>
            <a:grpSpLocks/>
          </p:cNvGrpSpPr>
          <p:nvPr/>
        </p:nvGrpSpPr>
        <p:grpSpPr bwMode="auto">
          <a:xfrm>
            <a:off x="4133850" y="4135438"/>
            <a:ext cx="3175" cy="639762"/>
            <a:chOff x="2411161" y="3894420"/>
            <a:chExt cx="2246" cy="639752"/>
          </a:xfrm>
        </p:grpSpPr>
        <p:cxnSp>
          <p:nvCxnSpPr>
            <p:cNvPr id="178196" name="Straight Connector 34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7" name="Straight Connector 35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7" name="Group 36"/>
          <p:cNvGrpSpPr>
            <a:grpSpLocks/>
          </p:cNvGrpSpPr>
          <p:nvPr/>
        </p:nvGrpSpPr>
        <p:grpSpPr bwMode="auto">
          <a:xfrm>
            <a:off x="4649788" y="4135438"/>
            <a:ext cx="1587" cy="639762"/>
            <a:chOff x="2411161" y="3894420"/>
            <a:chExt cx="2246" cy="639752"/>
          </a:xfrm>
        </p:grpSpPr>
        <p:cxnSp>
          <p:nvCxnSpPr>
            <p:cNvPr id="178194" name="Straight Connector 37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5" name="Straight Connector 38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8188" name="Straight Connector 40"/>
          <p:cNvCxnSpPr>
            <a:cxnSpLocks noChangeShapeType="1"/>
          </p:cNvCxnSpPr>
          <p:nvPr/>
        </p:nvCxnSpPr>
        <p:spPr bwMode="auto">
          <a:xfrm>
            <a:off x="5156200" y="4121150"/>
            <a:ext cx="0" cy="6667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8189" name="Group 42"/>
          <p:cNvGrpSpPr>
            <a:grpSpLocks/>
          </p:cNvGrpSpPr>
          <p:nvPr/>
        </p:nvGrpSpPr>
        <p:grpSpPr bwMode="auto">
          <a:xfrm>
            <a:off x="5668963" y="4137025"/>
            <a:ext cx="1587" cy="639763"/>
            <a:chOff x="2411161" y="3894420"/>
            <a:chExt cx="2246" cy="639752"/>
          </a:xfrm>
        </p:grpSpPr>
        <p:cxnSp>
          <p:nvCxnSpPr>
            <p:cNvPr id="178192" name="Straight Connector 43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3" name="Straight Connector 44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8190" name="TextBox 23"/>
          <p:cNvSpPr txBox="1">
            <a:spLocks noChangeArrowheads="1"/>
          </p:cNvSpPr>
          <p:nvPr/>
        </p:nvSpPr>
        <p:spPr bwMode="auto">
          <a:xfrm>
            <a:off x="3154363" y="4224338"/>
            <a:ext cx="1033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Arial" charset="0"/>
                <a:cs typeface="Arial" charset="0"/>
              </a:rPr>
              <a:t>DSCP</a:t>
            </a:r>
          </a:p>
        </p:txBody>
      </p:sp>
      <p:sp>
        <p:nvSpPr>
          <p:cNvPr id="178191" name="TextBox 50"/>
          <p:cNvSpPr txBox="1">
            <a:spLocks noChangeArrowheads="1"/>
          </p:cNvSpPr>
          <p:nvPr/>
        </p:nvSpPr>
        <p:spPr bwMode="auto">
          <a:xfrm>
            <a:off x="5175250" y="4276725"/>
            <a:ext cx="94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  <a:cs typeface="Arial" charset="0"/>
              </a:rPr>
              <a:t>unused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025BD-B495-FA40-B2F4-11AB760C4E54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2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Classification, conditioning</a:t>
            </a:r>
            <a:endParaRPr lang="en-US" dirty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17157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/>
              <a:t>may be desirable to limit traffic injection rate of some class:</a:t>
            </a:r>
          </a:p>
          <a:p>
            <a:pPr>
              <a:defRPr/>
            </a:pPr>
            <a:r>
              <a:rPr lang="en-US" dirty="0"/>
              <a:t>user declares traffic profile (e.g., rate, burst size)</a:t>
            </a:r>
          </a:p>
          <a:p>
            <a:pPr>
              <a:defRPr/>
            </a:pPr>
            <a:r>
              <a:rPr lang="en-US" dirty="0"/>
              <a:t>traffic metered, shaped if non-conforming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80227" name="Picture 4" descr="694 diffserv metering classify mark sh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098800"/>
            <a:ext cx="5410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0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84455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5109B-250C-BB43-B80E-5189DD3B2EF2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2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17475"/>
            <a:ext cx="7985125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Forwarding </a:t>
            </a:r>
            <a:r>
              <a:rPr lang="en-US" sz="4000" dirty="0" smtClean="0"/>
              <a:t>Per-hop Behavior (PHB)</a:t>
            </a:r>
            <a:endParaRPr lang="en-US" sz="4000" dirty="0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26841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PHB result in a different </a:t>
            </a:r>
            <a:r>
              <a:rPr lang="en-US" i="1" dirty="0"/>
              <a:t>observable (measurable) </a:t>
            </a:r>
            <a:r>
              <a:rPr lang="en-US" dirty="0"/>
              <a:t>forwarding performance behavior</a:t>
            </a:r>
          </a:p>
          <a:p>
            <a:pPr>
              <a:defRPr/>
            </a:pPr>
            <a:r>
              <a:rPr lang="en-US" dirty="0"/>
              <a:t>PHB does </a:t>
            </a:r>
            <a:r>
              <a:rPr lang="en-US" i="1" dirty="0"/>
              <a:t>not</a:t>
            </a:r>
            <a:r>
              <a:rPr lang="en-US" dirty="0"/>
              <a:t> specify what mechanisms to use to ensure required PHB performance behavior</a:t>
            </a:r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xamples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en-US" dirty="0" smtClean="0"/>
              <a:t>class </a:t>
            </a:r>
            <a:r>
              <a:rPr lang="en-US" dirty="0"/>
              <a:t>A gets x% of outgoing link bandwidth over time intervals of a specified length</a:t>
            </a:r>
          </a:p>
          <a:p>
            <a:pPr lvl="1">
              <a:defRPr/>
            </a:pPr>
            <a:r>
              <a:rPr lang="en-US" dirty="0" smtClean="0"/>
              <a:t>class </a:t>
            </a:r>
            <a:r>
              <a:rPr lang="en-US" dirty="0"/>
              <a:t>A packets leave first before packets from class B</a:t>
            </a:r>
          </a:p>
        </p:txBody>
      </p:sp>
      <p:pic>
        <p:nvPicPr>
          <p:cNvPr id="18227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9CF8B-221D-E44A-AF32-D3484BEAED73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Forwarding </a:t>
            </a:r>
            <a:r>
              <a:rPr lang="en-US" dirty="0" smtClean="0"/>
              <a:t>PHB</a:t>
            </a: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/>
              <a:t>PHBs </a:t>
            </a:r>
            <a:r>
              <a:rPr lang="en-US" dirty="0" smtClean="0"/>
              <a:t>proposed:</a:t>
            </a:r>
            <a:endParaRPr lang="en-US" dirty="0"/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e</a:t>
            </a:r>
            <a:r>
              <a:rPr lang="en-US" i="1" dirty="0" smtClean="0">
                <a:solidFill>
                  <a:srgbClr val="CC0000"/>
                </a:solidFill>
              </a:rPr>
              <a:t>xpedited forwarding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 smtClean="0"/>
              <a:t>packet </a:t>
            </a:r>
            <a:r>
              <a:rPr lang="en-US" dirty="0"/>
              <a:t>departure rate of a class equals or exceeds specified rate </a:t>
            </a:r>
          </a:p>
          <a:p>
            <a:pPr lvl="1">
              <a:defRPr/>
            </a:pPr>
            <a:r>
              <a:rPr lang="en-US" dirty="0"/>
              <a:t>logical link with a minimum guaranteed rate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a</a:t>
            </a:r>
            <a:r>
              <a:rPr lang="en-US" i="1" dirty="0" smtClean="0">
                <a:solidFill>
                  <a:srgbClr val="CC0000"/>
                </a:solidFill>
              </a:rPr>
              <a:t>ssured forwarding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4 classes of traffic</a:t>
            </a:r>
          </a:p>
          <a:p>
            <a:pPr lvl="1">
              <a:defRPr/>
            </a:pPr>
            <a:r>
              <a:rPr lang="en-US" dirty="0"/>
              <a:t>each guaranteed minimum amount of bandwidth</a:t>
            </a:r>
          </a:p>
          <a:p>
            <a:pPr lvl="1">
              <a:defRPr/>
            </a:pPr>
            <a:r>
              <a:rPr lang="en-US" dirty="0"/>
              <a:t>each with three drop preference partitions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84325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85850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1F62C-359A-6D46-A29D-10B8CCCA8986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9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29" name="Group 2"/>
          <p:cNvGrpSpPr>
            <a:grpSpLocks/>
          </p:cNvGrpSpPr>
          <p:nvPr/>
        </p:nvGrpSpPr>
        <p:grpSpPr bwMode="auto">
          <a:xfrm>
            <a:off x="5640388" y="2125663"/>
            <a:ext cx="2109787" cy="1582737"/>
            <a:chOff x="1842724" y="2867233"/>
            <a:chExt cx="5649912" cy="3416300"/>
          </a:xfrm>
        </p:grpSpPr>
        <p:sp>
          <p:nvSpPr>
            <p:cNvPr id="201784" name="AutoShape 99"/>
            <p:cNvSpPr>
              <a:spLocks noChangeArrowheads="1"/>
            </p:cNvSpPr>
            <p:nvPr/>
          </p:nvSpPr>
          <p:spPr bwMode="auto">
            <a:xfrm>
              <a:off x="1842724" y="2867233"/>
              <a:ext cx="5649912" cy="768350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85" name="Rectangle 87"/>
            <p:cNvSpPr>
              <a:spLocks noChangeArrowheads="1"/>
            </p:cNvSpPr>
            <p:nvPr/>
          </p:nvSpPr>
          <p:spPr bwMode="auto">
            <a:xfrm>
              <a:off x="2277699" y="3621296"/>
              <a:ext cx="4781550" cy="2662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1730" name="Group 249"/>
          <p:cNvGrpSpPr>
            <a:grpSpLocks/>
          </p:cNvGrpSpPr>
          <p:nvPr/>
        </p:nvGrpSpPr>
        <p:grpSpPr bwMode="auto">
          <a:xfrm>
            <a:off x="1900238" y="2686050"/>
            <a:ext cx="427037" cy="785813"/>
            <a:chOff x="4140" y="429"/>
            <a:chExt cx="1425" cy="2396"/>
          </a:xfrm>
        </p:grpSpPr>
        <p:sp>
          <p:nvSpPr>
            <p:cNvPr id="20175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0175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Rectangle 254"/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0175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1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2" name="AutoShape 257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7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0175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9" name="AutoShape 260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0" name="AutoShape 26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9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0" name="Rectangle 263"/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20176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7" name="AutoShape 265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8" name="AutoShape 266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3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176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176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5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6" name="AutoShape 270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4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0176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Oval 274"/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0176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AutoShape 276"/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0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1" name="Oval 278"/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2" name="Oval 279"/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3" name="Oval 280"/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4" name="Rectangle 281"/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01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17475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Streaming stored video: </a:t>
            </a:r>
          </a:p>
        </p:txBody>
      </p:sp>
      <p:grpSp>
        <p:nvGrpSpPr>
          <p:cNvPr id="201732" name="Group 134"/>
          <p:cNvGrpSpPr>
            <a:grpSpLocks/>
          </p:cNvGrpSpPr>
          <p:nvPr/>
        </p:nvGrpSpPr>
        <p:grpSpPr bwMode="auto">
          <a:xfrm>
            <a:off x="1473200" y="2317750"/>
            <a:ext cx="1281113" cy="363538"/>
            <a:chOff x="3621" y="3265"/>
            <a:chExt cx="1776" cy="744"/>
          </a:xfrm>
        </p:grpSpPr>
        <p:pic>
          <p:nvPicPr>
            <p:cNvPr id="201748" name="Picture 135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44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345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201751" name="Picture 138" descr="vide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1733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46150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1734" name="Group 349"/>
          <p:cNvGrpSpPr>
            <a:grpSpLocks/>
          </p:cNvGrpSpPr>
          <p:nvPr/>
        </p:nvGrpSpPr>
        <p:grpSpPr bwMode="auto">
          <a:xfrm>
            <a:off x="6399213" y="2905125"/>
            <a:ext cx="677862" cy="663575"/>
            <a:chOff x="4437" y="1472"/>
            <a:chExt cx="427" cy="418"/>
          </a:xfrm>
        </p:grpSpPr>
        <p:sp>
          <p:nvSpPr>
            <p:cNvPr id="222558" name="Rectangle 350"/>
            <p:cNvSpPr>
              <a:spLocks noChangeArrowheads="1"/>
            </p:cNvSpPr>
            <p:nvPr/>
          </p:nvSpPr>
          <p:spPr bwMode="auto">
            <a:xfrm>
              <a:off x="4443" y="1475"/>
              <a:ext cx="421" cy="361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59" name="Rectangle 351"/>
            <p:cNvSpPr>
              <a:spLocks noChangeArrowheads="1"/>
            </p:cNvSpPr>
            <p:nvPr/>
          </p:nvSpPr>
          <p:spPr bwMode="auto">
            <a:xfrm>
              <a:off x="4567" y="1837"/>
              <a:ext cx="179" cy="23"/>
            </a:xfrm>
            <a:prstGeom prst="rect">
              <a:avLst/>
            </a:prstGeom>
            <a:solidFill>
              <a:srgbClr val="5F5F5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60" name="Rectangle 352"/>
            <p:cNvSpPr>
              <a:spLocks noChangeArrowheads="1"/>
            </p:cNvSpPr>
            <p:nvPr/>
          </p:nvSpPr>
          <p:spPr bwMode="auto">
            <a:xfrm>
              <a:off x="4442" y="1866"/>
              <a:ext cx="414" cy="24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61" name="Rectangle 353"/>
            <p:cNvSpPr>
              <a:spLocks noChangeArrowheads="1"/>
            </p:cNvSpPr>
            <p:nvPr/>
          </p:nvSpPr>
          <p:spPr bwMode="auto">
            <a:xfrm>
              <a:off x="4437" y="1472"/>
              <a:ext cx="423" cy="35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01735" name="TextBox 1"/>
          <p:cNvSpPr txBox="1">
            <a:spLocks noChangeArrowheads="1"/>
          </p:cNvSpPr>
          <p:nvPr/>
        </p:nvSpPr>
        <p:spPr bwMode="auto">
          <a:xfrm>
            <a:off x="544513" y="1497013"/>
            <a:ext cx="274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/>
              <a:t>simple scenario</a:t>
            </a:r>
            <a:r>
              <a:rPr lang="en-US"/>
              <a:t>:</a:t>
            </a:r>
          </a:p>
        </p:txBody>
      </p:sp>
      <p:sp>
        <p:nvSpPr>
          <p:cNvPr id="201736" name="Freeform 1287"/>
          <p:cNvSpPr>
            <a:spLocks/>
          </p:cNvSpPr>
          <p:nvPr/>
        </p:nvSpPr>
        <p:spPr bwMode="auto">
          <a:xfrm>
            <a:off x="2908300" y="234632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1737" name="Straight Connector 45"/>
          <p:cNvCxnSpPr>
            <a:cxnSpLocks noChangeShapeType="1"/>
          </p:cNvCxnSpPr>
          <p:nvPr/>
        </p:nvCxnSpPr>
        <p:spPr bwMode="auto">
          <a:xfrm>
            <a:off x="2549525" y="291147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738" name="Straight Connector 46"/>
          <p:cNvCxnSpPr>
            <a:cxnSpLocks noChangeShapeType="1"/>
          </p:cNvCxnSpPr>
          <p:nvPr/>
        </p:nvCxnSpPr>
        <p:spPr bwMode="auto">
          <a:xfrm>
            <a:off x="4560888" y="2941638"/>
            <a:ext cx="1531937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39" name="TextBox 64"/>
          <p:cNvSpPr txBox="1">
            <a:spLocks noChangeArrowheads="1"/>
          </p:cNvSpPr>
          <p:nvPr/>
        </p:nvSpPr>
        <p:spPr bwMode="auto">
          <a:xfrm>
            <a:off x="1368425" y="3611563"/>
            <a:ext cx="165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0000"/>
                </a:solidFill>
                <a:cs typeface="Arial" charset="0"/>
              </a:rPr>
              <a:t>video server</a:t>
            </a:r>
          </a:p>
          <a:p>
            <a:pPr algn="ctr"/>
            <a:r>
              <a:rPr lang="en-US" sz="1800">
                <a:solidFill>
                  <a:srgbClr val="000000"/>
                </a:solidFill>
                <a:cs typeface="Arial" charset="0"/>
              </a:rPr>
              <a:t>(stored video)</a:t>
            </a:r>
            <a:endParaRPr lang="en-US" sz="1800" i="1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01740" name="TextBox 64"/>
          <p:cNvSpPr txBox="1">
            <a:spLocks noChangeArrowheads="1"/>
          </p:cNvSpPr>
          <p:nvPr/>
        </p:nvSpPr>
        <p:spPr bwMode="auto">
          <a:xfrm>
            <a:off x="6315075" y="3719513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cs typeface="Arial" charset="0"/>
              </a:rPr>
              <a:t>client</a:t>
            </a:r>
            <a:endParaRPr lang="en-US" sz="1800" i="1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01741" name="TextBox 64"/>
          <p:cNvSpPr txBox="1">
            <a:spLocks noChangeArrowheads="1"/>
          </p:cNvSpPr>
          <p:nvPr/>
        </p:nvSpPr>
        <p:spPr bwMode="auto">
          <a:xfrm>
            <a:off x="3562350" y="3175000"/>
            <a:ext cx="919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cs typeface="Arial" charset="0"/>
              </a:rPr>
              <a:t>Internet</a:t>
            </a:r>
            <a:endParaRPr lang="en-US" sz="1800" i="1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01742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Multimedia Networking</a:t>
            </a:r>
            <a:endParaRPr lang="en-US" sz="1200">
              <a:latin typeface="Tahoma" charset="0"/>
            </a:endParaRPr>
          </a:p>
        </p:txBody>
      </p:sp>
      <p:sp>
        <p:nvSpPr>
          <p:cNvPr id="201743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2-</a:t>
            </a:r>
            <a:fld id="{ABF2D8F1-17F4-E842-9274-26C1FCEEF5D1}" type="slidenum">
              <a:rPr lang="en-US" sz="1200">
                <a:latin typeface="Tahoma" charset="0"/>
              </a:rPr>
              <a:pPr/>
              <a:t>8</a:t>
            </a:fld>
            <a:endParaRPr lang="en-US" sz="120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F1D12-2CF3-9741-A778-132DA2C2574A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8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12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Per-connection QOS guarantees </a:t>
            </a:r>
            <a:endParaRPr lang="en-US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855663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basic </a:t>
            </a:r>
            <a:r>
              <a:rPr lang="en-US" i="1" dirty="0">
                <a:solidFill>
                  <a:srgbClr val="CC0000"/>
                </a:solidFill>
              </a:rPr>
              <a:t>fact of life: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can not support traffic demands beyond link capacity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739350" y="5098239"/>
            <a:ext cx="76739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</a:rPr>
              <a:t>call admission: </a:t>
            </a:r>
            <a:r>
              <a:rPr lang="en-US" sz="2800" i="0" dirty="0">
                <a:latin typeface="+mn-lt"/>
              </a:rPr>
              <a:t>flow declares its needs, network may </a:t>
            </a:r>
          </a:p>
          <a:p>
            <a:pPr>
              <a:defRPr/>
            </a:pPr>
            <a:r>
              <a:rPr lang="en-US" sz="2800" i="0" dirty="0">
                <a:latin typeface="+mn-lt"/>
              </a:rPr>
              <a:t>block call (e.g., busy signal) if it cannot meet needs</a:t>
            </a:r>
          </a:p>
        </p:txBody>
      </p:sp>
      <p:sp>
        <p:nvSpPr>
          <p:cNvPr id="628742" name="Rectangle 6"/>
          <p:cNvSpPr>
            <a:spLocks noChangeArrowheads="1"/>
          </p:cNvSpPr>
          <p:nvPr/>
        </p:nvSpPr>
        <p:spPr bwMode="auto">
          <a:xfrm>
            <a:off x="669500" y="4952189"/>
            <a:ext cx="7829550" cy="11509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942550" y="4675964"/>
            <a:ext cx="16525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Principle 4</a:t>
            </a:r>
          </a:p>
        </p:txBody>
      </p:sp>
      <p:sp>
        <p:nvSpPr>
          <p:cNvPr id="628744" name="Line 8"/>
          <p:cNvSpPr>
            <a:spLocks noChangeShapeType="1"/>
          </p:cNvSpPr>
          <p:nvPr/>
        </p:nvSpPr>
        <p:spPr bwMode="auto">
          <a:xfrm>
            <a:off x="3016250" y="3500438"/>
            <a:ext cx="3716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6" name="Freeform 10"/>
          <p:cNvSpPr>
            <a:spLocks/>
          </p:cNvSpPr>
          <p:nvPr/>
        </p:nvSpPr>
        <p:spPr bwMode="auto">
          <a:xfrm>
            <a:off x="3368675" y="3133725"/>
            <a:ext cx="1058863" cy="266700"/>
          </a:xfrm>
          <a:custGeom>
            <a:avLst/>
            <a:gdLst>
              <a:gd name="T0" fmla="*/ 5 w 556"/>
              <a:gd name="T1" fmla="*/ 18 h 252"/>
              <a:gd name="T2" fmla="*/ 47 w 556"/>
              <a:gd name="T3" fmla="*/ 52 h 252"/>
              <a:gd name="T4" fmla="*/ 119 w 556"/>
              <a:gd name="T5" fmla="*/ 75 h 252"/>
              <a:gd name="T6" fmla="*/ 180 w 556"/>
              <a:gd name="T7" fmla="*/ 79 h 252"/>
              <a:gd name="T8" fmla="*/ 257 w 556"/>
              <a:gd name="T9" fmla="*/ 87 h 252"/>
              <a:gd name="T10" fmla="*/ 315 w 556"/>
              <a:gd name="T11" fmla="*/ 87 h 252"/>
              <a:gd name="T12" fmla="*/ 387 w 556"/>
              <a:gd name="T13" fmla="*/ 81 h 252"/>
              <a:gd name="T14" fmla="*/ 452 w 556"/>
              <a:gd name="T15" fmla="*/ 70 h 252"/>
              <a:gd name="T16" fmla="*/ 531 w 556"/>
              <a:gd name="T17" fmla="*/ 37 h 252"/>
              <a:gd name="T18" fmla="*/ 552 w 556"/>
              <a:gd name="T19" fmla="*/ 27 h 252"/>
              <a:gd name="T20" fmla="*/ 550 w 556"/>
              <a:gd name="T21" fmla="*/ 160 h 252"/>
              <a:gd name="T22" fmla="*/ 518 w 556"/>
              <a:gd name="T23" fmla="*/ 196 h 252"/>
              <a:gd name="T24" fmla="*/ 489 w 556"/>
              <a:gd name="T25" fmla="*/ 216 h 252"/>
              <a:gd name="T26" fmla="*/ 450 w 556"/>
              <a:gd name="T27" fmla="*/ 231 h 252"/>
              <a:gd name="T28" fmla="*/ 393 w 556"/>
              <a:gd name="T29" fmla="*/ 244 h 252"/>
              <a:gd name="T30" fmla="*/ 323 w 556"/>
              <a:gd name="T31" fmla="*/ 251 h 252"/>
              <a:gd name="T32" fmla="*/ 261 w 556"/>
              <a:gd name="T33" fmla="*/ 252 h 252"/>
              <a:gd name="T34" fmla="*/ 205 w 556"/>
              <a:gd name="T35" fmla="*/ 248 h 252"/>
              <a:gd name="T36" fmla="*/ 155 w 556"/>
              <a:gd name="T37" fmla="*/ 241 h 252"/>
              <a:gd name="T38" fmla="*/ 88 w 556"/>
              <a:gd name="T39" fmla="*/ 224 h 252"/>
              <a:gd name="T40" fmla="*/ 51 w 556"/>
              <a:gd name="T41" fmla="*/ 209 h 252"/>
              <a:gd name="T42" fmla="*/ 25 w 556"/>
              <a:gd name="T43" fmla="*/ 181 h 252"/>
              <a:gd name="T44" fmla="*/ 5 w 556"/>
              <a:gd name="T45" fmla="*/ 157 h 252"/>
              <a:gd name="T46" fmla="*/ 5 w 556"/>
              <a:gd name="T47" fmla="*/ 1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6" h="252">
                <a:moveTo>
                  <a:pt x="5" y="18"/>
                </a:moveTo>
                <a:cubicBezTo>
                  <a:pt x="12" y="0"/>
                  <a:pt x="28" y="43"/>
                  <a:pt x="47" y="52"/>
                </a:cubicBezTo>
                <a:cubicBezTo>
                  <a:pt x="66" y="61"/>
                  <a:pt x="97" y="71"/>
                  <a:pt x="119" y="75"/>
                </a:cubicBezTo>
                <a:cubicBezTo>
                  <a:pt x="141" y="79"/>
                  <a:pt x="157" y="77"/>
                  <a:pt x="180" y="79"/>
                </a:cubicBezTo>
                <a:cubicBezTo>
                  <a:pt x="203" y="81"/>
                  <a:pt x="235" y="86"/>
                  <a:pt x="257" y="87"/>
                </a:cubicBezTo>
                <a:cubicBezTo>
                  <a:pt x="279" y="88"/>
                  <a:pt x="293" y="88"/>
                  <a:pt x="315" y="87"/>
                </a:cubicBezTo>
                <a:cubicBezTo>
                  <a:pt x="337" y="86"/>
                  <a:pt x="364" y="84"/>
                  <a:pt x="387" y="81"/>
                </a:cubicBezTo>
                <a:cubicBezTo>
                  <a:pt x="410" y="78"/>
                  <a:pt x="428" y="77"/>
                  <a:pt x="452" y="70"/>
                </a:cubicBezTo>
                <a:cubicBezTo>
                  <a:pt x="476" y="63"/>
                  <a:pt x="514" y="44"/>
                  <a:pt x="531" y="37"/>
                </a:cubicBezTo>
                <a:cubicBezTo>
                  <a:pt x="548" y="30"/>
                  <a:pt x="549" y="7"/>
                  <a:pt x="552" y="27"/>
                </a:cubicBezTo>
                <a:cubicBezTo>
                  <a:pt x="555" y="47"/>
                  <a:pt x="556" y="132"/>
                  <a:pt x="550" y="160"/>
                </a:cubicBezTo>
                <a:cubicBezTo>
                  <a:pt x="544" y="188"/>
                  <a:pt x="527" y="187"/>
                  <a:pt x="518" y="196"/>
                </a:cubicBezTo>
                <a:cubicBezTo>
                  <a:pt x="508" y="206"/>
                  <a:pt x="500" y="210"/>
                  <a:pt x="489" y="216"/>
                </a:cubicBezTo>
                <a:cubicBezTo>
                  <a:pt x="478" y="221"/>
                  <a:pt x="465" y="227"/>
                  <a:pt x="450" y="231"/>
                </a:cubicBezTo>
                <a:cubicBezTo>
                  <a:pt x="434" y="235"/>
                  <a:pt x="414" y="241"/>
                  <a:pt x="393" y="244"/>
                </a:cubicBezTo>
                <a:cubicBezTo>
                  <a:pt x="371" y="246"/>
                  <a:pt x="344" y="249"/>
                  <a:pt x="323" y="251"/>
                </a:cubicBezTo>
                <a:cubicBezTo>
                  <a:pt x="301" y="252"/>
                  <a:pt x="280" y="252"/>
                  <a:pt x="261" y="252"/>
                </a:cubicBezTo>
                <a:cubicBezTo>
                  <a:pt x="241" y="252"/>
                  <a:pt x="222" y="249"/>
                  <a:pt x="205" y="248"/>
                </a:cubicBezTo>
                <a:cubicBezTo>
                  <a:pt x="187" y="246"/>
                  <a:pt x="174" y="245"/>
                  <a:pt x="155" y="241"/>
                </a:cubicBezTo>
                <a:cubicBezTo>
                  <a:pt x="135" y="237"/>
                  <a:pt x="104" y="230"/>
                  <a:pt x="88" y="224"/>
                </a:cubicBezTo>
                <a:cubicBezTo>
                  <a:pt x="71" y="219"/>
                  <a:pt x="62" y="216"/>
                  <a:pt x="51" y="209"/>
                </a:cubicBezTo>
                <a:cubicBezTo>
                  <a:pt x="40" y="202"/>
                  <a:pt x="32" y="189"/>
                  <a:pt x="25" y="181"/>
                </a:cubicBezTo>
                <a:cubicBezTo>
                  <a:pt x="17" y="173"/>
                  <a:pt x="8" y="184"/>
                  <a:pt x="5" y="157"/>
                </a:cubicBezTo>
                <a:cubicBezTo>
                  <a:pt x="2" y="131"/>
                  <a:pt x="0" y="34"/>
                  <a:pt x="5" y="1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7" name="Oval 11"/>
          <p:cNvSpPr>
            <a:spLocks noChangeArrowheads="1"/>
          </p:cNvSpPr>
          <p:nvPr/>
        </p:nvSpPr>
        <p:spPr bwMode="auto">
          <a:xfrm>
            <a:off x="3378200" y="3184525"/>
            <a:ext cx="1042988" cy="150813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8" name="Line 12"/>
          <p:cNvSpPr>
            <a:spLocks noChangeShapeType="1"/>
          </p:cNvSpPr>
          <p:nvPr/>
        </p:nvSpPr>
        <p:spPr bwMode="auto">
          <a:xfrm>
            <a:off x="3381375" y="316071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9" name="Line 13"/>
          <p:cNvSpPr>
            <a:spLocks noChangeShapeType="1"/>
          </p:cNvSpPr>
          <p:nvPr/>
        </p:nvSpPr>
        <p:spPr bwMode="auto">
          <a:xfrm>
            <a:off x="4425950" y="3133725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50" name="Oval 14"/>
          <p:cNvSpPr>
            <a:spLocks noChangeArrowheads="1"/>
          </p:cNvSpPr>
          <p:nvPr/>
        </p:nvSpPr>
        <p:spPr bwMode="auto">
          <a:xfrm>
            <a:off x="3359150" y="3052763"/>
            <a:ext cx="1047750" cy="1746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86381" name="Group 15"/>
          <p:cNvGrpSpPr>
            <a:grpSpLocks/>
          </p:cNvGrpSpPr>
          <p:nvPr/>
        </p:nvGrpSpPr>
        <p:grpSpPr bwMode="auto">
          <a:xfrm>
            <a:off x="3625850" y="3090863"/>
            <a:ext cx="517525" cy="101600"/>
            <a:chOff x="2848" y="848"/>
            <a:chExt cx="140" cy="98"/>
          </a:xfrm>
        </p:grpSpPr>
        <p:sp>
          <p:nvSpPr>
            <p:cNvPr id="628752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3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4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86382" name="Group 19"/>
          <p:cNvGrpSpPr>
            <a:grpSpLocks/>
          </p:cNvGrpSpPr>
          <p:nvPr/>
        </p:nvGrpSpPr>
        <p:grpSpPr bwMode="auto">
          <a:xfrm flipV="1">
            <a:off x="3625850" y="3090863"/>
            <a:ext cx="517525" cy="101600"/>
            <a:chOff x="2848" y="848"/>
            <a:chExt cx="140" cy="98"/>
          </a:xfrm>
        </p:grpSpPr>
        <p:sp>
          <p:nvSpPr>
            <p:cNvPr id="628756" name="Line 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7" name="Line 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8" name="Line 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628759" name="Oval 23"/>
          <p:cNvSpPr>
            <a:spLocks noChangeArrowheads="1"/>
          </p:cNvSpPr>
          <p:nvPr/>
        </p:nvSpPr>
        <p:spPr bwMode="auto">
          <a:xfrm>
            <a:off x="3376613" y="3525838"/>
            <a:ext cx="1047750" cy="174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0" name="Line 24"/>
          <p:cNvSpPr>
            <a:spLocks noChangeShapeType="1"/>
          </p:cNvSpPr>
          <p:nvPr/>
        </p:nvSpPr>
        <p:spPr bwMode="auto">
          <a:xfrm flipH="1">
            <a:off x="2779713" y="29416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1" name="Line 25"/>
          <p:cNvSpPr>
            <a:spLocks noChangeShapeType="1"/>
          </p:cNvSpPr>
          <p:nvPr/>
        </p:nvSpPr>
        <p:spPr bwMode="auto">
          <a:xfrm flipH="1" flipV="1">
            <a:off x="2543175" y="40290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2" name="Line 26"/>
          <p:cNvSpPr>
            <a:spLocks noChangeShapeType="1"/>
          </p:cNvSpPr>
          <p:nvPr/>
        </p:nvSpPr>
        <p:spPr bwMode="auto">
          <a:xfrm flipH="1">
            <a:off x="2905125" y="29321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3" name="Line 27"/>
          <p:cNvSpPr>
            <a:spLocks noChangeShapeType="1"/>
          </p:cNvSpPr>
          <p:nvPr/>
        </p:nvSpPr>
        <p:spPr bwMode="auto">
          <a:xfrm flipH="1">
            <a:off x="6516688" y="28829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4" name="Line 28"/>
          <p:cNvSpPr>
            <a:spLocks noChangeShapeType="1"/>
          </p:cNvSpPr>
          <p:nvPr/>
        </p:nvSpPr>
        <p:spPr bwMode="auto">
          <a:xfrm flipH="1">
            <a:off x="6529388" y="3976688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5" name="Line 29"/>
          <p:cNvSpPr>
            <a:spLocks noChangeShapeType="1"/>
          </p:cNvSpPr>
          <p:nvPr/>
        </p:nvSpPr>
        <p:spPr bwMode="auto">
          <a:xfrm flipH="1" flipV="1">
            <a:off x="7002463" y="28829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86390" name="Group 30"/>
          <p:cNvGrpSpPr>
            <a:grpSpLocks/>
          </p:cNvGrpSpPr>
          <p:nvPr/>
        </p:nvGrpSpPr>
        <p:grpSpPr bwMode="auto">
          <a:xfrm>
            <a:off x="5332413" y="3321050"/>
            <a:ext cx="1001712" cy="290513"/>
            <a:chOff x="3600" y="219"/>
            <a:chExt cx="360" cy="175"/>
          </a:xfrm>
        </p:grpSpPr>
        <p:sp>
          <p:nvSpPr>
            <p:cNvPr id="628767" name="Oval 3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68" name="Line 3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69" name="Line 3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70" name="Rectangle 3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628771" name="Oval 3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86415" name="Group 3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8773" name="Line 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4" name="Line 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5" name="Line 3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86416" name="Group 4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8777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8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9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628780" name="Text Box 44"/>
          <p:cNvSpPr txBox="1">
            <a:spLocks noChangeArrowheads="1"/>
          </p:cNvSpPr>
          <p:nvPr/>
        </p:nvSpPr>
        <p:spPr bwMode="auto">
          <a:xfrm>
            <a:off x="3676650" y="2670175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628781" name="Text Box 45"/>
          <p:cNvSpPr txBox="1">
            <a:spLocks noChangeArrowheads="1"/>
          </p:cNvSpPr>
          <p:nvPr/>
        </p:nvSpPr>
        <p:spPr bwMode="auto">
          <a:xfrm>
            <a:off x="5673725" y="292735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628782" name="Freeform 46"/>
          <p:cNvSpPr>
            <a:spLocks/>
          </p:cNvSpPr>
          <p:nvPr/>
        </p:nvSpPr>
        <p:spPr bwMode="auto">
          <a:xfrm>
            <a:off x="2960688" y="276701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83" name="Freeform 47"/>
          <p:cNvSpPr>
            <a:spLocks/>
          </p:cNvSpPr>
          <p:nvPr/>
        </p:nvSpPr>
        <p:spPr bwMode="auto">
          <a:xfrm>
            <a:off x="2711450" y="3540125"/>
            <a:ext cx="4078288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86395" name="Object 49"/>
          <p:cNvGraphicFramePr>
            <a:graphicFrameLocks noChangeAspect="1"/>
          </p:cNvGraphicFramePr>
          <p:nvPr/>
        </p:nvGraphicFramePr>
        <p:xfrm>
          <a:off x="2314575" y="262572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43" name="Clip" r:id="rId5" imgW="682368" imgH="480541" progId="MS_ClipArt_Gallery.2">
                  <p:embed/>
                </p:oleObj>
              </mc:Choice>
              <mc:Fallback>
                <p:oleObj name="Clip" r:id="rId5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625725"/>
                        <a:ext cx="6810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96" name="Object 50"/>
          <p:cNvGraphicFramePr>
            <a:graphicFrameLocks noChangeAspect="1"/>
          </p:cNvGraphicFramePr>
          <p:nvPr/>
        </p:nvGraphicFramePr>
        <p:xfrm>
          <a:off x="7164388" y="259556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44" name="Clip" r:id="rId7" imgW="682368" imgH="480541" progId="MS_ClipArt_Gallery.2">
                  <p:embed/>
                </p:oleObj>
              </mc:Choice>
              <mc:Fallback>
                <p:oleObj name="Clip" r:id="rId7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595563"/>
                        <a:ext cx="6810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8787" name="Oval 51"/>
          <p:cNvSpPr>
            <a:spLocks noChangeArrowheads="1"/>
          </p:cNvSpPr>
          <p:nvPr/>
        </p:nvSpPr>
        <p:spPr bwMode="auto">
          <a:xfrm>
            <a:off x="3055938" y="2854325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88" name="Oval 52"/>
          <p:cNvSpPr>
            <a:spLocks noChangeArrowheads="1"/>
          </p:cNvSpPr>
          <p:nvPr/>
        </p:nvSpPr>
        <p:spPr bwMode="auto">
          <a:xfrm>
            <a:off x="2743200" y="3582988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89" name="Text Box 53"/>
          <p:cNvSpPr txBox="1">
            <a:spLocks noChangeArrowheads="1"/>
          </p:cNvSpPr>
          <p:nvPr/>
        </p:nvSpPr>
        <p:spPr bwMode="auto">
          <a:xfrm>
            <a:off x="4075113" y="3644900"/>
            <a:ext cx="15986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628790" name="Text Box 54"/>
          <p:cNvSpPr txBox="1">
            <a:spLocks noChangeArrowheads="1"/>
          </p:cNvSpPr>
          <p:nvPr/>
        </p:nvSpPr>
        <p:spPr bwMode="auto">
          <a:xfrm>
            <a:off x="1427163" y="2474913"/>
            <a:ext cx="941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628791" name="Rectangle 55"/>
          <p:cNvSpPr>
            <a:spLocks noChangeArrowheads="1"/>
          </p:cNvSpPr>
          <p:nvPr/>
        </p:nvSpPr>
        <p:spPr bwMode="auto">
          <a:xfrm>
            <a:off x="4006850" y="34718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92" name="Rectangle 56"/>
          <p:cNvSpPr>
            <a:spLocks noChangeArrowheads="1"/>
          </p:cNvSpPr>
          <p:nvPr/>
        </p:nvSpPr>
        <p:spPr bwMode="auto">
          <a:xfrm>
            <a:off x="3813175" y="34718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93" name="Rectangle 57"/>
          <p:cNvSpPr>
            <a:spLocks noChangeArrowheads="1"/>
          </p:cNvSpPr>
          <p:nvPr/>
        </p:nvSpPr>
        <p:spPr bwMode="auto">
          <a:xfrm>
            <a:off x="4006850" y="33178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94" name="Rectangle 58"/>
          <p:cNvSpPr>
            <a:spLocks noChangeArrowheads="1"/>
          </p:cNvSpPr>
          <p:nvPr/>
        </p:nvSpPr>
        <p:spPr bwMode="auto">
          <a:xfrm>
            <a:off x="3813175" y="33178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86405" name="Object 63"/>
          <p:cNvGraphicFramePr>
            <a:graphicFrameLocks noChangeAspect="1"/>
          </p:cNvGraphicFramePr>
          <p:nvPr/>
        </p:nvGraphicFramePr>
        <p:xfrm>
          <a:off x="6813550" y="376872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45" name="Clip" r:id="rId8" imgW="682368" imgH="480541" progId="MS_ClipArt_Gallery.2">
                  <p:embed/>
                </p:oleObj>
              </mc:Choice>
              <mc:Fallback>
                <p:oleObj name="Clip" r:id="rId8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3768725"/>
                        <a:ext cx="6810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6" name="Object 64"/>
          <p:cNvGraphicFramePr>
            <a:graphicFrameLocks noChangeAspect="1"/>
          </p:cNvGraphicFramePr>
          <p:nvPr/>
        </p:nvGraphicFramePr>
        <p:xfrm>
          <a:off x="1995488" y="378936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46" name="Clip" r:id="rId9" imgW="682368" imgH="480541" progId="MS_ClipArt_Gallery.2">
                  <p:embed/>
                </p:oleObj>
              </mc:Choice>
              <mc:Fallback>
                <p:oleObj name="Clip" r:id="rId9" imgW="682368" imgH="4805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3789363"/>
                        <a:ext cx="6810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8801" name="Text Box 65"/>
          <p:cNvSpPr txBox="1">
            <a:spLocks noChangeArrowheads="1"/>
          </p:cNvSpPr>
          <p:nvPr/>
        </p:nvSpPr>
        <p:spPr bwMode="auto">
          <a:xfrm>
            <a:off x="1128713" y="3754438"/>
            <a:ext cx="941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58121-84E2-B84C-A93B-777DFE1D40D8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9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Freeform 2"/>
          <p:cNvSpPr>
            <a:spLocks/>
          </p:cNvSpPr>
          <p:nvPr/>
        </p:nvSpPr>
        <p:spPr bwMode="auto">
          <a:xfrm>
            <a:off x="3187700" y="3295650"/>
            <a:ext cx="1798638" cy="1674813"/>
          </a:xfrm>
          <a:custGeom>
            <a:avLst/>
            <a:gdLst>
              <a:gd name="T0" fmla="*/ 332720 w 1292"/>
              <a:gd name="T1" fmla="*/ 9342 h 1255"/>
              <a:gd name="T2" fmla="*/ 48725 w 1292"/>
              <a:gd name="T3" fmla="*/ 209518 h 1255"/>
              <a:gd name="T4" fmla="*/ 40372 w 1292"/>
              <a:gd name="T5" fmla="*/ 697950 h 1255"/>
              <a:gd name="T6" fmla="*/ 73783 w 1292"/>
              <a:gd name="T7" fmla="*/ 1106311 h 1255"/>
              <a:gd name="T8" fmla="*/ 341073 w 1292"/>
              <a:gd name="T9" fmla="*/ 1162360 h 1255"/>
              <a:gd name="T10" fmla="*/ 900711 w 1292"/>
              <a:gd name="T11" fmla="*/ 1506664 h 1255"/>
              <a:gd name="T12" fmla="*/ 1385174 w 1292"/>
              <a:gd name="T13" fmla="*/ 1650792 h 1255"/>
              <a:gd name="T14" fmla="*/ 1669169 w 1292"/>
              <a:gd name="T15" fmla="*/ 1362537 h 1255"/>
              <a:gd name="T16" fmla="*/ 1769403 w 1292"/>
              <a:gd name="T17" fmla="*/ 593858 h 1255"/>
              <a:gd name="T18" fmla="*/ 1677522 w 1292"/>
              <a:gd name="T19" fmla="*/ 281582 h 1255"/>
              <a:gd name="T20" fmla="*/ 1042709 w 1292"/>
              <a:gd name="T21" fmla="*/ 153469 h 1255"/>
              <a:gd name="T22" fmla="*/ 332720 w 1292"/>
              <a:gd name="T23" fmla="*/ 9342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8143875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QoS guarantee scenario</a:t>
            </a:r>
          </a:p>
        </p:txBody>
      </p:sp>
      <p:sp>
        <p:nvSpPr>
          <p:cNvPr id="188419" name="Freeform 4"/>
          <p:cNvSpPr>
            <a:spLocks/>
          </p:cNvSpPr>
          <p:nvPr/>
        </p:nvSpPr>
        <p:spPr bwMode="auto">
          <a:xfrm>
            <a:off x="746125" y="2162175"/>
            <a:ext cx="2381250" cy="1922463"/>
          </a:xfrm>
          <a:custGeom>
            <a:avLst/>
            <a:gdLst>
              <a:gd name="T0" fmla="*/ 977379 w 1340"/>
              <a:gd name="T1" fmla="*/ 67795 h 1191"/>
              <a:gd name="T2" fmla="*/ 145718 w 1340"/>
              <a:gd name="T3" fmla="*/ 96850 h 1191"/>
              <a:gd name="T4" fmla="*/ 103069 w 1340"/>
              <a:gd name="T5" fmla="*/ 648892 h 1191"/>
              <a:gd name="T6" fmla="*/ 49757 w 1340"/>
              <a:gd name="T7" fmla="*/ 1162194 h 1191"/>
              <a:gd name="T8" fmla="*/ 199030 w 1340"/>
              <a:gd name="T9" fmla="*/ 1404318 h 1191"/>
              <a:gd name="T10" fmla="*/ 956054 w 1340"/>
              <a:gd name="T11" fmla="*/ 1414003 h 1191"/>
              <a:gd name="T12" fmla="*/ 1137313 w 1340"/>
              <a:gd name="T13" fmla="*/ 1820771 h 1191"/>
              <a:gd name="T14" fmla="*/ 2192882 w 1340"/>
              <a:gd name="T15" fmla="*/ 1772346 h 1191"/>
              <a:gd name="T16" fmla="*/ 2267519 w 1340"/>
              <a:gd name="T17" fmla="*/ 920070 h 1191"/>
              <a:gd name="T18" fmla="*/ 2139571 w 1340"/>
              <a:gd name="T19" fmla="*/ 552042 h 1191"/>
              <a:gd name="T20" fmla="*/ 1350560 w 1340"/>
              <a:gd name="T21" fmla="*/ 464878 h 1191"/>
              <a:gd name="T22" fmla="*/ 977379 w 1340"/>
              <a:gd name="T23" fmla="*/ 67795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20" name="Rectangle 5"/>
          <p:cNvSpPr>
            <a:spLocks noChangeArrowheads="1"/>
          </p:cNvSpPr>
          <p:nvPr/>
        </p:nvSpPr>
        <p:spPr bwMode="auto">
          <a:xfrm>
            <a:off x="1339850" y="4554538"/>
            <a:ext cx="63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88421" name="Group 6"/>
          <p:cNvGrpSpPr>
            <a:grpSpLocks/>
          </p:cNvGrpSpPr>
          <p:nvPr/>
        </p:nvGrpSpPr>
        <p:grpSpPr bwMode="auto">
          <a:xfrm rot="-5400000">
            <a:off x="2376487" y="3482976"/>
            <a:ext cx="98425" cy="298450"/>
            <a:chOff x="3842" y="406"/>
            <a:chExt cx="51" cy="167"/>
          </a:xfrm>
        </p:grpSpPr>
        <p:sp>
          <p:nvSpPr>
            <p:cNvPr id="246791" name="Oval 7"/>
            <p:cNvSpPr>
              <a:spLocks noChangeArrowheads="1"/>
            </p:cNvSpPr>
            <p:nvPr/>
          </p:nvSpPr>
          <p:spPr bwMode="auto">
            <a:xfrm>
              <a:off x="3844" y="404"/>
              <a:ext cx="48" cy="4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792" name="Oval 8"/>
            <p:cNvSpPr>
              <a:spLocks noChangeArrowheads="1"/>
            </p:cNvSpPr>
            <p:nvPr/>
          </p:nvSpPr>
          <p:spPr bwMode="auto">
            <a:xfrm>
              <a:off x="3845" y="466"/>
              <a:ext cx="49" cy="4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793" name="Oval 9"/>
            <p:cNvSpPr>
              <a:spLocks noChangeArrowheads="1"/>
            </p:cNvSpPr>
            <p:nvPr/>
          </p:nvSpPr>
          <p:spPr bwMode="auto">
            <a:xfrm>
              <a:off x="3848" y="526"/>
              <a:ext cx="47" cy="4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6794" name="Line 10"/>
          <p:cNvSpPr>
            <a:spLocks noChangeShapeType="1"/>
          </p:cNvSpPr>
          <p:nvPr/>
        </p:nvSpPr>
        <p:spPr bwMode="auto">
          <a:xfrm>
            <a:off x="2149475" y="3286125"/>
            <a:ext cx="6318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5" name="Line 11"/>
          <p:cNvSpPr>
            <a:spLocks noChangeShapeType="1"/>
          </p:cNvSpPr>
          <p:nvPr/>
        </p:nvSpPr>
        <p:spPr bwMode="auto">
          <a:xfrm>
            <a:off x="2152650" y="3281363"/>
            <a:ext cx="3175" cy="115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2784475" y="3279775"/>
            <a:ext cx="3175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1377950" y="2620963"/>
            <a:ext cx="757238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1406525" y="2978150"/>
            <a:ext cx="715963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9" name="Line 15"/>
          <p:cNvSpPr>
            <a:spLocks noChangeShapeType="1"/>
          </p:cNvSpPr>
          <p:nvPr/>
        </p:nvSpPr>
        <p:spPr bwMode="auto">
          <a:xfrm flipV="1">
            <a:off x="2455863" y="3081338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8428" name="Freeform 16"/>
          <p:cNvSpPr>
            <a:spLocks/>
          </p:cNvSpPr>
          <p:nvPr/>
        </p:nvSpPr>
        <p:spPr bwMode="auto">
          <a:xfrm>
            <a:off x="5343525" y="4041775"/>
            <a:ext cx="2974975" cy="2219325"/>
          </a:xfrm>
          <a:custGeom>
            <a:avLst/>
            <a:gdLst>
              <a:gd name="T0" fmla="*/ 37623 w 2135"/>
              <a:gd name="T1" fmla="*/ 870638 h 1662"/>
              <a:gd name="T2" fmla="*/ 146310 w 2135"/>
              <a:gd name="T3" fmla="*/ 101485 h 1662"/>
              <a:gd name="T4" fmla="*/ 915484 w 2135"/>
              <a:gd name="T5" fmla="*/ 261725 h 1662"/>
              <a:gd name="T6" fmla="*/ 1684658 w 2135"/>
              <a:gd name="T7" fmla="*/ 133533 h 1662"/>
              <a:gd name="T8" fmla="*/ 2788255 w 2135"/>
              <a:gd name="T9" fmla="*/ 542146 h 1662"/>
              <a:gd name="T10" fmla="*/ 2804976 w 2135"/>
              <a:gd name="T11" fmla="*/ 1527622 h 1662"/>
              <a:gd name="T12" fmla="*/ 2203014 w 2135"/>
              <a:gd name="T13" fmla="*/ 2136534 h 1662"/>
              <a:gd name="T14" fmla="*/ 1132859 w 2135"/>
              <a:gd name="T15" fmla="*/ 2024366 h 1662"/>
              <a:gd name="T16" fmla="*/ 698109 w 2135"/>
              <a:gd name="T17" fmla="*/ 1695874 h 1662"/>
              <a:gd name="T18" fmla="*/ 254998 w 2135"/>
              <a:gd name="T19" fmla="*/ 1423466 h 1662"/>
              <a:gd name="T20" fmla="*/ 37623 w 2135"/>
              <a:gd name="T21" fmla="*/ 87063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2" name="Line 18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3" name="Oval 19"/>
          <p:cNvSpPr>
            <a:spLocks noChangeArrowheads="1"/>
          </p:cNvSpPr>
          <p:nvPr/>
        </p:nvSpPr>
        <p:spPr bwMode="auto">
          <a:xfrm rot="-5400000">
            <a:off x="6157119" y="5330031"/>
            <a:ext cx="63500" cy="6508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4" name="Oval 20"/>
          <p:cNvSpPr>
            <a:spLocks noChangeArrowheads="1"/>
          </p:cNvSpPr>
          <p:nvPr/>
        </p:nvSpPr>
        <p:spPr bwMode="auto">
          <a:xfrm rot="-5400000">
            <a:off x="6242051" y="5327650"/>
            <a:ext cx="63500" cy="66675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5" name="Oval 21"/>
          <p:cNvSpPr>
            <a:spLocks noChangeArrowheads="1"/>
          </p:cNvSpPr>
          <p:nvPr/>
        </p:nvSpPr>
        <p:spPr bwMode="auto">
          <a:xfrm rot="-5400000">
            <a:off x="6319837" y="5332413"/>
            <a:ext cx="61913" cy="6508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 rot="-5400000">
            <a:off x="6579394" y="521255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7" name="Line 23"/>
          <p:cNvSpPr>
            <a:spLocks noChangeShapeType="1"/>
          </p:cNvSpPr>
          <p:nvPr/>
        </p:nvSpPr>
        <p:spPr bwMode="auto">
          <a:xfrm rot="5400000" flipH="1">
            <a:off x="5953125" y="52038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8" name="Line 24"/>
          <p:cNvSpPr>
            <a:spLocks noChangeShapeType="1"/>
          </p:cNvSpPr>
          <p:nvPr/>
        </p:nvSpPr>
        <p:spPr bwMode="auto">
          <a:xfrm rot="16200000" flipV="1">
            <a:off x="6299994" y="48648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9" name="Line 25"/>
          <p:cNvSpPr>
            <a:spLocks noChangeShapeType="1"/>
          </p:cNvSpPr>
          <p:nvPr/>
        </p:nvSpPr>
        <p:spPr bwMode="auto">
          <a:xfrm>
            <a:off x="6297613" y="4975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10" name="Line 26"/>
          <p:cNvSpPr>
            <a:spLocks noChangeShapeType="1"/>
          </p:cNvSpPr>
          <p:nvPr/>
        </p:nvSpPr>
        <p:spPr bwMode="auto">
          <a:xfrm rot="5400000" flipH="1">
            <a:off x="7555706" y="51252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11" name="Line 27"/>
          <p:cNvSpPr>
            <a:spLocks noChangeShapeType="1"/>
          </p:cNvSpPr>
          <p:nvPr/>
        </p:nvSpPr>
        <p:spPr bwMode="auto">
          <a:xfrm rot="-5400000">
            <a:off x="7909719" y="53776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12" name="Line 28"/>
          <p:cNvSpPr>
            <a:spLocks noChangeShapeType="1"/>
          </p:cNvSpPr>
          <p:nvPr/>
        </p:nvSpPr>
        <p:spPr bwMode="auto">
          <a:xfrm rot="-5400000">
            <a:off x="7899400" y="49085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88441" name="Group 29"/>
          <p:cNvGrpSpPr>
            <a:grpSpLocks/>
          </p:cNvGrpSpPr>
          <p:nvPr/>
        </p:nvGrpSpPr>
        <p:grpSpPr bwMode="auto">
          <a:xfrm>
            <a:off x="7472363" y="4606925"/>
            <a:ext cx="501650" cy="234950"/>
            <a:chOff x="3600" y="219"/>
            <a:chExt cx="360" cy="175"/>
          </a:xfrm>
        </p:grpSpPr>
        <p:sp>
          <p:nvSpPr>
            <p:cNvPr id="246814" name="Oval 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17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2" cy="5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18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71" name="Group 3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820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1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2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72" name="Group 3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824" name="Line 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5" name="Line 41"/>
              <p:cNvSpPr>
                <a:spLocks noChangeShapeType="1"/>
              </p:cNvSpPr>
              <p:nvPr/>
            </p:nvSpPr>
            <p:spPr bwMode="auto">
              <a:xfrm>
                <a:off x="2944" y="948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6" name="Line 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246827" name="Line 43"/>
          <p:cNvSpPr>
            <a:spLocks noChangeShapeType="1"/>
          </p:cNvSpPr>
          <p:nvPr/>
        </p:nvSpPr>
        <p:spPr bwMode="auto">
          <a:xfrm flipV="1">
            <a:off x="6548438" y="4730750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28" name="Line 44"/>
          <p:cNvSpPr>
            <a:spLocks noChangeShapeType="1"/>
          </p:cNvSpPr>
          <p:nvPr/>
        </p:nvSpPr>
        <p:spPr bwMode="auto">
          <a:xfrm rot="-5400000">
            <a:off x="7446169" y="55840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29" name="Line 45"/>
          <p:cNvSpPr>
            <a:spLocks noChangeShapeType="1"/>
          </p:cNvSpPr>
          <p:nvPr/>
        </p:nvSpPr>
        <p:spPr bwMode="auto">
          <a:xfrm rot="5400000" flipH="1">
            <a:off x="6819900" y="55753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0" name="Line 46"/>
          <p:cNvSpPr>
            <a:spLocks noChangeShapeType="1"/>
          </p:cNvSpPr>
          <p:nvPr/>
        </p:nvSpPr>
        <p:spPr bwMode="auto">
          <a:xfrm rot="16200000" flipV="1">
            <a:off x="7166769" y="52363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1" name="Line 47"/>
          <p:cNvSpPr>
            <a:spLocks noChangeShapeType="1"/>
          </p:cNvSpPr>
          <p:nvPr/>
        </p:nvSpPr>
        <p:spPr bwMode="auto">
          <a:xfrm>
            <a:off x="7164388" y="5346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2" name="Line 48"/>
          <p:cNvSpPr>
            <a:spLocks noChangeShapeType="1"/>
          </p:cNvSpPr>
          <p:nvPr/>
        </p:nvSpPr>
        <p:spPr bwMode="auto">
          <a:xfrm>
            <a:off x="3836988" y="3576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 flipH="1">
            <a:off x="4356100" y="391318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3586163" y="368935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3611563" y="4337050"/>
            <a:ext cx="534987" cy="368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4795838" y="4754563"/>
            <a:ext cx="12954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 flipH="1">
            <a:off x="3844925" y="388143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 flipH="1">
            <a:off x="3854450" y="332105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 flipH="1">
            <a:off x="4572000" y="349726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2720975" y="2981325"/>
            <a:ext cx="601663" cy="56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41" name="Rectangle 57"/>
          <p:cNvSpPr>
            <a:spLocks noGrp="1" noChangeArrowheads="1"/>
          </p:cNvSpPr>
          <p:nvPr>
            <p:ph type="body" sz="half" idx="1"/>
          </p:nvPr>
        </p:nvSpPr>
        <p:spPr>
          <a:xfrm>
            <a:off x="3616325" y="1262063"/>
            <a:ext cx="5219700" cy="18288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resource </a:t>
            </a:r>
            <a:r>
              <a:rPr lang="en-US" i="1" dirty="0">
                <a:solidFill>
                  <a:srgbClr val="CC0000"/>
                </a:solidFill>
              </a:rPr>
              <a:t>reservation</a:t>
            </a:r>
          </a:p>
          <a:p>
            <a:pPr lvl="1">
              <a:defRPr/>
            </a:pPr>
            <a:r>
              <a:rPr lang="en-US" dirty="0"/>
              <a:t>call setup, signaling (RSVP)</a:t>
            </a:r>
          </a:p>
          <a:p>
            <a:pPr lvl="1">
              <a:defRPr/>
            </a:pPr>
            <a:r>
              <a:rPr lang="en-US" dirty="0"/>
              <a:t>traffic, QoS declaration</a:t>
            </a:r>
          </a:p>
          <a:p>
            <a:pPr lvl="1">
              <a:defRPr/>
            </a:pPr>
            <a:r>
              <a:rPr lang="en-US" dirty="0"/>
              <a:t>per-element admission control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88457" name="Group 58"/>
          <p:cNvGrpSpPr>
            <a:grpSpLocks/>
          </p:cNvGrpSpPr>
          <p:nvPr/>
        </p:nvGrpSpPr>
        <p:grpSpPr bwMode="auto">
          <a:xfrm>
            <a:off x="2117725" y="2820988"/>
            <a:ext cx="639763" cy="282575"/>
            <a:chOff x="1070" y="3199"/>
            <a:chExt cx="403" cy="178"/>
          </a:xfrm>
        </p:grpSpPr>
        <p:sp>
          <p:nvSpPr>
            <p:cNvPr id="246843" name="Oval 5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44" name="Line 6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45" name="Line 6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46" name="Rectangle 6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47" name="Oval 6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58" name="Group 6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49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0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1" name="Line 6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59" name="Group 6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5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5" name="Line 7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58" name="Group 72"/>
          <p:cNvGrpSpPr>
            <a:grpSpLocks/>
          </p:cNvGrpSpPr>
          <p:nvPr/>
        </p:nvGrpSpPr>
        <p:grpSpPr bwMode="auto">
          <a:xfrm>
            <a:off x="3251200" y="3402013"/>
            <a:ext cx="639763" cy="282575"/>
            <a:chOff x="1070" y="3199"/>
            <a:chExt cx="403" cy="178"/>
          </a:xfrm>
        </p:grpSpPr>
        <p:sp>
          <p:nvSpPr>
            <p:cNvPr id="246857" name="Oval 73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58" name="Line 74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59" name="Line 75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60" name="Rectangle 76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61" name="Oval 77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45" name="Group 78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63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4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5" name="Line 8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46" name="Group 82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67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8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9" name="Line 8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59" name="Group 86"/>
          <p:cNvGrpSpPr>
            <a:grpSpLocks/>
          </p:cNvGrpSpPr>
          <p:nvPr/>
        </p:nvGrpSpPr>
        <p:grpSpPr bwMode="auto">
          <a:xfrm>
            <a:off x="3270250" y="4116388"/>
            <a:ext cx="639763" cy="282575"/>
            <a:chOff x="1070" y="3199"/>
            <a:chExt cx="403" cy="178"/>
          </a:xfrm>
        </p:grpSpPr>
        <p:sp>
          <p:nvSpPr>
            <p:cNvPr id="246871" name="Oval 87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72" name="Line 88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73" name="Line 89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74" name="Rectangle 90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75" name="Oval 91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32" name="Group 92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77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78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79" name="Line 9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33" name="Group 96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81" name="Line 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82" name="Line 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83" name="Line 9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0" name="Group 100"/>
          <p:cNvGrpSpPr>
            <a:grpSpLocks/>
          </p:cNvGrpSpPr>
          <p:nvPr/>
        </p:nvGrpSpPr>
        <p:grpSpPr bwMode="auto">
          <a:xfrm>
            <a:off x="4117975" y="4592638"/>
            <a:ext cx="639763" cy="282575"/>
            <a:chOff x="1070" y="3199"/>
            <a:chExt cx="403" cy="178"/>
          </a:xfrm>
        </p:grpSpPr>
        <p:sp>
          <p:nvSpPr>
            <p:cNvPr id="246885" name="Oval 101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86" name="Line 102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87" name="Line 103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88" name="Rectangle 104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89" name="Oval 105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19" name="Group 106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91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2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3" name="Line 10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20" name="Group 110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95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6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7" name="Line 113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1" name="Group 114"/>
          <p:cNvGrpSpPr>
            <a:grpSpLocks/>
          </p:cNvGrpSpPr>
          <p:nvPr/>
        </p:nvGrpSpPr>
        <p:grpSpPr bwMode="auto">
          <a:xfrm>
            <a:off x="5918200" y="4697413"/>
            <a:ext cx="639763" cy="282575"/>
            <a:chOff x="1070" y="3199"/>
            <a:chExt cx="403" cy="178"/>
          </a:xfrm>
        </p:grpSpPr>
        <p:sp>
          <p:nvSpPr>
            <p:cNvPr id="246899" name="Oval 115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00" name="Line 116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01" name="Line 117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02" name="Rectangle 118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903" name="Oval 119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06" name="Group 120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905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06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07" name="Line 123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07" name="Group 124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909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10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11" name="Line 12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2" name="Group 128"/>
          <p:cNvGrpSpPr>
            <a:grpSpLocks/>
          </p:cNvGrpSpPr>
          <p:nvPr/>
        </p:nvGrpSpPr>
        <p:grpSpPr bwMode="auto">
          <a:xfrm>
            <a:off x="6775450" y="5087938"/>
            <a:ext cx="639763" cy="282575"/>
            <a:chOff x="1070" y="3199"/>
            <a:chExt cx="403" cy="178"/>
          </a:xfrm>
        </p:grpSpPr>
        <p:sp>
          <p:nvSpPr>
            <p:cNvPr id="246913" name="Oval 12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14" name="Line 13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15" name="Line 13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16" name="Rectangle 13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917" name="Oval 13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693" name="Group 13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919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0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1" name="Line 13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694" name="Group 13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923" name="Line 1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4" name="Line 1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5" name="Line 14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3" name="Group 142"/>
          <p:cNvGrpSpPr>
            <a:grpSpLocks/>
          </p:cNvGrpSpPr>
          <p:nvPr/>
        </p:nvGrpSpPr>
        <p:grpSpPr bwMode="auto">
          <a:xfrm>
            <a:off x="4252913" y="3629025"/>
            <a:ext cx="604837" cy="347663"/>
            <a:chOff x="3600" y="219"/>
            <a:chExt cx="360" cy="175"/>
          </a:xfrm>
        </p:grpSpPr>
        <p:sp>
          <p:nvSpPr>
            <p:cNvPr id="246927" name="Oval 1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28" name="Line 1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29" name="Line 1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30" name="Rectangle 146"/>
            <p:cNvSpPr>
              <a:spLocks noChangeArrowheads="1"/>
            </p:cNvSpPr>
            <p:nvPr/>
          </p:nvSpPr>
          <p:spPr bwMode="auto">
            <a:xfrm>
              <a:off x="3603" y="289"/>
              <a:ext cx="354" cy="5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931" name="Oval 1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680" name="Group 1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933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4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5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681" name="Group 1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937" name="Line 1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8" name="Line 1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9" name="Line 1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246940" name="Group 156"/>
          <p:cNvGrpSpPr>
            <a:grpSpLocks/>
          </p:cNvGrpSpPr>
          <p:nvPr/>
        </p:nvGrpSpPr>
        <p:grpSpPr bwMode="auto">
          <a:xfrm>
            <a:off x="1390650" y="2305050"/>
            <a:ext cx="5895975" cy="3190875"/>
            <a:chOff x="876" y="1452"/>
            <a:chExt cx="3714" cy="2010"/>
          </a:xfrm>
        </p:grpSpPr>
        <p:sp>
          <p:nvSpPr>
            <p:cNvPr id="246941" name="Freeform 157"/>
            <p:cNvSpPr>
              <a:spLocks/>
            </p:cNvSpPr>
            <p:nvPr/>
          </p:nvSpPr>
          <p:spPr bwMode="auto">
            <a:xfrm>
              <a:off x="876" y="1452"/>
              <a:ext cx="3714" cy="2010"/>
            </a:xfrm>
            <a:custGeom>
              <a:avLst/>
              <a:gdLst>
                <a:gd name="T0" fmla="*/ 0 w 3666"/>
                <a:gd name="T1" fmla="*/ 0 h 1884"/>
                <a:gd name="T2" fmla="*/ 414 w 3666"/>
                <a:gd name="T3" fmla="*/ 174 h 1884"/>
                <a:gd name="T4" fmla="*/ 786 w 3666"/>
                <a:gd name="T5" fmla="*/ 174 h 1884"/>
                <a:gd name="T6" fmla="*/ 1128 w 3666"/>
                <a:gd name="T7" fmla="*/ 540 h 1884"/>
                <a:gd name="T8" fmla="*/ 1422 w 3666"/>
                <a:gd name="T9" fmla="*/ 540 h 1884"/>
                <a:gd name="T10" fmla="*/ 1428 w 3666"/>
                <a:gd name="T11" fmla="*/ 990 h 1884"/>
                <a:gd name="T12" fmla="*/ 1728 w 3666"/>
                <a:gd name="T13" fmla="*/ 1242 h 1884"/>
                <a:gd name="T14" fmla="*/ 3198 w 3666"/>
                <a:gd name="T15" fmla="*/ 1236 h 1884"/>
                <a:gd name="T16" fmla="*/ 3426 w 3666"/>
                <a:gd name="T17" fmla="*/ 1530 h 1884"/>
                <a:gd name="T18" fmla="*/ 3666 w 3666"/>
                <a:gd name="T19" fmla="*/ 1530 h 1884"/>
                <a:gd name="T20" fmla="*/ 3666 w 3666"/>
                <a:gd name="T21" fmla="*/ 188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6" h="1884">
                  <a:moveTo>
                    <a:pt x="0" y="0"/>
                  </a:moveTo>
                  <a:lnTo>
                    <a:pt x="414" y="174"/>
                  </a:lnTo>
                  <a:lnTo>
                    <a:pt x="786" y="174"/>
                  </a:lnTo>
                  <a:lnTo>
                    <a:pt x="1128" y="540"/>
                  </a:lnTo>
                  <a:lnTo>
                    <a:pt x="1422" y="540"/>
                  </a:lnTo>
                  <a:lnTo>
                    <a:pt x="1428" y="990"/>
                  </a:lnTo>
                  <a:lnTo>
                    <a:pt x="1728" y="1242"/>
                  </a:lnTo>
                  <a:lnTo>
                    <a:pt x="3198" y="1236"/>
                  </a:lnTo>
                  <a:lnTo>
                    <a:pt x="3426" y="1530"/>
                  </a:lnTo>
                  <a:lnTo>
                    <a:pt x="3666" y="1530"/>
                  </a:lnTo>
                  <a:lnTo>
                    <a:pt x="3666" y="1884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2" name="Line 158"/>
            <p:cNvSpPr>
              <a:spLocks noChangeShapeType="1"/>
            </p:cNvSpPr>
            <p:nvPr/>
          </p:nvSpPr>
          <p:spPr bwMode="auto">
            <a:xfrm flipH="1">
              <a:off x="1524" y="1614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3" name="Line 159"/>
            <p:cNvSpPr>
              <a:spLocks noChangeShapeType="1"/>
            </p:cNvSpPr>
            <p:nvPr/>
          </p:nvSpPr>
          <p:spPr bwMode="auto">
            <a:xfrm flipH="1">
              <a:off x="2202" y="202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4" name="Line 160"/>
            <p:cNvSpPr>
              <a:spLocks noChangeShapeType="1"/>
            </p:cNvSpPr>
            <p:nvPr/>
          </p:nvSpPr>
          <p:spPr bwMode="auto">
            <a:xfrm flipH="1">
              <a:off x="2766" y="277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5" name="Line 161"/>
            <p:cNvSpPr>
              <a:spLocks noChangeShapeType="1"/>
            </p:cNvSpPr>
            <p:nvPr/>
          </p:nvSpPr>
          <p:spPr bwMode="auto">
            <a:xfrm flipH="1">
              <a:off x="3900" y="2790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6" name="Line 162"/>
            <p:cNvSpPr>
              <a:spLocks noChangeShapeType="1"/>
            </p:cNvSpPr>
            <p:nvPr/>
          </p:nvSpPr>
          <p:spPr bwMode="auto">
            <a:xfrm flipH="1">
              <a:off x="4458" y="3072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46947" name="Group 163"/>
          <p:cNvGrpSpPr>
            <a:grpSpLocks/>
          </p:cNvGrpSpPr>
          <p:nvPr/>
        </p:nvGrpSpPr>
        <p:grpSpPr bwMode="auto">
          <a:xfrm>
            <a:off x="993775" y="4622800"/>
            <a:ext cx="4389438" cy="1179513"/>
            <a:chOff x="702" y="2912"/>
            <a:chExt cx="2694" cy="743"/>
          </a:xfrm>
        </p:grpSpPr>
        <p:sp>
          <p:nvSpPr>
            <p:cNvPr id="246948" name="Rectangle 164"/>
            <p:cNvSpPr>
              <a:spLocks noChangeArrowheads="1"/>
            </p:cNvSpPr>
            <p:nvPr/>
          </p:nvSpPr>
          <p:spPr bwMode="auto">
            <a:xfrm rot="-5401360">
              <a:off x="3004" y="2885"/>
              <a:ext cx="126" cy="1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9" name="Line 165"/>
            <p:cNvSpPr>
              <a:spLocks noChangeShapeType="1"/>
            </p:cNvSpPr>
            <p:nvPr/>
          </p:nvSpPr>
          <p:spPr bwMode="auto">
            <a:xfrm rot="-5401360">
              <a:off x="2955" y="2978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0" name="Line 166"/>
            <p:cNvSpPr>
              <a:spLocks noChangeShapeType="1"/>
            </p:cNvSpPr>
            <p:nvPr/>
          </p:nvSpPr>
          <p:spPr bwMode="auto">
            <a:xfrm rot="-5401360">
              <a:off x="2988" y="2976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1" name="Line 167"/>
            <p:cNvSpPr>
              <a:spLocks noChangeShapeType="1"/>
            </p:cNvSpPr>
            <p:nvPr/>
          </p:nvSpPr>
          <p:spPr bwMode="auto">
            <a:xfrm rot="-5401360">
              <a:off x="3024" y="2974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2" name="Line 168"/>
            <p:cNvSpPr>
              <a:spLocks noChangeShapeType="1"/>
            </p:cNvSpPr>
            <p:nvPr/>
          </p:nvSpPr>
          <p:spPr bwMode="auto">
            <a:xfrm rot="-5401360">
              <a:off x="3060" y="2974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3" name="Line 169"/>
            <p:cNvSpPr>
              <a:spLocks noChangeShapeType="1"/>
            </p:cNvSpPr>
            <p:nvPr/>
          </p:nvSpPr>
          <p:spPr bwMode="auto">
            <a:xfrm rot="-1213478">
              <a:off x="3167" y="2947"/>
              <a:ext cx="183" cy="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4" name="Rectangle 170"/>
            <p:cNvSpPr>
              <a:spLocks noChangeArrowheads="1"/>
            </p:cNvSpPr>
            <p:nvPr/>
          </p:nvSpPr>
          <p:spPr bwMode="auto">
            <a:xfrm>
              <a:off x="702" y="3091"/>
              <a:ext cx="2694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742950" lvl="1" indent="-285750" algn="ctr">
                <a:spcBef>
                  <a:spcPct val="20000"/>
                </a:spcBef>
                <a:buClr>
                  <a:srgbClr val="000099"/>
                </a:buClr>
                <a:buFont typeface="Wingdings" charset="0"/>
                <a:buChar char="§"/>
                <a:defRPr/>
              </a:pPr>
              <a:r>
                <a:rPr lang="en-US" sz="2400" i="0" dirty="0">
                  <a:latin typeface="Arial"/>
                  <a:cs typeface="Arial"/>
                </a:rPr>
                <a:t>QoS-sensitive scheduling (e.g., WFQ</a:t>
              </a:r>
              <a:r>
                <a:rPr lang="en-US" sz="2400" dirty="0">
                  <a:latin typeface="Arial"/>
                  <a:cs typeface="Arial"/>
                </a:rPr>
                <a:t>)</a:t>
              </a:r>
              <a:endParaRPr lang="en-US" sz="24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466" name="Group 171"/>
          <p:cNvGrpSpPr>
            <a:grpSpLocks/>
          </p:cNvGrpSpPr>
          <p:nvPr/>
        </p:nvGrpSpPr>
        <p:grpSpPr bwMode="auto">
          <a:xfrm>
            <a:off x="604838" y="1809750"/>
            <a:ext cx="1257300" cy="415925"/>
            <a:chOff x="3621" y="3265"/>
            <a:chExt cx="1776" cy="744"/>
          </a:xfrm>
        </p:grpSpPr>
        <p:pic>
          <p:nvPicPr>
            <p:cNvPr id="188658" name="Picture 172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957" name="Freeform 173"/>
            <p:cNvSpPr>
              <a:spLocks/>
            </p:cNvSpPr>
            <p:nvPr/>
          </p:nvSpPr>
          <p:spPr bwMode="auto">
            <a:xfrm>
              <a:off x="3973" y="3288"/>
              <a:ext cx="1399" cy="437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8" name="Freeform 174"/>
            <p:cNvSpPr>
              <a:spLocks/>
            </p:cNvSpPr>
            <p:nvPr/>
          </p:nvSpPr>
          <p:spPr bwMode="auto">
            <a:xfrm>
              <a:off x="4242" y="3858"/>
              <a:ext cx="998" cy="122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88661" name="Picture 175" descr="vide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8467" name="Group 377"/>
          <p:cNvGrpSpPr>
            <a:grpSpLocks/>
          </p:cNvGrpSpPr>
          <p:nvPr/>
        </p:nvGrpSpPr>
        <p:grpSpPr bwMode="auto">
          <a:xfrm>
            <a:off x="7232650" y="5618163"/>
            <a:ext cx="590550" cy="582612"/>
            <a:chOff x="4550" y="3770"/>
            <a:chExt cx="372" cy="367"/>
          </a:xfrm>
        </p:grpSpPr>
        <p:sp>
          <p:nvSpPr>
            <p:cNvPr id="247162" name="Rectangle 378"/>
            <p:cNvSpPr>
              <a:spLocks noChangeArrowheads="1"/>
            </p:cNvSpPr>
            <p:nvPr/>
          </p:nvSpPr>
          <p:spPr bwMode="auto">
            <a:xfrm>
              <a:off x="4553" y="3774"/>
              <a:ext cx="367" cy="303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63" name="Rectangle 379"/>
            <p:cNvSpPr>
              <a:spLocks noChangeArrowheads="1"/>
            </p:cNvSpPr>
            <p:nvPr/>
          </p:nvSpPr>
          <p:spPr bwMode="auto">
            <a:xfrm>
              <a:off x="4668" y="4071"/>
              <a:ext cx="156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64" name="Rectangle 380"/>
            <p:cNvSpPr>
              <a:spLocks noChangeArrowheads="1"/>
            </p:cNvSpPr>
            <p:nvPr/>
          </p:nvSpPr>
          <p:spPr bwMode="auto">
            <a:xfrm>
              <a:off x="4553" y="3770"/>
              <a:ext cx="369" cy="31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88656" name="Picture 381" descr="vide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3787"/>
              <a:ext cx="36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166" name="Line 382"/>
            <p:cNvSpPr>
              <a:spLocks noChangeShapeType="1"/>
            </p:cNvSpPr>
            <p:nvPr/>
          </p:nvSpPr>
          <p:spPr bwMode="auto">
            <a:xfrm>
              <a:off x="4579" y="4136"/>
              <a:ext cx="325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68" name="Group 383"/>
          <p:cNvGrpSpPr>
            <a:grpSpLocks/>
          </p:cNvGrpSpPr>
          <p:nvPr/>
        </p:nvGrpSpPr>
        <p:grpSpPr bwMode="auto">
          <a:xfrm>
            <a:off x="1125538" y="3190875"/>
            <a:ext cx="365125" cy="403225"/>
            <a:chOff x="557" y="2482"/>
            <a:chExt cx="270" cy="262"/>
          </a:xfrm>
        </p:grpSpPr>
        <p:sp>
          <p:nvSpPr>
            <p:cNvPr id="247168" name="Rectangle 384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69" name="Rectangle 385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0" name="Line 386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69" name="Group 387"/>
          <p:cNvGrpSpPr>
            <a:grpSpLocks/>
          </p:cNvGrpSpPr>
          <p:nvPr/>
        </p:nvGrpSpPr>
        <p:grpSpPr bwMode="auto">
          <a:xfrm>
            <a:off x="5684838" y="5235575"/>
            <a:ext cx="365125" cy="403225"/>
            <a:chOff x="557" y="2482"/>
            <a:chExt cx="270" cy="262"/>
          </a:xfrm>
        </p:grpSpPr>
        <p:sp>
          <p:nvSpPr>
            <p:cNvPr id="247172" name="Rectangle 388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3" name="Rectangle 389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4" name="Line 390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70" name="Group 391"/>
          <p:cNvGrpSpPr>
            <a:grpSpLocks/>
          </p:cNvGrpSpPr>
          <p:nvPr/>
        </p:nvGrpSpPr>
        <p:grpSpPr bwMode="auto">
          <a:xfrm>
            <a:off x="6396038" y="5248275"/>
            <a:ext cx="365125" cy="403225"/>
            <a:chOff x="557" y="2482"/>
            <a:chExt cx="270" cy="262"/>
          </a:xfrm>
        </p:grpSpPr>
        <p:sp>
          <p:nvSpPr>
            <p:cNvPr id="247176" name="Rectangle 392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7" name="Rectangle 393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8" name="Line 394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71" name="Group 395"/>
          <p:cNvGrpSpPr>
            <a:grpSpLocks/>
          </p:cNvGrpSpPr>
          <p:nvPr/>
        </p:nvGrpSpPr>
        <p:grpSpPr bwMode="auto">
          <a:xfrm>
            <a:off x="6675438" y="5616575"/>
            <a:ext cx="365125" cy="403225"/>
            <a:chOff x="557" y="2482"/>
            <a:chExt cx="270" cy="262"/>
          </a:xfrm>
        </p:grpSpPr>
        <p:sp>
          <p:nvSpPr>
            <p:cNvPr id="247180" name="Rectangle 396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81" name="Rectangle 397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82" name="Line 398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7183" name="Text Box 399"/>
          <p:cNvSpPr txBox="1">
            <a:spLocks noChangeArrowheads="1"/>
          </p:cNvSpPr>
          <p:nvPr/>
        </p:nvSpPr>
        <p:spPr bwMode="auto">
          <a:xfrm>
            <a:off x="5197475" y="4013200"/>
            <a:ext cx="11747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/>
                <a:cs typeface="Arial"/>
              </a:rPr>
              <a:t>request/</a:t>
            </a:r>
          </a:p>
          <a:p>
            <a:pPr algn="ctr">
              <a:defRPr/>
            </a:pPr>
            <a:r>
              <a:rPr lang="en-US" sz="2000" dirty="0">
                <a:latin typeface="Arial"/>
                <a:cs typeface="Arial"/>
              </a:rPr>
              <a:t>reply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88475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8493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8476" name="Group 249"/>
          <p:cNvGrpSpPr>
            <a:grpSpLocks/>
          </p:cNvGrpSpPr>
          <p:nvPr/>
        </p:nvGrpSpPr>
        <p:grpSpPr bwMode="auto">
          <a:xfrm>
            <a:off x="1063625" y="2346325"/>
            <a:ext cx="325438" cy="514350"/>
            <a:chOff x="4140" y="429"/>
            <a:chExt cx="1425" cy="2396"/>
          </a:xfrm>
        </p:grpSpPr>
        <p:sp>
          <p:nvSpPr>
            <p:cNvPr id="188609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611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12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Rectangle 254"/>
            <p:cNvSpPr>
              <a:spLocks noChangeArrowheads="1"/>
            </p:cNvSpPr>
            <p:nvPr/>
          </p:nvSpPr>
          <p:spPr bwMode="auto">
            <a:xfrm>
              <a:off x="4216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614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4" name="AutoShape 256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5" name="AutoShape 257"/>
              <p:cNvSpPr>
                <a:spLocks noChangeArrowheads="1"/>
              </p:cNvSpPr>
              <p:nvPr/>
            </p:nvSpPr>
            <p:spPr bwMode="auto">
              <a:xfrm>
                <a:off x="635" y="2580"/>
                <a:ext cx="685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10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616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2" name="AutoShape 260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29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3" name="AutoShape 261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12" name="Rectangle 262"/>
            <p:cNvSpPr>
              <a:spLocks noChangeArrowheads="1"/>
            </p:cNvSpPr>
            <p:nvPr/>
          </p:nvSpPr>
          <p:spPr bwMode="auto">
            <a:xfrm>
              <a:off x="4216" y="1361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13" name="Rectangle 263"/>
            <p:cNvSpPr>
              <a:spLocks noChangeArrowheads="1"/>
            </p:cNvSpPr>
            <p:nvPr/>
          </p:nvSpPr>
          <p:spPr bwMode="auto">
            <a:xfrm>
              <a:off x="4230" y="16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619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0" name="AutoShape 265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0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1" name="AutoShape 266"/>
              <p:cNvSpPr>
                <a:spLocks noChangeArrowheads="1"/>
              </p:cNvSpPr>
              <p:nvPr/>
            </p:nvSpPr>
            <p:spPr bwMode="auto">
              <a:xfrm>
                <a:off x="635" y="2582"/>
                <a:ext cx="67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620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621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8" name="AutoShape 269"/>
              <p:cNvSpPr>
                <a:spLocks noChangeArrowheads="1"/>
              </p:cNvSpPr>
              <p:nvPr/>
            </p:nvSpPr>
            <p:spPr bwMode="auto">
              <a:xfrm>
                <a:off x="613" y="2565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29" name="AutoShape 270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93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17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3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623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4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Oval 274"/>
            <p:cNvSpPr>
              <a:spLocks noChangeArrowheads="1"/>
            </p:cNvSpPr>
            <p:nvPr/>
          </p:nvSpPr>
          <p:spPr bwMode="auto">
            <a:xfrm>
              <a:off x="5516" y="2611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626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203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3" name="AutoShape 277"/>
            <p:cNvSpPr>
              <a:spLocks noChangeArrowheads="1"/>
            </p:cNvSpPr>
            <p:nvPr/>
          </p:nvSpPr>
          <p:spPr bwMode="auto">
            <a:xfrm>
              <a:off x="4203" y="2714"/>
              <a:ext cx="107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4" name="Oval 278"/>
            <p:cNvSpPr>
              <a:spLocks noChangeArrowheads="1"/>
            </p:cNvSpPr>
            <p:nvPr/>
          </p:nvSpPr>
          <p:spPr bwMode="auto">
            <a:xfrm>
              <a:off x="4307" y="2381"/>
              <a:ext cx="160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5" name="Oval 279"/>
            <p:cNvSpPr>
              <a:spLocks noChangeArrowheads="1"/>
            </p:cNvSpPr>
            <p:nvPr/>
          </p:nvSpPr>
          <p:spPr bwMode="auto">
            <a:xfrm>
              <a:off x="4488" y="2389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26" name="Oval 280"/>
            <p:cNvSpPr>
              <a:spLocks noChangeArrowheads="1"/>
            </p:cNvSpPr>
            <p:nvPr/>
          </p:nvSpPr>
          <p:spPr bwMode="auto">
            <a:xfrm>
              <a:off x="4661" y="2381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7" name="Rectangle 281"/>
            <p:cNvSpPr>
              <a:spLocks noChangeArrowheads="1"/>
            </p:cNvSpPr>
            <p:nvPr/>
          </p:nvSpPr>
          <p:spPr bwMode="auto">
            <a:xfrm>
              <a:off x="5065" y="1834"/>
              <a:ext cx="83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77" name="Group 315"/>
          <p:cNvGrpSpPr>
            <a:grpSpLocks/>
          </p:cNvGrpSpPr>
          <p:nvPr/>
        </p:nvGrpSpPr>
        <p:grpSpPr bwMode="auto">
          <a:xfrm>
            <a:off x="1974850" y="3395663"/>
            <a:ext cx="231775" cy="481012"/>
            <a:chOff x="1115" y="2770"/>
            <a:chExt cx="589" cy="1034"/>
          </a:xfrm>
        </p:grpSpPr>
        <p:sp>
          <p:nvSpPr>
            <p:cNvPr id="188577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2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79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80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82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467" name="AutoShape 289"/>
              <p:cNvSpPr>
                <a:spLocks noChangeArrowheads="1"/>
              </p:cNvSpPr>
              <p:nvPr/>
            </p:nvSpPr>
            <p:spPr bwMode="auto">
              <a:xfrm>
                <a:off x="608" y="2567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8" name="AutoShape 290"/>
              <p:cNvSpPr>
                <a:spLocks noChangeArrowheads="1"/>
              </p:cNvSpPr>
              <p:nvPr/>
            </p:nvSpPr>
            <p:spPr bwMode="auto">
              <a:xfrm>
                <a:off x="621" y="2582"/>
                <a:ext cx="707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43" name="Rectangle 291"/>
            <p:cNvSpPr>
              <a:spLocks noChangeArrowheads="1"/>
            </p:cNvSpPr>
            <p:nvPr/>
          </p:nvSpPr>
          <p:spPr bwMode="auto">
            <a:xfrm>
              <a:off x="1151" y="3026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84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465" name="AutoShape 293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31" cy="13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6" name="AutoShape 294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707" cy="9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45" name="Rectangle 295"/>
            <p:cNvSpPr>
              <a:spLocks noChangeArrowheads="1"/>
            </p:cNvSpPr>
            <p:nvPr/>
          </p:nvSpPr>
          <p:spPr bwMode="auto">
            <a:xfrm>
              <a:off x="1147" y="3173"/>
              <a:ext cx="246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46" name="Rectangle 296"/>
            <p:cNvSpPr>
              <a:spLocks noChangeArrowheads="1"/>
            </p:cNvSpPr>
            <p:nvPr/>
          </p:nvSpPr>
          <p:spPr bwMode="auto">
            <a:xfrm>
              <a:off x="1151" y="3299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87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463" name="AutoShape 298"/>
              <p:cNvSpPr>
                <a:spLocks noChangeArrowheads="1"/>
              </p:cNvSpPr>
              <p:nvPr/>
            </p:nvSpPr>
            <p:spPr bwMode="auto">
              <a:xfrm>
                <a:off x="614" y="2572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4" name="AutoShape 299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588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89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461" name="AutoShape 302"/>
              <p:cNvSpPr>
                <a:spLocks noChangeArrowheads="1"/>
              </p:cNvSpPr>
              <p:nvPr/>
            </p:nvSpPr>
            <p:spPr bwMode="auto">
              <a:xfrm>
                <a:off x="608" y="2570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2" name="AutoShape 303"/>
              <p:cNvSpPr>
                <a:spLocks noChangeArrowheads="1"/>
              </p:cNvSpPr>
              <p:nvPr/>
            </p:nvSpPr>
            <p:spPr bwMode="auto">
              <a:xfrm>
                <a:off x="620" y="2586"/>
                <a:ext cx="707" cy="10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50" name="Rectangle 304"/>
            <p:cNvSpPr>
              <a:spLocks noChangeArrowheads="1"/>
            </p:cNvSpPr>
            <p:nvPr/>
          </p:nvSpPr>
          <p:spPr bwMode="auto">
            <a:xfrm>
              <a:off x="1575" y="2770"/>
              <a:ext cx="28" cy="9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91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92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94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AutoShape 309"/>
            <p:cNvSpPr>
              <a:spLocks noChangeArrowheads="1"/>
            </p:cNvSpPr>
            <p:nvPr/>
          </p:nvSpPr>
          <p:spPr bwMode="auto">
            <a:xfrm>
              <a:off x="1115" y="3743"/>
              <a:ext cx="496" cy="6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56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4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57" name="Oval 311"/>
            <p:cNvSpPr>
              <a:spLocks noChangeArrowheads="1"/>
            </p:cNvSpPr>
            <p:nvPr/>
          </p:nvSpPr>
          <p:spPr bwMode="auto">
            <a:xfrm>
              <a:off x="1184" y="3613"/>
              <a:ext cx="65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58" name="Oval 312"/>
            <p:cNvSpPr>
              <a:spLocks noChangeArrowheads="1"/>
            </p:cNvSpPr>
            <p:nvPr/>
          </p:nvSpPr>
          <p:spPr bwMode="auto">
            <a:xfrm>
              <a:off x="1256" y="3613"/>
              <a:ext cx="69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59" name="Oval 313"/>
            <p:cNvSpPr>
              <a:spLocks noChangeArrowheads="1"/>
            </p:cNvSpPr>
            <p:nvPr/>
          </p:nvSpPr>
          <p:spPr bwMode="auto">
            <a:xfrm>
              <a:off x="1333" y="3613"/>
              <a:ext cx="65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60" name="Rectangle 314"/>
            <p:cNvSpPr>
              <a:spLocks noChangeArrowheads="1"/>
            </p:cNvSpPr>
            <p:nvPr/>
          </p:nvSpPr>
          <p:spPr bwMode="auto">
            <a:xfrm>
              <a:off x="1494" y="3377"/>
              <a:ext cx="36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78" name="Group 315"/>
          <p:cNvGrpSpPr>
            <a:grpSpLocks/>
          </p:cNvGrpSpPr>
          <p:nvPr/>
        </p:nvGrpSpPr>
        <p:grpSpPr bwMode="auto">
          <a:xfrm>
            <a:off x="2692400" y="3397250"/>
            <a:ext cx="233363" cy="479425"/>
            <a:chOff x="1115" y="2770"/>
            <a:chExt cx="589" cy="1034"/>
          </a:xfrm>
        </p:grpSpPr>
        <p:sp>
          <p:nvSpPr>
            <p:cNvPr id="188545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3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47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48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50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00" name="AutoShape 289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01" name="AutoShape 290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702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76" name="Rectangle 291"/>
            <p:cNvSpPr>
              <a:spLocks noChangeArrowheads="1"/>
            </p:cNvSpPr>
            <p:nvPr/>
          </p:nvSpPr>
          <p:spPr bwMode="auto">
            <a:xfrm>
              <a:off x="1151" y="3023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52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498" name="AutoShape 293"/>
              <p:cNvSpPr>
                <a:spLocks noChangeArrowheads="1"/>
              </p:cNvSpPr>
              <p:nvPr/>
            </p:nvSpPr>
            <p:spPr bwMode="auto">
              <a:xfrm>
                <a:off x="618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9" name="AutoShape 294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702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78" name="Rectangle 295"/>
            <p:cNvSpPr>
              <a:spLocks noChangeArrowheads="1"/>
            </p:cNvSpPr>
            <p:nvPr/>
          </p:nvSpPr>
          <p:spPr bwMode="auto">
            <a:xfrm>
              <a:off x="1147" y="3171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79" name="Rectangle 296"/>
            <p:cNvSpPr>
              <a:spLocks noChangeArrowheads="1"/>
            </p:cNvSpPr>
            <p:nvPr/>
          </p:nvSpPr>
          <p:spPr bwMode="auto">
            <a:xfrm>
              <a:off x="1151" y="3301"/>
              <a:ext cx="248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55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496" name="AutoShape 298"/>
              <p:cNvSpPr>
                <a:spLocks noChangeArrowheads="1"/>
              </p:cNvSpPr>
              <p:nvPr/>
            </p:nvSpPr>
            <p:spPr bwMode="auto">
              <a:xfrm>
                <a:off x="609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7" name="AutoShape 299"/>
              <p:cNvSpPr>
                <a:spLocks noChangeArrowheads="1"/>
              </p:cNvSpPr>
              <p:nvPr/>
            </p:nvSpPr>
            <p:spPr bwMode="auto">
              <a:xfrm>
                <a:off x="621" y="2583"/>
                <a:ext cx="702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556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57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494" name="AutoShape 302"/>
              <p:cNvSpPr>
                <a:spLocks noChangeArrowheads="1"/>
              </p:cNvSpPr>
              <p:nvPr/>
            </p:nvSpPr>
            <p:spPr bwMode="auto">
              <a:xfrm>
                <a:off x="615" y="2565"/>
                <a:ext cx="72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5" name="AutoShape 303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702" cy="11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3" name="Rectangle 304"/>
            <p:cNvSpPr>
              <a:spLocks noChangeArrowheads="1"/>
            </p:cNvSpPr>
            <p:nvPr/>
          </p:nvSpPr>
          <p:spPr bwMode="auto">
            <a:xfrm>
              <a:off x="1576" y="2770"/>
              <a:ext cx="28" cy="9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59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60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62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AutoShape 309"/>
            <p:cNvSpPr>
              <a:spLocks noChangeArrowheads="1"/>
            </p:cNvSpPr>
            <p:nvPr/>
          </p:nvSpPr>
          <p:spPr bwMode="auto">
            <a:xfrm>
              <a:off x="1115" y="3742"/>
              <a:ext cx="497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89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1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0" name="Oval 311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1" name="Oval 312"/>
            <p:cNvSpPr>
              <a:spLocks noChangeArrowheads="1"/>
            </p:cNvSpPr>
            <p:nvPr/>
          </p:nvSpPr>
          <p:spPr bwMode="auto">
            <a:xfrm>
              <a:off x="1259" y="3616"/>
              <a:ext cx="64" cy="5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92" name="Oval 313"/>
            <p:cNvSpPr>
              <a:spLocks noChangeArrowheads="1"/>
            </p:cNvSpPr>
            <p:nvPr/>
          </p:nvSpPr>
          <p:spPr bwMode="auto">
            <a:xfrm>
              <a:off x="1331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3" name="Rectangle 314"/>
            <p:cNvSpPr>
              <a:spLocks noChangeArrowheads="1"/>
            </p:cNvSpPr>
            <p:nvPr/>
          </p:nvSpPr>
          <p:spPr bwMode="auto">
            <a:xfrm>
              <a:off x="1496" y="3376"/>
              <a:ext cx="36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79" name="Group 315"/>
          <p:cNvGrpSpPr>
            <a:grpSpLocks/>
          </p:cNvGrpSpPr>
          <p:nvPr/>
        </p:nvGrpSpPr>
        <p:grpSpPr bwMode="auto">
          <a:xfrm>
            <a:off x="7994650" y="4722813"/>
            <a:ext cx="231775" cy="479425"/>
            <a:chOff x="1115" y="2770"/>
            <a:chExt cx="589" cy="1034"/>
          </a:xfrm>
        </p:grpSpPr>
        <p:sp>
          <p:nvSpPr>
            <p:cNvPr id="188513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2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15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16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18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33" name="AutoShape 289"/>
              <p:cNvSpPr>
                <a:spLocks noChangeArrowheads="1"/>
              </p:cNvSpPr>
              <p:nvPr/>
            </p:nvSpPr>
            <p:spPr bwMode="auto">
              <a:xfrm>
                <a:off x="608" y="2567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34" name="AutoShape 290"/>
              <p:cNvSpPr>
                <a:spLocks noChangeArrowheads="1"/>
              </p:cNvSpPr>
              <p:nvPr/>
            </p:nvSpPr>
            <p:spPr bwMode="auto">
              <a:xfrm>
                <a:off x="621" y="2582"/>
                <a:ext cx="707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09" name="Rectangle 291"/>
            <p:cNvSpPr>
              <a:spLocks noChangeArrowheads="1"/>
            </p:cNvSpPr>
            <p:nvPr/>
          </p:nvSpPr>
          <p:spPr bwMode="auto">
            <a:xfrm>
              <a:off x="1151" y="3023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20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31" name="AutoShape 293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31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32" name="AutoShape 294"/>
              <p:cNvSpPr>
                <a:spLocks noChangeArrowheads="1"/>
              </p:cNvSpPr>
              <p:nvPr/>
            </p:nvSpPr>
            <p:spPr bwMode="auto">
              <a:xfrm>
                <a:off x="624" y="2582"/>
                <a:ext cx="707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1" name="Rectangle 295"/>
            <p:cNvSpPr>
              <a:spLocks noChangeArrowheads="1"/>
            </p:cNvSpPr>
            <p:nvPr/>
          </p:nvSpPr>
          <p:spPr bwMode="auto">
            <a:xfrm>
              <a:off x="1147" y="3171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12" name="Rectangle 296"/>
            <p:cNvSpPr>
              <a:spLocks noChangeArrowheads="1"/>
            </p:cNvSpPr>
            <p:nvPr/>
          </p:nvSpPr>
          <p:spPr bwMode="auto">
            <a:xfrm>
              <a:off x="1151" y="3301"/>
              <a:ext cx="246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23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29" name="AutoShape 29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30" name="AutoShape 29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5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524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25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27" name="AutoShape 302"/>
              <p:cNvSpPr>
                <a:spLocks noChangeArrowheads="1"/>
              </p:cNvSpPr>
              <p:nvPr/>
            </p:nvSpPr>
            <p:spPr bwMode="auto">
              <a:xfrm>
                <a:off x="608" y="2565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28" name="AutoShape 303"/>
              <p:cNvSpPr>
                <a:spLocks noChangeArrowheads="1"/>
              </p:cNvSpPr>
              <p:nvPr/>
            </p:nvSpPr>
            <p:spPr bwMode="auto">
              <a:xfrm>
                <a:off x="620" y="2581"/>
                <a:ext cx="707" cy="11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6" name="Rectangle 304"/>
            <p:cNvSpPr>
              <a:spLocks noChangeArrowheads="1"/>
            </p:cNvSpPr>
            <p:nvPr/>
          </p:nvSpPr>
          <p:spPr bwMode="auto">
            <a:xfrm>
              <a:off x="1575" y="2770"/>
              <a:ext cx="28" cy="9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27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28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30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AutoShape 309"/>
            <p:cNvSpPr>
              <a:spLocks noChangeArrowheads="1"/>
            </p:cNvSpPr>
            <p:nvPr/>
          </p:nvSpPr>
          <p:spPr bwMode="auto">
            <a:xfrm>
              <a:off x="1115" y="3742"/>
              <a:ext cx="496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2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4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3" name="Oval 311"/>
            <p:cNvSpPr>
              <a:spLocks noChangeArrowheads="1"/>
            </p:cNvSpPr>
            <p:nvPr/>
          </p:nvSpPr>
          <p:spPr bwMode="auto">
            <a:xfrm>
              <a:off x="1184" y="3612"/>
              <a:ext cx="65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4" name="Oval 312"/>
            <p:cNvSpPr>
              <a:spLocks noChangeArrowheads="1"/>
            </p:cNvSpPr>
            <p:nvPr/>
          </p:nvSpPr>
          <p:spPr bwMode="auto">
            <a:xfrm>
              <a:off x="1256" y="3616"/>
              <a:ext cx="69" cy="5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25" name="Oval 313"/>
            <p:cNvSpPr>
              <a:spLocks noChangeArrowheads="1"/>
            </p:cNvSpPr>
            <p:nvPr/>
          </p:nvSpPr>
          <p:spPr bwMode="auto">
            <a:xfrm>
              <a:off x="1333" y="3612"/>
              <a:ext cx="65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6" name="Rectangle 314"/>
            <p:cNvSpPr>
              <a:spLocks noChangeArrowheads="1"/>
            </p:cNvSpPr>
            <p:nvPr/>
          </p:nvSpPr>
          <p:spPr bwMode="auto">
            <a:xfrm>
              <a:off x="1494" y="3376"/>
              <a:ext cx="36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80" name="Group 315"/>
          <p:cNvGrpSpPr>
            <a:grpSpLocks/>
          </p:cNvGrpSpPr>
          <p:nvPr/>
        </p:nvGrpSpPr>
        <p:grpSpPr bwMode="auto">
          <a:xfrm>
            <a:off x="7994650" y="5260975"/>
            <a:ext cx="233363" cy="481013"/>
            <a:chOff x="1115" y="2770"/>
            <a:chExt cx="589" cy="1034"/>
          </a:xfrm>
        </p:grpSpPr>
        <p:sp>
          <p:nvSpPr>
            <p:cNvPr id="188481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3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483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84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486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66" name="AutoShape 289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7" name="AutoShape 290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702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2" name="Rectangle 291"/>
            <p:cNvSpPr>
              <a:spLocks noChangeArrowheads="1"/>
            </p:cNvSpPr>
            <p:nvPr/>
          </p:nvSpPr>
          <p:spPr bwMode="auto">
            <a:xfrm>
              <a:off x="1151" y="3026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488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64" name="AutoShape 293"/>
              <p:cNvSpPr>
                <a:spLocks noChangeArrowheads="1"/>
              </p:cNvSpPr>
              <p:nvPr/>
            </p:nvSpPr>
            <p:spPr bwMode="auto">
              <a:xfrm>
                <a:off x="618" y="2572"/>
                <a:ext cx="726" cy="13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5" name="AutoShape 294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702" cy="9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4" name="Rectangle 295"/>
            <p:cNvSpPr>
              <a:spLocks noChangeArrowheads="1"/>
            </p:cNvSpPr>
            <p:nvPr/>
          </p:nvSpPr>
          <p:spPr bwMode="auto">
            <a:xfrm>
              <a:off x="1147" y="3173"/>
              <a:ext cx="244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45" name="Rectangle 296"/>
            <p:cNvSpPr>
              <a:spLocks noChangeArrowheads="1"/>
            </p:cNvSpPr>
            <p:nvPr/>
          </p:nvSpPr>
          <p:spPr bwMode="auto">
            <a:xfrm>
              <a:off x="1151" y="3299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491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62" name="AutoShape 298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3" name="AutoShape 299"/>
              <p:cNvSpPr>
                <a:spLocks noChangeArrowheads="1"/>
              </p:cNvSpPr>
              <p:nvPr/>
            </p:nvSpPr>
            <p:spPr bwMode="auto">
              <a:xfrm>
                <a:off x="621" y="2586"/>
                <a:ext cx="702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492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493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60" name="AutoShape 302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1" name="AutoShape 30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702" cy="10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9" name="Rectangle 304"/>
            <p:cNvSpPr>
              <a:spLocks noChangeArrowheads="1"/>
            </p:cNvSpPr>
            <p:nvPr/>
          </p:nvSpPr>
          <p:spPr bwMode="auto">
            <a:xfrm>
              <a:off x="1576" y="2770"/>
              <a:ext cx="28" cy="9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495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96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498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AutoShape 309"/>
            <p:cNvSpPr>
              <a:spLocks noChangeArrowheads="1"/>
            </p:cNvSpPr>
            <p:nvPr/>
          </p:nvSpPr>
          <p:spPr bwMode="auto">
            <a:xfrm>
              <a:off x="1115" y="3743"/>
              <a:ext cx="497" cy="6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5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1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6" name="Oval 311"/>
            <p:cNvSpPr>
              <a:spLocks noChangeArrowheads="1"/>
            </p:cNvSpPr>
            <p:nvPr/>
          </p:nvSpPr>
          <p:spPr bwMode="auto">
            <a:xfrm>
              <a:off x="1183" y="3613"/>
              <a:ext cx="68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7" name="Oval 312"/>
            <p:cNvSpPr>
              <a:spLocks noChangeArrowheads="1"/>
            </p:cNvSpPr>
            <p:nvPr/>
          </p:nvSpPr>
          <p:spPr bwMode="auto">
            <a:xfrm>
              <a:off x="1259" y="3613"/>
              <a:ext cx="64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58" name="Oval 313"/>
            <p:cNvSpPr>
              <a:spLocks noChangeArrowheads="1"/>
            </p:cNvSpPr>
            <p:nvPr/>
          </p:nvSpPr>
          <p:spPr bwMode="auto">
            <a:xfrm>
              <a:off x="1331" y="3613"/>
              <a:ext cx="64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9" name="Rectangle 314"/>
            <p:cNvSpPr>
              <a:spLocks noChangeArrowheads="1"/>
            </p:cNvSpPr>
            <p:nvPr/>
          </p:nvSpPr>
          <p:spPr bwMode="auto">
            <a:xfrm>
              <a:off x="1496" y="3377"/>
              <a:ext cx="36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3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D8C7D6-278A-4846-BF90-6B2C9B0F1944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86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6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41" grpId="0" build="p" autoUpdateAnimBg="0"/>
      <p:bldP spid="24718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49"/>
          <p:cNvGrpSpPr>
            <a:grpSpLocks/>
          </p:cNvGrpSpPr>
          <p:nvPr/>
        </p:nvGrpSpPr>
        <p:grpSpPr bwMode="auto">
          <a:xfrm>
            <a:off x="3230563" y="4929188"/>
            <a:ext cx="427037" cy="785812"/>
            <a:chOff x="4140" y="429"/>
            <a:chExt cx="1425" cy="2396"/>
          </a:xfrm>
        </p:grpSpPr>
        <p:sp>
          <p:nvSpPr>
            <p:cNvPr id="3292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3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3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Rectangle 254"/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1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2" name="AutoShape 257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7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9" name="AutoShape 260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0" name="AutoShape 26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9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0" name="Rectangle 263"/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7" name="AutoShape 265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8" name="AutoShape 266"/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293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94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5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6" name="AutoShape 270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4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Oval 274"/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AutoShape 276"/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0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1" name="Oval 278"/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2" name="Oval 279"/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3" name="Oval 280"/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4" name="Rectangle 281"/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s</a:t>
            </a:r>
            <a:r>
              <a:rPr lang="en-US" dirty="0" smtClean="0"/>
              <a:t>tored video: </a:t>
            </a:r>
            <a:r>
              <a:rPr lang="en-US" dirty="0" smtClean="0"/>
              <a:t>IDEAL</a:t>
            </a:r>
            <a:endParaRPr lang="en-US" dirty="0"/>
          </a:p>
        </p:txBody>
      </p:sp>
      <p:grpSp>
        <p:nvGrpSpPr>
          <p:cNvPr id="32771" name="Group 134"/>
          <p:cNvGrpSpPr>
            <a:grpSpLocks/>
          </p:cNvGrpSpPr>
          <p:nvPr/>
        </p:nvGrpSpPr>
        <p:grpSpPr bwMode="auto">
          <a:xfrm>
            <a:off x="2803525" y="4560888"/>
            <a:ext cx="1281113" cy="363537"/>
            <a:chOff x="3621" y="3265"/>
            <a:chExt cx="1776" cy="744"/>
          </a:xfrm>
        </p:grpSpPr>
        <p:pic>
          <p:nvPicPr>
            <p:cNvPr id="32924" name="Picture 135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44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345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32927" name="Picture 138" descr="vide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2376" name="Line 168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222565" name="Group 357"/>
          <p:cNvGrpSpPr>
            <a:grpSpLocks/>
          </p:cNvGrpSpPr>
          <p:nvPr/>
        </p:nvGrpSpPr>
        <p:grpSpPr bwMode="auto">
          <a:xfrm>
            <a:off x="1498600" y="3467100"/>
            <a:ext cx="1662113" cy="1441450"/>
            <a:chOff x="944" y="2184"/>
            <a:chExt cx="1047" cy="908"/>
          </a:xfrm>
        </p:grpSpPr>
        <p:sp>
          <p:nvSpPr>
            <p:cNvPr id="222415" name="Freeform 207"/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416" name="Text Box 208"/>
            <p:cNvSpPr txBox="1">
              <a:spLocks noChangeArrowheads="1"/>
            </p:cNvSpPr>
            <p:nvPr/>
          </p:nvSpPr>
          <p:spPr bwMode="auto">
            <a:xfrm>
              <a:off x="944" y="2336"/>
              <a:ext cx="104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US" dirty="0">
                  <a:latin typeface="Arial"/>
                  <a:cs typeface="Arial"/>
                </a:rPr>
                <a:t>video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recorded (e.g., 30 frames/sec)</a:t>
              </a:r>
            </a:p>
          </p:txBody>
        </p:sp>
      </p:grpSp>
      <p:grpSp>
        <p:nvGrpSpPr>
          <p:cNvPr id="222470" name="Group 262"/>
          <p:cNvGrpSpPr>
            <a:grpSpLocks/>
          </p:cNvGrpSpPr>
          <p:nvPr/>
        </p:nvGrpSpPr>
        <p:grpSpPr bwMode="auto">
          <a:xfrm>
            <a:off x="1028700" y="1811338"/>
            <a:ext cx="2552700" cy="2525712"/>
            <a:chOff x="648" y="1147"/>
            <a:chExt cx="1608" cy="1591"/>
          </a:xfrm>
        </p:grpSpPr>
        <p:grpSp>
          <p:nvGrpSpPr>
            <p:cNvPr id="32881" name="Group 20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2897" name="Group 189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2908" name="Group 18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6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1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4" name="Line 1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7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8" name="Line 1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909" name="Group 182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0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2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3" name="Line 1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1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5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6" name="Line 1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2898" name="Group 191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2902" name="Group 192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01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2" name="Line 1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903" name="Group 195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04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5" name="Line 19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99" name="Group 19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2408" name="Line 20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2409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2882" name="Group 23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2883" name="Group 23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2891" name="Group 23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48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49" name="Line 24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92" name="Group 24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1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2" name="Line 24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84" name="Group 24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2885" name="Group 24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55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6" name="Line 24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86" name="Group 24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8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9" name="Line 2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222566" name="Group 358"/>
          <p:cNvGrpSpPr>
            <a:grpSpLocks/>
          </p:cNvGrpSpPr>
          <p:nvPr/>
        </p:nvGrpSpPr>
        <p:grpSpPr bwMode="auto">
          <a:xfrm>
            <a:off x="3165475" y="3241675"/>
            <a:ext cx="1373188" cy="1296988"/>
            <a:chOff x="1994" y="2042"/>
            <a:chExt cx="865" cy="817"/>
          </a:xfrm>
        </p:grpSpPr>
        <p:sp>
          <p:nvSpPr>
            <p:cNvPr id="222417" name="Freeform 209"/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13" name="Text Box 305"/>
            <p:cNvSpPr txBox="1">
              <a:spLocks noChangeArrowheads="1"/>
            </p:cNvSpPr>
            <p:nvPr/>
          </p:nvSpPr>
          <p:spPr bwMode="auto">
            <a:xfrm>
              <a:off x="1994" y="2042"/>
              <a:ext cx="6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2. video</a:t>
              </a:r>
            </a:p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sent</a:t>
              </a:r>
            </a:p>
          </p:txBody>
        </p:sp>
      </p:grpSp>
      <p:sp>
        <p:nvSpPr>
          <p:cNvPr id="222562" name="Text Box 354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Cumulative data</a:t>
            </a:r>
          </a:p>
        </p:txBody>
      </p:sp>
      <p:grpSp>
        <p:nvGrpSpPr>
          <p:cNvPr id="222573" name="Group 365"/>
          <p:cNvGrpSpPr>
            <a:grpSpLocks/>
          </p:cNvGrpSpPr>
          <p:nvPr/>
        </p:nvGrpSpPr>
        <p:grpSpPr bwMode="auto">
          <a:xfrm>
            <a:off x="4451350" y="1851025"/>
            <a:ext cx="3321050" cy="4337050"/>
            <a:chOff x="2804" y="1044"/>
            <a:chExt cx="2092" cy="2732"/>
          </a:xfrm>
        </p:grpSpPr>
        <p:sp>
          <p:nvSpPr>
            <p:cNvPr id="222568" name="Line 360"/>
            <p:cNvSpPr>
              <a:spLocks noChangeShapeType="1"/>
            </p:cNvSpPr>
            <p:nvPr/>
          </p:nvSpPr>
          <p:spPr bwMode="auto">
            <a:xfrm>
              <a:off x="3852" y="1044"/>
              <a:ext cx="0" cy="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69" name="Text Box 361"/>
            <p:cNvSpPr txBox="1">
              <a:spLocks noChangeArrowheads="1"/>
            </p:cNvSpPr>
            <p:nvPr/>
          </p:nvSpPr>
          <p:spPr bwMode="auto">
            <a:xfrm>
              <a:off x="2804" y="3020"/>
              <a:ext cx="2092" cy="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streaming</a:t>
              </a:r>
              <a:r>
                <a:rPr lang="en-US" dirty="0">
                  <a:latin typeface="Arial"/>
                  <a:cs typeface="Arial"/>
                </a:rPr>
                <a:t>: </a:t>
              </a:r>
              <a:r>
                <a:rPr lang="en-US" i="0" dirty="0">
                  <a:latin typeface="Arial"/>
                  <a:cs typeface="Arial"/>
                </a:rPr>
                <a:t>at this time, client </a:t>
              </a:r>
            </a:p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playing out early part of video, </a:t>
              </a:r>
            </a:p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while server still sending later</a:t>
              </a:r>
            </a:p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part of video</a:t>
              </a:r>
            </a:p>
          </p:txBody>
        </p:sp>
      </p:grpSp>
      <p:grpSp>
        <p:nvGrpSpPr>
          <p:cNvPr id="222572" name="Group 364"/>
          <p:cNvGrpSpPr>
            <a:grpSpLocks/>
          </p:cNvGrpSpPr>
          <p:nvPr/>
        </p:nvGrpSpPr>
        <p:grpSpPr bwMode="auto">
          <a:xfrm>
            <a:off x="3981450" y="3975100"/>
            <a:ext cx="1770063" cy="923925"/>
            <a:chOff x="2508" y="2461"/>
            <a:chExt cx="1115" cy="582"/>
          </a:xfrm>
        </p:grpSpPr>
        <p:sp>
          <p:nvSpPr>
            <p:cNvPr id="222570" name="Text Box 362"/>
            <p:cNvSpPr txBox="1">
              <a:spLocks noChangeArrowheads="1"/>
            </p:cNvSpPr>
            <p:nvPr/>
          </p:nvSpPr>
          <p:spPr bwMode="auto">
            <a:xfrm>
              <a:off x="2580" y="2461"/>
              <a:ext cx="1043" cy="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Arial"/>
                  <a:cs typeface="Arial"/>
                </a:rPr>
                <a:t>network delay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Arial"/>
                  <a:cs typeface="Arial"/>
                </a:rPr>
                <a:t>(fixed in this example</a:t>
              </a:r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)!!!</a:t>
              </a: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22571" name="Line 363"/>
            <p:cNvSpPr>
              <a:spLocks noChangeShapeType="1"/>
            </p:cNvSpPr>
            <p:nvPr/>
          </p:nvSpPr>
          <p:spPr bwMode="auto">
            <a:xfrm>
              <a:off x="2508" y="265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22574" name="Text Box 366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time</a:t>
            </a:r>
          </a:p>
        </p:txBody>
      </p:sp>
      <p:pic>
        <p:nvPicPr>
          <p:cNvPr id="32782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46150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567" name="Group 359"/>
          <p:cNvGrpSpPr>
            <a:grpSpLocks/>
          </p:cNvGrpSpPr>
          <p:nvPr/>
        </p:nvGrpSpPr>
        <p:grpSpPr bwMode="auto">
          <a:xfrm>
            <a:off x="3914775" y="1830388"/>
            <a:ext cx="4903788" cy="2806700"/>
            <a:chOff x="2466" y="1153"/>
            <a:chExt cx="3089" cy="1768"/>
          </a:xfrm>
        </p:grpSpPr>
        <p:grpSp>
          <p:nvGrpSpPr>
            <p:cNvPr id="32785" name="Group 263"/>
            <p:cNvGrpSpPr>
              <a:grpSpLocks/>
            </p:cNvGrpSpPr>
            <p:nvPr/>
          </p:nvGrpSpPr>
          <p:grpSpPr bwMode="auto">
            <a:xfrm>
              <a:off x="2466" y="1153"/>
              <a:ext cx="1608" cy="1591"/>
              <a:chOff x="648" y="1147"/>
              <a:chExt cx="1608" cy="1591"/>
            </a:xfrm>
          </p:grpSpPr>
          <p:grpSp>
            <p:nvGrpSpPr>
              <p:cNvPr id="32834" name="Group 264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50" name="Group 265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61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9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6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77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70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9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0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6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3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3" name="Line 2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4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64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6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7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51" name="Group 280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55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0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1" name="Line 2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56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3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4" name="Line 2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52" name="Group 287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496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97" name="Line 2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35" name="Group 290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836" name="Group 29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44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1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2" name="Line 2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45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5" name="Line 29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37" name="Group 298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38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9" name="Line 3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39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12" name="Line 30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32786" name="Group 306"/>
            <p:cNvGrpSpPr>
              <a:grpSpLocks/>
            </p:cNvGrpSpPr>
            <p:nvPr/>
          </p:nvGrpSpPr>
          <p:grpSpPr bwMode="auto">
            <a:xfrm>
              <a:off x="3636" y="1159"/>
              <a:ext cx="1608" cy="1591"/>
              <a:chOff x="648" y="1147"/>
              <a:chExt cx="1608" cy="1591"/>
            </a:xfrm>
          </p:grpSpPr>
          <p:grpSp>
            <p:nvGrpSpPr>
              <p:cNvPr id="32793" name="Group 307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09" name="Group 308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20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8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19" name="Line 3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0" name="Line 31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9" name="Group 3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2" name="Line 3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3" name="Line 3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21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2" name="Group 3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6" name="Line 3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7" name="Line 31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3" name="Group 3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9" name="Line 3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30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10" name="Group 323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14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4" name="Line 3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15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6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7" name="Line 3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11" name="Group 330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539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540" name="Line 3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794" name="Group 333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795" name="Group 334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03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4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5" name="Line 3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04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7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8" name="Line 3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796" name="Group 341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797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1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2" name="Line 34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798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4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5" name="Line 3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2556" name="Text Box 348"/>
            <p:cNvSpPr txBox="1">
              <a:spLocks noChangeArrowheads="1"/>
            </p:cNvSpPr>
            <p:nvPr/>
          </p:nvSpPr>
          <p:spPr bwMode="auto">
            <a:xfrm>
              <a:off x="3932" y="2339"/>
              <a:ext cx="162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3. video received,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played out at client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(30 frames/sec)</a:t>
              </a:r>
            </a:p>
          </p:txBody>
        </p:sp>
        <p:grpSp>
          <p:nvGrpSpPr>
            <p:cNvPr id="32788" name="Group 349"/>
            <p:cNvGrpSpPr>
              <a:grpSpLocks/>
            </p:cNvGrpSpPr>
            <p:nvPr/>
          </p:nvGrpSpPr>
          <p:grpSpPr bwMode="auto">
            <a:xfrm>
              <a:off x="4679" y="1872"/>
              <a:ext cx="427" cy="418"/>
              <a:chOff x="4437" y="1472"/>
              <a:chExt cx="427" cy="418"/>
            </a:xfrm>
          </p:grpSpPr>
          <p:sp>
            <p:nvSpPr>
              <p:cNvPr id="222558" name="Rectangle 350"/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59" name="Rectangle 351"/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0" name="Rectangle 352"/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1" name="Rectangle 353"/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22377" name="Line 169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9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9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304CA-15BF-EF42-85E9-99EBCCA43ED0}" type="datetime1">
              <a:rPr lang="en-US" smtClean="0"/>
              <a:t>11/15/18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1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2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22038</TotalTime>
  <Words>6177</Words>
  <Application>Microsoft Macintosh PowerPoint</Application>
  <PresentationFormat>On-screen Show (4:3)</PresentationFormat>
  <Paragraphs>1177</Paragraphs>
  <Slides>81</Slides>
  <Notes>75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Default Design</vt:lpstr>
      <vt:lpstr>VISIO</vt:lpstr>
      <vt:lpstr>Clip</vt:lpstr>
      <vt:lpstr>PowerPoint Presentation</vt:lpstr>
      <vt:lpstr>Multimedia networking: outline</vt:lpstr>
      <vt:lpstr>Multimedia: audio</vt:lpstr>
      <vt:lpstr>Multimedia: video</vt:lpstr>
      <vt:lpstr>Multimedia: video</vt:lpstr>
      <vt:lpstr>Multimedia networking: one taxonomy 3 application types</vt:lpstr>
      <vt:lpstr>Multimedia networking: outline</vt:lpstr>
      <vt:lpstr>Streaming stored video: </vt:lpstr>
      <vt:lpstr>Streaming stored video: IDEAL</vt:lpstr>
      <vt:lpstr>Streaming stored video: challenges</vt:lpstr>
      <vt:lpstr>Streaming stored video: revisited</vt:lpstr>
      <vt:lpstr>Client-side buffering, playout</vt:lpstr>
      <vt:lpstr>Client-side buffering, playout</vt:lpstr>
      <vt:lpstr>Client-side buffering, playout</vt:lpstr>
      <vt:lpstr>Client-side buffering, HOW BIG?</vt:lpstr>
      <vt:lpstr>Streaming multimedia: UDP</vt:lpstr>
      <vt:lpstr>Streaming multimedia: HTTP</vt:lpstr>
      <vt:lpstr>Video Streaming and CDNs: context</vt:lpstr>
      <vt:lpstr>Streaming multimedia: DASH</vt:lpstr>
      <vt:lpstr>Streaming multimedia: DASH</vt:lpstr>
      <vt:lpstr>Content distribution networks</vt:lpstr>
      <vt:lpstr>Content distribution networks</vt:lpstr>
      <vt:lpstr>PowerPoint Presentation</vt:lpstr>
      <vt:lpstr>PowerPoint Presentation</vt:lpstr>
      <vt:lpstr>CDN content access: a closer look</vt:lpstr>
      <vt:lpstr>Case study: Netflix</vt:lpstr>
      <vt:lpstr>Multimedia networking: outline</vt:lpstr>
      <vt:lpstr>Voice-over-IP (VoIP)</vt:lpstr>
      <vt:lpstr>VoIP characteristics</vt:lpstr>
      <vt:lpstr>VoIP: packet loss, delay</vt:lpstr>
      <vt:lpstr>Delay jitter</vt:lpstr>
      <vt:lpstr>VoIP: fixed playout delay</vt:lpstr>
      <vt:lpstr>VoIP: fixed playout delay</vt:lpstr>
      <vt:lpstr>Adaptive playout delay (1)</vt:lpstr>
      <vt:lpstr>Adaptive playout delay (3)</vt:lpstr>
      <vt:lpstr>VoiP: recovery from packet loss (1)</vt:lpstr>
      <vt:lpstr>VoiP: recovery from packet loss (3)</vt:lpstr>
      <vt:lpstr>Multimedia networking: outline</vt:lpstr>
      <vt:lpstr>Real-Time Protocol (RTP)</vt:lpstr>
      <vt:lpstr>RTP runs on top of UDP</vt:lpstr>
      <vt:lpstr>RTP example</vt:lpstr>
      <vt:lpstr>RTP and QoS</vt:lpstr>
      <vt:lpstr>RTP header</vt:lpstr>
      <vt:lpstr>RTP header</vt:lpstr>
      <vt:lpstr>Real-Time Control Protocol (RTCP)</vt:lpstr>
      <vt:lpstr>RTCP: multiple multicast senders</vt:lpstr>
      <vt:lpstr>RTCP: packet types</vt:lpstr>
      <vt:lpstr>RTCP: stream synchronization</vt:lpstr>
      <vt:lpstr>RTCP: bandwidth scaling</vt:lpstr>
      <vt:lpstr>SIP: Session Initiation Protocol [RFC 3261]</vt:lpstr>
      <vt:lpstr>SIP services</vt:lpstr>
      <vt:lpstr>Example: setting up call to known IP address</vt:lpstr>
      <vt:lpstr>Setting up a call (more)</vt:lpstr>
      <vt:lpstr>Example of SIP message</vt:lpstr>
      <vt:lpstr>Name translation, user location</vt:lpstr>
      <vt:lpstr>SIP registrar</vt:lpstr>
      <vt:lpstr>SIP proxy</vt:lpstr>
      <vt:lpstr>SIP example: jim@umass.edu calls keith@poly.edu</vt:lpstr>
      <vt:lpstr>Etc, Etc….networking: outline</vt:lpstr>
      <vt:lpstr>Comparison with H.323</vt:lpstr>
      <vt:lpstr>Multimedia networking: outline</vt:lpstr>
      <vt:lpstr>Network support for multimedia</vt:lpstr>
      <vt:lpstr>Dimensioning best effort networks</vt:lpstr>
      <vt:lpstr>Providing multiple classes of service</vt:lpstr>
      <vt:lpstr>Multiple classes of service: scenario</vt:lpstr>
      <vt:lpstr>Scenario 1: mixed HTTP and VoIP</vt:lpstr>
      <vt:lpstr>Principles for QOS guarantees (more)</vt:lpstr>
      <vt:lpstr>Principles for QOS guarantees (more)</vt:lpstr>
      <vt:lpstr>Scheduling and policing mechanisms</vt:lpstr>
      <vt:lpstr>Policing mechanisms</vt:lpstr>
      <vt:lpstr>Policing mechanisms: implementation</vt:lpstr>
      <vt:lpstr>Policing and QoS guarantees</vt:lpstr>
      <vt:lpstr>Differentiated services</vt:lpstr>
      <vt:lpstr>Diffserv architecture</vt:lpstr>
      <vt:lpstr>PowerPoint Presentation</vt:lpstr>
      <vt:lpstr>Diffserv packet marking: details</vt:lpstr>
      <vt:lpstr>Classification, conditioning</vt:lpstr>
      <vt:lpstr>Forwarding Per-hop Behavior (PHB)</vt:lpstr>
      <vt:lpstr>Forwarding PHB</vt:lpstr>
      <vt:lpstr>Per-connection QOS guarantees </vt:lpstr>
      <vt:lpstr>QoS guarantee scenario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mike erlinger</cp:lastModifiedBy>
  <cp:revision>569</cp:revision>
  <cp:lastPrinted>2018-11-15T19:04:27Z</cp:lastPrinted>
  <dcterms:created xsi:type="dcterms:W3CDTF">1999-10-08T19:08:27Z</dcterms:created>
  <dcterms:modified xsi:type="dcterms:W3CDTF">2018-11-15T19:04:45Z</dcterms:modified>
</cp:coreProperties>
</file>