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7" r:id="rId2"/>
    <p:sldId id="258" r:id="rId3"/>
    <p:sldId id="259" r:id="rId4"/>
    <p:sldId id="260" r:id="rId5"/>
    <p:sldId id="263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30" d="100"/>
          <a:sy n="130" d="100"/>
        </p:scale>
        <p:origin x="-15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B361B2-9A8E-1B4B-BE71-18445B20BCFA}" type="datetimeFigureOut">
              <a:rPr lang="en-US" smtClean="0"/>
              <a:t>9/27/19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9A9049-7D6E-234A-957C-1A649AB94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44704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9C635B-3547-B944-87B1-8E781E55CFBD}" type="datetimeFigureOut">
              <a:rPr lang="en-US" smtClean="0"/>
              <a:t>9/27/19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39B3E6-E23D-C741-9A42-C724FF1A5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1906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8D260-F710-8845-9BBB-9D2142619D02}" type="datetime1">
              <a:rPr lang="en-US" smtClean="0"/>
              <a:t>9/27/19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myKRnat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D666A-6E2D-D54D-B332-5F0D4FFDB5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028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A247-1341-034E-B43B-EBFA53DD19FF}" type="datetime1">
              <a:rPr lang="en-US" smtClean="0"/>
              <a:t>9/27/19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myKRnat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D666A-6E2D-D54D-B332-5F0D4FFDB5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587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9070-C346-294A-A6E9-394556404ED7}" type="datetime1">
              <a:rPr lang="en-US" smtClean="0"/>
              <a:t>9/27/19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myKRnat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D666A-6E2D-D54D-B332-5F0D4FFDB5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351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09339-9CA5-344F-B51C-31B5618FB3E9}" type="datetime1">
              <a:rPr lang="en-US" smtClean="0"/>
              <a:t>9/27/19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myKRnat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D666A-6E2D-D54D-B332-5F0D4FFDB5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440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4BBE-3905-0F4F-B86A-5C89DDE77985}" type="datetime1">
              <a:rPr lang="en-US" smtClean="0"/>
              <a:t>9/27/19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myKRnat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D666A-6E2D-D54D-B332-5F0D4FFDB5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328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36B74-D185-8E48-8FC5-17083A76D790}" type="datetime1">
              <a:rPr lang="en-US" smtClean="0"/>
              <a:t>9/27/19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myKRnat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D666A-6E2D-D54D-B332-5F0D4FFDB5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058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4ED2-7D0B-2D4E-AAF3-9D3BB7DF18DC}" type="datetime1">
              <a:rPr lang="en-US" smtClean="0"/>
              <a:t>9/27/19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myKRnat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D666A-6E2D-D54D-B332-5F0D4FFDB5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88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A75DB-E1E8-0044-B8CB-E94FC78F201C}" type="datetime1">
              <a:rPr lang="en-US" smtClean="0"/>
              <a:t>9/27/19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myKRnat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D666A-6E2D-D54D-B332-5F0D4FFDB5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842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03F96-C5E9-C64C-96E9-C68029E2843D}" type="datetime1">
              <a:rPr lang="en-US" smtClean="0"/>
              <a:t>9/27/19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myKRnat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D666A-6E2D-D54D-B332-5F0D4FFDB5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460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A3262-51AC-FB40-85E5-2429B2900746}" type="datetime1">
              <a:rPr lang="en-US" smtClean="0"/>
              <a:t>9/27/19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myKRnat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D666A-6E2D-D54D-B332-5F0D4FFDB5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624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D41F6-4F8C-B349-8043-7C48D7F25623}" type="datetime1">
              <a:rPr lang="en-US" smtClean="0"/>
              <a:t>9/27/19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myKRnat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D666A-6E2D-D54D-B332-5F0D4FFDB5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592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E9EB08-0602-E548-90DE-62243C0525AC}" type="datetime1">
              <a:rPr lang="en-US" smtClean="0"/>
              <a:t>9/27/19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myKRnat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0D666A-6E2D-D54D-B332-5F0D4FFDB534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cslogocolor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2562" y="5530"/>
            <a:ext cx="1172991" cy="1412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2716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D4E80-D277-0F44-B1ED-34B216CB6BFD}" type="datetime1">
              <a:rPr lang="en-US" smtClean="0"/>
              <a:t>9/27/19</a:t>
            </a:fld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AB91946-7B6E-EE48-BA63-61CF71FB7E1F}" type="slidenum">
              <a:rPr lang="en-US"/>
              <a:pPr/>
              <a:t>1</a:t>
            </a:fld>
            <a:endParaRPr lang="en-US"/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04689" y="1464428"/>
            <a:ext cx="6983984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NAT</a:t>
            </a:r>
            <a:br>
              <a:rPr lang="en-US" dirty="0" smtClean="0"/>
            </a:br>
            <a:r>
              <a:rPr lang="en-US" dirty="0" smtClean="0"/>
              <a:t>Network Address Translation</a:t>
            </a:r>
            <a:r>
              <a:rPr lang="en-US" dirty="0"/>
              <a:t/>
            </a:r>
            <a:br>
              <a:rPr lang="en-US" dirty="0"/>
            </a:br>
            <a:r>
              <a:rPr lang="en-US" sz="2800" dirty="0"/>
              <a:t>Reading: </a:t>
            </a:r>
            <a:r>
              <a:rPr lang="en-US" sz="2800" dirty="0" smtClean="0"/>
              <a:t>KR Chapter </a:t>
            </a:r>
            <a:r>
              <a:rPr lang="en-US" sz="2800" dirty="0"/>
              <a:t>4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85825" y="3886200"/>
            <a:ext cx="7680325" cy="2576513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US" sz="2000"/>
          </a:p>
          <a:p>
            <a:pPr>
              <a:lnSpc>
                <a:spcPct val="90000"/>
              </a:lnSpc>
            </a:pPr>
            <a:endParaRPr lang="en-US" sz="2000"/>
          </a:p>
        </p:txBody>
      </p:sp>
      <p:pic>
        <p:nvPicPr>
          <p:cNvPr id="114692" name="Picture 4" descr="arp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"/>
            <a:ext cx="2778415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04799" y="4147767"/>
            <a:ext cx="8408481" cy="211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dirty="0"/>
              <a:t>Note to Students:</a:t>
            </a:r>
          </a:p>
          <a:p>
            <a:pPr>
              <a:lnSpc>
                <a:spcPct val="90000"/>
              </a:lnSpc>
              <a:defRPr/>
            </a:pPr>
            <a:r>
              <a:rPr lang="en-US" dirty="0"/>
              <a:t>The course slides are a combination of slides from:</a:t>
            </a:r>
          </a:p>
          <a:p>
            <a:pPr marL="514350" indent="-514350">
              <a:lnSpc>
                <a:spcPct val="90000"/>
              </a:lnSpc>
              <a:buAutoNum type="arabicPeriod"/>
              <a:defRPr/>
            </a:pPr>
            <a:r>
              <a:rPr lang="en-US" dirty="0"/>
              <a:t>Peterson &amp; Davie</a:t>
            </a:r>
          </a:p>
          <a:p>
            <a:pPr marL="514350" indent="-514350">
              <a:lnSpc>
                <a:spcPct val="90000"/>
              </a:lnSpc>
              <a:buAutoNum type="arabicPeriod"/>
              <a:defRPr/>
            </a:pPr>
            <a:r>
              <a:rPr lang="en-US" dirty="0"/>
              <a:t>Kurose &amp; Ross</a:t>
            </a:r>
          </a:p>
          <a:p>
            <a:pPr marL="514350" indent="-514350">
              <a:lnSpc>
                <a:spcPct val="90000"/>
              </a:lnSpc>
              <a:buAutoNum type="arabicPeriod"/>
              <a:defRPr/>
            </a:pPr>
            <a:r>
              <a:rPr lang="en-US" dirty="0"/>
              <a:t>My previous lectures</a:t>
            </a:r>
          </a:p>
          <a:p>
            <a:pPr>
              <a:lnSpc>
                <a:spcPct val="90000"/>
              </a:lnSpc>
              <a:defRPr/>
            </a:pPr>
            <a:r>
              <a:rPr lang="en-US" dirty="0"/>
              <a:t>I claim no copyright for any of the material and would recommend either book for a detailed treatment of the material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216731" y="3032218"/>
            <a:ext cx="28030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800000"/>
                </a:solidFill>
              </a:rPr>
              <a:t>Savior or </a:t>
            </a:r>
            <a:r>
              <a:rPr lang="en-US" sz="2400" dirty="0" smtClean="0">
                <a:solidFill>
                  <a:srgbClr val="800000"/>
                </a:solidFill>
              </a:rPr>
              <a:t>The Devil</a:t>
            </a:r>
            <a:r>
              <a:rPr lang="en-US" sz="2400" dirty="0" smtClean="0">
                <a:solidFill>
                  <a:srgbClr val="800000"/>
                </a:solidFill>
              </a:rPr>
              <a:t> </a:t>
            </a:r>
            <a:r>
              <a:rPr lang="en-US" sz="2400" dirty="0" smtClean="0">
                <a:solidFill>
                  <a:srgbClr val="800000"/>
                </a:solidFill>
              </a:rPr>
              <a:t>?</a:t>
            </a:r>
            <a:endParaRPr lang="en-US" sz="2400" dirty="0">
              <a:solidFill>
                <a:srgbClr val="800000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myKRnat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9892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Freeform 80"/>
          <p:cNvSpPr>
            <a:spLocks/>
          </p:cNvSpPr>
          <p:nvPr/>
        </p:nvSpPr>
        <p:spPr bwMode="auto">
          <a:xfrm>
            <a:off x="4152900" y="1871663"/>
            <a:ext cx="3738563" cy="2697162"/>
          </a:xfrm>
          <a:custGeom>
            <a:avLst/>
            <a:gdLst>
              <a:gd name="T0" fmla="*/ 2147483647 w 2355"/>
              <a:gd name="T1" fmla="*/ 2147483647 h 1699"/>
              <a:gd name="T2" fmla="*/ 2147483647 w 2355"/>
              <a:gd name="T3" fmla="*/ 2147483647 h 1699"/>
              <a:gd name="T4" fmla="*/ 2147483647 w 2355"/>
              <a:gd name="T5" fmla="*/ 2147483647 h 1699"/>
              <a:gd name="T6" fmla="*/ 2147483647 w 2355"/>
              <a:gd name="T7" fmla="*/ 2147483647 h 1699"/>
              <a:gd name="T8" fmla="*/ 2147483647 w 2355"/>
              <a:gd name="T9" fmla="*/ 2147483647 h 1699"/>
              <a:gd name="T10" fmla="*/ 2147483647 w 2355"/>
              <a:gd name="T11" fmla="*/ 2147483647 h 1699"/>
              <a:gd name="T12" fmla="*/ 2147483647 w 2355"/>
              <a:gd name="T13" fmla="*/ 2147483647 h 1699"/>
              <a:gd name="T14" fmla="*/ 2147483647 w 2355"/>
              <a:gd name="T15" fmla="*/ 2147483647 h 1699"/>
              <a:gd name="T16" fmla="*/ 2147483647 w 2355"/>
              <a:gd name="T17" fmla="*/ 2147483647 h 1699"/>
              <a:gd name="T18" fmla="*/ 2147483647 w 2355"/>
              <a:gd name="T19" fmla="*/ 2147483647 h 1699"/>
              <a:gd name="T20" fmla="*/ 2147483647 w 2355"/>
              <a:gd name="T21" fmla="*/ 2147483647 h 1699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355"/>
              <a:gd name="T34" fmla="*/ 0 h 1699"/>
              <a:gd name="T35" fmla="*/ 2355 w 2355"/>
              <a:gd name="T36" fmla="*/ 1699 h 1699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355" h="1699">
                <a:moveTo>
                  <a:pt x="349" y="761"/>
                </a:moveTo>
                <a:cubicBezTo>
                  <a:pt x="587" y="729"/>
                  <a:pt x="1414" y="820"/>
                  <a:pt x="1651" y="732"/>
                </a:cubicBezTo>
                <a:cubicBezTo>
                  <a:pt x="1888" y="644"/>
                  <a:pt x="1710" y="351"/>
                  <a:pt x="1773" y="230"/>
                </a:cubicBezTo>
                <a:cubicBezTo>
                  <a:pt x="1836" y="109"/>
                  <a:pt x="1947" y="16"/>
                  <a:pt x="2029" y="8"/>
                </a:cubicBezTo>
                <a:cubicBezTo>
                  <a:pt x="2111" y="0"/>
                  <a:pt x="2213" y="27"/>
                  <a:pt x="2267" y="183"/>
                </a:cubicBezTo>
                <a:cubicBezTo>
                  <a:pt x="2321" y="339"/>
                  <a:pt x="2355" y="707"/>
                  <a:pt x="2355" y="942"/>
                </a:cubicBezTo>
                <a:cubicBezTo>
                  <a:pt x="2355" y="1177"/>
                  <a:pt x="2353" y="1485"/>
                  <a:pt x="2267" y="1592"/>
                </a:cubicBezTo>
                <a:cubicBezTo>
                  <a:pt x="2181" y="1699"/>
                  <a:pt x="1939" y="1680"/>
                  <a:pt x="1840" y="1586"/>
                </a:cubicBezTo>
                <a:cubicBezTo>
                  <a:pt x="1741" y="1492"/>
                  <a:pt x="1940" y="1135"/>
                  <a:pt x="1670" y="1025"/>
                </a:cubicBezTo>
                <a:cubicBezTo>
                  <a:pt x="1400" y="915"/>
                  <a:pt x="440" y="967"/>
                  <a:pt x="220" y="923"/>
                </a:cubicBezTo>
                <a:cubicBezTo>
                  <a:pt x="0" y="879"/>
                  <a:pt x="127" y="795"/>
                  <a:pt x="349" y="761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30188"/>
            <a:ext cx="6673850" cy="92539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solidFill>
                  <a:srgbClr val="3366FF"/>
                </a:solidFill>
                <a:cs typeface="+mj-cs"/>
              </a:rPr>
              <a:t>NAT: network address translation</a:t>
            </a:r>
          </a:p>
        </p:txBody>
      </p:sp>
      <p:sp>
        <p:nvSpPr>
          <p:cNvPr id="102403" name="Freeform 4"/>
          <p:cNvSpPr>
            <a:spLocks/>
          </p:cNvSpPr>
          <p:nvPr/>
        </p:nvSpPr>
        <p:spPr bwMode="auto">
          <a:xfrm>
            <a:off x="0" y="2579688"/>
            <a:ext cx="3849688" cy="1425575"/>
          </a:xfrm>
          <a:custGeom>
            <a:avLst/>
            <a:gdLst>
              <a:gd name="T0" fmla="*/ 2147483647 w 2425"/>
              <a:gd name="T1" fmla="*/ 2147483647 h 898"/>
              <a:gd name="T2" fmla="*/ 2147483647 w 2425"/>
              <a:gd name="T3" fmla="*/ 2147483647 h 898"/>
              <a:gd name="T4" fmla="*/ 2147483647 w 2425"/>
              <a:gd name="T5" fmla="*/ 2147483647 h 898"/>
              <a:gd name="T6" fmla="*/ 2147483647 w 2425"/>
              <a:gd name="T7" fmla="*/ 2147483647 h 898"/>
              <a:gd name="T8" fmla="*/ 2147483647 w 2425"/>
              <a:gd name="T9" fmla="*/ 2147483647 h 898"/>
              <a:gd name="T10" fmla="*/ 2147483647 w 2425"/>
              <a:gd name="T11" fmla="*/ 2147483647 h 898"/>
              <a:gd name="T12" fmla="*/ 2147483647 w 2425"/>
              <a:gd name="T13" fmla="*/ 2147483647 h 898"/>
              <a:gd name="T14" fmla="*/ 2147483647 w 2425"/>
              <a:gd name="T15" fmla="*/ 2147483647 h 89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425"/>
              <a:gd name="T25" fmla="*/ 0 h 898"/>
              <a:gd name="T26" fmla="*/ 2425 w 2425"/>
              <a:gd name="T27" fmla="*/ 898 h 89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425" h="898">
                <a:moveTo>
                  <a:pt x="2056" y="289"/>
                </a:moveTo>
                <a:cubicBezTo>
                  <a:pt x="1826" y="223"/>
                  <a:pt x="1133" y="113"/>
                  <a:pt x="810" y="75"/>
                </a:cubicBezTo>
                <a:cubicBezTo>
                  <a:pt x="487" y="37"/>
                  <a:pt x="230" y="0"/>
                  <a:pt x="115" y="60"/>
                </a:cubicBezTo>
                <a:cubicBezTo>
                  <a:pt x="0" y="120"/>
                  <a:pt x="121" y="301"/>
                  <a:pt x="121" y="433"/>
                </a:cubicBezTo>
                <a:cubicBezTo>
                  <a:pt x="121" y="565"/>
                  <a:pt x="25" y="802"/>
                  <a:pt x="115" y="850"/>
                </a:cubicBezTo>
                <a:cubicBezTo>
                  <a:pt x="205" y="898"/>
                  <a:pt x="316" y="784"/>
                  <a:pt x="662" y="721"/>
                </a:cubicBezTo>
                <a:cubicBezTo>
                  <a:pt x="1008" y="658"/>
                  <a:pt x="1961" y="544"/>
                  <a:pt x="2193" y="472"/>
                </a:cubicBezTo>
                <a:cubicBezTo>
                  <a:pt x="2425" y="400"/>
                  <a:pt x="2292" y="327"/>
                  <a:pt x="2056" y="289"/>
                </a:cubicBezTo>
                <a:close/>
              </a:path>
            </a:pathLst>
          </a:custGeom>
          <a:gradFill rotWithShape="1">
            <a:gsLst>
              <a:gs pos="0">
                <a:srgbClr val="FFFFFF">
                  <a:alpha val="98000"/>
                </a:srgbClr>
              </a:gs>
              <a:gs pos="100000">
                <a:srgbClr val="66CC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04" name="Line 8"/>
          <p:cNvSpPr>
            <a:spLocks noChangeShapeType="1"/>
          </p:cNvSpPr>
          <p:nvPr/>
        </p:nvSpPr>
        <p:spPr bwMode="auto">
          <a:xfrm flipV="1">
            <a:off x="4267200" y="3182938"/>
            <a:ext cx="1214438" cy="111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2405" name="Line 9"/>
          <p:cNvSpPr>
            <a:spLocks noChangeShapeType="1"/>
          </p:cNvSpPr>
          <p:nvPr/>
        </p:nvSpPr>
        <p:spPr bwMode="auto">
          <a:xfrm flipH="1">
            <a:off x="7010400" y="3233738"/>
            <a:ext cx="3000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2406" name="Line 10"/>
          <p:cNvSpPr>
            <a:spLocks noChangeShapeType="1"/>
          </p:cNvSpPr>
          <p:nvPr/>
        </p:nvSpPr>
        <p:spPr bwMode="auto">
          <a:xfrm>
            <a:off x="7107238" y="2446338"/>
            <a:ext cx="133350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2407" name="Line 11"/>
          <p:cNvSpPr>
            <a:spLocks noChangeShapeType="1"/>
          </p:cNvSpPr>
          <p:nvPr/>
        </p:nvSpPr>
        <p:spPr bwMode="auto">
          <a:xfrm flipV="1">
            <a:off x="7113588" y="3951288"/>
            <a:ext cx="1714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2408" name="Text Box 12"/>
          <p:cNvSpPr txBox="1">
            <a:spLocks noChangeArrowheads="1"/>
          </p:cNvSpPr>
          <p:nvPr/>
        </p:nvSpPr>
        <p:spPr bwMode="auto">
          <a:xfrm>
            <a:off x="7732713" y="2176463"/>
            <a:ext cx="9191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/>
              <a:t>10.0.0.1</a:t>
            </a:r>
          </a:p>
        </p:txBody>
      </p:sp>
      <p:sp>
        <p:nvSpPr>
          <p:cNvPr id="102409" name="Text Box 13"/>
          <p:cNvSpPr txBox="1">
            <a:spLocks noChangeArrowheads="1"/>
          </p:cNvSpPr>
          <p:nvPr/>
        </p:nvSpPr>
        <p:spPr bwMode="auto">
          <a:xfrm>
            <a:off x="7859713" y="2944813"/>
            <a:ext cx="9191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/>
              <a:t>10.0.0.2</a:t>
            </a:r>
          </a:p>
        </p:txBody>
      </p:sp>
      <p:sp>
        <p:nvSpPr>
          <p:cNvPr id="102410" name="Text Box 14"/>
          <p:cNvSpPr txBox="1">
            <a:spLocks noChangeArrowheads="1"/>
          </p:cNvSpPr>
          <p:nvPr/>
        </p:nvSpPr>
        <p:spPr bwMode="auto">
          <a:xfrm>
            <a:off x="7810500" y="3751263"/>
            <a:ext cx="9191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/>
              <a:t>10.0.0.3</a:t>
            </a:r>
          </a:p>
        </p:txBody>
      </p:sp>
      <p:sp>
        <p:nvSpPr>
          <p:cNvPr id="102411" name="Text Box 15"/>
          <p:cNvSpPr txBox="1">
            <a:spLocks noChangeArrowheads="1"/>
          </p:cNvSpPr>
          <p:nvPr/>
        </p:nvSpPr>
        <p:spPr bwMode="auto">
          <a:xfrm>
            <a:off x="4217988" y="2667000"/>
            <a:ext cx="9191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/>
              <a:t>10.0.0.4</a:t>
            </a:r>
          </a:p>
        </p:txBody>
      </p:sp>
      <p:sp>
        <p:nvSpPr>
          <p:cNvPr id="102412" name="Line 16"/>
          <p:cNvSpPr>
            <a:spLocks noChangeShapeType="1"/>
          </p:cNvSpPr>
          <p:nvPr/>
        </p:nvSpPr>
        <p:spPr bwMode="auto">
          <a:xfrm flipH="1">
            <a:off x="4341813" y="2944813"/>
            <a:ext cx="85725" cy="128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2413" name="Text Box 17"/>
          <p:cNvSpPr txBox="1">
            <a:spLocks noChangeArrowheads="1"/>
          </p:cNvSpPr>
          <p:nvPr/>
        </p:nvSpPr>
        <p:spPr bwMode="auto">
          <a:xfrm>
            <a:off x="2324100" y="3324225"/>
            <a:ext cx="12573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/>
              <a:t>138.76.29.7</a:t>
            </a:r>
          </a:p>
        </p:txBody>
      </p:sp>
      <p:sp>
        <p:nvSpPr>
          <p:cNvPr id="102414" name="Line 18"/>
          <p:cNvSpPr>
            <a:spLocks noChangeShapeType="1"/>
          </p:cNvSpPr>
          <p:nvPr/>
        </p:nvSpPr>
        <p:spPr bwMode="auto">
          <a:xfrm flipH="1">
            <a:off x="3502025" y="3271838"/>
            <a:ext cx="85725" cy="128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2415" name="Line 79"/>
          <p:cNvSpPr>
            <a:spLocks noChangeShapeType="1"/>
          </p:cNvSpPr>
          <p:nvPr/>
        </p:nvSpPr>
        <p:spPr bwMode="auto">
          <a:xfrm>
            <a:off x="706438" y="3222625"/>
            <a:ext cx="3025775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2416" name="Text Box 81"/>
          <p:cNvSpPr txBox="1">
            <a:spLocks noChangeArrowheads="1"/>
          </p:cNvSpPr>
          <p:nvPr/>
        </p:nvSpPr>
        <p:spPr bwMode="auto">
          <a:xfrm>
            <a:off x="4716463" y="1674813"/>
            <a:ext cx="2279650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800"/>
              <a:t>local network</a:t>
            </a:r>
          </a:p>
          <a:p>
            <a:pPr algn="ctr"/>
            <a:r>
              <a:rPr lang="en-US" sz="1800"/>
              <a:t>(e.g., home network)</a:t>
            </a:r>
          </a:p>
          <a:p>
            <a:pPr algn="ctr"/>
            <a:r>
              <a:rPr lang="en-US" sz="1800"/>
              <a:t>10.0.0/24</a:t>
            </a:r>
          </a:p>
        </p:txBody>
      </p:sp>
      <p:sp>
        <p:nvSpPr>
          <p:cNvPr id="102417" name="Line 82"/>
          <p:cNvSpPr>
            <a:spLocks noChangeShapeType="1"/>
          </p:cNvSpPr>
          <p:nvPr/>
        </p:nvSpPr>
        <p:spPr bwMode="auto">
          <a:xfrm>
            <a:off x="6985000" y="1900238"/>
            <a:ext cx="13858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2418" name="Line 83"/>
          <p:cNvSpPr>
            <a:spLocks noChangeShapeType="1"/>
          </p:cNvSpPr>
          <p:nvPr/>
        </p:nvSpPr>
        <p:spPr bwMode="auto">
          <a:xfrm>
            <a:off x="4033838" y="1760538"/>
            <a:ext cx="0" cy="1081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2419" name="Line 84"/>
          <p:cNvSpPr>
            <a:spLocks noChangeShapeType="1"/>
          </p:cNvSpPr>
          <p:nvPr/>
        </p:nvSpPr>
        <p:spPr bwMode="auto">
          <a:xfrm flipH="1" flipV="1">
            <a:off x="4173538" y="1887538"/>
            <a:ext cx="898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2420" name="Line 86"/>
          <p:cNvSpPr>
            <a:spLocks noChangeShapeType="1"/>
          </p:cNvSpPr>
          <p:nvPr/>
        </p:nvSpPr>
        <p:spPr bwMode="auto">
          <a:xfrm>
            <a:off x="2578100" y="1900238"/>
            <a:ext cx="13858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2421" name="Line 87"/>
          <p:cNvSpPr>
            <a:spLocks noChangeShapeType="1"/>
          </p:cNvSpPr>
          <p:nvPr/>
        </p:nvSpPr>
        <p:spPr bwMode="auto">
          <a:xfrm flipH="1" flipV="1">
            <a:off x="766763" y="1887538"/>
            <a:ext cx="898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2422" name="Text Box 88"/>
          <p:cNvSpPr txBox="1">
            <a:spLocks noChangeArrowheads="1"/>
          </p:cNvSpPr>
          <p:nvPr/>
        </p:nvSpPr>
        <p:spPr bwMode="auto">
          <a:xfrm>
            <a:off x="1654175" y="1662113"/>
            <a:ext cx="9588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800"/>
              <a:t>rest of</a:t>
            </a:r>
          </a:p>
          <a:p>
            <a:pPr algn="ctr"/>
            <a:r>
              <a:rPr lang="en-US" sz="1800"/>
              <a:t>Internet</a:t>
            </a:r>
          </a:p>
        </p:txBody>
      </p:sp>
      <p:sp>
        <p:nvSpPr>
          <p:cNvPr id="102423" name="Text Box 90"/>
          <p:cNvSpPr txBox="1">
            <a:spLocks noChangeArrowheads="1"/>
          </p:cNvSpPr>
          <p:nvPr/>
        </p:nvSpPr>
        <p:spPr bwMode="auto">
          <a:xfrm>
            <a:off x="4341813" y="4568825"/>
            <a:ext cx="3763963" cy="133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85000"/>
              </a:lnSpc>
            </a:pPr>
            <a:r>
              <a:rPr lang="en-US" dirty="0">
                <a:latin typeface="Gill Sans MT" charset="0"/>
              </a:rPr>
              <a:t>datagrams with source or </a:t>
            </a:r>
          </a:p>
          <a:p>
            <a:pPr>
              <a:lnSpc>
                <a:spcPct val="85000"/>
              </a:lnSpc>
            </a:pPr>
            <a:r>
              <a:rPr lang="en-US" dirty="0">
                <a:latin typeface="Gill Sans MT" charset="0"/>
              </a:rPr>
              <a:t>destination in this network</a:t>
            </a:r>
          </a:p>
          <a:p>
            <a:pPr>
              <a:lnSpc>
                <a:spcPct val="85000"/>
              </a:lnSpc>
            </a:pPr>
            <a:r>
              <a:rPr lang="en-US" dirty="0">
                <a:latin typeface="Gill Sans MT" charset="0"/>
              </a:rPr>
              <a:t>have 10.0.0/24 address for </a:t>
            </a:r>
          </a:p>
          <a:p>
            <a:pPr>
              <a:lnSpc>
                <a:spcPct val="85000"/>
              </a:lnSpc>
            </a:pPr>
            <a:r>
              <a:rPr lang="en-US" dirty="0">
                <a:latin typeface="Gill Sans MT" charset="0"/>
              </a:rPr>
              <a:t>source, destination (as usual)</a:t>
            </a:r>
          </a:p>
        </p:txBody>
      </p:sp>
      <p:sp>
        <p:nvSpPr>
          <p:cNvPr id="102424" name="Text Box 92"/>
          <p:cNvSpPr txBox="1">
            <a:spLocks noChangeArrowheads="1"/>
          </p:cNvSpPr>
          <p:nvPr/>
        </p:nvSpPr>
        <p:spPr bwMode="auto">
          <a:xfrm>
            <a:off x="269874" y="4486981"/>
            <a:ext cx="3763963" cy="16712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lnSpc>
                <a:spcPct val="85000"/>
              </a:lnSpc>
            </a:pPr>
            <a:r>
              <a:rPr lang="en-US" i="1" dirty="0">
                <a:solidFill>
                  <a:srgbClr val="CC0000"/>
                </a:solidFill>
                <a:latin typeface="Gill Sans MT" charset="0"/>
              </a:rPr>
              <a:t>all</a:t>
            </a:r>
            <a:r>
              <a:rPr lang="en-US" dirty="0">
                <a:solidFill>
                  <a:srgbClr val="CC0000"/>
                </a:solidFill>
                <a:latin typeface="Gill Sans MT" charset="0"/>
              </a:rPr>
              <a:t> </a:t>
            </a:r>
            <a:r>
              <a:rPr lang="en-US" dirty="0">
                <a:latin typeface="Gill Sans MT" charset="0"/>
              </a:rPr>
              <a:t>datagrams </a:t>
            </a:r>
            <a:r>
              <a:rPr lang="en-US" i="1" dirty="0">
                <a:solidFill>
                  <a:srgbClr val="CC0000"/>
                </a:solidFill>
                <a:latin typeface="Gill Sans MT" charset="0"/>
              </a:rPr>
              <a:t>leaving</a:t>
            </a:r>
            <a:r>
              <a:rPr lang="en-US" dirty="0">
                <a:latin typeface="Gill Sans MT" charset="0"/>
              </a:rPr>
              <a:t> local</a:t>
            </a:r>
          </a:p>
          <a:p>
            <a:pPr algn="r">
              <a:lnSpc>
                <a:spcPct val="85000"/>
              </a:lnSpc>
            </a:pPr>
            <a:r>
              <a:rPr lang="en-US" dirty="0">
                <a:latin typeface="Gill Sans MT" charset="0"/>
              </a:rPr>
              <a:t>network have </a:t>
            </a:r>
            <a:r>
              <a:rPr lang="en-US" i="1" dirty="0">
                <a:solidFill>
                  <a:srgbClr val="CC0000"/>
                </a:solidFill>
                <a:latin typeface="Gill Sans MT" charset="0"/>
              </a:rPr>
              <a:t>same</a:t>
            </a:r>
            <a:r>
              <a:rPr lang="en-US" dirty="0">
                <a:latin typeface="Gill Sans MT" charset="0"/>
              </a:rPr>
              <a:t> single source NAT IP address: 138.76.29.7</a:t>
            </a:r>
            <a:r>
              <a:rPr lang="en-US" dirty="0" smtClean="0">
                <a:latin typeface="Gill Sans MT" charset="0"/>
              </a:rPr>
              <a:t>, different </a:t>
            </a:r>
            <a:r>
              <a:rPr lang="en-US" dirty="0">
                <a:latin typeface="Gill Sans MT" charset="0"/>
              </a:rPr>
              <a:t>source port numbers</a:t>
            </a:r>
          </a:p>
        </p:txBody>
      </p:sp>
      <p:sp>
        <p:nvSpPr>
          <p:cNvPr id="102426" name="Line 96"/>
          <p:cNvSpPr>
            <a:spLocks noChangeShapeType="1"/>
          </p:cNvSpPr>
          <p:nvPr/>
        </p:nvSpPr>
        <p:spPr bwMode="auto">
          <a:xfrm flipV="1">
            <a:off x="4818063" y="3344863"/>
            <a:ext cx="668337" cy="1427162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2427" name="Line 97"/>
          <p:cNvSpPr>
            <a:spLocks noChangeShapeType="1"/>
          </p:cNvSpPr>
          <p:nvPr/>
        </p:nvSpPr>
        <p:spPr bwMode="auto">
          <a:xfrm flipV="1">
            <a:off x="2706688" y="3308350"/>
            <a:ext cx="668337" cy="1427163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102428" name="Group 98"/>
          <p:cNvGrpSpPr>
            <a:grpSpLocks/>
          </p:cNvGrpSpPr>
          <p:nvPr/>
        </p:nvGrpSpPr>
        <p:grpSpPr bwMode="auto">
          <a:xfrm>
            <a:off x="3633788" y="3059113"/>
            <a:ext cx="900112" cy="347662"/>
            <a:chOff x="4396" y="1245"/>
            <a:chExt cx="672" cy="248"/>
          </a:xfrm>
        </p:grpSpPr>
        <p:sp>
          <p:nvSpPr>
            <p:cNvPr id="102440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charset="0"/>
                <a:cs typeface="Arial" charset="0"/>
              </a:endParaRPr>
            </a:p>
          </p:txBody>
        </p:sp>
        <p:sp>
          <p:nvSpPr>
            <p:cNvPr id="102441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>
                <a:latin typeface="Times New Roman" charset="0"/>
                <a:cs typeface="Arial" charset="0"/>
              </a:endParaRPr>
            </a:p>
          </p:txBody>
        </p:sp>
        <p:sp>
          <p:nvSpPr>
            <p:cNvPr id="102442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charset="0"/>
                <a:cs typeface="Arial" charset="0"/>
              </a:endParaRPr>
            </a:p>
          </p:txBody>
        </p:sp>
        <p:grpSp>
          <p:nvGrpSpPr>
            <p:cNvPr id="102443" name="Group 102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02446" name="Freeform 103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447" name="Freeform 104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2444" name="Line 105"/>
            <p:cNvSpPr>
              <a:spLocks noChangeShapeType="1"/>
            </p:cNvSpPr>
            <p:nvPr/>
          </p:nvSpPr>
          <p:spPr bwMode="auto">
            <a:xfrm>
              <a:off x="4400" y="1321"/>
              <a:ext cx="0" cy="10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45" name="Line 106"/>
            <p:cNvSpPr>
              <a:spLocks noChangeShapeType="1"/>
            </p:cNvSpPr>
            <p:nvPr/>
          </p:nvSpPr>
          <p:spPr bwMode="auto">
            <a:xfrm>
              <a:off x="5063" y="1327"/>
              <a:ext cx="0" cy="10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2429" name="Group 107"/>
          <p:cNvGrpSpPr>
            <a:grpSpLocks/>
          </p:cNvGrpSpPr>
          <p:nvPr/>
        </p:nvGrpSpPr>
        <p:grpSpPr bwMode="auto">
          <a:xfrm flipH="1">
            <a:off x="7207250" y="2239963"/>
            <a:ext cx="641350" cy="558800"/>
            <a:chOff x="-44" y="1473"/>
            <a:chExt cx="981" cy="1105"/>
          </a:xfrm>
        </p:grpSpPr>
        <p:pic>
          <p:nvPicPr>
            <p:cNvPr id="102438" name="Picture 108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2439" name="Freeform 109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8034 w 356"/>
                <a:gd name="T3" fmla="*/ 1220 h 368"/>
                <a:gd name="T4" fmla="*/ 21394 w 356"/>
                <a:gd name="T5" fmla="*/ 25425 h 368"/>
                <a:gd name="T6" fmla="*/ 4715 w 356"/>
                <a:gd name="T7" fmla="*/ 3179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02430" name="Group 110"/>
          <p:cNvGrpSpPr>
            <a:grpSpLocks/>
          </p:cNvGrpSpPr>
          <p:nvPr/>
        </p:nvGrpSpPr>
        <p:grpSpPr bwMode="auto">
          <a:xfrm flipH="1">
            <a:off x="7246938" y="2916238"/>
            <a:ext cx="641350" cy="558800"/>
            <a:chOff x="-44" y="1473"/>
            <a:chExt cx="981" cy="1105"/>
          </a:xfrm>
        </p:grpSpPr>
        <p:pic>
          <p:nvPicPr>
            <p:cNvPr id="102436" name="Picture 111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2437" name="Freeform 112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8034 w 356"/>
                <a:gd name="T3" fmla="*/ 1220 h 368"/>
                <a:gd name="T4" fmla="*/ 21394 w 356"/>
                <a:gd name="T5" fmla="*/ 25425 h 368"/>
                <a:gd name="T6" fmla="*/ 4715 w 356"/>
                <a:gd name="T7" fmla="*/ 3179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02431" name="Group 113"/>
          <p:cNvGrpSpPr>
            <a:grpSpLocks/>
          </p:cNvGrpSpPr>
          <p:nvPr/>
        </p:nvGrpSpPr>
        <p:grpSpPr bwMode="auto">
          <a:xfrm flipH="1">
            <a:off x="7254875" y="3670300"/>
            <a:ext cx="641350" cy="558800"/>
            <a:chOff x="-44" y="1473"/>
            <a:chExt cx="981" cy="1105"/>
          </a:xfrm>
        </p:grpSpPr>
        <p:pic>
          <p:nvPicPr>
            <p:cNvPr id="102434" name="Picture 114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2435" name="Freeform 115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8034 w 356"/>
                <a:gd name="T3" fmla="*/ 1220 h 368"/>
                <a:gd name="T4" fmla="*/ 21394 w 356"/>
                <a:gd name="T5" fmla="*/ 25425 h 368"/>
                <a:gd name="T6" fmla="*/ 4715 w 356"/>
                <a:gd name="T7" fmla="*/ 3179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48DE2-9A76-3247-B367-B8505F53F22E}" type="datetime1">
              <a:rPr lang="en-US" smtClean="0"/>
              <a:t>9/27/19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myKRnat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D666A-6E2D-D54D-B332-5F0D4FFDB53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7143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8288" y="1329524"/>
            <a:ext cx="8418512" cy="4648200"/>
          </a:xfrm>
        </p:spPr>
        <p:txBody>
          <a:bodyPr>
            <a:normAutofit lnSpcReduction="10000"/>
          </a:bodyPr>
          <a:lstStyle/>
          <a:p>
            <a:pPr>
              <a:buFont typeface="Wingdings" charset="0"/>
              <a:buNone/>
            </a:pPr>
            <a:r>
              <a:rPr lang="en-US" i="1" dirty="0">
                <a:solidFill>
                  <a:srgbClr val="CC0000"/>
                </a:solidFill>
                <a:latin typeface="Gill Sans MT" charset="0"/>
              </a:rPr>
              <a:t>motivation:</a:t>
            </a:r>
            <a:r>
              <a:rPr lang="en-US" dirty="0">
                <a:latin typeface="Gill Sans MT" charset="0"/>
              </a:rPr>
              <a:t> local network uses just one IP address as far as outside world is concerned:</a:t>
            </a:r>
          </a:p>
          <a:p>
            <a:pPr lvl="1">
              <a:buFont typeface="Wingdings" charset="0"/>
              <a:buChar char="§"/>
            </a:pPr>
            <a:r>
              <a:rPr lang="en-US" sz="2800" dirty="0">
                <a:latin typeface="Gill Sans MT" charset="0"/>
                <a:cs typeface="Gill Sans MT" charset="0"/>
              </a:rPr>
              <a:t>range of addresses not needed from ISP:  just one IP address for all devices</a:t>
            </a:r>
          </a:p>
          <a:p>
            <a:pPr lvl="1">
              <a:buFont typeface="Wingdings" charset="0"/>
              <a:buChar char="§"/>
            </a:pPr>
            <a:r>
              <a:rPr lang="en-US" sz="2800" dirty="0">
                <a:latin typeface="Gill Sans MT" charset="0"/>
                <a:cs typeface="Gill Sans MT" charset="0"/>
              </a:rPr>
              <a:t>can change addresses of devices in local network without notifying outside world</a:t>
            </a:r>
          </a:p>
          <a:p>
            <a:pPr lvl="1">
              <a:buFont typeface="Wingdings" charset="0"/>
              <a:buChar char="§"/>
            </a:pPr>
            <a:r>
              <a:rPr lang="en-US" sz="2800" dirty="0">
                <a:latin typeface="Gill Sans MT" charset="0"/>
                <a:cs typeface="Gill Sans MT" charset="0"/>
              </a:rPr>
              <a:t>can change ISP without changing addresses of devices in local network</a:t>
            </a:r>
          </a:p>
          <a:p>
            <a:pPr lvl="1">
              <a:buFont typeface="Wingdings" charset="0"/>
              <a:buChar char="§"/>
            </a:pPr>
            <a:r>
              <a:rPr lang="en-US" sz="2800" dirty="0">
                <a:latin typeface="Gill Sans MT" charset="0"/>
                <a:cs typeface="Gill Sans MT" charset="0"/>
              </a:rPr>
              <a:t>devices inside local net not explicitly </a:t>
            </a:r>
            <a:r>
              <a:rPr lang="en-US" sz="2800" dirty="0" smtClean="0">
                <a:latin typeface="Gill Sans MT" charset="0"/>
                <a:cs typeface="Gill Sans MT" charset="0"/>
              </a:rPr>
              <a:t>addressable  or visible </a:t>
            </a:r>
            <a:r>
              <a:rPr lang="en-US" sz="2800" dirty="0">
                <a:latin typeface="Gill Sans MT" charset="0"/>
                <a:cs typeface="Gill Sans MT" charset="0"/>
              </a:rPr>
              <a:t>by outside world (a security plus)</a:t>
            </a:r>
          </a:p>
          <a:p>
            <a:pPr>
              <a:buFont typeface="Wingdings" charset="0"/>
              <a:buNone/>
            </a:pPr>
            <a:endParaRPr lang="en-US" dirty="0">
              <a:latin typeface="Gill Sans MT" charset="0"/>
            </a:endParaRPr>
          </a:p>
        </p:txBody>
      </p:sp>
      <p:sp>
        <p:nvSpPr>
          <p:cNvPr id="57349" name="Rectangle 8"/>
          <p:cNvSpPr>
            <a:spLocks noGrp="1" noChangeArrowheads="1"/>
          </p:cNvSpPr>
          <p:nvPr>
            <p:ph type="title"/>
          </p:nvPr>
        </p:nvSpPr>
        <p:spPr>
          <a:xfrm>
            <a:off x="533400" y="230188"/>
            <a:ext cx="6951485" cy="68594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solidFill>
                  <a:srgbClr val="3366FF"/>
                </a:solidFill>
                <a:cs typeface="+mj-cs"/>
              </a:rPr>
              <a:t>NAT: network address translation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D8C1A-10BA-D847-87FE-61DBC647DFA1}" type="datetime1">
              <a:rPr lang="en-US" smtClean="0"/>
              <a:t>9/27/19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myKRnat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D666A-6E2D-D54D-B332-5F0D4FFDB53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2283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4950" y="1482725"/>
            <a:ext cx="8575675" cy="46482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charset="0"/>
              <a:buNone/>
            </a:pPr>
            <a:r>
              <a:rPr lang="en-US" dirty="0">
                <a:solidFill>
                  <a:srgbClr val="FF0000"/>
                </a:solidFill>
                <a:latin typeface="Gill Sans MT" charset="0"/>
              </a:rPr>
              <a:t>   </a:t>
            </a:r>
            <a:r>
              <a:rPr lang="en-US" i="1" dirty="0">
                <a:solidFill>
                  <a:srgbClr val="CC0000"/>
                </a:solidFill>
                <a:latin typeface="Gill Sans MT" charset="0"/>
              </a:rPr>
              <a:t>implementation</a:t>
            </a:r>
            <a:r>
              <a:rPr lang="en-US" dirty="0">
                <a:solidFill>
                  <a:srgbClr val="CC0000"/>
                </a:solidFill>
                <a:latin typeface="Gill Sans MT" charset="0"/>
              </a:rPr>
              <a:t>:</a:t>
            </a:r>
            <a:r>
              <a:rPr lang="en-US" dirty="0">
                <a:latin typeface="Gill Sans MT" charset="0"/>
              </a:rPr>
              <a:t> NAT router must:</a:t>
            </a:r>
            <a:br>
              <a:rPr lang="en-US" dirty="0">
                <a:latin typeface="Gill Sans MT" charset="0"/>
              </a:rPr>
            </a:br>
            <a:endParaRPr lang="en-US" dirty="0">
              <a:latin typeface="Gill Sans MT" charset="0"/>
            </a:endParaRPr>
          </a:p>
          <a:p>
            <a:pPr lvl="1">
              <a:lnSpc>
                <a:spcPct val="80000"/>
              </a:lnSpc>
              <a:buFont typeface="Wingdings" charset="0"/>
              <a:buChar char="§"/>
            </a:pPr>
            <a:r>
              <a:rPr lang="en-US" sz="2200" i="1" dirty="0">
                <a:solidFill>
                  <a:srgbClr val="000099"/>
                </a:solidFill>
                <a:latin typeface="Gill Sans MT" charset="0"/>
                <a:cs typeface="Gill Sans MT" charset="0"/>
              </a:rPr>
              <a:t>outgoing datagrams:</a:t>
            </a:r>
            <a:r>
              <a:rPr lang="en-US" sz="2200" dirty="0">
                <a:solidFill>
                  <a:srgbClr val="000099"/>
                </a:solidFill>
                <a:latin typeface="Gill Sans MT" charset="0"/>
                <a:cs typeface="Gill Sans MT" charset="0"/>
              </a:rPr>
              <a:t> </a:t>
            </a:r>
            <a:r>
              <a:rPr lang="en-US" sz="2200" i="1" dirty="0">
                <a:solidFill>
                  <a:srgbClr val="000099"/>
                </a:solidFill>
                <a:latin typeface="Gill Sans MT" charset="0"/>
                <a:cs typeface="Gill Sans MT" charset="0"/>
              </a:rPr>
              <a:t>replace</a:t>
            </a:r>
            <a:r>
              <a:rPr lang="en-US" sz="2200" dirty="0">
                <a:latin typeface="Gill Sans MT" charset="0"/>
                <a:cs typeface="Gill Sans MT" charset="0"/>
              </a:rPr>
              <a:t> (source IP address, port #) of every outgoing datagram to (NAT IP address, new port #)</a:t>
            </a:r>
          </a:p>
          <a:p>
            <a:pPr marL="914400" lvl="2" indent="0">
              <a:lnSpc>
                <a:spcPct val="80000"/>
              </a:lnSpc>
              <a:buFontTx/>
              <a:buNone/>
            </a:pPr>
            <a:r>
              <a:rPr lang="en-US" sz="2200" dirty="0">
                <a:latin typeface="Gill Sans MT" charset="0"/>
                <a:cs typeface="Gill Sans MT" charset="0"/>
              </a:rPr>
              <a:t>. . . remote clients/servers will respond using (NAT IP address, new port #) as destination </a:t>
            </a:r>
            <a:r>
              <a:rPr lang="en-US" sz="2200" dirty="0" err="1">
                <a:latin typeface="Gill Sans MT" charset="0"/>
                <a:cs typeface="Gill Sans MT" charset="0"/>
              </a:rPr>
              <a:t>addr</a:t>
            </a:r>
            <a:r>
              <a:rPr lang="en-US" sz="2200" dirty="0">
                <a:latin typeface="Gill Sans MT" charset="0"/>
                <a:cs typeface="Gill Sans MT" charset="0"/>
              </a:rPr>
              <a:t/>
            </a:r>
            <a:br>
              <a:rPr lang="en-US" sz="2200" dirty="0">
                <a:latin typeface="Gill Sans MT" charset="0"/>
                <a:cs typeface="Gill Sans MT" charset="0"/>
              </a:rPr>
            </a:br>
            <a:endParaRPr lang="en-US" sz="2200" dirty="0">
              <a:latin typeface="Gill Sans MT" charset="0"/>
              <a:cs typeface="Gill Sans MT" charset="0"/>
            </a:endParaRPr>
          </a:p>
          <a:p>
            <a:pPr lvl="1">
              <a:lnSpc>
                <a:spcPct val="80000"/>
              </a:lnSpc>
              <a:buFont typeface="Wingdings" charset="0"/>
              <a:buChar char="§"/>
            </a:pPr>
            <a:r>
              <a:rPr lang="en-US" sz="2200" i="1" dirty="0">
                <a:solidFill>
                  <a:srgbClr val="000099"/>
                </a:solidFill>
                <a:latin typeface="Gill Sans MT" charset="0"/>
                <a:cs typeface="Gill Sans MT" charset="0"/>
              </a:rPr>
              <a:t>remember (in NAT translation table)</a:t>
            </a:r>
            <a:r>
              <a:rPr lang="en-US" sz="2200" i="1" dirty="0">
                <a:solidFill>
                  <a:schemeClr val="accent2"/>
                </a:solidFill>
                <a:latin typeface="Gill Sans MT" charset="0"/>
                <a:cs typeface="Gill Sans MT" charset="0"/>
              </a:rPr>
              <a:t> </a:t>
            </a:r>
            <a:r>
              <a:rPr lang="en-US" sz="2200" dirty="0">
                <a:latin typeface="Gill Sans MT" charset="0"/>
                <a:cs typeface="Gill Sans MT" charset="0"/>
              </a:rPr>
              <a:t>every (source IP address, port #)  to (NAT IP address, new port #) translation pair</a:t>
            </a:r>
            <a:br>
              <a:rPr lang="en-US" sz="2200" dirty="0">
                <a:latin typeface="Gill Sans MT" charset="0"/>
                <a:cs typeface="Gill Sans MT" charset="0"/>
              </a:rPr>
            </a:br>
            <a:endParaRPr lang="en-US" sz="2200" dirty="0">
              <a:latin typeface="Gill Sans MT" charset="0"/>
              <a:cs typeface="Gill Sans MT" charset="0"/>
            </a:endParaRPr>
          </a:p>
          <a:p>
            <a:pPr lvl="1">
              <a:lnSpc>
                <a:spcPct val="80000"/>
              </a:lnSpc>
              <a:buFont typeface="Wingdings" charset="0"/>
              <a:buChar char="§"/>
            </a:pPr>
            <a:r>
              <a:rPr lang="en-US" sz="2200" i="1" dirty="0">
                <a:solidFill>
                  <a:srgbClr val="000099"/>
                </a:solidFill>
                <a:latin typeface="Gill Sans MT" charset="0"/>
                <a:cs typeface="Gill Sans MT" charset="0"/>
              </a:rPr>
              <a:t>incoming datagrams:</a:t>
            </a:r>
            <a:r>
              <a:rPr lang="en-US" sz="2200" dirty="0">
                <a:solidFill>
                  <a:srgbClr val="000099"/>
                </a:solidFill>
                <a:latin typeface="Gill Sans MT" charset="0"/>
                <a:cs typeface="Gill Sans MT" charset="0"/>
              </a:rPr>
              <a:t> </a:t>
            </a:r>
            <a:r>
              <a:rPr lang="en-US" sz="2200" i="1" dirty="0">
                <a:solidFill>
                  <a:srgbClr val="000099"/>
                </a:solidFill>
                <a:latin typeface="Gill Sans MT" charset="0"/>
                <a:cs typeface="Gill Sans MT" charset="0"/>
              </a:rPr>
              <a:t>replace</a:t>
            </a:r>
            <a:r>
              <a:rPr lang="en-US" sz="2200" dirty="0">
                <a:latin typeface="Gill Sans MT" charset="0"/>
                <a:cs typeface="Gill Sans MT" charset="0"/>
              </a:rPr>
              <a:t> (NAT IP address, new port #) in </a:t>
            </a:r>
            <a:r>
              <a:rPr lang="en-US" sz="2200" dirty="0" err="1">
                <a:latin typeface="Gill Sans MT" charset="0"/>
                <a:cs typeface="Gill Sans MT" charset="0"/>
              </a:rPr>
              <a:t>dest</a:t>
            </a:r>
            <a:r>
              <a:rPr lang="en-US" sz="2200" dirty="0">
                <a:latin typeface="Gill Sans MT" charset="0"/>
                <a:cs typeface="Gill Sans MT" charset="0"/>
              </a:rPr>
              <a:t> fields of every incoming datagram with corresponding (source IP address, port #) stored in NAT </a:t>
            </a:r>
            <a:r>
              <a:rPr lang="en-US" sz="2200" dirty="0" smtClean="0">
                <a:latin typeface="Gill Sans MT" charset="0"/>
                <a:cs typeface="Gill Sans MT" charset="0"/>
              </a:rPr>
              <a:t>table</a:t>
            </a:r>
          </a:p>
          <a:p>
            <a:pPr lvl="1">
              <a:lnSpc>
                <a:spcPct val="80000"/>
              </a:lnSpc>
              <a:buFont typeface="Wingdings" charset="0"/>
              <a:buChar char="§"/>
            </a:pPr>
            <a:r>
              <a:rPr lang="en-US" sz="2200" dirty="0" smtClean="0">
                <a:solidFill>
                  <a:srgbClr val="FF0000"/>
                </a:solidFill>
                <a:latin typeface="Gill Sans MT" charset="0"/>
                <a:cs typeface="Gill Sans MT" charset="0"/>
              </a:rPr>
              <a:t>Before next slide </a:t>
            </a:r>
            <a:r>
              <a:rPr lang="mr-IN" sz="2200" dirty="0" smtClean="0">
                <a:solidFill>
                  <a:srgbClr val="FF0000"/>
                </a:solidFill>
                <a:latin typeface="Gill Sans MT" charset="0"/>
                <a:cs typeface="Gill Sans MT" charset="0"/>
              </a:rPr>
              <a:t>–</a:t>
            </a:r>
            <a:r>
              <a:rPr lang="en-US" sz="2200" dirty="0" smtClean="0">
                <a:solidFill>
                  <a:srgbClr val="FF0000"/>
                </a:solidFill>
                <a:latin typeface="Gill Sans MT" charset="0"/>
                <a:cs typeface="Gill Sans MT" charset="0"/>
              </a:rPr>
              <a:t> what does table look like??</a:t>
            </a:r>
            <a:endParaRPr lang="en-US" sz="2200" dirty="0">
              <a:solidFill>
                <a:srgbClr val="FF0000"/>
              </a:solidFill>
              <a:latin typeface="Gill Sans MT" charset="0"/>
              <a:cs typeface="Gill Sans MT" charset="0"/>
            </a:endParaRPr>
          </a:p>
          <a:p>
            <a:pPr lvl="1">
              <a:lnSpc>
                <a:spcPct val="80000"/>
              </a:lnSpc>
            </a:pPr>
            <a:endParaRPr lang="en-US" sz="2200" dirty="0">
              <a:latin typeface="Gill Sans MT" charset="0"/>
              <a:cs typeface="Gill Sans MT" charset="0"/>
            </a:endParaRPr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title"/>
          </p:nvPr>
        </p:nvSpPr>
        <p:spPr>
          <a:xfrm>
            <a:off x="533400" y="145749"/>
            <a:ext cx="6607951" cy="91613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solidFill>
                  <a:srgbClr val="3366FF"/>
                </a:solidFill>
                <a:cs typeface="+mj-cs"/>
              </a:rPr>
              <a:t>NAT: network address translation</a:t>
            </a:r>
          </a:p>
        </p:txBody>
      </p:sp>
      <p:sp>
        <p:nvSpPr>
          <p:cNvPr id="104453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6375400" y="6475413"/>
            <a:ext cx="2178050" cy="241300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smtClean="0">
                <a:solidFill>
                  <a:srgbClr val="000000"/>
                </a:solidFill>
                <a:latin typeface="Tahoma" charset="0"/>
                <a:cs typeface="Arial" charset="0"/>
              </a:rPr>
              <a:t>myKRnat</a:t>
            </a:r>
            <a:endParaRPr lang="en-US" sz="120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3EF22-70E1-8F4F-8D76-BA65283EB729}" type="datetime1">
              <a:rPr lang="en-US" smtClean="0"/>
              <a:t>9/27/19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5699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Blank Slide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09339-9CA5-344F-B51C-31B5618FB3E9}" type="datetime1">
              <a:rPr lang="en-US" smtClean="0"/>
              <a:t>9/27/19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myKRnat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D666A-6E2D-D54D-B332-5F0D4FFDB53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022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Freeform 139"/>
          <p:cNvSpPr>
            <a:spLocks/>
          </p:cNvSpPr>
          <p:nvPr/>
        </p:nvSpPr>
        <p:spPr bwMode="auto">
          <a:xfrm>
            <a:off x="179388" y="3651250"/>
            <a:ext cx="4089400" cy="1355725"/>
          </a:xfrm>
          <a:custGeom>
            <a:avLst/>
            <a:gdLst>
              <a:gd name="T0" fmla="*/ 2147483647 w 2269"/>
              <a:gd name="T1" fmla="*/ 2147483647 h 854"/>
              <a:gd name="T2" fmla="*/ 2147483647 w 2269"/>
              <a:gd name="T3" fmla="*/ 2147483647 h 854"/>
              <a:gd name="T4" fmla="*/ 2147483647 w 2269"/>
              <a:gd name="T5" fmla="*/ 2147483647 h 854"/>
              <a:gd name="T6" fmla="*/ 2147483647 w 2269"/>
              <a:gd name="T7" fmla="*/ 2147483647 h 854"/>
              <a:gd name="T8" fmla="*/ 2147483647 w 2269"/>
              <a:gd name="T9" fmla="*/ 2147483647 h 854"/>
              <a:gd name="T10" fmla="*/ 2147483647 w 2269"/>
              <a:gd name="T11" fmla="*/ 2147483647 h 854"/>
              <a:gd name="T12" fmla="*/ 2147483647 w 2269"/>
              <a:gd name="T13" fmla="*/ 2147483647 h 85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269"/>
              <a:gd name="T22" fmla="*/ 0 h 854"/>
              <a:gd name="T23" fmla="*/ 2269 w 2269"/>
              <a:gd name="T24" fmla="*/ 854 h 85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269" h="854">
                <a:moveTo>
                  <a:pt x="1888" y="285"/>
                </a:moveTo>
                <a:cubicBezTo>
                  <a:pt x="1622" y="258"/>
                  <a:pt x="723" y="317"/>
                  <a:pt x="418" y="283"/>
                </a:cubicBezTo>
                <a:cubicBezTo>
                  <a:pt x="113" y="249"/>
                  <a:pt x="120" y="0"/>
                  <a:pt x="60" y="83"/>
                </a:cubicBezTo>
                <a:cubicBezTo>
                  <a:pt x="0" y="166"/>
                  <a:pt x="8" y="708"/>
                  <a:pt x="60" y="781"/>
                </a:cubicBezTo>
                <a:cubicBezTo>
                  <a:pt x="112" y="854"/>
                  <a:pt x="48" y="575"/>
                  <a:pt x="374" y="519"/>
                </a:cubicBezTo>
                <a:cubicBezTo>
                  <a:pt x="700" y="463"/>
                  <a:pt x="1765" y="486"/>
                  <a:pt x="2017" y="447"/>
                </a:cubicBezTo>
                <a:cubicBezTo>
                  <a:pt x="2269" y="408"/>
                  <a:pt x="2110" y="319"/>
                  <a:pt x="1888" y="285"/>
                </a:cubicBezTo>
                <a:close/>
              </a:path>
            </a:pathLst>
          </a:custGeom>
          <a:gradFill rotWithShape="1">
            <a:gsLst>
              <a:gs pos="0">
                <a:srgbClr val="FFFFFF">
                  <a:alpha val="98000"/>
                </a:srgbClr>
              </a:gs>
              <a:gs pos="100000">
                <a:srgbClr val="66CC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474" name="Freeform 29"/>
          <p:cNvSpPr>
            <a:spLocks/>
          </p:cNvSpPr>
          <p:nvPr/>
        </p:nvSpPr>
        <p:spPr bwMode="auto">
          <a:xfrm>
            <a:off x="4468813" y="2922588"/>
            <a:ext cx="3738562" cy="2697162"/>
          </a:xfrm>
          <a:custGeom>
            <a:avLst/>
            <a:gdLst>
              <a:gd name="T0" fmla="*/ 2147483647 w 2355"/>
              <a:gd name="T1" fmla="*/ 2147483647 h 1699"/>
              <a:gd name="T2" fmla="*/ 2147483647 w 2355"/>
              <a:gd name="T3" fmla="*/ 2147483647 h 1699"/>
              <a:gd name="T4" fmla="*/ 2147483647 w 2355"/>
              <a:gd name="T5" fmla="*/ 2147483647 h 1699"/>
              <a:gd name="T6" fmla="*/ 2147483647 w 2355"/>
              <a:gd name="T7" fmla="*/ 2147483647 h 1699"/>
              <a:gd name="T8" fmla="*/ 2147483647 w 2355"/>
              <a:gd name="T9" fmla="*/ 2147483647 h 1699"/>
              <a:gd name="T10" fmla="*/ 2147483647 w 2355"/>
              <a:gd name="T11" fmla="*/ 2147483647 h 1699"/>
              <a:gd name="T12" fmla="*/ 2147483647 w 2355"/>
              <a:gd name="T13" fmla="*/ 2147483647 h 1699"/>
              <a:gd name="T14" fmla="*/ 2147483647 w 2355"/>
              <a:gd name="T15" fmla="*/ 2147483647 h 1699"/>
              <a:gd name="T16" fmla="*/ 2147483647 w 2355"/>
              <a:gd name="T17" fmla="*/ 2147483647 h 1699"/>
              <a:gd name="T18" fmla="*/ 2147483647 w 2355"/>
              <a:gd name="T19" fmla="*/ 2147483647 h 1699"/>
              <a:gd name="T20" fmla="*/ 2147483647 w 2355"/>
              <a:gd name="T21" fmla="*/ 2147483647 h 1699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355"/>
              <a:gd name="T34" fmla="*/ 0 h 1699"/>
              <a:gd name="T35" fmla="*/ 2355 w 2355"/>
              <a:gd name="T36" fmla="*/ 1699 h 1699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355" h="1699">
                <a:moveTo>
                  <a:pt x="349" y="761"/>
                </a:moveTo>
                <a:cubicBezTo>
                  <a:pt x="587" y="729"/>
                  <a:pt x="1414" y="820"/>
                  <a:pt x="1651" y="732"/>
                </a:cubicBezTo>
                <a:cubicBezTo>
                  <a:pt x="1888" y="644"/>
                  <a:pt x="1710" y="351"/>
                  <a:pt x="1773" y="230"/>
                </a:cubicBezTo>
                <a:cubicBezTo>
                  <a:pt x="1836" y="109"/>
                  <a:pt x="1947" y="16"/>
                  <a:pt x="2029" y="8"/>
                </a:cubicBezTo>
                <a:cubicBezTo>
                  <a:pt x="2111" y="0"/>
                  <a:pt x="2213" y="27"/>
                  <a:pt x="2267" y="183"/>
                </a:cubicBezTo>
                <a:cubicBezTo>
                  <a:pt x="2321" y="339"/>
                  <a:pt x="2355" y="707"/>
                  <a:pt x="2355" y="942"/>
                </a:cubicBezTo>
                <a:cubicBezTo>
                  <a:pt x="2355" y="1177"/>
                  <a:pt x="2353" y="1485"/>
                  <a:pt x="2267" y="1592"/>
                </a:cubicBezTo>
                <a:cubicBezTo>
                  <a:pt x="2181" y="1699"/>
                  <a:pt x="1939" y="1680"/>
                  <a:pt x="1840" y="1586"/>
                </a:cubicBezTo>
                <a:cubicBezTo>
                  <a:pt x="1741" y="1492"/>
                  <a:pt x="1940" y="1135"/>
                  <a:pt x="1670" y="1025"/>
                </a:cubicBezTo>
                <a:cubicBezTo>
                  <a:pt x="1400" y="915"/>
                  <a:pt x="440" y="967"/>
                  <a:pt x="220" y="923"/>
                </a:cubicBezTo>
                <a:cubicBezTo>
                  <a:pt x="0" y="879"/>
                  <a:pt x="127" y="795"/>
                  <a:pt x="349" y="761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475" name="Line 32"/>
          <p:cNvSpPr>
            <a:spLocks noChangeShapeType="1"/>
          </p:cNvSpPr>
          <p:nvPr/>
        </p:nvSpPr>
        <p:spPr bwMode="auto">
          <a:xfrm>
            <a:off x="4583113" y="4244975"/>
            <a:ext cx="60483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5476" name="Line 34"/>
          <p:cNvSpPr>
            <a:spLocks noChangeShapeType="1"/>
          </p:cNvSpPr>
          <p:nvPr/>
        </p:nvSpPr>
        <p:spPr bwMode="auto">
          <a:xfrm>
            <a:off x="7423150" y="3497263"/>
            <a:ext cx="133350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5477" name="Line 35"/>
          <p:cNvSpPr>
            <a:spLocks noChangeShapeType="1"/>
          </p:cNvSpPr>
          <p:nvPr/>
        </p:nvSpPr>
        <p:spPr bwMode="auto">
          <a:xfrm flipV="1">
            <a:off x="7429500" y="5002213"/>
            <a:ext cx="1714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5478" name="Text Box 36"/>
          <p:cNvSpPr txBox="1">
            <a:spLocks noChangeArrowheads="1"/>
          </p:cNvSpPr>
          <p:nvPr/>
        </p:nvSpPr>
        <p:spPr bwMode="auto">
          <a:xfrm>
            <a:off x="8048625" y="3227388"/>
            <a:ext cx="9191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/>
              <a:t>10.0.0.1</a:t>
            </a:r>
          </a:p>
        </p:txBody>
      </p:sp>
      <p:sp>
        <p:nvSpPr>
          <p:cNvPr id="105479" name="Text Box 37"/>
          <p:cNvSpPr txBox="1">
            <a:spLocks noChangeArrowheads="1"/>
          </p:cNvSpPr>
          <p:nvPr/>
        </p:nvSpPr>
        <p:spPr bwMode="auto">
          <a:xfrm>
            <a:off x="8175625" y="3995738"/>
            <a:ext cx="9191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/>
              <a:t>10.0.0.2</a:t>
            </a:r>
          </a:p>
        </p:txBody>
      </p:sp>
      <p:sp>
        <p:nvSpPr>
          <p:cNvPr id="105480" name="Text Box 38"/>
          <p:cNvSpPr txBox="1">
            <a:spLocks noChangeArrowheads="1"/>
          </p:cNvSpPr>
          <p:nvPr/>
        </p:nvSpPr>
        <p:spPr bwMode="auto">
          <a:xfrm>
            <a:off x="8137525" y="4891088"/>
            <a:ext cx="9191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/>
              <a:t>10.0.0.3</a:t>
            </a:r>
          </a:p>
        </p:txBody>
      </p:sp>
      <p:grpSp>
        <p:nvGrpSpPr>
          <p:cNvPr id="2" name="Group 88"/>
          <p:cNvGrpSpPr>
            <a:grpSpLocks/>
          </p:cNvGrpSpPr>
          <p:nvPr/>
        </p:nvGrpSpPr>
        <p:grpSpPr bwMode="auto">
          <a:xfrm>
            <a:off x="5630863" y="2855913"/>
            <a:ext cx="1871662" cy="1033462"/>
            <a:chOff x="3550" y="2055"/>
            <a:chExt cx="1179" cy="651"/>
          </a:xfrm>
        </p:grpSpPr>
        <p:grpSp>
          <p:nvGrpSpPr>
            <p:cNvPr id="105574" name="Group 50"/>
            <p:cNvGrpSpPr>
              <a:grpSpLocks/>
            </p:cNvGrpSpPr>
            <p:nvPr/>
          </p:nvGrpSpPr>
          <p:grpSpPr bwMode="auto">
            <a:xfrm>
              <a:off x="3550" y="2055"/>
              <a:ext cx="1179" cy="357"/>
              <a:chOff x="4381" y="786"/>
              <a:chExt cx="1108" cy="357"/>
            </a:xfrm>
          </p:grpSpPr>
          <p:sp>
            <p:nvSpPr>
              <p:cNvPr id="105579" name="Rectangle 40"/>
              <p:cNvSpPr>
                <a:spLocks noChangeArrowheads="1"/>
              </p:cNvSpPr>
              <p:nvPr/>
            </p:nvSpPr>
            <p:spPr bwMode="auto">
              <a:xfrm>
                <a:off x="4385" y="830"/>
                <a:ext cx="1104" cy="25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580" name="Text Box 39"/>
              <p:cNvSpPr txBox="1">
                <a:spLocks noChangeArrowheads="1"/>
              </p:cNvSpPr>
              <p:nvPr/>
            </p:nvSpPr>
            <p:spPr bwMode="auto">
              <a:xfrm>
                <a:off x="4381" y="813"/>
                <a:ext cx="1045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r>
                  <a:rPr lang="en-US" sz="1200"/>
                  <a:t>S: 10.0.0.1, 3345</a:t>
                </a:r>
              </a:p>
              <a:p>
                <a:r>
                  <a:rPr lang="en-US" sz="1200"/>
                  <a:t>D: 128.119.40.186, 80</a:t>
                </a:r>
              </a:p>
            </p:txBody>
          </p:sp>
          <p:grpSp>
            <p:nvGrpSpPr>
              <p:cNvPr id="105581" name="Group 44"/>
              <p:cNvGrpSpPr>
                <a:grpSpLocks/>
              </p:cNvGrpSpPr>
              <p:nvPr/>
            </p:nvGrpSpPr>
            <p:grpSpPr bwMode="auto">
              <a:xfrm>
                <a:off x="5394" y="786"/>
                <a:ext cx="48" cy="99"/>
                <a:chOff x="5508" y="1599"/>
                <a:chExt cx="48" cy="99"/>
              </a:xfrm>
            </p:grpSpPr>
            <p:sp>
              <p:nvSpPr>
                <p:cNvPr id="105586" name="Freeform 43"/>
                <p:cNvSpPr>
                  <a:spLocks/>
                </p:cNvSpPr>
                <p:nvPr/>
              </p:nvSpPr>
              <p:spPr bwMode="auto">
                <a:xfrm>
                  <a:off x="5508" y="1599"/>
                  <a:ext cx="48" cy="99"/>
                </a:xfrm>
                <a:custGeom>
                  <a:avLst/>
                  <a:gdLst>
                    <a:gd name="T0" fmla="*/ 21 w 48"/>
                    <a:gd name="T1" fmla="*/ 0 h 99"/>
                    <a:gd name="T2" fmla="*/ 0 w 48"/>
                    <a:gd name="T3" fmla="*/ 72 h 99"/>
                    <a:gd name="T4" fmla="*/ 27 w 48"/>
                    <a:gd name="T5" fmla="*/ 99 h 99"/>
                    <a:gd name="T6" fmla="*/ 48 w 48"/>
                    <a:gd name="T7" fmla="*/ 21 h 99"/>
                    <a:gd name="T8" fmla="*/ 21 w 48"/>
                    <a:gd name="T9" fmla="*/ 0 h 9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8"/>
                    <a:gd name="T16" fmla="*/ 0 h 99"/>
                    <a:gd name="T17" fmla="*/ 48 w 48"/>
                    <a:gd name="T18" fmla="*/ 99 h 9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8" h="99">
                      <a:moveTo>
                        <a:pt x="21" y="0"/>
                      </a:moveTo>
                      <a:lnTo>
                        <a:pt x="0" y="72"/>
                      </a:lnTo>
                      <a:lnTo>
                        <a:pt x="27" y="99"/>
                      </a:lnTo>
                      <a:lnTo>
                        <a:pt x="48" y="21"/>
                      </a:lnTo>
                      <a:lnTo>
                        <a:pt x="21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105587" name="Line 41"/>
                <p:cNvSpPr>
                  <a:spLocks noChangeShapeType="1"/>
                </p:cNvSpPr>
                <p:nvPr/>
              </p:nvSpPr>
              <p:spPr bwMode="auto">
                <a:xfrm flipH="1">
                  <a:off x="5512" y="1608"/>
                  <a:ext cx="22" cy="6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105588" name="Line 42"/>
                <p:cNvSpPr>
                  <a:spLocks noChangeShapeType="1"/>
                </p:cNvSpPr>
                <p:nvPr/>
              </p:nvSpPr>
              <p:spPr bwMode="auto">
                <a:xfrm flipH="1">
                  <a:off x="5536" y="1620"/>
                  <a:ext cx="20" cy="6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05582" name="Group 45"/>
              <p:cNvGrpSpPr>
                <a:grpSpLocks/>
              </p:cNvGrpSpPr>
              <p:nvPr/>
            </p:nvGrpSpPr>
            <p:grpSpPr bwMode="auto">
              <a:xfrm>
                <a:off x="5382" y="1044"/>
                <a:ext cx="48" cy="99"/>
                <a:chOff x="5508" y="1599"/>
                <a:chExt cx="48" cy="99"/>
              </a:xfrm>
            </p:grpSpPr>
            <p:sp>
              <p:nvSpPr>
                <p:cNvPr id="105583" name="Freeform 46"/>
                <p:cNvSpPr>
                  <a:spLocks/>
                </p:cNvSpPr>
                <p:nvPr/>
              </p:nvSpPr>
              <p:spPr bwMode="auto">
                <a:xfrm>
                  <a:off x="5508" y="1599"/>
                  <a:ext cx="48" cy="99"/>
                </a:xfrm>
                <a:custGeom>
                  <a:avLst/>
                  <a:gdLst>
                    <a:gd name="T0" fmla="*/ 21 w 48"/>
                    <a:gd name="T1" fmla="*/ 0 h 99"/>
                    <a:gd name="T2" fmla="*/ 0 w 48"/>
                    <a:gd name="T3" fmla="*/ 72 h 99"/>
                    <a:gd name="T4" fmla="*/ 27 w 48"/>
                    <a:gd name="T5" fmla="*/ 99 h 99"/>
                    <a:gd name="T6" fmla="*/ 48 w 48"/>
                    <a:gd name="T7" fmla="*/ 21 h 99"/>
                    <a:gd name="T8" fmla="*/ 21 w 48"/>
                    <a:gd name="T9" fmla="*/ 0 h 9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8"/>
                    <a:gd name="T16" fmla="*/ 0 h 99"/>
                    <a:gd name="T17" fmla="*/ 48 w 48"/>
                    <a:gd name="T18" fmla="*/ 99 h 9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8" h="99">
                      <a:moveTo>
                        <a:pt x="21" y="0"/>
                      </a:moveTo>
                      <a:lnTo>
                        <a:pt x="0" y="72"/>
                      </a:lnTo>
                      <a:lnTo>
                        <a:pt x="27" y="99"/>
                      </a:lnTo>
                      <a:lnTo>
                        <a:pt x="48" y="21"/>
                      </a:lnTo>
                      <a:lnTo>
                        <a:pt x="21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105584" name="Line 47"/>
                <p:cNvSpPr>
                  <a:spLocks noChangeShapeType="1"/>
                </p:cNvSpPr>
                <p:nvPr/>
              </p:nvSpPr>
              <p:spPr bwMode="auto">
                <a:xfrm flipH="1">
                  <a:off x="5512" y="1608"/>
                  <a:ext cx="22" cy="6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105585" name="Line 48"/>
                <p:cNvSpPr>
                  <a:spLocks noChangeShapeType="1"/>
                </p:cNvSpPr>
                <p:nvPr/>
              </p:nvSpPr>
              <p:spPr bwMode="auto">
                <a:xfrm flipH="1">
                  <a:off x="5536" y="1620"/>
                  <a:ext cx="20" cy="6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sp>
          <p:nvSpPr>
            <p:cNvPr id="105575" name="Freeform 51"/>
            <p:cNvSpPr>
              <a:spLocks/>
            </p:cNvSpPr>
            <p:nvPr/>
          </p:nvSpPr>
          <p:spPr bwMode="auto">
            <a:xfrm>
              <a:off x="3573" y="2364"/>
              <a:ext cx="564" cy="342"/>
            </a:xfrm>
            <a:custGeom>
              <a:avLst/>
              <a:gdLst>
                <a:gd name="T0" fmla="*/ 0 w 417"/>
                <a:gd name="T1" fmla="*/ 9905 h 264"/>
                <a:gd name="T2" fmla="*/ 28602 w 417"/>
                <a:gd name="T3" fmla="*/ 9905 h 264"/>
                <a:gd name="T4" fmla="*/ 28602 w 417"/>
                <a:gd name="T5" fmla="*/ 0 h 264"/>
                <a:gd name="T6" fmla="*/ 0 60000 65536"/>
                <a:gd name="T7" fmla="*/ 0 60000 65536"/>
                <a:gd name="T8" fmla="*/ 0 60000 65536"/>
                <a:gd name="T9" fmla="*/ 0 w 417"/>
                <a:gd name="T10" fmla="*/ 0 h 264"/>
                <a:gd name="T11" fmla="*/ 417 w 417"/>
                <a:gd name="T12" fmla="*/ 264 h 26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264">
                  <a:moveTo>
                    <a:pt x="0" y="264"/>
                  </a:moveTo>
                  <a:lnTo>
                    <a:pt x="417" y="264"/>
                  </a:lnTo>
                  <a:lnTo>
                    <a:pt x="417" y="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105576" name="Group 87"/>
            <p:cNvGrpSpPr>
              <a:grpSpLocks/>
            </p:cNvGrpSpPr>
            <p:nvPr/>
          </p:nvGrpSpPr>
          <p:grpSpPr bwMode="auto">
            <a:xfrm>
              <a:off x="4032" y="2416"/>
              <a:ext cx="218" cy="231"/>
              <a:chOff x="5140" y="400"/>
              <a:chExt cx="218" cy="231"/>
            </a:xfrm>
          </p:grpSpPr>
          <p:sp>
            <p:nvSpPr>
              <p:cNvPr id="105577" name="Oval 86"/>
              <p:cNvSpPr>
                <a:spLocks noChangeArrowheads="1"/>
              </p:cNvSpPr>
              <p:nvPr/>
            </p:nvSpPr>
            <p:spPr bwMode="auto">
              <a:xfrm>
                <a:off x="5140" y="410"/>
                <a:ext cx="218" cy="21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578" name="Text Box 52"/>
              <p:cNvSpPr txBox="1">
                <a:spLocks noChangeArrowheads="1"/>
              </p:cNvSpPr>
              <p:nvPr/>
            </p:nvSpPr>
            <p:spPr bwMode="auto">
              <a:xfrm>
                <a:off x="5154" y="400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r>
                  <a:rPr lang="en-US" sz="1800">
                    <a:solidFill>
                      <a:srgbClr val="CC0000"/>
                    </a:solidFill>
                  </a:rPr>
                  <a:t>1</a:t>
                </a:r>
              </a:p>
            </p:txBody>
          </p:sp>
        </p:grpSp>
      </p:grpSp>
      <p:sp>
        <p:nvSpPr>
          <p:cNvPr id="105482" name="Text Box 54"/>
          <p:cNvSpPr txBox="1">
            <a:spLocks noChangeArrowheads="1"/>
          </p:cNvSpPr>
          <p:nvPr/>
        </p:nvSpPr>
        <p:spPr bwMode="auto">
          <a:xfrm>
            <a:off x="4533900" y="3817938"/>
            <a:ext cx="9191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/>
              <a:t>10.0.0.4</a:t>
            </a:r>
          </a:p>
        </p:txBody>
      </p:sp>
      <p:sp>
        <p:nvSpPr>
          <p:cNvPr id="105483" name="Line 55"/>
          <p:cNvSpPr>
            <a:spLocks noChangeShapeType="1"/>
          </p:cNvSpPr>
          <p:nvPr/>
        </p:nvSpPr>
        <p:spPr bwMode="auto">
          <a:xfrm flipH="1">
            <a:off x="4657725" y="4073525"/>
            <a:ext cx="85725" cy="128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5484" name="Text Box 56"/>
          <p:cNvSpPr txBox="1">
            <a:spLocks noChangeArrowheads="1"/>
          </p:cNvSpPr>
          <p:nvPr/>
        </p:nvSpPr>
        <p:spPr bwMode="auto">
          <a:xfrm>
            <a:off x="2695575" y="4375150"/>
            <a:ext cx="12573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/>
              <a:t>138.76.29.7</a:t>
            </a:r>
          </a:p>
        </p:txBody>
      </p:sp>
      <p:sp>
        <p:nvSpPr>
          <p:cNvPr id="105485" name="Line 57"/>
          <p:cNvSpPr>
            <a:spLocks noChangeShapeType="1"/>
          </p:cNvSpPr>
          <p:nvPr/>
        </p:nvSpPr>
        <p:spPr bwMode="auto">
          <a:xfrm flipH="1">
            <a:off x="3917950" y="4311650"/>
            <a:ext cx="85725" cy="128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7" name="Group 59"/>
          <p:cNvGrpSpPr>
            <a:grpSpLocks/>
          </p:cNvGrpSpPr>
          <p:nvPr/>
        </p:nvGrpSpPr>
        <p:grpSpPr bwMode="auto">
          <a:xfrm>
            <a:off x="6469063" y="1570038"/>
            <a:ext cx="2433637" cy="1389062"/>
            <a:chOff x="3944" y="989"/>
            <a:chExt cx="1533" cy="875"/>
          </a:xfrm>
        </p:grpSpPr>
        <p:sp>
          <p:nvSpPr>
            <p:cNvPr id="105572" name="Text Box 53"/>
            <p:cNvSpPr txBox="1">
              <a:spLocks noChangeArrowheads="1"/>
            </p:cNvSpPr>
            <p:nvPr/>
          </p:nvSpPr>
          <p:spPr bwMode="auto">
            <a:xfrm>
              <a:off x="4121" y="989"/>
              <a:ext cx="1356" cy="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lnSpc>
                  <a:spcPct val="85000"/>
                </a:lnSpc>
              </a:pPr>
              <a:r>
                <a:rPr lang="en-US" sz="1800" b="1" i="1">
                  <a:solidFill>
                    <a:srgbClr val="CC0000"/>
                  </a:solidFill>
                </a:rPr>
                <a:t>1:</a:t>
              </a:r>
              <a:r>
                <a:rPr lang="en-US" sz="1800">
                  <a:solidFill>
                    <a:srgbClr val="FF0000"/>
                  </a:solidFill>
                </a:rPr>
                <a:t> </a:t>
              </a:r>
              <a:r>
                <a:rPr lang="en-US" sz="1800">
                  <a:solidFill>
                    <a:srgbClr val="000099"/>
                  </a:solidFill>
                </a:rPr>
                <a:t>host 10.0.0.1 </a:t>
              </a:r>
            </a:p>
            <a:p>
              <a:pPr>
                <a:lnSpc>
                  <a:spcPct val="85000"/>
                </a:lnSpc>
              </a:pPr>
              <a:r>
                <a:rPr lang="en-US" sz="1800">
                  <a:solidFill>
                    <a:srgbClr val="000099"/>
                  </a:solidFill>
                </a:rPr>
                <a:t>sends datagram to </a:t>
              </a:r>
            </a:p>
            <a:p>
              <a:pPr>
                <a:lnSpc>
                  <a:spcPct val="85000"/>
                </a:lnSpc>
              </a:pPr>
              <a:r>
                <a:rPr lang="en-US" sz="1800">
                  <a:solidFill>
                    <a:srgbClr val="000099"/>
                  </a:solidFill>
                </a:rPr>
                <a:t>128.119.40.186, 80</a:t>
              </a:r>
            </a:p>
          </p:txBody>
        </p:sp>
        <p:sp>
          <p:nvSpPr>
            <p:cNvPr id="105573" name="Line 58"/>
            <p:cNvSpPr>
              <a:spLocks noChangeShapeType="1"/>
            </p:cNvSpPr>
            <p:nvPr/>
          </p:nvSpPr>
          <p:spPr bwMode="auto">
            <a:xfrm flipH="1">
              <a:off x="3944" y="1105"/>
              <a:ext cx="197" cy="759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05487" name="Freeform 67"/>
          <p:cNvSpPr>
            <a:spLocks/>
          </p:cNvSpPr>
          <p:nvPr/>
        </p:nvSpPr>
        <p:spPr bwMode="auto">
          <a:xfrm>
            <a:off x="2344738" y="2627313"/>
            <a:ext cx="3862387" cy="1531937"/>
          </a:xfrm>
          <a:custGeom>
            <a:avLst/>
            <a:gdLst>
              <a:gd name="T0" fmla="*/ 0 w 2433"/>
              <a:gd name="T1" fmla="*/ 2147483647 h 965"/>
              <a:gd name="T2" fmla="*/ 2147483647 w 2433"/>
              <a:gd name="T3" fmla="*/ 2147483647 h 965"/>
              <a:gd name="T4" fmla="*/ 2147483647 w 2433"/>
              <a:gd name="T5" fmla="*/ 2147483647 h 965"/>
              <a:gd name="T6" fmla="*/ 2147483647 w 2433"/>
              <a:gd name="T7" fmla="*/ 2147483647 h 965"/>
              <a:gd name="T8" fmla="*/ 2147483647 w 2433"/>
              <a:gd name="T9" fmla="*/ 2147483647 h 965"/>
              <a:gd name="T10" fmla="*/ 2147483647 w 2433"/>
              <a:gd name="T11" fmla="*/ 2147483647 h 965"/>
              <a:gd name="T12" fmla="*/ 0 w 2433"/>
              <a:gd name="T13" fmla="*/ 2147483647 h 96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433"/>
              <a:gd name="T22" fmla="*/ 0 h 965"/>
              <a:gd name="T23" fmla="*/ 2433 w 2433"/>
              <a:gd name="T24" fmla="*/ 965 h 96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433" h="965">
                <a:moveTo>
                  <a:pt x="0" y="64"/>
                </a:moveTo>
                <a:cubicBezTo>
                  <a:pt x="0" y="64"/>
                  <a:pt x="2079" y="0"/>
                  <a:pt x="2352" y="64"/>
                </a:cubicBezTo>
                <a:cubicBezTo>
                  <a:pt x="2433" y="57"/>
                  <a:pt x="1814" y="309"/>
                  <a:pt x="1640" y="450"/>
                </a:cubicBezTo>
                <a:cubicBezTo>
                  <a:pt x="1466" y="591"/>
                  <a:pt x="1383" y="888"/>
                  <a:pt x="1308" y="965"/>
                </a:cubicBezTo>
                <a:lnTo>
                  <a:pt x="1159" y="965"/>
                </a:lnTo>
                <a:cubicBezTo>
                  <a:pt x="1078" y="870"/>
                  <a:pt x="1013" y="546"/>
                  <a:pt x="820" y="396"/>
                </a:cubicBezTo>
                <a:cubicBezTo>
                  <a:pt x="583" y="207"/>
                  <a:pt x="189" y="142"/>
                  <a:pt x="0" y="64"/>
                </a:cubicBez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100000">
                <a:schemeClr val="bg1"/>
              </a:gs>
            </a:gsLst>
            <a:lin ang="5400000" scaled="1"/>
          </a:gradFill>
          <a:ln w="3175" cap="flat" cmpd="sng">
            <a:solidFill>
              <a:schemeClr val="hlink"/>
            </a:solidFill>
            <a:prstDash val="solid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5488" name="Rectangle 62"/>
          <p:cNvSpPr>
            <a:spLocks noChangeArrowheads="1"/>
          </p:cNvSpPr>
          <p:nvPr/>
        </p:nvSpPr>
        <p:spPr bwMode="auto">
          <a:xfrm>
            <a:off x="2344738" y="1374775"/>
            <a:ext cx="3784600" cy="13541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5489" name="Text Box 60"/>
          <p:cNvSpPr txBox="1">
            <a:spLocks noChangeArrowheads="1"/>
          </p:cNvSpPr>
          <p:nvPr/>
        </p:nvSpPr>
        <p:spPr bwMode="auto">
          <a:xfrm>
            <a:off x="2386013" y="1419225"/>
            <a:ext cx="36766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800"/>
              <a:t>NAT translation table</a:t>
            </a:r>
          </a:p>
          <a:p>
            <a:pPr algn="ctr"/>
            <a:r>
              <a:rPr lang="en-US" sz="1800"/>
              <a:t>WAN side addr        LAN side addr</a:t>
            </a:r>
          </a:p>
        </p:txBody>
      </p:sp>
      <p:sp>
        <p:nvSpPr>
          <p:cNvPr id="105490" name="Line 63"/>
          <p:cNvSpPr>
            <a:spLocks noChangeShapeType="1"/>
          </p:cNvSpPr>
          <p:nvPr/>
        </p:nvSpPr>
        <p:spPr bwMode="auto">
          <a:xfrm flipV="1">
            <a:off x="2344738" y="1747838"/>
            <a:ext cx="3790950" cy="111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5491" name="Line 64"/>
          <p:cNvSpPr>
            <a:spLocks noChangeShapeType="1"/>
          </p:cNvSpPr>
          <p:nvPr/>
        </p:nvSpPr>
        <p:spPr bwMode="auto">
          <a:xfrm flipV="1">
            <a:off x="2359025" y="2025650"/>
            <a:ext cx="3749675" cy="111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5492" name="Line 65"/>
          <p:cNvSpPr>
            <a:spLocks noChangeShapeType="1"/>
          </p:cNvSpPr>
          <p:nvPr/>
        </p:nvSpPr>
        <p:spPr bwMode="auto">
          <a:xfrm>
            <a:off x="4468813" y="1770063"/>
            <a:ext cx="3175" cy="955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33533" name="Text Box 61"/>
          <p:cNvSpPr txBox="1">
            <a:spLocks noChangeArrowheads="1"/>
          </p:cNvSpPr>
          <p:nvPr/>
        </p:nvSpPr>
        <p:spPr bwMode="auto">
          <a:xfrm>
            <a:off x="2401888" y="2044700"/>
            <a:ext cx="37020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800">
                <a:solidFill>
                  <a:srgbClr val="CC0000"/>
                </a:solidFill>
              </a:rPr>
              <a:t>138.76.29.7, 5001   10.0.0.1, 3345</a:t>
            </a:r>
          </a:p>
          <a:p>
            <a:pPr algn="ctr"/>
            <a:r>
              <a:rPr lang="en-US" sz="1800"/>
              <a:t>……                                         ……</a:t>
            </a:r>
          </a:p>
        </p:txBody>
      </p:sp>
      <p:grpSp>
        <p:nvGrpSpPr>
          <p:cNvPr id="8" name="Group 135"/>
          <p:cNvGrpSpPr>
            <a:grpSpLocks/>
          </p:cNvGrpSpPr>
          <p:nvPr/>
        </p:nvGrpSpPr>
        <p:grpSpPr bwMode="auto">
          <a:xfrm>
            <a:off x="4765675" y="3435350"/>
            <a:ext cx="2784475" cy="1631950"/>
            <a:chOff x="3002" y="2417"/>
            <a:chExt cx="1754" cy="1028"/>
          </a:xfrm>
        </p:grpSpPr>
        <p:sp>
          <p:nvSpPr>
            <p:cNvPr id="105558" name="Rectangle 91"/>
            <p:cNvSpPr>
              <a:spLocks noChangeArrowheads="1"/>
            </p:cNvSpPr>
            <p:nvPr/>
          </p:nvSpPr>
          <p:spPr bwMode="auto">
            <a:xfrm>
              <a:off x="3002" y="3051"/>
              <a:ext cx="1175" cy="25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559" name="Text Box 92"/>
            <p:cNvSpPr txBox="1">
              <a:spLocks noChangeArrowheads="1"/>
            </p:cNvSpPr>
            <p:nvPr/>
          </p:nvSpPr>
          <p:spPr bwMode="auto">
            <a:xfrm>
              <a:off x="3104" y="3042"/>
              <a:ext cx="1112" cy="4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200"/>
                <a:t>S: 128.119.40.186, 80 </a:t>
              </a:r>
            </a:p>
            <a:p>
              <a:r>
                <a:rPr lang="en-US" sz="1200"/>
                <a:t>D: 10.0.0.1, 3345</a:t>
              </a:r>
            </a:p>
            <a:p>
              <a:endParaRPr lang="en-US" sz="1200"/>
            </a:p>
          </p:txBody>
        </p:sp>
        <p:grpSp>
          <p:nvGrpSpPr>
            <p:cNvPr id="105560" name="Group 93"/>
            <p:cNvGrpSpPr>
              <a:grpSpLocks/>
            </p:cNvGrpSpPr>
            <p:nvPr/>
          </p:nvGrpSpPr>
          <p:grpSpPr bwMode="auto">
            <a:xfrm>
              <a:off x="3054" y="3007"/>
              <a:ext cx="51" cy="99"/>
              <a:chOff x="5508" y="1599"/>
              <a:chExt cx="48" cy="99"/>
            </a:xfrm>
          </p:grpSpPr>
          <p:sp>
            <p:nvSpPr>
              <p:cNvPr id="105569" name="Freeform 94"/>
              <p:cNvSpPr>
                <a:spLocks/>
              </p:cNvSpPr>
              <p:nvPr/>
            </p:nvSpPr>
            <p:spPr bwMode="auto">
              <a:xfrm>
                <a:off x="5508" y="1599"/>
                <a:ext cx="48" cy="99"/>
              </a:xfrm>
              <a:custGeom>
                <a:avLst/>
                <a:gdLst>
                  <a:gd name="T0" fmla="*/ 21 w 48"/>
                  <a:gd name="T1" fmla="*/ 0 h 99"/>
                  <a:gd name="T2" fmla="*/ 0 w 48"/>
                  <a:gd name="T3" fmla="*/ 72 h 99"/>
                  <a:gd name="T4" fmla="*/ 27 w 48"/>
                  <a:gd name="T5" fmla="*/ 99 h 99"/>
                  <a:gd name="T6" fmla="*/ 48 w 48"/>
                  <a:gd name="T7" fmla="*/ 21 h 99"/>
                  <a:gd name="T8" fmla="*/ 21 w 48"/>
                  <a:gd name="T9" fmla="*/ 0 h 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8"/>
                  <a:gd name="T16" fmla="*/ 0 h 99"/>
                  <a:gd name="T17" fmla="*/ 48 w 48"/>
                  <a:gd name="T18" fmla="*/ 99 h 9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8" h="99">
                    <a:moveTo>
                      <a:pt x="21" y="0"/>
                    </a:moveTo>
                    <a:lnTo>
                      <a:pt x="0" y="72"/>
                    </a:lnTo>
                    <a:lnTo>
                      <a:pt x="27" y="99"/>
                    </a:lnTo>
                    <a:lnTo>
                      <a:pt x="48" y="21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5570" name="Line 95"/>
              <p:cNvSpPr>
                <a:spLocks noChangeShapeType="1"/>
              </p:cNvSpPr>
              <p:nvPr/>
            </p:nvSpPr>
            <p:spPr bwMode="auto">
              <a:xfrm flipH="1">
                <a:off x="5512" y="1608"/>
                <a:ext cx="22" cy="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5571" name="Line 96"/>
              <p:cNvSpPr>
                <a:spLocks noChangeShapeType="1"/>
              </p:cNvSpPr>
              <p:nvPr/>
            </p:nvSpPr>
            <p:spPr bwMode="auto">
              <a:xfrm flipH="1">
                <a:off x="5536" y="1620"/>
                <a:ext cx="20" cy="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5561" name="Group 97"/>
            <p:cNvGrpSpPr>
              <a:grpSpLocks/>
            </p:cNvGrpSpPr>
            <p:nvPr/>
          </p:nvGrpSpPr>
          <p:grpSpPr bwMode="auto">
            <a:xfrm>
              <a:off x="3059" y="3248"/>
              <a:ext cx="51" cy="99"/>
              <a:chOff x="5508" y="1599"/>
              <a:chExt cx="48" cy="99"/>
            </a:xfrm>
          </p:grpSpPr>
          <p:sp>
            <p:nvSpPr>
              <p:cNvPr id="105566" name="Freeform 98"/>
              <p:cNvSpPr>
                <a:spLocks/>
              </p:cNvSpPr>
              <p:nvPr/>
            </p:nvSpPr>
            <p:spPr bwMode="auto">
              <a:xfrm>
                <a:off x="5508" y="1599"/>
                <a:ext cx="48" cy="99"/>
              </a:xfrm>
              <a:custGeom>
                <a:avLst/>
                <a:gdLst>
                  <a:gd name="T0" fmla="*/ 21 w 48"/>
                  <a:gd name="T1" fmla="*/ 0 h 99"/>
                  <a:gd name="T2" fmla="*/ 0 w 48"/>
                  <a:gd name="T3" fmla="*/ 72 h 99"/>
                  <a:gd name="T4" fmla="*/ 27 w 48"/>
                  <a:gd name="T5" fmla="*/ 99 h 99"/>
                  <a:gd name="T6" fmla="*/ 48 w 48"/>
                  <a:gd name="T7" fmla="*/ 21 h 99"/>
                  <a:gd name="T8" fmla="*/ 21 w 48"/>
                  <a:gd name="T9" fmla="*/ 0 h 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8"/>
                  <a:gd name="T16" fmla="*/ 0 h 99"/>
                  <a:gd name="T17" fmla="*/ 48 w 48"/>
                  <a:gd name="T18" fmla="*/ 99 h 9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8" h="99">
                    <a:moveTo>
                      <a:pt x="21" y="0"/>
                    </a:moveTo>
                    <a:lnTo>
                      <a:pt x="0" y="72"/>
                    </a:lnTo>
                    <a:lnTo>
                      <a:pt x="27" y="99"/>
                    </a:lnTo>
                    <a:lnTo>
                      <a:pt x="48" y="21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5567" name="Line 99"/>
              <p:cNvSpPr>
                <a:spLocks noChangeShapeType="1"/>
              </p:cNvSpPr>
              <p:nvPr/>
            </p:nvSpPr>
            <p:spPr bwMode="auto">
              <a:xfrm flipH="1">
                <a:off x="5512" y="1608"/>
                <a:ext cx="22" cy="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5568" name="Line 100"/>
              <p:cNvSpPr>
                <a:spLocks noChangeShapeType="1"/>
              </p:cNvSpPr>
              <p:nvPr/>
            </p:nvSpPr>
            <p:spPr bwMode="auto">
              <a:xfrm flipH="1">
                <a:off x="5536" y="1620"/>
                <a:ext cx="20" cy="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105562" name="Freeform 101"/>
            <p:cNvSpPr>
              <a:spLocks/>
            </p:cNvSpPr>
            <p:nvPr/>
          </p:nvSpPr>
          <p:spPr bwMode="auto">
            <a:xfrm>
              <a:off x="4179" y="2417"/>
              <a:ext cx="577" cy="768"/>
            </a:xfrm>
            <a:custGeom>
              <a:avLst/>
              <a:gdLst>
                <a:gd name="T0" fmla="*/ 577 w 577"/>
                <a:gd name="T1" fmla="*/ 0 h 768"/>
                <a:gd name="T2" fmla="*/ 342 w 577"/>
                <a:gd name="T3" fmla="*/ 0 h 768"/>
                <a:gd name="T4" fmla="*/ 342 w 577"/>
                <a:gd name="T5" fmla="*/ 768 h 768"/>
                <a:gd name="T6" fmla="*/ 0 w 577"/>
                <a:gd name="T7" fmla="*/ 760 h 76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7"/>
                <a:gd name="T13" fmla="*/ 0 h 768"/>
                <a:gd name="T14" fmla="*/ 577 w 577"/>
                <a:gd name="T15" fmla="*/ 768 h 76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7" h="768">
                  <a:moveTo>
                    <a:pt x="577" y="0"/>
                  </a:moveTo>
                  <a:lnTo>
                    <a:pt x="342" y="0"/>
                  </a:lnTo>
                  <a:lnTo>
                    <a:pt x="342" y="768"/>
                  </a:lnTo>
                  <a:lnTo>
                    <a:pt x="0" y="76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105563" name="Group 102"/>
            <p:cNvGrpSpPr>
              <a:grpSpLocks/>
            </p:cNvGrpSpPr>
            <p:nvPr/>
          </p:nvGrpSpPr>
          <p:grpSpPr bwMode="auto">
            <a:xfrm>
              <a:off x="4240" y="3061"/>
              <a:ext cx="218" cy="231"/>
              <a:chOff x="5140" y="400"/>
              <a:chExt cx="218" cy="231"/>
            </a:xfrm>
          </p:grpSpPr>
          <p:sp>
            <p:nvSpPr>
              <p:cNvPr id="105564" name="Oval 103"/>
              <p:cNvSpPr>
                <a:spLocks noChangeArrowheads="1"/>
              </p:cNvSpPr>
              <p:nvPr/>
            </p:nvSpPr>
            <p:spPr bwMode="auto">
              <a:xfrm>
                <a:off x="5140" y="410"/>
                <a:ext cx="218" cy="21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565" name="Text Box 104"/>
              <p:cNvSpPr txBox="1">
                <a:spLocks noChangeArrowheads="1"/>
              </p:cNvSpPr>
              <p:nvPr/>
            </p:nvSpPr>
            <p:spPr bwMode="auto">
              <a:xfrm>
                <a:off x="5154" y="400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r>
                  <a:rPr lang="en-US" sz="1800">
                    <a:solidFill>
                      <a:srgbClr val="CC0000"/>
                    </a:solidFill>
                  </a:rPr>
                  <a:t>4</a:t>
                </a:r>
              </a:p>
            </p:txBody>
          </p:sp>
        </p:grpSp>
      </p:grpSp>
      <p:grpSp>
        <p:nvGrpSpPr>
          <p:cNvPr id="12" name="Group 108"/>
          <p:cNvGrpSpPr>
            <a:grpSpLocks/>
          </p:cNvGrpSpPr>
          <p:nvPr/>
        </p:nvGrpSpPr>
        <p:grpSpPr bwMode="auto">
          <a:xfrm>
            <a:off x="1531938" y="3652838"/>
            <a:ext cx="2497137" cy="566737"/>
            <a:chOff x="1026" y="3559"/>
            <a:chExt cx="1573" cy="357"/>
          </a:xfrm>
        </p:grpSpPr>
        <p:grpSp>
          <p:nvGrpSpPr>
            <p:cNvPr id="105543" name="Group 68"/>
            <p:cNvGrpSpPr>
              <a:grpSpLocks/>
            </p:cNvGrpSpPr>
            <p:nvPr/>
          </p:nvGrpSpPr>
          <p:grpSpPr bwMode="auto">
            <a:xfrm>
              <a:off x="1412" y="3559"/>
              <a:ext cx="1187" cy="357"/>
              <a:chOff x="4381" y="786"/>
              <a:chExt cx="1108" cy="357"/>
            </a:xfrm>
          </p:grpSpPr>
          <p:sp>
            <p:nvSpPr>
              <p:cNvPr id="105548" name="Rectangle 69"/>
              <p:cNvSpPr>
                <a:spLocks noChangeArrowheads="1"/>
              </p:cNvSpPr>
              <p:nvPr/>
            </p:nvSpPr>
            <p:spPr bwMode="auto">
              <a:xfrm>
                <a:off x="4385" y="830"/>
                <a:ext cx="1104" cy="25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549" name="Text Box 70"/>
              <p:cNvSpPr txBox="1">
                <a:spLocks noChangeArrowheads="1"/>
              </p:cNvSpPr>
              <p:nvPr/>
            </p:nvSpPr>
            <p:spPr bwMode="auto">
              <a:xfrm>
                <a:off x="4381" y="813"/>
                <a:ext cx="1045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r>
                  <a:rPr lang="en-US" sz="1200"/>
                  <a:t>S: 138.76.29.7, 5001</a:t>
                </a:r>
              </a:p>
              <a:p>
                <a:r>
                  <a:rPr lang="en-US" sz="1200"/>
                  <a:t>D: 128.119.40.186, 80</a:t>
                </a:r>
              </a:p>
            </p:txBody>
          </p:sp>
          <p:grpSp>
            <p:nvGrpSpPr>
              <p:cNvPr id="105550" name="Group 71"/>
              <p:cNvGrpSpPr>
                <a:grpSpLocks/>
              </p:cNvGrpSpPr>
              <p:nvPr/>
            </p:nvGrpSpPr>
            <p:grpSpPr bwMode="auto">
              <a:xfrm>
                <a:off x="5394" y="786"/>
                <a:ext cx="48" cy="99"/>
                <a:chOff x="5508" y="1599"/>
                <a:chExt cx="48" cy="99"/>
              </a:xfrm>
            </p:grpSpPr>
            <p:sp>
              <p:nvSpPr>
                <p:cNvPr id="105555" name="Freeform 72"/>
                <p:cNvSpPr>
                  <a:spLocks/>
                </p:cNvSpPr>
                <p:nvPr/>
              </p:nvSpPr>
              <p:spPr bwMode="auto">
                <a:xfrm>
                  <a:off x="5508" y="1599"/>
                  <a:ext cx="48" cy="99"/>
                </a:xfrm>
                <a:custGeom>
                  <a:avLst/>
                  <a:gdLst>
                    <a:gd name="T0" fmla="*/ 21 w 48"/>
                    <a:gd name="T1" fmla="*/ 0 h 99"/>
                    <a:gd name="T2" fmla="*/ 0 w 48"/>
                    <a:gd name="T3" fmla="*/ 72 h 99"/>
                    <a:gd name="T4" fmla="*/ 27 w 48"/>
                    <a:gd name="T5" fmla="*/ 99 h 99"/>
                    <a:gd name="T6" fmla="*/ 48 w 48"/>
                    <a:gd name="T7" fmla="*/ 21 h 99"/>
                    <a:gd name="T8" fmla="*/ 21 w 48"/>
                    <a:gd name="T9" fmla="*/ 0 h 9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8"/>
                    <a:gd name="T16" fmla="*/ 0 h 99"/>
                    <a:gd name="T17" fmla="*/ 48 w 48"/>
                    <a:gd name="T18" fmla="*/ 99 h 9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8" h="99">
                      <a:moveTo>
                        <a:pt x="21" y="0"/>
                      </a:moveTo>
                      <a:lnTo>
                        <a:pt x="0" y="72"/>
                      </a:lnTo>
                      <a:lnTo>
                        <a:pt x="27" y="99"/>
                      </a:lnTo>
                      <a:lnTo>
                        <a:pt x="48" y="21"/>
                      </a:lnTo>
                      <a:lnTo>
                        <a:pt x="21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105556" name="Line 73"/>
                <p:cNvSpPr>
                  <a:spLocks noChangeShapeType="1"/>
                </p:cNvSpPr>
                <p:nvPr/>
              </p:nvSpPr>
              <p:spPr bwMode="auto">
                <a:xfrm flipH="1">
                  <a:off x="5512" y="1608"/>
                  <a:ext cx="21" cy="6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105557" name="Line 74"/>
                <p:cNvSpPr>
                  <a:spLocks noChangeShapeType="1"/>
                </p:cNvSpPr>
                <p:nvPr/>
              </p:nvSpPr>
              <p:spPr bwMode="auto">
                <a:xfrm flipH="1">
                  <a:off x="5536" y="1620"/>
                  <a:ext cx="21" cy="6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05551" name="Group 75"/>
              <p:cNvGrpSpPr>
                <a:grpSpLocks/>
              </p:cNvGrpSpPr>
              <p:nvPr/>
            </p:nvGrpSpPr>
            <p:grpSpPr bwMode="auto">
              <a:xfrm>
                <a:off x="5382" y="1044"/>
                <a:ext cx="48" cy="99"/>
                <a:chOff x="5508" y="1599"/>
                <a:chExt cx="48" cy="99"/>
              </a:xfrm>
            </p:grpSpPr>
            <p:sp>
              <p:nvSpPr>
                <p:cNvPr id="105552" name="Freeform 76"/>
                <p:cNvSpPr>
                  <a:spLocks/>
                </p:cNvSpPr>
                <p:nvPr/>
              </p:nvSpPr>
              <p:spPr bwMode="auto">
                <a:xfrm>
                  <a:off x="5508" y="1599"/>
                  <a:ext cx="48" cy="99"/>
                </a:xfrm>
                <a:custGeom>
                  <a:avLst/>
                  <a:gdLst>
                    <a:gd name="T0" fmla="*/ 21 w 48"/>
                    <a:gd name="T1" fmla="*/ 0 h 99"/>
                    <a:gd name="T2" fmla="*/ 0 w 48"/>
                    <a:gd name="T3" fmla="*/ 72 h 99"/>
                    <a:gd name="T4" fmla="*/ 27 w 48"/>
                    <a:gd name="T5" fmla="*/ 99 h 99"/>
                    <a:gd name="T6" fmla="*/ 48 w 48"/>
                    <a:gd name="T7" fmla="*/ 21 h 99"/>
                    <a:gd name="T8" fmla="*/ 21 w 48"/>
                    <a:gd name="T9" fmla="*/ 0 h 9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8"/>
                    <a:gd name="T16" fmla="*/ 0 h 99"/>
                    <a:gd name="T17" fmla="*/ 48 w 48"/>
                    <a:gd name="T18" fmla="*/ 99 h 9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8" h="99">
                      <a:moveTo>
                        <a:pt x="21" y="0"/>
                      </a:moveTo>
                      <a:lnTo>
                        <a:pt x="0" y="72"/>
                      </a:lnTo>
                      <a:lnTo>
                        <a:pt x="27" y="99"/>
                      </a:lnTo>
                      <a:lnTo>
                        <a:pt x="48" y="21"/>
                      </a:lnTo>
                      <a:lnTo>
                        <a:pt x="21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105553" name="Line 77"/>
                <p:cNvSpPr>
                  <a:spLocks noChangeShapeType="1"/>
                </p:cNvSpPr>
                <p:nvPr/>
              </p:nvSpPr>
              <p:spPr bwMode="auto">
                <a:xfrm flipH="1">
                  <a:off x="5510" y="1608"/>
                  <a:ext cx="21" cy="6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105554" name="Line 78"/>
                <p:cNvSpPr>
                  <a:spLocks noChangeShapeType="1"/>
                </p:cNvSpPr>
                <p:nvPr/>
              </p:nvSpPr>
              <p:spPr bwMode="auto">
                <a:xfrm flipH="1">
                  <a:off x="5536" y="1620"/>
                  <a:ext cx="21" cy="6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sp>
          <p:nvSpPr>
            <p:cNvPr id="105544" name="Line 79"/>
            <p:cNvSpPr>
              <a:spLocks noChangeShapeType="1"/>
            </p:cNvSpPr>
            <p:nvPr/>
          </p:nvSpPr>
          <p:spPr bwMode="auto">
            <a:xfrm flipH="1">
              <a:off x="1026" y="3729"/>
              <a:ext cx="37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105545" name="Group 105"/>
            <p:cNvGrpSpPr>
              <a:grpSpLocks/>
            </p:cNvGrpSpPr>
            <p:nvPr/>
          </p:nvGrpSpPr>
          <p:grpSpPr bwMode="auto">
            <a:xfrm>
              <a:off x="1143" y="3613"/>
              <a:ext cx="218" cy="231"/>
              <a:chOff x="5140" y="400"/>
              <a:chExt cx="218" cy="231"/>
            </a:xfrm>
          </p:grpSpPr>
          <p:sp>
            <p:nvSpPr>
              <p:cNvPr id="105546" name="Oval 106"/>
              <p:cNvSpPr>
                <a:spLocks noChangeArrowheads="1"/>
              </p:cNvSpPr>
              <p:nvPr/>
            </p:nvSpPr>
            <p:spPr bwMode="auto">
              <a:xfrm>
                <a:off x="5140" y="410"/>
                <a:ext cx="218" cy="21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547" name="Text Box 107"/>
              <p:cNvSpPr txBox="1">
                <a:spLocks noChangeArrowheads="1"/>
              </p:cNvSpPr>
              <p:nvPr/>
            </p:nvSpPr>
            <p:spPr bwMode="auto">
              <a:xfrm>
                <a:off x="5154" y="400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r>
                  <a:rPr lang="en-US" sz="1800">
                    <a:solidFill>
                      <a:srgbClr val="CC0000"/>
                    </a:solidFill>
                  </a:rPr>
                  <a:t>2</a:t>
                </a:r>
              </a:p>
            </p:txBody>
          </p:sp>
        </p:grpSp>
      </p:grpSp>
      <p:grpSp>
        <p:nvGrpSpPr>
          <p:cNvPr id="17" name="Group 112"/>
          <p:cNvGrpSpPr>
            <a:grpSpLocks/>
          </p:cNvGrpSpPr>
          <p:nvPr/>
        </p:nvGrpSpPr>
        <p:grpSpPr bwMode="auto">
          <a:xfrm>
            <a:off x="0" y="1671638"/>
            <a:ext cx="5154613" cy="2052637"/>
            <a:chOff x="0" y="1306"/>
            <a:chExt cx="3247" cy="1293"/>
          </a:xfrm>
        </p:grpSpPr>
        <p:sp>
          <p:nvSpPr>
            <p:cNvPr id="105539" name="Text Box 82"/>
            <p:cNvSpPr txBox="1">
              <a:spLocks noChangeArrowheads="1"/>
            </p:cNvSpPr>
            <p:nvPr/>
          </p:nvSpPr>
          <p:spPr bwMode="auto">
            <a:xfrm>
              <a:off x="0" y="1306"/>
              <a:ext cx="1316" cy="9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lnSpc>
                  <a:spcPct val="85000"/>
                </a:lnSpc>
              </a:pPr>
              <a:r>
                <a:rPr lang="en-US" sz="1800" b="1" i="1">
                  <a:solidFill>
                    <a:srgbClr val="CC0000"/>
                  </a:solidFill>
                </a:rPr>
                <a:t>2:</a:t>
              </a:r>
              <a:r>
                <a:rPr lang="en-US" sz="1800">
                  <a:solidFill>
                    <a:srgbClr val="FF0000"/>
                  </a:solidFill>
                </a:rPr>
                <a:t> </a:t>
              </a:r>
              <a:r>
                <a:rPr lang="en-US" sz="1800">
                  <a:solidFill>
                    <a:srgbClr val="000099"/>
                  </a:solidFill>
                </a:rPr>
                <a:t>NAT router</a:t>
              </a:r>
            </a:p>
            <a:p>
              <a:pPr>
                <a:lnSpc>
                  <a:spcPct val="85000"/>
                </a:lnSpc>
              </a:pPr>
              <a:r>
                <a:rPr lang="en-US" sz="1800">
                  <a:solidFill>
                    <a:srgbClr val="000099"/>
                  </a:solidFill>
                </a:rPr>
                <a:t>changes datagram</a:t>
              </a:r>
            </a:p>
            <a:p>
              <a:pPr>
                <a:lnSpc>
                  <a:spcPct val="85000"/>
                </a:lnSpc>
              </a:pPr>
              <a:r>
                <a:rPr lang="en-US" sz="1800">
                  <a:solidFill>
                    <a:srgbClr val="000099"/>
                  </a:solidFill>
                </a:rPr>
                <a:t>source addr from</a:t>
              </a:r>
            </a:p>
            <a:p>
              <a:pPr>
                <a:lnSpc>
                  <a:spcPct val="85000"/>
                </a:lnSpc>
              </a:pPr>
              <a:r>
                <a:rPr lang="en-US" sz="1800">
                  <a:solidFill>
                    <a:srgbClr val="000099"/>
                  </a:solidFill>
                </a:rPr>
                <a:t>10.0.0.1, 3345 to</a:t>
              </a:r>
            </a:p>
            <a:p>
              <a:pPr>
                <a:lnSpc>
                  <a:spcPct val="85000"/>
                </a:lnSpc>
              </a:pPr>
              <a:r>
                <a:rPr lang="en-US" sz="1800">
                  <a:solidFill>
                    <a:srgbClr val="000099"/>
                  </a:solidFill>
                </a:rPr>
                <a:t>138.76.29.7, 5001,</a:t>
              </a:r>
            </a:p>
            <a:p>
              <a:pPr>
                <a:lnSpc>
                  <a:spcPct val="85000"/>
                </a:lnSpc>
              </a:pPr>
              <a:r>
                <a:rPr lang="en-US" sz="1800">
                  <a:solidFill>
                    <a:srgbClr val="000099"/>
                  </a:solidFill>
                </a:rPr>
                <a:t>updates table</a:t>
              </a:r>
            </a:p>
          </p:txBody>
        </p:sp>
        <p:sp>
          <p:nvSpPr>
            <p:cNvPr id="105540" name="Line 83"/>
            <p:cNvSpPr>
              <a:spLocks noChangeShapeType="1"/>
            </p:cNvSpPr>
            <p:nvPr/>
          </p:nvSpPr>
          <p:spPr bwMode="auto">
            <a:xfrm>
              <a:off x="1285" y="2243"/>
              <a:ext cx="147" cy="356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5541" name="Line 110"/>
            <p:cNvSpPr>
              <a:spLocks noChangeShapeType="1"/>
            </p:cNvSpPr>
            <p:nvPr/>
          </p:nvSpPr>
          <p:spPr bwMode="auto">
            <a:xfrm flipV="1">
              <a:off x="1275" y="1788"/>
              <a:ext cx="663" cy="455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5542" name="Line 111"/>
            <p:cNvSpPr>
              <a:spLocks noChangeShapeType="1"/>
            </p:cNvSpPr>
            <p:nvPr/>
          </p:nvSpPr>
          <p:spPr bwMode="auto">
            <a:xfrm flipV="1">
              <a:off x="1275" y="1751"/>
              <a:ext cx="1972" cy="491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8" name="Group 129"/>
          <p:cNvGrpSpPr>
            <a:grpSpLocks/>
          </p:cNvGrpSpPr>
          <p:nvPr/>
        </p:nvGrpSpPr>
        <p:grpSpPr bwMode="auto">
          <a:xfrm>
            <a:off x="1360488" y="4681538"/>
            <a:ext cx="2471737" cy="696912"/>
            <a:chOff x="1163" y="3752"/>
            <a:chExt cx="1557" cy="439"/>
          </a:xfrm>
        </p:grpSpPr>
        <p:sp>
          <p:nvSpPr>
            <p:cNvPr id="105525" name="Rectangle 115"/>
            <p:cNvSpPr>
              <a:spLocks noChangeArrowheads="1"/>
            </p:cNvSpPr>
            <p:nvPr/>
          </p:nvSpPr>
          <p:spPr bwMode="auto">
            <a:xfrm>
              <a:off x="1163" y="3796"/>
              <a:ext cx="1183" cy="25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526" name="Text Box 116"/>
            <p:cNvSpPr txBox="1">
              <a:spLocks noChangeArrowheads="1"/>
            </p:cNvSpPr>
            <p:nvPr/>
          </p:nvSpPr>
          <p:spPr bwMode="auto">
            <a:xfrm>
              <a:off x="1281" y="3788"/>
              <a:ext cx="1120" cy="4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200"/>
                <a:t>S: 128.119.40.186, 80 </a:t>
              </a:r>
            </a:p>
            <a:p>
              <a:r>
                <a:rPr lang="en-US" sz="1200"/>
                <a:t>D: 138.76.29.7, 5001</a:t>
              </a:r>
            </a:p>
            <a:p>
              <a:endParaRPr lang="en-US" sz="1200"/>
            </a:p>
          </p:txBody>
        </p:sp>
        <p:grpSp>
          <p:nvGrpSpPr>
            <p:cNvPr id="105527" name="Group 117"/>
            <p:cNvGrpSpPr>
              <a:grpSpLocks/>
            </p:cNvGrpSpPr>
            <p:nvPr/>
          </p:nvGrpSpPr>
          <p:grpSpPr bwMode="auto">
            <a:xfrm>
              <a:off x="1214" y="3752"/>
              <a:ext cx="52" cy="99"/>
              <a:chOff x="5508" y="1599"/>
              <a:chExt cx="48" cy="99"/>
            </a:xfrm>
          </p:grpSpPr>
          <p:sp>
            <p:nvSpPr>
              <p:cNvPr id="105536" name="Freeform 118"/>
              <p:cNvSpPr>
                <a:spLocks/>
              </p:cNvSpPr>
              <p:nvPr/>
            </p:nvSpPr>
            <p:spPr bwMode="auto">
              <a:xfrm>
                <a:off x="5508" y="1599"/>
                <a:ext cx="48" cy="99"/>
              </a:xfrm>
              <a:custGeom>
                <a:avLst/>
                <a:gdLst>
                  <a:gd name="T0" fmla="*/ 21 w 48"/>
                  <a:gd name="T1" fmla="*/ 0 h 99"/>
                  <a:gd name="T2" fmla="*/ 0 w 48"/>
                  <a:gd name="T3" fmla="*/ 72 h 99"/>
                  <a:gd name="T4" fmla="*/ 27 w 48"/>
                  <a:gd name="T5" fmla="*/ 99 h 99"/>
                  <a:gd name="T6" fmla="*/ 48 w 48"/>
                  <a:gd name="T7" fmla="*/ 21 h 99"/>
                  <a:gd name="T8" fmla="*/ 21 w 48"/>
                  <a:gd name="T9" fmla="*/ 0 h 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8"/>
                  <a:gd name="T16" fmla="*/ 0 h 99"/>
                  <a:gd name="T17" fmla="*/ 48 w 48"/>
                  <a:gd name="T18" fmla="*/ 99 h 9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8" h="99">
                    <a:moveTo>
                      <a:pt x="21" y="0"/>
                    </a:moveTo>
                    <a:lnTo>
                      <a:pt x="0" y="72"/>
                    </a:lnTo>
                    <a:lnTo>
                      <a:pt x="27" y="99"/>
                    </a:lnTo>
                    <a:lnTo>
                      <a:pt x="48" y="21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5537" name="Line 119"/>
              <p:cNvSpPr>
                <a:spLocks noChangeShapeType="1"/>
              </p:cNvSpPr>
              <p:nvPr/>
            </p:nvSpPr>
            <p:spPr bwMode="auto">
              <a:xfrm flipH="1">
                <a:off x="5512" y="1608"/>
                <a:ext cx="20" cy="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5538" name="Line 120"/>
              <p:cNvSpPr>
                <a:spLocks noChangeShapeType="1"/>
              </p:cNvSpPr>
              <p:nvPr/>
            </p:nvSpPr>
            <p:spPr bwMode="auto">
              <a:xfrm flipH="1">
                <a:off x="5536" y="1620"/>
                <a:ext cx="20" cy="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5528" name="Group 121"/>
            <p:cNvGrpSpPr>
              <a:grpSpLocks/>
            </p:cNvGrpSpPr>
            <p:nvPr/>
          </p:nvGrpSpPr>
          <p:grpSpPr bwMode="auto">
            <a:xfrm>
              <a:off x="1193" y="3984"/>
              <a:ext cx="52" cy="99"/>
              <a:chOff x="5508" y="1599"/>
              <a:chExt cx="48" cy="99"/>
            </a:xfrm>
          </p:grpSpPr>
          <p:sp>
            <p:nvSpPr>
              <p:cNvPr id="105533" name="Freeform 122"/>
              <p:cNvSpPr>
                <a:spLocks/>
              </p:cNvSpPr>
              <p:nvPr/>
            </p:nvSpPr>
            <p:spPr bwMode="auto">
              <a:xfrm>
                <a:off x="5508" y="1599"/>
                <a:ext cx="48" cy="99"/>
              </a:xfrm>
              <a:custGeom>
                <a:avLst/>
                <a:gdLst>
                  <a:gd name="T0" fmla="*/ 21 w 48"/>
                  <a:gd name="T1" fmla="*/ 0 h 99"/>
                  <a:gd name="T2" fmla="*/ 0 w 48"/>
                  <a:gd name="T3" fmla="*/ 72 h 99"/>
                  <a:gd name="T4" fmla="*/ 27 w 48"/>
                  <a:gd name="T5" fmla="*/ 99 h 99"/>
                  <a:gd name="T6" fmla="*/ 48 w 48"/>
                  <a:gd name="T7" fmla="*/ 21 h 99"/>
                  <a:gd name="T8" fmla="*/ 21 w 48"/>
                  <a:gd name="T9" fmla="*/ 0 h 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8"/>
                  <a:gd name="T16" fmla="*/ 0 h 99"/>
                  <a:gd name="T17" fmla="*/ 48 w 48"/>
                  <a:gd name="T18" fmla="*/ 99 h 9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8" h="99">
                    <a:moveTo>
                      <a:pt x="21" y="0"/>
                    </a:moveTo>
                    <a:lnTo>
                      <a:pt x="0" y="72"/>
                    </a:lnTo>
                    <a:lnTo>
                      <a:pt x="27" y="99"/>
                    </a:lnTo>
                    <a:lnTo>
                      <a:pt x="48" y="21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5534" name="Line 123"/>
              <p:cNvSpPr>
                <a:spLocks noChangeShapeType="1"/>
              </p:cNvSpPr>
              <p:nvPr/>
            </p:nvSpPr>
            <p:spPr bwMode="auto">
              <a:xfrm flipH="1">
                <a:off x="5512" y="1608"/>
                <a:ext cx="20" cy="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5535" name="Line 124"/>
              <p:cNvSpPr>
                <a:spLocks noChangeShapeType="1"/>
              </p:cNvSpPr>
              <p:nvPr/>
            </p:nvSpPr>
            <p:spPr bwMode="auto">
              <a:xfrm flipH="1">
                <a:off x="5536" y="1620"/>
                <a:ext cx="20" cy="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105529" name="Line 125"/>
            <p:cNvSpPr>
              <a:spLocks noChangeShapeType="1"/>
            </p:cNvSpPr>
            <p:nvPr/>
          </p:nvSpPr>
          <p:spPr bwMode="auto">
            <a:xfrm flipH="1">
              <a:off x="2344" y="3931"/>
              <a:ext cx="37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105530" name="Group 126"/>
            <p:cNvGrpSpPr>
              <a:grpSpLocks/>
            </p:cNvGrpSpPr>
            <p:nvPr/>
          </p:nvGrpSpPr>
          <p:grpSpPr bwMode="auto">
            <a:xfrm>
              <a:off x="2409" y="3815"/>
              <a:ext cx="218" cy="231"/>
              <a:chOff x="5140" y="400"/>
              <a:chExt cx="218" cy="231"/>
            </a:xfrm>
          </p:grpSpPr>
          <p:sp>
            <p:nvSpPr>
              <p:cNvPr id="105531" name="Oval 127"/>
              <p:cNvSpPr>
                <a:spLocks noChangeArrowheads="1"/>
              </p:cNvSpPr>
              <p:nvPr/>
            </p:nvSpPr>
            <p:spPr bwMode="auto">
              <a:xfrm>
                <a:off x="5140" y="410"/>
                <a:ext cx="218" cy="21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532" name="Text Box 128"/>
              <p:cNvSpPr txBox="1">
                <a:spLocks noChangeArrowheads="1"/>
              </p:cNvSpPr>
              <p:nvPr/>
            </p:nvSpPr>
            <p:spPr bwMode="auto">
              <a:xfrm>
                <a:off x="5154" y="400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r>
                  <a:rPr lang="en-US" sz="1800">
                    <a:solidFill>
                      <a:srgbClr val="CC0000"/>
                    </a:solidFill>
                  </a:rPr>
                  <a:t>3</a:t>
                </a:r>
              </a:p>
            </p:txBody>
          </p:sp>
        </p:grpSp>
      </p:grpSp>
      <p:sp>
        <p:nvSpPr>
          <p:cNvPr id="233603" name="Text Box 131"/>
          <p:cNvSpPr txBox="1">
            <a:spLocks noChangeArrowheads="1"/>
          </p:cNvSpPr>
          <p:nvPr/>
        </p:nvSpPr>
        <p:spPr bwMode="auto">
          <a:xfrm>
            <a:off x="1317625" y="5170488"/>
            <a:ext cx="2089150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85000"/>
              </a:lnSpc>
            </a:pPr>
            <a:r>
              <a:rPr lang="en-US" sz="1800" b="1" i="1">
                <a:solidFill>
                  <a:srgbClr val="CC0000"/>
                </a:solidFill>
              </a:rPr>
              <a:t>3:</a:t>
            </a:r>
            <a:r>
              <a:rPr lang="en-US" sz="1800">
                <a:solidFill>
                  <a:srgbClr val="FF0000"/>
                </a:solidFill>
              </a:rPr>
              <a:t> </a:t>
            </a:r>
            <a:r>
              <a:rPr lang="en-US" sz="1800">
                <a:solidFill>
                  <a:srgbClr val="000099"/>
                </a:solidFill>
              </a:rPr>
              <a:t>reply arrives</a:t>
            </a:r>
          </a:p>
          <a:p>
            <a:pPr>
              <a:lnSpc>
                <a:spcPct val="85000"/>
              </a:lnSpc>
            </a:pPr>
            <a:r>
              <a:rPr lang="en-US" sz="1800">
                <a:solidFill>
                  <a:srgbClr val="000099"/>
                </a:solidFill>
              </a:rPr>
              <a:t> dest. address:</a:t>
            </a:r>
          </a:p>
          <a:p>
            <a:pPr>
              <a:lnSpc>
                <a:spcPct val="85000"/>
              </a:lnSpc>
            </a:pPr>
            <a:r>
              <a:rPr lang="en-US" sz="1800">
                <a:solidFill>
                  <a:srgbClr val="000099"/>
                </a:solidFill>
              </a:rPr>
              <a:t> 138.76.29.7, 5001</a:t>
            </a:r>
          </a:p>
        </p:txBody>
      </p:sp>
      <p:sp>
        <p:nvSpPr>
          <p:cNvPr id="233608" name="Text Box 136"/>
          <p:cNvSpPr txBox="1">
            <a:spLocks noChangeArrowheads="1"/>
          </p:cNvSpPr>
          <p:nvPr/>
        </p:nvSpPr>
        <p:spPr bwMode="auto">
          <a:xfrm>
            <a:off x="4741863" y="5005388"/>
            <a:ext cx="3867150" cy="1300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85000"/>
              </a:lnSpc>
            </a:pPr>
            <a:r>
              <a:rPr lang="en-US" sz="1800" b="1" i="1">
                <a:solidFill>
                  <a:srgbClr val="CC0000"/>
                </a:solidFill>
              </a:rPr>
              <a:t>4:</a:t>
            </a:r>
            <a:r>
              <a:rPr lang="en-US" sz="1800">
                <a:solidFill>
                  <a:srgbClr val="FF0000"/>
                </a:solidFill>
              </a:rPr>
              <a:t> </a:t>
            </a:r>
            <a:r>
              <a:rPr lang="en-US" sz="1800">
                <a:solidFill>
                  <a:srgbClr val="000099"/>
                </a:solidFill>
              </a:rPr>
              <a:t>NAT router</a:t>
            </a:r>
          </a:p>
          <a:p>
            <a:pPr>
              <a:lnSpc>
                <a:spcPct val="85000"/>
              </a:lnSpc>
            </a:pPr>
            <a:r>
              <a:rPr lang="en-US" sz="1800">
                <a:solidFill>
                  <a:srgbClr val="000099"/>
                </a:solidFill>
              </a:rPr>
              <a:t>changes datagram</a:t>
            </a:r>
          </a:p>
          <a:p>
            <a:pPr>
              <a:lnSpc>
                <a:spcPct val="85000"/>
              </a:lnSpc>
            </a:pPr>
            <a:r>
              <a:rPr lang="en-US" sz="1800">
                <a:solidFill>
                  <a:srgbClr val="000099"/>
                </a:solidFill>
              </a:rPr>
              <a:t>dest addr from</a:t>
            </a:r>
          </a:p>
          <a:p>
            <a:pPr>
              <a:lnSpc>
                <a:spcPct val="85000"/>
              </a:lnSpc>
            </a:pPr>
            <a:r>
              <a:rPr lang="en-US" sz="1800">
                <a:solidFill>
                  <a:srgbClr val="000099"/>
                </a:solidFill>
              </a:rPr>
              <a:t>138.76.29.7, 5001 to 10.0.0.1, 3345 </a:t>
            </a:r>
          </a:p>
          <a:p>
            <a:endParaRPr lang="en-US" sz="1800">
              <a:solidFill>
                <a:srgbClr val="000099"/>
              </a:solidFill>
            </a:endParaRPr>
          </a:p>
        </p:txBody>
      </p:sp>
      <p:sp>
        <p:nvSpPr>
          <p:cNvPr id="105500" name="Line 138"/>
          <p:cNvSpPr>
            <a:spLocks noChangeShapeType="1"/>
          </p:cNvSpPr>
          <p:nvPr/>
        </p:nvSpPr>
        <p:spPr bwMode="auto">
          <a:xfrm>
            <a:off x="1022350" y="4273550"/>
            <a:ext cx="3025775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9425" name="Rectangle 141"/>
          <p:cNvSpPr>
            <a:spLocks noGrp="1" noChangeArrowheads="1"/>
          </p:cNvSpPr>
          <p:nvPr>
            <p:ph type="title"/>
          </p:nvPr>
        </p:nvSpPr>
        <p:spPr>
          <a:xfrm>
            <a:off x="533400" y="230188"/>
            <a:ext cx="6896100" cy="76923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solidFill>
                  <a:srgbClr val="3366FF"/>
                </a:solidFill>
                <a:cs typeface="+mj-cs"/>
              </a:rPr>
              <a:t>NAT: network address translation</a:t>
            </a:r>
          </a:p>
        </p:txBody>
      </p:sp>
      <p:grpSp>
        <p:nvGrpSpPr>
          <p:cNvPr id="105503" name="Group 143"/>
          <p:cNvGrpSpPr>
            <a:grpSpLocks/>
          </p:cNvGrpSpPr>
          <p:nvPr/>
        </p:nvGrpSpPr>
        <p:grpSpPr bwMode="auto">
          <a:xfrm>
            <a:off x="4035425" y="4095750"/>
            <a:ext cx="587375" cy="323850"/>
            <a:chOff x="4396" y="1245"/>
            <a:chExt cx="672" cy="248"/>
          </a:xfrm>
        </p:grpSpPr>
        <p:sp>
          <p:nvSpPr>
            <p:cNvPr id="105517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charset="0"/>
                <a:cs typeface="Arial" charset="0"/>
              </a:endParaRPr>
            </a:p>
          </p:txBody>
        </p:sp>
        <p:sp>
          <p:nvSpPr>
            <p:cNvPr id="105518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>
                <a:latin typeface="Times New Roman" charset="0"/>
                <a:cs typeface="Arial" charset="0"/>
              </a:endParaRPr>
            </a:p>
          </p:txBody>
        </p:sp>
        <p:sp>
          <p:nvSpPr>
            <p:cNvPr id="105519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charset="0"/>
                <a:cs typeface="Arial" charset="0"/>
              </a:endParaRPr>
            </a:p>
          </p:txBody>
        </p:sp>
        <p:grpSp>
          <p:nvGrpSpPr>
            <p:cNvPr id="105520" name="Group 147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05523" name="Freeform 148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524" name="Freeform 149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5521" name="Line 150"/>
            <p:cNvSpPr>
              <a:spLocks noChangeShapeType="1"/>
            </p:cNvSpPr>
            <p:nvPr/>
          </p:nvSpPr>
          <p:spPr bwMode="auto">
            <a:xfrm>
              <a:off x="4400" y="1322"/>
              <a:ext cx="0" cy="10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522" name="Line 151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5504" name="Group 156"/>
          <p:cNvGrpSpPr>
            <a:grpSpLocks/>
          </p:cNvGrpSpPr>
          <p:nvPr/>
        </p:nvGrpSpPr>
        <p:grpSpPr bwMode="auto">
          <a:xfrm flipH="1">
            <a:off x="7529513" y="3311525"/>
            <a:ext cx="641350" cy="558800"/>
            <a:chOff x="-44" y="1473"/>
            <a:chExt cx="981" cy="1105"/>
          </a:xfrm>
        </p:grpSpPr>
        <p:pic>
          <p:nvPicPr>
            <p:cNvPr id="105515" name="Picture 157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5516" name="Freeform 158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8034 w 356"/>
                <a:gd name="T3" fmla="*/ 1220 h 368"/>
                <a:gd name="T4" fmla="*/ 21394 w 356"/>
                <a:gd name="T5" fmla="*/ 25425 h 368"/>
                <a:gd name="T6" fmla="*/ 4715 w 356"/>
                <a:gd name="T7" fmla="*/ 3179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05505" name="Group 159"/>
          <p:cNvGrpSpPr>
            <a:grpSpLocks/>
          </p:cNvGrpSpPr>
          <p:nvPr/>
        </p:nvGrpSpPr>
        <p:grpSpPr bwMode="auto">
          <a:xfrm flipH="1">
            <a:off x="7540625" y="4054475"/>
            <a:ext cx="641350" cy="558800"/>
            <a:chOff x="-44" y="1473"/>
            <a:chExt cx="981" cy="1105"/>
          </a:xfrm>
        </p:grpSpPr>
        <p:pic>
          <p:nvPicPr>
            <p:cNvPr id="105513" name="Picture 160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5514" name="Freeform 161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8034 w 356"/>
                <a:gd name="T3" fmla="*/ 1220 h 368"/>
                <a:gd name="T4" fmla="*/ 21394 w 356"/>
                <a:gd name="T5" fmla="*/ 25425 h 368"/>
                <a:gd name="T6" fmla="*/ 4715 w 356"/>
                <a:gd name="T7" fmla="*/ 3179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05506" name="Group 162"/>
          <p:cNvGrpSpPr>
            <a:grpSpLocks/>
          </p:cNvGrpSpPr>
          <p:nvPr/>
        </p:nvGrpSpPr>
        <p:grpSpPr bwMode="auto">
          <a:xfrm flipH="1">
            <a:off x="7548563" y="4808538"/>
            <a:ext cx="641350" cy="558800"/>
            <a:chOff x="-44" y="1473"/>
            <a:chExt cx="981" cy="1105"/>
          </a:xfrm>
        </p:grpSpPr>
        <p:pic>
          <p:nvPicPr>
            <p:cNvPr id="105511" name="Picture 163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5512" name="Freeform 164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8034 w 356"/>
                <a:gd name="T3" fmla="*/ 1220 h 368"/>
                <a:gd name="T4" fmla="*/ 21394 w 356"/>
                <a:gd name="T5" fmla="*/ 25425 h 368"/>
                <a:gd name="T6" fmla="*/ 4715 w 356"/>
                <a:gd name="T7" fmla="*/ 3179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05507" name="Line 32"/>
          <p:cNvSpPr>
            <a:spLocks noChangeShapeType="1"/>
          </p:cNvSpPr>
          <p:nvPr/>
        </p:nvSpPr>
        <p:spPr bwMode="auto">
          <a:xfrm>
            <a:off x="7386638" y="4238625"/>
            <a:ext cx="2190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5510" name="TextBox 1"/>
          <p:cNvSpPr txBox="1">
            <a:spLocks noChangeArrowheads="1"/>
          </p:cNvSpPr>
          <p:nvPr/>
        </p:nvSpPr>
        <p:spPr bwMode="auto">
          <a:xfrm>
            <a:off x="195291" y="5962650"/>
            <a:ext cx="509806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/>
              <a:t>* Check out the online interactive exercises for more examples: h</a:t>
            </a:r>
            <a:r>
              <a:rPr lang="en-US" sz="1200"/>
              <a:t>ttp://gaia.cs.umass.edu/kurose_ross/interactive/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8CE97-1B6E-C84F-AC29-D12077808FC0}" type="datetime1">
              <a:rPr lang="en-US" smtClean="0"/>
              <a:t>9/27/19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myKRnat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D666A-6E2D-D54D-B332-5F0D4FFDB53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7788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3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3533" grpId="0"/>
      <p:bldP spid="233603" grpId="0"/>
      <p:bldP spid="23360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202524"/>
            <a:ext cx="8120185" cy="5153826"/>
          </a:xfrm>
        </p:spPr>
        <p:txBody>
          <a:bodyPr>
            <a:normAutofit lnSpcReduction="10000"/>
          </a:bodyPr>
          <a:lstStyle/>
          <a:p>
            <a:r>
              <a:rPr lang="en-US" sz="2400" dirty="0">
                <a:latin typeface="Gill Sans MT" charset="0"/>
              </a:rPr>
              <a:t>16-bit port-number field: </a:t>
            </a:r>
          </a:p>
          <a:p>
            <a:pPr lvl="1"/>
            <a:r>
              <a:rPr lang="en-US" sz="2400" dirty="0">
                <a:latin typeface="Gill Sans MT" charset="0"/>
                <a:cs typeface="Gill Sans MT" charset="0"/>
              </a:rPr>
              <a:t>60,000 simultaneous connections with a single LAN-side address!</a:t>
            </a:r>
          </a:p>
          <a:p>
            <a:r>
              <a:rPr lang="en-US" sz="2400" dirty="0">
                <a:latin typeface="Gill Sans MT" charset="0"/>
              </a:rPr>
              <a:t>NAT is controversial:</a:t>
            </a:r>
          </a:p>
          <a:p>
            <a:pPr lvl="1"/>
            <a:r>
              <a:rPr lang="en-US" sz="2400" dirty="0">
                <a:latin typeface="Gill Sans MT" charset="0"/>
                <a:cs typeface="Gill Sans MT" charset="0"/>
              </a:rPr>
              <a:t>routers should only process up to layer 3</a:t>
            </a:r>
          </a:p>
          <a:p>
            <a:pPr lvl="1"/>
            <a:r>
              <a:rPr lang="en-US" sz="2400" dirty="0">
                <a:latin typeface="Gill Sans MT" charset="0"/>
                <a:cs typeface="Gill Sans MT" charset="0"/>
              </a:rPr>
              <a:t>address shortage should be solved by IPv6</a:t>
            </a:r>
          </a:p>
          <a:p>
            <a:pPr lvl="1"/>
            <a:r>
              <a:rPr lang="en-US" sz="2400" dirty="0">
                <a:latin typeface="Gill Sans MT" charset="0"/>
                <a:cs typeface="Gill Sans MT" charset="0"/>
              </a:rPr>
              <a:t>violates end-to-end argument</a:t>
            </a:r>
          </a:p>
          <a:p>
            <a:pPr lvl="2"/>
            <a:r>
              <a:rPr lang="en-US" dirty="0">
                <a:latin typeface="Gill Sans MT" charset="0"/>
                <a:cs typeface="Gill Sans MT" charset="0"/>
              </a:rPr>
              <a:t>NAT possibility must be taken into account by app designers, e.g., P2P applications</a:t>
            </a:r>
          </a:p>
          <a:p>
            <a:pPr lvl="1"/>
            <a:r>
              <a:rPr lang="en-US" sz="2400" dirty="0">
                <a:latin typeface="Gill Sans MT" charset="0"/>
                <a:cs typeface="Gill Sans MT" charset="0"/>
              </a:rPr>
              <a:t>NAT traversal: what if client wants to connect to server behind NAT</a:t>
            </a:r>
            <a:r>
              <a:rPr lang="en-US" sz="2400" dirty="0" smtClean="0">
                <a:latin typeface="Gill Sans MT" charset="0"/>
                <a:cs typeface="Gill Sans MT" charset="0"/>
              </a:rPr>
              <a:t>?</a:t>
            </a:r>
          </a:p>
          <a:p>
            <a:pPr lvl="2"/>
            <a:r>
              <a:rPr lang="en-US" dirty="0" smtClean="0">
                <a:latin typeface="Gill Sans MT" charset="0"/>
                <a:cs typeface="Gill Sans MT" charset="0"/>
              </a:rPr>
              <a:t>There are ways, but most networks public put servers outside NAT</a:t>
            </a:r>
            <a:endParaRPr lang="en-US" dirty="0">
              <a:latin typeface="Gill Sans MT" charset="0"/>
              <a:cs typeface="Gill Sans MT" charset="0"/>
            </a:endParaRPr>
          </a:p>
          <a:p>
            <a:endParaRPr lang="en-US" dirty="0">
              <a:latin typeface="Gill Sans MT" charset="0"/>
            </a:endParaRPr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title"/>
          </p:nvPr>
        </p:nvSpPr>
        <p:spPr>
          <a:xfrm>
            <a:off x="127405" y="115671"/>
            <a:ext cx="6826564" cy="831696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solidFill>
                  <a:srgbClr val="3366FF"/>
                </a:solidFill>
                <a:cs typeface="+mj-cs"/>
              </a:rPr>
              <a:t>NAT: network address translation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06F59-3E49-4542-9A80-846275FB47E0}" type="datetime1">
              <a:rPr lang="en-US" smtClean="0"/>
              <a:t>9/27/19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myKRnat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D666A-6E2D-D54D-B332-5F0D4FFDB53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0350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470</Words>
  <Application>Microsoft Macintosh PowerPoint</Application>
  <PresentationFormat>On-screen Show (4:3)</PresentationFormat>
  <Paragraphs>108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NAT Network Address Translation Reading: KR Chapter 4</vt:lpstr>
      <vt:lpstr>NAT: network address translation</vt:lpstr>
      <vt:lpstr>NAT: network address translation</vt:lpstr>
      <vt:lpstr>NAT: network address translation</vt:lpstr>
      <vt:lpstr>Blank Slide </vt:lpstr>
      <vt:lpstr>NAT: network address translation</vt:lpstr>
      <vt:lpstr>NAT: network address translation</vt:lpstr>
    </vt:vector>
  </TitlesOfParts>
  <Company>Harvey Mudd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 Network Address Translation Reading: KR Chapter 4</dc:title>
  <dc:creator>mike erlinger</dc:creator>
  <cp:lastModifiedBy>mike erlinger</cp:lastModifiedBy>
  <cp:revision>4</cp:revision>
  <cp:lastPrinted>2018-09-24T22:04:35Z</cp:lastPrinted>
  <dcterms:created xsi:type="dcterms:W3CDTF">2018-09-24T21:47:34Z</dcterms:created>
  <dcterms:modified xsi:type="dcterms:W3CDTF">2019-09-27T21:00:50Z</dcterms:modified>
</cp:coreProperties>
</file>