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07" r:id="rId2"/>
    <p:sldId id="351" r:id="rId3"/>
    <p:sldId id="352" r:id="rId4"/>
    <p:sldId id="353" r:id="rId5"/>
    <p:sldId id="354" r:id="rId6"/>
    <p:sldId id="362" r:id="rId7"/>
    <p:sldId id="363" r:id="rId8"/>
    <p:sldId id="355" r:id="rId9"/>
    <p:sldId id="356" r:id="rId10"/>
    <p:sldId id="357" r:id="rId11"/>
    <p:sldId id="358" r:id="rId12"/>
    <p:sldId id="359" r:id="rId13"/>
    <p:sldId id="360" r:id="rId14"/>
    <p:sldId id="361" r:id="rId15"/>
    <p:sldId id="364" r:id="rId16"/>
  </p:sldIdLst>
  <p:sldSz cx="9144000" cy="6858000" type="screen4x3"/>
  <p:notesSz cx="9282113" cy="69913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F00FF"/>
    <a:srgbClr val="000000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75" autoAdjust="0"/>
    <p:restoredTop sz="90886" autoAdjust="0"/>
  </p:normalViewPr>
  <p:slideViewPr>
    <p:cSldViewPr>
      <p:cViewPr>
        <p:scale>
          <a:sx n="100" d="100"/>
          <a:sy n="100" d="100"/>
        </p:scale>
        <p:origin x="-1352" y="-6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1406" cy="349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0707" y="0"/>
            <a:ext cx="4021406" cy="349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42201"/>
            <a:ext cx="4021406" cy="349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0707" y="6642201"/>
            <a:ext cx="4021406" cy="349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C682007C-5827-C547-9569-2289B54618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2976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1406" cy="349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0707" y="0"/>
            <a:ext cx="4021406" cy="349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5463"/>
            <a:ext cx="3494088" cy="26209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7195" y="3320503"/>
            <a:ext cx="6807726" cy="3145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42201"/>
            <a:ext cx="4021406" cy="349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0707" y="6642201"/>
            <a:ext cx="4021406" cy="349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1EB2FEE0-9525-D043-9B0C-DA30A85142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3670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78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6485985" indent="-36046210" defTabSz="920778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39774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879548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1932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759097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77904F0B-84AE-0248-B299-39BB696A15DB}" type="slidenum">
              <a:rPr lang="en-US" sz="1200" b="0">
                <a:latin typeface="Times New Roman" charset="0"/>
              </a:rPr>
              <a:pPr eaLnBrk="1" hangingPunct="1">
                <a:defRPr/>
              </a:pPr>
              <a:t>2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89250" y="515938"/>
            <a:ext cx="3505200" cy="2628900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6792" y="3323319"/>
            <a:ext cx="6888531" cy="3155818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0466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  <p:sp>
        <p:nvSpPr>
          <p:cNvPr id="190467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516E520D-E919-8C4D-B127-2B51CE2BE6A0}" type="slidenum">
              <a:rPr lang="en-US" sz="1300">
                <a:latin typeface="Times New Roman" charset="0"/>
              </a:rPr>
              <a:pPr>
                <a:defRPr/>
              </a:pPr>
              <a:t>11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2514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  <p:sp>
        <p:nvSpPr>
          <p:cNvPr id="192515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0A8B5F23-7689-F141-8764-724AC578CAAF}" type="slidenum">
              <a:rPr lang="en-US" sz="1300">
                <a:latin typeface="Times New Roman" charset="0"/>
              </a:rPr>
              <a:pPr>
                <a:defRPr/>
              </a:pPr>
              <a:t>12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88AF6D-1C35-C743-B773-31E99C1E0C86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83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3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D29167F-3BAA-D54D-8E6C-FDF5367FC428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810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10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053569-AA7F-CE4C-A362-8C3082C635C3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773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73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0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  <p:sp>
        <p:nvSpPr>
          <p:cNvPr id="176131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0C87E950-F89E-774D-BC7C-C36F21A4554C}" type="slidenum">
              <a:rPr lang="en-US" sz="1300">
                <a:latin typeface="Times New Roman" charset="0"/>
              </a:rPr>
              <a:pPr>
                <a:defRPr/>
              </a:pPr>
              <a:t>4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8178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  <p:sp>
        <p:nvSpPr>
          <p:cNvPr id="178179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19033B8C-E59E-2E4C-B6B9-34A18C09C510}" type="slidenum">
              <a:rPr lang="en-US" sz="1300">
                <a:latin typeface="Times New Roman" charset="0"/>
              </a:rPr>
              <a:pPr>
                <a:defRPr/>
              </a:pPr>
              <a:t>5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802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DE29178-BC91-B64F-B875-8E1A2F7A3882}" type="slidenum">
              <a:rPr lang="en-US" sz="1300">
                <a:latin typeface="Times New Roman" charset="0"/>
              </a:rPr>
              <a:pPr/>
              <a:t>6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22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822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87D7A33-929B-5948-9358-25A57124BEDC}" type="slidenum">
              <a:rPr lang="en-US" sz="1300">
                <a:latin typeface="Times New Roman" charset="0"/>
              </a:rPr>
              <a:pPr/>
              <a:t>7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22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  <p:sp>
        <p:nvSpPr>
          <p:cNvPr id="184323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D9094B0B-25BE-8241-A1AE-5E02ADA6017B}" type="slidenum">
              <a:rPr lang="en-US" sz="1300">
                <a:latin typeface="Times New Roman" charset="0"/>
              </a:rPr>
              <a:pPr>
                <a:defRPr/>
              </a:pPr>
              <a:t>8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6370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  <p:sp>
        <p:nvSpPr>
          <p:cNvPr id="186371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AD92F887-CA02-1647-80BA-B0C1789B9E92}" type="slidenum">
              <a:rPr lang="en-US" sz="1300">
                <a:latin typeface="Times New Roman" charset="0"/>
              </a:rPr>
              <a:pPr>
                <a:defRPr/>
              </a:pPr>
              <a:t>9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8418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  <p:sp>
        <p:nvSpPr>
          <p:cNvPr id="188419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4D2264E7-10C6-9A47-93FE-3D991A4D8274}" type="slidenum">
              <a:rPr lang="en-US" sz="1300">
                <a:latin typeface="Times New Roman" charset="0"/>
              </a:rPr>
              <a:pPr>
                <a:defRPr/>
              </a:pPr>
              <a:t>10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1B7A6B-7708-E346-8580-157978E5E78D}" type="datetime1">
              <a:rPr lang="en-US" smtClean="0"/>
              <a:t>9/26/19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2E4BA4-6173-F647-ACAD-ED84067922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272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246E85-5CB3-5C4E-B531-72B751CCF466}" type="datetime1">
              <a:rPr lang="en-US" smtClean="0"/>
              <a:t>9/26/19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3A4EC6-7D00-6D46-B565-B3FD725B85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826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6D9336-6C62-8B4B-9503-21D79D3AEADB}" type="datetime1">
              <a:rPr lang="en-US" smtClean="0"/>
              <a:t>9/26/19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BAA717-70DC-0F4F-BF2D-F55E207E89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791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67056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990600" cy="304800"/>
          </a:xfrm>
        </p:spPr>
        <p:txBody>
          <a:bodyPr/>
          <a:lstStyle>
            <a:lvl1pPr>
              <a:defRPr/>
            </a:lvl1pPr>
          </a:lstStyle>
          <a:p>
            <a:fld id="{9FB9BE2D-9BC4-214D-9815-CC6D2798E1E8}" type="datetime1">
              <a:rPr lang="en-US" smtClean="0"/>
              <a:t>9/26/19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90B1FBC-F8B5-FF4B-8213-99D751288D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3688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069263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1529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219200"/>
            <a:ext cx="41529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DD8E8-32FF-8843-A2F4-39D3813462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31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616E490-0BE7-8D4F-BE30-E63FC638857B}" type="datetime1">
              <a:rPr lang="en-US" smtClean="0"/>
              <a:t>9/26/19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8C46DE-A709-E44E-81D4-8F3BFFDC42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564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F80FA5-1DDD-B54B-9473-CB9483A6B630}" type="datetime1">
              <a:rPr lang="en-US" smtClean="0"/>
              <a:t>9/26/19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03CAC8-2BB2-004F-9AA1-2E9B4900C1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511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D0F991-14F0-7D4E-B64B-3D08AB12982A}" type="datetime1">
              <a:rPr lang="en-US" smtClean="0"/>
              <a:t>9/26/19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19134F-D711-FE4C-B14F-B668558BCC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40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BF2FE7-8AAA-7A4D-B005-8BA61844AE78}" type="datetime1">
              <a:rPr lang="en-US" smtClean="0"/>
              <a:t>9/26/19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C97696-5FC1-EA40-BA5B-2542261118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44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A20DA1-8B6E-E642-8E24-CD56E671AD13}" type="datetime1">
              <a:rPr lang="en-US" smtClean="0"/>
              <a:t>9/26/19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D688F14-5EEB-824D-A1BD-C6C8FB6ED7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06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62344C4-0C90-BF42-9B80-08910C98F605}" type="datetime1">
              <a:rPr lang="en-US" smtClean="0"/>
              <a:t>9/26/19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78CD1C-D268-AB49-9134-DA36DD7A2E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49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3BF312-A199-D141-A5DA-142977B2F97E}" type="datetime1">
              <a:rPr lang="en-US" smtClean="0"/>
              <a:t>9/26/19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09CA445-1A34-1346-83F9-07B7A41791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420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B5C02D-D1CB-8046-95D6-5514DF0B227A}" type="datetime1">
              <a:rPr lang="en-US" smtClean="0"/>
              <a:t>9/26/19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01416C7-1656-734D-B584-576E7F1A95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329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67056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172200"/>
            <a:ext cx="990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8F905D42-D45D-DD4E-B077-4A7BD781C50F}" type="datetime1">
              <a:rPr lang="en-US" smtClean="0"/>
              <a:t>9/26/19</a:t>
            </a:fld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B617E4A-01E8-F04E-8CFE-39C77E48BE6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" name="TextBox 1"/>
          <p:cNvSpPr txBox="1"/>
          <p:nvPr userDrawn="1"/>
        </p:nvSpPr>
        <p:spPr>
          <a:xfrm>
            <a:off x="3657600" y="6172200"/>
            <a:ext cx="10396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myKRp2p</a:t>
            </a:r>
            <a:endParaRPr lang="en-US" sz="1600" dirty="0"/>
          </a:p>
        </p:txBody>
      </p:sp>
      <p:pic>
        <p:nvPicPr>
          <p:cNvPr id="3" name="Picture 2" descr="cslogocolor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228600"/>
            <a:ext cx="1329232" cy="16002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4" Type="http://schemas.openxmlformats.org/officeDocument/2006/relationships/image" Target="../media/image26.png"/><Relationship Id="rId5" Type="http://schemas.openxmlformats.org/officeDocument/2006/relationships/image" Target="../media/image27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4" Type="http://schemas.openxmlformats.org/officeDocument/2006/relationships/image" Target="../media/image28.png"/><Relationship Id="rId5" Type="http://schemas.openxmlformats.org/officeDocument/2006/relationships/image" Target="../media/image22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20" Type="http://schemas.openxmlformats.org/officeDocument/2006/relationships/image" Target="../media/image20.png"/><Relationship Id="rId21" Type="http://schemas.openxmlformats.org/officeDocument/2006/relationships/image" Target="../media/image21.png"/><Relationship Id="rId10" Type="http://schemas.openxmlformats.org/officeDocument/2006/relationships/image" Target="../media/image10.png"/><Relationship Id="rId11" Type="http://schemas.openxmlformats.org/officeDocument/2006/relationships/image" Target="../media/image11.png"/><Relationship Id="rId12" Type="http://schemas.openxmlformats.org/officeDocument/2006/relationships/image" Target="../media/image12.png"/><Relationship Id="rId13" Type="http://schemas.openxmlformats.org/officeDocument/2006/relationships/image" Target="../media/image13.png"/><Relationship Id="rId14" Type="http://schemas.openxmlformats.org/officeDocument/2006/relationships/image" Target="../media/image14.png"/><Relationship Id="rId15" Type="http://schemas.openxmlformats.org/officeDocument/2006/relationships/image" Target="../media/image15.png"/><Relationship Id="rId16" Type="http://schemas.openxmlformats.org/officeDocument/2006/relationships/image" Target="../media/image16.png"/><Relationship Id="rId17" Type="http://schemas.openxmlformats.org/officeDocument/2006/relationships/image" Target="../media/image17.png"/><Relationship Id="rId18" Type="http://schemas.openxmlformats.org/officeDocument/2006/relationships/image" Target="../media/image18.png"/><Relationship Id="rId19" Type="http://schemas.openxmlformats.org/officeDocument/2006/relationships/image" Target="../media/image19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Microsoft_Excel_97_-_2004_Worksheet1.xls"/><Relationship Id="rId5" Type="http://schemas.openxmlformats.org/officeDocument/2006/relationships/image" Target="../media/image2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4" Type="http://schemas.openxmlformats.org/officeDocument/2006/relationships/image" Target="../media/image22.png"/><Relationship Id="rId5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AB1C30-5480-8F44-A67D-FD63825275CF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905000"/>
            <a:ext cx="7922266" cy="13716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CS 125 </a:t>
            </a:r>
            <a:r>
              <a:rPr lang="mr-IN" dirty="0" smtClean="0">
                <a:cs typeface="+mj-cs"/>
              </a:rPr>
              <a:t>–</a:t>
            </a:r>
            <a:r>
              <a:rPr lang="en-US" dirty="0" smtClean="0">
                <a:cs typeface="+mj-cs"/>
              </a:rPr>
              <a:t> </a:t>
            </a:r>
            <a:r>
              <a:rPr lang="en-US" dirty="0" smtClean="0"/>
              <a:t>Applications</a:t>
            </a:r>
            <a:r>
              <a:rPr lang="en-US" dirty="0" smtClean="0">
                <a:cs typeface="+mj-cs"/>
              </a:rPr>
              <a:t/>
            </a:r>
            <a:br>
              <a:rPr lang="en-US" dirty="0" smtClean="0">
                <a:cs typeface="+mj-cs"/>
              </a:rPr>
            </a:br>
            <a:r>
              <a:rPr lang="en-US" dirty="0" smtClean="0"/>
              <a:t>P2P</a:t>
            </a:r>
            <a:br>
              <a:rPr lang="en-US" dirty="0" smtClean="0"/>
            </a:br>
            <a:r>
              <a:rPr lang="en-US" sz="2000" dirty="0" smtClean="0">
                <a:cs typeface="+mj-cs"/>
              </a:rPr>
              <a:t>Reading: K&amp;R C2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276600"/>
            <a:ext cx="7955603" cy="3478911"/>
          </a:xfrm>
        </p:spPr>
        <p:txBody>
          <a:bodyPr/>
          <a:lstStyle/>
          <a:p>
            <a:pPr algn="l">
              <a:lnSpc>
                <a:spcPct val="90000"/>
              </a:lnSpc>
              <a:defRPr/>
            </a:pPr>
            <a:r>
              <a:rPr lang="en-US" sz="2400" dirty="0" smtClean="0">
                <a:cs typeface="+mn-cs"/>
              </a:rPr>
              <a:t>Note to Students:</a:t>
            </a:r>
          </a:p>
          <a:p>
            <a:pPr algn="l">
              <a:lnSpc>
                <a:spcPct val="90000"/>
              </a:lnSpc>
              <a:defRPr/>
            </a:pPr>
            <a:r>
              <a:rPr lang="en-US" sz="2400" dirty="0" smtClean="0">
                <a:cs typeface="+mn-cs"/>
              </a:rPr>
              <a:t>The course slides are a combination of slides from:</a:t>
            </a:r>
          </a:p>
          <a:p>
            <a:pPr marL="514350" indent="-514350" algn="l">
              <a:lnSpc>
                <a:spcPct val="90000"/>
              </a:lnSpc>
              <a:buAutoNum type="arabicPeriod"/>
              <a:defRPr/>
            </a:pPr>
            <a:r>
              <a:rPr lang="en-US" sz="2400" dirty="0" smtClean="0">
                <a:cs typeface="+mn-cs"/>
              </a:rPr>
              <a:t>Peterson &amp; Davie</a:t>
            </a:r>
          </a:p>
          <a:p>
            <a:pPr marL="514350" indent="-514350" algn="l">
              <a:lnSpc>
                <a:spcPct val="90000"/>
              </a:lnSpc>
              <a:buAutoNum type="arabicPeriod"/>
              <a:defRPr/>
            </a:pPr>
            <a:r>
              <a:rPr lang="en-US" sz="2400" dirty="0" smtClean="0">
                <a:cs typeface="+mn-cs"/>
              </a:rPr>
              <a:t>Kurose &amp; Ross</a:t>
            </a:r>
          </a:p>
          <a:p>
            <a:pPr marL="514350" indent="-514350" algn="l">
              <a:lnSpc>
                <a:spcPct val="90000"/>
              </a:lnSpc>
              <a:buAutoNum type="arabicPeriod"/>
              <a:defRPr/>
            </a:pPr>
            <a:r>
              <a:rPr lang="en-US" sz="2400" dirty="0" smtClean="0">
                <a:cs typeface="+mn-cs"/>
              </a:rPr>
              <a:t>My previous lectures</a:t>
            </a:r>
          </a:p>
          <a:p>
            <a:pPr algn="l">
              <a:lnSpc>
                <a:spcPct val="90000"/>
              </a:lnSpc>
              <a:defRPr/>
            </a:pPr>
            <a:r>
              <a:rPr lang="en-US" sz="2400" dirty="0" smtClean="0">
                <a:cs typeface="+mn-cs"/>
              </a:rPr>
              <a:t>I claim no copyright for any of the material and would recommend either book for a detailed treatment of the material.</a:t>
            </a:r>
          </a:p>
          <a:p>
            <a:pPr algn="l"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endParaRPr lang="en-US" dirty="0" smtClean="0">
              <a:cs typeface="+mn-cs"/>
            </a:endParaRPr>
          </a:p>
          <a:p>
            <a:pPr>
              <a:lnSpc>
                <a:spcPct val="90000"/>
              </a:lnSpc>
              <a:defRPr/>
            </a:pPr>
            <a:endParaRPr lang="en-US" dirty="0" smtClean="0">
              <a:cs typeface="+mn-cs"/>
            </a:endParaRPr>
          </a:p>
        </p:txBody>
      </p:sp>
      <p:pic>
        <p:nvPicPr>
          <p:cNvPr id="15365" name="Picture 4" descr="arp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6697" y="101259"/>
            <a:ext cx="3235325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CF34-AAE1-AB49-B92C-CA636ED8CF2A}" type="datetime1">
              <a:rPr lang="en-US" smtClean="0"/>
              <a:t>9/26/19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988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914400"/>
            <a:ext cx="5029200" cy="2971800"/>
          </a:xfrm>
        </p:spPr>
        <p:txBody>
          <a:bodyPr/>
          <a:lstStyle/>
          <a:p>
            <a:pPr marL="287338" indent="-287338">
              <a:defRPr/>
            </a:pPr>
            <a:r>
              <a:rPr lang="en-US" sz="2400" dirty="0" smtClean="0">
                <a:latin typeface="Gill Sans MT" charset="0"/>
              </a:rPr>
              <a:t>peer joining torrent: </a:t>
            </a:r>
          </a:p>
          <a:p>
            <a:pPr marL="681038" lvl="1">
              <a:defRPr/>
            </a:pPr>
            <a:r>
              <a:rPr lang="en-US" dirty="0" smtClean="0">
                <a:latin typeface="Gill Sans MT" charset="0"/>
              </a:rPr>
              <a:t>has no chunks, but will accumulate them over time from other peers</a:t>
            </a:r>
          </a:p>
          <a:p>
            <a:pPr marL="681038" lvl="1">
              <a:defRPr/>
            </a:pPr>
            <a:r>
              <a:rPr lang="en-US" dirty="0" smtClean="0">
                <a:latin typeface="Gill Sans MT" charset="0"/>
              </a:rPr>
              <a:t>registers with tracker to get list of peers, connects to subset of peers (</a:t>
            </a:r>
            <a:r>
              <a:rPr lang="ja-JP" altLang="en-US" dirty="0" smtClean="0">
                <a:latin typeface="Gill Sans MT" charset="0"/>
              </a:rPr>
              <a:t>“</a:t>
            </a:r>
            <a:r>
              <a:rPr lang="en-US" altLang="ja-JP" dirty="0" smtClean="0">
                <a:latin typeface="Gill Sans MT" charset="0"/>
              </a:rPr>
              <a:t>neighbors</a:t>
            </a:r>
            <a:r>
              <a:rPr lang="ja-JP" altLang="en-US" dirty="0" smtClean="0">
                <a:latin typeface="Gill Sans MT" charset="0"/>
              </a:rPr>
              <a:t>”</a:t>
            </a:r>
            <a:r>
              <a:rPr lang="en-US" altLang="ja-JP" dirty="0" smtClean="0">
                <a:latin typeface="Gill Sans MT" charset="0"/>
              </a:rPr>
              <a:t>)</a:t>
            </a:r>
            <a:endParaRPr lang="en-US" dirty="0" smtClean="0">
              <a:latin typeface="Gill Sans MT" charset="0"/>
            </a:endParaRPr>
          </a:p>
        </p:txBody>
      </p:sp>
      <p:sp>
        <p:nvSpPr>
          <p:cNvPr id="15364" name="Rectangle 2"/>
          <p:cNvSpPr>
            <a:spLocks noChangeArrowheads="1"/>
          </p:cNvSpPr>
          <p:nvPr/>
        </p:nvSpPr>
        <p:spPr bwMode="auto">
          <a:xfrm>
            <a:off x="411163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4000">
                <a:solidFill>
                  <a:srgbClr val="000099"/>
                </a:solidFill>
                <a:latin typeface="Gill Sans MT" charset="0"/>
              </a:rPr>
              <a:t>P2P file distribution: BitTorrent </a:t>
            </a:r>
          </a:p>
        </p:txBody>
      </p:sp>
      <p:sp>
        <p:nvSpPr>
          <p:cNvPr id="15366" name="Rectangle 3"/>
          <p:cNvSpPr>
            <a:spLocks noChangeArrowheads="1"/>
          </p:cNvSpPr>
          <p:nvPr/>
        </p:nvSpPr>
        <p:spPr bwMode="auto">
          <a:xfrm>
            <a:off x="228600" y="3962400"/>
            <a:ext cx="8120062" cy="233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7338" indent="-287338">
              <a:lnSpc>
                <a:spcPct val="85000"/>
              </a:lnSpc>
              <a:buClr>
                <a:srgbClr val="000099"/>
              </a:buClr>
              <a:buSzPct val="100000"/>
              <a:buFont typeface="Wingdings" charset="0"/>
              <a:buChar char="§"/>
            </a:pPr>
            <a:r>
              <a:rPr lang="en-US" sz="2400" dirty="0">
                <a:latin typeface="Gill Sans MT" charset="0"/>
              </a:rPr>
              <a:t>while downloading, peer uploads chunks to other peers</a:t>
            </a:r>
          </a:p>
          <a:p>
            <a:pPr marL="287338" indent="-287338">
              <a:lnSpc>
                <a:spcPct val="85000"/>
              </a:lnSpc>
              <a:buClr>
                <a:srgbClr val="000099"/>
              </a:buClr>
              <a:buSzPct val="100000"/>
              <a:buFont typeface="Wingdings" charset="0"/>
              <a:buChar char="§"/>
            </a:pPr>
            <a:r>
              <a:rPr lang="en-US" sz="2400" dirty="0">
                <a:latin typeface="Gill Sans MT" charset="0"/>
              </a:rPr>
              <a:t>peer may change peers with whom it exchanges chunks</a:t>
            </a:r>
          </a:p>
          <a:p>
            <a:pPr marL="287338" indent="-287338">
              <a:lnSpc>
                <a:spcPct val="85000"/>
              </a:lnSpc>
              <a:buClr>
                <a:srgbClr val="000099"/>
              </a:buClr>
              <a:buSzPct val="100000"/>
              <a:buFont typeface="Wingdings" charset="0"/>
              <a:buChar char="§"/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churn:</a:t>
            </a:r>
            <a:r>
              <a:rPr lang="en-US" sz="2400" dirty="0">
                <a:latin typeface="Gill Sans MT" charset="0"/>
              </a:rPr>
              <a:t> peers may come and go</a:t>
            </a:r>
          </a:p>
          <a:p>
            <a:pPr marL="287338" indent="-287338">
              <a:lnSpc>
                <a:spcPct val="85000"/>
              </a:lnSpc>
              <a:buClr>
                <a:srgbClr val="000099"/>
              </a:buClr>
              <a:buSzPct val="100000"/>
              <a:buFont typeface="Wingdings" charset="0"/>
              <a:buChar char="§"/>
            </a:pPr>
            <a:r>
              <a:rPr lang="en-US" sz="2400" dirty="0">
                <a:latin typeface="Gill Sans MT" charset="0"/>
              </a:rPr>
              <a:t>once peer has entire file, it may (selfishly) leave or (altruistically) remain in </a:t>
            </a:r>
            <a:r>
              <a:rPr lang="en-US" sz="2400" dirty="0" smtClean="0">
                <a:latin typeface="Gill Sans MT" charset="0"/>
              </a:rPr>
              <a:t>torrent</a:t>
            </a:r>
          </a:p>
          <a:p>
            <a:pPr marL="287338" indent="-287338">
              <a:lnSpc>
                <a:spcPct val="85000"/>
              </a:lnSpc>
              <a:buClr>
                <a:srgbClr val="000099"/>
              </a:buClr>
              <a:buSzPct val="100000"/>
              <a:buFont typeface="Wingdings" charset="0"/>
              <a:buChar char="§"/>
            </a:pPr>
            <a:r>
              <a:rPr lang="en-US" dirty="0" smtClean="0">
                <a:latin typeface="Gill Sans MT" charset="0"/>
              </a:rPr>
              <a:t>Interesting is the cloud path to each peer, at extremes all traffic passes through a single router, e.g., HMC dorms.</a:t>
            </a:r>
            <a:endParaRPr lang="en-US" sz="2400" dirty="0">
              <a:latin typeface="Gill Sans MT" charset="0"/>
            </a:endParaRPr>
          </a:p>
        </p:txBody>
      </p:sp>
      <p:sp>
        <p:nvSpPr>
          <p:cNvPr id="15367" name="Line 25"/>
          <p:cNvSpPr>
            <a:spLocks noChangeShapeType="1"/>
          </p:cNvSpPr>
          <p:nvPr/>
        </p:nvSpPr>
        <p:spPr bwMode="auto">
          <a:xfrm>
            <a:off x="6245225" y="1646238"/>
            <a:ext cx="1736725" cy="879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Line 26"/>
          <p:cNvSpPr>
            <a:spLocks noChangeShapeType="1"/>
          </p:cNvSpPr>
          <p:nvPr/>
        </p:nvSpPr>
        <p:spPr bwMode="auto">
          <a:xfrm>
            <a:off x="6107113" y="1739900"/>
            <a:ext cx="168275" cy="1133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Line 27"/>
          <p:cNvSpPr>
            <a:spLocks noChangeShapeType="1"/>
          </p:cNvSpPr>
          <p:nvPr/>
        </p:nvSpPr>
        <p:spPr bwMode="auto">
          <a:xfrm flipH="1" flipV="1">
            <a:off x="7223125" y="1590675"/>
            <a:ext cx="795338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Line 28"/>
          <p:cNvSpPr>
            <a:spLocks noChangeShapeType="1"/>
          </p:cNvSpPr>
          <p:nvPr/>
        </p:nvSpPr>
        <p:spPr bwMode="auto">
          <a:xfrm flipH="1">
            <a:off x="6667500" y="1925638"/>
            <a:ext cx="1389063" cy="1239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Line 29"/>
          <p:cNvSpPr>
            <a:spLocks noChangeShapeType="1"/>
          </p:cNvSpPr>
          <p:nvPr/>
        </p:nvSpPr>
        <p:spPr bwMode="auto">
          <a:xfrm flipH="1">
            <a:off x="6726238" y="3152775"/>
            <a:ext cx="504825" cy="10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Line 30"/>
          <p:cNvSpPr>
            <a:spLocks noChangeShapeType="1"/>
          </p:cNvSpPr>
          <p:nvPr/>
        </p:nvSpPr>
        <p:spPr bwMode="auto">
          <a:xfrm flipH="1">
            <a:off x="6399213" y="1714500"/>
            <a:ext cx="612775" cy="1046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Line 31"/>
          <p:cNvSpPr>
            <a:spLocks noChangeShapeType="1"/>
          </p:cNvSpPr>
          <p:nvPr/>
        </p:nvSpPr>
        <p:spPr bwMode="auto">
          <a:xfrm flipV="1">
            <a:off x="6511925" y="2579688"/>
            <a:ext cx="1443038" cy="301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Line 32"/>
          <p:cNvSpPr>
            <a:spLocks noChangeShapeType="1"/>
          </p:cNvSpPr>
          <p:nvPr/>
        </p:nvSpPr>
        <p:spPr bwMode="auto">
          <a:xfrm>
            <a:off x="7192963" y="1679575"/>
            <a:ext cx="804862" cy="796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Line 33"/>
          <p:cNvSpPr>
            <a:spLocks noChangeShapeType="1"/>
          </p:cNvSpPr>
          <p:nvPr/>
        </p:nvSpPr>
        <p:spPr bwMode="auto">
          <a:xfrm>
            <a:off x="7494588" y="3165475"/>
            <a:ext cx="255587" cy="136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Line 34"/>
          <p:cNvSpPr>
            <a:spLocks noChangeShapeType="1"/>
          </p:cNvSpPr>
          <p:nvPr/>
        </p:nvSpPr>
        <p:spPr bwMode="auto">
          <a:xfrm>
            <a:off x="6735763" y="3351213"/>
            <a:ext cx="1014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Line 38"/>
          <p:cNvSpPr>
            <a:spLocks noChangeShapeType="1"/>
          </p:cNvSpPr>
          <p:nvPr/>
        </p:nvSpPr>
        <p:spPr bwMode="auto">
          <a:xfrm flipH="1">
            <a:off x="7869238" y="2689225"/>
            <a:ext cx="179387" cy="585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5378" name="Picture 39" descr="Ali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1725" y="2139950"/>
            <a:ext cx="323850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379" name="Group 70"/>
          <p:cNvGrpSpPr>
            <a:grpSpLocks/>
          </p:cNvGrpSpPr>
          <p:nvPr/>
        </p:nvGrpSpPr>
        <p:grpSpPr bwMode="auto">
          <a:xfrm>
            <a:off x="5586413" y="1693863"/>
            <a:ext cx="2378075" cy="1350962"/>
            <a:chOff x="1752" y="2166"/>
            <a:chExt cx="2200" cy="1363"/>
          </a:xfrm>
        </p:grpSpPr>
        <p:sp>
          <p:nvSpPr>
            <p:cNvPr id="15440" name="Line 22"/>
            <p:cNvSpPr>
              <a:spLocks noChangeShapeType="1"/>
            </p:cNvSpPr>
            <p:nvPr/>
          </p:nvSpPr>
          <p:spPr bwMode="auto">
            <a:xfrm flipV="1">
              <a:off x="1752" y="2166"/>
              <a:ext cx="361" cy="5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41" name="Line 23"/>
            <p:cNvSpPr>
              <a:spLocks noChangeShapeType="1"/>
            </p:cNvSpPr>
            <p:nvPr/>
          </p:nvSpPr>
          <p:spPr bwMode="auto">
            <a:xfrm flipV="1">
              <a:off x="1770" y="2352"/>
              <a:ext cx="2182" cy="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42" name="Line 24"/>
            <p:cNvSpPr>
              <a:spLocks noChangeShapeType="1"/>
            </p:cNvSpPr>
            <p:nvPr/>
          </p:nvSpPr>
          <p:spPr bwMode="auto">
            <a:xfrm>
              <a:off x="1786" y="2820"/>
              <a:ext cx="1550" cy="7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380" name="Group 74"/>
          <p:cNvGrpSpPr>
            <a:grpSpLocks/>
          </p:cNvGrpSpPr>
          <p:nvPr/>
        </p:nvGrpSpPr>
        <p:grpSpPr bwMode="auto">
          <a:xfrm>
            <a:off x="5245100" y="1374775"/>
            <a:ext cx="292100" cy="517525"/>
            <a:chOff x="4140" y="429"/>
            <a:chExt cx="1425" cy="2396"/>
          </a:xfrm>
        </p:grpSpPr>
        <p:sp>
          <p:nvSpPr>
            <p:cNvPr id="15408" name="Freeform 75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0 w 354"/>
                <a:gd name="T3" fmla="*/ 19 h 2742"/>
                <a:gd name="T4" fmla="*/ 10 w 354"/>
                <a:gd name="T5" fmla="*/ 143 h 2742"/>
                <a:gd name="T6" fmla="*/ 0 w 354"/>
                <a:gd name="T7" fmla="*/ 14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9" name="Rectangle 76"/>
            <p:cNvSpPr>
              <a:spLocks noChangeArrowheads="1"/>
            </p:cNvSpPr>
            <p:nvPr/>
          </p:nvSpPr>
          <p:spPr bwMode="auto">
            <a:xfrm>
              <a:off x="4210" y="429"/>
              <a:ext cx="1046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0" name="Freeform 77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6 w 211"/>
                <a:gd name="T3" fmla="*/ 13 h 2537"/>
                <a:gd name="T4" fmla="*/ 2 w 211"/>
                <a:gd name="T5" fmla="*/ 13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1" name="Freeform 78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9 w 328"/>
                <a:gd name="T3" fmla="*/ 8 h 226"/>
                <a:gd name="T4" fmla="*/ 9 w 328"/>
                <a:gd name="T5" fmla="*/ 13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2" name="Rectangle 79"/>
            <p:cNvSpPr>
              <a:spLocks noChangeArrowheads="1"/>
            </p:cNvSpPr>
            <p:nvPr/>
          </p:nvSpPr>
          <p:spPr bwMode="auto">
            <a:xfrm>
              <a:off x="4210" y="694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413" name="Group 80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5438" name="AutoShape 81"/>
              <p:cNvSpPr>
                <a:spLocks noChangeArrowheads="1"/>
              </p:cNvSpPr>
              <p:nvPr/>
            </p:nvSpPr>
            <p:spPr bwMode="auto">
              <a:xfrm>
                <a:off x="618" y="2571"/>
                <a:ext cx="725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39" name="AutoShape 82"/>
              <p:cNvSpPr>
                <a:spLocks noChangeArrowheads="1"/>
              </p:cNvSpPr>
              <p:nvPr/>
            </p:nvSpPr>
            <p:spPr bwMode="auto">
              <a:xfrm>
                <a:off x="637" y="2585"/>
                <a:ext cx="686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414" name="Rectangle 83"/>
            <p:cNvSpPr>
              <a:spLocks noChangeArrowheads="1"/>
            </p:cNvSpPr>
            <p:nvPr/>
          </p:nvSpPr>
          <p:spPr bwMode="auto">
            <a:xfrm>
              <a:off x="4225" y="1017"/>
              <a:ext cx="596" cy="5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415" name="Group 84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5436" name="AutoShape 85"/>
              <p:cNvSpPr>
                <a:spLocks noChangeArrowheads="1"/>
              </p:cNvSpPr>
              <p:nvPr/>
            </p:nvSpPr>
            <p:spPr bwMode="auto">
              <a:xfrm>
                <a:off x="610" y="2569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37" name="AutoShape 86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8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416" name="Rectangle 87"/>
            <p:cNvSpPr>
              <a:spLocks noChangeArrowheads="1"/>
            </p:cNvSpPr>
            <p:nvPr/>
          </p:nvSpPr>
          <p:spPr bwMode="auto">
            <a:xfrm>
              <a:off x="4217" y="1355"/>
              <a:ext cx="596" cy="5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7" name="Rectangle 88"/>
            <p:cNvSpPr>
              <a:spLocks noChangeArrowheads="1"/>
            </p:cNvSpPr>
            <p:nvPr/>
          </p:nvSpPr>
          <p:spPr bwMode="auto">
            <a:xfrm>
              <a:off x="4225" y="1656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418" name="Group 89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5434" name="AutoShape 90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4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35" name="AutoShape 91"/>
              <p:cNvSpPr>
                <a:spLocks noChangeArrowheads="1"/>
              </p:cNvSpPr>
              <p:nvPr/>
            </p:nvSpPr>
            <p:spPr bwMode="auto">
              <a:xfrm>
                <a:off x="635" y="2582"/>
                <a:ext cx="685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419" name="Freeform 92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9 w 328"/>
                <a:gd name="T3" fmla="*/ 7 h 226"/>
                <a:gd name="T4" fmla="*/ 9 w 328"/>
                <a:gd name="T5" fmla="*/ 12 h 226"/>
                <a:gd name="T6" fmla="*/ 0 w 328"/>
                <a:gd name="T7" fmla="*/ 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420" name="Group 93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5432" name="AutoShape 94"/>
              <p:cNvSpPr>
                <a:spLocks noChangeArrowheads="1"/>
              </p:cNvSpPr>
              <p:nvPr/>
            </p:nvSpPr>
            <p:spPr bwMode="auto">
              <a:xfrm>
                <a:off x="611" y="2567"/>
                <a:ext cx="724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33" name="AutoShape 95"/>
              <p:cNvSpPr>
                <a:spLocks noChangeArrowheads="1"/>
              </p:cNvSpPr>
              <p:nvPr/>
            </p:nvSpPr>
            <p:spPr bwMode="auto">
              <a:xfrm>
                <a:off x="630" y="2581"/>
                <a:ext cx="68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421" name="Rectangle 96"/>
            <p:cNvSpPr>
              <a:spLocks noChangeArrowheads="1"/>
            </p:cNvSpPr>
            <p:nvPr/>
          </p:nvSpPr>
          <p:spPr bwMode="auto">
            <a:xfrm>
              <a:off x="5247" y="429"/>
              <a:ext cx="70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2" name="Freeform 97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 w 296"/>
                <a:gd name="T3" fmla="*/ 7 h 256"/>
                <a:gd name="T4" fmla="*/ 9 w 296"/>
                <a:gd name="T5" fmla="*/ 13 h 256"/>
                <a:gd name="T6" fmla="*/ 0 w 296"/>
                <a:gd name="T7" fmla="*/ 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3" name="Freeform 98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9 w 304"/>
                <a:gd name="T3" fmla="*/ 9 h 288"/>
                <a:gd name="T4" fmla="*/ 8 w 304"/>
                <a:gd name="T5" fmla="*/ 16 h 288"/>
                <a:gd name="T6" fmla="*/ 2 w 304"/>
                <a:gd name="T7" fmla="*/ 7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4" name="Oval 99"/>
            <p:cNvSpPr>
              <a:spLocks noChangeArrowheads="1"/>
            </p:cNvSpPr>
            <p:nvPr/>
          </p:nvSpPr>
          <p:spPr bwMode="auto">
            <a:xfrm>
              <a:off x="5519" y="2612"/>
              <a:ext cx="46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5" name="Freeform 100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7 h 240"/>
                <a:gd name="T2" fmla="*/ 2 w 306"/>
                <a:gd name="T3" fmla="*/ 13 h 240"/>
                <a:gd name="T4" fmla="*/ 9 w 306"/>
                <a:gd name="T5" fmla="*/ 7 h 240"/>
                <a:gd name="T6" fmla="*/ 9 w 306"/>
                <a:gd name="T7" fmla="*/ 0 h 240"/>
                <a:gd name="T8" fmla="*/ 0 w 306"/>
                <a:gd name="T9" fmla="*/ 7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6" name="AutoShape 101"/>
            <p:cNvSpPr>
              <a:spLocks noChangeArrowheads="1"/>
            </p:cNvSpPr>
            <p:nvPr/>
          </p:nvSpPr>
          <p:spPr bwMode="auto">
            <a:xfrm>
              <a:off x="4140" y="2678"/>
              <a:ext cx="1200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7" name="AutoShape 102"/>
            <p:cNvSpPr>
              <a:spLocks noChangeArrowheads="1"/>
            </p:cNvSpPr>
            <p:nvPr/>
          </p:nvSpPr>
          <p:spPr bwMode="auto">
            <a:xfrm>
              <a:off x="4210" y="2707"/>
              <a:ext cx="1069" cy="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8" name="Oval 103"/>
            <p:cNvSpPr>
              <a:spLocks noChangeArrowheads="1"/>
            </p:cNvSpPr>
            <p:nvPr/>
          </p:nvSpPr>
          <p:spPr bwMode="auto">
            <a:xfrm>
              <a:off x="4310" y="2384"/>
              <a:ext cx="155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9" name="Oval 104"/>
            <p:cNvSpPr>
              <a:spLocks noChangeArrowheads="1"/>
            </p:cNvSpPr>
            <p:nvPr/>
          </p:nvSpPr>
          <p:spPr bwMode="auto">
            <a:xfrm>
              <a:off x="4489" y="2384"/>
              <a:ext cx="155" cy="1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>
                <a:solidFill>
                  <a:srgbClr val="FF0000"/>
                </a:solidFill>
              </a:endParaRPr>
            </a:p>
          </p:txBody>
        </p:sp>
        <p:sp>
          <p:nvSpPr>
            <p:cNvPr id="15430" name="Oval 105"/>
            <p:cNvSpPr>
              <a:spLocks noChangeArrowheads="1"/>
            </p:cNvSpPr>
            <p:nvPr/>
          </p:nvSpPr>
          <p:spPr bwMode="auto">
            <a:xfrm>
              <a:off x="4659" y="2384"/>
              <a:ext cx="163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31" name="Rectangle 106"/>
            <p:cNvSpPr>
              <a:spLocks noChangeArrowheads="1"/>
            </p:cNvSpPr>
            <p:nvPr/>
          </p:nvSpPr>
          <p:spPr bwMode="auto">
            <a:xfrm>
              <a:off x="5062" y="1833"/>
              <a:ext cx="85" cy="764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381" name="Group 107"/>
          <p:cNvGrpSpPr>
            <a:grpSpLocks/>
          </p:cNvGrpSpPr>
          <p:nvPr/>
        </p:nvGrpSpPr>
        <p:grpSpPr bwMode="auto">
          <a:xfrm>
            <a:off x="6311900" y="3176588"/>
            <a:ext cx="434975" cy="349250"/>
            <a:chOff x="-44" y="1473"/>
            <a:chExt cx="981" cy="1105"/>
          </a:xfrm>
        </p:grpSpPr>
        <p:pic>
          <p:nvPicPr>
            <p:cNvPr id="15406" name="Picture 108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407" name="Freeform 10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32377 w 356"/>
                <a:gd name="T3" fmla="*/ 2307 h 368"/>
                <a:gd name="T4" fmla="*/ 38409 w 356"/>
                <a:gd name="T5" fmla="*/ 48069 h 368"/>
                <a:gd name="T6" fmla="*/ 8465 w 356"/>
                <a:gd name="T7" fmla="*/ 601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5382" name="Group 110"/>
          <p:cNvGrpSpPr>
            <a:grpSpLocks/>
          </p:cNvGrpSpPr>
          <p:nvPr/>
        </p:nvGrpSpPr>
        <p:grpSpPr bwMode="auto">
          <a:xfrm flipH="1">
            <a:off x="7716838" y="3252788"/>
            <a:ext cx="434975" cy="349250"/>
            <a:chOff x="-44" y="1473"/>
            <a:chExt cx="981" cy="1105"/>
          </a:xfrm>
        </p:grpSpPr>
        <p:pic>
          <p:nvPicPr>
            <p:cNvPr id="15404" name="Picture 111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405" name="Freeform 11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32377 w 356"/>
                <a:gd name="T3" fmla="*/ 2307 h 368"/>
                <a:gd name="T4" fmla="*/ 38409 w 356"/>
                <a:gd name="T5" fmla="*/ 48069 h 368"/>
                <a:gd name="T6" fmla="*/ 8465 w 356"/>
                <a:gd name="T7" fmla="*/ 601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5383" name="Group 113"/>
          <p:cNvGrpSpPr>
            <a:grpSpLocks/>
          </p:cNvGrpSpPr>
          <p:nvPr/>
        </p:nvGrpSpPr>
        <p:grpSpPr bwMode="auto">
          <a:xfrm flipH="1">
            <a:off x="7988300" y="2457450"/>
            <a:ext cx="434975" cy="349250"/>
            <a:chOff x="-44" y="1473"/>
            <a:chExt cx="981" cy="1105"/>
          </a:xfrm>
        </p:grpSpPr>
        <p:pic>
          <p:nvPicPr>
            <p:cNvPr id="15402" name="Picture 114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403" name="Freeform 11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32377 w 356"/>
                <a:gd name="T3" fmla="*/ 2307 h 368"/>
                <a:gd name="T4" fmla="*/ 38409 w 356"/>
                <a:gd name="T5" fmla="*/ 48069 h 368"/>
                <a:gd name="T6" fmla="*/ 8465 w 356"/>
                <a:gd name="T7" fmla="*/ 601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5384" name="Group 116"/>
          <p:cNvGrpSpPr>
            <a:grpSpLocks/>
          </p:cNvGrpSpPr>
          <p:nvPr/>
        </p:nvGrpSpPr>
        <p:grpSpPr bwMode="auto">
          <a:xfrm flipH="1">
            <a:off x="8043863" y="1706563"/>
            <a:ext cx="434975" cy="349250"/>
            <a:chOff x="-44" y="1473"/>
            <a:chExt cx="981" cy="1105"/>
          </a:xfrm>
        </p:grpSpPr>
        <p:pic>
          <p:nvPicPr>
            <p:cNvPr id="15400" name="Picture 117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401" name="Freeform 11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32377 w 356"/>
                <a:gd name="T3" fmla="*/ 2307 h 368"/>
                <a:gd name="T4" fmla="*/ 38409 w 356"/>
                <a:gd name="T5" fmla="*/ 48069 h 368"/>
                <a:gd name="T6" fmla="*/ 8465 w 356"/>
                <a:gd name="T7" fmla="*/ 601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5385" name="Group 119"/>
          <p:cNvGrpSpPr>
            <a:grpSpLocks/>
          </p:cNvGrpSpPr>
          <p:nvPr/>
        </p:nvGrpSpPr>
        <p:grpSpPr bwMode="auto">
          <a:xfrm flipH="1">
            <a:off x="6911975" y="1368425"/>
            <a:ext cx="434975" cy="349250"/>
            <a:chOff x="-44" y="1473"/>
            <a:chExt cx="981" cy="1105"/>
          </a:xfrm>
        </p:grpSpPr>
        <p:pic>
          <p:nvPicPr>
            <p:cNvPr id="15398" name="Picture 120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99" name="Freeform 12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32377 w 356"/>
                <a:gd name="T3" fmla="*/ 2307 h 368"/>
                <a:gd name="T4" fmla="*/ 38409 w 356"/>
                <a:gd name="T5" fmla="*/ 48069 h 368"/>
                <a:gd name="T6" fmla="*/ 8465 w 356"/>
                <a:gd name="T7" fmla="*/ 601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5386" name="Group 123"/>
          <p:cNvGrpSpPr>
            <a:grpSpLocks/>
          </p:cNvGrpSpPr>
          <p:nvPr/>
        </p:nvGrpSpPr>
        <p:grpSpPr bwMode="auto">
          <a:xfrm>
            <a:off x="5824538" y="1411288"/>
            <a:ext cx="434975" cy="349250"/>
            <a:chOff x="-44" y="1473"/>
            <a:chExt cx="981" cy="1105"/>
          </a:xfrm>
        </p:grpSpPr>
        <p:pic>
          <p:nvPicPr>
            <p:cNvPr id="15396" name="Picture 124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97" name="Freeform 12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32377 w 356"/>
                <a:gd name="T3" fmla="*/ 2307 h 368"/>
                <a:gd name="T4" fmla="*/ 38409 w 356"/>
                <a:gd name="T5" fmla="*/ 48069 h 368"/>
                <a:gd name="T6" fmla="*/ 8465 w 356"/>
                <a:gd name="T7" fmla="*/ 601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5387" name="Group 126"/>
          <p:cNvGrpSpPr>
            <a:grpSpLocks/>
          </p:cNvGrpSpPr>
          <p:nvPr/>
        </p:nvGrpSpPr>
        <p:grpSpPr bwMode="auto">
          <a:xfrm>
            <a:off x="5159375" y="2162175"/>
            <a:ext cx="434975" cy="349250"/>
            <a:chOff x="-44" y="1473"/>
            <a:chExt cx="981" cy="1105"/>
          </a:xfrm>
        </p:grpSpPr>
        <p:pic>
          <p:nvPicPr>
            <p:cNvPr id="15394" name="Picture 127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95" name="Freeform 12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32377 w 356"/>
                <a:gd name="T3" fmla="*/ 2307 h 368"/>
                <a:gd name="T4" fmla="*/ 38409 w 356"/>
                <a:gd name="T5" fmla="*/ 48069 h 368"/>
                <a:gd name="T6" fmla="*/ 8465 w 356"/>
                <a:gd name="T7" fmla="*/ 601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5388" name="Group 129"/>
          <p:cNvGrpSpPr>
            <a:grpSpLocks/>
          </p:cNvGrpSpPr>
          <p:nvPr/>
        </p:nvGrpSpPr>
        <p:grpSpPr bwMode="auto">
          <a:xfrm>
            <a:off x="6129338" y="2749550"/>
            <a:ext cx="434975" cy="349250"/>
            <a:chOff x="-44" y="1473"/>
            <a:chExt cx="981" cy="1105"/>
          </a:xfrm>
        </p:grpSpPr>
        <p:pic>
          <p:nvPicPr>
            <p:cNvPr id="15392" name="Picture 130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93" name="Freeform 13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32377 w 356"/>
                <a:gd name="T3" fmla="*/ 2307 h 368"/>
                <a:gd name="T4" fmla="*/ 38409 w 356"/>
                <a:gd name="T5" fmla="*/ 48069 h 368"/>
                <a:gd name="T6" fmla="*/ 8465 w 356"/>
                <a:gd name="T7" fmla="*/ 601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5389" name="Group 132"/>
          <p:cNvGrpSpPr>
            <a:grpSpLocks/>
          </p:cNvGrpSpPr>
          <p:nvPr/>
        </p:nvGrpSpPr>
        <p:grpSpPr bwMode="auto">
          <a:xfrm>
            <a:off x="7185025" y="2989263"/>
            <a:ext cx="325438" cy="261937"/>
            <a:chOff x="-44" y="1473"/>
            <a:chExt cx="981" cy="1105"/>
          </a:xfrm>
        </p:grpSpPr>
        <p:pic>
          <p:nvPicPr>
            <p:cNvPr id="15390" name="Picture 133" descr="desktop_computer_stylized_medium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91" name="Freeform 13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32377 w 356"/>
                <a:gd name="T3" fmla="*/ 2307 h 368"/>
                <a:gd name="T4" fmla="*/ 38409 w 356"/>
                <a:gd name="T5" fmla="*/ 48069 h 368"/>
                <a:gd name="T6" fmla="*/ 8465 w 356"/>
                <a:gd name="T7" fmla="*/ 601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7F3B-8EF9-A648-AF83-590EAFACBE89}" type="datetime1">
              <a:rPr lang="en-US" smtClean="0"/>
              <a:t>9/26/19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19134F-D711-FE4C-B14F-B668558BCC4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641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3" name="Rectangle 2"/>
          <p:cNvSpPr>
            <a:spLocks noGrp="1" noChangeArrowheads="1"/>
          </p:cNvSpPr>
          <p:nvPr>
            <p:ph type="title"/>
          </p:nvPr>
        </p:nvSpPr>
        <p:spPr>
          <a:xfrm>
            <a:off x="-38100" y="304800"/>
            <a:ext cx="7696200" cy="838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latin typeface="Gill Sans MT" charset="0"/>
                <a:cs typeface="+mj-cs"/>
              </a:rPr>
              <a:t>BitTorrent</a:t>
            </a:r>
            <a:r>
              <a:rPr lang="en-US" dirty="0" smtClean="0">
                <a:latin typeface="Gill Sans MT" charset="0"/>
                <a:cs typeface="+mj-cs"/>
              </a:rPr>
              <a:t>: requesting,</a:t>
            </a:r>
            <a:br>
              <a:rPr lang="en-US" dirty="0" smtClean="0">
                <a:latin typeface="Gill Sans MT" charset="0"/>
                <a:cs typeface="+mj-cs"/>
              </a:rPr>
            </a:br>
            <a:r>
              <a:rPr lang="en-US" dirty="0" smtClean="0">
                <a:latin typeface="Gill Sans MT" charset="0"/>
                <a:cs typeface="+mj-cs"/>
              </a:rPr>
              <a:t> sending file chunks</a:t>
            </a:r>
          </a:p>
        </p:txBody>
      </p:sp>
      <p:sp>
        <p:nvSpPr>
          <p:cNvPr id="2140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82588" y="1477963"/>
            <a:ext cx="3989387" cy="3768725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requesting chunks:</a:t>
            </a:r>
          </a:p>
          <a:p>
            <a:pPr marL="287338" indent="-287338"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</a:rPr>
              <a:t>at any given time, different peers have different subsets of file chunks</a:t>
            </a:r>
          </a:p>
          <a:p>
            <a:pPr marL="287338" indent="-287338"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</a:rPr>
              <a:t>periodically, Alice asks each peer for list of chunks that they have</a:t>
            </a:r>
          </a:p>
          <a:p>
            <a:pPr marL="287338" indent="-287338"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</a:rPr>
              <a:t>Alice requests missing chunks from peers, rarest first</a:t>
            </a:r>
          </a:p>
        </p:txBody>
      </p:sp>
      <p:sp>
        <p:nvSpPr>
          <p:cNvPr id="214021" name="Rectangle 6"/>
          <p:cNvSpPr>
            <a:spLocks noChangeArrowheads="1"/>
          </p:cNvSpPr>
          <p:nvPr/>
        </p:nvSpPr>
        <p:spPr bwMode="auto">
          <a:xfrm>
            <a:off x="4370388" y="1425575"/>
            <a:ext cx="4545012" cy="482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defRPr/>
            </a:pPr>
            <a:r>
              <a:rPr lang="en-US" sz="2800" i="1" dirty="0">
                <a:solidFill>
                  <a:srgbClr val="CC0000"/>
                </a:solidFill>
                <a:latin typeface="Gill Sans MT" charset="0"/>
                <a:cs typeface="+mn-cs"/>
              </a:rPr>
              <a:t>sending chunks: tit-for-tat</a:t>
            </a:r>
          </a:p>
          <a:p>
            <a:pPr marL="287338" indent="-287338">
              <a:lnSpc>
                <a:spcPct val="85000"/>
              </a:lnSpc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  <a:cs typeface="+mn-cs"/>
              </a:rPr>
              <a:t>Alice sends chunks to those four peers currently sending her chunks </a:t>
            </a:r>
            <a:r>
              <a:rPr lang="en-US" sz="2400" i="1" dirty="0">
                <a:latin typeface="Gill Sans MT" charset="0"/>
                <a:cs typeface="+mn-cs"/>
              </a:rPr>
              <a:t>at highest rate</a:t>
            </a:r>
            <a:r>
              <a:rPr lang="en-US" sz="2400" dirty="0">
                <a:latin typeface="Gill Sans MT" charset="0"/>
                <a:cs typeface="+mn-cs"/>
              </a:rPr>
              <a:t> </a:t>
            </a:r>
          </a:p>
          <a:p>
            <a:pPr marL="681038" lvl="1" indent="-223838">
              <a:lnSpc>
                <a:spcPct val="85000"/>
              </a:lnSpc>
              <a:buClr>
                <a:srgbClr val="000099"/>
              </a:buClr>
              <a:buFont typeface="Arial"/>
              <a:buChar char="•"/>
              <a:defRPr/>
            </a:pPr>
            <a:r>
              <a:rPr lang="en-US" dirty="0">
                <a:latin typeface="Gill Sans MT" charset="0"/>
                <a:cs typeface="+mn-cs"/>
              </a:rPr>
              <a:t>other peers are choked by Alice (do not receive chunks from her)</a:t>
            </a:r>
          </a:p>
          <a:p>
            <a:pPr marL="681038" lvl="1" indent="-223838">
              <a:lnSpc>
                <a:spcPct val="85000"/>
              </a:lnSpc>
              <a:buClr>
                <a:srgbClr val="000099"/>
              </a:buClr>
              <a:buFont typeface="Arial"/>
              <a:buChar char="•"/>
              <a:defRPr/>
            </a:pPr>
            <a:r>
              <a:rPr lang="en-US" dirty="0">
                <a:latin typeface="Gill Sans MT" charset="0"/>
                <a:cs typeface="+mn-cs"/>
              </a:rPr>
              <a:t>re-evaluate top 4 every10 secs</a:t>
            </a:r>
          </a:p>
          <a:p>
            <a:pPr marL="287338" indent="-287338">
              <a:lnSpc>
                <a:spcPct val="85000"/>
              </a:lnSpc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  <a:cs typeface="+mn-cs"/>
              </a:rPr>
              <a:t>every 30 secs: randomly select another peer, starts sending chunks</a:t>
            </a:r>
          </a:p>
          <a:p>
            <a:pPr marL="681038" lvl="1" indent="-223838">
              <a:lnSpc>
                <a:spcPct val="85000"/>
              </a:lnSpc>
              <a:buClr>
                <a:srgbClr val="000099"/>
              </a:buClr>
              <a:buFont typeface="Arial"/>
              <a:buChar char="•"/>
              <a:defRPr/>
            </a:pPr>
            <a:r>
              <a:rPr lang="ja-JP" altLang="en-US" dirty="0">
                <a:latin typeface="Gill Sans MT" charset="0"/>
                <a:cs typeface="+mn-cs"/>
              </a:rPr>
              <a:t>“</a:t>
            </a:r>
            <a:r>
              <a:rPr lang="en-US" altLang="ja-JP" dirty="0">
                <a:latin typeface="Gill Sans MT" charset="0"/>
                <a:cs typeface="+mn-cs"/>
              </a:rPr>
              <a:t>optimistically unchoke</a:t>
            </a:r>
            <a:r>
              <a:rPr lang="ja-JP" altLang="en-US" dirty="0">
                <a:latin typeface="Gill Sans MT" charset="0"/>
                <a:cs typeface="+mn-cs"/>
              </a:rPr>
              <a:t>”</a:t>
            </a:r>
            <a:r>
              <a:rPr lang="en-US" altLang="ja-JP" dirty="0">
                <a:latin typeface="Gill Sans MT" charset="0"/>
                <a:cs typeface="+mn-cs"/>
              </a:rPr>
              <a:t> this peer</a:t>
            </a:r>
          </a:p>
          <a:p>
            <a:pPr marL="681038" lvl="1" indent="-223838">
              <a:lnSpc>
                <a:spcPct val="85000"/>
              </a:lnSpc>
              <a:buClr>
                <a:srgbClr val="000099"/>
              </a:buClr>
              <a:buFont typeface="Arial"/>
              <a:buChar char="•"/>
              <a:defRPr/>
            </a:pPr>
            <a:r>
              <a:rPr lang="en-US" dirty="0">
                <a:latin typeface="Gill Sans MT" charset="0"/>
                <a:cs typeface="+mn-cs"/>
              </a:rPr>
              <a:t>newly chosen peer may join top </a:t>
            </a:r>
            <a:r>
              <a:rPr lang="en-US" dirty="0" smtClean="0">
                <a:latin typeface="Gill Sans MT" charset="0"/>
                <a:cs typeface="+mn-cs"/>
              </a:rPr>
              <a:t>4</a:t>
            </a:r>
            <a:endParaRPr lang="en-US" dirty="0">
              <a:latin typeface="Gill Sans MT" charset="0"/>
              <a:cs typeface="+mn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7EA11-699F-2A45-8EF8-46C74303B09D}" type="datetime1">
              <a:rPr lang="en-US" smtClean="0"/>
              <a:t>9/26/19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19134F-D711-FE4C-B14F-B668558BCC4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237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1" name="Rectangle 2"/>
          <p:cNvSpPr>
            <a:spLocks noGrp="1" noChangeArrowheads="1"/>
          </p:cNvSpPr>
          <p:nvPr>
            <p:ph type="title"/>
          </p:nvPr>
        </p:nvSpPr>
        <p:spPr>
          <a:xfrm>
            <a:off x="4826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mtClean="0">
                <a:latin typeface="Gill Sans MT" charset="0"/>
                <a:cs typeface="+mj-cs"/>
              </a:rPr>
              <a:t>BitTorrent: tit-for-tat</a:t>
            </a:r>
          </a:p>
        </p:txBody>
      </p:sp>
      <p:pic>
        <p:nvPicPr>
          <p:cNvPr id="19460" name="Picture 13" descr="Ali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313" y="4962525"/>
            <a:ext cx="561975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Line 15"/>
          <p:cNvSpPr>
            <a:spLocks noChangeShapeType="1"/>
          </p:cNvSpPr>
          <p:nvPr/>
        </p:nvSpPr>
        <p:spPr bwMode="auto">
          <a:xfrm flipH="1" flipV="1">
            <a:off x="1473200" y="3968750"/>
            <a:ext cx="1473200" cy="596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19462" name="Line 16"/>
          <p:cNvSpPr>
            <a:spLocks noChangeShapeType="1"/>
          </p:cNvSpPr>
          <p:nvPr/>
        </p:nvSpPr>
        <p:spPr bwMode="auto">
          <a:xfrm flipH="1">
            <a:off x="1954213" y="4794250"/>
            <a:ext cx="9652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19463" name="Line 17"/>
          <p:cNvSpPr>
            <a:spLocks noChangeShapeType="1"/>
          </p:cNvSpPr>
          <p:nvPr/>
        </p:nvSpPr>
        <p:spPr bwMode="auto">
          <a:xfrm flipH="1">
            <a:off x="2628900" y="4908550"/>
            <a:ext cx="596900" cy="1041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19464" name="Line 18"/>
          <p:cNvSpPr>
            <a:spLocks noChangeShapeType="1"/>
          </p:cNvSpPr>
          <p:nvPr/>
        </p:nvSpPr>
        <p:spPr bwMode="auto">
          <a:xfrm flipV="1">
            <a:off x="5511800" y="3092450"/>
            <a:ext cx="419100" cy="647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19465" name="Line 20"/>
          <p:cNvSpPr>
            <a:spLocks noChangeShapeType="1"/>
          </p:cNvSpPr>
          <p:nvPr/>
        </p:nvSpPr>
        <p:spPr bwMode="auto">
          <a:xfrm flipV="1">
            <a:off x="5613400" y="3676650"/>
            <a:ext cx="7874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19466" name="Line 21"/>
          <p:cNvSpPr>
            <a:spLocks noChangeShapeType="1"/>
          </p:cNvSpPr>
          <p:nvPr/>
        </p:nvSpPr>
        <p:spPr bwMode="auto">
          <a:xfrm>
            <a:off x="5613400" y="4146550"/>
            <a:ext cx="596900" cy="317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pic>
        <p:nvPicPr>
          <p:cNvPr id="19467" name="Picture 22" descr="Bo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9988" y="4391025"/>
            <a:ext cx="676275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63" name="Line 23"/>
          <p:cNvSpPr>
            <a:spLocks noChangeShapeType="1"/>
          </p:cNvSpPr>
          <p:nvPr/>
        </p:nvSpPr>
        <p:spPr bwMode="auto">
          <a:xfrm flipV="1">
            <a:off x="3530600" y="3943350"/>
            <a:ext cx="1435100" cy="482600"/>
          </a:xfrm>
          <a:prstGeom prst="line">
            <a:avLst/>
          </a:prstGeom>
          <a:noFill/>
          <a:ln w="25400">
            <a:solidFill>
              <a:srgbClr val="CC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266264" name="Line 24"/>
          <p:cNvSpPr>
            <a:spLocks noChangeShapeType="1"/>
          </p:cNvSpPr>
          <p:nvPr/>
        </p:nvSpPr>
        <p:spPr bwMode="auto">
          <a:xfrm flipH="1">
            <a:off x="3543300" y="4032250"/>
            <a:ext cx="1397000" cy="46990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266265" name="Line 25"/>
          <p:cNvSpPr>
            <a:spLocks noChangeShapeType="1"/>
          </p:cNvSpPr>
          <p:nvPr/>
        </p:nvSpPr>
        <p:spPr bwMode="auto">
          <a:xfrm flipV="1">
            <a:off x="3581400" y="4133850"/>
            <a:ext cx="1371600" cy="48260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266266" name="Text Box 26"/>
          <p:cNvSpPr txBox="1">
            <a:spLocks noChangeArrowheads="1"/>
          </p:cNvSpPr>
          <p:nvPr/>
        </p:nvSpPr>
        <p:spPr bwMode="auto">
          <a:xfrm>
            <a:off x="841375" y="1320800"/>
            <a:ext cx="40671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Gill Sans MT" charset="0"/>
              </a:rPr>
              <a:t>(1) Alice </a:t>
            </a:r>
            <a:r>
              <a:rPr lang="ja-JP" altLang="en-US">
                <a:latin typeface="Gill Sans MT" charset="0"/>
              </a:rPr>
              <a:t>“</a:t>
            </a:r>
            <a:r>
              <a:rPr lang="en-US" altLang="ja-JP">
                <a:latin typeface="Gill Sans MT" charset="0"/>
              </a:rPr>
              <a:t>optimistically unchokes</a:t>
            </a:r>
            <a:r>
              <a:rPr lang="ja-JP" altLang="en-US">
                <a:latin typeface="Gill Sans MT" charset="0"/>
              </a:rPr>
              <a:t>”</a:t>
            </a:r>
            <a:r>
              <a:rPr lang="en-US" altLang="ja-JP">
                <a:latin typeface="Gill Sans MT" charset="0"/>
              </a:rPr>
              <a:t> Bob</a:t>
            </a:r>
            <a:endParaRPr lang="en-US">
              <a:latin typeface="Gill Sans MT" charset="0"/>
            </a:endParaRPr>
          </a:p>
        </p:txBody>
      </p:sp>
      <p:sp>
        <p:nvSpPr>
          <p:cNvPr id="266267" name="Text Box 27"/>
          <p:cNvSpPr txBox="1">
            <a:spLocks noChangeArrowheads="1"/>
          </p:cNvSpPr>
          <p:nvPr/>
        </p:nvSpPr>
        <p:spPr bwMode="auto">
          <a:xfrm>
            <a:off x="808038" y="1663700"/>
            <a:ext cx="7102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Gill Sans MT" charset="0"/>
              </a:rPr>
              <a:t>(2) Alice becomes one of Bob</a:t>
            </a:r>
            <a:r>
              <a:rPr lang="ja-JP" altLang="en-US">
                <a:latin typeface="Gill Sans MT" charset="0"/>
              </a:rPr>
              <a:t>’</a:t>
            </a:r>
            <a:r>
              <a:rPr lang="en-US" altLang="ja-JP">
                <a:latin typeface="Gill Sans MT" charset="0"/>
              </a:rPr>
              <a:t>s top-four providers; Bob reciprocates</a:t>
            </a:r>
            <a:endParaRPr lang="en-US">
              <a:latin typeface="Gill Sans MT" charset="0"/>
            </a:endParaRPr>
          </a:p>
        </p:txBody>
      </p:sp>
      <p:sp>
        <p:nvSpPr>
          <p:cNvPr id="266268" name="Text Box 28"/>
          <p:cNvSpPr txBox="1">
            <a:spLocks noChangeArrowheads="1"/>
          </p:cNvSpPr>
          <p:nvPr/>
        </p:nvSpPr>
        <p:spPr bwMode="auto">
          <a:xfrm>
            <a:off x="800100" y="2019300"/>
            <a:ext cx="52149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Gill Sans MT" charset="0"/>
              </a:rPr>
              <a:t>(3) Bob becomes one of Alice</a:t>
            </a:r>
            <a:r>
              <a:rPr lang="ja-JP" altLang="en-US">
                <a:latin typeface="Gill Sans MT" charset="0"/>
              </a:rPr>
              <a:t>’</a:t>
            </a:r>
            <a:r>
              <a:rPr lang="en-US" altLang="ja-JP">
                <a:latin typeface="Gill Sans MT" charset="0"/>
              </a:rPr>
              <a:t>s top-four providers</a:t>
            </a:r>
            <a:endParaRPr lang="en-US">
              <a:latin typeface="Gill Sans MT" charset="0"/>
            </a:endParaRPr>
          </a:p>
        </p:txBody>
      </p:sp>
      <p:sp>
        <p:nvSpPr>
          <p:cNvPr id="266269" name="Text Box 29"/>
          <p:cNvSpPr txBox="1">
            <a:spLocks noChangeArrowheads="1"/>
          </p:cNvSpPr>
          <p:nvPr/>
        </p:nvSpPr>
        <p:spPr bwMode="auto">
          <a:xfrm>
            <a:off x="4953000" y="5181600"/>
            <a:ext cx="4027487" cy="707886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1">
                <a:latin typeface="Gill Sans MT" charset="0"/>
              </a:rPr>
              <a:t>higher upload rate:</a:t>
            </a:r>
            <a:r>
              <a:rPr lang="en-US">
                <a:latin typeface="Gill Sans MT" charset="0"/>
              </a:rPr>
              <a:t> find better trading partners, get file faster !</a:t>
            </a:r>
          </a:p>
        </p:txBody>
      </p:sp>
      <p:grpSp>
        <p:nvGrpSpPr>
          <p:cNvPr id="19476" name="Group 52"/>
          <p:cNvGrpSpPr>
            <a:grpSpLocks/>
          </p:cNvGrpSpPr>
          <p:nvPr/>
        </p:nvGrpSpPr>
        <p:grpSpPr bwMode="auto">
          <a:xfrm>
            <a:off x="1214438" y="4799013"/>
            <a:ext cx="762000" cy="752475"/>
            <a:chOff x="-44" y="1473"/>
            <a:chExt cx="981" cy="1105"/>
          </a:xfrm>
        </p:grpSpPr>
        <p:pic>
          <p:nvPicPr>
            <p:cNvPr id="19508" name="Picture 53" descr="desktop_computer_stylized_medium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509" name="Freeform 5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32377 w 356"/>
                <a:gd name="T3" fmla="*/ 2307 h 368"/>
                <a:gd name="T4" fmla="*/ 38409 w 356"/>
                <a:gd name="T5" fmla="*/ 48069 h 368"/>
                <a:gd name="T6" fmla="*/ 8465 w 356"/>
                <a:gd name="T7" fmla="*/ 601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9477" name="Group 55"/>
          <p:cNvGrpSpPr>
            <a:grpSpLocks/>
          </p:cNvGrpSpPr>
          <p:nvPr/>
        </p:nvGrpSpPr>
        <p:grpSpPr bwMode="auto">
          <a:xfrm>
            <a:off x="1909763" y="5561013"/>
            <a:ext cx="762000" cy="752475"/>
            <a:chOff x="-44" y="1473"/>
            <a:chExt cx="981" cy="1105"/>
          </a:xfrm>
        </p:grpSpPr>
        <p:pic>
          <p:nvPicPr>
            <p:cNvPr id="19506" name="Picture 56" descr="desktop_computer_stylized_medium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507" name="Freeform 57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32377 w 356"/>
                <a:gd name="T3" fmla="*/ 2307 h 368"/>
                <a:gd name="T4" fmla="*/ 38409 w 356"/>
                <a:gd name="T5" fmla="*/ 48069 h 368"/>
                <a:gd name="T6" fmla="*/ 8465 w 356"/>
                <a:gd name="T7" fmla="*/ 601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9478" name="Group 58"/>
          <p:cNvGrpSpPr>
            <a:grpSpLocks/>
          </p:cNvGrpSpPr>
          <p:nvPr/>
        </p:nvGrpSpPr>
        <p:grpSpPr bwMode="auto">
          <a:xfrm>
            <a:off x="728663" y="3678238"/>
            <a:ext cx="762000" cy="752475"/>
            <a:chOff x="-44" y="1473"/>
            <a:chExt cx="981" cy="1105"/>
          </a:xfrm>
        </p:grpSpPr>
        <p:pic>
          <p:nvPicPr>
            <p:cNvPr id="19504" name="Picture 59" descr="desktop_computer_stylized_medium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505" name="Freeform 6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32377 w 356"/>
                <a:gd name="T3" fmla="*/ 2307 h 368"/>
                <a:gd name="T4" fmla="*/ 38409 w 356"/>
                <a:gd name="T5" fmla="*/ 48069 h 368"/>
                <a:gd name="T6" fmla="*/ 8465 w 356"/>
                <a:gd name="T7" fmla="*/ 601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9479" name="Group 61"/>
          <p:cNvGrpSpPr>
            <a:grpSpLocks/>
          </p:cNvGrpSpPr>
          <p:nvPr/>
        </p:nvGrpSpPr>
        <p:grpSpPr bwMode="auto">
          <a:xfrm>
            <a:off x="2692400" y="4211638"/>
            <a:ext cx="762000" cy="752475"/>
            <a:chOff x="-44" y="1473"/>
            <a:chExt cx="981" cy="1105"/>
          </a:xfrm>
        </p:grpSpPr>
        <p:pic>
          <p:nvPicPr>
            <p:cNvPr id="19502" name="Picture 62" descr="desktop_computer_stylized_medium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503" name="Freeform 63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32377 w 356"/>
                <a:gd name="T3" fmla="*/ 2307 h 368"/>
                <a:gd name="T4" fmla="*/ 38409 w 356"/>
                <a:gd name="T5" fmla="*/ 48069 h 368"/>
                <a:gd name="T6" fmla="*/ 8465 w 356"/>
                <a:gd name="T7" fmla="*/ 601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9480" name="Group 64"/>
          <p:cNvGrpSpPr>
            <a:grpSpLocks/>
          </p:cNvGrpSpPr>
          <p:nvPr/>
        </p:nvGrpSpPr>
        <p:grpSpPr bwMode="auto">
          <a:xfrm flipH="1">
            <a:off x="6219825" y="4135438"/>
            <a:ext cx="762000" cy="752475"/>
            <a:chOff x="-44" y="1473"/>
            <a:chExt cx="981" cy="1105"/>
          </a:xfrm>
        </p:grpSpPr>
        <p:pic>
          <p:nvPicPr>
            <p:cNvPr id="19500" name="Picture 65" descr="desktop_computer_stylized_medium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501" name="Freeform 6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32377 w 356"/>
                <a:gd name="T3" fmla="*/ 2307 h 368"/>
                <a:gd name="T4" fmla="*/ 38409 w 356"/>
                <a:gd name="T5" fmla="*/ 48069 h 368"/>
                <a:gd name="T6" fmla="*/ 8465 w 356"/>
                <a:gd name="T7" fmla="*/ 601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9481" name="Group 67"/>
          <p:cNvGrpSpPr>
            <a:grpSpLocks/>
          </p:cNvGrpSpPr>
          <p:nvPr/>
        </p:nvGrpSpPr>
        <p:grpSpPr bwMode="auto">
          <a:xfrm flipH="1">
            <a:off x="6370638" y="3297238"/>
            <a:ext cx="762000" cy="752475"/>
            <a:chOff x="-44" y="1473"/>
            <a:chExt cx="981" cy="1105"/>
          </a:xfrm>
        </p:grpSpPr>
        <p:pic>
          <p:nvPicPr>
            <p:cNvPr id="19498" name="Picture 68" descr="desktop_computer_stylized_medium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99" name="Freeform 6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32377 w 356"/>
                <a:gd name="T3" fmla="*/ 2307 h 368"/>
                <a:gd name="T4" fmla="*/ 38409 w 356"/>
                <a:gd name="T5" fmla="*/ 48069 h 368"/>
                <a:gd name="T6" fmla="*/ 8465 w 356"/>
                <a:gd name="T7" fmla="*/ 601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9482" name="Group 70"/>
          <p:cNvGrpSpPr>
            <a:grpSpLocks/>
          </p:cNvGrpSpPr>
          <p:nvPr/>
        </p:nvGrpSpPr>
        <p:grpSpPr bwMode="auto">
          <a:xfrm flipH="1">
            <a:off x="5978525" y="2676525"/>
            <a:ext cx="762000" cy="752475"/>
            <a:chOff x="-44" y="1473"/>
            <a:chExt cx="981" cy="1105"/>
          </a:xfrm>
        </p:grpSpPr>
        <p:pic>
          <p:nvPicPr>
            <p:cNvPr id="19496" name="Picture 71" descr="desktop_computer_stylized_medium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97" name="Freeform 7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32377 w 356"/>
                <a:gd name="T3" fmla="*/ 2307 h 368"/>
                <a:gd name="T4" fmla="*/ 38409 w 356"/>
                <a:gd name="T5" fmla="*/ 48069 h 368"/>
                <a:gd name="T6" fmla="*/ 8465 w 356"/>
                <a:gd name="T7" fmla="*/ 601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9483" name="Group 74"/>
          <p:cNvGrpSpPr>
            <a:grpSpLocks/>
          </p:cNvGrpSpPr>
          <p:nvPr/>
        </p:nvGrpSpPr>
        <p:grpSpPr bwMode="auto">
          <a:xfrm flipH="1">
            <a:off x="5056188" y="3667125"/>
            <a:ext cx="762000" cy="752475"/>
            <a:chOff x="-44" y="1473"/>
            <a:chExt cx="981" cy="1105"/>
          </a:xfrm>
        </p:grpSpPr>
        <p:pic>
          <p:nvPicPr>
            <p:cNvPr id="19494" name="Picture 75" descr="desktop_computer_stylized_medium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95" name="Freeform 7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32377 w 356"/>
                <a:gd name="T3" fmla="*/ 2307 h 368"/>
                <a:gd name="T4" fmla="*/ 38409 w 356"/>
                <a:gd name="T5" fmla="*/ 48069 h 368"/>
                <a:gd name="T6" fmla="*/ 8465 w 356"/>
                <a:gd name="T7" fmla="*/ 601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0" name="Group 80"/>
          <p:cNvGrpSpPr>
            <a:grpSpLocks/>
          </p:cNvGrpSpPr>
          <p:nvPr/>
        </p:nvGrpSpPr>
        <p:grpSpPr bwMode="auto">
          <a:xfrm>
            <a:off x="4835525" y="2501900"/>
            <a:ext cx="762000" cy="1177925"/>
            <a:chOff x="4746" y="1528"/>
            <a:chExt cx="480" cy="742"/>
          </a:xfrm>
        </p:grpSpPr>
        <p:sp>
          <p:nvSpPr>
            <p:cNvPr id="19490" name="Line 50"/>
            <p:cNvSpPr>
              <a:spLocks noChangeShapeType="1"/>
            </p:cNvSpPr>
            <p:nvPr/>
          </p:nvSpPr>
          <p:spPr bwMode="auto">
            <a:xfrm>
              <a:off x="4964" y="1962"/>
              <a:ext cx="2" cy="3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491" name="Group 77"/>
            <p:cNvGrpSpPr>
              <a:grpSpLocks/>
            </p:cNvGrpSpPr>
            <p:nvPr/>
          </p:nvGrpSpPr>
          <p:grpSpPr bwMode="auto">
            <a:xfrm flipH="1">
              <a:off x="4746" y="1528"/>
              <a:ext cx="480" cy="474"/>
              <a:chOff x="-44" y="1473"/>
              <a:chExt cx="981" cy="1105"/>
            </a:xfrm>
          </p:grpSpPr>
          <p:pic>
            <p:nvPicPr>
              <p:cNvPr id="19492" name="Picture 7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9493" name="Freeform 79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32377 w 356"/>
                  <a:gd name="T3" fmla="*/ 2307 h 368"/>
                  <a:gd name="T4" fmla="*/ 38409 w 356"/>
                  <a:gd name="T5" fmla="*/ 48069 h 368"/>
                  <a:gd name="T6" fmla="*/ 8465 w 356"/>
                  <a:gd name="T7" fmla="*/ 601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2" name="Group 87"/>
          <p:cNvGrpSpPr>
            <a:grpSpLocks/>
          </p:cNvGrpSpPr>
          <p:nvPr/>
        </p:nvGrpSpPr>
        <p:grpSpPr bwMode="auto">
          <a:xfrm>
            <a:off x="1925638" y="2990850"/>
            <a:ext cx="1112837" cy="1219200"/>
            <a:chOff x="4779" y="2386"/>
            <a:chExt cx="701" cy="768"/>
          </a:xfrm>
        </p:grpSpPr>
        <p:sp>
          <p:nvSpPr>
            <p:cNvPr id="19486" name="Line 46"/>
            <p:cNvSpPr>
              <a:spLocks noChangeShapeType="1"/>
            </p:cNvSpPr>
            <p:nvPr/>
          </p:nvSpPr>
          <p:spPr bwMode="auto">
            <a:xfrm>
              <a:off x="5239" y="2812"/>
              <a:ext cx="241" cy="34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487" name="Group 84"/>
            <p:cNvGrpSpPr>
              <a:grpSpLocks/>
            </p:cNvGrpSpPr>
            <p:nvPr/>
          </p:nvGrpSpPr>
          <p:grpSpPr bwMode="auto">
            <a:xfrm>
              <a:off x="4779" y="2386"/>
              <a:ext cx="480" cy="474"/>
              <a:chOff x="-44" y="1473"/>
              <a:chExt cx="981" cy="1105"/>
            </a:xfrm>
          </p:grpSpPr>
          <p:pic>
            <p:nvPicPr>
              <p:cNvPr id="19488" name="Picture 8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9489" name="Freeform 8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32377 w 356"/>
                  <a:gd name="T3" fmla="*/ 2307 h 368"/>
                  <a:gd name="T4" fmla="*/ 38409 w 356"/>
                  <a:gd name="T5" fmla="*/ 48069 h 368"/>
                  <a:gd name="T6" fmla="*/ 8465 w 356"/>
                  <a:gd name="T7" fmla="*/ 601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631B3-36C2-F448-B7FA-CF5C8648A5AA}" type="datetime1">
              <a:rPr lang="en-US" smtClean="0"/>
              <a:t>9/26/19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688F14-5EEB-824D-A1BD-C6C8FB6ED74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956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66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66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66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66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66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2662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66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3" grpId="0" animBg="1"/>
      <p:bldP spid="266263" grpId="1" animBg="1"/>
      <p:bldP spid="266264" grpId="0" animBg="1"/>
      <p:bldP spid="266265" grpId="0" animBg="1"/>
      <p:bldP spid="266266" grpId="0"/>
      <p:bldP spid="266267" grpId="0"/>
      <p:bldP spid="266268" grpId="0"/>
      <p:bldP spid="26626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6A6EFE-4EC8-984D-83A4-02A48E6D39C6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831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705600" cy="12192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Challenges of Peer-to-Peer</a:t>
            </a:r>
          </a:p>
        </p:txBody>
      </p:sp>
      <p:sp>
        <p:nvSpPr>
          <p:cNvPr id="1831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924800" cy="5029200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Peers come and go</a:t>
            </a:r>
          </a:p>
          <a:p>
            <a:pPr lvl="1">
              <a:defRPr/>
            </a:pPr>
            <a:r>
              <a:rPr lang="en-US" dirty="0" smtClean="0"/>
              <a:t>Peers are intermittently connected</a:t>
            </a:r>
          </a:p>
          <a:p>
            <a:pPr lvl="1">
              <a:defRPr/>
            </a:pPr>
            <a:r>
              <a:rPr lang="en-US" dirty="0" smtClean="0"/>
              <a:t>May come and go at any time</a:t>
            </a:r>
          </a:p>
          <a:p>
            <a:pPr lvl="1">
              <a:defRPr/>
            </a:pPr>
            <a:r>
              <a:rPr lang="en-US" dirty="0" smtClean="0"/>
              <a:t>Or come back with a different IP address</a:t>
            </a:r>
          </a:p>
          <a:p>
            <a:pPr>
              <a:defRPr/>
            </a:pPr>
            <a:r>
              <a:rPr lang="en-US" sz="2400" dirty="0" smtClean="0"/>
              <a:t>How to locate the relevant peers?</a:t>
            </a:r>
          </a:p>
          <a:p>
            <a:pPr lvl="1">
              <a:defRPr/>
            </a:pPr>
            <a:r>
              <a:rPr lang="en-US" dirty="0" smtClean="0"/>
              <a:t>Peers that are online right now</a:t>
            </a:r>
          </a:p>
          <a:p>
            <a:pPr lvl="1">
              <a:defRPr/>
            </a:pPr>
            <a:r>
              <a:rPr lang="en-US" dirty="0" smtClean="0"/>
              <a:t>Peers that have the content you want</a:t>
            </a:r>
          </a:p>
          <a:p>
            <a:pPr>
              <a:defRPr/>
            </a:pPr>
            <a:r>
              <a:rPr lang="en-US" sz="2400" dirty="0" smtClean="0"/>
              <a:t>How to motivate peers to stay in system?</a:t>
            </a:r>
          </a:p>
          <a:p>
            <a:pPr lvl="1">
              <a:defRPr/>
            </a:pPr>
            <a:r>
              <a:rPr lang="en-US" dirty="0" smtClean="0"/>
              <a:t>Why not leave as soon as download ends?</a:t>
            </a:r>
          </a:p>
          <a:p>
            <a:pPr lvl="1">
              <a:defRPr/>
            </a:pPr>
            <a:r>
              <a:rPr lang="en-US" dirty="0" smtClean="0"/>
              <a:t>Why bother uploading content to anyone else?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90600" y="5943600"/>
            <a:ext cx="990600" cy="304800"/>
          </a:xfrm>
        </p:spPr>
        <p:txBody>
          <a:bodyPr/>
          <a:lstStyle/>
          <a:p>
            <a:fld id="{5F0461C9-761E-4642-A0EA-9096A7EDC4E8}" type="datetime1">
              <a:rPr lang="en-US" smtClean="0"/>
              <a:t>9/26/19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423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80446C-413E-DD45-9D4C-C9DA2AD42671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77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010400" cy="10668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P2P Conclusions</a:t>
            </a:r>
          </a:p>
        </p:txBody>
      </p:sp>
      <p:sp>
        <p:nvSpPr>
          <p:cNvPr id="1771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001000" cy="50292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Peer-to-peer networks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Nodes are end hosts 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Primarily for file sharing, and recently telephony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Finding the appropriate peers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Centralized directory (Napster)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Query flooding (Gnutella)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Super-nodes (</a:t>
            </a:r>
            <a:r>
              <a:rPr lang="en-US" dirty="0" err="1" smtClean="0"/>
              <a:t>KaZaA</a:t>
            </a:r>
            <a:r>
              <a:rPr lang="en-US" dirty="0" smtClean="0"/>
              <a:t>)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err="1" smtClean="0"/>
              <a:t>BitTorrent</a:t>
            </a:r>
            <a:endParaRPr lang="en-US" sz="2400" dirty="0" smtClean="0"/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Distributed download of large files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Anti-free-riding techniques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Great example of how change can happen so quickly in application-level protocols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786F-1A0E-3448-8F9F-BB776EFE905E}" type="datetime1">
              <a:rPr lang="en-US" smtClean="0"/>
              <a:t>9/26/19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429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3400" y="1992313"/>
            <a:ext cx="3810000" cy="3657600"/>
          </a:xfrm>
        </p:spPr>
        <p:txBody>
          <a:bodyPr/>
          <a:lstStyle/>
          <a:p>
            <a:pPr marL="287338" indent="-287338"/>
            <a:r>
              <a:rPr lang="en-US" sz="2400">
                <a:latin typeface="Gill Sans MT" charset="0"/>
              </a:rPr>
              <a:t>typical request/reply message exchange:</a:t>
            </a:r>
          </a:p>
          <a:p>
            <a:pPr marL="681038" lvl="1" indent="-223838"/>
            <a:r>
              <a:rPr lang="en-US">
                <a:latin typeface="Gill Sans MT" charset="0"/>
              </a:rPr>
              <a:t>client requests info or service</a:t>
            </a:r>
          </a:p>
          <a:p>
            <a:pPr marL="681038" lvl="1" indent="-223838"/>
            <a:r>
              <a:rPr lang="en-US">
                <a:latin typeface="Gill Sans MT" charset="0"/>
              </a:rPr>
              <a:t>server responds with data, status code</a:t>
            </a:r>
          </a:p>
          <a:p>
            <a:pPr marL="287338" indent="-287338"/>
            <a:r>
              <a:rPr lang="en-US" sz="2400">
                <a:latin typeface="Gill Sans MT" charset="0"/>
              </a:rPr>
              <a:t>message formats:</a:t>
            </a:r>
          </a:p>
          <a:p>
            <a:pPr marL="681038" lvl="1" indent="-223838"/>
            <a:r>
              <a:rPr lang="en-US" i="1">
                <a:solidFill>
                  <a:srgbClr val="000090"/>
                </a:solidFill>
                <a:latin typeface="Gill Sans MT" charset="0"/>
              </a:rPr>
              <a:t>headers</a:t>
            </a:r>
            <a:r>
              <a:rPr lang="en-US">
                <a:latin typeface="Gill Sans MT" charset="0"/>
              </a:rPr>
              <a:t>: fields giving info about data</a:t>
            </a:r>
          </a:p>
          <a:p>
            <a:pPr marL="681038" lvl="1" indent="-223838"/>
            <a:r>
              <a:rPr lang="en-US" i="1">
                <a:solidFill>
                  <a:srgbClr val="000090"/>
                </a:solidFill>
                <a:latin typeface="Gill Sans MT" charset="0"/>
              </a:rPr>
              <a:t>data: </a:t>
            </a:r>
            <a:r>
              <a:rPr lang="en-US">
                <a:latin typeface="Gill Sans MT" charset="0"/>
              </a:rPr>
              <a:t>info(payload)  being communicated</a:t>
            </a:r>
          </a:p>
        </p:txBody>
      </p:sp>
      <p:sp>
        <p:nvSpPr>
          <p:cNvPr id="246788" name="Rectangle 5"/>
          <p:cNvSpPr>
            <a:spLocks noChangeArrowheads="1"/>
          </p:cNvSpPr>
          <p:nvPr/>
        </p:nvSpPr>
        <p:spPr bwMode="auto">
          <a:xfrm>
            <a:off x="4603750" y="1976438"/>
            <a:ext cx="4081463" cy="367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7013" indent="-227013">
              <a:buClr>
                <a:srgbClr val="3333CC"/>
              </a:buClr>
              <a:defRPr/>
            </a:pPr>
            <a:r>
              <a:rPr lang="en-US" sz="2800" i="1" dirty="0">
                <a:solidFill>
                  <a:srgbClr val="CC0000"/>
                </a:solidFill>
                <a:latin typeface="Gill Sans MT" charset="0"/>
              </a:rPr>
              <a:t>important themes:</a:t>
            </a:r>
            <a:r>
              <a:rPr lang="en-US" sz="2400" i="1" dirty="0">
                <a:solidFill>
                  <a:srgbClr val="FF3300"/>
                </a:solidFill>
                <a:latin typeface="Gill Sans MT" charset="0"/>
              </a:rPr>
              <a:t> </a:t>
            </a:r>
          </a:p>
          <a:p>
            <a:pPr marL="342900" indent="-34290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control vs. messages</a:t>
            </a:r>
          </a:p>
          <a:p>
            <a:pPr marL="681038" lvl="1" indent="-223838">
              <a:buClr>
                <a:srgbClr val="000099"/>
              </a:buClr>
              <a:buSzPct val="100000"/>
              <a:buFont typeface="Arial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in-band, out-of-band</a:t>
            </a:r>
          </a:p>
          <a:p>
            <a:pPr marL="227013" indent="-227013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centralized vs. decentralized </a:t>
            </a:r>
          </a:p>
          <a:p>
            <a:pPr marL="227013" indent="-227013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stateless vs. stateful</a:t>
            </a:r>
          </a:p>
          <a:p>
            <a:pPr marL="227013" indent="-227013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400" dirty="0">
                <a:solidFill>
                  <a:srgbClr val="FF0000"/>
                </a:solidFill>
                <a:latin typeface="Gill Sans MT" charset="0"/>
              </a:rPr>
              <a:t>reliable vs. unreliable message transfer </a:t>
            </a:r>
          </a:p>
          <a:p>
            <a:pPr marL="227013" indent="-227013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ja-JP" altLang="en-US" sz="2400" dirty="0">
                <a:solidFill>
                  <a:srgbClr val="FF00FF"/>
                </a:solidFill>
                <a:latin typeface="Gill Sans MT" charset="0"/>
              </a:rPr>
              <a:t>“</a:t>
            </a:r>
            <a:r>
              <a:rPr lang="en-US" altLang="ja-JP" sz="2400" dirty="0">
                <a:solidFill>
                  <a:srgbClr val="FF00FF"/>
                </a:solidFill>
                <a:latin typeface="Gill Sans MT" charset="0"/>
              </a:rPr>
              <a:t>complexity at network edge</a:t>
            </a:r>
            <a:r>
              <a:rPr lang="ja-JP" altLang="en-US" sz="2400" dirty="0" smtClean="0">
                <a:solidFill>
                  <a:srgbClr val="FF00FF"/>
                </a:solidFill>
                <a:latin typeface="Gill Sans MT" charset="0"/>
              </a:rPr>
              <a:t>”</a:t>
            </a:r>
            <a:r>
              <a:rPr lang="en-US" altLang="ja-JP" sz="2400" dirty="0" smtClean="0">
                <a:solidFill>
                  <a:srgbClr val="FF00FF"/>
                </a:solidFill>
                <a:latin typeface="Gill Sans MT" charset="0"/>
              </a:rPr>
              <a:t> - Abstract</a:t>
            </a:r>
            <a:endParaRPr lang="en-US" sz="2400" dirty="0">
              <a:solidFill>
                <a:srgbClr val="FF00FF"/>
              </a:solidFill>
              <a:latin typeface="Gill Sans MT" charset="0"/>
            </a:endParaRPr>
          </a:p>
        </p:txBody>
      </p:sp>
      <p:sp>
        <p:nvSpPr>
          <p:cNvPr id="233478" name="Rectangle 2"/>
          <p:cNvSpPr>
            <a:spLocks noChangeArrowheads="1"/>
          </p:cNvSpPr>
          <p:nvPr/>
        </p:nvSpPr>
        <p:spPr bwMode="auto">
          <a:xfrm>
            <a:off x="685800" y="12700"/>
            <a:ext cx="574675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4400" dirty="0" smtClean="0">
                <a:solidFill>
                  <a:srgbClr val="000099"/>
                </a:solidFill>
                <a:latin typeface="Gill Sans MT" charset="0"/>
              </a:rPr>
              <a:t>Applications Summary</a:t>
            </a:r>
            <a:endParaRPr lang="en-US" sz="4400" dirty="0">
              <a:solidFill>
                <a:srgbClr val="000099"/>
              </a:solidFill>
              <a:latin typeface="Gill Sans MT" charset="0"/>
            </a:endParaRPr>
          </a:p>
        </p:txBody>
      </p:sp>
      <p:sp>
        <p:nvSpPr>
          <p:cNvPr id="233479" name="Rectangle 4"/>
          <p:cNvSpPr>
            <a:spLocks noChangeArrowheads="1"/>
          </p:cNvSpPr>
          <p:nvPr/>
        </p:nvSpPr>
        <p:spPr bwMode="auto">
          <a:xfrm>
            <a:off x="531813" y="1201738"/>
            <a:ext cx="75819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sz="2800" i="1">
                <a:solidFill>
                  <a:srgbClr val="CC0000"/>
                </a:solidFill>
                <a:latin typeface="Gill Sans MT" charset="0"/>
              </a:rPr>
              <a:t>most importantly: learned about protocols! </a:t>
            </a:r>
          </a:p>
        </p:txBody>
      </p:sp>
    </p:spTree>
    <p:extLst>
      <p:ext uri="{BB962C8B-B14F-4D97-AF65-F5344CB8AC3E}">
        <p14:creationId xmlns:p14="http://schemas.microsoft.com/office/powerpoint/2010/main" val="1965213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520700" y="144463"/>
            <a:ext cx="7169150" cy="11699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IP </a:t>
            </a:r>
            <a:r>
              <a:rPr lang="en-US" dirty="0" smtClean="0">
                <a:latin typeface="Calibri" charset="0"/>
                <a:ea typeface="ＭＳ Ｐゴシック" charset="0"/>
              </a:rPr>
              <a:t>Suite In Action: </a:t>
            </a:r>
            <a:br>
              <a:rPr lang="en-US" dirty="0" smtClean="0">
                <a:latin typeface="Calibri" charset="0"/>
                <a:ea typeface="ＭＳ Ｐゴシック" charset="0"/>
              </a:rPr>
            </a:br>
            <a:r>
              <a:rPr lang="en-US" dirty="0" smtClean="0">
                <a:latin typeface="Calibri" charset="0"/>
                <a:ea typeface="ＭＳ Ｐゴシック" charset="0"/>
              </a:rPr>
              <a:t>End </a:t>
            </a:r>
            <a:r>
              <a:rPr lang="en-US" dirty="0">
                <a:latin typeface="Calibri" charset="0"/>
                <a:ea typeface="ＭＳ Ｐゴシック" charset="0"/>
              </a:rPr>
              <a:t>Hosts vs. Routers</a:t>
            </a:r>
          </a:p>
        </p:txBody>
      </p:sp>
      <p:sp>
        <p:nvSpPr>
          <p:cNvPr id="64515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12E40790-15D6-2A48-AE3E-2EF1E4EF90BC}" type="slidenum">
              <a:rPr lang="en-US" sz="1200">
                <a:solidFill>
                  <a:srgbClr val="898989"/>
                </a:solidFill>
              </a:rPr>
              <a:pPr eaLnBrk="1" hangingPunct="1">
                <a:defRPr/>
              </a:pPr>
              <a:t>2</a:t>
            </a:fld>
            <a:endParaRPr lang="en-US" sz="1200">
              <a:solidFill>
                <a:srgbClr val="898989"/>
              </a:solidFill>
            </a:endParaRP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693738" y="1739900"/>
            <a:ext cx="914400" cy="582613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703263" y="2932113"/>
            <a:ext cx="914400" cy="58261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806450" y="1839913"/>
            <a:ext cx="5565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dirty="0" smtClean="0"/>
              <a:t>P2P</a:t>
            </a:r>
            <a:endParaRPr lang="en-US" sz="1800" dirty="0"/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890588" y="3030538"/>
            <a:ext cx="603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TCP</a:t>
            </a:r>
          </a:p>
        </p:txBody>
      </p:sp>
      <p:grpSp>
        <p:nvGrpSpPr>
          <p:cNvPr id="44039" name="Group 7"/>
          <p:cNvGrpSpPr>
            <a:grpSpLocks/>
          </p:cNvGrpSpPr>
          <p:nvPr/>
        </p:nvGrpSpPr>
        <p:grpSpPr bwMode="auto">
          <a:xfrm>
            <a:off x="688975" y="4119563"/>
            <a:ext cx="914400" cy="582612"/>
            <a:chOff x="323" y="2664"/>
            <a:chExt cx="576" cy="367"/>
          </a:xfrm>
        </p:grpSpPr>
        <p:sp>
          <p:nvSpPr>
            <p:cNvPr id="44102" name="Rectangle 8"/>
            <p:cNvSpPr>
              <a:spLocks noChangeArrowheads="1"/>
            </p:cNvSpPr>
            <p:nvPr/>
          </p:nvSpPr>
          <p:spPr bwMode="auto">
            <a:xfrm>
              <a:off x="323" y="2664"/>
              <a:ext cx="576" cy="367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3" name="Text Box 9"/>
            <p:cNvSpPr txBox="1">
              <a:spLocks noChangeArrowheads="1"/>
            </p:cNvSpPr>
            <p:nvPr/>
          </p:nvSpPr>
          <p:spPr bwMode="auto">
            <a:xfrm>
              <a:off x="500" y="2729"/>
              <a:ext cx="244" cy="231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/>
                <a:t>IP</a:t>
              </a:r>
            </a:p>
          </p:txBody>
        </p:sp>
      </p:grpSp>
      <p:sp>
        <p:nvSpPr>
          <p:cNvPr id="44040" name="Rectangle 11"/>
          <p:cNvSpPr>
            <a:spLocks noChangeArrowheads="1"/>
          </p:cNvSpPr>
          <p:nvPr/>
        </p:nvSpPr>
        <p:spPr bwMode="auto">
          <a:xfrm>
            <a:off x="669925" y="5349875"/>
            <a:ext cx="906463" cy="6064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Text Box 12"/>
          <p:cNvSpPr txBox="1">
            <a:spLocks noChangeArrowheads="1"/>
          </p:cNvSpPr>
          <p:nvPr/>
        </p:nvSpPr>
        <p:spPr bwMode="auto">
          <a:xfrm>
            <a:off x="677863" y="5387975"/>
            <a:ext cx="898525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600"/>
              <a:t>Ethernet</a:t>
            </a:r>
          </a:p>
          <a:p>
            <a:pPr>
              <a:lnSpc>
                <a:spcPct val="90000"/>
              </a:lnSpc>
            </a:pPr>
            <a:r>
              <a:rPr lang="en-US" sz="1600"/>
              <a:t>interface</a:t>
            </a:r>
          </a:p>
        </p:txBody>
      </p:sp>
      <p:sp>
        <p:nvSpPr>
          <p:cNvPr id="44042" name="Line 13"/>
          <p:cNvSpPr>
            <a:spLocks noChangeShapeType="1"/>
          </p:cNvSpPr>
          <p:nvPr/>
        </p:nvSpPr>
        <p:spPr bwMode="auto">
          <a:xfrm>
            <a:off x="1147763" y="2314575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3" name="Line 14"/>
          <p:cNvSpPr>
            <a:spLocks noChangeShapeType="1"/>
          </p:cNvSpPr>
          <p:nvPr/>
        </p:nvSpPr>
        <p:spPr bwMode="auto">
          <a:xfrm>
            <a:off x="1147763" y="3521075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4" name="Line 15"/>
          <p:cNvSpPr>
            <a:spLocks noChangeShapeType="1"/>
          </p:cNvSpPr>
          <p:nvPr/>
        </p:nvSpPr>
        <p:spPr bwMode="auto">
          <a:xfrm>
            <a:off x="1147763" y="4713288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5" name="Rectangle 16"/>
          <p:cNvSpPr>
            <a:spLocks noChangeArrowheads="1"/>
          </p:cNvSpPr>
          <p:nvPr/>
        </p:nvSpPr>
        <p:spPr bwMode="auto">
          <a:xfrm>
            <a:off x="538163" y="1538288"/>
            <a:ext cx="1303337" cy="4848225"/>
          </a:xfrm>
          <a:prstGeom prst="rect">
            <a:avLst/>
          </a:prstGeom>
          <a:noFill/>
          <a:ln w="9525">
            <a:solidFill>
              <a:srgbClr val="3333FF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Rectangle 17"/>
          <p:cNvSpPr>
            <a:spLocks noChangeArrowheads="1"/>
          </p:cNvSpPr>
          <p:nvPr/>
        </p:nvSpPr>
        <p:spPr bwMode="auto">
          <a:xfrm>
            <a:off x="7648575" y="1739900"/>
            <a:ext cx="914400" cy="582613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Rectangle 18"/>
          <p:cNvSpPr>
            <a:spLocks noChangeArrowheads="1"/>
          </p:cNvSpPr>
          <p:nvPr/>
        </p:nvSpPr>
        <p:spPr bwMode="auto">
          <a:xfrm>
            <a:off x="7658100" y="2932113"/>
            <a:ext cx="914400" cy="58261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Rectangle 19"/>
          <p:cNvSpPr>
            <a:spLocks noChangeArrowheads="1"/>
          </p:cNvSpPr>
          <p:nvPr/>
        </p:nvSpPr>
        <p:spPr bwMode="auto">
          <a:xfrm>
            <a:off x="7643813" y="4119563"/>
            <a:ext cx="914400" cy="582612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Rectangle 20"/>
          <p:cNvSpPr>
            <a:spLocks noChangeArrowheads="1"/>
          </p:cNvSpPr>
          <p:nvPr/>
        </p:nvSpPr>
        <p:spPr bwMode="auto">
          <a:xfrm>
            <a:off x="7659688" y="5310188"/>
            <a:ext cx="906462" cy="6064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Text Box 21"/>
          <p:cNvSpPr txBox="1">
            <a:spLocks noChangeArrowheads="1"/>
          </p:cNvSpPr>
          <p:nvPr/>
        </p:nvSpPr>
        <p:spPr bwMode="auto">
          <a:xfrm>
            <a:off x="7761288" y="1839913"/>
            <a:ext cx="5565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dirty="0" smtClean="0"/>
              <a:t>P2P</a:t>
            </a:r>
            <a:endParaRPr lang="en-US" sz="1800" dirty="0"/>
          </a:p>
        </p:txBody>
      </p:sp>
      <p:sp>
        <p:nvSpPr>
          <p:cNvPr id="44051" name="Text Box 22"/>
          <p:cNvSpPr txBox="1">
            <a:spLocks noChangeArrowheads="1"/>
          </p:cNvSpPr>
          <p:nvPr/>
        </p:nvSpPr>
        <p:spPr bwMode="auto">
          <a:xfrm>
            <a:off x="7845425" y="3030538"/>
            <a:ext cx="603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TCP</a:t>
            </a:r>
          </a:p>
        </p:txBody>
      </p:sp>
      <p:sp>
        <p:nvSpPr>
          <p:cNvPr id="44052" name="Text Box 23"/>
          <p:cNvSpPr txBox="1">
            <a:spLocks noChangeArrowheads="1"/>
          </p:cNvSpPr>
          <p:nvPr/>
        </p:nvSpPr>
        <p:spPr bwMode="auto">
          <a:xfrm>
            <a:off x="7940675" y="4235450"/>
            <a:ext cx="387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IP</a:t>
            </a:r>
          </a:p>
        </p:txBody>
      </p:sp>
      <p:sp>
        <p:nvSpPr>
          <p:cNvPr id="44053" name="Text Box 24"/>
          <p:cNvSpPr txBox="1">
            <a:spLocks noChangeArrowheads="1"/>
          </p:cNvSpPr>
          <p:nvPr/>
        </p:nvSpPr>
        <p:spPr bwMode="auto">
          <a:xfrm>
            <a:off x="7683500" y="5349875"/>
            <a:ext cx="8985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600"/>
              <a:t>Ethernet</a:t>
            </a:r>
          </a:p>
          <a:p>
            <a:pPr>
              <a:lnSpc>
                <a:spcPct val="90000"/>
              </a:lnSpc>
            </a:pPr>
            <a:r>
              <a:rPr lang="en-US" sz="1600"/>
              <a:t>interface</a:t>
            </a:r>
          </a:p>
        </p:txBody>
      </p:sp>
      <p:sp>
        <p:nvSpPr>
          <p:cNvPr id="44054" name="Line 25"/>
          <p:cNvSpPr>
            <a:spLocks noChangeShapeType="1"/>
          </p:cNvSpPr>
          <p:nvPr/>
        </p:nvSpPr>
        <p:spPr bwMode="auto">
          <a:xfrm>
            <a:off x="8102600" y="2314575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5" name="Line 26"/>
          <p:cNvSpPr>
            <a:spLocks noChangeShapeType="1"/>
          </p:cNvSpPr>
          <p:nvPr/>
        </p:nvSpPr>
        <p:spPr bwMode="auto">
          <a:xfrm>
            <a:off x="8102600" y="3521075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6" name="Line 27"/>
          <p:cNvSpPr>
            <a:spLocks noChangeShapeType="1"/>
          </p:cNvSpPr>
          <p:nvPr/>
        </p:nvSpPr>
        <p:spPr bwMode="auto">
          <a:xfrm>
            <a:off x="8102600" y="4713288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7" name="Rectangle 28"/>
          <p:cNvSpPr>
            <a:spLocks noChangeArrowheads="1"/>
          </p:cNvSpPr>
          <p:nvPr/>
        </p:nvSpPr>
        <p:spPr bwMode="auto">
          <a:xfrm>
            <a:off x="7493000" y="1538288"/>
            <a:ext cx="1303338" cy="4848225"/>
          </a:xfrm>
          <a:prstGeom prst="rect">
            <a:avLst/>
          </a:prstGeom>
          <a:noFill/>
          <a:ln w="9525">
            <a:solidFill>
              <a:srgbClr val="3333FF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8" name="Line 29"/>
          <p:cNvSpPr>
            <a:spLocks noChangeShapeType="1"/>
          </p:cNvSpPr>
          <p:nvPr/>
        </p:nvSpPr>
        <p:spPr bwMode="auto">
          <a:xfrm>
            <a:off x="1139825" y="5935663"/>
            <a:ext cx="0" cy="373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9" name="Line 30"/>
          <p:cNvSpPr>
            <a:spLocks noChangeShapeType="1"/>
          </p:cNvSpPr>
          <p:nvPr/>
        </p:nvSpPr>
        <p:spPr bwMode="auto">
          <a:xfrm>
            <a:off x="808038" y="6308725"/>
            <a:ext cx="2327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4060" name="Group 31"/>
          <p:cNvGrpSpPr>
            <a:grpSpLocks/>
          </p:cNvGrpSpPr>
          <p:nvPr/>
        </p:nvGrpSpPr>
        <p:grpSpPr bwMode="auto">
          <a:xfrm>
            <a:off x="2905125" y="4148138"/>
            <a:ext cx="914400" cy="582612"/>
            <a:chOff x="323" y="2664"/>
            <a:chExt cx="576" cy="367"/>
          </a:xfrm>
        </p:grpSpPr>
        <p:sp>
          <p:nvSpPr>
            <p:cNvPr id="44100" name="Rectangle 32"/>
            <p:cNvSpPr>
              <a:spLocks noChangeArrowheads="1"/>
            </p:cNvSpPr>
            <p:nvPr/>
          </p:nvSpPr>
          <p:spPr bwMode="auto">
            <a:xfrm>
              <a:off x="323" y="2664"/>
              <a:ext cx="576" cy="367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1" name="Text Box 33"/>
            <p:cNvSpPr txBox="1">
              <a:spLocks noChangeArrowheads="1"/>
            </p:cNvSpPr>
            <p:nvPr/>
          </p:nvSpPr>
          <p:spPr bwMode="auto">
            <a:xfrm>
              <a:off x="500" y="2729"/>
              <a:ext cx="244" cy="231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/>
                <a:t>IP</a:t>
              </a:r>
            </a:p>
          </p:txBody>
        </p:sp>
      </p:grpSp>
      <p:grpSp>
        <p:nvGrpSpPr>
          <p:cNvPr id="44061" name="Group 34"/>
          <p:cNvGrpSpPr>
            <a:grpSpLocks/>
          </p:cNvGrpSpPr>
          <p:nvPr/>
        </p:nvGrpSpPr>
        <p:grpSpPr bwMode="auto">
          <a:xfrm>
            <a:off x="5549900" y="4148138"/>
            <a:ext cx="914400" cy="582612"/>
            <a:chOff x="323" y="2664"/>
            <a:chExt cx="576" cy="367"/>
          </a:xfrm>
        </p:grpSpPr>
        <p:sp>
          <p:nvSpPr>
            <p:cNvPr id="44098" name="Rectangle 35"/>
            <p:cNvSpPr>
              <a:spLocks noChangeArrowheads="1"/>
            </p:cNvSpPr>
            <p:nvPr/>
          </p:nvSpPr>
          <p:spPr bwMode="auto">
            <a:xfrm>
              <a:off x="323" y="2664"/>
              <a:ext cx="576" cy="367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9" name="Text Box 36"/>
            <p:cNvSpPr txBox="1">
              <a:spLocks noChangeArrowheads="1"/>
            </p:cNvSpPr>
            <p:nvPr/>
          </p:nvSpPr>
          <p:spPr bwMode="auto">
            <a:xfrm>
              <a:off x="500" y="2729"/>
              <a:ext cx="244" cy="231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/>
                <a:t>IP</a:t>
              </a:r>
            </a:p>
          </p:txBody>
        </p:sp>
      </p:grpSp>
      <p:sp>
        <p:nvSpPr>
          <p:cNvPr id="44062" name="Rectangle 38"/>
          <p:cNvSpPr>
            <a:spLocks noChangeArrowheads="1"/>
          </p:cNvSpPr>
          <p:nvPr/>
        </p:nvSpPr>
        <p:spPr bwMode="auto">
          <a:xfrm>
            <a:off x="2306638" y="5349875"/>
            <a:ext cx="906462" cy="6064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3" name="Text Box 39"/>
          <p:cNvSpPr txBox="1">
            <a:spLocks noChangeArrowheads="1"/>
          </p:cNvSpPr>
          <p:nvPr/>
        </p:nvSpPr>
        <p:spPr bwMode="auto">
          <a:xfrm>
            <a:off x="2306638" y="5349875"/>
            <a:ext cx="898525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600"/>
              <a:t>Ethernet</a:t>
            </a:r>
          </a:p>
          <a:p>
            <a:pPr>
              <a:lnSpc>
                <a:spcPct val="90000"/>
              </a:lnSpc>
            </a:pPr>
            <a:r>
              <a:rPr lang="en-US" sz="1600"/>
              <a:t>interface</a:t>
            </a:r>
          </a:p>
        </p:txBody>
      </p:sp>
      <p:grpSp>
        <p:nvGrpSpPr>
          <p:cNvPr id="44064" name="Group 40"/>
          <p:cNvGrpSpPr>
            <a:grpSpLocks/>
          </p:cNvGrpSpPr>
          <p:nvPr/>
        </p:nvGrpSpPr>
        <p:grpSpPr bwMode="auto">
          <a:xfrm>
            <a:off x="6205538" y="5324475"/>
            <a:ext cx="914400" cy="606425"/>
            <a:chOff x="323" y="3421"/>
            <a:chExt cx="581" cy="367"/>
          </a:xfrm>
        </p:grpSpPr>
        <p:sp>
          <p:nvSpPr>
            <p:cNvPr id="44096" name="Rectangle 41"/>
            <p:cNvSpPr>
              <a:spLocks noChangeArrowheads="1"/>
            </p:cNvSpPr>
            <p:nvPr/>
          </p:nvSpPr>
          <p:spPr bwMode="auto">
            <a:xfrm>
              <a:off x="323" y="3421"/>
              <a:ext cx="576" cy="367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7" name="Text Box 42"/>
            <p:cNvSpPr txBox="1">
              <a:spLocks noChangeArrowheads="1"/>
            </p:cNvSpPr>
            <p:nvPr/>
          </p:nvSpPr>
          <p:spPr bwMode="auto">
            <a:xfrm>
              <a:off x="333" y="3429"/>
              <a:ext cx="571" cy="32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sz="1600"/>
                <a:t>Ethernet</a:t>
              </a:r>
            </a:p>
            <a:p>
              <a:pPr>
                <a:lnSpc>
                  <a:spcPct val="90000"/>
                </a:lnSpc>
              </a:pPr>
              <a:r>
                <a:rPr lang="en-US" sz="1600"/>
                <a:t>interface</a:t>
              </a:r>
            </a:p>
          </p:txBody>
        </p:sp>
      </p:grpSp>
      <p:sp>
        <p:nvSpPr>
          <p:cNvPr id="44065" name="Line 43"/>
          <p:cNvSpPr>
            <a:spLocks noChangeShapeType="1"/>
          </p:cNvSpPr>
          <p:nvPr/>
        </p:nvSpPr>
        <p:spPr bwMode="auto">
          <a:xfrm flipH="1">
            <a:off x="2744788" y="5964238"/>
            <a:ext cx="1587" cy="33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66" name="Line 44"/>
          <p:cNvSpPr>
            <a:spLocks noChangeShapeType="1"/>
          </p:cNvSpPr>
          <p:nvPr/>
        </p:nvSpPr>
        <p:spPr bwMode="auto">
          <a:xfrm flipH="1">
            <a:off x="2725738" y="4727575"/>
            <a:ext cx="541337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67" name="Line 45"/>
          <p:cNvSpPr>
            <a:spLocks noChangeShapeType="1"/>
          </p:cNvSpPr>
          <p:nvPr/>
        </p:nvSpPr>
        <p:spPr bwMode="auto">
          <a:xfrm>
            <a:off x="3529013" y="4741863"/>
            <a:ext cx="541337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68" name="Rectangle 46"/>
          <p:cNvSpPr>
            <a:spLocks noChangeArrowheads="1"/>
          </p:cNvSpPr>
          <p:nvPr/>
        </p:nvSpPr>
        <p:spPr bwMode="auto">
          <a:xfrm>
            <a:off x="3614738" y="5324475"/>
            <a:ext cx="906462" cy="6064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9" name="Text Box 47"/>
          <p:cNvSpPr txBox="1">
            <a:spLocks noChangeArrowheads="1"/>
          </p:cNvSpPr>
          <p:nvPr/>
        </p:nvSpPr>
        <p:spPr bwMode="auto">
          <a:xfrm>
            <a:off x="3635375" y="5349875"/>
            <a:ext cx="8985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600"/>
              <a:t>SONET</a:t>
            </a:r>
          </a:p>
          <a:p>
            <a:pPr>
              <a:lnSpc>
                <a:spcPct val="90000"/>
              </a:lnSpc>
            </a:pPr>
            <a:r>
              <a:rPr lang="en-US" sz="1600"/>
              <a:t>interface</a:t>
            </a:r>
          </a:p>
        </p:txBody>
      </p:sp>
      <p:sp>
        <p:nvSpPr>
          <p:cNvPr id="44070" name="Rectangle 48"/>
          <p:cNvSpPr>
            <a:spLocks noChangeArrowheads="1"/>
          </p:cNvSpPr>
          <p:nvPr/>
        </p:nvSpPr>
        <p:spPr bwMode="auto">
          <a:xfrm>
            <a:off x="4889500" y="5337175"/>
            <a:ext cx="906463" cy="6064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1" name="Text Box 49"/>
          <p:cNvSpPr txBox="1">
            <a:spLocks noChangeArrowheads="1"/>
          </p:cNvSpPr>
          <p:nvPr/>
        </p:nvSpPr>
        <p:spPr bwMode="auto">
          <a:xfrm>
            <a:off x="4902200" y="5387975"/>
            <a:ext cx="8985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600"/>
              <a:t>SONET</a:t>
            </a:r>
          </a:p>
          <a:p>
            <a:pPr>
              <a:lnSpc>
                <a:spcPct val="90000"/>
              </a:lnSpc>
            </a:pPr>
            <a:r>
              <a:rPr lang="en-US" sz="1600"/>
              <a:t>interface</a:t>
            </a:r>
          </a:p>
        </p:txBody>
      </p:sp>
      <p:sp>
        <p:nvSpPr>
          <p:cNvPr id="44072" name="Line 50"/>
          <p:cNvSpPr>
            <a:spLocks noChangeShapeType="1"/>
          </p:cNvSpPr>
          <p:nvPr/>
        </p:nvSpPr>
        <p:spPr bwMode="auto">
          <a:xfrm flipH="1">
            <a:off x="6680200" y="5924550"/>
            <a:ext cx="0" cy="360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73" name="Line 51"/>
          <p:cNvSpPr>
            <a:spLocks noChangeShapeType="1"/>
          </p:cNvSpPr>
          <p:nvPr/>
        </p:nvSpPr>
        <p:spPr bwMode="auto">
          <a:xfrm flipH="1">
            <a:off x="6223000" y="6270625"/>
            <a:ext cx="2327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74" name="Line 52"/>
          <p:cNvSpPr>
            <a:spLocks noChangeShapeType="1"/>
          </p:cNvSpPr>
          <p:nvPr/>
        </p:nvSpPr>
        <p:spPr bwMode="auto">
          <a:xfrm>
            <a:off x="8132763" y="5927725"/>
            <a:ext cx="1587" cy="33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75" name="Line 53"/>
          <p:cNvSpPr>
            <a:spLocks noChangeShapeType="1"/>
          </p:cNvSpPr>
          <p:nvPr/>
        </p:nvSpPr>
        <p:spPr bwMode="auto">
          <a:xfrm flipH="1">
            <a:off x="5302250" y="4754563"/>
            <a:ext cx="541338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76" name="Line 54"/>
          <p:cNvSpPr>
            <a:spLocks noChangeShapeType="1"/>
          </p:cNvSpPr>
          <p:nvPr/>
        </p:nvSpPr>
        <p:spPr bwMode="auto">
          <a:xfrm>
            <a:off x="6119813" y="4754563"/>
            <a:ext cx="527050" cy="595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77" name="Rectangle 55"/>
          <p:cNvSpPr>
            <a:spLocks noChangeArrowheads="1"/>
          </p:cNvSpPr>
          <p:nvPr/>
        </p:nvSpPr>
        <p:spPr bwMode="auto">
          <a:xfrm>
            <a:off x="2144713" y="3948113"/>
            <a:ext cx="2522537" cy="2162175"/>
          </a:xfrm>
          <a:prstGeom prst="rect">
            <a:avLst/>
          </a:prstGeom>
          <a:noFill/>
          <a:ln w="25400">
            <a:solidFill>
              <a:srgbClr val="FF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78" name="Rectangle 56"/>
          <p:cNvSpPr>
            <a:spLocks noChangeArrowheads="1"/>
          </p:cNvSpPr>
          <p:nvPr/>
        </p:nvSpPr>
        <p:spPr bwMode="auto">
          <a:xfrm>
            <a:off x="4776788" y="3948113"/>
            <a:ext cx="2522537" cy="2162175"/>
          </a:xfrm>
          <a:prstGeom prst="rect">
            <a:avLst/>
          </a:prstGeom>
          <a:noFill/>
          <a:ln w="25400">
            <a:solidFill>
              <a:srgbClr val="FF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79" name="Line 57"/>
          <p:cNvSpPr>
            <a:spLocks noChangeShapeType="1"/>
          </p:cNvSpPr>
          <p:nvPr/>
        </p:nvSpPr>
        <p:spPr bwMode="auto">
          <a:xfrm flipH="1">
            <a:off x="4054475" y="5926138"/>
            <a:ext cx="1588" cy="33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80" name="Line 58"/>
          <p:cNvSpPr>
            <a:spLocks noChangeShapeType="1"/>
          </p:cNvSpPr>
          <p:nvPr/>
        </p:nvSpPr>
        <p:spPr bwMode="auto">
          <a:xfrm flipH="1">
            <a:off x="5314950" y="5938838"/>
            <a:ext cx="1588" cy="33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81" name="Line 59"/>
          <p:cNvSpPr>
            <a:spLocks noChangeShapeType="1"/>
          </p:cNvSpPr>
          <p:nvPr/>
        </p:nvSpPr>
        <p:spPr bwMode="auto">
          <a:xfrm>
            <a:off x="4071938" y="6270625"/>
            <a:ext cx="12461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82" name="Text Box 60"/>
          <p:cNvSpPr txBox="1">
            <a:spLocks noChangeArrowheads="1"/>
          </p:cNvSpPr>
          <p:nvPr/>
        </p:nvSpPr>
        <p:spPr bwMode="auto">
          <a:xfrm>
            <a:off x="533400" y="1143000"/>
            <a:ext cx="10633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 dirty="0" smtClean="0">
                <a:solidFill>
                  <a:srgbClr val="3333FF"/>
                </a:solidFill>
                <a:latin typeface="Arial" charset="0"/>
                <a:cs typeface="Arial" charset="0"/>
              </a:rPr>
              <a:t>Host  A</a:t>
            </a:r>
            <a:endParaRPr lang="en-US" sz="2000" b="1" dirty="0">
              <a:solidFill>
                <a:srgbClr val="3333FF"/>
              </a:solidFill>
              <a:latin typeface="Arial" charset="0"/>
              <a:cs typeface="Arial" charset="0"/>
            </a:endParaRPr>
          </a:p>
        </p:txBody>
      </p:sp>
      <p:sp>
        <p:nvSpPr>
          <p:cNvPr id="44083" name="Text Box 61"/>
          <p:cNvSpPr txBox="1">
            <a:spLocks noChangeArrowheads="1"/>
          </p:cNvSpPr>
          <p:nvPr/>
        </p:nvSpPr>
        <p:spPr bwMode="auto">
          <a:xfrm>
            <a:off x="7315200" y="1143000"/>
            <a:ext cx="9825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 dirty="0" smtClean="0">
                <a:solidFill>
                  <a:srgbClr val="3333FF"/>
                </a:solidFill>
                <a:latin typeface="Arial" charset="0"/>
                <a:cs typeface="Arial" charset="0"/>
              </a:rPr>
              <a:t>Host Z</a:t>
            </a:r>
            <a:endParaRPr lang="en-US" sz="2000" b="1" dirty="0">
              <a:solidFill>
                <a:srgbClr val="3333FF"/>
              </a:solidFill>
              <a:latin typeface="Arial" charset="0"/>
              <a:cs typeface="Arial" charset="0"/>
            </a:endParaRPr>
          </a:p>
        </p:txBody>
      </p:sp>
      <p:sp>
        <p:nvSpPr>
          <p:cNvPr id="44084" name="Text Box 62"/>
          <p:cNvSpPr txBox="1">
            <a:spLocks noChangeArrowheads="1"/>
          </p:cNvSpPr>
          <p:nvPr/>
        </p:nvSpPr>
        <p:spPr bwMode="auto">
          <a:xfrm>
            <a:off x="2917825" y="3544888"/>
            <a:ext cx="9286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rgbClr val="FF0000"/>
                </a:solidFill>
                <a:latin typeface="Arial" charset="0"/>
                <a:cs typeface="Arial" charset="0"/>
              </a:rPr>
              <a:t>router</a:t>
            </a:r>
          </a:p>
        </p:txBody>
      </p:sp>
      <p:sp>
        <p:nvSpPr>
          <p:cNvPr id="44085" name="Text Box 63"/>
          <p:cNvSpPr txBox="1">
            <a:spLocks noChangeArrowheads="1"/>
          </p:cNvSpPr>
          <p:nvPr/>
        </p:nvSpPr>
        <p:spPr bwMode="auto">
          <a:xfrm>
            <a:off x="5548313" y="3559175"/>
            <a:ext cx="9286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rgbClr val="FF0000"/>
                </a:solidFill>
                <a:latin typeface="Arial" charset="0"/>
                <a:cs typeface="Arial" charset="0"/>
              </a:rPr>
              <a:t>router</a:t>
            </a:r>
          </a:p>
        </p:txBody>
      </p:sp>
      <p:sp>
        <p:nvSpPr>
          <p:cNvPr id="44086" name="Line 64"/>
          <p:cNvSpPr>
            <a:spLocks noChangeShapeType="1"/>
          </p:cNvSpPr>
          <p:nvPr/>
        </p:nvSpPr>
        <p:spPr bwMode="auto">
          <a:xfrm>
            <a:off x="1619250" y="2036763"/>
            <a:ext cx="60404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87" name="Line 65"/>
          <p:cNvSpPr>
            <a:spLocks noChangeShapeType="1"/>
          </p:cNvSpPr>
          <p:nvPr/>
        </p:nvSpPr>
        <p:spPr bwMode="auto">
          <a:xfrm>
            <a:off x="1647825" y="3227388"/>
            <a:ext cx="60404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88" name="Text Box 66"/>
          <p:cNvSpPr txBox="1">
            <a:spLocks noChangeArrowheads="1"/>
          </p:cNvSpPr>
          <p:nvPr/>
        </p:nvSpPr>
        <p:spPr bwMode="auto">
          <a:xfrm>
            <a:off x="3711575" y="1600200"/>
            <a:ext cx="2019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 dirty="0">
                <a:solidFill>
                  <a:srgbClr val="FF9900"/>
                </a:solidFill>
                <a:latin typeface="Arial" charset="0"/>
                <a:cs typeface="Arial" charset="0"/>
              </a:rPr>
              <a:t>HTTP message</a:t>
            </a:r>
          </a:p>
        </p:txBody>
      </p:sp>
      <p:sp>
        <p:nvSpPr>
          <p:cNvPr id="44089" name="Text Box 67"/>
          <p:cNvSpPr txBox="1">
            <a:spLocks noChangeArrowheads="1"/>
          </p:cNvSpPr>
          <p:nvPr/>
        </p:nvSpPr>
        <p:spPr bwMode="auto">
          <a:xfrm>
            <a:off x="3810000" y="2805113"/>
            <a:ext cx="1819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rgbClr val="FF9900"/>
                </a:solidFill>
                <a:latin typeface="Arial" charset="0"/>
                <a:cs typeface="Arial" charset="0"/>
              </a:rPr>
              <a:t>TCP segment</a:t>
            </a:r>
          </a:p>
        </p:txBody>
      </p:sp>
      <p:sp>
        <p:nvSpPr>
          <p:cNvPr id="44090" name="Line 68"/>
          <p:cNvSpPr>
            <a:spLocks noChangeShapeType="1"/>
          </p:cNvSpPr>
          <p:nvPr/>
        </p:nvSpPr>
        <p:spPr bwMode="auto">
          <a:xfrm flipV="1">
            <a:off x="1620838" y="4432300"/>
            <a:ext cx="13017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91" name="Line 69"/>
          <p:cNvSpPr>
            <a:spLocks noChangeShapeType="1"/>
          </p:cNvSpPr>
          <p:nvPr/>
        </p:nvSpPr>
        <p:spPr bwMode="auto">
          <a:xfrm flipV="1">
            <a:off x="3851275" y="4446588"/>
            <a:ext cx="17446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92" name="Line 70"/>
          <p:cNvSpPr>
            <a:spLocks noChangeShapeType="1"/>
          </p:cNvSpPr>
          <p:nvPr/>
        </p:nvSpPr>
        <p:spPr bwMode="auto">
          <a:xfrm flipV="1">
            <a:off x="6469063" y="4432300"/>
            <a:ext cx="11763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93" name="Text Box 71"/>
          <p:cNvSpPr txBox="1">
            <a:spLocks noChangeArrowheads="1"/>
          </p:cNvSpPr>
          <p:nvPr/>
        </p:nvSpPr>
        <p:spPr bwMode="auto">
          <a:xfrm>
            <a:off x="1677988" y="4078288"/>
            <a:ext cx="1196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b="1" dirty="0">
                <a:solidFill>
                  <a:srgbClr val="FF9900"/>
                </a:solidFill>
                <a:latin typeface="Arial" charset="0"/>
                <a:cs typeface="Arial" charset="0"/>
              </a:rPr>
              <a:t>IP packet</a:t>
            </a:r>
          </a:p>
        </p:txBody>
      </p:sp>
      <p:sp>
        <p:nvSpPr>
          <p:cNvPr id="44094" name="Text Box 72"/>
          <p:cNvSpPr txBox="1">
            <a:spLocks noChangeArrowheads="1"/>
          </p:cNvSpPr>
          <p:nvPr/>
        </p:nvSpPr>
        <p:spPr bwMode="auto">
          <a:xfrm>
            <a:off x="6454775" y="4078288"/>
            <a:ext cx="1196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rgbClr val="FF9900"/>
                </a:solidFill>
                <a:latin typeface="Arial" charset="0"/>
                <a:cs typeface="Arial" charset="0"/>
              </a:rPr>
              <a:t>IP packet</a:t>
            </a:r>
          </a:p>
        </p:txBody>
      </p:sp>
      <p:sp>
        <p:nvSpPr>
          <p:cNvPr id="44095" name="Text Box 73"/>
          <p:cNvSpPr txBox="1">
            <a:spLocks noChangeArrowheads="1"/>
          </p:cNvSpPr>
          <p:nvPr/>
        </p:nvSpPr>
        <p:spPr bwMode="auto">
          <a:xfrm>
            <a:off x="4137025" y="4078288"/>
            <a:ext cx="1196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rgbClr val="FF9900"/>
                </a:solidFill>
                <a:latin typeface="Arial" charset="0"/>
                <a:cs typeface="Arial" charset="0"/>
              </a:rPr>
              <a:t>IP packet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63077" y="6281616"/>
            <a:ext cx="77457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6600"/>
                </a:solidFill>
              </a:rPr>
              <a:t>Frame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4EA9-FDA0-3249-B4B3-A0313BB16727}" type="datetime1">
              <a:rPr lang="en-US" smtClean="0"/>
              <a:t>9/26/19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61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599CF2-B846-5D4B-83B1-5FFDBC56974A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721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6705600" cy="12192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Goals of Today</a:t>
            </a:r>
            <a:r>
              <a:rPr lang="ja-JP" altLang="en-US" dirty="0" smtClean="0">
                <a:latin typeface="Arial"/>
                <a:cs typeface="+mj-cs"/>
              </a:rPr>
              <a:t>’</a:t>
            </a:r>
            <a:r>
              <a:rPr lang="en-US" dirty="0" smtClean="0">
                <a:cs typeface="+mj-cs"/>
              </a:rPr>
              <a:t>s Lecture</a:t>
            </a:r>
          </a:p>
        </p:txBody>
      </p:sp>
      <p:sp>
        <p:nvSpPr>
          <p:cNvPr id="1721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077200" cy="5105400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Scalability in distributing a large file</a:t>
            </a:r>
          </a:p>
          <a:p>
            <a:pPr lvl="1">
              <a:defRPr/>
            </a:pPr>
            <a:r>
              <a:rPr lang="en-US" dirty="0" smtClean="0"/>
              <a:t>Single server and </a:t>
            </a:r>
            <a:r>
              <a:rPr lang="en-US" i="1" dirty="0" smtClean="0"/>
              <a:t>N</a:t>
            </a:r>
            <a:r>
              <a:rPr lang="en-US" dirty="0" smtClean="0"/>
              <a:t> clients</a:t>
            </a:r>
          </a:p>
          <a:p>
            <a:pPr lvl="1">
              <a:defRPr/>
            </a:pPr>
            <a:r>
              <a:rPr lang="en-US" dirty="0" smtClean="0"/>
              <a:t>Peer-to-peer system with </a:t>
            </a:r>
            <a:r>
              <a:rPr lang="en-US" i="1" dirty="0" smtClean="0"/>
              <a:t>N</a:t>
            </a:r>
            <a:r>
              <a:rPr lang="en-US" dirty="0" smtClean="0"/>
              <a:t> peers</a:t>
            </a:r>
          </a:p>
          <a:p>
            <a:pPr>
              <a:defRPr/>
            </a:pPr>
            <a:r>
              <a:rPr lang="en-US" sz="2400" dirty="0" smtClean="0"/>
              <a:t>Searching for the right peer</a:t>
            </a:r>
          </a:p>
          <a:p>
            <a:pPr lvl="1">
              <a:defRPr/>
            </a:pPr>
            <a:r>
              <a:rPr lang="en-US" dirty="0" smtClean="0"/>
              <a:t>Central directory (Napster)</a:t>
            </a:r>
          </a:p>
          <a:p>
            <a:pPr lvl="1">
              <a:defRPr/>
            </a:pPr>
            <a:r>
              <a:rPr lang="en-US" dirty="0" smtClean="0"/>
              <a:t>Query flooding (Gnutella)</a:t>
            </a:r>
          </a:p>
          <a:p>
            <a:pPr lvl="1">
              <a:defRPr/>
            </a:pPr>
            <a:r>
              <a:rPr lang="en-US" dirty="0" smtClean="0"/>
              <a:t>Hierarchical overlay (</a:t>
            </a:r>
            <a:r>
              <a:rPr lang="en-US" dirty="0" err="1" smtClean="0"/>
              <a:t>Kazaa</a:t>
            </a:r>
            <a:r>
              <a:rPr lang="en-US" dirty="0" smtClean="0"/>
              <a:t>)</a:t>
            </a:r>
          </a:p>
          <a:p>
            <a:pPr>
              <a:defRPr/>
            </a:pPr>
            <a:r>
              <a:rPr lang="en-US" sz="2400" dirty="0" err="1" smtClean="0"/>
              <a:t>BitTorrent</a:t>
            </a:r>
            <a:endParaRPr lang="en-US" sz="2400" dirty="0" smtClean="0"/>
          </a:p>
          <a:p>
            <a:pPr lvl="1">
              <a:defRPr/>
            </a:pPr>
            <a:r>
              <a:rPr lang="en-US" dirty="0" smtClean="0"/>
              <a:t>Transferring large files</a:t>
            </a:r>
          </a:p>
          <a:p>
            <a:pPr lvl="1">
              <a:defRPr/>
            </a:pPr>
            <a:r>
              <a:rPr lang="en-US" dirty="0" smtClean="0"/>
              <a:t>Preventing free-riding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7E5D4-AE71-FB42-B1CB-CDDC3D8ECAFD}" type="datetime1">
              <a:rPr lang="en-US" smtClean="0"/>
              <a:t>9/26/19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612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564"/>
          <p:cNvGrpSpPr>
            <a:grpSpLocks/>
          </p:cNvGrpSpPr>
          <p:nvPr/>
        </p:nvGrpSpPr>
        <p:grpSpPr bwMode="auto">
          <a:xfrm>
            <a:off x="5124450" y="1257300"/>
            <a:ext cx="3540125" cy="4545013"/>
            <a:chOff x="3277" y="974"/>
            <a:chExt cx="2230" cy="2863"/>
          </a:xfrm>
        </p:grpSpPr>
        <p:sp>
          <p:nvSpPr>
            <p:cNvPr id="7177" name="Freeform 565"/>
            <p:cNvSpPr>
              <a:spLocks/>
            </p:cNvSpPr>
            <p:nvPr/>
          </p:nvSpPr>
          <p:spPr bwMode="auto">
            <a:xfrm>
              <a:off x="3277" y="1079"/>
              <a:ext cx="1094" cy="675"/>
            </a:xfrm>
            <a:custGeom>
              <a:avLst/>
              <a:gdLst>
                <a:gd name="T0" fmla="*/ 1548 w 1036"/>
                <a:gd name="T1" fmla="*/ 11 h 675"/>
                <a:gd name="T2" fmla="*/ 933 w 1036"/>
                <a:gd name="T3" fmla="*/ 53 h 675"/>
                <a:gd name="T4" fmla="*/ 493 w 1036"/>
                <a:gd name="T5" fmla="*/ 129 h 675"/>
                <a:gd name="T6" fmla="*/ 366 w 1036"/>
                <a:gd name="T7" fmla="*/ 229 h 675"/>
                <a:gd name="T8" fmla="*/ 51 w 1036"/>
                <a:gd name="T9" fmla="*/ 297 h 675"/>
                <a:gd name="T10" fmla="*/ 41 w 1036"/>
                <a:gd name="T11" fmla="*/ 459 h 675"/>
                <a:gd name="T12" fmla="*/ 315 w 1036"/>
                <a:gd name="T13" fmla="*/ 489 h 675"/>
                <a:gd name="T14" fmla="*/ 1097 w 1036"/>
                <a:gd name="T15" fmla="*/ 489 h 675"/>
                <a:gd name="T16" fmla="*/ 1429 w 1036"/>
                <a:gd name="T17" fmla="*/ 555 h 675"/>
                <a:gd name="T18" fmla="*/ 1797 w 1036"/>
                <a:gd name="T19" fmla="*/ 657 h 675"/>
                <a:gd name="T20" fmla="*/ 2079 w 1036"/>
                <a:gd name="T21" fmla="*/ 661 h 675"/>
                <a:gd name="T22" fmla="*/ 2274 w 1036"/>
                <a:gd name="T23" fmla="*/ 603 h 675"/>
                <a:gd name="T24" fmla="*/ 2373 w 1036"/>
                <a:gd name="T25" fmla="*/ 445 h 675"/>
                <a:gd name="T26" fmla="*/ 2434 w 1036"/>
                <a:gd name="T27" fmla="*/ 291 h 675"/>
                <a:gd name="T28" fmla="*/ 2441 w 1036"/>
                <a:gd name="T29" fmla="*/ 107 h 675"/>
                <a:gd name="T30" fmla="*/ 2231 w 1036"/>
                <a:gd name="T31" fmla="*/ 17 h 675"/>
                <a:gd name="T32" fmla="*/ 1853 w 1036"/>
                <a:gd name="T33" fmla="*/ 3 h 675"/>
                <a:gd name="T34" fmla="*/ 1548 w 1036"/>
                <a:gd name="T35" fmla="*/ 11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6"/>
                <a:gd name="T55" fmla="*/ 0 h 675"/>
                <a:gd name="T56" fmla="*/ 1036 w 1036"/>
                <a:gd name="T57" fmla="*/ 675 h 67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178" name="Group 566"/>
            <p:cNvGrpSpPr>
              <a:grpSpLocks/>
            </p:cNvGrpSpPr>
            <p:nvPr/>
          </p:nvGrpSpPr>
          <p:grpSpPr bwMode="auto">
            <a:xfrm>
              <a:off x="3383" y="1920"/>
              <a:ext cx="919" cy="588"/>
              <a:chOff x="2889" y="1631"/>
              <a:chExt cx="980" cy="743"/>
            </a:xfrm>
          </p:grpSpPr>
          <p:sp>
            <p:nvSpPr>
              <p:cNvPr id="7551" name="Rectangle 567"/>
              <p:cNvSpPr>
                <a:spLocks noChangeArrowheads="1"/>
              </p:cNvSpPr>
              <p:nvPr/>
            </p:nvSpPr>
            <p:spPr bwMode="auto">
              <a:xfrm>
                <a:off x="3046" y="1841"/>
                <a:ext cx="663" cy="533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52" name="AutoShape 568"/>
              <p:cNvSpPr>
                <a:spLocks noChangeArrowheads="1"/>
              </p:cNvSpPr>
              <p:nvPr/>
            </p:nvSpPr>
            <p:spPr bwMode="auto">
              <a:xfrm>
                <a:off x="2889" y="1631"/>
                <a:ext cx="980" cy="253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>
                  <a:solidFill>
                    <a:srgbClr val="00CCFF"/>
                  </a:solidFill>
                </a:endParaRPr>
              </a:p>
            </p:txBody>
          </p:sp>
        </p:grpSp>
        <p:sp>
          <p:nvSpPr>
            <p:cNvPr id="7179" name="Freeform 569"/>
            <p:cNvSpPr>
              <a:spLocks/>
            </p:cNvSpPr>
            <p:nvPr/>
          </p:nvSpPr>
          <p:spPr bwMode="auto">
            <a:xfrm>
              <a:off x="3379" y="2788"/>
              <a:ext cx="2032" cy="1049"/>
            </a:xfrm>
            <a:custGeom>
              <a:avLst/>
              <a:gdLst>
                <a:gd name="T0" fmla="*/ 1044 w 2032"/>
                <a:gd name="T1" fmla="*/ 26 h 1049"/>
                <a:gd name="T2" fmla="*/ 847 w 2032"/>
                <a:gd name="T3" fmla="*/ 125 h 1049"/>
                <a:gd name="T4" fmla="*/ 580 w 2032"/>
                <a:gd name="T5" fmla="*/ 68 h 1049"/>
                <a:gd name="T6" fmla="*/ 143 w 2032"/>
                <a:gd name="T7" fmla="*/ 170 h 1049"/>
                <a:gd name="T8" fmla="*/ 48 w 2032"/>
                <a:gd name="T9" fmla="*/ 374 h 1049"/>
                <a:gd name="T10" fmla="*/ 41 w 2032"/>
                <a:gd name="T11" fmla="*/ 680 h 1049"/>
                <a:gd name="T12" fmla="*/ 294 w 2032"/>
                <a:gd name="T13" fmla="*/ 744 h 1049"/>
                <a:gd name="T14" fmla="*/ 660 w 2032"/>
                <a:gd name="T15" fmla="*/ 893 h 1049"/>
                <a:gd name="T16" fmla="*/ 1088 w 2032"/>
                <a:gd name="T17" fmla="*/ 1014 h 1049"/>
                <a:gd name="T18" fmla="*/ 1525 w 2032"/>
                <a:gd name="T19" fmla="*/ 1031 h 1049"/>
                <a:gd name="T20" fmla="*/ 1831 w 2032"/>
                <a:gd name="T21" fmla="*/ 907 h 1049"/>
                <a:gd name="T22" fmla="*/ 2015 w 2032"/>
                <a:gd name="T23" fmla="*/ 714 h 1049"/>
                <a:gd name="T24" fmla="*/ 1931 w 2032"/>
                <a:gd name="T25" fmla="*/ 251 h 1049"/>
                <a:gd name="T26" fmla="*/ 1658 w 2032"/>
                <a:gd name="T27" fmla="*/ 114 h 1049"/>
                <a:gd name="T28" fmla="*/ 1355 w 2032"/>
                <a:gd name="T29" fmla="*/ 15 h 1049"/>
                <a:gd name="T30" fmla="*/ 1044 w 2032"/>
                <a:gd name="T31" fmla="*/ 26 h 10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032"/>
                <a:gd name="T49" fmla="*/ 0 h 1049"/>
                <a:gd name="T50" fmla="*/ 2032 w 2032"/>
                <a:gd name="T51" fmla="*/ 1049 h 104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032" h="1049">
                  <a:moveTo>
                    <a:pt x="1044" y="26"/>
                  </a:moveTo>
                  <a:cubicBezTo>
                    <a:pt x="959" y="45"/>
                    <a:pt x="924" y="118"/>
                    <a:pt x="847" y="125"/>
                  </a:cubicBezTo>
                  <a:cubicBezTo>
                    <a:pt x="770" y="132"/>
                    <a:pt x="697" y="61"/>
                    <a:pt x="580" y="68"/>
                  </a:cubicBezTo>
                  <a:cubicBezTo>
                    <a:pt x="463" y="75"/>
                    <a:pt x="232" y="119"/>
                    <a:pt x="143" y="170"/>
                  </a:cubicBezTo>
                  <a:cubicBezTo>
                    <a:pt x="54" y="221"/>
                    <a:pt x="65" y="289"/>
                    <a:pt x="48" y="374"/>
                  </a:cubicBezTo>
                  <a:cubicBezTo>
                    <a:pt x="31" y="459"/>
                    <a:pt x="0" y="618"/>
                    <a:pt x="41" y="680"/>
                  </a:cubicBezTo>
                  <a:cubicBezTo>
                    <a:pt x="82" y="742"/>
                    <a:pt x="191" y="709"/>
                    <a:pt x="294" y="744"/>
                  </a:cubicBezTo>
                  <a:cubicBezTo>
                    <a:pt x="397" y="779"/>
                    <a:pt x="527" y="849"/>
                    <a:pt x="660" y="893"/>
                  </a:cubicBezTo>
                  <a:cubicBezTo>
                    <a:pt x="793" y="938"/>
                    <a:pt x="944" y="991"/>
                    <a:pt x="1088" y="1014"/>
                  </a:cubicBezTo>
                  <a:cubicBezTo>
                    <a:pt x="1232" y="1036"/>
                    <a:pt x="1401" y="1049"/>
                    <a:pt x="1525" y="1031"/>
                  </a:cubicBezTo>
                  <a:cubicBezTo>
                    <a:pt x="1649" y="1012"/>
                    <a:pt x="1749" y="960"/>
                    <a:pt x="1831" y="907"/>
                  </a:cubicBezTo>
                  <a:cubicBezTo>
                    <a:pt x="1913" y="855"/>
                    <a:pt x="1998" y="824"/>
                    <a:pt x="2015" y="714"/>
                  </a:cubicBezTo>
                  <a:cubicBezTo>
                    <a:pt x="2032" y="604"/>
                    <a:pt x="1990" y="350"/>
                    <a:pt x="1931" y="251"/>
                  </a:cubicBezTo>
                  <a:cubicBezTo>
                    <a:pt x="1872" y="151"/>
                    <a:pt x="1754" y="153"/>
                    <a:pt x="1658" y="114"/>
                  </a:cubicBezTo>
                  <a:cubicBezTo>
                    <a:pt x="1562" y="76"/>
                    <a:pt x="1457" y="30"/>
                    <a:pt x="1355" y="15"/>
                  </a:cubicBezTo>
                  <a:cubicBezTo>
                    <a:pt x="1253" y="0"/>
                    <a:pt x="1129" y="8"/>
                    <a:pt x="1044" y="26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0" name="Line 570"/>
            <p:cNvSpPr>
              <a:spLocks noChangeShapeType="1"/>
            </p:cNvSpPr>
            <p:nvPr/>
          </p:nvSpPr>
          <p:spPr bwMode="auto">
            <a:xfrm rot="-5400000">
              <a:off x="4924" y="3318"/>
              <a:ext cx="282" cy="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1" name="Line 571"/>
            <p:cNvSpPr>
              <a:spLocks noChangeShapeType="1"/>
            </p:cNvSpPr>
            <p:nvPr/>
          </p:nvSpPr>
          <p:spPr bwMode="auto">
            <a:xfrm rot="5400000" flipV="1">
              <a:off x="5034" y="3429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2" name="Line 572"/>
            <p:cNvSpPr>
              <a:spLocks noChangeShapeType="1"/>
            </p:cNvSpPr>
            <p:nvPr/>
          </p:nvSpPr>
          <p:spPr bwMode="auto">
            <a:xfrm rot="16200000" flipH="1">
              <a:off x="5110" y="3185"/>
              <a:ext cx="82" cy="7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3" name="Line 574"/>
            <p:cNvSpPr>
              <a:spLocks noChangeShapeType="1"/>
            </p:cNvSpPr>
            <p:nvPr/>
          </p:nvSpPr>
          <p:spPr bwMode="auto">
            <a:xfrm>
              <a:off x="3843" y="3009"/>
              <a:ext cx="115" cy="6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4" name="Line 575"/>
            <p:cNvSpPr>
              <a:spLocks noChangeShapeType="1"/>
            </p:cNvSpPr>
            <p:nvPr/>
          </p:nvSpPr>
          <p:spPr bwMode="auto">
            <a:xfrm flipV="1">
              <a:off x="3680" y="3164"/>
              <a:ext cx="257" cy="5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5" name="Line 578"/>
            <p:cNvSpPr>
              <a:spLocks noChangeShapeType="1"/>
            </p:cNvSpPr>
            <p:nvPr/>
          </p:nvSpPr>
          <p:spPr bwMode="auto">
            <a:xfrm flipH="1">
              <a:off x="3948" y="3206"/>
              <a:ext cx="91" cy="11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6" name="Line 579"/>
            <p:cNvSpPr>
              <a:spLocks noChangeShapeType="1"/>
            </p:cNvSpPr>
            <p:nvPr/>
          </p:nvSpPr>
          <p:spPr bwMode="auto">
            <a:xfrm flipH="1" flipV="1">
              <a:off x="4144" y="3212"/>
              <a:ext cx="53" cy="11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7" name="Line 580"/>
            <p:cNvSpPr>
              <a:spLocks noChangeShapeType="1"/>
            </p:cNvSpPr>
            <p:nvPr/>
          </p:nvSpPr>
          <p:spPr bwMode="auto">
            <a:xfrm>
              <a:off x="4248" y="3185"/>
              <a:ext cx="317" cy="17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8" name="Line 582"/>
            <p:cNvSpPr>
              <a:spLocks noChangeShapeType="1"/>
            </p:cNvSpPr>
            <p:nvPr/>
          </p:nvSpPr>
          <p:spPr bwMode="auto">
            <a:xfrm>
              <a:off x="3809" y="2257"/>
              <a:ext cx="148" cy="4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9" name="Line 583"/>
            <p:cNvSpPr>
              <a:spLocks noChangeShapeType="1"/>
            </p:cNvSpPr>
            <p:nvPr/>
          </p:nvSpPr>
          <p:spPr bwMode="auto">
            <a:xfrm flipV="1">
              <a:off x="3711" y="2354"/>
              <a:ext cx="106" cy="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190" name="Group 584"/>
            <p:cNvGrpSpPr>
              <a:grpSpLocks/>
            </p:cNvGrpSpPr>
            <p:nvPr/>
          </p:nvGrpSpPr>
          <p:grpSpPr bwMode="auto">
            <a:xfrm>
              <a:off x="3535" y="2207"/>
              <a:ext cx="319" cy="222"/>
              <a:chOff x="2967" y="478"/>
              <a:chExt cx="788" cy="625"/>
            </a:xfrm>
          </p:grpSpPr>
          <p:pic>
            <p:nvPicPr>
              <p:cNvPr id="7549" name="Picture 585" descr="access_point_stylized_small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12" y="559"/>
                <a:ext cx="576" cy="5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550" name="Picture 586" descr="antenna_radiation_stylized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67" y="478"/>
                <a:ext cx="788" cy="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7191" name="Freeform 587"/>
            <p:cNvSpPr>
              <a:spLocks/>
            </p:cNvSpPr>
            <p:nvPr/>
          </p:nvSpPr>
          <p:spPr bwMode="auto">
            <a:xfrm>
              <a:off x="4419" y="2224"/>
              <a:ext cx="828" cy="425"/>
            </a:xfrm>
            <a:custGeom>
              <a:avLst/>
              <a:gdLst>
                <a:gd name="T0" fmla="*/ 382 w 828"/>
                <a:gd name="T1" fmla="*/ 30 h 425"/>
                <a:gd name="T2" fmla="*/ 370 w 828"/>
                <a:gd name="T3" fmla="*/ 30 h 425"/>
                <a:gd name="T4" fmla="*/ 126 w 828"/>
                <a:gd name="T5" fmla="*/ 32 h 425"/>
                <a:gd name="T6" fmla="*/ 6 w 828"/>
                <a:gd name="T7" fmla="*/ 126 h 425"/>
                <a:gd name="T8" fmla="*/ 92 w 828"/>
                <a:gd name="T9" fmla="*/ 274 h 425"/>
                <a:gd name="T10" fmla="*/ 292 w 828"/>
                <a:gd name="T11" fmla="*/ 384 h 425"/>
                <a:gd name="T12" fmla="*/ 540 w 828"/>
                <a:gd name="T13" fmla="*/ 416 h 425"/>
                <a:gd name="T14" fmla="*/ 698 w 828"/>
                <a:gd name="T15" fmla="*/ 330 h 425"/>
                <a:gd name="T16" fmla="*/ 776 w 828"/>
                <a:gd name="T17" fmla="*/ 170 h 425"/>
                <a:gd name="T18" fmla="*/ 792 w 828"/>
                <a:gd name="T19" fmla="*/ 22 h 425"/>
                <a:gd name="T20" fmla="*/ 560 w 828"/>
                <a:gd name="T21" fmla="*/ 38 h 425"/>
                <a:gd name="T22" fmla="*/ 382 w 828"/>
                <a:gd name="T23" fmla="*/ 30 h 42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28"/>
                <a:gd name="T37" fmla="*/ 0 h 425"/>
                <a:gd name="T38" fmla="*/ 828 w 828"/>
                <a:gd name="T39" fmla="*/ 425 h 42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28" h="425">
                  <a:moveTo>
                    <a:pt x="382" y="30"/>
                  </a:moveTo>
                  <a:cubicBezTo>
                    <a:pt x="350" y="29"/>
                    <a:pt x="413" y="30"/>
                    <a:pt x="370" y="30"/>
                  </a:cubicBezTo>
                  <a:cubicBezTo>
                    <a:pt x="327" y="30"/>
                    <a:pt x="187" y="16"/>
                    <a:pt x="126" y="32"/>
                  </a:cubicBezTo>
                  <a:cubicBezTo>
                    <a:pt x="65" y="48"/>
                    <a:pt x="12" y="86"/>
                    <a:pt x="6" y="126"/>
                  </a:cubicBezTo>
                  <a:cubicBezTo>
                    <a:pt x="0" y="166"/>
                    <a:pt x="44" y="231"/>
                    <a:pt x="92" y="274"/>
                  </a:cubicBezTo>
                  <a:cubicBezTo>
                    <a:pt x="140" y="317"/>
                    <a:pt x="217" y="360"/>
                    <a:pt x="292" y="384"/>
                  </a:cubicBezTo>
                  <a:cubicBezTo>
                    <a:pt x="367" y="408"/>
                    <a:pt x="472" y="425"/>
                    <a:pt x="540" y="416"/>
                  </a:cubicBezTo>
                  <a:cubicBezTo>
                    <a:pt x="608" y="407"/>
                    <a:pt x="659" y="371"/>
                    <a:pt x="698" y="330"/>
                  </a:cubicBezTo>
                  <a:cubicBezTo>
                    <a:pt x="737" y="289"/>
                    <a:pt x="760" y="221"/>
                    <a:pt x="776" y="170"/>
                  </a:cubicBezTo>
                  <a:cubicBezTo>
                    <a:pt x="792" y="119"/>
                    <a:pt x="828" y="44"/>
                    <a:pt x="792" y="22"/>
                  </a:cubicBezTo>
                  <a:cubicBezTo>
                    <a:pt x="756" y="0"/>
                    <a:pt x="630" y="37"/>
                    <a:pt x="560" y="38"/>
                  </a:cubicBezTo>
                  <a:cubicBezTo>
                    <a:pt x="490" y="39"/>
                    <a:pt x="414" y="31"/>
                    <a:pt x="382" y="30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2" name="Freeform 588"/>
            <p:cNvSpPr>
              <a:spLocks/>
            </p:cNvSpPr>
            <p:nvPr/>
          </p:nvSpPr>
          <p:spPr bwMode="auto">
            <a:xfrm>
              <a:off x="4417" y="1263"/>
              <a:ext cx="1090" cy="709"/>
            </a:xfrm>
            <a:custGeom>
              <a:avLst/>
              <a:gdLst>
                <a:gd name="T0" fmla="*/ 122391 w 765"/>
                <a:gd name="T1" fmla="*/ 10368 h 459"/>
                <a:gd name="T2" fmla="*/ 82940 w 765"/>
                <a:gd name="T3" fmla="*/ 73622 h 459"/>
                <a:gd name="T4" fmla="*/ 27746 w 765"/>
                <a:gd name="T5" fmla="*/ 104782 h 459"/>
                <a:gd name="T6" fmla="*/ 3965 w 765"/>
                <a:gd name="T7" fmla="*/ 353091 h 459"/>
                <a:gd name="T8" fmla="*/ 51895 w 765"/>
                <a:gd name="T9" fmla="*/ 466531 h 459"/>
                <a:gd name="T10" fmla="*/ 99759 w 765"/>
                <a:gd name="T11" fmla="*/ 447174 h 459"/>
                <a:gd name="T12" fmla="*/ 168381 w 765"/>
                <a:gd name="T13" fmla="*/ 466531 h 459"/>
                <a:gd name="T14" fmla="*/ 201493 w 765"/>
                <a:gd name="T15" fmla="*/ 455702 h 459"/>
                <a:gd name="T16" fmla="*/ 216889 w 765"/>
                <a:gd name="T17" fmla="*/ 390988 h 459"/>
                <a:gd name="T18" fmla="*/ 216508 w 765"/>
                <a:gd name="T19" fmla="*/ 165960 h 459"/>
                <a:gd name="T20" fmla="*/ 191079 w 765"/>
                <a:gd name="T21" fmla="*/ 36202 h 459"/>
                <a:gd name="T22" fmla="*/ 122391 w 765"/>
                <a:gd name="T23" fmla="*/ 10368 h 45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65"/>
                <a:gd name="T37" fmla="*/ 0 h 459"/>
                <a:gd name="T38" fmla="*/ 765 w 765"/>
                <a:gd name="T39" fmla="*/ 459 h 45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65" h="459">
                  <a:moveTo>
                    <a:pt x="424" y="10"/>
                  </a:moveTo>
                  <a:cubicBezTo>
                    <a:pt x="362" y="16"/>
                    <a:pt x="343" y="55"/>
                    <a:pt x="288" y="70"/>
                  </a:cubicBezTo>
                  <a:cubicBezTo>
                    <a:pt x="233" y="85"/>
                    <a:pt x="142" y="56"/>
                    <a:pt x="96" y="100"/>
                  </a:cubicBezTo>
                  <a:cubicBezTo>
                    <a:pt x="50" y="144"/>
                    <a:pt x="0" y="279"/>
                    <a:pt x="14" y="336"/>
                  </a:cubicBezTo>
                  <a:cubicBezTo>
                    <a:pt x="28" y="393"/>
                    <a:pt x="125" y="429"/>
                    <a:pt x="180" y="444"/>
                  </a:cubicBezTo>
                  <a:cubicBezTo>
                    <a:pt x="235" y="459"/>
                    <a:pt x="279" y="426"/>
                    <a:pt x="346" y="426"/>
                  </a:cubicBezTo>
                  <a:cubicBezTo>
                    <a:pt x="413" y="426"/>
                    <a:pt x="525" y="443"/>
                    <a:pt x="584" y="444"/>
                  </a:cubicBezTo>
                  <a:cubicBezTo>
                    <a:pt x="643" y="445"/>
                    <a:pt x="670" y="446"/>
                    <a:pt x="698" y="434"/>
                  </a:cubicBezTo>
                  <a:cubicBezTo>
                    <a:pt x="726" y="422"/>
                    <a:pt x="743" y="418"/>
                    <a:pt x="752" y="372"/>
                  </a:cubicBezTo>
                  <a:cubicBezTo>
                    <a:pt x="761" y="326"/>
                    <a:pt x="765" y="214"/>
                    <a:pt x="750" y="158"/>
                  </a:cubicBezTo>
                  <a:cubicBezTo>
                    <a:pt x="735" y="102"/>
                    <a:pt x="716" y="58"/>
                    <a:pt x="662" y="34"/>
                  </a:cubicBezTo>
                  <a:cubicBezTo>
                    <a:pt x="608" y="10"/>
                    <a:pt x="505" y="0"/>
                    <a:pt x="424" y="1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3" name="Line 589"/>
            <p:cNvSpPr>
              <a:spLocks noChangeShapeType="1"/>
            </p:cNvSpPr>
            <p:nvPr/>
          </p:nvSpPr>
          <p:spPr bwMode="auto">
            <a:xfrm>
              <a:off x="4659" y="2404"/>
              <a:ext cx="103" cy="7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4" name="Line 590"/>
            <p:cNvSpPr>
              <a:spLocks noChangeShapeType="1"/>
            </p:cNvSpPr>
            <p:nvPr/>
          </p:nvSpPr>
          <p:spPr bwMode="auto">
            <a:xfrm>
              <a:off x="4720" y="2354"/>
              <a:ext cx="17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5" name="Line 591"/>
            <p:cNvSpPr>
              <a:spLocks noChangeShapeType="1"/>
            </p:cNvSpPr>
            <p:nvPr/>
          </p:nvSpPr>
          <p:spPr bwMode="auto">
            <a:xfrm flipV="1">
              <a:off x="4869" y="2408"/>
              <a:ext cx="85" cy="6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6" name="Line 592"/>
            <p:cNvSpPr>
              <a:spLocks noChangeShapeType="1"/>
            </p:cNvSpPr>
            <p:nvPr/>
          </p:nvSpPr>
          <p:spPr bwMode="auto">
            <a:xfrm>
              <a:off x="4235" y="1632"/>
              <a:ext cx="321" cy="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7" name="Line 593"/>
            <p:cNvSpPr>
              <a:spLocks noChangeShapeType="1"/>
            </p:cNvSpPr>
            <p:nvPr/>
          </p:nvSpPr>
          <p:spPr bwMode="auto">
            <a:xfrm>
              <a:off x="4635" y="2961"/>
              <a:ext cx="246" cy="11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8" name="Line 594"/>
            <p:cNvSpPr>
              <a:spLocks noChangeShapeType="1"/>
            </p:cNvSpPr>
            <p:nvPr/>
          </p:nvSpPr>
          <p:spPr bwMode="auto">
            <a:xfrm flipV="1">
              <a:off x="4244" y="2953"/>
              <a:ext cx="203" cy="12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9" name="Line 595"/>
            <p:cNvSpPr>
              <a:spLocks noChangeShapeType="1"/>
            </p:cNvSpPr>
            <p:nvPr/>
          </p:nvSpPr>
          <p:spPr bwMode="auto">
            <a:xfrm flipV="1">
              <a:off x="4271" y="3137"/>
              <a:ext cx="6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0" name="Line 596"/>
            <p:cNvSpPr>
              <a:spLocks noChangeShapeType="1"/>
            </p:cNvSpPr>
            <p:nvPr/>
          </p:nvSpPr>
          <p:spPr bwMode="auto">
            <a:xfrm flipV="1">
              <a:off x="4773" y="1572"/>
              <a:ext cx="78" cy="5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1" name="Line 597"/>
            <p:cNvSpPr>
              <a:spLocks noChangeShapeType="1"/>
            </p:cNvSpPr>
            <p:nvPr/>
          </p:nvSpPr>
          <p:spPr bwMode="auto">
            <a:xfrm>
              <a:off x="4665" y="1681"/>
              <a:ext cx="0" cy="5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2" name="Line 598"/>
            <p:cNvSpPr>
              <a:spLocks noChangeShapeType="1"/>
            </p:cNvSpPr>
            <p:nvPr/>
          </p:nvSpPr>
          <p:spPr bwMode="auto">
            <a:xfrm flipV="1">
              <a:off x="4773" y="1616"/>
              <a:ext cx="166" cy="18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3" name="Line 599"/>
            <p:cNvSpPr>
              <a:spLocks noChangeShapeType="1"/>
            </p:cNvSpPr>
            <p:nvPr/>
          </p:nvSpPr>
          <p:spPr bwMode="auto">
            <a:xfrm>
              <a:off x="5003" y="1615"/>
              <a:ext cx="0" cy="12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4" name="Line 600"/>
            <p:cNvSpPr>
              <a:spLocks noChangeShapeType="1"/>
            </p:cNvSpPr>
            <p:nvPr/>
          </p:nvSpPr>
          <p:spPr bwMode="auto">
            <a:xfrm>
              <a:off x="4785" y="1808"/>
              <a:ext cx="11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5" name="Line 601"/>
            <p:cNvSpPr>
              <a:spLocks noChangeShapeType="1"/>
            </p:cNvSpPr>
            <p:nvPr/>
          </p:nvSpPr>
          <p:spPr bwMode="auto">
            <a:xfrm>
              <a:off x="5134" y="1802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6" name="Line 602"/>
            <p:cNvSpPr>
              <a:spLocks noChangeShapeType="1"/>
            </p:cNvSpPr>
            <p:nvPr/>
          </p:nvSpPr>
          <p:spPr bwMode="auto">
            <a:xfrm flipH="1">
              <a:off x="4596" y="1850"/>
              <a:ext cx="62" cy="444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7" name="Line 603"/>
            <p:cNvSpPr>
              <a:spLocks noChangeShapeType="1"/>
            </p:cNvSpPr>
            <p:nvPr/>
          </p:nvSpPr>
          <p:spPr bwMode="auto">
            <a:xfrm flipH="1">
              <a:off x="4969" y="1850"/>
              <a:ext cx="70" cy="45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8" name="Line 604"/>
            <p:cNvSpPr>
              <a:spLocks noChangeShapeType="1"/>
            </p:cNvSpPr>
            <p:nvPr/>
          </p:nvSpPr>
          <p:spPr bwMode="auto">
            <a:xfrm flipV="1">
              <a:off x="4581" y="2569"/>
              <a:ext cx="143" cy="2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9" name="Line 605"/>
            <p:cNvSpPr>
              <a:spLocks noChangeShapeType="1"/>
            </p:cNvSpPr>
            <p:nvPr/>
          </p:nvSpPr>
          <p:spPr bwMode="auto">
            <a:xfrm>
              <a:off x="5257" y="1801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210" name="Group 606"/>
            <p:cNvGrpSpPr>
              <a:grpSpLocks/>
            </p:cNvGrpSpPr>
            <p:nvPr/>
          </p:nvGrpSpPr>
          <p:grpSpPr bwMode="auto">
            <a:xfrm>
              <a:off x="3813" y="1163"/>
              <a:ext cx="295" cy="391"/>
              <a:chOff x="1653" y="3023"/>
              <a:chExt cx="622" cy="911"/>
            </a:xfrm>
          </p:grpSpPr>
          <p:sp>
            <p:nvSpPr>
              <p:cNvPr id="7532" name="Line 270"/>
              <p:cNvSpPr>
                <a:spLocks noChangeShapeType="1"/>
              </p:cNvSpPr>
              <p:nvPr/>
            </p:nvSpPr>
            <p:spPr bwMode="auto">
              <a:xfrm flipH="1">
                <a:off x="1766" y="3287"/>
                <a:ext cx="188" cy="586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533" name="Line 271"/>
              <p:cNvSpPr>
                <a:spLocks noChangeShapeType="1"/>
              </p:cNvSpPr>
              <p:nvPr/>
            </p:nvSpPr>
            <p:spPr bwMode="auto">
              <a:xfrm>
                <a:off x="1954" y="3287"/>
                <a:ext cx="188" cy="58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534" name="Line 272"/>
              <p:cNvSpPr>
                <a:spLocks noChangeShapeType="1"/>
              </p:cNvSpPr>
              <p:nvPr/>
            </p:nvSpPr>
            <p:spPr bwMode="auto">
              <a:xfrm>
                <a:off x="1766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535" name="Line 273"/>
              <p:cNvSpPr>
                <a:spLocks noChangeShapeType="1"/>
              </p:cNvSpPr>
              <p:nvPr/>
            </p:nvSpPr>
            <p:spPr bwMode="auto">
              <a:xfrm flipH="1">
                <a:off x="1954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536" name="Line 274"/>
              <p:cNvSpPr>
                <a:spLocks noChangeShapeType="1"/>
              </p:cNvSpPr>
              <p:nvPr/>
            </p:nvSpPr>
            <p:spPr bwMode="auto">
              <a:xfrm>
                <a:off x="1954" y="3300"/>
                <a:ext cx="0" cy="63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537" name="Line 275"/>
              <p:cNvSpPr>
                <a:spLocks noChangeShapeType="1"/>
              </p:cNvSpPr>
              <p:nvPr/>
            </p:nvSpPr>
            <p:spPr bwMode="auto">
              <a:xfrm flipV="1">
                <a:off x="1766" y="3810"/>
                <a:ext cx="188" cy="6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538" name="Line 276"/>
              <p:cNvSpPr>
                <a:spLocks noChangeShapeType="1"/>
              </p:cNvSpPr>
              <p:nvPr/>
            </p:nvSpPr>
            <p:spPr bwMode="auto">
              <a:xfrm flipH="1" flipV="1">
                <a:off x="1954" y="3810"/>
                <a:ext cx="188" cy="60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539" name="Line 277"/>
              <p:cNvSpPr>
                <a:spLocks noChangeShapeType="1"/>
              </p:cNvSpPr>
              <p:nvPr/>
            </p:nvSpPr>
            <p:spPr bwMode="auto">
              <a:xfrm>
                <a:off x="1846" y="3618"/>
                <a:ext cx="108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540" name="Line 278"/>
              <p:cNvSpPr>
                <a:spLocks noChangeShapeType="1"/>
              </p:cNvSpPr>
              <p:nvPr/>
            </p:nvSpPr>
            <p:spPr bwMode="auto">
              <a:xfrm flipV="1">
                <a:off x="1954" y="3618"/>
                <a:ext cx="114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541" name="Line 279"/>
              <p:cNvSpPr>
                <a:spLocks noChangeShapeType="1"/>
              </p:cNvSpPr>
              <p:nvPr/>
            </p:nvSpPr>
            <p:spPr bwMode="auto">
              <a:xfrm>
                <a:off x="1810" y="3704"/>
                <a:ext cx="139" cy="65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542" name="Line 280"/>
              <p:cNvSpPr>
                <a:spLocks noChangeShapeType="1"/>
              </p:cNvSpPr>
              <p:nvPr/>
            </p:nvSpPr>
            <p:spPr bwMode="auto">
              <a:xfrm flipV="1">
                <a:off x="1954" y="3717"/>
                <a:ext cx="140" cy="57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543" name="Line 281"/>
              <p:cNvSpPr>
                <a:spLocks noChangeShapeType="1"/>
              </p:cNvSpPr>
              <p:nvPr/>
            </p:nvSpPr>
            <p:spPr bwMode="auto">
              <a:xfrm flipV="1">
                <a:off x="1954" y="3530"/>
                <a:ext cx="72" cy="2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544" name="Line 282"/>
              <p:cNvSpPr>
                <a:spLocks noChangeShapeType="1"/>
              </p:cNvSpPr>
              <p:nvPr/>
            </p:nvSpPr>
            <p:spPr bwMode="auto">
              <a:xfrm flipV="1">
                <a:off x="1954" y="3409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545" name="Line 283"/>
              <p:cNvSpPr>
                <a:spLocks noChangeShapeType="1"/>
              </p:cNvSpPr>
              <p:nvPr/>
            </p:nvSpPr>
            <p:spPr bwMode="auto">
              <a:xfrm>
                <a:off x="1873" y="3522"/>
                <a:ext cx="87" cy="3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546" name="Line 284"/>
              <p:cNvSpPr>
                <a:spLocks noChangeShapeType="1"/>
              </p:cNvSpPr>
              <p:nvPr/>
            </p:nvSpPr>
            <p:spPr bwMode="auto">
              <a:xfrm>
                <a:off x="1912" y="3404"/>
                <a:ext cx="50" cy="31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547" name="Oval 622"/>
              <p:cNvSpPr>
                <a:spLocks noChangeArrowheads="1"/>
              </p:cNvSpPr>
              <p:nvPr/>
            </p:nvSpPr>
            <p:spPr bwMode="auto">
              <a:xfrm>
                <a:off x="1921" y="3233"/>
                <a:ext cx="63" cy="68"/>
              </a:xfrm>
              <a:prstGeom prst="ellipse">
                <a:avLst/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7548" name="Picture 623" descr="cell_tower_radiation_gray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53" y="3023"/>
                <a:ext cx="622" cy="5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211" name="Group 624"/>
            <p:cNvGrpSpPr>
              <a:grpSpLocks/>
            </p:cNvGrpSpPr>
            <p:nvPr/>
          </p:nvGrpSpPr>
          <p:grpSpPr bwMode="auto">
            <a:xfrm>
              <a:off x="3962" y="1516"/>
              <a:ext cx="286" cy="160"/>
              <a:chOff x="3843" y="1516"/>
              <a:chExt cx="286" cy="160"/>
            </a:xfrm>
          </p:grpSpPr>
          <p:sp>
            <p:nvSpPr>
              <p:cNvPr id="7523" name="Line 625"/>
              <p:cNvSpPr>
                <a:spLocks noChangeShapeType="1"/>
              </p:cNvSpPr>
              <p:nvPr/>
            </p:nvSpPr>
            <p:spPr bwMode="auto">
              <a:xfrm>
                <a:off x="3843" y="1516"/>
                <a:ext cx="96" cy="6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24" name="Oval 407"/>
              <p:cNvSpPr>
                <a:spLocks noChangeArrowheads="1"/>
              </p:cNvSpPr>
              <p:nvPr/>
            </p:nvSpPr>
            <p:spPr bwMode="auto">
              <a:xfrm>
                <a:off x="3884" y="1616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7525" name="Rectangle 410"/>
              <p:cNvSpPr>
                <a:spLocks noChangeArrowheads="1"/>
              </p:cNvSpPr>
              <p:nvPr/>
            </p:nvSpPr>
            <p:spPr bwMode="auto">
              <a:xfrm>
                <a:off x="3884" y="1610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7526" name="Oval 411"/>
              <p:cNvSpPr>
                <a:spLocks noChangeArrowheads="1"/>
              </p:cNvSpPr>
              <p:nvPr/>
            </p:nvSpPr>
            <p:spPr bwMode="auto">
              <a:xfrm>
                <a:off x="3883" y="1569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</a:endParaRPr>
              </a:p>
            </p:txBody>
          </p:sp>
          <p:grpSp>
            <p:nvGrpSpPr>
              <p:cNvPr id="7527" name="Group 629"/>
              <p:cNvGrpSpPr>
                <a:grpSpLocks/>
              </p:cNvGrpSpPr>
              <p:nvPr/>
            </p:nvGrpSpPr>
            <p:grpSpPr bwMode="auto">
              <a:xfrm>
                <a:off x="3932" y="1587"/>
                <a:ext cx="138" cy="33"/>
                <a:chOff x="2468" y="1332"/>
                <a:chExt cx="310" cy="60"/>
              </a:xfrm>
            </p:grpSpPr>
            <p:sp>
              <p:nvSpPr>
                <p:cNvPr id="7530" name="Freeform 630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531" name="Freeform 631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528" name="Line 632"/>
              <p:cNvSpPr>
                <a:spLocks noChangeShapeType="1"/>
              </p:cNvSpPr>
              <p:nvPr/>
            </p:nvSpPr>
            <p:spPr bwMode="auto">
              <a:xfrm>
                <a:off x="3884" y="1602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29" name="Line 633"/>
              <p:cNvSpPr>
                <a:spLocks noChangeShapeType="1"/>
              </p:cNvSpPr>
              <p:nvPr/>
            </p:nvSpPr>
            <p:spPr bwMode="auto">
              <a:xfrm>
                <a:off x="4127" y="1604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12" name="Group 634"/>
            <p:cNvGrpSpPr>
              <a:grpSpLocks/>
            </p:cNvGrpSpPr>
            <p:nvPr/>
          </p:nvGrpSpPr>
          <p:grpSpPr bwMode="auto">
            <a:xfrm>
              <a:off x="4537" y="1571"/>
              <a:ext cx="246" cy="110"/>
              <a:chOff x="4334" y="1470"/>
              <a:chExt cx="246" cy="107"/>
            </a:xfrm>
          </p:grpSpPr>
          <p:sp>
            <p:nvSpPr>
              <p:cNvPr id="7515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7516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7517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</a:endParaRPr>
              </a:p>
            </p:txBody>
          </p:sp>
          <p:grpSp>
            <p:nvGrpSpPr>
              <p:cNvPr id="7518" name="Group 638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521" name="Freeform 639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522" name="Freeform 640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519" name="Line 641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20" name="Line 642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13" name="Group 643"/>
            <p:cNvGrpSpPr>
              <a:grpSpLocks/>
            </p:cNvGrpSpPr>
            <p:nvPr/>
          </p:nvGrpSpPr>
          <p:grpSpPr bwMode="auto">
            <a:xfrm>
              <a:off x="4544" y="1737"/>
              <a:ext cx="246" cy="110"/>
              <a:chOff x="4334" y="1470"/>
              <a:chExt cx="246" cy="107"/>
            </a:xfrm>
          </p:grpSpPr>
          <p:sp>
            <p:nvSpPr>
              <p:cNvPr id="7507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7508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7509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</a:endParaRPr>
              </a:p>
            </p:txBody>
          </p:sp>
          <p:grpSp>
            <p:nvGrpSpPr>
              <p:cNvPr id="7510" name="Group 647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513" name="Freeform 64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514" name="Freeform 64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511" name="Line 650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12" name="Line 651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14" name="Group 652"/>
            <p:cNvGrpSpPr>
              <a:grpSpLocks/>
            </p:cNvGrpSpPr>
            <p:nvPr/>
          </p:nvGrpSpPr>
          <p:grpSpPr bwMode="auto">
            <a:xfrm>
              <a:off x="4890" y="1738"/>
              <a:ext cx="246" cy="110"/>
              <a:chOff x="4334" y="1470"/>
              <a:chExt cx="246" cy="107"/>
            </a:xfrm>
          </p:grpSpPr>
          <p:sp>
            <p:nvSpPr>
              <p:cNvPr id="7499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7500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7501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</a:endParaRPr>
              </a:p>
            </p:txBody>
          </p:sp>
          <p:grpSp>
            <p:nvGrpSpPr>
              <p:cNvPr id="7502" name="Group 656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505" name="Freeform 657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506" name="Freeform 658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503" name="Line 659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04" name="Line 660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15" name="Group 661"/>
            <p:cNvGrpSpPr>
              <a:grpSpLocks/>
            </p:cNvGrpSpPr>
            <p:nvPr/>
          </p:nvGrpSpPr>
          <p:grpSpPr bwMode="auto">
            <a:xfrm>
              <a:off x="4844" y="1508"/>
              <a:ext cx="246" cy="110"/>
              <a:chOff x="4334" y="1470"/>
              <a:chExt cx="246" cy="107"/>
            </a:xfrm>
          </p:grpSpPr>
          <p:sp>
            <p:nvSpPr>
              <p:cNvPr id="7491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7492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7493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</a:endParaRPr>
              </a:p>
            </p:txBody>
          </p:sp>
          <p:grpSp>
            <p:nvGrpSpPr>
              <p:cNvPr id="7494" name="Group 665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497" name="Freeform 666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98" name="Freeform 667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495" name="Line 668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6" name="Line 669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16" name="Group 670"/>
            <p:cNvGrpSpPr>
              <a:grpSpLocks/>
            </p:cNvGrpSpPr>
            <p:nvPr/>
          </p:nvGrpSpPr>
          <p:grpSpPr bwMode="auto">
            <a:xfrm>
              <a:off x="4874" y="2296"/>
              <a:ext cx="310" cy="130"/>
              <a:chOff x="4334" y="1470"/>
              <a:chExt cx="246" cy="107"/>
            </a:xfrm>
          </p:grpSpPr>
          <p:sp>
            <p:nvSpPr>
              <p:cNvPr id="7483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7484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7485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</a:endParaRPr>
              </a:p>
            </p:txBody>
          </p:sp>
          <p:grpSp>
            <p:nvGrpSpPr>
              <p:cNvPr id="7486" name="Group 674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489" name="Freeform 675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90" name="Freeform 676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487" name="Line 677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8" name="Line 678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17" name="Line 679"/>
            <p:cNvSpPr>
              <a:spLocks noChangeShapeType="1"/>
            </p:cNvSpPr>
            <p:nvPr/>
          </p:nvSpPr>
          <p:spPr bwMode="auto">
            <a:xfrm>
              <a:off x="4049" y="2358"/>
              <a:ext cx="42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218" name="Group 680"/>
            <p:cNvGrpSpPr>
              <a:grpSpLocks/>
            </p:cNvGrpSpPr>
            <p:nvPr/>
          </p:nvGrpSpPr>
          <p:grpSpPr bwMode="auto">
            <a:xfrm>
              <a:off x="4464" y="2288"/>
              <a:ext cx="310" cy="130"/>
              <a:chOff x="4334" y="1470"/>
              <a:chExt cx="246" cy="107"/>
            </a:xfrm>
          </p:grpSpPr>
          <p:sp>
            <p:nvSpPr>
              <p:cNvPr id="7475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7476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7477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</a:endParaRPr>
              </a:p>
            </p:txBody>
          </p:sp>
          <p:grpSp>
            <p:nvGrpSpPr>
              <p:cNvPr id="7478" name="Group 684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481" name="Freeform 685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82" name="Freeform 686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479" name="Line 687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0" name="Line 688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19" name="Group 689"/>
            <p:cNvGrpSpPr>
              <a:grpSpLocks/>
            </p:cNvGrpSpPr>
            <p:nvPr/>
          </p:nvGrpSpPr>
          <p:grpSpPr bwMode="auto">
            <a:xfrm>
              <a:off x="4660" y="2464"/>
              <a:ext cx="310" cy="130"/>
              <a:chOff x="4334" y="1470"/>
              <a:chExt cx="246" cy="107"/>
            </a:xfrm>
          </p:grpSpPr>
          <p:sp>
            <p:nvSpPr>
              <p:cNvPr id="7467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7468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7469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</a:endParaRPr>
              </a:p>
            </p:txBody>
          </p:sp>
          <p:grpSp>
            <p:nvGrpSpPr>
              <p:cNvPr id="7470" name="Group 693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473" name="Freeform 694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74" name="Freeform 695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471" name="Line 696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2" name="Line 697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20" name="Group 698"/>
            <p:cNvGrpSpPr>
              <a:grpSpLocks/>
            </p:cNvGrpSpPr>
            <p:nvPr/>
          </p:nvGrpSpPr>
          <p:grpSpPr bwMode="auto">
            <a:xfrm>
              <a:off x="4782" y="3028"/>
              <a:ext cx="392" cy="154"/>
              <a:chOff x="4334" y="1470"/>
              <a:chExt cx="246" cy="107"/>
            </a:xfrm>
          </p:grpSpPr>
          <p:sp>
            <p:nvSpPr>
              <p:cNvPr id="7459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7460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7461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</a:endParaRPr>
              </a:p>
            </p:txBody>
          </p:sp>
          <p:grpSp>
            <p:nvGrpSpPr>
              <p:cNvPr id="7462" name="Group 702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465" name="Freeform 703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66" name="Freeform 704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463" name="Line 705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64" name="Line 706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21" name="Group 707"/>
            <p:cNvGrpSpPr>
              <a:grpSpLocks/>
            </p:cNvGrpSpPr>
            <p:nvPr/>
          </p:nvGrpSpPr>
          <p:grpSpPr bwMode="auto">
            <a:xfrm>
              <a:off x="4388" y="2840"/>
              <a:ext cx="392" cy="154"/>
              <a:chOff x="4334" y="1470"/>
              <a:chExt cx="246" cy="107"/>
            </a:xfrm>
          </p:grpSpPr>
          <p:sp>
            <p:nvSpPr>
              <p:cNvPr id="7451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7452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7453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</a:endParaRPr>
              </a:p>
            </p:txBody>
          </p:sp>
          <p:grpSp>
            <p:nvGrpSpPr>
              <p:cNvPr id="7454" name="Group 711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457" name="Freeform 712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58" name="Freeform 713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455" name="Line 714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56" name="Line 715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22" name="Group 716"/>
            <p:cNvGrpSpPr>
              <a:grpSpLocks/>
            </p:cNvGrpSpPr>
            <p:nvPr/>
          </p:nvGrpSpPr>
          <p:grpSpPr bwMode="auto">
            <a:xfrm>
              <a:off x="3932" y="3056"/>
              <a:ext cx="392" cy="154"/>
              <a:chOff x="4334" y="1470"/>
              <a:chExt cx="246" cy="107"/>
            </a:xfrm>
          </p:grpSpPr>
          <p:sp>
            <p:nvSpPr>
              <p:cNvPr id="7444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7445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7446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</a:endParaRPr>
              </a:p>
            </p:txBody>
          </p:sp>
          <p:grpSp>
            <p:nvGrpSpPr>
              <p:cNvPr id="7447" name="Group 720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449" name="Freeform 721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50" name="Freeform 722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448" name="Line 724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23" name="Group 725"/>
            <p:cNvGrpSpPr>
              <a:grpSpLocks/>
            </p:cNvGrpSpPr>
            <p:nvPr/>
          </p:nvGrpSpPr>
          <p:grpSpPr bwMode="auto">
            <a:xfrm>
              <a:off x="3812" y="2296"/>
              <a:ext cx="246" cy="108"/>
              <a:chOff x="4334" y="1470"/>
              <a:chExt cx="246" cy="107"/>
            </a:xfrm>
          </p:grpSpPr>
          <p:sp>
            <p:nvSpPr>
              <p:cNvPr id="7436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7437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7438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</a:endParaRPr>
              </a:p>
            </p:txBody>
          </p:sp>
          <p:grpSp>
            <p:nvGrpSpPr>
              <p:cNvPr id="7439" name="Group 729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442" name="Freeform 730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43" name="Freeform 731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440" name="Line 732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5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41" name="Line 733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24" name="Group 734"/>
            <p:cNvGrpSpPr>
              <a:grpSpLocks/>
            </p:cNvGrpSpPr>
            <p:nvPr/>
          </p:nvGrpSpPr>
          <p:grpSpPr bwMode="auto">
            <a:xfrm>
              <a:off x="4511" y="3153"/>
              <a:ext cx="281" cy="266"/>
              <a:chOff x="5072" y="3611"/>
              <a:chExt cx="459" cy="380"/>
            </a:xfrm>
          </p:grpSpPr>
          <p:grpSp>
            <p:nvGrpSpPr>
              <p:cNvPr id="7422" name="Group 735"/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7424" name="Freeform 736"/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0 w 199"/>
                    <a:gd name="T1" fmla="*/ 0 h 232"/>
                    <a:gd name="T2" fmla="*/ 0 w 199"/>
                    <a:gd name="T3" fmla="*/ 0 h 232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99"/>
                    <a:gd name="T148" fmla="*/ 0 h 232"/>
                    <a:gd name="T149" fmla="*/ 199 w 199"/>
                    <a:gd name="T150" fmla="*/ 232 h 232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25" name="Freeform 737"/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0"/>
                    <a:gd name="T125" fmla="*/ 128 w 128"/>
                    <a:gd name="T126" fmla="*/ 180 h 180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26" name="Freeform 738"/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0 w 322"/>
                    <a:gd name="T1" fmla="*/ 0 h 378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0 w 322"/>
                    <a:gd name="T33" fmla="*/ 0 h 378"/>
                    <a:gd name="T34" fmla="*/ 0 w 322"/>
                    <a:gd name="T35" fmla="*/ 0 h 378"/>
                    <a:gd name="T36" fmla="*/ 0 w 322"/>
                    <a:gd name="T37" fmla="*/ 0 h 378"/>
                    <a:gd name="T38" fmla="*/ 0 w 322"/>
                    <a:gd name="T39" fmla="*/ 0 h 378"/>
                    <a:gd name="T40" fmla="*/ 0 w 322"/>
                    <a:gd name="T41" fmla="*/ 0 h 378"/>
                    <a:gd name="T42" fmla="*/ 0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2"/>
                    <a:gd name="T133" fmla="*/ 0 h 378"/>
                    <a:gd name="T134" fmla="*/ 322 w 322"/>
                    <a:gd name="T135" fmla="*/ 378 h 378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27" name="Freeform 739"/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0 w 283"/>
                    <a:gd name="T1" fmla="*/ 0 h 252"/>
                    <a:gd name="T2" fmla="*/ 0 w 283"/>
                    <a:gd name="T3" fmla="*/ 0 h 252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3"/>
                    <a:gd name="T184" fmla="*/ 0 h 252"/>
                    <a:gd name="T185" fmla="*/ 283 w 283"/>
                    <a:gd name="T186" fmla="*/ 252 h 252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28" name="Freeform 740"/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4"/>
                    <a:gd name="T124" fmla="*/ 0 h 238"/>
                    <a:gd name="T125" fmla="*/ 114 w 114"/>
                    <a:gd name="T126" fmla="*/ 238 h 238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29" name="Freeform 741"/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0 w 246"/>
                    <a:gd name="T1" fmla="*/ 0 h 310"/>
                    <a:gd name="T2" fmla="*/ 0 w 246"/>
                    <a:gd name="T3" fmla="*/ 0 h 310"/>
                    <a:gd name="T4" fmla="*/ 0 w 246"/>
                    <a:gd name="T5" fmla="*/ 0 h 310"/>
                    <a:gd name="T6" fmla="*/ 0 w 246"/>
                    <a:gd name="T7" fmla="*/ 0 h 31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6"/>
                    <a:gd name="T115" fmla="*/ 0 h 310"/>
                    <a:gd name="T116" fmla="*/ 246 w 246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30" name="Freeform 742"/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98"/>
                    <a:gd name="T184" fmla="*/ 0 h 236"/>
                    <a:gd name="T185" fmla="*/ 198 w 198"/>
                    <a:gd name="T186" fmla="*/ 236 h 2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31" name="Freeform 743"/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3"/>
                    <a:gd name="T125" fmla="*/ 128 w 128"/>
                    <a:gd name="T126" fmla="*/ 183 h 183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32" name="Freeform 744"/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0 w 323"/>
                    <a:gd name="T1" fmla="*/ 0 h 379"/>
                    <a:gd name="T2" fmla="*/ 0 w 323"/>
                    <a:gd name="T3" fmla="*/ 0 h 379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0 w 323"/>
                    <a:gd name="T37" fmla="*/ 0 h 379"/>
                    <a:gd name="T38" fmla="*/ 0 w 323"/>
                    <a:gd name="T39" fmla="*/ 0 h 379"/>
                    <a:gd name="T40" fmla="*/ 0 w 323"/>
                    <a:gd name="T41" fmla="*/ 0 h 379"/>
                    <a:gd name="T42" fmla="*/ 0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3"/>
                    <a:gd name="T133" fmla="*/ 0 h 379"/>
                    <a:gd name="T134" fmla="*/ 323 w 323"/>
                    <a:gd name="T135" fmla="*/ 379 h 379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33" name="Freeform 745"/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0 w 282"/>
                    <a:gd name="T1" fmla="*/ 0 h 253"/>
                    <a:gd name="T2" fmla="*/ 0 w 282"/>
                    <a:gd name="T3" fmla="*/ 0 h 253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2"/>
                    <a:gd name="T184" fmla="*/ 0 h 253"/>
                    <a:gd name="T185" fmla="*/ 282 w 282"/>
                    <a:gd name="T186" fmla="*/ 253 h 253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34" name="Freeform 746"/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5"/>
                    <a:gd name="T124" fmla="*/ 0 h 236"/>
                    <a:gd name="T125" fmla="*/ 115 w 115"/>
                    <a:gd name="T126" fmla="*/ 236 h 2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35" name="Freeform 747"/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5"/>
                    <a:gd name="T115" fmla="*/ 0 h 310"/>
                    <a:gd name="T116" fmla="*/ 245 w 245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pic>
            <p:nvPicPr>
              <p:cNvPr id="7423" name="Picture 748" descr="access_point_stylized_gray_small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225" name="Group 749"/>
            <p:cNvGrpSpPr>
              <a:grpSpLocks/>
            </p:cNvGrpSpPr>
            <p:nvPr/>
          </p:nvGrpSpPr>
          <p:grpSpPr bwMode="auto">
            <a:xfrm>
              <a:off x="3552" y="2211"/>
              <a:ext cx="251" cy="226"/>
              <a:chOff x="5072" y="3611"/>
              <a:chExt cx="459" cy="380"/>
            </a:xfrm>
          </p:grpSpPr>
          <p:grpSp>
            <p:nvGrpSpPr>
              <p:cNvPr id="7408" name="Group 750"/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7410" name="Freeform 751"/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0 w 199"/>
                    <a:gd name="T1" fmla="*/ 0 h 232"/>
                    <a:gd name="T2" fmla="*/ 0 w 199"/>
                    <a:gd name="T3" fmla="*/ 0 h 232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99"/>
                    <a:gd name="T148" fmla="*/ 0 h 232"/>
                    <a:gd name="T149" fmla="*/ 199 w 199"/>
                    <a:gd name="T150" fmla="*/ 232 h 232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11" name="Freeform 752"/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0"/>
                    <a:gd name="T125" fmla="*/ 128 w 128"/>
                    <a:gd name="T126" fmla="*/ 180 h 180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12" name="Freeform 753"/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0 w 322"/>
                    <a:gd name="T1" fmla="*/ 0 h 378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0 w 322"/>
                    <a:gd name="T33" fmla="*/ 0 h 378"/>
                    <a:gd name="T34" fmla="*/ 0 w 322"/>
                    <a:gd name="T35" fmla="*/ 0 h 378"/>
                    <a:gd name="T36" fmla="*/ 0 w 322"/>
                    <a:gd name="T37" fmla="*/ 0 h 378"/>
                    <a:gd name="T38" fmla="*/ 0 w 322"/>
                    <a:gd name="T39" fmla="*/ 0 h 378"/>
                    <a:gd name="T40" fmla="*/ 0 w 322"/>
                    <a:gd name="T41" fmla="*/ 0 h 378"/>
                    <a:gd name="T42" fmla="*/ 0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2"/>
                    <a:gd name="T133" fmla="*/ 0 h 378"/>
                    <a:gd name="T134" fmla="*/ 322 w 322"/>
                    <a:gd name="T135" fmla="*/ 378 h 378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13" name="Freeform 754"/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0 w 283"/>
                    <a:gd name="T1" fmla="*/ 0 h 252"/>
                    <a:gd name="T2" fmla="*/ 0 w 283"/>
                    <a:gd name="T3" fmla="*/ 0 h 252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3"/>
                    <a:gd name="T184" fmla="*/ 0 h 252"/>
                    <a:gd name="T185" fmla="*/ 283 w 283"/>
                    <a:gd name="T186" fmla="*/ 252 h 252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14" name="Freeform 755"/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4"/>
                    <a:gd name="T124" fmla="*/ 0 h 238"/>
                    <a:gd name="T125" fmla="*/ 114 w 114"/>
                    <a:gd name="T126" fmla="*/ 238 h 238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15" name="Freeform 756"/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0 w 246"/>
                    <a:gd name="T1" fmla="*/ 0 h 310"/>
                    <a:gd name="T2" fmla="*/ 0 w 246"/>
                    <a:gd name="T3" fmla="*/ 0 h 310"/>
                    <a:gd name="T4" fmla="*/ 0 w 246"/>
                    <a:gd name="T5" fmla="*/ 0 h 310"/>
                    <a:gd name="T6" fmla="*/ 0 w 246"/>
                    <a:gd name="T7" fmla="*/ 0 h 31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6"/>
                    <a:gd name="T115" fmla="*/ 0 h 310"/>
                    <a:gd name="T116" fmla="*/ 246 w 246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16" name="Freeform 757"/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98"/>
                    <a:gd name="T184" fmla="*/ 0 h 236"/>
                    <a:gd name="T185" fmla="*/ 198 w 198"/>
                    <a:gd name="T186" fmla="*/ 236 h 2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17" name="Freeform 758"/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3"/>
                    <a:gd name="T125" fmla="*/ 128 w 128"/>
                    <a:gd name="T126" fmla="*/ 183 h 183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18" name="Freeform 759"/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0 w 323"/>
                    <a:gd name="T1" fmla="*/ 0 h 379"/>
                    <a:gd name="T2" fmla="*/ 0 w 323"/>
                    <a:gd name="T3" fmla="*/ 0 h 379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0 w 323"/>
                    <a:gd name="T37" fmla="*/ 0 h 379"/>
                    <a:gd name="T38" fmla="*/ 0 w 323"/>
                    <a:gd name="T39" fmla="*/ 0 h 379"/>
                    <a:gd name="T40" fmla="*/ 0 w 323"/>
                    <a:gd name="T41" fmla="*/ 0 h 379"/>
                    <a:gd name="T42" fmla="*/ 0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3"/>
                    <a:gd name="T133" fmla="*/ 0 h 379"/>
                    <a:gd name="T134" fmla="*/ 323 w 323"/>
                    <a:gd name="T135" fmla="*/ 379 h 379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19" name="Freeform 760"/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0 w 282"/>
                    <a:gd name="T1" fmla="*/ 0 h 253"/>
                    <a:gd name="T2" fmla="*/ 0 w 282"/>
                    <a:gd name="T3" fmla="*/ 0 h 253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2"/>
                    <a:gd name="T184" fmla="*/ 0 h 253"/>
                    <a:gd name="T185" fmla="*/ 282 w 282"/>
                    <a:gd name="T186" fmla="*/ 253 h 253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20" name="Freeform 761"/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5"/>
                    <a:gd name="T124" fmla="*/ 0 h 236"/>
                    <a:gd name="T125" fmla="*/ 115 w 115"/>
                    <a:gd name="T126" fmla="*/ 236 h 2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21" name="Freeform 762"/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5"/>
                    <a:gd name="T115" fmla="*/ 0 h 310"/>
                    <a:gd name="T116" fmla="*/ 245 w 245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pic>
            <p:nvPicPr>
              <p:cNvPr id="7409" name="Picture 763" descr="access_point_stylized_gray_small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7226" name="Line 764"/>
            <p:cNvSpPr>
              <a:spLocks noChangeShapeType="1"/>
            </p:cNvSpPr>
            <p:nvPr/>
          </p:nvSpPr>
          <p:spPr bwMode="auto">
            <a:xfrm rot="5400000" flipV="1">
              <a:off x="5034" y="3427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227" name="Group 765"/>
            <p:cNvGrpSpPr>
              <a:grpSpLocks/>
            </p:cNvGrpSpPr>
            <p:nvPr/>
          </p:nvGrpSpPr>
          <p:grpSpPr bwMode="auto">
            <a:xfrm flipH="1">
              <a:off x="3638" y="2856"/>
              <a:ext cx="261" cy="235"/>
              <a:chOff x="2839" y="3501"/>
              <a:chExt cx="755" cy="803"/>
            </a:xfrm>
          </p:grpSpPr>
          <p:pic>
            <p:nvPicPr>
              <p:cNvPr id="7406" name="Picture 766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407" name="Freeform 767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7228" name="Group 768"/>
            <p:cNvGrpSpPr>
              <a:grpSpLocks/>
            </p:cNvGrpSpPr>
            <p:nvPr/>
          </p:nvGrpSpPr>
          <p:grpSpPr bwMode="auto">
            <a:xfrm flipH="1">
              <a:off x="3438" y="3121"/>
              <a:ext cx="304" cy="256"/>
              <a:chOff x="2839" y="3501"/>
              <a:chExt cx="755" cy="803"/>
            </a:xfrm>
          </p:grpSpPr>
          <p:pic>
            <p:nvPicPr>
              <p:cNvPr id="7404" name="Picture 76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405" name="Freeform 770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7229" name="Group 771"/>
            <p:cNvGrpSpPr>
              <a:grpSpLocks/>
            </p:cNvGrpSpPr>
            <p:nvPr/>
          </p:nvGrpSpPr>
          <p:grpSpPr bwMode="auto">
            <a:xfrm flipH="1">
              <a:off x="3739" y="3311"/>
              <a:ext cx="269" cy="220"/>
              <a:chOff x="2839" y="3501"/>
              <a:chExt cx="755" cy="803"/>
            </a:xfrm>
          </p:grpSpPr>
          <p:pic>
            <p:nvPicPr>
              <p:cNvPr id="7402" name="Picture 772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403" name="Freeform 773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7230" name="Group 774"/>
            <p:cNvGrpSpPr>
              <a:grpSpLocks/>
            </p:cNvGrpSpPr>
            <p:nvPr/>
          </p:nvGrpSpPr>
          <p:grpSpPr bwMode="auto">
            <a:xfrm>
              <a:off x="4126" y="3300"/>
              <a:ext cx="269" cy="221"/>
              <a:chOff x="2839" y="3501"/>
              <a:chExt cx="755" cy="803"/>
            </a:xfrm>
          </p:grpSpPr>
          <p:pic>
            <p:nvPicPr>
              <p:cNvPr id="7400" name="Picture 77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401" name="Freeform 776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pic>
          <p:nvPicPr>
            <p:cNvPr id="7231" name="Picture 777" descr="car_icon_small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" y="1084"/>
              <a:ext cx="53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7232" name="Group 778"/>
            <p:cNvGrpSpPr>
              <a:grpSpLocks/>
            </p:cNvGrpSpPr>
            <p:nvPr/>
          </p:nvGrpSpPr>
          <p:grpSpPr bwMode="auto">
            <a:xfrm>
              <a:off x="3536" y="974"/>
              <a:ext cx="262" cy="243"/>
              <a:chOff x="2751" y="1851"/>
              <a:chExt cx="462" cy="478"/>
            </a:xfrm>
          </p:grpSpPr>
          <p:pic>
            <p:nvPicPr>
              <p:cNvPr id="7398" name="Picture 779" descr="iphone_stylized_small"/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28" y="1922"/>
                <a:ext cx="152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399" name="Picture 780" descr="antenna_radiation_stylized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51" y="1851"/>
                <a:ext cx="462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233" name="Group 781"/>
            <p:cNvGrpSpPr>
              <a:grpSpLocks/>
            </p:cNvGrpSpPr>
            <p:nvPr/>
          </p:nvGrpSpPr>
          <p:grpSpPr bwMode="auto">
            <a:xfrm>
              <a:off x="5191" y="3151"/>
              <a:ext cx="143" cy="303"/>
              <a:chOff x="4140" y="429"/>
              <a:chExt cx="1425" cy="2396"/>
            </a:xfrm>
          </p:grpSpPr>
          <p:sp>
            <p:nvSpPr>
              <p:cNvPr id="7366" name="Freeform 782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10 w 354"/>
                  <a:gd name="T3" fmla="*/ 19 h 2742"/>
                  <a:gd name="T4" fmla="*/ 10 w 354"/>
                  <a:gd name="T5" fmla="*/ 143 h 2742"/>
                  <a:gd name="T6" fmla="*/ 0 w 354"/>
                  <a:gd name="T7" fmla="*/ 14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67" name="Rectangle 783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68" name="Freeform 784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6 w 211"/>
                  <a:gd name="T3" fmla="*/ 13 h 2537"/>
                  <a:gd name="T4" fmla="*/ 2 w 211"/>
                  <a:gd name="T5" fmla="*/ 136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69" name="Freeform 785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9 w 328"/>
                  <a:gd name="T3" fmla="*/ 8 h 226"/>
                  <a:gd name="T4" fmla="*/ 9 w 328"/>
                  <a:gd name="T5" fmla="*/ 13 h 226"/>
                  <a:gd name="T6" fmla="*/ 0 w 328"/>
                  <a:gd name="T7" fmla="*/ 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70" name="Rectangle 786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371" name="Group 787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7396" name="AutoShape 788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97" name="AutoShape 789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372" name="Rectangle 790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373" name="Group 791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7394" name="AutoShape 792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95" name="AutoShape 793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374" name="Rectangle 794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5" name="Rectangle 795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376" name="Group 796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7392" name="AutoShape 797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93" name="AutoShape 798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377" name="Freeform 799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9 w 328"/>
                  <a:gd name="T3" fmla="*/ 7 h 226"/>
                  <a:gd name="T4" fmla="*/ 9 w 328"/>
                  <a:gd name="T5" fmla="*/ 12 h 226"/>
                  <a:gd name="T6" fmla="*/ 0 w 328"/>
                  <a:gd name="T7" fmla="*/ 5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378" name="Group 800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7390" name="AutoShape 801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91" name="AutoShape 802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379" name="Rectangle 803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80" name="Freeform 804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9 w 296"/>
                  <a:gd name="T3" fmla="*/ 7 h 256"/>
                  <a:gd name="T4" fmla="*/ 9 w 296"/>
                  <a:gd name="T5" fmla="*/ 13 h 256"/>
                  <a:gd name="T6" fmla="*/ 0 w 296"/>
                  <a:gd name="T7" fmla="*/ 5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1" name="Freeform 805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9 w 304"/>
                  <a:gd name="T3" fmla="*/ 9 h 288"/>
                  <a:gd name="T4" fmla="*/ 8 w 304"/>
                  <a:gd name="T5" fmla="*/ 16 h 288"/>
                  <a:gd name="T6" fmla="*/ 2 w 304"/>
                  <a:gd name="T7" fmla="*/ 7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2" name="Oval 806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83" name="Freeform 807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7 h 240"/>
                  <a:gd name="T2" fmla="*/ 2 w 306"/>
                  <a:gd name="T3" fmla="*/ 13 h 240"/>
                  <a:gd name="T4" fmla="*/ 9 w 306"/>
                  <a:gd name="T5" fmla="*/ 7 h 240"/>
                  <a:gd name="T6" fmla="*/ 9 w 306"/>
                  <a:gd name="T7" fmla="*/ 0 h 240"/>
                  <a:gd name="T8" fmla="*/ 0 w 306"/>
                  <a:gd name="T9" fmla="*/ 7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4" name="AutoShape 808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85" name="AutoShape 809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86" name="Oval 810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87" name="Oval 811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>
                  <a:solidFill>
                    <a:srgbClr val="FF0000"/>
                  </a:solidFill>
                </a:endParaRPr>
              </a:p>
            </p:txBody>
          </p:sp>
          <p:sp>
            <p:nvSpPr>
              <p:cNvPr id="7388" name="Oval 812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89" name="Rectangle 813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34" name="Group 814"/>
            <p:cNvGrpSpPr>
              <a:grpSpLocks/>
            </p:cNvGrpSpPr>
            <p:nvPr/>
          </p:nvGrpSpPr>
          <p:grpSpPr bwMode="auto">
            <a:xfrm>
              <a:off x="4992" y="3341"/>
              <a:ext cx="143" cy="303"/>
              <a:chOff x="4140" y="429"/>
              <a:chExt cx="1425" cy="2396"/>
            </a:xfrm>
          </p:grpSpPr>
          <p:sp>
            <p:nvSpPr>
              <p:cNvPr id="7334" name="Freeform 815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10 w 354"/>
                  <a:gd name="T3" fmla="*/ 19 h 2742"/>
                  <a:gd name="T4" fmla="*/ 10 w 354"/>
                  <a:gd name="T5" fmla="*/ 143 h 2742"/>
                  <a:gd name="T6" fmla="*/ 0 w 354"/>
                  <a:gd name="T7" fmla="*/ 14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35" name="Rectangle 816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36" name="Freeform 817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6 w 211"/>
                  <a:gd name="T3" fmla="*/ 13 h 2537"/>
                  <a:gd name="T4" fmla="*/ 2 w 211"/>
                  <a:gd name="T5" fmla="*/ 136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37" name="Freeform 818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9 w 328"/>
                  <a:gd name="T3" fmla="*/ 8 h 226"/>
                  <a:gd name="T4" fmla="*/ 9 w 328"/>
                  <a:gd name="T5" fmla="*/ 13 h 226"/>
                  <a:gd name="T6" fmla="*/ 0 w 328"/>
                  <a:gd name="T7" fmla="*/ 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38" name="Rectangle 819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339" name="Group 820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7364" name="AutoShape 821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65" name="AutoShape 822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340" name="Rectangle 823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341" name="Group 824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7362" name="AutoShape 825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63" name="AutoShape 826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342" name="Rectangle 827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43" name="Rectangle 828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344" name="Group 829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7360" name="AutoShape 830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61" name="AutoShape 831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345" name="Freeform 832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9 w 328"/>
                  <a:gd name="T3" fmla="*/ 7 h 226"/>
                  <a:gd name="T4" fmla="*/ 9 w 328"/>
                  <a:gd name="T5" fmla="*/ 12 h 226"/>
                  <a:gd name="T6" fmla="*/ 0 w 328"/>
                  <a:gd name="T7" fmla="*/ 5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346" name="Group 833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7358" name="AutoShape 834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59" name="AutoShape 835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347" name="Rectangle 836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48" name="Freeform 837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9 w 296"/>
                  <a:gd name="T3" fmla="*/ 7 h 256"/>
                  <a:gd name="T4" fmla="*/ 9 w 296"/>
                  <a:gd name="T5" fmla="*/ 13 h 256"/>
                  <a:gd name="T6" fmla="*/ 0 w 296"/>
                  <a:gd name="T7" fmla="*/ 5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49" name="Freeform 838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9 w 304"/>
                  <a:gd name="T3" fmla="*/ 9 h 288"/>
                  <a:gd name="T4" fmla="*/ 8 w 304"/>
                  <a:gd name="T5" fmla="*/ 16 h 288"/>
                  <a:gd name="T6" fmla="*/ 2 w 304"/>
                  <a:gd name="T7" fmla="*/ 7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50" name="Oval 839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51" name="Freeform 840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7 h 240"/>
                  <a:gd name="T2" fmla="*/ 2 w 306"/>
                  <a:gd name="T3" fmla="*/ 13 h 240"/>
                  <a:gd name="T4" fmla="*/ 9 w 306"/>
                  <a:gd name="T5" fmla="*/ 7 h 240"/>
                  <a:gd name="T6" fmla="*/ 9 w 306"/>
                  <a:gd name="T7" fmla="*/ 0 h 240"/>
                  <a:gd name="T8" fmla="*/ 0 w 306"/>
                  <a:gd name="T9" fmla="*/ 7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52" name="AutoShape 841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53" name="AutoShape 842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54" name="Oval 843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55" name="Oval 844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>
                  <a:solidFill>
                    <a:srgbClr val="FF0000"/>
                  </a:solidFill>
                </a:endParaRPr>
              </a:p>
            </p:txBody>
          </p:sp>
          <p:sp>
            <p:nvSpPr>
              <p:cNvPr id="7356" name="Oval 845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57" name="Rectangle 846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35" name="Group 847"/>
            <p:cNvGrpSpPr>
              <a:grpSpLocks/>
            </p:cNvGrpSpPr>
            <p:nvPr/>
          </p:nvGrpSpPr>
          <p:grpSpPr bwMode="auto">
            <a:xfrm>
              <a:off x="3340" y="1287"/>
              <a:ext cx="337" cy="257"/>
              <a:chOff x="877" y="1008"/>
              <a:chExt cx="2747" cy="2591"/>
            </a:xfrm>
          </p:grpSpPr>
          <p:pic>
            <p:nvPicPr>
              <p:cNvPr id="7311" name="Picture 848" descr="antenna_stylized"/>
              <p:cNvPicPr>
                <a:picLocks noChangeAspect="1" noChangeArrowheads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312" name="Picture 849" descr="laptop_keyboard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313" name="Freeform 850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 w 2982"/>
                  <a:gd name="T1" fmla="*/ 0 h 2442"/>
                  <a:gd name="T2" fmla="*/ 0 w 2982"/>
                  <a:gd name="T3" fmla="*/ 1 h 2442"/>
                  <a:gd name="T4" fmla="*/ 1 w 2982"/>
                  <a:gd name="T5" fmla="*/ 1 h 2442"/>
                  <a:gd name="T6" fmla="*/ 1 w 2982"/>
                  <a:gd name="T7" fmla="*/ 1 h 2442"/>
                  <a:gd name="T8" fmla="*/ 1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7314" name="Picture 851" descr="screen"/>
              <p:cNvPicPr>
                <a:picLocks noChangeAspect="1" noChangeArrowheads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315" name="Freeform 852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 w 2528"/>
                  <a:gd name="T3" fmla="*/ 1 h 455"/>
                  <a:gd name="T4" fmla="*/ 1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6" name="Freeform 853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 w 702"/>
                  <a:gd name="T1" fmla="*/ 0 h 1893"/>
                  <a:gd name="T2" fmla="*/ 0 w 702"/>
                  <a:gd name="T3" fmla="*/ 1 h 1893"/>
                  <a:gd name="T4" fmla="*/ 1 w 702"/>
                  <a:gd name="T5" fmla="*/ 1 h 1893"/>
                  <a:gd name="T6" fmla="*/ 1 w 702"/>
                  <a:gd name="T7" fmla="*/ 1 h 1893"/>
                  <a:gd name="T8" fmla="*/ 1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7" name="Freeform 854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 w 756"/>
                  <a:gd name="T1" fmla="*/ 0 h 2184"/>
                  <a:gd name="T2" fmla="*/ 1 w 756"/>
                  <a:gd name="T3" fmla="*/ 1 h 2184"/>
                  <a:gd name="T4" fmla="*/ 0 w 756"/>
                  <a:gd name="T5" fmla="*/ 1 h 2184"/>
                  <a:gd name="T6" fmla="*/ 1 w 756"/>
                  <a:gd name="T7" fmla="*/ 1 h 2184"/>
                  <a:gd name="T8" fmla="*/ 1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8" name="Freeform 855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 w 2773"/>
                  <a:gd name="T5" fmla="*/ 1 h 738"/>
                  <a:gd name="T6" fmla="*/ 1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9" name="Freeform 856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 w 637"/>
                  <a:gd name="T1" fmla="*/ 0 h 1659"/>
                  <a:gd name="T2" fmla="*/ 1 w 637"/>
                  <a:gd name="T3" fmla="*/ 0 h 1659"/>
                  <a:gd name="T4" fmla="*/ 1 w 637"/>
                  <a:gd name="T5" fmla="*/ 8 h 1659"/>
                  <a:gd name="T6" fmla="*/ 0 w 637"/>
                  <a:gd name="T7" fmla="*/ 8 h 1659"/>
                  <a:gd name="T8" fmla="*/ 1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20" name="Freeform 857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1 h 550"/>
                  <a:gd name="T4" fmla="*/ 4 w 2216"/>
                  <a:gd name="T5" fmla="*/ 3 h 550"/>
                  <a:gd name="T6" fmla="*/ 4 w 2216"/>
                  <a:gd name="T7" fmla="*/ 2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321" name="Group 858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7328" name="Freeform 859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29" name="Freeform 860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30" name="Freeform 861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31" name="Freeform 862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32" name="Freeform 863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33" name="Freeform 864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322" name="Freeform 865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 h 792"/>
                  <a:gd name="T2" fmla="*/ 1 w 990"/>
                  <a:gd name="T3" fmla="*/ 0 h 792"/>
                  <a:gd name="T4" fmla="*/ 1 w 990"/>
                  <a:gd name="T5" fmla="*/ 1 h 792"/>
                  <a:gd name="T6" fmla="*/ 0 w 990"/>
                  <a:gd name="T7" fmla="*/ 1 h 792"/>
                  <a:gd name="T8" fmla="*/ 1 w 990"/>
                  <a:gd name="T9" fmla="*/ 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23" name="Freeform 866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24" name="Freeform 867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1 h 147"/>
                  <a:gd name="T4" fmla="*/ 0 w 26"/>
                  <a:gd name="T5" fmla="*/ 1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25" name="Freeform 868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 w 1176"/>
                  <a:gd name="T1" fmla="*/ 0 h 606"/>
                  <a:gd name="T2" fmla="*/ 0 w 1176"/>
                  <a:gd name="T3" fmla="*/ 1 h 606"/>
                  <a:gd name="T4" fmla="*/ 1 w 1176"/>
                  <a:gd name="T5" fmla="*/ 1 h 606"/>
                  <a:gd name="T6" fmla="*/ 1 w 1176"/>
                  <a:gd name="T7" fmla="*/ 1 h 606"/>
                  <a:gd name="T8" fmla="*/ 1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26" name="Freeform 869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27" name="Freeform 870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1 h 723"/>
                  <a:gd name="T6" fmla="*/ 0 w 2532"/>
                  <a:gd name="T7" fmla="*/ 1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36" name="Group 871"/>
            <p:cNvGrpSpPr>
              <a:grpSpLocks/>
            </p:cNvGrpSpPr>
            <p:nvPr/>
          </p:nvGrpSpPr>
          <p:grpSpPr bwMode="auto">
            <a:xfrm>
              <a:off x="4329" y="3456"/>
              <a:ext cx="299" cy="257"/>
              <a:chOff x="877" y="1008"/>
              <a:chExt cx="2747" cy="2591"/>
            </a:xfrm>
          </p:grpSpPr>
          <p:pic>
            <p:nvPicPr>
              <p:cNvPr id="7288" name="Picture 872" descr="antenna_stylized"/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89" name="Picture 873" descr="laptop_keyboard"/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290" name="Freeform 874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 w 2982"/>
                  <a:gd name="T1" fmla="*/ 0 h 2442"/>
                  <a:gd name="T2" fmla="*/ 0 w 2982"/>
                  <a:gd name="T3" fmla="*/ 1 h 2442"/>
                  <a:gd name="T4" fmla="*/ 1 w 2982"/>
                  <a:gd name="T5" fmla="*/ 1 h 2442"/>
                  <a:gd name="T6" fmla="*/ 1 w 2982"/>
                  <a:gd name="T7" fmla="*/ 1 h 2442"/>
                  <a:gd name="T8" fmla="*/ 1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7291" name="Picture 875" descr="screen"/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292" name="Freeform 876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 w 2528"/>
                  <a:gd name="T3" fmla="*/ 1 h 455"/>
                  <a:gd name="T4" fmla="*/ 1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3" name="Freeform 877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 w 702"/>
                  <a:gd name="T1" fmla="*/ 0 h 1893"/>
                  <a:gd name="T2" fmla="*/ 0 w 702"/>
                  <a:gd name="T3" fmla="*/ 1 h 1893"/>
                  <a:gd name="T4" fmla="*/ 1 w 702"/>
                  <a:gd name="T5" fmla="*/ 1 h 1893"/>
                  <a:gd name="T6" fmla="*/ 1 w 702"/>
                  <a:gd name="T7" fmla="*/ 1 h 1893"/>
                  <a:gd name="T8" fmla="*/ 1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4" name="Freeform 878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 w 756"/>
                  <a:gd name="T1" fmla="*/ 0 h 2184"/>
                  <a:gd name="T2" fmla="*/ 1 w 756"/>
                  <a:gd name="T3" fmla="*/ 1 h 2184"/>
                  <a:gd name="T4" fmla="*/ 0 w 756"/>
                  <a:gd name="T5" fmla="*/ 1 h 2184"/>
                  <a:gd name="T6" fmla="*/ 1 w 756"/>
                  <a:gd name="T7" fmla="*/ 1 h 2184"/>
                  <a:gd name="T8" fmla="*/ 1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5" name="Freeform 879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 w 2773"/>
                  <a:gd name="T5" fmla="*/ 1 h 738"/>
                  <a:gd name="T6" fmla="*/ 1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6" name="Freeform 880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 w 637"/>
                  <a:gd name="T1" fmla="*/ 0 h 1659"/>
                  <a:gd name="T2" fmla="*/ 1 w 637"/>
                  <a:gd name="T3" fmla="*/ 0 h 1659"/>
                  <a:gd name="T4" fmla="*/ 1 w 637"/>
                  <a:gd name="T5" fmla="*/ 8 h 1659"/>
                  <a:gd name="T6" fmla="*/ 0 w 637"/>
                  <a:gd name="T7" fmla="*/ 8 h 1659"/>
                  <a:gd name="T8" fmla="*/ 1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7" name="Freeform 881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1 h 550"/>
                  <a:gd name="T4" fmla="*/ 4 w 2216"/>
                  <a:gd name="T5" fmla="*/ 3 h 550"/>
                  <a:gd name="T6" fmla="*/ 4 w 2216"/>
                  <a:gd name="T7" fmla="*/ 2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298" name="Group 882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7305" name="Freeform 883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06" name="Freeform 884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07" name="Freeform 885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08" name="Freeform 886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09" name="Freeform 887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10" name="Freeform 888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299" name="Freeform 889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 h 792"/>
                  <a:gd name="T2" fmla="*/ 1 w 990"/>
                  <a:gd name="T3" fmla="*/ 0 h 792"/>
                  <a:gd name="T4" fmla="*/ 1 w 990"/>
                  <a:gd name="T5" fmla="*/ 1 h 792"/>
                  <a:gd name="T6" fmla="*/ 0 w 990"/>
                  <a:gd name="T7" fmla="*/ 1 h 792"/>
                  <a:gd name="T8" fmla="*/ 1 w 990"/>
                  <a:gd name="T9" fmla="*/ 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0" name="Freeform 890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1" name="Freeform 891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1 h 147"/>
                  <a:gd name="T4" fmla="*/ 0 w 26"/>
                  <a:gd name="T5" fmla="*/ 1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2" name="Freeform 892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 w 1176"/>
                  <a:gd name="T1" fmla="*/ 0 h 606"/>
                  <a:gd name="T2" fmla="*/ 0 w 1176"/>
                  <a:gd name="T3" fmla="*/ 1 h 606"/>
                  <a:gd name="T4" fmla="*/ 1 w 1176"/>
                  <a:gd name="T5" fmla="*/ 1 h 606"/>
                  <a:gd name="T6" fmla="*/ 1 w 1176"/>
                  <a:gd name="T7" fmla="*/ 1 h 606"/>
                  <a:gd name="T8" fmla="*/ 1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3" name="Freeform 893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4" name="Freeform 894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1 h 723"/>
                  <a:gd name="T6" fmla="*/ 0 w 2532"/>
                  <a:gd name="T7" fmla="*/ 1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37" name="Group 895"/>
            <p:cNvGrpSpPr>
              <a:grpSpLocks/>
            </p:cNvGrpSpPr>
            <p:nvPr/>
          </p:nvGrpSpPr>
          <p:grpSpPr bwMode="auto">
            <a:xfrm>
              <a:off x="3503" y="1916"/>
              <a:ext cx="280" cy="257"/>
              <a:chOff x="877" y="1008"/>
              <a:chExt cx="2747" cy="2591"/>
            </a:xfrm>
          </p:grpSpPr>
          <p:pic>
            <p:nvPicPr>
              <p:cNvPr id="7265" name="Picture 896" descr="antenna_stylized"/>
              <p:cNvPicPr>
                <a:picLocks noChangeAspect="1" noChangeArrowheads="1"/>
              </p:cNvPicPr>
              <p:nvPr/>
            </p:nvPicPr>
            <p:blipFill>
              <a:blip r:embed="rId1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66" name="Picture 897" descr="laptop_keyboard"/>
              <p:cNvPicPr>
                <a:picLocks noChangeAspect="1" noChangeArrowheads="1"/>
              </p:cNvPicPr>
              <p:nvPr/>
            </p:nvPicPr>
            <p:blipFill>
              <a:blip r:embed="rId2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267" name="Freeform 898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 w 2982"/>
                  <a:gd name="T1" fmla="*/ 0 h 2442"/>
                  <a:gd name="T2" fmla="*/ 0 w 2982"/>
                  <a:gd name="T3" fmla="*/ 1 h 2442"/>
                  <a:gd name="T4" fmla="*/ 1 w 2982"/>
                  <a:gd name="T5" fmla="*/ 1 h 2442"/>
                  <a:gd name="T6" fmla="*/ 1 w 2982"/>
                  <a:gd name="T7" fmla="*/ 1 h 2442"/>
                  <a:gd name="T8" fmla="*/ 1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7268" name="Picture 899" descr="screen"/>
              <p:cNvPicPr>
                <a:picLocks noChangeAspect="1" noChangeArrowheads="1"/>
              </p:cNvPicPr>
              <p:nvPr/>
            </p:nvPicPr>
            <p:blipFill>
              <a:blip r:embed="rId2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269" name="Freeform 900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 w 2528"/>
                  <a:gd name="T3" fmla="*/ 1 h 455"/>
                  <a:gd name="T4" fmla="*/ 1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0" name="Freeform 901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 w 702"/>
                  <a:gd name="T1" fmla="*/ 0 h 1893"/>
                  <a:gd name="T2" fmla="*/ 0 w 702"/>
                  <a:gd name="T3" fmla="*/ 1 h 1893"/>
                  <a:gd name="T4" fmla="*/ 1 w 702"/>
                  <a:gd name="T5" fmla="*/ 1 h 1893"/>
                  <a:gd name="T6" fmla="*/ 1 w 702"/>
                  <a:gd name="T7" fmla="*/ 1 h 1893"/>
                  <a:gd name="T8" fmla="*/ 1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1" name="Freeform 902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 w 756"/>
                  <a:gd name="T1" fmla="*/ 0 h 2184"/>
                  <a:gd name="T2" fmla="*/ 1 w 756"/>
                  <a:gd name="T3" fmla="*/ 1 h 2184"/>
                  <a:gd name="T4" fmla="*/ 0 w 756"/>
                  <a:gd name="T5" fmla="*/ 1 h 2184"/>
                  <a:gd name="T6" fmla="*/ 1 w 756"/>
                  <a:gd name="T7" fmla="*/ 1 h 2184"/>
                  <a:gd name="T8" fmla="*/ 1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2" name="Freeform 903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 w 2773"/>
                  <a:gd name="T5" fmla="*/ 1 h 738"/>
                  <a:gd name="T6" fmla="*/ 1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3" name="Freeform 904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 w 637"/>
                  <a:gd name="T1" fmla="*/ 0 h 1659"/>
                  <a:gd name="T2" fmla="*/ 1 w 637"/>
                  <a:gd name="T3" fmla="*/ 0 h 1659"/>
                  <a:gd name="T4" fmla="*/ 1 w 637"/>
                  <a:gd name="T5" fmla="*/ 8 h 1659"/>
                  <a:gd name="T6" fmla="*/ 0 w 637"/>
                  <a:gd name="T7" fmla="*/ 8 h 1659"/>
                  <a:gd name="T8" fmla="*/ 1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4" name="Freeform 905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1 h 550"/>
                  <a:gd name="T4" fmla="*/ 4 w 2216"/>
                  <a:gd name="T5" fmla="*/ 3 h 550"/>
                  <a:gd name="T6" fmla="*/ 4 w 2216"/>
                  <a:gd name="T7" fmla="*/ 2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275" name="Group 906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7282" name="Freeform 907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3" name="Freeform 908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4" name="Freeform 909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5" name="Freeform 910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6" name="Freeform 911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7" name="Freeform 912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276" name="Freeform 913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 h 792"/>
                  <a:gd name="T2" fmla="*/ 1 w 990"/>
                  <a:gd name="T3" fmla="*/ 0 h 792"/>
                  <a:gd name="T4" fmla="*/ 1 w 990"/>
                  <a:gd name="T5" fmla="*/ 1 h 792"/>
                  <a:gd name="T6" fmla="*/ 0 w 990"/>
                  <a:gd name="T7" fmla="*/ 1 h 792"/>
                  <a:gd name="T8" fmla="*/ 1 w 990"/>
                  <a:gd name="T9" fmla="*/ 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7" name="Freeform 914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8" name="Freeform 915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1 h 147"/>
                  <a:gd name="T4" fmla="*/ 0 w 26"/>
                  <a:gd name="T5" fmla="*/ 1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9" name="Freeform 916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 w 1176"/>
                  <a:gd name="T1" fmla="*/ 0 h 606"/>
                  <a:gd name="T2" fmla="*/ 0 w 1176"/>
                  <a:gd name="T3" fmla="*/ 1 h 606"/>
                  <a:gd name="T4" fmla="*/ 1 w 1176"/>
                  <a:gd name="T5" fmla="*/ 1 h 606"/>
                  <a:gd name="T6" fmla="*/ 1 w 1176"/>
                  <a:gd name="T7" fmla="*/ 1 h 606"/>
                  <a:gd name="T8" fmla="*/ 1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0" name="Freeform 917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1" name="Freeform 918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1 h 723"/>
                  <a:gd name="T6" fmla="*/ 0 w 2532"/>
                  <a:gd name="T7" fmla="*/ 1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38" name="Group 919"/>
            <p:cNvGrpSpPr>
              <a:grpSpLocks/>
            </p:cNvGrpSpPr>
            <p:nvPr/>
          </p:nvGrpSpPr>
          <p:grpSpPr bwMode="auto">
            <a:xfrm flipH="1">
              <a:off x="3742" y="2030"/>
              <a:ext cx="261" cy="235"/>
              <a:chOff x="2839" y="3501"/>
              <a:chExt cx="755" cy="803"/>
            </a:xfrm>
          </p:grpSpPr>
          <p:pic>
            <p:nvPicPr>
              <p:cNvPr id="7263" name="Picture 92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264" name="Freeform 921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7239" name="Group 922"/>
            <p:cNvGrpSpPr>
              <a:grpSpLocks/>
            </p:cNvGrpSpPr>
            <p:nvPr/>
          </p:nvGrpSpPr>
          <p:grpSpPr bwMode="auto">
            <a:xfrm>
              <a:off x="4603" y="3416"/>
              <a:ext cx="299" cy="257"/>
              <a:chOff x="877" y="1008"/>
              <a:chExt cx="2747" cy="2591"/>
            </a:xfrm>
          </p:grpSpPr>
          <p:pic>
            <p:nvPicPr>
              <p:cNvPr id="7240" name="Picture 923" descr="antenna_stylized"/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41" name="Picture 924" descr="laptop_keyboard"/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242" name="Freeform 925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 w 2982"/>
                  <a:gd name="T1" fmla="*/ 0 h 2442"/>
                  <a:gd name="T2" fmla="*/ 0 w 2982"/>
                  <a:gd name="T3" fmla="*/ 1 h 2442"/>
                  <a:gd name="T4" fmla="*/ 1 w 2982"/>
                  <a:gd name="T5" fmla="*/ 1 h 2442"/>
                  <a:gd name="T6" fmla="*/ 1 w 2982"/>
                  <a:gd name="T7" fmla="*/ 1 h 2442"/>
                  <a:gd name="T8" fmla="*/ 1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7243" name="Picture 926" descr="screen"/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244" name="Freeform 927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 w 2528"/>
                  <a:gd name="T3" fmla="*/ 1 h 455"/>
                  <a:gd name="T4" fmla="*/ 1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5" name="Freeform 928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 w 702"/>
                  <a:gd name="T1" fmla="*/ 0 h 1893"/>
                  <a:gd name="T2" fmla="*/ 0 w 702"/>
                  <a:gd name="T3" fmla="*/ 1 h 1893"/>
                  <a:gd name="T4" fmla="*/ 1 w 702"/>
                  <a:gd name="T5" fmla="*/ 1 h 1893"/>
                  <a:gd name="T6" fmla="*/ 1 w 702"/>
                  <a:gd name="T7" fmla="*/ 1 h 1893"/>
                  <a:gd name="T8" fmla="*/ 1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6" name="Freeform 929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 w 756"/>
                  <a:gd name="T1" fmla="*/ 0 h 2184"/>
                  <a:gd name="T2" fmla="*/ 1 w 756"/>
                  <a:gd name="T3" fmla="*/ 1 h 2184"/>
                  <a:gd name="T4" fmla="*/ 0 w 756"/>
                  <a:gd name="T5" fmla="*/ 1 h 2184"/>
                  <a:gd name="T6" fmla="*/ 1 w 756"/>
                  <a:gd name="T7" fmla="*/ 1 h 2184"/>
                  <a:gd name="T8" fmla="*/ 1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7" name="Freeform 930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 w 2773"/>
                  <a:gd name="T5" fmla="*/ 1 h 738"/>
                  <a:gd name="T6" fmla="*/ 1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8" name="Freeform 931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 w 637"/>
                  <a:gd name="T1" fmla="*/ 0 h 1659"/>
                  <a:gd name="T2" fmla="*/ 1 w 637"/>
                  <a:gd name="T3" fmla="*/ 0 h 1659"/>
                  <a:gd name="T4" fmla="*/ 1 w 637"/>
                  <a:gd name="T5" fmla="*/ 8 h 1659"/>
                  <a:gd name="T6" fmla="*/ 0 w 637"/>
                  <a:gd name="T7" fmla="*/ 8 h 1659"/>
                  <a:gd name="T8" fmla="*/ 1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9" name="Freeform 932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1 h 550"/>
                  <a:gd name="T4" fmla="*/ 4 w 2216"/>
                  <a:gd name="T5" fmla="*/ 3 h 550"/>
                  <a:gd name="T6" fmla="*/ 4 w 2216"/>
                  <a:gd name="T7" fmla="*/ 2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250" name="Group 933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7257" name="Freeform 934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58" name="Freeform 935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59" name="Freeform 936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60" name="Freeform 937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61" name="Freeform 938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62" name="Freeform 939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251" name="Freeform 940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 h 792"/>
                  <a:gd name="T2" fmla="*/ 1 w 990"/>
                  <a:gd name="T3" fmla="*/ 0 h 792"/>
                  <a:gd name="T4" fmla="*/ 1 w 990"/>
                  <a:gd name="T5" fmla="*/ 1 h 792"/>
                  <a:gd name="T6" fmla="*/ 0 w 990"/>
                  <a:gd name="T7" fmla="*/ 1 h 792"/>
                  <a:gd name="T8" fmla="*/ 1 w 990"/>
                  <a:gd name="T9" fmla="*/ 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2" name="Freeform 941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3" name="Freeform 942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1 h 147"/>
                  <a:gd name="T4" fmla="*/ 0 w 26"/>
                  <a:gd name="T5" fmla="*/ 1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4" name="Freeform 943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 w 1176"/>
                  <a:gd name="T1" fmla="*/ 0 h 606"/>
                  <a:gd name="T2" fmla="*/ 0 w 1176"/>
                  <a:gd name="T3" fmla="*/ 1 h 606"/>
                  <a:gd name="T4" fmla="*/ 1 w 1176"/>
                  <a:gd name="T5" fmla="*/ 1 h 606"/>
                  <a:gd name="T6" fmla="*/ 1 w 1176"/>
                  <a:gd name="T7" fmla="*/ 1 h 606"/>
                  <a:gd name="T8" fmla="*/ 1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5" name="Freeform 944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6" name="Freeform 945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1 h 723"/>
                  <a:gd name="T6" fmla="*/ 0 w 2532"/>
                  <a:gd name="T7" fmla="*/ 1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75108" name="Rectangle 2"/>
          <p:cNvSpPr>
            <a:spLocks noGrp="1" noChangeArrowheads="1"/>
          </p:cNvSpPr>
          <p:nvPr>
            <p:ph type="title"/>
          </p:nvPr>
        </p:nvSpPr>
        <p:spPr>
          <a:xfrm>
            <a:off x="411163" y="138113"/>
            <a:ext cx="7772400" cy="871537"/>
          </a:xfrm>
        </p:spPr>
        <p:txBody>
          <a:bodyPr/>
          <a:lstStyle/>
          <a:p>
            <a:pPr>
              <a:defRPr/>
            </a:pPr>
            <a:r>
              <a:rPr lang="en-US" smtClean="0">
                <a:latin typeface="Gill Sans MT" charset="0"/>
                <a:cs typeface="+mj-cs"/>
              </a:rPr>
              <a:t>Pure </a:t>
            </a:r>
            <a:r>
              <a:rPr lang="en-US" sz="4000" smtClean="0">
                <a:latin typeface="Gill Sans MT" charset="0"/>
                <a:cs typeface="+mj-cs"/>
              </a:rPr>
              <a:t>P2P</a:t>
            </a:r>
            <a:r>
              <a:rPr lang="en-US" smtClean="0">
                <a:latin typeface="Gill Sans MT" charset="0"/>
                <a:cs typeface="+mj-cs"/>
              </a:rPr>
              <a:t> architecture</a:t>
            </a:r>
          </a:p>
        </p:txBody>
      </p:sp>
      <p:sp>
        <p:nvSpPr>
          <p:cNvPr id="17510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5600" y="1276350"/>
            <a:ext cx="4049713" cy="4648200"/>
          </a:xfrm>
        </p:spPr>
        <p:txBody>
          <a:bodyPr/>
          <a:lstStyle/>
          <a:p>
            <a:pPr>
              <a:defRPr/>
            </a:pPr>
            <a:r>
              <a:rPr lang="en-US" i="1" smtClean="0">
                <a:latin typeface="Gill Sans MT" charset="0"/>
              </a:rPr>
              <a:t>no</a:t>
            </a:r>
            <a:r>
              <a:rPr lang="en-US" smtClean="0">
                <a:latin typeface="Gill Sans MT" charset="0"/>
              </a:rPr>
              <a:t> always-on server</a:t>
            </a:r>
          </a:p>
          <a:p>
            <a:pPr>
              <a:defRPr/>
            </a:pPr>
            <a:r>
              <a:rPr lang="en-US" smtClean="0">
                <a:latin typeface="Gill Sans MT" charset="0"/>
              </a:rPr>
              <a:t>arbitrary end systems directly communicate</a:t>
            </a:r>
          </a:p>
          <a:p>
            <a:pPr>
              <a:defRPr/>
            </a:pPr>
            <a:r>
              <a:rPr lang="en-US" smtClean="0">
                <a:latin typeface="Gill Sans MT" charset="0"/>
              </a:rPr>
              <a:t>peers are intermittently connected and change IP addresses</a:t>
            </a:r>
            <a:endParaRPr lang="en-US" i="1" smtClean="0">
              <a:solidFill>
                <a:srgbClr val="000099"/>
              </a:solidFill>
              <a:latin typeface="Gill Sans MT" charset="0"/>
            </a:endParaRPr>
          </a:p>
          <a:p>
            <a:pPr>
              <a:spcBef>
                <a:spcPct val="60000"/>
              </a:spcBef>
              <a:buFont typeface="Wingdings" charset="0"/>
              <a:buNone/>
              <a:defRPr/>
            </a:pPr>
            <a:r>
              <a:rPr lang="en-US" i="1" smtClean="0">
                <a:solidFill>
                  <a:srgbClr val="000099"/>
                </a:solidFill>
                <a:latin typeface="Gill Sans MT" charset="0"/>
              </a:rPr>
              <a:t>examples:</a:t>
            </a:r>
          </a:p>
          <a:p>
            <a:pPr lvl="1">
              <a:defRPr/>
            </a:pPr>
            <a:r>
              <a:rPr lang="en-US" smtClean="0">
                <a:latin typeface="Gill Sans MT" charset="0"/>
              </a:rPr>
              <a:t>file distribution (BitTorrent)</a:t>
            </a:r>
          </a:p>
          <a:p>
            <a:pPr lvl="1">
              <a:defRPr/>
            </a:pPr>
            <a:r>
              <a:rPr lang="en-US" smtClean="0">
                <a:latin typeface="Gill Sans MT" charset="0"/>
              </a:rPr>
              <a:t>Streaming (KanKan)</a:t>
            </a:r>
          </a:p>
          <a:p>
            <a:pPr lvl="1">
              <a:defRPr/>
            </a:pPr>
            <a:r>
              <a:rPr lang="en-US" smtClean="0">
                <a:latin typeface="Gill Sans MT" charset="0"/>
              </a:rPr>
              <a:t>VoIP (Skype) </a:t>
            </a:r>
          </a:p>
          <a:p>
            <a:pPr>
              <a:buFont typeface="Wingdings" charset="0"/>
              <a:buNone/>
              <a:defRPr/>
            </a:pPr>
            <a:endParaRPr lang="en-US" sz="2400" smtClean="0">
              <a:latin typeface="Gill Sans MT" charset="0"/>
            </a:endParaRPr>
          </a:p>
          <a:p>
            <a:pPr>
              <a:defRPr/>
            </a:pPr>
            <a:endParaRPr lang="en-US" sz="2400" smtClean="0">
              <a:latin typeface="Gill Sans MT" charset="0"/>
            </a:endParaRPr>
          </a:p>
        </p:txBody>
      </p:sp>
      <p:sp>
        <p:nvSpPr>
          <p:cNvPr id="7173" name="Line 1034"/>
          <p:cNvSpPr>
            <a:spLocks noChangeShapeType="1"/>
          </p:cNvSpPr>
          <p:nvPr/>
        </p:nvSpPr>
        <p:spPr bwMode="auto">
          <a:xfrm flipH="1">
            <a:off x="5783263" y="1597025"/>
            <a:ext cx="828675" cy="1203325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Line 1035"/>
          <p:cNvSpPr>
            <a:spLocks noChangeShapeType="1"/>
          </p:cNvSpPr>
          <p:nvPr/>
        </p:nvSpPr>
        <p:spPr bwMode="auto">
          <a:xfrm>
            <a:off x="5657850" y="3160713"/>
            <a:ext cx="30163" cy="155575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5" name="Line 1036"/>
          <p:cNvSpPr>
            <a:spLocks noChangeShapeType="1"/>
          </p:cNvSpPr>
          <p:nvPr/>
        </p:nvSpPr>
        <p:spPr bwMode="auto">
          <a:xfrm>
            <a:off x="6118225" y="3260725"/>
            <a:ext cx="1296988" cy="203835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9DD8E8-32FF-8843-A2F4-39D3813462E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09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5" name="Rectangle 2"/>
          <p:cNvSpPr>
            <a:spLocks noGrp="1" noChangeArrowheads="1"/>
          </p:cNvSpPr>
          <p:nvPr>
            <p:ph type="title"/>
          </p:nvPr>
        </p:nvSpPr>
        <p:spPr>
          <a:xfrm>
            <a:off x="298450" y="153988"/>
            <a:ext cx="8520113" cy="773112"/>
          </a:xfrm>
        </p:spPr>
        <p:txBody>
          <a:bodyPr/>
          <a:lstStyle/>
          <a:p>
            <a:pPr>
              <a:defRPr/>
            </a:pPr>
            <a:r>
              <a:rPr lang="en-US" smtClean="0">
                <a:latin typeface="Gill Sans MT" charset="0"/>
                <a:cs typeface="+mj-cs"/>
              </a:rPr>
              <a:t>File distribution: client-server vs P2P</a:t>
            </a:r>
          </a:p>
        </p:txBody>
      </p:sp>
      <p:sp>
        <p:nvSpPr>
          <p:cNvPr id="177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7307262" cy="906462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 u="sng" dirty="0" smtClean="0">
                <a:solidFill>
                  <a:srgbClr val="CC0000"/>
                </a:solidFill>
                <a:latin typeface="Gill Sans MT" charset="0"/>
              </a:rPr>
              <a:t>Question</a:t>
            </a:r>
            <a:r>
              <a:rPr lang="en-US" i="1" dirty="0" smtClean="0">
                <a:solidFill>
                  <a:srgbClr val="CC0000"/>
                </a:solidFill>
                <a:latin typeface="Gill Sans MT" charset="0"/>
              </a:rPr>
              <a:t>:</a:t>
            </a:r>
            <a:r>
              <a:rPr lang="en-US" dirty="0" smtClean="0">
                <a:latin typeface="Gill Sans MT" charset="0"/>
              </a:rPr>
              <a:t> how much time to distribute file (size </a:t>
            </a:r>
            <a:r>
              <a:rPr lang="en-US" i="1" dirty="0" smtClean="0">
                <a:latin typeface="Gill Sans MT" charset="0"/>
              </a:rPr>
              <a:t>F</a:t>
            </a:r>
            <a:r>
              <a:rPr lang="en-US" dirty="0" smtClean="0">
                <a:latin typeface="Gill Sans MT" charset="0"/>
              </a:rPr>
              <a:t>) from one server to </a:t>
            </a:r>
            <a:r>
              <a:rPr lang="en-US" i="1" dirty="0" smtClean="0">
                <a:latin typeface="Gill Sans MT" charset="0"/>
              </a:rPr>
              <a:t>N  peers</a:t>
            </a:r>
            <a:r>
              <a:rPr lang="en-US" dirty="0" smtClean="0">
                <a:latin typeface="Gill Sans MT" charset="0"/>
              </a:rPr>
              <a:t>?</a:t>
            </a:r>
          </a:p>
          <a:p>
            <a:pPr lvl="1">
              <a:defRPr/>
            </a:pPr>
            <a:r>
              <a:rPr lang="en-US" dirty="0" smtClean="0">
                <a:latin typeface="Gill Sans MT" charset="0"/>
              </a:rPr>
              <a:t>peer upload/download capacity is limited resource</a:t>
            </a:r>
          </a:p>
        </p:txBody>
      </p:sp>
      <p:sp>
        <p:nvSpPr>
          <p:cNvPr id="9221" name="Freeform 4"/>
          <p:cNvSpPr>
            <a:spLocks/>
          </p:cNvSpPr>
          <p:nvPr/>
        </p:nvSpPr>
        <p:spPr bwMode="auto">
          <a:xfrm>
            <a:off x="2284413" y="4087813"/>
            <a:ext cx="3775075" cy="1755775"/>
          </a:xfrm>
          <a:custGeom>
            <a:avLst/>
            <a:gdLst>
              <a:gd name="T0" fmla="*/ 2147483647 w 1292"/>
              <a:gd name="T1" fmla="*/ 2147483647 h 1255"/>
              <a:gd name="T2" fmla="*/ 2147483647 w 1292"/>
              <a:gd name="T3" fmla="*/ 2147483647 h 1255"/>
              <a:gd name="T4" fmla="*/ 2147483647 w 1292"/>
              <a:gd name="T5" fmla="*/ 2147483647 h 1255"/>
              <a:gd name="T6" fmla="*/ 2147483647 w 1292"/>
              <a:gd name="T7" fmla="*/ 2147483647 h 1255"/>
              <a:gd name="T8" fmla="*/ 2147483647 w 1292"/>
              <a:gd name="T9" fmla="*/ 2147483647 h 1255"/>
              <a:gd name="T10" fmla="*/ 2147483647 w 1292"/>
              <a:gd name="T11" fmla="*/ 2147483647 h 1255"/>
              <a:gd name="T12" fmla="*/ 2147483647 w 1292"/>
              <a:gd name="T13" fmla="*/ 2147483647 h 1255"/>
              <a:gd name="T14" fmla="*/ 2147483647 w 1292"/>
              <a:gd name="T15" fmla="*/ 2147483647 h 1255"/>
              <a:gd name="T16" fmla="*/ 2147483647 w 1292"/>
              <a:gd name="T17" fmla="*/ 2147483647 h 1255"/>
              <a:gd name="T18" fmla="*/ 2147483647 w 1292"/>
              <a:gd name="T19" fmla="*/ 2147483647 h 1255"/>
              <a:gd name="T20" fmla="*/ 2147483647 w 1292"/>
              <a:gd name="T21" fmla="*/ 2147483647 h 1255"/>
              <a:gd name="T22" fmla="*/ 2147483647 w 1292"/>
              <a:gd name="T23" fmla="*/ 2147483647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292"/>
              <a:gd name="T37" fmla="*/ 0 h 1255"/>
              <a:gd name="T38" fmla="*/ 1292 w 1292"/>
              <a:gd name="T39" fmla="*/ 1255 h 125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Line 14"/>
          <p:cNvSpPr>
            <a:spLocks noChangeShapeType="1"/>
          </p:cNvSpPr>
          <p:nvPr/>
        </p:nvSpPr>
        <p:spPr bwMode="auto">
          <a:xfrm>
            <a:off x="1819275" y="4051300"/>
            <a:ext cx="803275" cy="311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Text Box 15"/>
          <p:cNvSpPr txBox="1">
            <a:spLocks noChangeArrowheads="1"/>
          </p:cNvSpPr>
          <p:nvPr/>
        </p:nvSpPr>
        <p:spPr bwMode="auto">
          <a:xfrm>
            <a:off x="2103438" y="3849688"/>
            <a:ext cx="387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i="1">
                <a:latin typeface="Arial" charset="0"/>
              </a:rPr>
              <a:t>u</a:t>
            </a:r>
            <a:r>
              <a:rPr lang="en-US" sz="1800" i="1" baseline="-25000">
                <a:latin typeface="Arial" charset="0"/>
              </a:rPr>
              <a:t>s</a:t>
            </a:r>
          </a:p>
        </p:txBody>
      </p:sp>
      <p:sp>
        <p:nvSpPr>
          <p:cNvPr id="9224" name="Line 39"/>
          <p:cNvSpPr>
            <a:spLocks noChangeShapeType="1"/>
          </p:cNvSpPr>
          <p:nvPr/>
        </p:nvSpPr>
        <p:spPr bwMode="auto">
          <a:xfrm>
            <a:off x="1376363" y="4962525"/>
            <a:ext cx="101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Line 40"/>
          <p:cNvSpPr>
            <a:spLocks noChangeShapeType="1"/>
          </p:cNvSpPr>
          <p:nvPr/>
        </p:nvSpPr>
        <p:spPr bwMode="auto">
          <a:xfrm flipH="1">
            <a:off x="1431925" y="5110163"/>
            <a:ext cx="1003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Text Box 41"/>
          <p:cNvSpPr txBox="1">
            <a:spLocks noChangeArrowheads="1"/>
          </p:cNvSpPr>
          <p:nvPr/>
        </p:nvSpPr>
        <p:spPr bwMode="auto">
          <a:xfrm>
            <a:off x="1665288" y="4573588"/>
            <a:ext cx="609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i="1">
                <a:latin typeface="Arial" charset="0"/>
              </a:rPr>
              <a:t>u</a:t>
            </a:r>
            <a:r>
              <a:rPr lang="en-US" sz="1800" i="1" baseline="-25000">
                <a:latin typeface="Arial" charset="0"/>
              </a:rPr>
              <a:t>N</a:t>
            </a:r>
          </a:p>
        </p:txBody>
      </p:sp>
      <p:sp>
        <p:nvSpPr>
          <p:cNvPr id="9227" name="Text Box 42"/>
          <p:cNvSpPr txBox="1">
            <a:spLocks noChangeArrowheads="1"/>
          </p:cNvSpPr>
          <p:nvPr/>
        </p:nvSpPr>
        <p:spPr bwMode="auto">
          <a:xfrm>
            <a:off x="1646238" y="5087938"/>
            <a:ext cx="609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i="1">
                <a:latin typeface="Arial" charset="0"/>
              </a:rPr>
              <a:t>d</a:t>
            </a:r>
            <a:r>
              <a:rPr lang="en-US" sz="1800" i="1" baseline="-25000">
                <a:latin typeface="Arial" charset="0"/>
              </a:rPr>
              <a:t>N</a:t>
            </a:r>
          </a:p>
        </p:txBody>
      </p:sp>
      <p:sp>
        <p:nvSpPr>
          <p:cNvPr id="9228" name="Text Box 43"/>
          <p:cNvSpPr txBox="1">
            <a:spLocks noChangeArrowheads="1"/>
          </p:cNvSpPr>
          <p:nvPr/>
        </p:nvSpPr>
        <p:spPr bwMode="auto">
          <a:xfrm>
            <a:off x="1146175" y="4071938"/>
            <a:ext cx="11731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server</a:t>
            </a:r>
            <a:endParaRPr lang="en-US" sz="1800" baseline="-25000">
              <a:latin typeface="Arial" charset="0"/>
            </a:endParaRPr>
          </a:p>
        </p:txBody>
      </p:sp>
      <p:sp>
        <p:nvSpPr>
          <p:cNvPr id="9229" name="Text Box 44"/>
          <p:cNvSpPr txBox="1">
            <a:spLocks noChangeArrowheads="1"/>
          </p:cNvSpPr>
          <p:nvPr/>
        </p:nvSpPr>
        <p:spPr bwMode="auto">
          <a:xfrm>
            <a:off x="2825750" y="4598988"/>
            <a:ext cx="2546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chemeClr val="bg1"/>
                </a:solidFill>
                <a:latin typeface="Arial" charset="0"/>
              </a:rPr>
              <a:t>network (with abundant</a:t>
            </a:r>
          </a:p>
          <a:p>
            <a:pPr eaLnBrk="1" hangingPunct="1"/>
            <a:r>
              <a:rPr lang="en-US" sz="1800">
                <a:solidFill>
                  <a:schemeClr val="bg1"/>
                </a:solidFill>
                <a:latin typeface="Arial" charset="0"/>
              </a:rPr>
              <a:t> bandwidth)</a:t>
            </a:r>
          </a:p>
        </p:txBody>
      </p:sp>
      <p:sp>
        <p:nvSpPr>
          <p:cNvPr id="9230" name="Text Box 47"/>
          <p:cNvSpPr txBox="1">
            <a:spLocks noChangeArrowheads="1"/>
          </p:cNvSpPr>
          <p:nvPr/>
        </p:nvSpPr>
        <p:spPr bwMode="auto">
          <a:xfrm>
            <a:off x="254000" y="3824288"/>
            <a:ext cx="1397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i="1">
                <a:latin typeface="Arial" charset="0"/>
              </a:rPr>
              <a:t>file, size F</a:t>
            </a:r>
            <a:endParaRPr lang="en-US" sz="1600" i="1" baseline="-25000">
              <a:latin typeface="Arial" charset="0"/>
            </a:endParaRPr>
          </a:p>
        </p:txBody>
      </p:sp>
      <p:sp>
        <p:nvSpPr>
          <p:cNvPr id="9231" name="Text Box 49"/>
          <p:cNvSpPr txBox="1">
            <a:spLocks noChangeArrowheads="1"/>
          </p:cNvSpPr>
          <p:nvPr/>
        </p:nvSpPr>
        <p:spPr bwMode="auto">
          <a:xfrm>
            <a:off x="1492250" y="2725738"/>
            <a:ext cx="2014538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1800" i="1">
                <a:solidFill>
                  <a:srgbClr val="CC0000"/>
                </a:solidFill>
                <a:latin typeface="Arial" charset="0"/>
              </a:rPr>
              <a:t>u</a:t>
            </a:r>
            <a:r>
              <a:rPr lang="en-US" sz="1800" i="1" baseline="-25000">
                <a:solidFill>
                  <a:srgbClr val="CC0000"/>
                </a:solidFill>
                <a:latin typeface="Arial" charset="0"/>
              </a:rPr>
              <a:t>s</a:t>
            </a:r>
            <a:r>
              <a:rPr lang="en-US" sz="1800" i="1">
                <a:solidFill>
                  <a:srgbClr val="CC0000"/>
                </a:solidFill>
                <a:latin typeface="Arial" charset="0"/>
              </a:rPr>
              <a:t>:</a:t>
            </a:r>
            <a:r>
              <a:rPr lang="en-US" sz="1800">
                <a:latin typeface="Arial" charset="0"/>
              </a:rPr>
              <a:t> server upload capacity</a:t>
            </a:r>
          </a:p>
        </p:txBody>
      </p:sp>
      <p:sp>
        <p:nvSpPr>
          <p:cNvPr id="9232" name="Text Box 50"/>
          <p:cNvSpPr txBox="1">
            <a:spLocks noChangeArrowheads="1"/>
          </p:cNvSpPr>
          <p:nvPr/>
        </p:nvSpPr>
        <p:spPr bwMode="auto">
          <a:xfrm>
            <a:off x="6276975" y="5491163"/>
            <a:ext cx="2590800" cy="56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1800" i="1">
                <a:solidFill>
                  <a:srgbClr val="CC0000"/>
                </a:solidFill>
                <a:latin typeface="Arial" charset="0"/>
              </a:rPr>
              <a:t>u</a:t>
            </a:r>
            <a:r>
              <a:rPr lang="en-US" sz="1800" i="1" baseline="-25000">
                <a:solidFill>
                  <a:srgbClr val="CC0000"/>
                </a:solidFill>
                <a:latin typeface="Arial" charset="0"/>
              </a:rPr>
              <a:t>i</a:t>
            </a:r>
            <a:r>
              <a:rPr lang="en-US" sz="1800" i="1">
                <a:solidFill>
                  <a:srgbClr val="CC0000"/>
                </a:solidFill>
                <a:latin typeface="Arial" charset="0"/>
              </a:rPr>
              <a:t>:</a:t>
            </a:r>
            <a:r>
              <a:rPr lang="en-US" sz="1800">
                <a:latin typeface="Arial" charset="0"/>
              </a:rPr>
              <a:t> peer i upload capacity</a:t>
            </a:r>
          </a:p>
        </p:txBody>
      </p:sp>
      <p:sp>
        <p:nvSpPr>
          <p:cNvPr id="9233" name="Text Box 51"/>
          <p:cNvSpPr txBox="1">
            <a:spLocks noChangeArrowheads="1"/>
          </p:cNvSpPr>
          <p:nvPr/>
        </p:nvSpPr>
        <p:spPr bwMode="auto">
          <a:xfrm>
            <a:off x="6357938" y="3622675"/>
            <a:ext cx="2122487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1800" i="1">
                <a:solidFill>
                  <a:srgbClr val="CC0000"/>
                </a:solidFill>
                <a:latin typeface="Arial" charset="0"/>
              </a:rPr>
              <a:t>d</a:t>
            </a:r>
            <a:r>
              <a:rPr lang="en-US" sz="1800" i="1" baseline="-25000">
                <a:solidFill>
                  <a:srgbClr val="CC0000"/>
                </a:solidFill>
                <a:latin typeface="Arial" charset="0"/>
              </a:rPr>
              <a:t>i</a:t>
            </a:r>
            <a:r>
              <a:rPr lang="en-US" sz="1800" i="1">
                <a:solidFill>
                  <a:srgbClr val="CC0000"/>
                </a:solidFill>
                <a:latin typeface="Arial" charset="0"/>
              </a:rPr>
              <a:t>:</a:t>
            </a:r>
            <a:r>
              <a:rPr lang="en-US" sz="1800">
                <a:latin typeface="Arial" charset="0"/>
              </a:rPr>
              <a:t> peer i download capacity</a:t>
            </a:r>
          </a:p>
        </p:txBody>
      </p:sp>
      <p:sp>
        <p:nvSpPr>
          <p:cNvPr id="9235" name="AutoShape 327"/>
          <p:cNvSpPr>
            <a:spLocks noChangeArrowheads="1"/>
          </p:cNvSpPr>
          <p:nvPr/>
        </p:nvSpPr>
        <p:spPr bwMode="auto">
          <a:xfrm>
            <a:off x="763588" y="3270250"/>
            <a:ext cx="592137" cy="581025"/>
          </a:xfrm>
          <a:prstGeom prst="can">
            <a:avLst>
              <a:gd name="adj" fmla="val 20218"/>
            </a:avLst>
          </a:prstGeom>
          <a:gradFill rotWithShape="1">
            <a:gsLst>
              <a:gs pos="0">
                <a:srgbClr val="000099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charset="0"/>
            </a:endParaRPr>
          </a:p>
        </p:txBody>
      </p:sp>
      <p:grpSp>
        <p:nvGrpSpPr>
          <p:cNvPr id="9236" name="Group 76"/>
          <p:cNvGrpSpPr>
            <a:grpSpLocks/>
          </p:cNvGrpSpPr>
          <p:nvPr/>
        </p:nvGrpSpPr>
        <p:grpSpPr bwMode="auto">
          <a:xfrm>
            <a:off x="3498850" y="3548063"/>
            <a:ext cx="2138363" cy="903287"/>
            <a:chOff x="2204" y="2030"/>
            <a:chExt cx="1347" cy="774"/>
          </a:xfrm>
        </p:grpSpPr>
        <p:sp>
          <p:nvSpPr>
            <p:cNvPr id="9289" name="Text Box 19"/>
            <p:cNvSpPr txBox="1">
              <a:spLocks noChangeArrowheads="1"/>
            </p:cNvSpPr>
            <p:nvPr/>
          </p:nvSpPr>
          <p:spPr bwMode="auto">
            <a:xfrm>
              <a:off x="2856" y="2271"/>
              <a:ext cx="384" cy="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i="1">
                  <a:latin typeface="Arial" charset="0"/>
                </a:rPr>
                <a:t>u</a:t>
              </a:r>
              <a:r>
                <a:rPr lang="en-US" sz="1800" i="1" baseline="-25000">
                  <a:latin typeface="Arial" charset="0"/>
                </a:rPr>
                <a:t>2</a:t>
              </a:r>
            </a:p>
          </p:txBody>
        </p:sp>
        <p:sp>
          <p:nvSpPr>
            <p:cNvPr id="9290" name="Line 22"/>
            <p:cNvSpPr>
              <a:spLocks noChangeShapeType="1"/>
            </p:cNvSpPr>
            <p:nvPr/>
          </p:nvSpPr>
          <p:spPr bwMode="auto">
            <a:xfrm flipV="1">
              <a:off x="2997" y="2133"/>
              <a:ext cx="200" cy="6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1" name="Line 23"/>
            <p:cNvSpPr>
              <a:spLocks noChangeShapeType="1"/>
            </p:cNvSpPr>
            <p:nvPr/>
          </p:nvSpPr>
          <p:spPr bwMode="auto">
            <a:xfrm flipH="1">
              <a:off x="3082" y="2141"/>
              <a:ext cx="208" cy="6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2" name="Text Box 24"/>
            <p:cNvSpPr txBox="1">
              <a:spLocks noChangeArrowheads="1"/>
            </p:cNvSpPr>
            <p:nvPr/>
          </p:nvSpPr>
          <p:spPr bwMode="auto">
            <a:xfrm>
              <a:off x="3167" y="2332"/>
              <a:ext cx="384" cy="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i="1">
                  <a:latin typeface="Arial" charset="0"/>
                </a:rPr>
                <a:t>d</a:t>
              </a:r>
              <a:r>
                <a:rPr lang="en-US" sz="1800" i="1" baseline="-25000">
                  <a:latin typeface="Arial" charset="0"/>
                </a:rPr>
                <a:t>2</a:t>
              </a:r>
            </a:p>
          </p:txBody>
        </p:sp>
        <p:sp>
          <p:nvSpPr>
            <p:cNvPr id="9293" name="Text Box 19"/>
            <p:cNvSpPr txBox="1">
              <a:spLocks noChangeArrowheads="1"/>
            </p:cNvSpPr>
            <p:nvPr/>
          </p:nvSpPr>
          <p:spPr bwMode="auto">
            <a:xfrm>
              <a:off x="2204" y="2167"/>
              <a:ext cx="384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i="1">
                  <a:latin typeface="Arial" charset="0"/>
                </a:rPr>
                <a:t>u</a:t>
              </a:r>
              <a:r>
                <a:rPr lang="en-US" sz="1800" i="1" baseline="-25000">
                  <a:latin typeface="Arial" charset="0"/>
                </a:rPr>
                <a:t>1</a:t>
              </a:r>
            </a:p>
          </p:txBody>
        </p:sp>
        <p:sp>
          <p:nvSpPr>
            <p:cNvPr id="9294" name="Line 22"/>
            <p:cNvSpPr>
              <a:spLocks noChangeShapeType="1"/>
            </p:cNvSpPr>
            <p:nvPr/>
          </p:nvSpPr>
          <p:spPr bwMode="auto">
            <a:xfrm flipV="1">
              <a:off x="2345" y="2030"/>
              <a:ext cx="200" cy="6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5" name="Line 23"/>
            <p:cNvSpPr>
              <a:spLocks noChangeShapeType="1"/>
            </p:cNvSpPr>
            <p:nvPr/>
          </p:nvSpPr>
          <p:spPr bwMode="auto">
            <a:xfrm flipH="1">
              <a:off x="2430" y="2038"/>
              <a:ext cx="208" cy="6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6" name="Text Box 24"/>
            <p:cNvSpPr txBox="1">
              <a:spLocks noChangeArrowheads="1"/>
            </p:cNvSpPr>
            <p:nvPr/>
          </p:nvSpPr>
          <p:spPr bwMode="auto">
            <a:xfrm>
              <a:off x="2515" y="2229"/>
              <a:ext cx="384" cy="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i="1">
                  <a:latin typeface="Arial" charset="0"/>
                </a:rPr>
                <a:t>d</a:t>
              </a:r>
              <a:r>
                <a:rPr lang="en-US" sz="1800" i="1" baseline="-25000">
                  <a:latin typeface="Arial" charset="0"/>
                </a:rPr>
                <a:t>1</a:t>
              </a:r>
            </a:p>
          </p:txBody>
        </p:sp>
      </p:grpSp>
      <p:sp>
        <p:nvSpPr>
          <p:cNvPr id="9237" name="Line 72"/>
          <p:cNvSpPr>
            <a:spLocks noChangeShapeType="1"/>
          </p:cNvSpPr>
          <p:nvPr/>
        </p:nvSpPr>
        <p:spPr bwMode="auto">
          <a:xfrm>
            <a:off x="6030913" y="4767263"/>
            <a:ext cx="11652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8" name="Line 73"/>
          <p:cNvSpPr>
            <a:spLocks noChangeShapeType="1"/>
          </p:cNvSpPr>
          <p:nvPr/>
        </p:nvSpPr>
        <p:spPr bwMode="auto">
          <a:xfrm>
            <a:off x="6038850" y="4919663"/>
            <a:ext cx="11652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9" name="Text Box 41"/>
          <p:cNvSpPr txBox="1">
            <a:spLocks noChangeArrowheads="1"/>
          </p:cNvSpPr>
          <p:nvPr/>
        </p:nvSpPr>
        <p:spPr bwMode="auto">
          <a:xfrm>
            <a:off x="6191250" y="4356100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i="1">
                <a:latin typeface="Arial" charset="0"/>
              </a:rPr>
              <a:t>d</a:t>
            </a:r>
            <a:r>
              <a:rPr lang="en-US" sz="1800" i="1" baseline="-25000">
                <a:latin typeface="Arial" charset="0"/>
              </a:rPr>
              <a:t>i</a:t>
            </a:r>
          </a:p>
        </p:txBody>
      </p:sp>
      <p:sp>
        <p:nvSpPr>
          <p:cNvPr id="9240" name="Text Box 41"/>
          <p:cNvSpPr txBox="1">
            <a:spLocks noChangeArrowheads="1"/>
          </p:cNvSpPr>
          <p:nvPr/>
        </p:nvSpPr>
        <p:spPr bwMode="auto">
          <a:xfrm>
            <a:off x="6215063" y="4889500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i="1">
                <a:latin typeface="Arial" charset="0"/>
              </a:rPr>
              <a:t>u</a:t>
            </a:r>
            <a:r>
              <a:rPr lang="en-US" sz="1800" i="1" baseline="-25000">
                <a:latin typeface="Arial" charset="0"/>
              </a:rPr>
              <a:t>i</a:t>
            </a:r>
          </a:p>
        </p:txBody>
      </p:sp>
      <p:sp>
        <p:nvSpPr>
          <p:cNvPr id="9241" name="Line 77"/>
          <p:cNvSpPr>
            <a:spLocks noChangeShapeType="1"/>
          </p:cNvSpPr>
          <p:nvPr/>
        </p:nvSpPr>
        <p:spPr bwMode="auto">
          <a:xfrm>
            <a:off x="2265363" y="3232150"/>
            <a:ext cx="0" cy="6635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2" name="Line 78"/>
          <p:cNvSpPr>
            <a:spLocks noChangeShapeType="1"/>
          </p:cNvSpPr>
          <p:nvPr/>
        </p:nvSpPr>
        <p:spPr bwMode="auto">
          <a:xfrm flipH="1">
            <a:off x="6478588" y="4146550"/>
            <a:ext cx="369887" cy="414338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3" name="Line 79"/>
          <p:cNvSpPr>
            <a:spLocks noChangeShapeType="1"/>
          </p:cNvSpPr>
          <p:nvPr/>
        </p:nvSpPr>
        <p:spPr bwMode="auto">
          <a:xfrm flipH="1" flipV="1">
            <a:off x="6508750" y="5092700"/>
            <a:ext cx="369888" cy="414338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244" name="Group 81"/>
          <p:cNvGrpSpPr>
            <a:grpSpLocks/>
          </p:cNvGrpSpPr>
          <p:nvPr/>
        </p:nvGrpSpPr>
        <p:grpSpPr bwMode="auto">
          <a:xfrm>
            <a:off x="1535113" y="3332163"/>
            <a:ext cx="465137" cy="803275"/>
            <a:chOff x="4140" y="429"/>
            <a:chExt cx="1425" cy="2396"/>
          </a:xfrm>
        </p:grpSpPr>
        <p:sp>
          <p:nvSpPr>
            <p:cNvPr id="9257" name="Freeform 82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0 w 354"/>
                <a:gd name="T3" fmla="*/ 19 h 2742"/>
                <a:gd name="T4" fmla="*/ 10 w 354"/>
                <a:gd name="T5" fmla="*/ 143 h 2742"/>
                <a:gd name="T6" fmla="*/ 0 w 354"/>
                <a:gd name="T7" fmla="*/ 14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8" name="Rectangle 83"/>
            <p:cNvSpPr>
              <a:spLocks noChangeArrowheads="1"/>
            </p:cNvSpPr>
            <p:nvPr/>
          </p:nvSpPr>
          <p:spPr bwMode="auto">
            <a:xfrm>
              <a:off x="4208" y="429"/>
              <a:ext cx="1046" cy="2282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9" name="Freeform 84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6 w 211"/>
                <a:gd name="T3" fmla="*/ 13 h 2537"/>
                <a:gd name="T4" fmla="*/ 2 w 211"/>
                <a:gd name="T5" fmla="*/ 13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0" name="Freeform 85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9 w 328"/>
                <a:gd name="T3" fmla="*/ 8 h 226"/>
                <a:gd name="T4" fmla="*/ 9 w 328"/>
                <a:gd name="T5" fmla="*/ 13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1" name="Rectangle 86"/>
            <p:cNvSpPr>
              <a:spLocks noChangeArrowheads="1"/>
            </p:cNvSpPr>
            <p:nvPr/>
          </p:nvSpPr>
          <p:spPr bwMode="auto">
            <a:xfrm>
              <a:off x="4213" y="694"/>
              <a:ext cx="593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262" name="Group 87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9287" name="AutoShape 88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8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8" name="AutoShape 89"/>
              <p:cNvSpPr>
                <a:spLocks noChangeArrowheads="1"/>
              </p:cNvSpPr>
              <p:nvPr/>
            </p:nvSpPr>
            <p:spPr bwMode="auto">
              <a:xfrm>
                <a:off x="631" y="2584"/>
                <a:ext cx="692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63" name="Rectangle 90"/>
            <p:cNvSpPr>
              <a:spLocks noChangeArrowheads="1"/>
            </p:cNvSpPr>
            <p:nvPr/>
          </p:nvSpPr>
          <p:spPr bwMode="auto">
            <a:xfrm>
              <a:off x="4223" y="1021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264" name="Group 91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9285" name="AutoShape 92"/>
              <p:cNvSpPr>
                <a:spLocks noChangeArrowheads="1"/>
              </p:cNvSpPr>
              <p:nvPr/>
            </p:nvSpPr>
            <p:spPr bwMode="auto">
              <a:xfrm>
                <a:off x="615" y="2566"/>
                <a:ext cx="722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6" name="AutoShape 93"/>
              <p:cNvSpPr>
                <a:spLocks noChangeArrowheads="1"/>
              </p:cNvSpPr>
              <p:nvPr/>
            </p:nvSpPr>
            <p:spPr bwMode="auto">
              <a:xfrm>
                <a:off x="633" y="2581"/>
                <a:ext cx="686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65" name="Rectangle 94"/>
            <p:cNvSpPr>
              <a:spLocks noChangeArrowheads="1"/>
            </p:cNvSpPr>
            <p:nvPr/>
          </p:nvSpPr>
          <p:spPr bwMode="auto">
            <a:xfrm>
              <a:off x="4218" y="1357"/>
              <a:ext cx="593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6" name="Rectangle 95"/>
            <p:cNvSpPr>
              <a:spLocks noChangeArrowheads="1"/>
            </p:cNvSpPr>
            <p:nvPr/>
          </p:nvSpPr>
          <p:spPr bwMode="auto">
            <a:xfrm>
              <a:off x="4228" y="1655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267" name="Group 96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9283" name="AutoShape 97"/>
              <p:cNvSpPr>
                <a:spLocks noChangeArrowheads="1"/>
              </p:cNvSpPr>
              <p:nvPr/>
            </p:nvSpPr>
            <p:spPr bwMode="auto">
              <a:xfrm>
                <a:off x="612" y="2568"/>
                <a:ext cx="727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4" name="AutoShape 98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1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68" name="Freeform 99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9 w 328"/>
                <a:gd name="T3" fmla="*/ 7 h 226"/>
                <a:gd name="T4" fmla="*/ 9 w 328"/>
                <a:gd name="T5" fmla="*/ 12 h 226"/>
                <a:gd name="T6" fmla="*/ 0 w 328"/>
                <a:gd name="T7" fmla="*/ 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269" name="Group 100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9281" name="AutoShape 101"/>
              <p:cNvSpPr>
                <a:spLocks noChangeArrowheads="1"/>
              </p:cNvSpPr>
              <p:nvPr/>
            </p:nvSpPr>
            <p:spPr bwMode="auto">
              <a:xfrm>
                <a:off x="613" y="2570"/>
                <a:ext cx="727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2" name="AutoShape 102"/>
              <p:cNvSpPr>
                <a:spLocks noChangeArrowheads="1"/>
              </p:cNvSpPr>
              <p:nvPr/>
            </p:nvSpPr>
            <p:spPr bwMode="auto">
              <a:xfrm>
                <a:off x="631" y="2584"/>
                <a:ext cx="691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70" name="Rectangle 103"/>
            <p:cNvSpPr>
              <a:spLocks noChangeArrowheads="1"/>
            </p:cNvSpPr>
            <p:nvPr/>
          </p:nvSpPr>
          <p:spPr bwMode="auto">
            <a:xfrm>
              <a:off x="5249" y="429"/>
              <a:ext cx="68" cy="2287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1" name="Freeform 104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 w 296"/>
                <a:gd name="T3" fmla="*/ 7 h 256"/>
                <a:gd name="T4" fmla="*/ 9 w 296"/>
                <a:gd name="T5" fmla="*/ 13 h 256"/>
                <a:gd name="T6" fmla="*/ 0 w 296"/>
                <a:gd name="T7" fmla="*/ 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2" name="Freeform 105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9 w 304"/>
                <a:gd name="T3" fmla="*/ 9 h 288"/>
                <a:gd name="T4" fmla="*/ 8 w 304"/>
                <a:gd name="T5" fmla="*/ 16 h 288"/>
                <a:gd name="T6" fmla="*/ 2 w 304"/>
                <a:gd name="T7" fmla="*/ 7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3" name="Oval 106"/>
            <p:cNvSpPr>
              <a:spLocks noChangeArrowheads="1"/>
            </p:cNvSpPr>
            <p:nvPr/>
          </p:nvSpPr>
          <p:spPr bwMode="auto">
            <a:xfrm>
              <a:off x="5516" y="2612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4" name="Freeform 107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7 h 240"/>
                <a:gd name="T2" fmla="*/ 2 w 306"/>
                <a:gd name="T3" fmla="*/ 13 h 240"/>
                <a:gd name="T4" fmla="*/ 9 w 306"/>
                <a:gd name="T5" fmla="*/ 7 h 240"/>
                <a:gd name="T6" fmla="*/ 9 w 306"/>
                <a:gd name="T7" fmla="*/ 0 h 240"/>
                <a:gd name="T8" fmla="*/ 0 w 306"/>
                <a:gd name="T9" fmla="*/ 7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5" name="AutoShape 108"/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6" name="AutoShape 109"/>
            <p:cNvSpPr>
              <a:spLocks noChangeArrowheads="1"/>
            </p:cNvSpPr>
            <p:nvPr/>
          </p:nvSpPr>
          <p:spPr bwMode="auto">
            <a:xfrm>
              <a:off x="4208" y="2711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7" name="Oval 110"/>
            <p:cNvSpPr>
              <a:spLocks noChangeArrowheads="1"/>
            </p:cNvSpPr>
            <p:nvPr/>
          </p:nvSpPr>
          <p:spPr bwMode="auto">
            <a:xfrm>
              <a:off x="4310" y="2385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8" name="Oval 111"/>
            <p:cNvSpPr>
              <a:spLocks noChangeArrowheads="1"/>
            </p:cNvSpPr>
            <p:nvPr/>
          </p:nvSpPr>
          <p:spPr bwMode="auto">
            <a:xfrm>
              <a:off x="4485" y="2385"/>
              <a:ext cx="160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>
                <a:solidFill>
                  <a:srgbClr val="FF0000"/>
                </a:solidFill>
              </a:endParaRPr>
            </a:p>
          </p:txBody>
        </p:sp>
        <p:sp>
          <p:nvSpPr>
            <p:cNvPr id="9279" name="Oval 112"/>
            <p:cNvSpPr>
              <a:spLocks noChangeArrowheads="1"/>
            </p:cNvSpPr>
            <p:nvPr/>
          </p:nvSpPr>
          <p:spPr bwMode="auto">
            <a:xfrm>
              <a:off x="4660" y="2380"/>
              <a:ext cx="160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0" name="Rectangle 113"/>
            <p:cNvSpPr>
              <a:spLocks noChangeArrowheads="1"/>
            </p:cNvSpPr>
            <p:nvPr/>
          </p:nvSpPr>
          <p:spPr bwMode="auto">
            <a:xfrm>
              <a:off x="5064" y="1835"/>
              <a:ext cx="83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45" name="Group 114"/>
          <p:cNvGrpSpPr>
            <a:grpSpLocks/>
          </p:cNvGrpSpPr>
          <p:nvPr/>
        </p:nvGrpSpPr>
        <p:grpSpPr bwMode="auto">
          <a:xfrm>
            <a:off x="444500" y="4635500"/>
            <a:ext cx="925513" cy="795338"/>
            <a:chOff x="-44" y="1473"/>
            <a:chExt cx="981" cy="1105"/>
          </a:xfrm>
        </p:grpSpPr>
        <p:pic>
          <p:nvPicPr>
            <p:cNvPr id="9255" name="Picture 11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56" name="Freeform 11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32377 w 356"/>
                <a:gd name="T3" fmla="*/ 2307 h 368"/>
                <a:gd name="T4" fmla="*/ 38409 w 356"/>
                <a:gd name="T5" fmla="*/ 48069 h 368"/>
                <a:gd name="T6" fmla="*/ 8465 w 356"/>
                <a:gd name="T7" fmla="*/ 601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9246" name="Group 117"/>
          <p:cNvGrpSpPr>
            <a:grpSpLocks/>
          </p:cNvGrpSpPr>
          <p:nvPr/>
        </p:nvGrpSpPr>
        <p:grpSpPr bwMode="auto">
          <a:xfrm>
            <a:off x="3665538" y="2816225"/>
            <a:ext cx="925512" cy="795338"/>
            <a:chOff x="-44" y="1473"/>
            <a:chExt cx="981" cy="1105"/>
          </a:xfrm>
        </p:grpSpPr>
        <p:pic>
          <p:nvPicPr>
            <p:cNvPr id="9253" name="Picture 118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54" name="Freeform 11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32377 w 356"/>
                <a:gd name="T3" fmla="*/ 2307 h 368"/>
                <a:gd name="T4" fmla="*/ 38409 w 356"/>
                <a:gd name="T5" fmla="*/ 48069 h 368"/>
                <a:gd name="T6" fmla="*/ 8465 w 356"/>
                <a:gd name="T7" fmla="*/ 601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9247" name="Group 120"/>
          <p:cNvGrpSpPr>
            <a:grpSpLocks/>
          </p:cNvGrpSpPr>
          <p:nvPr/>
        </p:nvGrpSpPr>
        <p:grpSpPr bwMode="auto">
          <a:xfrm>
            <a:off x="4710113" y="2957513"/>
            <a:ext cx="925512" cy="795337"/>
            <a:chOff x="-44" y="1473"/>
            <a:chExt cx="981" cy="1105"/>
          </a:xfrm>
        </p:grpSpPr>
        <p:pic>
          <p:nvPicPr>
            <p:cNvPr id="9251" name="Picture 121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52" name="Freeform 12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32377 w 356"/>
                <a:gd name="T3" fmla="*/ 2307 h 368"/>
                <a:gd name="T4" fmla="*/ 38409 w 356"/>
                <a:gd name="T5" fmla="*/ 48069 h 368"/>
                <a:gd name="T6" fmla="*/ 8465 w 356"/>
                <a:gd name="T7" fmla="*/ 601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9248" name="Group 123"/>
          <p:cNvGrpSpPr>
            <a:grpSpLocks/>
          </p:cNvGrpSpPr>
          <p:nvPr/>
        </p:nvGrpSpPr>
        <p:grpSpPr bwMode="auto">
          <a:xfrm flipH="1">
            <a:off x="7180263" y="4405313"/>
            <a:ext cx="925512" cy="795337"/>
            <a:chOff x="-44" y="1473"/>
            <a:chExt cx="981" cy="1105"/>
          </a:xfrm>
        </p:grpSpPr>
        <p:pic>
          <p:nvPicPr>
            <p:cNvPr id="9249" name="Picture 124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50" name="Freeform 12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32377 w 356"/>
                <a:gd name="T3" fmla="*/ 2307 h 368"/>
                <a:gd name="T4" fmla="*/ 38409 w 356"/>
                <a:gd name="T5" fmla="*/ 48069 h 368"/>
                <a:gd name="T6" fmla="*/ 8465 w 356"/>
                <a:gd name="T7" fmla="*/ 601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C742B-9033-C946-B3DB-753E319DBEDF}" type="datetime1">
              <a:rPr lang="en-US" smtClean="0"/>
              <a:t>9/26/19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8C46DE-A709-E44E-81D4-8F3BFFDC42A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861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3" name="Rectangle 2"/>
          <p:cNvSpPr>
            <a:spLocks noGrp="1" noChangeArrowheads="1"/>
          </p:cNvSpPr>
          <p:nvPr>
            <p:ph type="title"/>
          </p:nvPr>
        </p:nvSpPr>
        <p:spPr>
          <a:xfrm>
            <a:off x="298450" y="61913"/>
            <a:ext cx="8520113" cy="1143000"/>
          </a:xfrm>
        </p:spPr>
        <p:txBody>
          <a:bodyPr/>
          <a:lstStyle/>
          <a:p>
            <a:r>
              <a:rPr lang="en-US" sz="3600">
                <a:latin typeface="Gill Sans MT" charset="0"/>
              </a:rPr>
              <a:t>File distribution time: client-server</a:t>
            </a:r>
          </a:p>
        </p:txBody>
      </p:sp>
      <p:sp>
        <p:nvSpPr>
          <p:cNvPr id="179204" name="Rectangle 47"/>
          <p:cNvSpPr>
            <a:spLocks noGrp="1" noChangeArrowheads="1"/>
          </p:cNvSpPr>
          <p:nvPr>
            <p:ph type="body" idx="1"/>
          </p:nvPr>
        </p:nvSpPr>
        <p:spPr>
          <a:xfrm>
            <a:off x="322263" y="1252538"/>
            <a:ext cx="4100512" cy="2014537"/>
          </a:xfrm>
        </p:spPr>
        <p:txBody>
          <a:bodyPr/>
          <a:lstStyle/>
          <a:p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server transmission: </a:t>
            </a:r>
            <a:r>
              <a:rPr lang="en-US" sz="2400">
                <a:latin typeface="Gill Sans MT" charset="0"/>
              </a:rPr>
              <a:t>must</a:t>
            </a:r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 </a:t>
            </a:r>
            <a:r>
              <a:rPr lang="en-US" sz="2400">
                <a:latin typeface="Gill Sans MT" charset="0"/>
              </a:rPr>
              <a:t>sequentially send (upload) </a:t>
            </a:r>
            <a:r>
              <a:rPr lang="en-US" sz="2400" i="1">
                <a:latin typeface="Gill Sans MT" charset="0"/>
              </a:rPr>
              <a:t>N </a:t>
            </a:r>
            <a:r>
              <a:rPr lang="en-US" sz="2400">
                <a:latin typeface="Gill Sans MT" charset="0"/>
              </a:rPr>
              <a:t>file</a:t>
            </a:r>
            <a:r>
              <a:rPr lang="en-US" sz="2400" i="1">
                <a:latin typeface="Gill Sans MT" charset="0"/>
              </a:rPr>
              <a:t> </a:t>
            </a:r>
            <a:r>
              <a:rPr lang="en-US" sz="2400">
                <a:latin typeface="Gill Sans MT" charset="0"/>
              </a:rPr>
              <a:t>copies</a:t>
            </a:r>
            <a:r>
              <a:rPr lang="en-US" sz="2600">
                <a:latin typeface="Gill Sans MT" charset="0"/>
              </a:rPr>
              <a:t>:</a:t>
            </a:r>
          </a:p>
          <a:p>
            <a:pPr lvl="1">
              <a:lnSpc>
                <a:spcPct val="100000"/>
              </a:lnSpc>
            </a:pPr>
            <a:r>
              <a:rPr lang="en-US" sz="2000">
                <a:latin typeface="Gill Sans MT" charset="0"/>
              </a:rPr>
              <a:t>time to send one copy: </a:t>
            </a:r>
            <a:r>
              <a:rPr lang="en-US" sz="2000" i="1">
                <a:latin typeface="Gill Sans MT" charset="0"/>
              </a:rPr>
              <a:t>F/u</a:t>
            </a:r>
            <a:r>
              <a:rPr lang="en-US" sz="2000" i="1" baseline="-25000">
                <a:latin typeface="Gill Sans MT" charset="0"/>
              </a:rPr>
              <a:t>s </a:t>
            </a:r>
            <a:endParaRPr lang="en-US" sz="2000">
              <a:latin typeface="Gill Sans MT" charset="0"/>
            </a:endParaRPr>
          </a:p>
          <a:p>
            <a:pPr lvl="1">
              <a:lnSpc>
                <a:spcPct val="100000"/>
              </a:lnSpc>
            </a:pPr>
            <a:r>
              <a:rPr lang="en-US" sz="2000">
                <a:latin typeface="Gill Sans MT" charset="0"/>
              </a:rPr>
              <a:t>time to send </a:t>
            </a:r>
            <a:r>
              <a:rPr lang="en-US" sz="2000" i="1">
                <a:latin typeface="Gill Sans MT" charset="0"/>
              </a:rPr>
              <a:t>N</a:t>
            </a:r>
            <a:r>
              <a:rPr lang="en-US" sz="2000">
                <a:latin typeface="Gill Sans MT" charset="0"/>
              </a:rPr>
              <a:t> copies: </a:t>
            </a:r>
            <a:r>
              <a:rPr lang="en-US" sz="2000" i="1">
                <a:latin typeface="Gill Sans MT" charset="0"/>
              </a:rPr>
              <a:t>NF/u</a:t>
            </a:r>
            <a:r>
              <a:rPr lang="en-US" sz="2000" i="1" baseline="-25000">
                <a:latin typeface="Gill Sans MT" charset="0"/>
              </a:rPr>
              <a:t>s</a:t>
            </a:r>
            <a:endParaRPr lang="en-US" sz="2000">
              <a:latin typeface="Gill Sans MT" charset="0"/>
            </a:endParaRPr>
          </a:p>
        </p:txBody>
      </p:sp>
      <p:sp>
        <p:nvSpPr>
          <p:cNvPr id="245813" name="Line 53"/>
          <p:cNvSpPr>
            <a:spLocks noChangeShapeType="1"/>
          </p:cNvSpPr>
          <p:nvPr/>
        </p:nvSpPr>
        <p:spPr bwMode="auto">
          <a:xfrm flipV="1">
            <a:off x="5746750" y="5368925"/>
            <a:ext cx="430213" cy="69215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4" name="Text Box 54"/>
          <p:cNvSpPr txBox="1">
            <a:spLocks noChangeArrowheads="1"/>
          </p:cNvSpPr>
          <p:nvPr/>
        </p:nvSpPr>
        <p:spPr bwMode="auto">
          <a:xfrm>
            <a:off x="5484813" y="6022975"/>
            <a:ext cx="26701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/>
              <a:t>increases linearly in N</a:t>
            </a:r>
          </a:p>
        </p:txBody>
      </p:sp>
      <p:sp>
        <p:nvSpPr>
          <p:cNvPr id="179207" name="Text Box 51"/>
          <p:cNvSpPr txBox="1">
            <a:spLocks noChangeArrowheads="1"/>
          </p:cNvSpPr>
          <p:nvPr/>
        </p:nvSpPr>
        <p:spPr bwMode="auto">
          <a:xfrm>
            <a:off x="1249363" y="4662488"/>
            <a:ext cx="2786062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lnSpc>
                <a:spcPct val="80000"/>
              </a:lnSpc>
            </a:pPr>
            <a:r>
              <a:rPr lang="en-US" i="1"/>
              <a:t>time to  distribute F </a:t>
            </a:r>
          </a:p>
          <a:p>
            <a:pPr algn="r">
              <a:lnSpc>
                <a:spcPct val="80000"/>
              </a:lnSpc>
            </a:pPr>
            <a:r>
              <a:rPr lang="en-US" i="1"/>
              <a:t>to N clients using </a:t>
            </a:r>
          </a:p>
          <a:p>
            <a:pPr algn="r">
              <a:lnSpc>
                <a:spcPct val="80000"/>
              </a:lnSpc>
            </a:pPr>
            <a:r>
              <a:rPr lang="en-US" i="1"/>
              <a:t>client-server approach</a:t>
            </a:r>
            <a:r>
              <a:rPr lang="en-US" sz="2400">
                <a:latin typeface="Comic Sans MS" charset="0"/>
              </a:rPr>
              <a:t> </a:t>
            </a:r>
            <a:endParaRPr lang="en-US" sz="2800">
              <a:latin typeface="Comic Sans MS" charset="0"/>
            </a:endParaRPr>
          </a:p>
        </p:txBody>
      </p:sp>
      <p:sp>
        <p:nvSpPr>
          <p:cNvPr id="179210" name="Text Box 96"/>
          <p:cNvSpPr txBox="1">
            <a:spLocks noChangeArrowheads="1"/>
          </p:cNvSpPr>
          <p:nvPr/>
        </p:nvSpPr>
        <p:spPr bwMode="auto">
          <a:xfrm>
            <a:off x="3946525" y="4905375"/>
            <a:ext cx="42386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/>
              <a:t> D</a:t>
            </a:r>
            <a:r>
              <a:rPr lang="en-US" sz="2800" i="1" baseline="-25000" dirty="0"/>
              <a:t>c-s</a:t>
            </a:r>
            <a:r>
              <a:rPr lang="en-US" sz="2800" i="1" dirty="0"/>
              <a:t> &gt; max{NF/</a:t>
            </a:r>
            <a:r>
              <a:rPr lang="en-US" sz="2800" i="1" dirty="0" err="1"/>
              <a:t>u</a:t>
            </a:r>
            <a:r>
              <a:rPr lang="en-US" sz="2800" i="1" baseline="-25000" dirty="0" err="1"/>
              <a:t>s,</a:t>
            </a:r>
            <a:r>
              <a:rPr lang="en-US" sz="2800" i="1" dirty="0" err="1"/>
              <a:t>,F</a:t>
            </a:r>
            <a:r>
              <a:rPr lang="en-US" sz="2800" i="1" dirty="0"/>
              <a:t>/</a:t>
            </a:r>
            <a:r>
              <a:rPr lang="en-US" sz="2800" i="1" dirty="0" err="1"/>
              <a:t>d</a:t>
            </a:r>
            <a:r>
              <a:rPr lang="en-US" sz="2800" i="1" baseline="-25000" dirty="0" err="1"/>
              <a:t>min</a:t>
            </a:r>
            <a:r>
              <a:rPr lang="en-US" sz="2800" i="1" dirty="0"/>
              <a:t>}</a:t>
            </a:r>
            <a:r>
              <a:rPr lang="en-US" sz="2800" i="1" dirty="0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179211" name="Rectangle 47"/>
          <p:cNvSpPr>
            <a:spLocks noChangeArrowheads="1"/>
          </p:cNvSpPr>
          <p:nvPr/>
        </p:nvSpPr>
        <p:spPr bwMode="auto">
          <a:xfrm>
            <a:off x="363538" y="3081338"/>
            <a:ext cx="4316412" cy="201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buClr>
                <a:srgbClr val="000099"/>
              </a:buClr>
              <a:buSzPct val="100000"/>
              <a:buFont typeface="Wingdings" charset="0"/>
              <a:buChar char="§"/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client: </a:t>
            </a:r>
            <a:r>
              <a:rPr lang="en-US" sz="2400" dirty="0">
                <a:latin typeface="Gill Sans MT" charset="0"/>
              </a:rPr>
              <a:t>each client must download file copy</a:t>
            </a:r>
          </a:p>
          <a:p>
            <a:pPr marL="800100" lvl="1" indent="-342900">
              <a:lnSpc>
                <a:spcPct val="85000"/>
              </a:lnSpc>
              <a:buClr>
                <a:srgbClr val="000099"/>
              </a:buClr>
              <a:buSzTx/>
              <a:buFont typeface="Arial" charset="0"/>
              <a:buChar char="•"/>
            </a:pPr>
            <a:r>
              <a:rPr lang="en-US" i="1" dirty="0" err="1">
                <a:latin typeface="Gill Sans MT" charset="0"/>
              </a:rPr>
              <a:t>d</a:t>
            </a:r>
            <a:r>
              <a:rPr lang="en-US" i="1" baseline="-25000" dirty="0" err="1">
                <a:latin typeface="Gill Sans MT" charset="0"/>
              </a:rPr>
              <a:t>mi</a:t>
            </a:r>
            <a:r>
              <a:rPr lang="en-US" baseline="-25000" dirty="0" err="1">
                <a:latin typeface="Gill Sans MT" charset="0"/>
              </a:rPr>
              <a:t>n</a:t>
            </a:r>
            <a:r>
              <a:rPr lang="en-US" dirty="0">
                <a:latin typeface="Gill Sans MT" charset="0"/>
              </a:rPr>
              <a:t> = min client download rate</a:t>
            </a:r>
          </a:p>
          <a:p>
            <a:pPr marL="800100" lvl="1" indent="-342900">
              <a:lnSpc>
                <a:spcPct val="85000"/>
              </a:lnSpc>
              <a:buClr>
                <a:srgbClr val="000099"/>
              </a:buClr>
              <a:buSzTx/>
              <a:buFont typeface="Arial" charset="0"/>
              <a:buChar char="•"/>
            </a:pPr>
            <a:r>
              <a:rPr lang="en-US" dirty="0">
                <a:latin typeface="Gill Sans MT" charset="0"/>
              </a:rPr>
              <a:t>min client download time: </a:t>
            </a:r>
            <a:r>
              <a:rPr lang="en-US" i="1" dirty="0">
                <a:latin typeface="Gill Sans MT" charset="0"/>
              </a:rPr>
              <a:t>F/</a:t>
            </a:r>
            <a:r>
              <a:rPr lang="en-US" i="1" dirty="0" err="1">
                <a:latin typeface="Gill Sans MT" charset="0"/>
              </a:rPr>
              <a:t>d</a:t>
            </a:r>
            <a:r>
              <a:rPr lang="en-US" i="1" baseline="-25000" dirty="0" err="1">
                <a:latin typeface="Gill Sans MT" charset="0"/>
              </a:rPr>
              <a:t>min</a:t>
            </a: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 </a:t>
            </a:r>
            <a:endParaRPr lang="en-US" i="1" dirty="0">
              <a:latin typeface="Gill Sans MT" charset="0"/>
            </a:endParaRPr>
          </a:p>
        </p:txBody>
      </p:sp>
      <p:sp>
        <p:nvSpPr>
          <p:cNvPr id="179212" name="Line 120"/>
          <p:cNvSpPr>
            <a:spLocks noChangeShapeType="1"/>
          </p:cNvSpPr>
          <p:nvPr/>
        </p:nvSpPr>
        <p:spPr bwMode="auto">
          <a:xfrm>
            <a:off x="4843463" y="5334000"/>
            <a:ext cx="174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13" name="Freeform 4"/>
          <p:cNvSpPr>
            <a:spLocks/>
          </p:cNvSpPr>
          <p:nvPr/>
        </p:nvSpPr>
        <p:spPr bwMode="auto">
          <a:xfrm>
            <a:off x="5600700" y="2111375"/>
            <a:ext cx="2136775" cy="1209675"/>
          </a:xfrm>
          <a:custGeom>
            <a:avLst/>
            <a:gdLst>
              <a:gd name="T0" fmla="*/ 2147483647 w 1292"/>
              <a:gd name="T1" fmla="*/ 2147483647 h 1255"/>
              <a:gd name="T2" fmla="*/ 2147483647 w 1292"/>
              <a:gd name="T3" fmla="*/ 2147483647 h 1255"/>
              <a:gd name="T4" fmla="*/ 2147483647 w 1292"/>
              <a:gd name="T5" fmla="*/ 2147483647 h 1255"/>
              <a:gd name="T6" fmla="*/ 2147483647 w 1292"/>
              <a:gd name="T7" fmla="*/ 2147483647 h 1255"/>
              <a:gd name="T8" fmla="*/ 2147483647 w 1292"/>
              <a:gd name="T9" fmla="*/ 2147483647 h 1255"/>
              <a:gd name="T10" fmla="*/ 2147483647 w 1292"/>
              <a:gd name="T11" fmla="*/ 2147483647 h 1255"/>
              <a:gd name="T12" fmla="*/ 2147483647 w 1292"/>
              <a:gd name="T13" fmla="*/ 2147483647 h 1255"/>
              <a:gd name="T14" fmla="*/ 2147483647 w 1292"/>
              <a:gd name="T15" fmla="*/ 2147483647 h 1255"/>
              <a:gd name="T16" fmla="*/ 2147483647 w 1292"/>
              <a:gd name="T17" fmla="*/ 2147483647 h 1255"/>
              <a:gd name="T18" fmla="*/ 2147483647 w 1292"/>
              <a:gd name="T19" fmla="*/ 2147483647 h 1255"/>
              <a:gd name="T20" fmla="*/ 2147483647 w 1292"/>
              <a:gd name="T21" fmla="*/ 2147483647 h 1255"/>
              <a:gd name="T22" fmla="*/ 2147483647 w 1292"/>
              <a:gd name="T23" fmla="*/ 2147483647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292"/>
              <a:gd name="T37" fmla="*/ 0 h 1255"/>
              <a:gd name="T38" fmla="*/ 1292 w 1292"/>
              <a:gd name="T39" fmla="*/ 1255 h 125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9214" name="Line 14"/>
          <p:cNvSpPr>
            <a:spLocks noChangeShapeType="1"/>
          </p:cNvSpPr>
          <p:nvPr/>
        </p:nvSpPr>
        <p:spPr bwMode="auto">
          <a:xfrm>
            <a:off x="5338763" y="2085975"/>
            <a:ext cx="455612" cy="214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15" name="Text Box 15"/>
          <p:cNvSpPr txBox="1">
            <a:spLocks noChangeArrowheads="1"/>
          </p:cNvSpPr>
          <p:nvPr/>
        </p:nvSpPr>
        <p:spPr bwMode="auto">
          <a:xfrm>
            <a:off x="5364163" y="1763713"/>
            <a:ext cx="3667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i="1"/>
              <a:t>u</a:t>
            </a:r>
            <a:r>
              <a:rPr lang="en-US" sz="1600" i="1" baseline="-25000"/>
              <a:t>s</a:t>
            </a:r>
          </a:p>
        </p:txBody>
      </p:sp>
      <p:sp>
        <p:nvSpPr>
          <p:cNvPr id="179216" name="Line 39"/>
          <p:cNvSpPr>
            <a:spLocks noChangeShapeType="1"/>
          </p:cNvSpPr>
          <p:nvPr/>
        </p:nvSpPr>
        <p:spPr bwMode="auto">
          <a:xfrm>
            <a:off x="5089525" y="2713038"/>
            <a:ext cx="574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17" name="Line 40"/>
          <p:cNvSpPr>
            <a:spLocks noChangeShapeType="1"/>
          </p:cNvSpPr>
          <p:nvPr/>
        </p:nvSpPr>
        <p:spPr bwMode="auto">
          <a:xfrm flipH="1">
            <a:off x="5119688" y="2814638"/>
            <a:ext cx="5667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18" name="Text Box 44"/>
          <p:cNvSpPr txBox="1">
            <a:spLocks noChangeArrowheads="1"/>
          </p:cNvSpPr>
          <p:nvPr/>
        </p:nvSpPr>
        <p:spPr bwMode="auto">
          <a:xfrm>
            <a:off x="6183313" y="2460625"/>
            <a:ext cx="895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bg1"/>
                </a:solidFill>
              </a:rPr>
              <a:t>network</a:t>
            </a:r>
          </a:p>
        </p:txBody>
      </p:sp>
      <p:sp>
        <p:nvSpPr>
          <p:cNvPr id="179219" name="AutoShape 327"/>
          <p:cNvSpPr>
            <a:spLocks noChangeArrowheads="1"/>
          </p:cNvSpPr>
          <p:nvPr/>
        </p:nvSpPr>
        <p:spPr bwMode="auto">
          <a:xfrm>
            <a:off x="4740275" y="1562100"/>
            <a:ext cx="334963" cy="401638"/>
          </a:xfrm>
          <a:prstGeom prst="can">
            <a:avLst>
              <a:gd name="adj" fmla="val 24242"/>
            </a:avLst>
          </a:prstGeom>
          <a:gradFill rotWithShape="1">
            <a:gsLst>
              <a:gs pos="0">
                <a:srgbClr val="000099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800">
              <a:cs typeface="Arial" charset="0"/>
            </a:endParaRPr>
          </a:p>
        </p:txBody>
      </p:sp>
      <p:sp>
        <p:nvSpPr>
          <p:cNvPr id="179220" name="Line 22"/>
          <p:cNvSpPr>
            <a:spLocks noChangeShapeType="1"/>
          </p:cNvSpPr>
          <p:nvPr/>
        </p:nvSpPr>
        <p:spPr bwMode="auto">
          <a:xfrm flipV="1">
            <a:off x="7000875" y="1819275"/>
            <a:ext cx="180975" cy="53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21" name="Line 23"/>
          <p:cNvSpPr>
            <a:spLocks noChangeShapeType="1"/>
          </p:cNvSpPr>
          <p:nvPr/>
        </p:nvSpPr>
        <p:spPr bwMode="auto">
          <a:xfrm flipH="1">
            <a:off x="7078663" y="1825625"/>
            <a:ext cx="187325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22" name="Line 22"/>
          <p:cNvSpPr>
            <a:spLocks noChangeShapeType="1"/>
          </p:cNvSpPr>
          <p:nvPr/>
        </p:nvSpPr>
        <p:spPr bwMode="auto">
          <a:xfrm flipV="1">
            <a:off x="6416675" y="1736725"/>
            <a:ext cx="179388" cy="53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23" name="Line 23"/>
          <p:cNvSpPr>
            <a:spLocks noChangeShapeType="1"/>
          </p:cNvSpPr>
          <p:nvPr/>
        </p:nvSpPr>
        <p:spPr bwMode="auto">
          <a:xfrm flipH="1">
            <a:off x="6492875" y="1743075"/>
            <a:ext cx="185738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24" name="Line 138"/>
          <p:cNvSpPr>
            <a:spLocks noChangeShapeType="1"/>
          </p:cNvSpPr>
          <p:nvPr/>
        </p:nvSpPr>
        <p:spPr bwMode="auto">
          <a:xfrm>
            <a:off x="7723188" y="2579688"/>
            <a:ext cx="6588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25" name="Line 139"/>
          <p:cNvSpPr>
            <a:spLocks noChangeShapeType="1"/>
          </p:cNvSpPr>
          <p:nvPr/>
        </p:nvSpPr>
        <p:spPr bwMode="auto">
          <a:xfrm>
            <a:off x="7726363" y="2682875"/>
            <a:ext cx="660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26" name="Text Box 41"/>
          <p:cNvSpPr txBox="1">
            <a:spLocks noChangeArrowheads="1"/>
          </p:cNvSpPr>
          <p:nvPr/>
        </p:nvSpPr>
        <p:spPr bwMode="auto">
          <a:xfrm>
            <a:off x="7813675" y="2146300"/>
            <a:ext cx="450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i="1"/>
              <a:t>d</a:t>
            </a:r>
            <a:r>
              <a:rPr lang="en-US" sz="1600" i="1" baseline="-25000"/>
              <a:t>i</a:t>
            </a:r>
          </a:p>
        </p:txBody>
      </p:sp>
      <p:sp>
        <p:nvSpPr>
          <p:cNvPr id="179227" name="Text Box 41"/>
          <p:cNvSpPr txBox="1">
            <a:spLocks noChangeArrowheads="1"/>
          </p:cNvSpPr>
          <p:nvPr/>
        </p:nvSpPr>
        <p:spPr bwMode="auto">
          <a:xfrm>
            <a:off x="7829550" y="2663825"/>
            <a:ext cx="5064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i="1"/>
              <a:t>u</a:t>
            </a:r>
            <a:r>
              <a:rPr lang="en-US" sz="1600" i="1" baseline="-25000"/>
              <a:t>i</a:t>
            </a:r>
          </a:p>
        </p:txBody>
      </p:sp>
      <p:sp>
        <p:nvSpPr>
          <p:cNvPr id="179228" name="Text Box 47"/>
          <p:cNvSpPr txBox="1">
            <a:spLocks noChangeArrowheads="1"/>
          </p:cNvSpPr>
          <p:nvPr/>
        </p:nvSpPr>
        <p:spPr bwMode="auto">
          <a:xfrm>
            <a:off x="4498975" y="1616075"/>
            <a:ext cx="790575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400" i="1"/>
              <a:t>F</a:t>
            </a:r>
            <a:endParaRPr lang="en-US" sz="1400" i="1" baseline="-25000"/>
          </a:p>
        </p:txBody>
      </p:sp>
      <p:grpSp>
        <p:nvGrpSpPr>
          <p:cNvPr id="179229" name="Group 143"/>
          <p:cNvGrpSpPr>
            <a:grpSpLocks/>
          </p:cNvGrpSpPr>
          <p:nvPr/>
        </p:nvGrpSpPr>
        <p:grpSpPr bwMode="auto">
          <a:xfrm>
            <a:off x="5114925" y="1690688"/>
            <a:ext cx="292100" cy="517525"/>
            <a:chOff x="4140" y="429"/>
            <a:chExt cx="1425" cy="2396"/>
          </a:xfrm>
        </p:grpSpPr>
        <p:sp>
          <p:nvSpPr>
            <p:cNvPr id="179242" name="Freeform 144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243" name="Rectangle 145"/>
            <p:cNvSpPr>
              <a:spLocks noChangeArrowheads="1"/>
            </p:cNvSpPr>
            <p:nvPr/>
          </p:nvSpPr>
          <p:spPr bwMode="auto">
            <a:xfrm>
              <a:off x="4210" y="429"/>
              <a:ext cx="1046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244" name="Freeform 146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245" name="Freeform 147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246" name="Rectangle 148"/>
            <p:cNvSpPr>
              <a:spLocks noChangeArrowheads="1"/>
            </p:cNvSpPr>
            <p:nvPr/>
          </p:nvSpPr>
          <p:spPr bwMode="auto">
            <a:xfrm>
              <a:off x="4210" y="694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9247" name="Group 149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79272" name="AutoShape 150"/>
              <p:cNvSpPr>
                <a:spLocks noChangeArrowheads="1"/>
              </p:cNvSpPr>
              <p:nvPr/>
            </p:nvSpPr>
            <p:spPr bwMode="auto">
              <a:xfrm>
                <a:off x="618" y="2571"/>
                <a:ext cx="725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9273" name="AutoShape 151"/>
              <p:cNvSpPr>
                <a:spLocks noChangeArrowheads="1"/>
              </p:cNvSpPr>
              <p:nvPr/>
            </p:nvSpPr>
            <p:spPr bwMode="auto">
              <a:xfrm>
                <a:off x="637" y="2585"/>
                <a:ext cx="686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9248" name="Rectangle 152"/>
            <p:cNvSpPr>
              <a:spLocks noChangeArrowheads="1"/>
            </p:cNvSpPr>
            <p:nvPr/>
          </p:nvSpPr>
          <p:spPr bwMode="auto">
            <a:xfrm>
              <a:off x="4225" y="1017"/>
              <a:ext cx="596" cy="5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9249" name="Group 153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79270" name="AutoShape 154"/>
              <p:cNvSpPr>
                <a:spLocks noChangeArrowheads="1"/>
              </p:cNvSpPr>
              <p:nvPr/>
            </p:nvSpPr>
            <p:spPr bwMode="auto">
              <a:xfrm>
                <a:off x="610" y="2569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9271" name="AutoShape 155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8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9250" name="Rectangle 156"/>
            <p:cNvSpPr>
              <a:spLocks noChangeArrowheads="1"/>
            </p:cNvSpPr>
            <p:nvPr/>
          </p:nvSpPr>
          <p:spPr bwMode="auto">
            <a:xfrm>
              <a:off x="4217" y="1355"/>
              <a:ext cx="596" cy="5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251" name="Rectangle 157"/>
            <p:cNvSpPr>
              <a:spLocks noChangeArrowheads="1"/>
            </p:cNvSpPr>
            <p:nvPr/>
          </p:nvSpPr>
          <p:spPr bwMode="auto">
            <a:xfrm>
              <a:off x="4225" y="1656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9252" name="Group 158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79268" name="AutoShape 159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4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9269" name="AutoShape 160"/>
              <p:cNvSpPr>
                <a:spLocks noChangeArrowheads="1"/>
              </p:cNvSpPr>
              <p:nvPr/>
            </p:nvSpPr>
            <p:spPr bwMode="auto">
              <a:xfrm>
                <a:off x="635" y="2582"/>
                <a:ext cx="685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9253" name="Freeform 161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9254" name="Group 162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79266" name="AutoShape 163"/>
              <p:cNvSpPr>
                <a:spLocks noChangeArrowheads="1"/>
              </p:cNvSpPr>
              <p:nvPr/>
            </p:nvSpPr>
            <p:spPr bwMode="auto">
              <a:xfrm>
                <a:off x="611" y="2567"/>
                <a:ext cx="724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9267" name="AutoShape 164"/>
              <p:cNvSpPr>
                <a:spLocks noChangeArrowheads="1"/>
              </p:cNvSpPr>
              <p:nvPr/>
            </p:nvSpPr>
            <p:spPr bwMode="auto">
              <a:xfrm>
                <a:off x="630" y="2581"/>
                <a:ext cx="68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9255" name="Rectangle 165"/>
            <p:cNvSpPr>
              <a:spLocks noChangeArrowheads="1"/>
            </p:cNvSpPr>
            <p:nvPr/>
          </p:nvSpPr>
          <p:spPr bwMode="auto">
            <a:xfrm>
              <a:off x="5247" y="429"/>
              <a:ext cx="70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256" name="Freeform 166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257" name="Freeform 167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258" name="Oval 168"/>
            <p:cNvSpPr>
              <a:spLocks noChangeArrowheads="1"/>
            </p:cNvSpPr>
            <p:nvPr/>
          </p:nvSpPr>
          <p:spPr bwMode="auto">
            <a:xfrm>
              <a:off x="5519" y="2612"/>
              <a:ext cx="46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259" name="Freeform 169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260" name="AutoShape 170"/>
            <p:cNvSpPr>
              <a:spLocks noChangeArrowheads="1"/>
            </p:cNvSpPr>
            <p:nvPr/>
          </p:nvSpPr>
          <p:spPr bwMode="auto">
            <a:xfrm>
              <a:off x="4140" y="2678"/>
              <a:ext cx="1200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261" name="AutoShape 171"/>
            <p:cNvSpPr>
              <a:spLocks noChangeArrowheads="1"/>
            </p:cNvSpPr>
            <p:nvPr/>
          </p:nvSpPr>
          <p:spPr bwMode="auto">
            <a:xfrm>
              <a:off x="4210" y="2707"/>
              <a:ext cx="1069" cy="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262" name="Oval 172"/>
            <p:cNvSpPr>
              <a:spLocks noChangeArrowheads="1"/>
            </p:cNvSpPr>
            <p:nvPr/>
          </p:nvSpPr>
          <p:spPr bwMode="auto">
            <a:xfrm>
              <a:off x="4310" y="2384"/>
              <a:ext cx="155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263" name="Oval 173"/>
            <p:cNvSpPr>
              <a:spLocks noChangeArrowheads="1"/>
            </p:cNvSpPr>
            <p:nvPr/>
          </p:nvSpPr>
          <p:spPr bwMode="auto">
            <a:xfrm>
              <a:off x="4489" y="2384"/>
              <a:ext cx="155" cy="1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79264" name="Oval 174"/>
            <p:cNvSpPr>
              <a:spLocks noChangeArrowheads="1"/>
            </p:cNvSpPr>
            <p:nvPr/>
          </p:nvSpPr>
          <p:spPr bwMode="auto">
            <a:xfrm>
              <a:off x="4659" y="2384"/>
              <a:ext cx="163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265" name="Rectangle 175"/>
            <p:cNvSpPr>
              <a:spLocks noChangeArrowheads="1"/>
            </p:cNvSpPr>
            <p:nvPr/>
          </p:nvSpPr>
          <p:spPr bwMode="auto">
            <a:xfrm>
              <a:off x="5062" y="1833"/>
              <a:ext cx="85" cy="764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9230" name="Group 176"/>
          <p:cNvGrpSpPr>
            <a:grpSpLocks/>
          </p:cNvGrpSpPr>
          <p:nvPr/>
        </p:nvGrpSpPr>
        <p:grpSpPr bwMode="auto">
          <a:xfrm>
            <a:off x="4471988" y="2492375"/>
            <a:ext cx="620712" cy="512763"/>
            <a:chOff x="-44" y="1473"/>
            <a:chExt cx="981" cy="1105"/>
          </a:xfrm>
        </p:grpSpPr>
        <p:pic>
          <p:nvPicPr>
            <p:cNvPr id="179240" name="Picture 177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9241" name="Freeform 17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79231" name="Group 179"/>
          <p:cNvGrpSpPr>
            <a:grpSpLocks/>
          </p:cNvGrpSpPr>
          <p:nvPr/>
        </p:nvGrpSpPr>
        <p:grpSpPr bwMode="auto">
          <a:xfrm>
            <a:off x="6300788" y="1284288"/>
            <a:ext cx="620712" cy="512762"/>
            <a:chOff x="-44" y="1473"/>
            <a:chExt cx="981" cy="1105"/>
          </a:xfrm>
        </p:grpSpPr>
        <p:pic>
          <p:nvPicPr>
            <p:cNvPr id="179238" name="Picture 180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9239" name="Freeform 18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79232" name="Group 182"/>
          <p:cNvGrpSpPr>
            <a:grpSpLocks/>
          </p:cNvGrpSpPr>
          <p:nvPr/>
        </p:nvGrpSpPr>
        <p:grpSpPr bwMode="auto">
          <a:xfrm>
            <a:off x="6910388" y="1360488"/>
            <a:ext cx="620712" cy="512762"/>
            <a:chOff x="-44" y="1473"/>
            <a:chExt cx="981" cy="1105"/>
          </a:xfrm>
        </p:grpSpPr>
        <p:pic>
          <p:nvPicPr>
            <p:cNvPr id="179236" name="Picture 183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9237" name="Freeform 18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79233" name="Group 185"/>
          <p:cNvGrpSpPr>
            <a:grpSpLocks/>
          </p:cNvGrpSpPr>
          <p:nvPr/>
        </p:nvGrpSpPr>
        <p:grpSpPr bwMode="auto">
          <a:xfrm flipH="1">
            <a:off x="8369300" y="2362200"/>
            <a:ext cx="620713" cy="512763"/>
            <a:chOff x="-44" y="1473"/>
            <a:chExt cx="981" cy="1105"/>
          </a:xfrm>
        </p:grpSpPr>
        <p:pic>
          <p:nvPicPr>
            <p:cNvPr id="179234" name="Picture 186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9235" name="Freeform 187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9DADD-9882-F242-91DB-2F741F18A6E7}" type="datetime1">
              <a:rPr lang="en-US" smtClean="0"/>
              <a:t>9/26/19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8C46DE-A709-E44E-81D4-8F3BFFDC42A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321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3" grpId="0" animBg="1"/>
      <p:bldP spid="2458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-228600"/>
            <a:ext cx="8520113" cy="1143000"/>
          </a:xfrm>
        </p:spPr>
        <p:txBody>
          <a:bodyPr/>
          <a:lstStyle/>
          <a:p>
            <a:r>
              <a:rPr lang="en-US" sz="3600" dirty="0">
                <a:latin typeface="Gill Sans MT" charset="0"/>
              </a:rPr>
              <a:t>File distribution time: P2P</a:t>
            </a:r>
          </a:p>
        </p:txBody>
      </p:sp>
      <p:sp>
        <p:nvSpPr>
          <p:cNvPr id="181252" name="Rectangle 47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762000"/>
            <a:ext cx="4419600" cy="2590800"/>
          </a:xfrm>
        </p:spPr>
        <p:txBody>
          <a:bodyPr/>
          <a:lstStyle/>
          <a:p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server transmission: </a:t>
            </a:r>
            <a:r>
              <a:rPr lang="en-US" sz="2400" dirty="0">
                <a:latin typeface="Gill Sans MT" charset="0"/>
              </a:rPr>
              <a:t>must</a:t>
            </a:r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 </a:t>
            </a:r>
            <a:r>
              <a:rPr lang="en-US" sz="2400" dirty="0">
                <a:latin typeface="Gill Sans MT" charset="0"/>
              </a:rPr>
              <a:t>upload at least one</a:t>
            </a:r>
            <a:r>
              <a:rPr lang="en-US" sz="2400" i="1" dirty="0">
                <a:latin typeface="Gill Sans MT" charset="0"/>
              </a:rPr>
              <a:t> </a:t>
            </a:r>
            <a:r>
              <a:rPr lang="en-US" sz="2400" dirty="0">
                <a:latin typeface="Gill Sans MT" charset="0"/>
              </a:rPr>
              <a:t>copy</a:t>
            </a:r>
            <a:endParaRPr lang="en-US" sz="2600" dirty="0">
              <a:latin typeface="Gill Sans MT" charset="0"/>
            </a:endParaRPr>
          </a:p>
          <a:p>
            <a:pPr marL="681038" lvl="1" indent="-223838">
              <a:lnSpc>
                <a:spcPct val="100000"/>
              </a:lnSpc>
            </a:pPr>
            <a:r>
              <a:rPr lang="en-US" sz="2000" dirty="0">
                <a:latin typeface="Gill Sans MT" charset="0"/>
              </a:rPr>
              <a:t>time to send one copy: </a:t>
            </a:r>
            <a:r>
              <a:rPr lang="en-US" sz="2000" i="1" dirty="0">
                <a:latin typeface="Gill Sans MT" charset="0"/>
              </a:rPr>
              <a:t>F/u</a:t>
            </a:r>
            <a:r>
              <a:rPr lang="en-US" sz="2000" i="1" baseline="-25000" dirty="0">
                <a:latin typeface="Gill Sans MT" charset="0"/>
              </a:rPr>
              <a:t>s </a:t>
            </a:r>
            <a:endParaRPr lang="en-US" sz="2000" dirty="0">
              <a:latin typeface="Gill Sans MT" charset="0"/>
            </a:endParaRPr>
          </a:p>
        </p:txBody>
      </p:sp>
      <p:sp>
        <p:nvSpPr>
          <p:cNvPr id="181253" name="Text Box 51"/>
          <p:cNvSpPr txBox="1">
            <a:spLocks noChangeArrowheads="1"/>
          </p:cNvSpPr>
          <p:nvPr/>
        </p:nvSpPr>
        <p:spPr bwMode="auto">
          <a:xfrm>
            <a:off x="228600" y="4953000"/>
            <a:ext cx="240982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lnSpc>
                <a:spcPct val="80000"/>
              </a:lnSpc>
            </a:pPr>
            <a:r>
              <a:rPr lang="en-US" i="1" dirty="0"/>
              <a:t>time to  distribute F </a:t>
            </a:r>
          </a:p>
          <a:p>
            <a:pPr algn="r">
              <a:lnSpc>
                <a:spcPct val="80000"/>
              </a:lnSpc>
            </a:pPr>
            <a:r>
              <a:rPr lang="en-US" i="1" dirty="0"/>
              <a:t>to N clients using </a:t>
            </a:r>
          </a:p>
          <a:p>
            <a:pPr algn="r">
              <a:lnSpc>
                <a:spcPct val="80000"/>
              </a:lnSpc>
            </a:pPr>
            <a:r>
              <a:rPr lang="en-US" i="1" dirty="0"/>
              <a:t>P2P approach</a:t>
            </a:r>
            <a:r>
              <a:rPr lang="en-US" sz="2400" dirty="0">
                <a:latin typeface="Comic Sans MS" charset="0"/>
              </a:rPr>
              <a:t> </a:t>
            </a:r>
            <a:endParaRPr lang="en-US" sz="2800" dirty="0">
              <a:latin typeface="Comic Sans MS" charset="0"/>
            </a:endParaRPr>
          </a:p>
        </p:txBody>
      </p:sp>
      <p:sp>
        <p:nvSpPr>
          <p:cNvPr id="181256" name="Freeform 4"/>
          <p:cNvSpPr>
            <a:spLocks/>
          </p:cNvSpPr>
          <p:nvPr/>
        </p:nvSpPr>
        <p:spPr bwMode="auto">
          <a:xfrm>
            <a:off x="5600700" y="2111375"/>
            <a:ext cx="2136775" cy="1209675"/>
          </a:xfrm>
          <a:custGeom>
            <a:avLst/>
            <a:gdLst>
              <a:gd name="T0" fmla="*/ 2147483647 w 1292"/>
              <a:gd name="T1" fmla="*/ 2147483647 h 1255"/>
              <a:gd name="T2" fmla="*/ 2147483647 w 1292"/>
              <a:gd name="T3" fmla="*/ 2147483647 h 1255"/>
              <a:gd name="T4" fmla="*/ 2147483647 w 1292"/>
              <a:gd name="T5" fmla="*/ 2147483647 h 1255"/>
              <a:gd name="T6" fmla="*/ 2147483647 w 1292"/>
              <a:gd name="T7" fmla="*/ 2147483647 h 1255"/>
              <a:gd name="T8" fmla="*/ 2147483647 w 1292"/>
              <a:gd name="T9" fmla="*/ 2147483647 h 1255"/>
              <a:gd name="T10" fmla="*/ 2147483647 w 1292"/>
              <a:gd name="T11" fmla="*/ 2147483647 h 1255"/>
              <a:gd name="T12" fmla="*/ 2147483647 w 1292"/>
              <a:gd name="T13" fmla="*/ 2147483647 h 1255"/>
              <a:gd name="T14" fmla="*/ 2147483647 w 1292"/>
              <a:gd name="T15" fmla="*/ 2147483647 h 1255"/>
              <a:gd name="T16" fmla="*/ 2147483647 w 1292"/>
              <a:gd name="T17" fmla="*/ 2147483647 h 1255"/>
              <a:gd name="T18" fmla="*/ 2147483647 w 1292"/>
              <a:gd name="T19" fmla="*/ 2147483647 h 1255"/>
              <a:gd name="T20" fmla="*/ 2147483647 w 1292"/>
              <a:gd name="T21" fmla="*/ 2147483647 h 1255"/>
              <a:gd name="T22" fmla="*/ 2147483647 w 1292"/>
              <a:gd name="T23" fmla="*/ 2147483647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292"/>
              <a:gd name="T37" fmla="*/ 0 h 1255"/>
              <a:gd name="T38" fmla="*/ 1292 w 1292"/>
              <a:gd name="T39" fmla="*/ 1255 h 125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1257" name="Line 14"/>
          <p:cNvSpPr>
            <a:spLocks noChangeShapeType="1"/>
          </p:cNvSpPr>
          <p:nvPr/>
        </p:nvSpPr>
        <p:spPr bwMode="auto">
          <a:xfrm>
            <a:off x="5338763" y="2085975"/>
            <a:ext cx="455612" cy="214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1258" name="Text Box 15"/>
          <p:cNvSpPr txBox="1">
            <a:spLocks noChangeArrowheads="1"/>
          </p:cNvSpPr>
          <p:nvPr/>
        </p:nvSpPr>
        <p:spPr bwMode="auto">
          <a:xfrm>
            <a:off x="5364163" y="1763713"/>
            <a:ext cx="3667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i="1"/>
              <a:t>u</a:t>
            </a:r>
            <a:r>
              <a:rPr lang="en-US" sz="1600" i="1" baseline="-25000"/>
              <a:t>s</a:t>
            </a:r>
          </a:p>
        </p:txBody>
      </p:sp>
      <p:sp>
        <p:nvSpPr>
          <p:cNvPr id="181259" name="Line 39"/>
          <p:cNvSpPr>
            <a:spLocks noChangeShapeType="1"/>
          </p:cNvSpPr>
          <p:nvPr/>
        </p:nvSpPr>
        <p:spPr bwMode="auto">
          <a:xfrm>
            <a:off x="5089525" y="2713038"/>
            <a:ext cx="574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1260" name="Line 40"/>
          <p:cNvSpPr>
            <a:spLocks noChangeShapeType="1"/>
          </p:cNvSpPr>
          <p:nvPr/>
        </p:nvSpPr>
        <p:spPr bwMode="auto">
          <a:xfrm flipH="1">
            <a:off x="5119688" y="2814638"/>
            <a:ext cx="5667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1261" name="Text Box 44"/>
          <p:cNvSpPr txBox="1">
            <a:spLocks noChangeArrowheads="1"/>
          </p:cNvSpPr>
          <p:nvPr/>
        </p:nvSpPr>
        <p:spPr bwMode="auto">
          <a:xfrm>
            <a:off x="6183313" y="2460625"/>
            <a:ext cx="895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bg1"/>
                </a:solidFill>
              </a:rPr>
              <a:t>network</a:t>
            </a:r>
          </a:p>
        </p:txBody>
      </p:sp>
      <p:sp>
        <p:nvSpPr>
          <p:cNvPr id="181262" name="AutoShape 327"/>
          <p:cNvSpPr>
            <a:spLocks noChangeArrowheads="1"/>
          </p:cNvSpPr>
          <p:nvPr/>
        </p:nvSpPr>
        <p:spPr bwMode="auto">
          <a:xfrm>
            <a:off x="4740275" y="1562100"/>
            <a:ext cx="334963" cy="401638"/>
          </a:xfrm>
          <a:prstGeom prst="can">
            <a:avLst>
              <a:gd name="adj" fmla="val 24242"/>
            </a:avLst>
          </a:prstGeom>
          <a:gradFill rotWithShape="1">
            <a:gsLst>
              <a:gs pos="0">
                <a:srgbClr val="000099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800">
              <a:cs typeface="Arial" charset="0"/>
            </a:endParaRPr>
          </a:p>
        </p:txBody>
      </p:sp>
      <p:sp>
        <p:nvSpPr>
          <p:cNvPr id="181263" name="Line 22"/>
          <p:cNvSpPr>
            <a:spLocks noChangeShapeType="1"/>
          </p:cNvSpPr>
          <p:nvPr/>
        </p:nvSpPr>
        <p:spPr bwMode="auto">
          <a:xfrm flipV="1">
            <a:off x="7000875" y="1819275"/>
            <a:ext cx="180975" cy="53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1264" name="Line 23"/>
          <p:cNvSpPr>
            <a:spLocks noChangeShapeType="1"/>
          </p:cNvSpPr>
          <p:nvPr/>
        </p:nvSpPr>
        <p:spPr bwMode="auto">
          <a:xfrm flipH="1">
            <a:off x="7078663" y="1825625"/>
            <a:ext cx="187325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1265" name="Line 22"/>
          <p:cNvSpPr>
            <a:spLocks noChangeShapeType="1"/>
          </p:cNvSpPr>
          <p:nvPr/>
        </p:nvSpPr>
        <p:spPr bwMode="auto">
          <a:xfrm flipV="1">
            <a:off x="6416675" y="1736725"/>
            <a:ext cx="179388" cy="53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1266" name="Line 23"/>
          <p:cNvSpPr>
            <a:spLocks noChangeShapeType="1"/>
          </p:cNvSpPr>
          <p:nvPr/>
        </p:nvSpPr>
        <p:spPr bwMode="auto">
          <a:xfrm flipH="1">
            <a:off x="6492875" y="1743075"/>
            <a:ext cx="185738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1267" name="Line 26"/>
          <p:cNvSpPr>
            <a:spLocks noChangeShapeType="1"/>
          </p:cNvSpPr>
          <p:nvPr/>
        </p:nvSpPr>
        <p:spPr bwMode="auto">
          <a:xfrm>
            <a:off x="7723188" y="2579688"/>
            <a:ext cx="6588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1268" name="Line 27"/>
          <p:cNvSpPr>
            <a:spLocks noChangeShapeType="1"/>
          </p:cNvSpPr>
          <p:nvPr/>
        </p:nvSpPr>
        <p:spPr bwMode="auto">
          <a:xfrm>
            <a:off x="7726363" y="2682875"/>
            <a:ext cx="660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1269" name="Text Box 41"/>
          <p:cNvSpPr txBox="1">
            <a:spLocks noChangeArrowheads="1"/>
          </p:cNvSpPr>
          <p:nvPr/>
        </p:nvSpPr>
        <p:spPr bwMode="auto">
          <a:xfrm>
            <a:off x="7813675" y="2146300"/>
            <a:ext cx="450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i="1"/>
              <a:t>d</a:t>
            </a:r>
            <a:r>
              <a:rPr lang="en-US" sz="1600" i="1" baseline="-25000"/>
              <a:t>i</a:t>
            </a:r>
          </a:p>
        </p:txBody>
      </p:sp>
      <p:sp>
        <p:nvSpPr>
          <p:cNvPr id="181270" name="Text Box 41"/>
          <p:cNvSpPr txBox="1">
            <a:spLocks noChangeArrowheads="1"/>
          </p:cNvSpPr>
          <p:nvPr/>
        </p:nvSpPr>
        <p:spPr bwMode="auto">
          <a:xfrm>
            <a:off x="7829550" y="2663825"/>
            <a:ext cx="5064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i="1"/>
              <a:t>u</a:t>
            </a:r>
            <a:r>
              <a:rPr lang="en-US" sz="1600" i="1" baseline="-25000"/>
              <a:t>i</a:t>
            </a:r>
          </a:p>
        </p:txBody>
      </p:sp>
      <p:sp>
        <p:nvSpPr>
          <p:cNvPr id="181271" name="Text Box 47"/>
          <p:cNvSpPr txBox="1">
            <a:spLocks noChangeArrowheads="1"/>
          </p:cNvSpPr>
          <p:nvPr/>
        </p:nvSpPr>
        <p:spPr bwMode="auto">
          <a:xfrm>
            <a:off x="4498975" y="1616075"/>
            <a:ext cx="790575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400" i="1"/>
              <a:t>F</a:t>
            </a:r>
            <a:endParaRPr lang="en-US" sz="1400" i="1" baseline="-25000"/>
          </a:p>
        </p:txBody>
      </p:sp>
      <p:sp>
        <p:nvSpPr>
          <p:cNvPr id="181272" name="Text Box 31"/>
          <p:cNvSpPr txBox="1">
            <a:spLocks noChangeArrowheads="1"/>
          </p:cNvSpPr>
          <p:nvPr/>
        </p:nvSpPr>
        <p:spPr bwMode="auto">
          <a:xfrm>
            <a:off x="2667000" y="4876800"/>
            <a:ext cx="61341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/>
              <a:t> D</a:t>
            </a:r>
            <a:r>
              <a:rPr lang="en-US" sz="2800" i="1" baseline="-25000" dirty="0"/>
              <a:t>P2P</a:t>
            </a:r>
            <a:r>
              <a:rPr lang="en-US" sz="2800" i="1" dirty="0"/>
              <a:t> &gt; max{F/</a:t>
            </a:r>
            <a:r>
              <a:rPr lang="en-US" sz="2800" i="1" dirty="0" err="1"/>
              <a:t>u</a:t>
            </a:r>
            <a:r>
              <a:rPr lang="en-US" sz="2800" i="1" baseline="-25000" dirty="0" err="1"/>
              <a:t>s,</a:t>
            </a:r>
            <a:r>
              <a:rPr lang="en-US" sz="2800" i="1" dirty="0" err="1"/>
              <a:t>,F</a:t>
            </a:r>
            <a:r>
              <a:rPr lang="en-US" sz="2800" i="1" dirty="0"/>
              <a:t>/</a:t>
            </a:r>
            <a:r>
              <a:rPr lang="en-US" sz="2800" i="1" dirty="0" err="1"/>
              <a:t>d</a:t>
            </a:r>
            <a:r>
              <a:rPr lang="en-US" sz="2800" i="1" baseline="-25000" dirty="0" err="1"/>
              <a:t>min</a:t>
            </a:r>
            <a:r>
              <a:rPr lang="en-US" sz="2800" i="1" baseline="-25000" dirty="0"/>
              <a:t>,</a:t>
            </a:r>
            <a:r>
              <a:rPr lang="en-US" sz="2800" i="1" dirty="0"/>
              <a:t>,NF/(</a:t>
            </a:r>
            <a:r>
              <a:rPr lang="en-US" sz="2400" i="1" dirty="0"/>
              <a:t>u</a:t>
            </a:r>
            <a:r>
              <a:rPr lang="en-US" sz="2400" i="1" baseline="-25000" dirty="0"/>
              <a:t>s</a:t>
            </a:r>
            <a:r>
              <a:rPr lang="en-US" sz="2400" i="1" dirty="0"/>
              <a:t> + </a:t>
            </a:r>
            <a:r>
              <a:rPr lang="en-US" sz="2800" i="1" dirty="0">
                <a:latin typeface="Symbol" charset="0"/>
              </a:rPr>
              <a:t>S</a:t>
            </a:r>
            <a:r>
              <a:rPr lang="en-US" sz="2400" i="1" dirty="0"/>
              <a:t>u</a:t>
            </a:r>
            <a:r>
              <a:rPr lang="en-US" sz="2400" i="1" baseline="-25000" dirty="0"/>
              <a:t>i</a:t>
            </a:r>
            <a:r>
              <a:rPr lang="en-US" sz="2800" dirty="0"/>
              <a:t>)</a:t>
            </a:r>
            <a:r>
              <a:rPr lang="en-US" sz="2800" i="1" dirty="0"/>
              <a:t>}</a:t>
            </a:r>
            <a:r>
              <a:rPr lang="en-US" sz="2800" i="1" dirty="0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181273" name="Rectangle 47"/>
          <p:cNvSpPr>
            <a:spLocks noChangeArrowheads="1"/>
          </p:cNvSpPr>
          <p:nvPr/>
        </p:nvSpPr>
        <p:spPr bwMode="auto">
          <a:xfrm>
            <a:off x="333375" y="2309813"/>
            <a:ext cx="4316413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buClr>
                <a:srgbClr val="000099"/>
              </a:buClr>
              <a:buSzPct val="100000"/>
              <a:buFont typeface="Wingdings" charset="0"/>
              <a:buChar char="§"/>
            </a:pPr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client: </a:t>
            </a:r>
            <a:r>
              <a:rPr lang="en-US" sz="2400">
                <a:latin typeface="Gill Sans MT" charset="0"/>
              </a:rPr>
              <a:t>each client must download file copy</a:t>
            </a:r>
          </a:p>
          <a:p>
            <a:pPr marL="681038" lvl="1" indent="-223838">
              <a:lnSpc>
                <a:spcPct val="85000"/>
              </a:lnSpc>
              <a:buClr>
                <a:srgbClr val="000099"/>
              </a:buClr>
              <a:buSzTx/>
              <a:buFont typeface="Arial" charset="0"/>
              <a:buChar char="•"/>
            </a:pPr>
            <a:r>
              <a:rPr lang="en-US">
                <a:latin typeface="Gill Sans MT" charset="0"/>
              </a:rPr>
              <a:t>min client download time: F/d</a:t>
            </a:r>
            <a:r>
              <a:rPr lang="en-US" baseline="-25000">
                <a:latin typeface="Gill Sans MT" charset="0"/>
              </a:rPr>
              <a:t>min</a:t>
            </a:r>
            <a:r>
              <a:rPr lang="en-US" i="1">
                <a:solidFill>
                  <a:srgbClr val="CC0000"/>
                </a:solidFill>
                <a:latin typeface="Gill Sans MT" charset="0"/>
              </a:rPr>
              <a:t> </a:t>
            </a:r>
            <a:endParaRPr lang="en-US">
              <a:latin typeface="Gill Sans MT" charset="0"/>
            </a:endParaRPr>
          </a:p>
        </p:txBody>
      </p:sp>
      <p:sp>
        <p:nvSpPr>
          <p:cNvPr id="181274" name="Line 33"/>
          <p:cNvSpPr>
            <a:spLocks noChangeShapeType="1"/>
          </p:cNvSpPr>
          <p:nvPr/>
        </p:nvSpPr>
        <p:spPr bwMode="auto">
          <a:xfrm>
            <a:off x="3732213" y="5124450"/>
            <a:ext cx="174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1275" name="Rectangle 47"/>
          <p:cNvSpPr>
            <a:spLocks noChangeArrowheads="1"/>
          </p:cNvSpPr>
          <p:nvPr/>
        </p:nvSpPr>
        <p:spPr bwMode="auto">
          <a:xfrm>
            <a:off x="304800" y="3581400"/>
            <a:ext cx="6711950" cy="125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buClr>
                <a:srgbClr val="000099"/>
              </a:buClr>
              <a:buSzPct val="100000"/>
              <a:buFont typeface="Wingdings" charset="0"/>
              <a:buChar char="§"/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clients: </a:t>
            </a:r>
            <a:r>
              <a:rPr lang="en-US" sz="2400" dirty="0">
                <a:latin typeface="Gill Sans MT" charset="0"/>
              </a:rPr>
              <a:t>as aggregate must download </a:t>
            </a:r>
            <a:r>
              <a:rPr lang="en-US" sz="2400" i="1" dirty="0">
                <a:latin typeface="Gill Sans MT" charset="0"/>
              </a:rPr>
              <a:t>NF</a:t>
            </a:r>
            <a:r>
              <a:rPr lang="en-US" sz="2400" dirty="0">
                <a:latin typeface="Gill Sans MT" charset="0"/>
              </a:rPr>
              <a:t> bits</a:t>
            </a:r>
          </a:p>
          <a:p>
            <a:pPr marL="681038" lvl="1" indent="-223838">
              <a:lnSpc>
                <a:spcPct val="85000"/>
              </a:lnSpc>
              <a:buClr>
                <a:srgbClr val="000099"/>
              </a:buClr>
              <a:buSzTx/>
              <a:buFont typeface="Arial" charset="0"/>
              <a:buChar char="•"/>
            </a:pPr>
            <a:r>
              <a:rPr lang="en-US" dirty="0">
                <a:latin typeface="Gill Sans MT" charset="0"/>
              </a:rPr>
              <a:t>max upload rate (limiting max download rate) is </a:t>
            </a:r>
            <a:r>
              <a:rPr lang="en-US" i="1" dirty="0">
                <a:latin typeface="Gill Sans MT" charset="0"/>
              </a:rPr>
              <a:t>u</a:t>
            </a:r>
            <a:r>
              <a:rPr lang="en-US" i="1" baseline="-25000" dirty="0">
                <a:latin typeface="Gill Sans MT" charset="0"/>
              </a:rPr>
              <a:t>s</a:t>
            </a:r>
            <a:r>
              <a:rPr lang="en-US" i="1" dirty="0">
                <a:latin typeface="Gill Sans MT" charset="0"/>
              </a:rPr>
              <a:t> + </a:t>
            </a:r>
            <a:r>
              <a:rPr lang="en-US" sz="2400" i="1" dirty="0">
                <a:latin typeface="Symbol" charset="0"/>
              </a:rPr>
              <a:t>S</a:t>
            </a:r>
            <a:r>
              <a:rPr lang="en-US" i="1" dirty="0">
                <a:latin typeface="Gill Sans MT" charset="0"/>
              </a:rPr>
              <a:t>u</a:t>
            </a:r>
            <a:r>
              <a:rPr lang="en-US" i="1" baseline="-25000" dirty="0">
                <a:latin typeface="Gill Sans MT" charset="0"/>
              </a:rPr>
              <a:t>i</a:t>
            </a:r>
          </a:p>
        </p:txBody>
      </p:sp>
      <p:sp>
        <p:nvSpPr>
          <p:cNvPr id="245813" name="Line 53"/>
          <p:cNvSpPr>
            <a:spLocks noChangeShapeType="1"/>
          </p:cNvSpPr>
          <p:nvPr/>
        </p:nvSpPr>
        <p:spPr bwMode="auto">
          <a:xfrm flipV="1">
            <a:off x="7010400" y="5181600"/>
            <a:ext cx="1182687" cy="7620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4" name="Text Box 54"/>
          <p:cNvSpPr txBox="1">
            <a:spLocks noChangeArrowheads="1"/>
          </p:cNvSpPr>
          <p:nvPr/>
        </p:nvSpPr>
        <p:spPr bwMode="auto">
          <a:xfrm>
            <a:off x="1828800" y="5943600"/>
            <a:ext cx="6529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dirty="0"/>
              <a:t>… but so does this, as each peer brings service capacity</a:t>
            </a:r>
          </a:p>
        </p:txBody>
      </p:sp>
      <p:sp>
        <p:nvSpPr>
          <p:cNvPr id="2" name="Line 53"/>
          <p:cNvSpPr>
            <a:spLocks noChangeShapeType="1"/>
          </p:cNvSpPr>
          <p:nvPr/>
        </p:nvSpPr>
        <p:spPr bwMode="auto">
          <a:xfrm flipV="1">
            <a:off x="6365875" y="5092700"/>
            <a:ext cx="430213" cy="69215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Text Box 54"/>
          <p:cNvSpPr txBox="1">
            <a:spLocks noChangeArrowheads="1"/>
          </p:cNvSpPr>
          <p:nvPr/>
        </p:nvSpPr>
        <p:spPr bwMode="auto">
          <a:xfrm>
            <a:off x="3886200" y="5638800"/>
            <a:ext cx="2994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dirty="0"/>
              <a:t>increases linearly in </a:t>
            </a:r>
            <a:r>
              <a:rPr lang="en-US" i="1" dirty="0"/>
              <a:t>N</a:t>
            </a:r>
            <a:r>
              <a:rPr lang="en-US" dirty="0"/>
              <a:t> …</a:t>
            </a:r>
          </a:p>
        </p:txBody>
      </p:sp>
      <p:grpSp>
        <p:nvGrpSpPr>
          <p:cNvPr id="181280" name="Group 41"/>
          <p:cNvGrpSpPr>
            <a:grpSpLocks/>
          </p:cNvGrpSpPr>
          <p:nvPr/>
        </p:nvGrpSpPr>
        <p:grpSpPr bwMode="auto">
          <a:xfrm>
            <a:off x="5114925" y="1690688"/>
            <a:ext cx="292100" cy="517525"/>
            <a:chOff x="4140" y="429"/>
            <a:chExt cx="1425" cy="2396"/>
          </a:xfrm>
        </p:grpSpPr>
        <p:sp>
          <p:nvSpPr>
            <p:cNvPr id="181293" name="Freeform 42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294" name="Rectangle 43"/>
            <p:cNvSpPr>
              <a:spLocks noChangeArrowheads="1"/>
            </p:cNvSpPr>
            <p:nvPr/>
          </p:nvSpPr>
          <p:spPr bwMode="auto">
            <a:xfrm>
              <a:off x="4210" y="429"/>
              <a:ext cx="1046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95" name="Freeform 44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296" name="Freeform 45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297" name="Rectangle 46"/>
            <p:cNvSpPr>
              <a:spLocks noChangeArrowheads="1"/>
            </p:cNvSpPr>
            <p:nvPr/>
          </p:nvSpPr>
          <p:spPr bwMode="auto">
            <a:xfrm>
              <a:off x="4210" y="694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1298" name="Group 47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81323" name="AutoShape 48"/>
              <p:cNvSpPr>
                <a:spLocks noChangeArrowheads="1"/>
              </p:cNvSpPr>
              <p:nvPr/>
            </p:nvSpPr>
            <p:spPr bwMode="auto">
              <a:xfrm>
                <a:off x="618" y="2571"/>
                <a:ext cx="725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1324" name="AutoShape 49"/>
              <p:cNvSpPr>
                <a:spLocks noChangeArrowheads="1"/>
              </p:cNvSpPr>
              <p:nvPr/>
            </p:nvSpPr>
            <p:spPr bwMode="auto">
              <a:xfrm>
                <a:off x="637" y="2585"/>
                <a:ext cx="686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81299" name="Rectangle 50"/>
            <p:cNvSpPr>
              <a:spLocks noChangeArrowheads="1"/>
            </p:cNvSpPr>
            <p:nvPr/>
          </p:nvSpPr>
          <p:spPr bwMode="auto">
            <a:xfrm>
              <a:off x="4225" y="1017"/>
              <a:ext cx="596" cy="5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1300" name="Group 51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81321" name="AutoShape 52"/>
              <p:cNvSpPr>
                <a:spLocks noChangeArrowheads="1"/>
              </p:cNvSpPr>
              <p:nvPr/>
            </p:nvSpPr>
            <p:spPr bwMode="auto">
              <a:xfrm>
                <a:off x="610" y="2569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1322" name="AutoShape 53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8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81301" name="Rectangle 54"/>
            <p:cNvSpPr>
              <a:spLocks noChangeArrowheads="1"/>
            </p:cNvSpPr>
            <p:nvPr/>
          </p:nvSpPr>
          <p:spPr bwMode="auto">
            <a:xfrm>
              <a:off x="4217" y="1355"/>
              <a:ext cx="596" cy="5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302" name="Rectangle 55"/>
            <p:cNvSpPr>
              <a:spLocks noChangeArrowheads="1"/>
            </p:cNvSpPr>
            <p:nvPr/>
          </p:nvSpPr>
          <p:spPr bwMode="auto">
            <a:xfrm>
              <a:off x="4225" y="1656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1303" name="Group 56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81319" name="AutoShape 57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4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1320" name="AutoShape 58"/>
              <p:cNvSpPr>
                <a:spLocks noChangeArrowheads="1"/>
              </p:cNvSpPr>
              <p:nvPr/>
            </p:nvSpPr>
            <p:spPr bwMode="auto">
              <a:xfrm>
                <a:off x="635" y="2582"/>
                <a:ext cx="685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81304" name="Freeform 59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81305" name="Group 60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81317" name="AutoShape 61"/>
              <p:cNvSpPr>
                <a:spLocks noChangeArrowheads="1"/>
              </p:cNvSpPr>
              <p:nvPr/>
            </p:nvSpPr>
            <p:spPr bwMode="auto">
              <a:xfrm>
                <a:off x="611" y="2567"/>
                <a:ext cx="724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1318" name="AutoShape 62"/>
              <p:cNvSpPr>
                <a:spLocks noChangeArrowheads="1"/>
              </p:cNvSpPr>
              <p:nvPr/>
            </p:nvSpPr>
            <p:spPr bwMode="auto">
              <a:xfrm>
                <a:off x="630" y="2581"/>
                <a:ext cx="68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81306" name="Rectangle 63"/>
            <p:cNvSpPr>
              <a:spLocks noChangeArrowheads="1"/>
            </p:cNvSpPr>
            <p:nvPr/>
          </p:nvSpPr>
          <p:spPr bwMode="auto">
            <a:xfrm>
              <a:off x="5247" y="429"/>
              <a:ext cx="70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307" name="Freeform 64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308" name="Freeform 65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309" name="Oval 66"/>
            <p:cNvSpPr>
              <a:spLocks noChangeArrowheads="1"/>
            </p:cNvSpPr>
            <p:nvPr/>
          </p:nvSpPr>
          <p:spPr bwMode="auto">
            <a:xfrm>
              <a:off x="5519" y="2612"/>
              <a:ext cx="46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310" name="Freeform 67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311" name="AutoShape 68"/>
            <p:cNvSpPr>
              <a:spLocks noChangeArrowheads="1"/>
            </p:cNvSpPr>
            <p:nvPr/>
          </p:nvSpPr>
          <p:spPr bwMode="auto">
            <a:xfrm>
              <a:off x="4140" y="2678"/>
              <a:ext cx="1200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312" name="AutoShape 69"/>
            <p:cNvSpPr>
              <a:spLocks noChangeArrowheads="1"/>
            </p:cNvSpPr>
            <p:nvPr/>
          </p:nvSpPr>
          <p:spPr bwMode="auto">
            <a:xfrm>
              <a:off x="4210" y="2707"/>
              <a:ext cx="1069" cy="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313" name="Oval 70"/>
            <p:cNvSpPr>
              <a:spLocks noChangeArrowheads="1"/>
            </p:cNvSpPr>
            <p:nvPr/>
          </p:nvSpPr>
          <p:spPr bwMode="auto">
            <a:xfrm>
              <a:off x="4310" y="2384"/>
              <a:ext cx="155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314" name="Oval 71"/>
            <p:cNvSpPr>
              <a:spLocks noChangeArrowheads="1"/>
            </p:cNvSpPr>
            <p:nvPr/>
          </p:nvSpPr>
          <p:spPr bwMode="auto">
            <a:xfrm>
              <a:off x="4489" y="2384"/>
              <a:ext cx="155" cy="1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81315" name="Oval 72"/>
            <p:cNvSpPr>
              <a:spLocks noChangeArrowheads="1"/>
            </p:cNvSpPr>
            <p:nvPr/>
          </p:nvSpPr>
          <p:spPr bwMode="auto">
            <a:xfrm>
              <a:off x="4659" y="2384"/>
              <a:ext cx="163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316" name="Rectangle 73"/>
            <p:cNvSpPr>
              <a:spLocks noChangeArrowheads="1"/>
            </p:cNvSpPr>
            <p:nvPr/>
          </p:nvSpPr>
          <p:spPr bwMode="auto">
            <a:xfrm>
              <a:off x="5062" y="1833"/>
              <a:ext cx="85" cy="764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1281" name="Group 74"/>
          <p:cNvGrpSpPr>
            <a:grpSpLocks/>
          </p:cNvGrpSpPr>
          <p:nvPr/>
        </p:nvGrpSpPr>
        <p:grpSpPr bwMode="auto">
          <a:xfrm flipH="1">
            <a:off x="8369300" y="2362200"/>
            <a:ext cx="620713" cy="512763"/>
            <a:chOff x="-44" y="1473"/>
            <a:chExt cx="981" cy="1105"/>
          </a:xfrm>
        </p:grpSpPr>
        <p:pic>
          <p:nvPicPr>
            <p:cNvPr id="181291" name="Picture 7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1292" name="Freeform 7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81282" name="Group 77"/>
          <p:cNvGrpSpPr>
            <a:grpSpLocks/>
          </p:cNvGrpSpPr>
          <p:nvPr/>
        </p:nvGrpSpPr>
        <p:grpSpPr bwMode="auto">
          <a:xfrm>
            <a:off x="6300788" y="1284288"/>
            <a:ext cx="620712" cy="512762"/>
            <a:chOff x="-44" y="1473"/>
            <a:chExt cx="981" cy="1105"/>
          </a:xfrm>
        </p:grpSpPr>
        <p:pic>
          <p:nvPicPr>
            <p:cNvPr id="181289" name="Picture 78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1290" name="Freeform 7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81283" name="Group 80"/>
          <p:cNvGrpSpPr>
            <a:grpSpLocks/>
          </p:cNvGrpSpPr>
          <p:nvPr/>
        </p:nvGrpSpPr>
        <p:grpSpPr bwMode="auto">
          <a:xfrm>
            <a:off x="6910388" y="1360488"/>
            <a:ext cx="620712" cy="512762"/>
            <a:chOff x="-44" y="1473"/>
            <a:chExt cx="981" cy="1105"/>
          </a:xfrm>
        </p:grpSpPr>
        <p:pic>
          <p:nvPicPr>
            <p:cNvPr id="181287" name="Picture 81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1288" name="Freeform 8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81284" name="Group 83"/>
          <p:cNvGrpSpPr>
            <a:grpSpLocks/>
          </p:cNvGrpSpPr>
          <p:nvPr/>
        </p:nvGrpSpPr>
        <p:grpSpPr bwMode="auto">
          <a:xfrm>
            <a:off x="4471988" y="2492375"/>
            <a:ext cx="620712" cy="512763"/>
            <a:chOff x="-44" y="1473"/>
            <a:chExt cx="981" cy="1105"/>
          </a:xfrm>
        </p:grpSpPr>
        <p:pic>
          <p:nvPicPr>
            <p:cNvPr id="181285" name="Picture 84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1286" name="Freeform 8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09ED8-6516-3043-ABCD-BB12635C9166}" type="datetime1">
              <a:rPr lang="en-US" smtClean="0"/>
              <a:t>9/26/19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78CD1C-D268-AB49-9134-DA36DD7A2EA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462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3" grpId="0" animBg="1"/>
      <p:bldP spid="245814" grpId="0"/>
      <p:bldP spid="2" grpId="0" animBg="1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7" name="Object 2"/>
          <p:cNvGraphicFramePr>
            <a:graphicFrameLocks noChangeAspect="1"/>
          </p:cNvGraphicFramePr>
          <p:nvPr/>
        </p:nvGraphicFramePr>
        <p:xfrm>
          <a:off x="1431925" y="1939925"/>
          <a:ext cx="6543675" cy="445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Chart" r:id="rId4" imgW="7734300" imgH="5295900" progId="Excel.Chart.8">
                  <p:embed/>
                </p:oleObj>
              </mc:Choice>
              <mc:Fallback>
                <p:oleObj name="Chart" r:id="rId4" imgW="7734300" imgH="5295900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1925" y="1939925"/>
                        <a:ext cx="6543675" cy="445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331788" y="152400"/>
            <a:ext cx="852011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4000">
                <a:solidFill>
                  <a:srgbClr val="000099"/>
                </a:solidFill>
                <a:latin typeface="Gill Sans MT" charset="0"/>
              </a:rPr>
              <a:t>Client-server vs. P2P: example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28600" y="990600"/>
            <a:ext cx="68761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dirty="0">
                <a:latin typeface="Arial" charset="0"/>
              </a:rPr>
              <a:t>client upload rate =</a:t>
            </a:r>
            <a:r>
              <a:rPr lang="en-US" sz="2400" i="1" dirty="0">
                <a:latin typeface="Arial" charset="0"/>
              </a:rPr>
              <a:t> u</a:t>
            </a:r>
            <a:r>
              <a:rPr lang="en-US" sz="2400" dirty="0">
                <a:latin typeface="Arial" charset="0"/>
              </a:rPr>
              <a:t>,  </a:t>
            </a:r>
            <a:r>
              <a:rPr lang="en-US" sz="2400" i="1" dirty="0">
                <a:latin typeface="Arial" charset="0"/>
              </a:rPr>
              <a:t>F/u </a:t>
            </a:r>
            <a:r>
              <a:rPr lang="en-US" sz="2400" dirty="0">
                <a:latin typeface="Arial" charset="0"/>
              </a:rPr>
              <a:t>= 1 hour,  </a:t>
            </a:r>
            <a:r>
              <a:rPr lang="en-US" sz="2400" i="1" dirty="0">
                <a:latin typeface="Arial" charset="0"/>
              </a:rPr>
              <a:t>u</a:t>
            </a:r>
            <a:r>
              <a:rPr lang="en-US" sz="2400" i="1" baseline="-25000" dirty="0">
                <a:latin typeface="Arial" charset="0"/>
              </a:rPr>
              <a:t>s</a:t>
            </a:r>
            <a:r>
              <a:rPr lang="en-US" sz="2400" i="1" dirty="0">
                <a:latin typeface="Arial" charset="0"/>
              </a:rPr>
              <a:t> = 10u</a:t>
            </a:r>
            <a:r>
              <a:rPr lang="en-US" sz="2400" i="1" dirty="0" smtClean="0">
                <a:latin typeface="Arial" charset="0"/>
              </a:rPr>
              <a:t>,</a:t>
            </a:r>
          </a:p>
          <a:p>
            <a:pPr eaLnBrk="1" hangingPunct="1"/>
            <a:r>
              <a:rPr lang="en-US" sz="2400" i="1" dirty="0" smtClean="0">
                <a:latin typeface="Arial" charset="0"/>
              </a:rPr>
              <a:t>  </a:t>
            </a:r>
            <a:r>
              <a:rPr lang="en-US" sz="2400" i="1" dirty="0" err="1">
                <a:latin typeface="Arial" charset="0"/>
              </a:rPr>
              <a:t>d</a:t>
            </a:r>
            <a:r>
              <a:rPr lang="en-US" sz="2400" i="1" baseline="-25000" dirty="0" err="1">
                <a:latin typeface="Arial" charset="0"/>
              </a:rPr>
              <a:t>min</a:t>
            </a:r>
            <a:r>
              <a:rPr lang="en-US" sz="2400" i="1" dirty="0">
                <a:latin typeface="Arial" charset="0"/>
              </a:rPr>
              <a:t> ≥ u</a:t>
            </a:r>
            <a:r>
              <a:rPr lang="en-US" sz="2400" i="1" baseline="-25000" dirty="0">
                <a:latin typeface="Arial" charset="0"/>
              </a:rPr>
              <a:t>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C2A54-1B35-1F47-BAB6-EE5AC6296280}" type="datetime1">
              <a:rPr lang="en-US" smtClean="0"/>
              <a:t>9/26/19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2E4BA4-6173-F647-ACAD-ED840679221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787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7" name="Rectangle 2"/>
          <p:cNvSpPr>
            <a:spLocks noGrp="1" noChangeArrowheads="1"/>
          </p:cNvSpPr>
          <p:nvPr>
            <p:ph type="title"/>
          </p:nvPr>
        </p:nvSpPr>
        <p:spPr>
          <a:xfrm>
            <a:off x="411163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smtClean="0">
                <a:latin typeface="Gill Sans MT" charset="0"/>
                <a:cs typeface="+mj-cs"/>
              </a:rPr>
              <a:t>P2P file distribution: BitTorrent </a:t>
            </a:r>
          </a:p>
        </p:txBody>
      </p:sp>
      <p:sp>
        <p:nvSpPr>
          <p:cNvPr id="13316" name="Text Box 37"/>
          <p:cNvSpPr txBox="1">
            <a:spLocks noChangeArrowheads="1"/>
          </p:cNvSpPr>
          <p:nvPr/>
        </p:nvSpPr>
        <p:spPr bwMode="auto">
          <a:xfrm>
            <a:off x="474663" y="2338388"/>
            <a:ext cx="2514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tracker:</a:t>
            </a:r>
            <a:r>
              <a:rPr lang="en-US">
                <a:latin typeface="Gill Sans MT" charset="0"/>
              </a:rPr>
              <a:t> tracks peers </a:t>
            </a:r>
          </a:p>
          <a:p>
            <a:pPr eaLnBrk="1" hangingPunct="1">
              <a:lnSpc>
                <a:spcPct val="85000"/>
              </a:lnSpc>
            </a:pPr>
            <a:r>
              <a:rPr lang="en-US">
                <a:latin typeface="Gill Sans MT" charset="0"/>
              </a:rPr>
              <a:t>participating in torrent</a:t>
            </a:r>
          </a:p>
        </p:txBody>
      </p:sp>
      <p:sp>
        <p:nvSpPr>
          <p:cNvPr id="13317" name="Text Box 41"/>
          <p:cNvSpPr txBox="1">
            <a:spLocks noChangeArrowheads="1"/>
          </p:cNvSpPr>
          <p:nvPr/>
        </p:nvSpPr>
        <p:spPr bwMode="auto">
          <a:xfrm>
            <a:off x="5376863" y="2287588"/>
            <a:ext cx="35433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torrent:</a:t>
            </a:r>
            <a:r>
              <a:rPr lang="en-US" sz="2400">
                <a:latin typeface="Gill Sans MT" charset="0"/>
              </a:rPr>
              <a:t> group of peers exchanging  chunks of a file</a:t>
            </a:r>
          </a:p>
        </p:txBody>
      </p:sp>
      <p:sp>
        <p:nvSpPr>
          <p:cNvPr id="24595" name="Line 21"/>
          <p:cNvSpPr>
            <a:spLocks noChangeShapeType="1"/>
          </p:cNvSpPr>
          <p:nvPr/>
        </p:nvSpPr>
        <p:spPr bwMode="auto">
          <a:xfrm>
            <a:off x="2401888" y="3667125"/>
            <a:ext cx="1587" cy="5365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25"/>
          <p:cNvSpPr>
            <a:spLocks noChangeShapeType="1"/>
          </p:cNvSpPr>
          <p:nvPr/>
        </p:nvSpPr>
        <p:spPr bwMode="auto">
          <a:xfrm>
            <a:off x="3748088" y="3395663"/>
            <a:ext cx="2551112" cy="1409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26"/>
          <p:cNvSpPr>
            <a:spLocks noChangeShapeType="1"/>
          </p:cNvSpPr>
          <p:nvPr/>
        </p:nvSpPr>
        <p:spPr bwMode="auto">
          <a:xfrm>
            <a:off x="3544888" y="3546475"/>
            <a:ext cx="247650" cy="1816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27"/>
          <p:cNvSpPr>
            <a:spLocks noChangeShapeType="1"/>
          </p:cNvSpPr>
          <p:nvPr/>
        </p:nvSpPr>
        <p:spPr bwMode="auto">
          <a:xfrm flipH="1" flipV="1">
            <a:off x="5184775" y="3306763"/>
            <a:ext cx="116840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28"/>
          <p:cNvSpPr>
            <a:spLocks noChangeShapeType="1"/>
          </p:cNvSpPr>
          <p:nvPr/>
        </p:nvSpPr>
        <p:spPr bwMode="auto">
          <a:xfrm flipH="1">
            <a:off x="4368800" y="3843338"/>
            <a:ext cx="2039938" cy="1987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29"/>
          <p:cNvSpPr>
            <a:spLocks noChangeShapeType="1"/>
          </p:cNvSpPr>
          <p:nvPr/>
        </p:nvSpPr>
        <p:spPr bwMode="auto">
          <a:xfrm flipH="1">
            <a:off x="4456113" y="5808663"/>
            <a:ext cx="739775" cy="163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30"/>
          <p:cNvSpPr>
            <a:spLocks noChangeShapeType="1"/>
          </p:cNvSpPr>
          <p:nvPr/>
        </p:nvSpPr>
        <p:spPr bwMode="auto">
          <a:xfrm flipH="1">
            <a:off x="3975100" y="3505200"/>
            <a:ext cx="900113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31"/>
          <p:cNvSpPr>
            <a:spLocks noChangeShapeType="1"/>
          </p:cNvSpPr>
          <p:nvPr/>
        </p:nvSpPr>
        <p:spPr bwMode="auto">
          <a:xfrm flipV="1">
            <a:off x="4140200" y="4891088"/>
            <a:ext cx="2120900" cy="48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32"/>
          <p:cNvSpPr>
            <a:spLocks noChangeShapeType="1"/>
          </p:cNvSpPr>
          <p:nvPr/>
        </p:nvSpPr>
        <p:spPr bwMode="auto">
          <a:xfrm>
            <a:off x="5140325" y="3449638"/>
            <a:ext cx="1182688" cy="127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33"/>
          <p:cNvSpPr>
            <a:spLocks noChangeShapeType="1"/>
          </p:cNvSpPr>
          <p:nvPr/>
        </p:nvSpPr>
        <p:spPr bwMode="auto">
          <a:xfrm>
            <a:off x="5583238" y="5830888"/>
            <a:ext cx="376237" cy="217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34"/>
          <p:cNvSpPr>
            <a:spLocks noChangeShapeType="1"/>
          </p:cNvSpPr>
          <p:nvPr/>
        </p:nvSpPr>
        <p:spPr bwMode="auto">
          <a:xfrm>
            <a:off x="4468813" y="6126163"/>
            <a:ext cx="1490662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9" name="Text Box 35"/>
          <p:cNvSpPr txBox="1">
            <a:spLocks noChangeArrowheads="1"/>
          </p:cNvSpPr>
          <p:nvPr/>
        </p:nvSpPr>
        <p:spPr bwMode="auto">
          <a:xfrm>
            <a:off x="633413" y="4668838"/>
            <a:ext cx="1784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Alice arrives  …</a:t>
            </a:r>
          </a:p>
        </p:txBody>
      </p:sp>
      <p:sp>
        <p:nvSpPr>
          <p:cNvPr id="13330" name="Line 38"/>
          <p:cNvSpPr>
            <a:spLocks noChangeShapeType="1"/>
          </p:cNvSpPr>
          <p:nvPr/>
        </p:nvSpPr>
        <p:spPr bwMode="auto">
          <a:xfrm flipH="1">
            <a:off x="6134100" y="5065713"/>
            <a:ext cx="263525" cy="93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4612" name="Picture 39" descr="Ali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9113" y="4186238"/>
            <a:ext cx="474662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32" name="Line 42"/>
          <p:cNvSpPr>
            <a:spLocks noChangeShapeType="1"/>
          </p:cNvSpPr>
          <p:nvPr/>
        </p:nvSpPr>
        <p:spPr bwMode="auto">
          <a:xfrm>
            <a:off x="1617663" y="3024188"/>
            <a:ext cx="476250" cy="258762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3" name="Rectangle 43"/>
          <p:cNvSpPr>
            <a:spLocks noChangeArrowheads="1"/>
          </p:cNvSpPr>
          <p:nvPr/>
        </p:nvSpPr>
        <p:spPr bwMode="auto">
          <a:xfrm>
            <a:off x="228600" y="990600"/>
            <a:ext cx="7239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buClr>
                <a:srgbClr val="000099"/>
              </a:buClr>
              <a:buSzPct val="100000"/>
              <a:buFont typeface="Wingdings" charset="0"/>
              <a:buChar char="§"/>
            </a:pPr>
            <a:r>
              <a:rPr lang="en-US" sz="2400" dirty="0"/>
              <a:t>file divided into </a:t>
            </a:r>
            <a:r>
              <a:rPr lang="en-US" sz="2400" dirty="0">
                <a:solidFill>
                  <a:srgbClr val="FF0000"/>
                </a:solidFill>
              </a:rPr>
              <a:t>256Kb</a:t>
            </a:r>
            <a:r>
              <a:rPr lang="en-US" sz="2400" dirty="0"/>
              <a:t> chunks</a:t>
            </a:r>
          </a:p>
          <a:p>
            <a:pPr marL="342900" indent="-342900">
              <a:buClr>
                <a:srgbClr val="000099"/>
              </a:buClr>
              <a:buSzPct val="100000"/>
              <a:buFont typeface="Wingdings" charset="0"/>
              <a:buChar char="§"/>
            </a:pPr>
            <a:r>
              <a:rPr lang="en-US" sz="2400" dirty="0"/>
              <a:t>peers in torrent send/receive file chunks</a:t>
            </a:r>
            <a:endParaRPr lang="en-US" sz="2800" dirty="0"/>
          </a:p>
        </p:txBody>
      </p:sp>
      <p:sp>
        <p:nvSpPr>
          <p:cNvPr id="24629" name="Text Box 35"/>
          <p:cNvSpPr txBox="1">
            <a:spLocks noChangeArrowheads="1"/>
          </p:cNvSpPr>
          <p:nvPr/>
        </p:nvSpPr>
        <p:spPr bwMode="auto">
          <a:xfrm>
            <a:off x="647700" y="4929188"/>
            <a:ext cx="2292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… obtains list</a:t>
            </a:r>
          </a:p>
          <a:p>
            <a:pPr eaLnBrk="1" hangingPunct="1"/>
            <a:r>
              <a:rPr lang="en-US" sz="1800">
                <a:latin typeface="Arial" charset="0"/>
              </a:rPr>
              <a:t>of peers from tracker</a:t>
            </a:r>
          </a:p>
        </p:txBody>
      </p:sp>
      <p:grpSp>
        <p:nvGrpSpPr>
          <p:cNvPr id="2" name="Group 68"/>
          <p:cNvGrpSpPr>
            <a:grpSpLocks/>
          </p:cNvGrpSpPr>
          <p:nvPr/>
        </p:nvGrpSpPr>
        <p:grpSpPr bwMode="auto">
          <a:xfrm>
            <a:off x="2781300" y="3473450"/>
            <a:ext cx="3492500" cy="2163763"/>
            <a:chOff x="1752" y="2166"/>
            <a:chExt cx="2200" cy="1363"/>
          </a:xfrm>
        </p:grpSpPr>
        <p:sp>
          <p:nvSpPr>
            <p:cNvPr id="13398" name="Line 22"/>
            <p:cNvSpPr>
              <a:spLocks noChangeShapeType="1"/>
            </p:cNvSpPr>
            <p:nvPr/>
          </p:nvSpPr>
          <p:spPr bwMode="auto">
            <a:xfrm flipV="1">
              <a:off x="1752" y="2166"/>
              <a:ext cx="361" cy="5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99" name="Line 23"/>
            <p:cNvSpPr>
              <a:spLocks noChangeShapeType="1"/>
            </p:cNvSpPr>
            <p:nvPr/>
          </p:nvSpPr>
          <p:spPr bwMode="auto">
            <a:xfrm flipV="1">
              <a:off x="1770" y="2352"/>
              <a:ext cx="2182" cy="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00" name="Line 24"/>
            <p:cNvSpPr>
              <a:spLocks noChangeShapeType="1"/>
            </p:cNvSpPr>
            <p:nvPr/>
          </p:nvSpPr>
          <p:spPr bwMode="auto">
            <a:xfrm>
              <a:off x="1786" y="2820"/>
              <a:ext cx="1550" cy="7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645" name="Text Box 35"/>
          <p:cNvSpPr txBox="1">
            <a:spLocks noChangeArrowheads="1"/>
          </p:cNvSpPr>
          <p:nvPr/>
        </p:nvSpPr>
        <p:spPr bwMode="auto">
          <a:xfrm>
            <a:off x="608013" y="5470525"/>
            <a:ext cx="3333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… and begins exchanging </a:t>
            </a:r>
          </a:p>
          <a:p>
            <a:pPr eaLnBrk="1" hangingPunct="1"/>
            <a:r>
              <a:rPr lang="en-US" sz="1800">
                <a:latin typeface="Arial" charset="0"/>
              </a:rPr>
              <a:t>file chunks with peers in torrent</a:t>
            </a:r>
          </a:p>
        </p:txBody>
      </p:sp>
      <p:grpSp>
        <p:nvGrpSpPr>
          <p:cNvPr id="13338" name="Group 71"/>
          <p:cNvGrpSpPr>
            <a:grpSpLocks/>
          </p:cNvGrpSpPr>
          <p:nvPr/>
        </p:nvGrpSpPr>
        <p:grpSpPr bwMode="auto">
          <a:xfrm>
            <a:off x="2184400" y="2982913"/>
            <a:ext cx="379413" cy="604837"/>
            <a:chOff x="4140" y="429"/>
            <a:chExt cx="1425" cy="2396"/>
          </a:xfrm>
        </p:grpSpPr>
        <p:sp>
          <p:nvSpPr>
            <p:cNvPr id="13366" name="Freeform 72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0 w 354"/>
                <a:gd name="T3" fmla="*/ 19 h 2742"/>
                <a:gd name="T4" fmla="*/ 10 w 354"/>
                <a:gd name="T5" fmla="*/ 143 h 2742"/>
                <a:gd name="T6" fmla="*/ 0 w 354"/>
                <a:gd name="T7" fmla="*/ 14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67" name="Rectangle 73"/>
            <p:cNvSpPr>
              <a:spLocks noChangeArrowheads="1"/>
            </p:cNvSpPr>
            <p:nvPr/>
          </p:nvSpPr>
          <p:spPr bwMode="auto">
            <a:xfrm>
              <a:off x="4206" y="429"/>
              <a:ext cx="1049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68" name="Freeform 74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6 w 211"/>
                <a:gd name="T3" fmla="*/ 13 h 2537"/>
                <a:gd name="T4" fmla="*/ 2 w 211"/>
                <a:gd name="T5" fmla="*/ 13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69" name="Freeform 75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9 w 328"/>
                <a:gd name="T3" fmla="*/ 8 h 226"/>
                <a:gd name="T4" fmla="*/ 9 w 328"/>
                <a:gd name="T5" fmla="*/ 13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70" name="Rectangle 76"/>
            <p:cNvSpPr>
              <a:spLocks noChangeArrowheads="1"/>
            </p:cNvSpPr>
            <p:nvPr/>
          </p:nvSpPr>
          <p:spPr bwMode="auto">
            <a:xfrm>
              <a:off x="4212" y="693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71" name="Group 77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3396" name="AutoShape 78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29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97" name="AutoShape 79"/>
              <p:cNvSpPr>
                <a:spLocks noChangeArrowheads="1"/>
              </p:cNvSpPr>
              <p:nvPr/>
            </p:nvSpPr>
            <p:spPr bwMode="auto">
              <a:xfrm>
                <a:off x="628" y="2586"/>
                <a:ext cx="699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372" name="Rectangle 80"/>
            <p:cNvSpPr>
              <a:spLocks noChangeArrowheads="1"/>
            </p:cNvSpPr>
            <p:nvPr/>
          </p:nvSpPr>
          <p:spPr bwMode="auto">
            <a:xfrm>
              <a:off x="4223" y="1020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73" name="Group 81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3394" name="AutoShape 82"/>
              <p:cNvSpPr>
                <a:spLocks noChangeArrowheads="1"/>
              </p:cNvSpPr>
              <p:nvPr/>
            </p:nvSpPr>
            <p:spPr bwMode="auto">
              <a:xfrm>
                <a:off x="615" y="2569"/>
                <a:ext cx="722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95" name="AutoShape 83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374" name="Rectangle 84"/>
            <p:cNvSpPr>
              <a:spLocks noChangeArrowheads="1"/>
            </p:cNvSpPr>
            <p:nvPr/>
          </p:nvSpPr>
          <p:spPr bwMode="auto">
            <a:xfrm>
              <a:off x="4218" y="1360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75" name="Rectangle 85"/>
            <p:cNvSpPr>
              <a:spLocks noChangeArrowheads="1"/>
            </p:cNvSpPr>
            <p:nvPr/>
          </p:nvSpPr>
          <p:spPr bwMode="auto">
            <a:xfrm>
              <a:off x="4229" y="1655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76" name="Group 86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3392" name="AutoShape 87"/>
              <p:cNvSpPr>
                <a:spLocks noChangeArrowheads="1"/>
              </p:cNvSpPr>
              <p:nvPr/>
            </p:nvSpPr>
            <p:spPr bwMode="auto">
              <a:xfrm>
                <a:off x="616" y="2582"/>
                <a:ext cx="720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93" name="AutoShape 88"/>
              <p:cNvSpPr>
                <a:spLocks noChangeArrowheads="1"/>
              </p:cNvSpPr>
              <p:nvPr/>
            </p:nvSpPr>
            <p:spPr bwMode="auto">
              <a:xfrm>
                <a:off x="630" y="2588"/>
                <a:ext cx="691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377" name="Freeform 89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9 w 328"/>
                <a:gd name="T3" fmla="*/ 7 h 226"/>
                <a:gd name="T4" fmla="*/ 9 w 328"/>
                <a:gd name="T5" fmla="*/ 12 h 226"/>
                <a:gd name="T6" fmla="*/ 0 w 328"/>
                <a:gd name="T7" fmla="*/ 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378" name="Group 90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3390" name="AutoShape 91"/>
              <p:cNvSpPr>
                <a:spLocks noChangeArrowheads="1"/>
              </p:cNvSpPr>
              <p:nvPr/>
            </p:nvSpPr>
            <p:spPr bwMode="auto">
              <a:xfrm>
                <a:off x="611" y="2569"/>
                <a:ext cx="728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91" name="AutoShape 92"/>
              <p:cNvSpPr>
                <a:spLocks noChangeArrowheads="1"/>
              </p:cNvSpPr>
              <p:nvPr/>
            </p:nvSpPr>
            <p:spPr bwMode="auto">
              <a:xfrm>
                <a:off x="618" y="2588"/>
                <a:ext cx="706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379" name="Rectangle 93"/>
            <p:cNvSpPr>
              <a:spLocks noChangeArrowheads="1"/>
            </p:cNvSpPr>
            <p:nvPr/>
          </p:nvSpPr>
          <p:spPr bwMode="auto">
            <a:xfrm>
              <a:off x="5249" y="429"/>
              <a:ext cx="72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80" name="Freeform 94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 w 296"/>
                <a:gd name="T3" fmla="*/ 7 h 256"/>
                <a:gd name="T4" fmla="*/ 9 w 296"/>
                <a:gd name="T5" fmla="*/ 13 h 256"/>
                <a:gd name="T6" fmla="*/ 0 w 296"/>
                <a:gd name="T7" fmla="*/ 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81" name="Freeform 95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9 w 304"/>
                <a:gd name="T3" fmla="*/ 9 h 288"/>
                <a:gd name="T4" fmla="*/ 8 w 304"/>
                <a:gd name="T5" fmla="*/ 16 h 288"/>
                <a:gd name="T6" fmla="*/ 2 w 304"/>
                <a:gd name="T7" fmla="*/ 7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82" name="Oval 96"/>
            <p:cNvSpPr>
              <a:spLocks noChangeArrowheads="1"/>
            </p:cNvSpPr>
            <p:nvPr/>
          </p:nvSpPr>
          <p:spPr bwMode="auto">
            <a:xfrm>
              <a:off x="5517" y="2611"/>
              <a:ext cx="48" cy="94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83" name="Freeform 97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7 h 240"/>
                <a:gd name="T2" fmla="*/ 2 w 306"/>
                <a:gd name="T3" fmla="*/ 13 h 240"/>
                <a:gd name="T4" fmla="*/ 9 w 306"/>
                <a:gd name="T5" fmla="*/ 7 h 240"/>
                <a:gd name="T6" fmla="*/ 9 w 306"/>
                <a:gd name="T7" fmla="*/ 0 h 240"/>
                <a:gd name="T8" fmla="*/ 0 w 306"/>
                <a:gd name="T9" fmla="*/ 7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84" name="AutoShape 98"/>
            <p:cNvSpPr>
              <a:spLocks noChangeArrowheads="1"/>
            </p:cNvSpPr>
            <p:nvPr/>
          </p:nvSpPr>
          <p:spPr bwMode="auto">
            <a:xfrm>
              <a:off x="4140" y="2680"/>
              <a:ext cx="1198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85" name="AutoShape 99"/>
            <p:cNvSpPr>
              <a:spLocks noChangeArrowheads="1"/>
            </p:cNvSpPr>
            <p:nvPr/>
          </p:nvSpPr>
          <p:spPr bwMode="auto">
            <a:xfrm>
              <a:off x="4206" y="2712"/>
              <a:ext cx="1073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86" name="Oval 100"/>
            <p:cNvSpPr>
              <a:spLocks noChangeArrowheads="1"/>
            </p:cNvSpPr>
            <p:nvPr/>
          </p:nvSpPr>
          <p:spPr bwMode="auto">
            <a:xfrm>
              <a:off x="4307" y="2385"/>
              <a:ext cx="161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87" name="Oval 101"/>
            <p:cNvSpPr>
              <a:spLocks noChangeArrowheads="1"/>
            </p:cNvSpPr>
            <p:nvPr/>
          </p:nvSpPr>
          <p:spPr bwMode="auto">
            <a:xfrm>
              <a:off x="4486" y="2385"/>
              <a:ext cx="161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>
                <a:solidFill>
                  <a:srgbClr val="FF0000"/>
                </a:solidFill>
              </a:endParaRPr>
            </a:p>
          </p:txBody>
        </p:sp>
        <p:sp>
          <p:nvSpPr>
            <p:cNvPr id="13388" name="Oval 102"/>
            <p:cNvSpPr>
              <a:spLocks noChangeArrowheads="1"/>
            </p:cNvSpPr>
            <p:nvPr/>
          </p:nvSpPr>
          <p:spPr bwMode="auto">
            <a:xfrm>
              <a:off x="4665" y="2379"/>
              <a:ext cx="155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89" name="Rectangle 103"/>
            <p:cNvSpPr>
              <a:spLocks noChangeArrowheads="1"/>
            </p:cNvSpPr>
            <p:nvPr/>
          </p:nvSpPr>
          <p:spPr bwMode="auto">
            <a:xfrm>
              <a:off x="5064" y="1838"/>
              <a:ext cx="83" cy="761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104"/>
          <p:cNvGrpSpPr>
            <a:grpSpLocks/>
          </p:cNvGrpSpPr>
          <p:nvPr/>
        </p:nvGrpSpPr>
        <p:grpSpPr bwMode="auto">
          <a:xfrm>
            <a:off x="2078038" y="4222750"/>
            <a:ext cx="685800" cy="588963"/>
            <a:chOff x="-44" y="1473"/>
            <a:chExt cx="981" cy="1105"/>
          </a:xfrm>
        </p:grpSpPr>
        <p:pic>
          <p:nvPicPr>
            <p:cNvPr id="13364" name="Picture 105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65" name="Freeform 10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32377 w 356"/>
                <a:gd name="T3" fmla="*/ 2307 h 368"/>
                <a:gd name="T4" fmla="*/ 38409 w 356"/>
                <a:gd name="T5" fmla="*/ 48069 h 368"/>
                <a:gd name="T6" fmla="*/ 8465 w 356"/>
                <a:gd name="T7" fmla="*/ 601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3340" name="Group 107"/>
          <p:cNvGrpSpPr>
            <a:grpSpLocks/>
          </p:cNvGrpSpPr>
          <p:nvPr/>
        </p:nvGrpSpPr>
        <p:grpSpPr bwMode="auto">
          <a:xfrm>
            <a:off x="3448050" y="5235575"/>
            <a:ext cx="728663" cy="620713"/>
            <a:chOff x="-44" y="1473"/>
            <a:chExt cx="981" cy="1105"/>
          </a:xfrm>
        </p:grpSpPr>
        <p:pic>
          <p:nvPicPr>
            <p:cNvPr id="13362" name="Picture 108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63" name="Freeform 10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32377 w 356"/>
                <a:gd name="T3" fmla="*/ 2307 h 368"/>
                <a:gd name="T4" fmla="*/ 38409 w 356"/>
                <a:gd name="T5" fmla="*/ 48069 h 368"/>
                <a:gd name="T6" fmla="*/ 8465 w 356"/>
                <a:gd name="T7" fmla="*/ 601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3341" name="Group 110"/>
          <p:cNvGrpSpPr>
            <a:grpSpLocks/>
          </p:cNvGrpSpPr>
          <p:nvPr/>
        </p:nvGrpSpPr>
        <p:grpSpPr bwMode="auto">
          <a:xfrm>
            <a:off x="3730625" y="5813425"/>
            <a:ext cx="728663" cy="620713"/>
            <a:chOff x="-44" y="1473"/>
            <a:chExt cx="981" cy="1105"/>
          </a:xfrm>
        </p:grpSpPr>
        <p:pic>
          <p:nvPicPr>
            <p:cNvPr id="13360" name="Picture 111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61" name="Freeform 11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32377 w 356"/>
                <a:gd name="T3" fmla="*/ 2307 h 368"/>
                <a:gd name="T4" fmla="*/ 38409 w 356"/>
                <a:gd name="T5" fmla="*/ 48069 h 368"/>
                <a:gd name="T6" fmla="*/ 8465 w 356"/>
                <a:gd name="T7" fmla="*/ 601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3342" name="Group 113"/>
          <p:cNvGrpSpPr>
            <a:grpSpLocks/>
          </p:cNvGrpSpPr>
          <p:nvPr/>
        </p:nvGrpSpPr>
        <p:grpSpPr bwMode="auto">
          <a:xfrm flipH="1">
            <a:off x="6364288" y="4659313"/>
            <a:ext cx="728662" cy="620712"/>
            <a:chOff x="-44" y="1473"/>
            <a:chExt cx="981" cy="1105"/>
          </a:xfrm>
        </p:grpSpPr>
        <p:pic>
          <p:nvPicPr>
            <p:cNvPr id="13358" name="Picture 114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59" name="Freeform 11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32377 w 356"/>
                <a:gd name="T3" fmla="*/ 2307 h 368"/>
                <a:gd name="T4" fmla="*/ 38409 w 356"/>
                <a:gd name="T5" fmla="*/ 48069 h 368"/>
                <a:gd name="T6" fmla="*/ 8465 w 356"/>
                <a:gd name="T7" fmla="*/ 601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3343" name="Group 116"/>
          <p:cNvGrpSpPr>
            <a:grpSpLocks/>
          </p:cNvGrpSpPr>
          <p:nvPr/>
        </p:nvGrpSpPr>
        <p:grpSpPr bwMode="auto">
          <a:xfrm flipH="1">
            <a:off x="6016625" y="5997575"/>
            <a:ext cx="728663" cy="620713"/>
            <a:chOff x="-44" y="1473"/>
            <a:chExt cx="981" cy="1105"/>
          </a:xfrm>
        </p:grpSpPr>
        <p:pic>
          <p:nvPicPr>
            <p:cNvPr id="13356" name="Picture 117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57" name="Freeform 11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32377 w 356"/>
                <a:gd name="T3" fmla="*/ 2307 h 368"/>
                <a:gd name="T4" fmla="*/ 38409 w 356"/>
                <a:gd name="T5" fmla="*/ 48069 h 368"/>
                <a:gd name="T6" fmla="*/ 8465 w 356"/>
                <a:gd name="T7" fmla="*/ 601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3344" name="Group 119"/>
          <p:cNvGrpSpPr>
            <a:grpSpLocks/>
          </p:cNvGrpSpPr>
          <p:nvPr/>
        </p:nvGrpSpPr>
        <p:grpSpPr bwMode="auto">
          <a:xfrm flipH="1">
            <a:off x="6418263" y="3471863"/>
            <a:ext cx="728662" cy="620712"/>
            <a:chOff x="-44" y="1473"/>
            <a:chExt cx="981" cy="1105"/>
          </a:xfrm>
        </p:grpSpPr>
        <p:pic>
          <p:nvPicPr>
            <p:cNvPr id="13354" name="Picture 120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55" name="Freeform 12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32377 w 356"/>
                <a:gd name="T3" fmla="*/ 2307 h 368"/>
                <a:gd name="T4" fmla="*/ 38409 w 356"/>
                <a:gd name="T5" fmla="*/ 48069 h 368"/>
                <a:gd name="T6" fmla="*/ 8465 w 356"/>
                <a:gd name="T7" fmla="*/ 601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3345" name="Group 122"/>
          <p:cNvGrpSpPr>
            <a:grpSpLocks/>
          </p:cNvGrpSpPr>
          <p:nvPr/>
        </p:nvGrpSpPr>
        <p:grpSpPr bwMode="auto">
          <a:xfrm flipH="1">
            <a:off x="4621213" y="2938463"/>
            <a:ext cx="641350" cy="620712"/>
            <a:chOff x="-44" y="1473"/>
            <a:chExt cx="981" cy="1105"/>
          </a:xfrm>
        </p:grpSpPr>
        <p:pic>
          <p:nvPicPr>
            <p:cNvPr id="13352" name="Picture 123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53" name="Freeform 12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32377 w 356"/>
                <a:gd name="T3" fmla="*/ 2307 h 368"/>
                <a:gd name="T4" fmla="*/ 38409 w 356"/>
                <a:gd name="T5" fmla="*/ 48069 h 368"/>
                <a:gd name="T6" fmla="*/ 8465 w 356"/>
                <a:gd name="T7" fmla="*/ 601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3346" name="Group 125"/>
          <p:cNvGrpSpPr>
            <a:grpSpLocks/>
          </p:cNvGrpSpPr>
          <p:nvPr/>
        </p:nvGrpSpPr>
        <p:grpSpPr bwMode="auto">
          <a:xfrm>
            <a:off x="3011488" y="2928938"/>
            <a:ext cx="728662" cy="620712"/>
            <a:chOff x="-44" y="1473"/>
            <a:chExt cx="981" cy="1105"/>
          </a:xfrm>
        </p:grpSpPr>
        <p:pic>
          <p:nvPicPr>
            <p:cNvPr id="13350" name="Picture 126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51" name="Freeform 127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32377 w 356"/>
                <a:gd name="T3" fmla="*/ 2307 h 368"/>
                <a:gd name="T4" fmla="*/ 38409 w 356"/>
                <a:gd name="T5" fmla="*/ 48069 h 368"/>
                <a:gd name="T6" fmla="*/ 8465 w 356"/>
                <a:gd name="T7" fmla="*/ 601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3347" name="Group 129"/>
          <p:cNvGrpSpPr>
            <a:grpSpLocks/>
          </p:cNvGrpSpPr>
          <p:nvPr/>
        </p:nvGrpSpPr>
        <p:grpSpPr bwMode="auto">
          <a:xfrm>
            <a:off x="5111750" y="5541963"/>
            <a:ext cx="490538" cy="412750"/>
            <a:chOff x="-44" y="1473"/>
            <a:chExt cx="981" cy="1105"/>
          </a:xfrm>
        </p:grpSpPr>
        <p:pic>
          <p:nvPicPr>
            <p:cNvPr id="13348" name="Picture 130" descr="desktop_computer_stylized_medium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49" name="Freeform 13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32377 w 356"/>
                <a:gd name="T3" fmla="*/ 2307 h 368"/>
                <a:gd name="T4" fmla="*/ 38409 w 356"/>
                <a:gd name="T5" fmla="*/ 48069 h 368"/>
                <a:gd name="T6" fmla="*/ 8465 w 356"/>
                <a:gd name="T7" fmla="*/ 601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8C23-407E-DD40-B152-9FF4295480BB}" type="datetime1">
              <a:rPr lang="en-US" smtClean="0"/>
              <a:t>9/26/19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8C46DE-A709-E44E-81D4-8F3BFFDC42A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791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4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4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24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1000"/>
                                        <p:tgtEl>
                                          <p:spTgt spid="24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5" grpId="0" animBg="1"/>
      <p:bldP spid="24595" grpId="1" animBg="1"/>
      <p:bldP spid="24609" grpId="0"/>
      <p:bldP spid="24629" grpId="0"/>
      <p:bldP spid="24645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2192</TotalTime>
  <Words>1090</Words>
  <Application>Microsoft Macintosh PowerPoint</Application>
  <PresentationFormat>On-screen Show (4:3)</PresentationFormat>
  <Paragraphs>230</Paragraphs>
  <Slides>15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Default Design</vt:lpstr>
      <vt:lpstr>Chart</vt:lpstr>
      <vt:lpstr>CS 125 – Applications P2P Reading: K&amp;R C2</vt:lpstr>
      <vt:lpstr>IP Suite In Action:  End Hosts vs. Routers</vt:lpstr>
      <vt:lpstr>Goals of Today’s Lecture</vt:lpstr>
      <vt:lpstr>Pure P2P architecture</vt:lpstr>
      <vt:lpstr>File distribution: client-server vs P2P</vt:lpstr>
      <vt:lpstr>File distribution time: client-server</vt:lpstr>
      <vt:lpstr>File distribution time: P2P</vt:lpstr>
      <vt:lpstr>PowerPoint Presentation</vt:lpstr>
      <vt:lpstr>P2P file distribution: BitTorrent </vt:lpstr>
      <vt:lpstr>PowerPoint Presentation</vt:lpstr>
      <vt:lpstr>BitTorrent: requesting,  sending file chunks</vt:lpstr>
      <vt:lpstr>BitTorrent: tit-for-tat</vt:lpstr>
      <vt:lpstr>Challenges of Peer-to-Peer</vt:lpstr>
      <vt:lpstr>P2P Conclusions</vt:lpstr>
      <vt:lpstr>PowerPoint Presentation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Internetworking </dc:title>
  <dc:creator>klp</dc:creator>
  <cp:lastModifiedBy>mike erlinger</cp:lastModifiedBy>
  <cp:revision>68</cp:revision>
  <cp:lastPrinted>2019-09-26T22:24:26Z</cp:lastPrinted>
  <dcterms:created xsi:type="dcterms:W3CDTF">2000-02-01T02:01:05Z</dcterms:created>
  <dcterms:modified xsi:type="dcterms:W3CDTF">2019-09-26T22:24:35Z</dcterms:modified>
</cp:coreProperties>
</file>