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56" r:id="rId2"/>
    <p:sldId id="271" r:id="rId3"/>
    <p:sldId id="257" r:id="rId4"/>
    <p:sldId id="258" r:id="rId5"/>
    <p:sldId id="265" r:id="rId6"/>
    <p:sldId id="259" r:id="rId7"/>
    <p:sldId id="260" r:id="rId8"/>
    <p:sldId id="272" r:id="rId9"/>
    <p:sldId id="274" r:id="rId10"/>
    <p:sldId id="275" r:id="rId11"/>
    <p:sldId id="278" r:id="rId12"/>
    <p:sldId id="261" r:id="rId13"/>
    <p:sldId id="267" r:id="rId14"/>
    <p:sldId id="269" r:id="rId15"/>
    <p:sldId id="268" r:id="rId16"/>
    <p:sldId id="264" r:id="rId17"/>
    <p:sldId id="277" r:id="rId18"/>
    <p:sldId id="276" r:id="rId19"/>
    <p:sldId id="273" r:id="rId20"/>
    <p:sldId id="279" r:id="rId21"/>
    <p:sldId id="270" r:id="rId22"/>
    <p:sldId id="28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2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286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286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4F31F0D-ADF8-1049-8B86-5C75EE504E91}" type="slidenum">
              <a:rPr lang="en-US"/>
              <a:pPr>
                <a:defRPr/>
              </a:pPr>
              <a:t>‹#›</a:t>
            </a:fld>
            <a:endParaRPr lang="en-US"/>
          </a:p>
        </p:txBody>
      </p:sp>
    </p:spTree>
    <p:extLst>
      <p:ext uri="{BB962C8B-B14F-4D97-AF65-F5344CB8AC3E}">
        <p14:creationId xmlns:p14="http://schemas.microsoft.com/office/powerpoint/2010/main" val="1432128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3CF403D-3B14-B642-821C-56FE5739876B}" type="slidenum">
              <a:rPr lang="en-US"/>
              <a:pPr>
                <a:defRPr/>
              </a:pPr>
              <a:t>‹#›</a:t>
            </a:fld>
            <a:endParaRPr lang="en-US"/>
          </a:p>
        </p:txBody>
      </p:sp>
    </p:spTree>
    <p:extLst>
      <p:ext uri="{BB962C8B-B14F-4D97-AF65-F5344CB8AC3E}">
        <p14:creationId xmlns:p14="http://schemas.microsoft.com/office/powerpoint/2010/main" val="3794229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1945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82D3591D-A10F-DC47-A13C-4F9C39E37146}" type="slidenum">
              <a:rPr lang="en-US" sz="1200"/>
              <a:pPr/>
              <a:t>4</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5" name="Rectangle 6"/>
          <p:cNvSpPr>
            <a:spLocks noGrp="1" noChangeArrowheads="1"/>
          </p:cNvSpPr>
          <p:nvPr>
            <p:ph type="sldNum" sz="quarter" idx="11"/>
          </p:nvPr>
        </p:nvSpPr>
        <p:spPr>
          <a:ln/>
        </p:spPr>
        <p:txBody>
          <a:bodyPr/>
          <a:lstStyle>
            <a:lvl1pPr>
              <a:defRPr/>
            </a:lvl1pPr>
          </a:lstStyle>
          <a:p>
            <a:pPr>
              <a:defRPr/>
            </a:pPr>
            <a:fld id="{86D894B7-2314-7546-A670-1D77451D4125}" type="slidenum">
              <a:rPr lang="en-US"/>
              <a:pPr>
                <a:defRPr/>
              </a:pPr>
              <a:t>‹#›</a:t>
            </a:fld>
            <a:endParaRPr lang="en-US"/>
          </a:p>
        </p:txBody>
      </p:sp>
    </p:spTree>
    <p:extLst>
      <p:ext uri="{BB962C8B-B14F-4D97-AF65-F5344CB8AC3E}">
        <p14:creationId xmlns:p14="http://schemas.microsoft.com/office/powerpoint/2010/main" val="350497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5" name="Rectangle 6"/>
          <p:cNvSpPr>
            <a:spLocks noGrp="1" noChangeArrowheads="1"/>
          </p:cNvSpPr>
          <p:nvPr>
            <p:ph type="sldNum" sz="quarter" idx="11"/>
          </p:nvPr>
        </p:nvSpPr>
        <p:spPr>
          <a:ln/>
        </p:spPr>
        <p:txBody>
          <a:bodyPr/>
          <a:lstStyle>
            <a:lvl1pPr>
              <a:defRPr/>
            </a:lvl1pPr>
          </a:lstStyle>
          <a:p>
            <a:pPr>
              <a:defRPr/>
            </a:pPr>
            <a:fld id="{67ED6CED-5383-314C-BC31-72BE61913D10}" type="slidenum">
              <a:rPr lang="en-US"/>
              <a:pPr>
                <a:defRPr/>
              </a:pPr>
              <a:t>‹#›</a:t>
            </a:fld>
            <a:endParaRPr lang="en-US"/>
          </a:p>
        </p:txBody>
      </p:sp>
    </p:spTree>
    <p:extLst>
      <p:ext uri="{BB962C8B-B14F-4D97-AF65-F5344CB8AC3E}">
        <p14:creationId xmlns:p14="http://schemas.microsoft.com/office/powerpoint/2010/main" val="2752543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5" name="Rectangle 6"/>
          <p:cNvSpPr>
            <a:spLocks noGrp="1" noChangeArrowheads="1"/>
          </p:cNvSpPr>
          <p:nvPr>
            <p:ph type="sldNum" sz="quarter" idx="11"/>
          </p:nvPr>
        </p:nvSpPr>
        <p:spPr>
          <a:ln/>
        </p:spPr>
        <p:txBody>
          <a:bodyPr/>
          <a:lstStyle>
            <a:lvl1pPr>
              <a:defRPr/>
            </a:lvl1pPr>
          </a:lstStyle>
          <a:p>
            <a:pPr>
              <a:defRPr/>
            </a:pPr>
            <a:fld id="{454BBABB-76C9-8942-93F1-A73021AB9528}" type="slidenum">
              <a:rPr lang="en-US"/>
              <a:pPr>
                <a:defRPr/>
              </a:pPr>
              <a:t>‹#›</a:t>
            </a:fld>
            <a:endParaRPr lang="en-US"/>
          </a:p>
        </p:txBody>
      </p:sp>
    </p:spTree>
    <p:extLst>
      <p:ext uri="{BB962C8B-B14F-4D97-AF65-F5344CB8AC3E}">
        <p14:creationId xmlns:p14="http://schemas.microsoft.com/office/powerpoint/2010/main" val="266788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5" name="Rectangle 6"/>
          <p:cNvSpPr>
            <a:spLocks noGrp="1" noChangeArrowheads="1"/>
          </p:cNvSpPr>
          <p:nvPr>
            <p:ph type="sldNum" sz="quarter" idx="11"/>
          </p:nvPr>
        </p:nvSpPr>
        <p:spPr>
          <a:ln/>
        </p:spPr>
        <p:txBody>
          <a:bodyPr/>
          <a:lstStyle>
            <a:lvl1pPr>
              <a:defRPr/>
            </a:lvl1pPr>
          </a:lstStyle>
          <a:p>
            <a:pPr>
              <a:defRPr/>
            </a:pPr>
            <a:fld id="{63FFEA01-B196-C342-8DCA-C6A007939879}" type="slidenum">
              <a:rPr lang="en-US"/>
              <a:pPr>
                <a:defRPr/>
              </a:pPr>
              <a:t>‹#›</a:t>
            </a:fld>
            <a:endParaRPr lang="en-US"/>
          </a:p>
        </p:txBody>
      </p:sp>
    </p:spTree>
    <p:extLst>
      <p:ext uri="{BB962C8B-B14F-4D97-AF65-F5344CB8AC3E}">
        <p14:creationId xmlns:p14="http://schemas.microsoft.com/office/powerpoint/2010/main" val="3553557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5" name="Rectangle 6"/>
          <p:cNvSpPr>
            <a:spLocks noGrp="1" noChangeArrowheads="1"/>
          </p:cNvSpPr>
          <p:nvPr>
            <p:ph type="sldNum" sz="quarter" idx="11"/>
          </p:nvPr>
        </p:nvSpPr>
        <p:spPr>
          <a:ln/>
        </p:spPr>
        <p:txBody>
          <a:bodyPr/>
          <a:lstStyle>
            <a:lvl1pPr>
              <a:defRPr/>
            </a:lvl1pPr>
          </a:lstStyle>
          <a:p>
            <a:pPr>
              <a:defRPr/>
            </a:pPr>
            <a:fld id="{2D6E3093-5078-914D-922E-25DA39A62821}" type="slidenum">
              <a:rPr lang="en-US"/>
              <a:pPr>
                <a:defRPr/>
              </a:pPr>
              <a:t>‹#›</a:t>
            </a:fld>
            <a:endParaRPr lang="en-US"/>
          </a:p>
        </p:txBody>
      </p:sp>
    </p:spTree>
    <p:extLst>
      <p:ext uri="{BB962C8B-B14F-4D97-AF65-F5344CB8AC3E}">
        <p14:creationId xmlns:p14="http://schemas.microsoft.com/office/powerpoint/2010/main" val="2859747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6" name="Rectangle 6"/>
          <p:cNvSpPr>
            <a:spLocks noGrp="1" noChangeArrowheads="1"/>
          </p:cNvSpPr>
          <p:nvPr>
            <p:ph type="sldNum" sz="quarter" idx="11"/>
          </p:nvPr>
        </p:nvSpPr>
        <p:spPr>
          <a:ln/>
        </p:spPr>
        <p:txBody>
          <a:bodyPr/>
          <a:lstStyle>
            <a:lvl1pPr>
              <a:defRPr/>
            </a:lvl1pPr>
          </a:lstStyle>
          <a:p>
            <a:pPr>
              <a:defRPr/>
            </a:pPr>
            <a:fld id="{7774FE7C-C2BB-AB48-97CA-1B2B08EFD231}" type="slidenum">
              <a:rPr lang="en-US"/>
              <a:pPr>
                <a:defRPr/>
              </a:pPr>
              <a:t>‹#›</a:t>
            </a:fld>
            <a:endParaRPr lang="en-US"/>
          </a:p>
        </p:txBody>
      </p:sp>
    </p:spTree>
    <p:extLst>
      <p:ext uri="{BB962C8B-B14F-4D97-AF65-F5344CB8AC3E}">
        <p14:creationId xmlns:p14="http://schemas.microsoft.com/office/powerpoint/2010/main" val="2637647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8" name="Rectangle 6"/>
          <p:cNvSpPr>
            <a:spLocks noGrp="1" noChangeArrowheads="1"/>
          </p:cNvSpPr>
          <p:nvPr>
            <p:ph type="sldNum" sz="quarter" idx="11"/>
          </p:nvPr>
        </p:nvSpPr>
        <p:spPr>
          <a:ln/>
        </p:spPr>
        <p:txBody>
          <a:bodyPr/>
          <a:lstStyle>
            <a:lvl1pPr>
              <a:defRPr/>
            </a:lvl1pPr>
          </a:lstStyle>
          <a:p>
            <a:pPr>
              <a:defRPr/>
            </a:pPr>
            <a:fld id="{B1E3BAED-6F9D-6543-9B15-B0C28B8D0F45}" type="slidenum">
              <a:rPr lang="en-US"/>
              <a:pPr>
                <a:defRPr/>
              </a:pPr>
              <a:t>‹#›</a:t>
            </a:fld>
            <a:endParaRPr lang="en-US"/>
          </a:p>
        </p:txBody>
      </p:sp>
    </p:spTree>
    <p:extLst>
      <p:ext uri="{BB962C8B-B14F-4D97-AF65-F5344CB8AC3E}">
        <p14:creationId xmlns:p14="http://schemas.microsoft.com/office/powerpoint/2010/main" val="2346174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4" name="Rectangle 6"/>
          <p:cNvSpPr>
            <a:spLocks noGrp="1" noChangeArrowheads="1"/>
          </p:cNvSpPr>
          <p:nvPr>
            <p:ph type="sldNum" sz="quarter" idx="11"/>
          </p:nvPr>
        </p:nvSpPr>
        <p:spPr>
          <a:ln/>
        </p:spPr>
        <p:txBody>
          <a:bodyPr/>
          <a:lstStyle>
            <a:lvl1pPr>
              <a:defRPr/>
            </a:lvl1pPr>
          </a:lstStyle>
          <a:p>
            <a:pPr>
              <a:defRPr/>
            </a:pPr>
            <a:fld id="{A703FA46-9208-9B42-A2A9-31FB7A9552D9}" type="slidenum">
              <a:rPr lang="en-US"/>
              <a:pPr>
                <a:defRPr/>
              </a:pPr>
              <a:t>‹#›</a:t>
            </a:fld>
            <a:endParaRPr lang="en-US"/>
          </a:p>
        </p:txBody>
      </p:sp>
    </p:spTree>
    <p:extLst>
      <p:ext uri="{BB962C8B-B14F-4D97-AF65-F5344CB8AC3E}">
        <p14:creationId xmlns:p14="http://schemas.microsoft.com/office/powerpoint/2010/main" val="4002564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3" name="Rectangle 6"/>
          <p:cNvSpPr>
            <a:spLocks noGrp="1" noChangeArrowheads="1"/>
          </p:cNvSpPr>
          <p:nvPr>
            <p:ph type="sldNum" sz="quarter" idx="11"/>
          </p:nvPr>
        </p:nvSpPr>
        <p:spPr>
          <a:ln/>
        </p:spPr>
        <p:txBody>
          <a:bodyPr/>
          <a:lstStyle>
            <a:lvl1pPr>
              <a:defRPr/>
            </a:lvl1pPr>
          </a:lstStyle>
          <a:p>
            <a:pPr>
              <a:defRPr/>
            </a:pPr>
            <a:fld id="{CDBDF1FB-404D-734C-8FFD-4C172BF78F2E}" type="slidenum">
              <a:rPr lang="en-US"/>
              <a:pPr>
                <a:defRPr/>
              </a:pPr>
              <a:t>‹#›</a:t>
            </a:fld>
            <a:endParaRPr lang="en-US"/>
          </a:p>
        </p:txBody>
      </p:sp>
    </p:spTree>
    <p:extLst>
      <p:ext uri="{BB962C8B-B14F-4D97-AF65-F5344CB8AC3E}">
        <p14:creationId xmlns:p14="http://schemas.microsoft.com/office/powerpoint/2010/main" val="3061352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6" name="Rectangle 6"/>
          <p:cNvSpPr>
            <a:spLocks noGrp="1" noChangeArrowheads="1"/>
          </p:cNvSpPr>
          <p:nvPr>
            <p:ph type="sldNum" sz="quarter" idx="11"/>
          </p:nvPr>
        </p:nvSpPr>
        <p:spPr>
          <a:ln/>
        </p:spPr>
        <p:txBody>
          <a:bodyPr/>
          <a:lstStyle>
            <a:lvl1pPr>
              <a:defRPr/>
            </a:lvl1pPr>
          </a:lstStyle>
          <a:p>
            <a:pPr>
              <a:defRPr/>
            </a:pPr>
            <a:fld id="{07C6237D-ECA9-5347-AC46-E885A32C8A75}" type="slidenum">
              <a:rPr lang="en-US"/>
              <a:pPr>
                <a:defRPr/>
              </a:pPr>
              <a:t>‹#›</a:t>
            </a:fld>
            <a:endParaRPr lang="en-US"/>
          </a:p>
        </p:txBody>
      </p:sp>
    </p:spTree>
    <p:extLst>
      <p:ext uri="{BB962C8B-B14F-4D97-AF65-F5344CB8AC3E}">
        <p14:creationId xmlns:p14="http://schemas.microsoft.com/office/powerpoint/2010/main" val="531034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CS 125</a:t>
            </a:r>
          </a:p>
        </p:txBody>
      </p:sp>
      <p:sp>
        <p:nvSpPr>
          <p:cNvPr id="6" name="Rectangle 6"/>
          <p:cNvSpPr>
            <a:spLocks noGrp="1" noChangeArrowheads="1"/>
          </p:cNvSpPr>
          <p:nvPr>
            <p:ph type="sldNum" sz="quarter" idx="11"/>
          </p:nvPr>
        </p:nvSpPr>
        <p:spPr>
          <a:ln/>
        </p:spPr>
        <p:txBody>
          <a:bodyPr/>
          <a:lstStyle>
            <a:lvl1pPr>
              <a:defRPr/>
            </a:lvl1pPr>
          </a:lstStyle>
          <a:p>
            <a:pPr>
              <a:defRPr/>
            </a:pPr>
            <a:fld id="{28E09E67-FC59-DF45-8CFA-5FFF43D74AB3}" type="slidenum">
              <a:rPr lang="en-US"/>
              <a:pPr>
                <a:defRPr/>
              </a:pPr>
              <a:t>‹#›</a:t>
            </a:fld>
            <a:endParaRPr lang="en-US"/>
          </a:p>
        </p:txBody>
      </p:sp>
    </p:spTree>
    <p:extLst>
      <p:ext uri="{BB962C8B-B14F-4D97-AF65-F5344CB8AC3E}">
        <p14:creationId xmlns:p14="http://schemas.microsoft.com/office/powerpoint/2010/main" val="6399635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6781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324600"/>
            <a:ext cx="914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cs typeface="+mn-cs"/>
              </a:defRPr>
            </a:lvl1pPr>
          </a:lstStyle>
          <a:p>
            <a:pPr>
              <a:defRPr/>
            </a:pPr>
            <a:r>
              <a:rPr lang="en-US"/>
              <a:t>CS 125</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014ECB42-DBD9-5240-882E-9DA6C28EF078}" type="slidenum">
              <a:rPr lang="en-US"/>
              <a:pPr>
                <a:defRPr/>
              </a:pPr>
              <a:t>‹#›</a:t>
            </a:fld>
            <a:endParaRPr lang="en-US"/>
          </a:p>
        </p:txBody>
      </p:sp>
      <p:pic>
        <p:nvPicPr>
          <p:cNvPr id="2"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772400" y="533400"/>
            <a:ext cx="952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000">
          <a:solidFill>
            <a:srgbClr val="3333CC"/>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rgbClr val="3333CC"/>
          </a:solidFill>
          <a:latin typeface="Times New Roman" charset="0"/>
          <a:ea typeface="ＭＳ Ｐゴシック" charset="0"/>
          <a:cs typeface="ＭＳ Ｐゴシック" charset="0"/>
        </a:defRPr>
      </a:lvl2pPr>
      <a:lvl3pPr algn="ctr" rtl="0" eaLnBrk="0" fontAlgn="base" hangingPunct="0">
        <a:spcBef>
          <a:spcPct val="0"/>
        </a:spcBef>
        <a:spcAft>
          <a:spcPct val="0"/>
        </a:spcAft>
        <a:defRPr sz="4000">
          <a:solidFill>
            <a:srgbClr val="3333CC"/>
          </a:solidFill>
          <a:latin typeface="Times New Roman" charset="0"/>
          <a:ea typeface="ＭＳ Ｐゴシック" charset="0"/>
          <a:cs typeface="ＭＳ Ｐゴシック" charset="0"/>
        </a:defRPr>
      </a:lvl3pPr>
      <a:lvl4pPr algn="ctr" rtl="0" eaLnBrk="0" fontAlgn="base" hangingPunct="0">
        <a:spcBef>
          <a:spcPct val="0"/>
        </a:spcBef>
        <a:spcAft>
          <a:spcPct val="0"/>
        </a:spcAft>
        <a:defRPr sz="4000">
          <a:solidFill>
            <a:srgbClr val="3333CC"/>
          </a:solidFill>
          <a:latin typeface="Times New Roman" charset="0"/>
          <a:ea typeface="ＭＳ Ｐゴシック" charset="0"/>
          <a:cs typeface="ＭＳ Ｐゴシック" charset="0"/>
        </a:defRPr>
      </a:lvl4pPr>
      <a:lvl5pPr algn="ctr" rtl="0" eaLnBrk="0" fontAlgn="base" hangingPunct="0">
        <a:spcBef>
          <a:spcPct val="0"/>
        </a:spcBef>
        <a:spcAft>
          <a:spcPct val="0"/>
        </a:spcAft>
        <a:defRPr sz="4000">
          <a:solidFill>
            <a:srgbClr val="3333CC"/>
          </a:solidFill>
          <a:latin typeface="Times New Roman" charset="0"/>
          <a:ea typeface="ＭＳ Ｐゴシック" charset="0"/>
          <a:cs typeface="ＭＳ Ｐゴシック" charset="0"/>
        </a:defRPr>
      </a:lvl5pPr>
      <a:lvl6pPr marL="457200" algn="ctr" rtl="0" eaLnBrk="0" fontAlgn="base" hangingPunct="0">
        <a:spcBef>
          <a:spcPct val="0"/>
        </a:spcBef>
        <a:spcAft>
          <a:spcPct val="0"/>
        </a:spcAft>
        <a:defRPr sz="4000">
          <a:solidFill>
            <a:srgbClr val="3333CC"/>
          </a:solidFill>
          <a:latin typeface="Times New Roman" charset="0"/>
        </a:defRPr>
      </a:lvl6pPr>
      <a:lvl7pPr marL="914400" algn="ctr" rtl="0" eaLnBrk="0" fontAlgn="base" hangingPunct="0">
        <a:spcBef>
          <a:spcPct val="0"/>
        </a:spcBef>
        <a:spcAft>
          <a:spcPct val="0"/>
        </a:spcAft>
        <a:defRPr sz="4000">
          <a:solidFill>
            <a:srgbClr val="3333CC"/>
          </a:solidFill>
          <a:latin typeface="Times New Roman" charset="0"/>
        </a:defRPr>
      </a:lvl7pPr>
      <a:lvl8pPr marL="1371600" algn="ctr" rtl="0" eaLnBrk="0" fontAlgn="base" hangingPunct="0">
        <a:spcBef>
          <a:spcPct val="0"/>
        </a:spcBef>
        <a:spcAft>
          <a:spcPct val="0"/>
        </a:spcAft>
        <a:defRPr sz="4000">
          <a:solidFill>
            <a:srgbClr val="3333CC"/>
          </a:solidFill>
          <a:latin typeface="Times New Roman" charset="0"/>
        </a:defRPr>
      </a:lvl8pPr>
      <a:lvl9pPr marL="1828800" algn="ctr" rtl="0" eaLnBrk="0" fontAlgn="base" hangingPunct="0">
        <a:spcBef>
          <a:spcPct val="0"/>
        </a:spcBef>
        <a:spcAft>
          <a:spcPct val="0"/>
        </a:spcAft>
        <a:defRPr sz="4000">
          <a:solidFill>
            <a:srgbClr val="3333CC"/>
          </a:solidFill>
          <a:latin typeface="Times New Roman"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97180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42900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88620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82850C94-0202-2047-9393-AB5A502BC818}" type="slidenum">
              <a:rPr lang="en-US" sz="1400"/>
              <a:pPr/>
              <a:t>1</a:t>
            </a:fld>
            <a:endParaRPr lang="en-US" sz="1400"/>
          </a:p>
        </p:txBody>
      </p:sp>
      <p:sp>
        <p:nvSpPr>
          <p:cNvPr id="15363" name="Rectangle 2"/>
          <p:cNvSpPr>
            <a:spLocks noGrp="1" noChangeArrowheads="1"/>
          </p:cNvSpPr>
          <p:nvPr>
            <p:ph type="title"/>
          </p:nvPr>
        </p:nvSpPr>
        <p:spPr>
          <a:xfrm>
            <a:off x="685800" y="2438400"/>
            <a:ext cx="7772400" cy="838200"/>
          </a:xfrm>
        </p:spPr>
        <p:txBody>
          <a:bodyPr/>
          <a:lstStyle/>
          <a:p>
            <a:r>
              <a:rPr lang="en-US" sz="4400">
                <a:latin typeface="Times New Roman" charset="0"/>
              </a:rPr>
              <a:t>QoS - Quality of Service</a:t>
            </a:r>
          </a:p>
        </p:txBody>
      </p:sp>
      <p:sp>
        <p:nvSpPr>
          <p:cNvPr id="15364" name="Rectangle 3"/>
          <p:cNvSpPr>
            <a:spLocks noGrp="1" noChangeArrowheads="1"/>
          </p:cNvSpPr>
          <p:nvPr>
            <p:ph type="body" idx="1"/>
          </p:nvPr>
        </p:nvSpPr>
        <p:spPr>
          <a:xfrm>
            <a:off x="1295400" y="3276600"/>
            <a:ext cx="6172200" cy="2057400"/>
          </a:xfrm>
        </p:spPr>
        <p:txBody>
          <a:bodyPr/>
          <a:lstStyle/>
          <a:p>
            <a:pPr>
              <a:buFontTx/>
              <a:buNone/>
            </a:pPr>
            <a:r>
              <a:rPr lang="en-US">
                <a:latin typeface="Times New Roman" charset="0"/>
              </a:rPr>
              <a:t>Outline</a:t>
            </a:r>
          </a:p>
          <a:p>
            <a:pPr lvl="1">
              <a:buFontTx/>
              <a:buNone/>
            </a:pPr>
            <a:r>
              <a:rPr lang="en-US">
                <a:latin typeface="Times New Roman" charset="0"/>
                <a:ea typeface="ＭＳ Ｐゴシック" charset="0"/>
              </a:rPr>
              <a:t>Real-time Applications -- timely arrival</a:t>
            </a:r>
          </a:p>
          <a:p>
            <a:pPr lvl="1">
              <a:buFontTx/>
              <a:buNone/>
            </a:pPr>
            <a:r>
              <a:rPr lang="en-US">
                <a:latin typeface="Times New Roman" charset="0"/>
                <a:ea typeface="ＭＳ Ｐゴシック" charset="0"/>
              </a:rPr>
              <a:t>Integrated Services</a:t>
            </a:r>
          </a:p>
          <a:p>
            <a:pPr lvl="1">
              <a:buFontTx/>
              <a:buNone/>
            </a:pPr>
            <a:r>
              <a:rPr lang="en-US">
                <a:latin typeface="Times New Roman" charset="0"/>
                <a:ea typeface="ＭＳ Ｐゴシック" charset="0"/>
              </a:rPr>
              <a:t>Differentiated Services</a:t>
            </a:r>
          </a:p>
        </p:txBody>
      </p:sp>
      <p:pic>
        <p:nvPicPr>
          <p:cNvPr id="15365" name="Picture 5" descr="arp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7625" y="228600"/>
            <a:ext cx="327977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560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7E9B006F-F620-1A47-8485-CC3FB34CE10A}" type="slidenum">
              <a:rPr lang="en-US" sz="1400"/>
              <a:pPr/>
              <a:t>10</a:t>
            </a:fld>
            <a:endParaRPr lang="en-US" sz="1400"/>
          </a:p>
        </p:txBody>
      </p:sp>
      <p:sp>
        <p:nvSpPr>
          <p:cNvPr id="25603" name="Rectangle 2"/>
          <p:cNvSpPr>
            <a:spLocks noGrp="1" noChangeArrowheads="1"/>
          </p:cNvSpPr>
          <p:nvPr>
            <p:ph type="title"/>
          </p:nvPr>
        </p:nvSpPr>
        <p:spPr>
          <a:xfrm>
            <a:off x="685800" y="304800"/>
            <a:ext cx="7772400" cy="838200"/>
          </a:xfrm>
        </p:spPr>
        <p:txBody>
          <a:bodyPr/>
          <a:lstStyle/>
          <a:p>
            <a:pPr>
              <a:lnSpc>
                <a:spcPct val="80000"/>
              </a:lnSpc>
            </a:pPr>
            <a:r>
              <a:rPr lang="en-US">
                <a:latin typeface="Times New Roman" charset="0"/>
              </a:rPr>
              <a:t>Flowspec</a:t>
            </a:r>
          </a:p>
        </p:txBody>
      </p:sp>
      <p:sp>
        <p:nvSpPr>
          <p:cNvPr id="25604" name="Rectangle 3"/>
          <p:cNvSpPr>
            <a:spLocks noGrp="1" noChangeArrowheads="1"/>
          </p:cNvSpPr>
          <p:nvPr>
            <p:ph type="body" idx="1"/>
          </p:nvPr>
        </p:nvSpPr>
        <p:spPr>
          <a:xfrm>
            <a:off x="381000" y="1143000"/>
            <a:ext cx="7772400" cy="4953000"/>
          </a:xfrm>
        </p:spPr>
        <p:txBody>
          <a:bodyPr/>
          <a:lstStyle/>
          <a:p>
            <a:pPr>
              <a:lnSpc>
                <a:spcPct val="90000"/>
              </a:lnSpc>
            </a:pPr>
            <a:r>
              <a:rPr lang="en-US" sz="2400" b="1" i="1" dirty="0" err="1">
                <a:latin typeface="Times New Roman" charset="0"/>
              </a:rPr>
              <a:t>Rspec</a:t>
            </a:r>
            <a:r>
              <a:rPr lang="en-US" sz="2400" b="1" i="1" dirty="0">
                <a:latin typeface="Times New Roman" charset="0"/>
              </a:rPr>
              <a:t>:</a:t>
            </a:r>
            <a:r>
              <a:rPr lang="en-US" sz="2400" dirty="0">
                <a:latin typeface="Times New Roman" charset="0"/>
              </a:rPr>
              <a:t> describes service requested from network, i.e., what I want</a:t>
            </a:r>
          </a:p>
          <a:p>
            <a:pPr lvl="1">
              <a:lnSpc>
                <a:spcPct val="80000"/>
              </a:lnSpc>
            </a:pPr>
            <a:r>
              <a:rPr lang="en-US" sz="2000" dirty="0">
                <a:latin typeface="Times New Roman" charset="0"/>
                <a:ea typeface="ＭＳ Ｐゴシック" charset="0"/>
              </a:rPr>
              <a:t>controlled-load: none</a:t>
            </a:r>
          </a:p>
          <a:p>
            <a:pPr lvl="1">
              <a:lnSpc>
                <a:spcPct val="80000"/>
              </a:lnSpc>
            </a:pPr>
            <a:r>
              <a:rPr lang="en-US" sz="2000" dirty="0">
                <a:latin typeface="Times New Roman" charset="0"/>
                <a:ea typeface="ＭＳ Ｐゴシック" charset="0"/>
              </a:rPr>
              <a:t>guaranteed: delay target</a:t>
            </a:r>
          </a:p>
          <a:p>
            <a:pPr>
              <a:lnSpc>
                <a:spcPct val="90000"/>
              </a:lnSpc>
            </a:pPr>
            <a:r>
              <a:rPr lang="en-US" sz="2400" b="1" i="1" dirty="0" err="1">
                <a:latin typeface="Times New Roman" charset="0"/>
              </a:rPr>
              <a:t>Tspec</a:t>
            </a:r>
            <a:r>
              <a:rPr lang="en-US" sz="2400" b="1" i="1" dirty="0">
                <a:latin typeface="Times New Roman" charset="0"/>
              </a:rPr>
              <a:t>:</a:t>
            </a:r>
            <a:r>
              <a:rPr lang="en-US" sz="2400" dirty="0">
                <a:latin typeface="Times New Roman" charset="0"/>
              </a:rPr>
              <a:t> describes flow</a:t>
            </a:r>
            <a:r>
              <a:rPr lang="ja-JP" altLang="en-US" sz="2400" dirty="0">
                <a:latin typeface="Times New Roman" charset="0"/>
              </a:rPr>
              <a:t>’</a:t>
            </a:r>
            <a:r>
              <a:rPr lang="en-US" altLang="ja-JP" sz="2400" dirty="0">
                <a:latin typeface="Times New Roman" charset="0"/>
              </a:rPr>
              <a:t>s traffic </a:t>
            </a:r>
            <a:r>
              <a:rPr lang="en-US" altLang="ja-JP" sz="2400" dirty="0" smtClean="0">
                <a:latin typeface="Times New Roman" charset="0"/>
              </a:rPr>
              <a:t>characteristics </a:t>
            </a:r>
            <a:r>
              <a:rPr lang="mr-IN" altLang="ja-JP" sz="2400" dirty="0" smtClean="0">
                <a:latin typeface="Times New Roman" charset="0"/>
              </a:rPr>
              <a:t>–</a:t>
            </a:r>
            <a:r>
              <a:rPr lang="en-US" altLang="ja-JP" sz="2400" dirty="0" smtClean="0">
                <a:latin typeface="Times New Roman" charset="0"/>
              </a:rPr>
              <a:t> </a:t>
            </a:r>
            <a:r>
              <a:rPr lang="en-US" altLang="ja-JP" sz="2400" dirty="0" smtClean="0">
                <a:solidFill>
                  <a:srgbClr val="FF0000"/>
                </a:solidFill>
                <a:latin typeface="Times New Roman" charset="0"/>
              </a:rPr>
              <a:t>What a Router Needs to KNOW</a:t>
            </a:r>
            <a:endParaRPr lang="en-US" altLang="ja-JP" sz="2400" dirty="0">
              <a:solidFill>
                <a:srgbClr val="FF0000"/>
              </a:solidFill>
              <a:latin typeface="Times New Roman" charset="0"/>
            </a:endParaRPr>
          </a:p>
          <a:p>
            <a:pPr lvl="1">
              <a:lnSpc>
                <a:spcPct val="80000"/>
              </a:lnSpc>
            </a:pPr>
            <a:r>
              <a:rPr lang="en-US" sz="2000" dirty="0">
                <a:latin typeface="Times New Roman" charset="0"/>
                <a:ea typeface="ＭＳ Ｐゴシック" charset="0"/>
              </a:rPr>
              <a:t>average bandwidth + </a:t>
            </a:r>
            <a:r>
              <a:rPr lang="en-US" sz="2000" dirty="0" err="1">
                <a:latin typeface="Times New Roman" charset="0"/>
                <a:ea typeface="ＭＳ Ｐゴシック" charset="0"/>
              </a:rPr>
              <a:t>burstiness</a:t>
            </a:r>
            <a:r>
              <a:rPr lang="en-US" sz="2000" dirty="0">
                <a:latin typeface="Times New Roman" charset="0"/>
                <a:ea typeface="ＭＳ Ｐゴシック" charset="0"/>
              </a:rPr>
              <a:t>: </a:t>
            </a:r>
            <a:r>
              <a:rPr lang="en-US" sz="2000" i="1" dirty="0">
                <a:latin typeface="Times New Roman" charset="0"/>
                <a:ea typeface="ＭＳ Ｐゴシック" charset="0"/>
              </a:rPr>
              <a:t>token bucket</a:t>
            </a:r>
            <a:r>
              <a:rPr lang="en-US" sz="2000" dirty="0">
                <a:latin typeface="Times New Roman" charset="0"/>
                <a:ea typeface="ＭＳ Ｐゴシック" charset="0"/>
              </a:rPr>
              <a:t> filter</a:t>
            </a:r>
          </a:p>
          <a:p>
            <a:pPr lvl="1">
              <a:lnSpc>
                <a:spcPct val="80000"/>
              </a:lnSpc>
            </a:pPr>
            <a:r>
              <a:rPr lang="en-US" sz="2000" dirty="0">
                <a:latin typeface="Times New Roman" charset="0"/>
                <a:ea typeface="ＭＳ Ｐゴシック" charset="0"/>
              </a:rPr>
              <a:t>token rate </a:t>
            </a:r>
            <a:r>
              <a:rPr lang="en-US" sz="2000" i="1" dirty="0">
                <a:latin typeface="Times New Roman" charset="0"/>
                <a:ea typeface="ＭＳ Ｐゴシック" charset="0"/>
              </a:rPr>
              <a:t>r</a:t>
            </a:r>
            <a:endParaRPr lang="en-US" sz="2000" dirty="0">
              <a:latin typeface="Times New Roman" charset="0"/>
              <a:ea typeface="ＭＳ Ｐゴシック" charset="0"/>
            </a:endParaRPr>
          </a:p>
          <a:p>
            <a:pPr lvl="1">
              <a:lnSpc>
                <a:spcPct val="80000"/>
              </a:lnSpc>
            </a:pPr>
            <a:r>
              <a:rPr lang="en-US" sz="2000" dirty="0">
                <a:latin typeface="Times New Roman" charset="0"/>
                <a:ea typeface="ＭＳ Ｐゴシック" charset="0"/>
              </a:rPr>
              <a:t>bucket depth </a:t>
            </a:r>
            <a:r>
              <a:rPr lang="en-US" sz="2000" i="1" dirty="0">
                <a:latin typeface="Times New Roman" charset="0"/>
                <a:ea typeface="ＭＳ Ｐゴシック" charset="0"/>
              </a:rPr>
              <a:t>B</a:t>
            </a:r>
            <a:endParaRPr lang="en-US" sz="2000" dirty="0">
              <a:latin typeface="Times New Roman" charset="0"/>
              <a:ea typeface="ＭＳ Ｐゴシック" charset="0"/>
            </a:endParaRPr>
          </a:p>
          <a:p>
            <a:pPr lvl="1">
              <a:lnSpc>
                <a:spcPct val="80000"/>
              </a:lnSpc>
            </a:pPr>
            <a:r>
              <a:rPr lang="en-US" sz="2000" dirty="0">
                <a:latin typeface="Times New Roman" charset="0"/>
                <a:ea typeface="ＭＳ Ｐゴシック" charset="0"/>
              </a:rPr>
              <a:t>must have a token to send a byte</a:t>
            </a:r>
          </a:p>
          <a:p>
            <a:pPr lvl="1">
              <a:lnSpc>
                <a:spcPct val="80000"/>
              </a:lnSpc>
            </a:pPr>
            <a:r>
              <a:rPr lang="en-US" sz="2000" dirty="0">
                <a:latin typeface="Times New Roman" charset="0"/>
                <a:ea typeface="ＭＳ Ｐゴシック" charset="0"/>
              </a:rPr>
              <a:t>must have </a:t>
            </a:r>
            <a:r>
              <a:rPr lang="en-US" sz="2000" i="1" dirty="0">
                <a:latin typeface="Times New Roman" charset="0"/>
                <a:ea typeface="ＭＳ Ｐゴシック" charset="0"/>
              </a:rPr>
              <a:t>n</a:t>
            </a:r>
            <a:r>
              <a:rPr lang="en-US" sz="2000" dirty="0">
                <a:latin typeface="Times New Roman" charset="0"/>
                <a:ea typeface="ＭＳ Ｐゴシック" charset="0"/>
              </a:rPr>
              <a:t> tokens to send </a:t>
            </a:r>
            <a:r>
              <a:rPr lang="en-US" sz="2000" i="1" dirty="0">
                <a:latin typeface="Times New Roman" charset="0"/>
                <a:ea typeface="ＭＳ Ｐゴシック" charset="0"/>
              </a:rPr>
              <a:t>n</a:t>
            </a:r>
            <a:r>
              <a:rPr lang="en-US" sz="2000" dirty="0">
                <a:latin typeface="Times New Roman" charset="0"/>
                <a:ea typeface="ＭＳ Ｐゴシック" charset="0"/>
              </a:rPr>
              <a:t> bytes</a:t>
            </a:r>
          </a:p>
          <a:p>
            <a:pPr lvl="1">
              <a:lnSpc>
                <a:spcPct val="80000"/>
              </a:lnSpc>
            </a:pPr>
            <a:r>
              <a:rPr lang="en-US" sz="2000" dirty="0">
                <a:latin typeface="Times New Roman" charset="0"/>
                <a:ea typeface="ＭＳ Ｐゴシック" charset="0"/>
              </a:rPr>
              <a:t>start with no tokens</a:t>
            </a:r>
          </a:p>
          <a:p>
            <a:pPr lvl="1">
              <a:lnSpc>
                <a:spcPct val="80000"/>
              </a:lnSpc>
            </a:pPr>
            <a:r>
              <a:rPr lang="en-US" sz="2000" dirty="0">
                <a:latin typeface="Times New Roman" charset="0"/>
                <a:ea typeface="ＭＳ Ｐゴシック" charset="0"/>
              </a:rPr>
              <a:t>accumulate tokens at rate of </a:t>
            </a:r>
            <a:r>
              <a:rPr lang="en-US" sz="2000" i="1" dirty="0">
                <a:latin typeface="Times New Roman" charset="0"/>
                <a:ea typeface="ＭＳ Ｐゴシック" charset="0"/>
              </a:rPr>
              <a:t>r</a:t>
            </a:r>
            <a:r>
              <a:rPr lang="en-US" sz="2000" dirty="0">
                <a:latin typeface="Times New Roman" charset="0"/>
                <a:ea typeface="ＭＳ Ｐゴシック" charset="0"/>
              </a:rPr>
              <a:t> per second</a:t>
            </a:r>
          </a:p>
          <a:p>
            <a:pPr lvl="1">
              <a:lnSpc>
                <a:spcPct val="80000"/>
              </a:lnSpc>
            </a:pPr>
            <a:r>
              <a:rPr lang="en-US" sz="2000" dirty="0">
                <a:latin typeface="Times New Roman" charset="0"/>
                <a:ea typeface="ＭＳ Ｐゴシック" charset="0"/>
              </a:rPr>
              <a:t>can accumulate no more than </a:t>
            </a:r>
            <a:r>
              <a:rPr lang="en-US" sz="2000" i="1" dirty="0">
                <a:latin typeface="Times New Roman" charset="0"/>
                <a:ea typeface="ＭＳ Ｐゴシック" charset="0"/>
              </a:rPr>
              <a:t>B</a:t>
            </a:r>
            <a:r>
              <a:rPr lang="en-US" sz="2000" dirty="0">
                <a:latin typeface="Times New Roman" charset="0"/>
                <a:ea typeface="ＭＳ Ｐゴシック" charset="0"/>
              </a:rPr>
              <a:t> tokens</a:t>
            </a:r>
          </a:p>
          <a:p>
            <a:pPr lvl="1">
              <a:lnSpc>
                <a:spcPct val="80000"/>
              </a:lnSpc>
            </a:pPr>
            <a:r>
              <a:rPr lang="en-US" sz="2000" dirty="0">
                <a:latin typeface="Times New Roman" charset="0"/>
                <a:ea typeface="ＭＳ Ｐゴシック" charset="0"/>
              </a:rPr>
              <a:t>allow intelligent admission control decisions – rate, bursts, pauses</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85800" y="304800"/>
            <a:ext cx="6781800" cy="914400"/>
          </a:xfrm>
        </p:spPr>
        <p:txBody>
          <a:bodyPr/>
          <a:lstStyle/>
          <a:p>
            <a:r>
              <a:rPr lang="en-US">
                <a:latin typeface="Times New Roman" charset="0"/>
              </a:rPr>
              <a:t>Token Bucket Filter</a:t>
            </a:r>
          </a:p>
        </p:txBody>
      </p:sp>
      <p:sp>
        <p:nvSpPr>
          <p:cNvPr id="26626" name="Content Placeholder 2"/>
          <p:cNvSpPr>
            <a:spLocks noGrp="1"/>
          </p:cNvSpPr>
          <p:nvPr>
            <p:ph idx="1"/>
          </p:nvPr>
        </p:nvSpPr>
        <p:spPr>
          <a:xfrm>
            <a:off x="685800" y="1295400"/>
            <a:ext cx="7772400" cy="4800600"/>
          </a:xfrm>
        </p:spPr>
        <p:txBody>
          <a:bodyPr/>
          <a:lstStyle/>
          <a:p>
            <a:r>
              <a:rPr lang="en-US" dirty="0">
                <a:latin typeface="Times New Roman" charset="0"/>
              </a:rPr>
              <a:t>Algorithm:  </a:t>
            </a:r>
          </a:p>
          <a:p>
            <a:pPr lvl="1">
              <a:buFontTx/>
              <a:buNone/>
            </a:pPr>
            <a:r>
              <a:rPr lang="en-US" dirty="0">
                <a:latin typeface="Times New Roman" charset="0"/>
                <a:ea typeface="ＭＳ Ｐゴシック" charset="0"/>
              </a:rPr>
              <a:t>I can send a burst of B, but over sufficiently long period, </a:t>
            </a:r>
            <a:r>
              <a:rPr lang="en-US" dirty="0" err="1">
                <a:latin typeface="Times New Roman" charset="0"/>
                <a:ea typeface="ＭＳ Ｐゴシック" charset="0"/>
              </a:rPr>
              <a:t>canNOT</a:t>
            </a:r>
            <a:r>
              <a:rPr lang="en-US" dirty="0">
                <a:latin typeface="Times New Roman" charset="0"/>
                <a:ea typeface="ＭＳ Ｐゴシック" charset="0"/>
              </a:rPr>
              <a:t> send more than R bytes/sec.  If my flow is 2MBs, can send 1MBs for 2 seconds, then 4 MBs for 1 second, then 2MBs for N </a:t>
            </a:r>
            <a:r>
              <a:rPr lang="en-US" dirty="0" err="1">
                <a:latin typeface="Times New Roman" charset="0"/>
                <a:ea typeface="ＭＳ Ｐゴシック" charset="0"/>
              </a:rPr>
              <a:t>secs</a:t>
            </a:r>
            <a:r>
              <a:rPr lang="en-US" dirty="0">
                <a:latin typeface="Times New Roman" charset="0"/>
                <a:ea typeface="ＭＳ Ｐゴシック" charset="0"/>
              </a:rPr>
              <a:t>, etc.  </a:t>
            </a:r>
          </a:p>
          <a:p>
            <a:pPr lvl="1">
              <a:buFontTx/>
              <a:buNone/>
            </a:pPr>
            <a:r>
              <a:rPr lang="en-US" dirty="0">
                <a:solidFill>
                  <a:srgbClr val="800000"/>
                </a:solidFill>
                <a:latin typeface="Times New Roman" charset="0"/>
                <a:ea typeface="ＭＳ Ｐゴシック" charset="0"/>
              </a:rPr>
              <a:t>Allowing bursts, but forcing a constant rate over time</a:t>
            </a:r>
          </a:p>
        </p:txBody>
      </p:sp>
      <p:sp>
        <p:nvSpPr>
          <p:cNvPr id="2662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662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64789F0-65D8-544A-A846-5E56C8E96002}" type="slidenum">
              <a:rPr lang="en-US" sz="1400"/>
              <a:pPr/>
              <a:t>11</a:t>
            </a:fld>
            <a:endParaRPr lang="en-US" sz="140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765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FDEBB72B-0FF5-4543-8EC8-63BC64C85D13}" type="slidenum">
              <a:rPr lang="en-US" sz="1400"/>
              <a:pPr/>
              <a:t>12</a:t>
            </a:fld>
            <a:endParaRPr lang="en-US" sz="1400"/>
          </a:p>
        </p:txBody>
      </p:sp>
      <p:sp>
        <p:nvSpPr>
          <p:cNvPr id="27651" name="Rectangle 2"/>
          <p:cNvSpPr>
            <a:spLocks noGrp="1" noChangeArrowheads="1"/>
          </p:cNvSpPr>
          <p:nvPr>
            <p:ph type="title"/>
          </p:nvPr>
        </p:nvSpPr>
        <p:spPr>
          <a:xfrm>
            <a:off x="381000" y="228600"/>
            <a:ext cx="7772400" cy="1143000"/>
          </a:xfrm>
        </p:spPr>
        <p:txBody>
          <a:bodyPr/>
          <a:lstStyle/>
          <a:p>
            <a:r>
              <a:rPr lang="en-US">
                <a:latin typeface="Times New Roman" charset="0"/>
              </a:rPr>
              <a:t>Per-Router Mechanisms</a:t>
            </a:r>
          </a:p>
        </p:txBody>
      </p:sp>
      <p:sp>
        <p:nvSpPr>
          <p:cNvPr id="27652" name="Rectangle 3"/>
          <p:cNvSpPr>
            <a:spLocks noGrp="1" noChangeArrowheads="1"/>
          </p:cNvSpPr>
          <p:nvPr>
            <p:ph type="body" idx="1"/>
          </p:nvPr>
        </p:nvSpPr>
        <p:spPr>
          <a:xfrm>
            <a:off x="457200" y="1295400"/>
            <a:ext cx="8382000" cy="4876800"/>
          </a:xfrm>
        </p:spPr>
        <p:txBody>
          <a:bodyPr/>
          <a:lstStyle/>
          <a:p>
            <a:r>
              <a:rPr lang="en-US" sz="2400">
                <a:latin typeface="Times New Roman" charset="0"/>
              </a:rPr>
              <a:t>Admission Control - per flow</a:t>
            </a:r>
          </a:p>
          <a:p>
            <a:pPr lvl="1">
              <a:lnSpc>
                <a:spcPct val="90000"/>
              </a:lnSpc>
            </a:pPr>
            <a:r>
              <a:rPr lang="en-US">
                <a:latin typeface="Times New Roman" charset="0"/>
                <a:ea typeface="ＭＳ Ｐゴシック" charset="0"/>
              </a:rPr>
              <a:t>decide if a new flow can be supported</a:t>
            </a:r>
          </a:p>
          <a:p>
            <a:pPr lvl="1">
              <a:lnSpc>
                <a:spcPct val="90000"/>
              </a:lnSpc>
            </a:pPr>
            <a:r>
              <a:rPr lang="en-US">
                <a:latin typeface="Times New Roman" charset="0"/>
                <a:ea typeface="ＭＳ Ｐゴシック" charset="0"/>
              </a:rPr>
              <a:t>answer depends on service class requested &amp; Router queueing</a:t>
            </a:r>
          </a:p>
          <a:p>
            <a:pPr lvl="1">
              <a:lnSpc>
                <a:spcPct val="90000"/>
              </a:lnSpc>
            </a:pPr>
            <a:r>
              <a:rPr lang="en-US">
                <a:latin typeface="Times New Roman" charset="0"/>
                <a:ea typeface="ＭＳ Ｐゴシック" charset="0"/>
              </a:rPr>
              <a:t>not the same as </a:t>
            </a:r>
            <a:r>
              <a:rPr lang="en-US" i="1">
                <a:latin typeface="Times New Roman" charset="0"/>
                <a:ea typeface="ＭＳ Ｐゴシック" charset="0"/>
              </a:rPr>
              <a:t>policing - </a:t>
            </a:r>
            <a:r>
              <a:rPr lang="en-US">
                <a:latin typeface="Times New Roman" charset="0"/>
                <a:ea typeface="ＭＳ Ｐゴシック" charset="0"/>
              </a:rPr>
              <a:t>penalty phase</a:t>
            </a:r>
            <a:endParaRPr lang="en-US" i="1">
              <a:latin typeface="Times New Roman" charset="0"/>
              <a:ea typeface="ＭＳ Ｐゴシック" charset="0"/>
            </a:endParaRPr>
          </a:p>
          <a:p>
            <a:r>
              <a:rPr lang="en-US" sz="2400">
                <a:latin typeface="Times New Roman" charset="0"/>
              </a:rPr>
              <a:t>Packet Processing</a:t>
            </a:r>
          </a:p>
          <a:p>
            <a:pPr lvl="1">
              <a:lnSpc>
                <a:spcPct val="90000"/>
              </a:lnSpc>
            </a:pPr>
            <a:r>
              <a:rPr lang="en-US">
                <a:latin typeface="Times New Roman" charset="0"/>
                <a:ea typeface="ＭＳ Ｐゴシック" charset="0"/>
              </a:rPr>
              <a:t>classification: associate each packet with the appropriate reservation – more than just flow management….</a:t>
            </a:r>
          </a:p>
          <a:p>
            <a:pPr lvl="1">
              <a:lnSpc>
                <a:spcPct val="90000"/>
              </a:lnSpc>
            </a:pPr>
            <a:r>
              <a:rPr lang="en-US">
                <a:latin typeface="Times New Roman" charset="0"/>
                <a:ea typeface="ＭＳ Ｐゴシック" charset="0"/>
              </a:rPr>
              <a:t>scheduling: manage queues so each packet receives the requested service – priority queues in great detail…</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86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BBAB58D-EFC0-8547-B27F-0DEF62AC3CF9}" type="slidenum">
              <a:rPr lang="en-US" sz="1400"/>
              <a:pPr/>
              <a:t>13</a:t>
            </a:fld>
            <a:endParaRPr lang="en-US" sz="1400"/>
          </a:p>
        </p:txBody>
      </p:sp>
      <p:sp>
        <p:nvSpPr>
          <p:cNvPr id="28675" name="Rectangle 2"/>
          <p:cNvSpPr>
            <a:spLocks noGrp="1" noChangeArrowheads="1"/>
          </p:cNvSpPr>
          <p:nvPr>
            <p:ph type="title"/>
          </p:nvPr>
        </p:nvSpPr>
        <p:spPr>
          <a:xfrm>
            <a:off x="152400" y="152400"/>
            <a:ext cx="8305800" cy="1143000"/>
          </a:xfrm>
        </p:spPr>
        <p:txBody>
          <a:bodyPr/>
          <a:lstStyle/>
          <a:p>
            <a:pPr>
              <a:lnSpc>
                <a:spcPct val="80000"/>
              </a:lnSpc>
            </a:pPr>
            <a:r>
              <a:rPr lang="en-US">
                <a:latin typeface="Times New Roman" charset="0"/>
              </a:rPr>
              <a:t>RSVP - Resource Reservation Protocol</a:t>
            </a:r>
          </a:p>
        </p:txBody>
      </p:sp>
      <p:sp>
        <p:nvSpPr>
          <p:cNvPr id="28676" name="Rectangle 3"/>
          <p:cNvSpPr>
            <a:spLocks noGrp="1" noChangeArrowheads="1"/>
          </p:cNvSpPr>
          <p:nvPr>
            <p:ph type="body" idx="1"/>
          </p:nvPr>
        </p:nvSpPr>
        <p:spPr>
          <a:xfrm>
            <a:off x="228600" y="1219200"/>
            <a:ext cx="8610600" cy="4800600"/>
          </a:xfrm>
        </p:spPr>
        <p:txBody>
          <a:bodyPr/>
          <a:lstStyle/>
          <a:p>
            <a:pPr>
              <a:lnSpc>
                <a:spcPct val="80000"/>
              </a:lnSpc>
            </a:pPr>
            <a:r>
              <a:rPr lang="en-US" sz="2400">
                <a:latin typeface="Times New Roman" charset="0"/>
              </a:rPr>
              <a:t>Called signaling in ATM</a:t>
            </a:r>
          </a:p>
          <a:p>
            <a:pPr>
              <a:lnSpc>
                <a:spcPct val="80000"/>
              </a:lnSpc>
            </a:pPr>
            <a:r>
              <a:rPr lang="en-US" sz="2400">
                <a:latin typeface="Times New Roman" charset="0"/>
              </a:rPr>
              <a:t>Proposed Internet standard: RSVP</a:t>
            </a:r>
          </a:p>
          <a:p>
            <a:pPr>
              <a:lnSpc>
                <a:spcPct val="80000"/>
              </a:lnSpc>
            </a:pPr>
            <a:r>
              <a:rPr lang="en-US" sz="2400">
                <a:latin typeface="Times New Roman" charset="0"/>
              </a:rPr>
              <a:t>Consistent with robustness of today</a:t>
            </a:r>
            <a:r>
              <a:rPr lang="ja-JP" altLang="en-US" sz="2400">
                <a:latin typeface="Times New Roman" charset="0"/>
              </a:rPr>
              <a:t>’</a:t>
            </a:r>
            <a:r>
              <a:rPr lang="en-US" altLang="ja-JP" sz="2400">
                <a:latin typeface="Times New Roman" charset="0"/>
              </a:rPr>
              <a:t>s connectionless model</a:t>
            </a:r>
          </a:p>
          <a:p>
            <a:pPr>
              <a:lnSpc>
                <a:spcPct val="80000"/>
              </a:lnSpc>
            </a:pPr>
            <a:r>
              <a:rPr lang="en-US" sz="2400">
                <a:latin typeface="Times New Roman" charset="0"/>
              </a:rPr>
              <a:t>Uses soft state (refresh periodically)</a:t>
            </a:r>
          </a:p>
          <a:p>
            <a:pPr>
              <a:lnSpc>
                <a:spcPct val="80000"/>
              </a:lnSpc>
            </a:pPr>
            <a:r>
              <a:rPr lang="en-US" sz="2400">
                <a:latin typeface="Times New Roman" charset="0"/>
              </a:rPr>
              <a:t>Designed to support multicast</a:t>
            </a:r>
          </a:p>
          <a:p>
            <a:pPr>
              <a:lnSpc>
                <a:spcPct val="80000"/>
              </a:lnSpc>
            </a:pPr>
            <a:r>
              <a:rPr lang="en-US" sz="2400">
                <a:latin typeface="Times New Roman" charset="0"/>
              </a:rPr>
              <a:t>Receiver-oriented (TSPEC)</a:t>
            </a:r>
          </a:p>
          <a:p>
            <a:pPr>
              <a:lnSpc>
                <a:spcPct val="80000"/>
              </a:lnSpc>
            </a:pPr>
            <a:r>
              <a:rPr lang="en-US" sz="2400">
                <a:latin typeface="Times New Roman" charset="0"/>
              </a:rPr>
              <a:t>Two messages: PATH (Tspec) and RESV</a:t>
            </a:r>
          </a:p>
          <a:p>
            <a:pPr>
              <a:lnSpc>
                <a:spcPct val="80000"/>
              </a:lnSpc>
            </a:pPr>
            <a:r>
              <a:rPr lang="en-US" sz="2400">
                <a:latin typeface="Times New Roman" charset="0"/>
              </a:rPr>
              <a:t>Source transmits PATH messages every 30 seconds</a:t>
            </a:r>
          </a:p>
          <a:p>
            <a:pPr>
              <a:lnSpc>
                <a:spcPct val="80000"/>
              </a:lnSpc>
            </a:pPr>
            <a:r>
              <a:rPr lang="en-US" sz="2400">
                <a:latin typeface="Times New Roman" charset="0"/>
              </a:rPr>
              <a:t>Destination responds with RESV message (TSPEC + RSPEC)</a:t>
            </a:r>
          </a:p>
          <a:p>
            <a:pPr>
              <a:lnSpc>
                <a:spcPct val="80000"/>
              </a:lnSpc>
            </a:pPr>
            <a:r>
              <a:rPr lang="en-US" sz="2400">
                <a:latin typeface="Times New Roman" charset="0"/>
              </a:rPr>
              <a:t>Merge requirements in case of multicast</a:t>
            </a:r>
          </a:p>
          <a:p>
            <a:pPr>
              <a:lnSpc>
                <a:spcPct val="80000"/>
              </a:lnSpc>
            </a:pPr>
            <a:r>
              <a:rPr lang="en-US" sz="2400">
                <a:latin typeface="Times New Roman" charset="0"/>
              </a:rPr>
              <a:t>Can specify number of speakers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1D9247F5-4820-8D45-94AD-96BF7B0AC96B}" type="slidenum">
              <a:rPr lang="en-US" sz="1400"/>
              <a:pPr/>
              <a:t>14</a:t>
            </a:fld>
            <a:endParaRPr lang="en-US" sz="1400"/>
          </a:p>
        </p:txBody>
      </p:sp>
      <p:sp>
        <p:nvSpPr>
          <p:cNvPr id="29699" name="Rectangle 2"/>
          <p:cNvSpPr>
            <a:spLocks noGrp="1" noChangeArrowheads="1"/>
          </p:cNvSpPr>
          <p:nvPr>
            <p:ph type="title"/>
          </p:nvPr>
        </p:nvSpPr>
        <p:spPr>
          <a:xfrm>
            <a:off x="685800" y="457200"/>
            <a:ext cx="7772400" cy="1143000"/>
          </a:xfrm>
        </p:spPr>
        <p:txBody>
          <a:bodyPr/>
          <a:lstStyle/>
          <a:p>
            <a:r>
              <a:rPr lang="en-US">
                <a:latin typeface="Times New Roman" charset="0"/>
              </a:rPr>
              <a:t>RSVP Example</a:t>
            </a:r>
          </a:p>
        </p:txBody>
      </p:sp>
      <p:grpSp>
        <p:nvGrpSpPr>
          <p:cNvPr id="29700" name="Group 85"/>
          <p:cNvGrpSpPr>
            <a:grpSpLocks/>
          </p:cNvGrpSpPr>
          <p:nvPr/>
        </p:nvGrpSpPr>
        <p:grpSpPr bwMode="auto">
          <a:xfrm>
            <a:off x="685800" y="1684338"/>
            <a:ext cx="4495800" cy="4106862"/>
            <a:chOff x="1301" y="1061"/>
            <a:chExt cx="3158" cy="2525"/>
          </a:xfrm>
        </p:grpSpPr>
        <p:sp>
          <p:nvSpPr>
            <p:cNvPr id="29707" name="Rectangle 6"/>
            <p:cNvSpPr>
              <a:spLocks noChangeArrowheads="1"/>
            </p:cNvSpPr>
            <p:nvPr/>
          </p:nvSpPr>
          <p:spPr bwMode="auto">
            <a:xfrm>
              <a:off x="1739" y="1081"/>
              <a:ext cx="460" cy="194"/>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08" name="Freeform 7"/>
            <p:cNvSpPr>
              <a:spLocks/>
            </p:cNvSpPr>
            <p:nvPr/>
          </p:nvSpPr>
          <p:spPr bwMode="auto">
            <a:xfrm>
              <a:off x="2199" y="1061"/>
              <a:ext cx="19" cy="214"/>
            </a:xfrm>
            <a:custGeom>
              <a:avLst/>
              <a:gdLst>
                <a:gd name="T0" fmla="*/ 19 w 19"/>
                <a:gd name="T1" fmla="*/ 0 h 214"/>
                <a:gd name="T2" fmla="*/ 19 w 19"/>
                <a:gd name="T3" fmla="*/ 194 h 214"/>
                <a:gd name="T4" fmla="*/ 0 w 19"/>
                <a:gd name="T5" fmla="*/ 214 h 214"/>
                <a:gd name="T6" fmla="*/ 0 w 19"/>
                <a:gd name="T7" fmla="*/ 20 h 214"/>
                <a:gd name="T8" fmla="*/ 19 w 19"/>
                <a:gd name="T9" fmla="*/ 0 h 214"/>
                <a:gd name="T10" fmla="*/ 0 60000 65536"/>
                <a:gd name="T11" fmla="*/ 0 60000 65536"/>
                <a:gd name="T12" fmla="*/ 0 60000 65536"/>
                <a:gd name="T13" fmla="*/ 0 60000 65536"/>
                <a:gd name="T14" fmla="*/ 0 60000 65536"/>
                <a:gd name="T15" fmla="*/ 0 w 19"/>
                <a:gd name="T16" fmla="*/ 0 h 214"/>
                <a:gd name="T17" fmla="*/ 19 w 19"/>
                <a:gd name="T18" fmla="*/ 214 h 214"/>
              </a:gdLst>
              <a:ahLst/>
              <a:cxnLst>
                <a:cxn ang="T10">
                  <a:pos x="T0" y="T1"/>
                </a:cxn>
                <a:cxn ang="T11">
                  <a:pos x="T2" y="T3"/>
                </a:cxn>
                <a:cxn ang="T12">
                  <a:pos x="T4" y="T5"/>
                </a:cxn>
                <a:cxn ang="T13">
                  <a:pos x="T6" y="T7"/>
                </a:cxn>
                <a:cxn ang="T14">
                  <a:pos x="T8" y="T9"/>
                </a:cxn>
              </a:cxnLst>
              <a:rect l="T15" t="T16" r="T17" b="T18"/>
              <a:pathLst>
                <a:path w="19" h="214">
                  <a:moveTo>
                    <a:pt x="19" y="0"/>
                  </a:moveTo>
                  <a:lnTo>
                    <a:pt x="19" y="194"/>
                  </a:lnTo>
                  <a:lnTo>
                    <a:pt x="0" y="214"/>
                  </a:lnTo>
                  <a:lnTo>
                    <a:pt x="0" y="20"/>
                  </a:lnTo>
                  <a:lnTo>
                    <a:pt x="1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09" name="Freeform 8"/>
            <p:cNvSpPr>
              <a:spLocks/>
            </p:cNvSpPr>
            <p:nvPr/>
          </p:nvSpPr>
          <p:spPr bwMode="auto">
            <a:xfrm>
              <a:off x="1739" y="1061"/>
              <a:ext cx="479" cy="20"/>
            </a:xfrm>
            <a:custGeom>
              <a:avLst/>
              <a:gdLst>
                <a:gd name="T0" fmla="*/ 0 w 479"/>
                <a:gd name="T1" fmla="*/ 20 h 20"/>
                <a:gd name="T2" fmla="*/ 22 w 479"/>
                <a:gd name="T3" fmla="*/ 0 h 20"/>
                <a:gd name="T4" fmla="*/ 479 w 479"/>
                <a:gd name="T5" fmla="*/ 0 h 20"/>
                <a:gd name="T6" fmla="*/ 460 w 479"/>
                <a:gd name="T7" fmla="*/ 20 h 20"/>
                <a:gd name="T8" fmla="*/ 0 w 479"/>
                <a:gd name="T9" fmla="*/ 20 h 20"/>
                <a:gd name="T10" fmla="*/ 0 60000 65536"/>
                <a:gd name="T11" fmla="*/ 0 60000 65536"/>
                <a:gd name="T12" fmla="*/ 0 60000 65536"/>
                <a:gd name="T13" fmla="*/ 0 60000 65536"/>
                <a:gd name="T14" fmla="*/ 0 60000 65536"/>
                <a:gd name="T15" fmla="*/ 0 w 479"/>
                <a:gd name="T16" fmla="*/ 0 h 20"/>
                <a:gd name="T17" fmla="*/ 479 w 479"/>
                <a:gd name="T18" fmla="*/ 20 h 20"/>
              </a:gdLst>
              <a:ahLst/>
              <a:cxnLst>
                <a:cxn ang="T10">
                  <a:pos x="T0" y="T1"/>
                </a:cxn>
                <a:cxn ang="T11">
                  <a:pos x="T2" y="T3"/>
                </a:cxn>
                <a:cxn ang="T12">
                  <a:pos x="T4" y="T5"/>
                </a:cxn>
                <a:cxn ang="T13">
                  <a:pos x="T6" y="T7"/>
                </a:cxn>
                <a:cxn ang="T14">
                  <a:pos x="T8" y="T9"/>
                </a:cxn>
              </a:cxnLst>
              <a:rect l="T15" t="T16" r="T17" b="T18"/>
              <a:pathLst>
                <a:path w="479" h="20">
                  <a:moveTo>
                    <a:pt x="0" y="20"/>
                  </a:moveTo>
                  <a:lnTo>
                    <a:pt x="22" y="0"/>
                  </a:lnTo>
                  <a:lnTo>
                    <a:pt x="479" y="0"/>
                  </a:lnTo>
                  <a:lnTo>
                    <a:pt x="460" y="20"/>
                  </a:lnTo>
                  <a:lnTo>
                    <a:pt x="0" y="2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0" name="Rectangle 9"/>
            <p:cNvSpPr>
              <a:spLocks noChangeArrowheads="1"/>
            </p:cNvSpPr>
            <p:nvPr/>
          </p:nvSpPr>
          <p:spPr bwMode="auto">
            <a:xfrm>
              <a:off x="1301" y="1607"/>
              <a:ext cx="457" cy="192"/>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11" name="Freeform 10"/>
            <p:cNvSpPr>
              <a:spLocks/>
            </p:cNvSpPr>
            <p:nvPr/>
          </p:nvSpPr>
          <p:spPr bwMode="auto">
            <a:xfrm>
              <a:off x="1758" y="1587"/>
              <a:ext cx="23" cy="212"/>
            </a:xfrm>
            <a:custGeom>
              <a:avLst/>
              <a:gdLst>
                <a:gd name="T0" fmla="*/ 23 w 23"/>
                <a:gd name="T1" fmla="*/ 0 h 212"/>
                <a:gd name="T2" fmla="*/ 23 w 23"/>
                <a:gd name="T3" fmla="*/ 192 h 212"/>
                <a:gd name="T4" fmla="*/ 0 w 23"/>
                <a:gd name="T5" fmla="*/ 212 h 212"/>
                <a:gd name="T6" fmla="*/ 0 w 23"/>
                <a:gd name="T7" fmla="*/ 20 h 212"/>
                <a:gd name="T8" fmla="*/ 23 w 23"/>
                <a:gd name="T9" fmla="*/ 0 h 212"/>
                <a:gd name="T10" fmla="*/ 0 60000 65536"/>
                <a:gd name="T11" fmla="*/ 0 60000 65536"/>
                <a:gd name="T12" fmla="*/ 0 60000 65536"/>
                <a:gd name="T13" fmla="*/ 0 60000 65536"/>
                <a:gd name="T14" fmla="*/ 0 60000 65536"/>
                <a:gd name="T15" fmla="*/ 0 w 23"/>
                <a:gd name="T16" fmla="*/ 0 h 212"/>
                <a:gd name="T17" fmla="*/ 23 w 23"/>
                <a:gd name="T18" fmla="*/ 212 h 212"/>
              </a:gdLst>
              <a:ahLst/>
              <a:cxnLst>
                <a:cxn ang="T10">
                  <a:pos x="T0" y="T1"/>
                </a:cxn>
                <a:cxn ang="T11">
                  <a:pos x="T2" y="T3"/>
                </a:cxn>
                <a:cxn ang="T12">
                  <a:pos x="T4" y="T5"/>
                </a:cxn>
                <a:cxn ang="T13">
                  <a:pos x="T6" y="T7"/>
                </a:cxn>
                <a:cxn ang="T14">
                  <a:pos x="T8" y="T9"/>
                </a:cxn>
              </a:cxnLst>
              <a:rect l="T15" t="T16" r="T17" b="T18"/>
              <a:pathLst>
                <a:path w="23" h="212">
                  <a:moveTo>
                    <a:pt x="23" y="0"/>
                  </a:moveTo>
                  <a:lnTo>
                    <a:pt x="23" y="192"/>
                  </a:lnTo>
                  <a:lnTo>
                    <a:pt x="0" y="212"/>
                  </a:lnTo>
                  <a:lnTo>
                    <a:pt x="0" y="20"/>
                  </a:lnTo>
                  <a:lnTo>
                    <a:pt x="23"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2" name="Freeform 11"/>
            <p:cNvSpPr>
              <a:spLocks/>
            </p:cNvSpPr>
            <p:nvPr/>
          </p:nvSpPr>
          <p:spPr bwMode="auto">
            <a:xfrm>
              <a:off x="1301" y="1587"/>
              <a:ext cx="480" cy="20"/>
            </a:xfrm>
            <a:custGeom>
              <a:avLst/>
              <a:gdLst>
                <a:gd name="T0" fmla="*/ 0 w 480"/>
                <a:gd name="T1" fmla="*/ 20 h 20"/>
                <a:gd name="T2" fmla="*/ 20 w 480"/>
                <a:gd name="T3" fmla="*/ 0 h 20"/>
                <a:gd name="T4" fmla="*/ 480 w 480"/>
                <a:gd name="T5" fmla="*/ 0 h 20"/>
                <a:gd name="T6" fmla="*/ 457 w 480"/>
                <a:gd name="T7" fmla="*/ 20 h 20"/>
                <a:gd name="T8" fmla="*/ 0 w 480"/>
                <a:gd name="T9" fmla="*/ 20 h 20"/>
                <a:gd name="T10" fmla="*/ 0 60000 65536"/>
                <a:gd name="T11" fmla="*/ 0 60000 65536"/>
                <a:gd name="T12" fmla="*/ 0 60000 65536"/>
                <a:gd name="T13" fmla="*/ 0 60000 65536"/>
                <a:gd name="T14" fmla="*/ 0 60000 65536"/>
                <a:gd name="T15" fmla="*/ 0 w 480"/>
                <a:gd name="T16" fmla="*/ 0 h 20"/>
                <a:gd name="T17" fmla="*/ 480 w 480"/>
                <a:gd name="T18" fmla="*/ 20 h 20"/>
              </a:gdLst>
              <a:ahLst/>
              <a:cxnLst>
                <a:cxn ang="T10">
                  <a:pos x="T0" y="T1"/>
                </a:cxn>
                <a:cxn ang="T11">
                  <a:pos x="T2" y="T3"/>
                </a:cxn>
                <a:cxn ang="T12">
                  <a:pos x="T4" y="T5"/>
                </a:cxn>
                <a:cxn ang="T13">
                  <a:pos x="T6" y="T7"/>
                </a:cxn>
                <a:cxn ang="T14">
                  <a:pos x="T8" y="T9"/>
                </a:cxn>
              </a:cxnLst>
              <a:rect l="T15" t="T16" r="T17" b="T18"/>
              <a:pathLst>
                <a:path w="480" h="20">
                  <a:moveTo>
                    <a:pt x="0" y="20"/>
                  </a:moveTo>
                  <a:lnTo>
                    <a:pt x="20" y="0"/>
                  </a:lnTo>
                  <a:lnTo>
                    <a:pt x="480" y="0"/>
                  </a:lnTo>
                  <a:lnTo>
                    <a:pt x="457" y="20"/>
                  </a:lnTo>
                  <a:lnTo>
                    <a:pt x="0" y="2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3" name="Rectangle 12"/>
            <p:cNvSpPr>
              <a:spLocks noChangeArrowheads="1"/>
            </p:cNvSpPr>
            <p:nvPr/>
          </p:nvSpPr>
          <p:spPr bwMode="auto">
            <a:xfrm>
              <a:off x="3438" y="3348"/>
              <a:ext cx="458" cy="192"/>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14" name="Freeform 13"/>
            <p:cNvSpPr>
              <a:spLocks/>
            </p:cNvSpPr>
            <p:nvPr/>
          </p:nvSpPr>
          <p:spPr bwMode="auto">
            <a:xfrm>
              <a:off x="3896" y="3329"/>
              <a:ext cx="22" cy="211"/>
            </a:xfrm>
            <a:custGeom>
              <a:avLst/>
              <a:gdLst>
                <a:gd name="T0" fmla="*/ 22 w 22"/>
                <a:gd name="T1" fmla="*/ 0 h 211"/>
                <a:gd name="T2" fmla="*/ 22 w 22"/>
                <a:gd name="T3" fmla="*/ 191 h 211"/>
                <a:gd name="T4" fmla="*/ 0 w 22"/>
                <a:gd name="T5" fmla="*/ 211 h 211"/>
                <a:gd name="T6" fmla="*/ 0 w 22"/>
                <a:gd name="T7" fmla="*/ 19 h 211"/>
                <a:gd name="T8" fmla="*/ 22 w 22"/>
                <a:gd name="T9" fmla="*/ 0 h 211"/>
                <a:gd name="T10" fmla="*/ 0 60000 65536"/>
                <a:gd name="T11" fmla="*/ 0 60000 65536"/>
                <a:gd name="T12" fmla="*/ 0 60000 65536"/>
                <a:gd name="T13" fmla="*/ 0 60000 65536"/>
                <a:gd name="T14" fmla="*/ 0 60000 65536"/>
                <a:gd name="T15" fmla="*/ 0 w 22"/>
                <a:gd name="T16" fmla="*/ 0 h 211"/>
                <a:gd name="T17" fmla="*/ 22 w 22"/>
                <a:gd name="T18" fmla="*/ 211 h 211"/>
              </a:gdLst>
              <a:ahLst/>
              <a:cxnLst>
                <a:cxn ang="T10">
                  <a:pos x="T0" y="T1"/>
                </a:cxn>
                <a:cxn ang="T11">
                  <a:pos x="T2" y="T3"/>
                </a:cxn>
                <a:cxn ang="T12">
                  <a:pos x="T4" y="T5"/>
                </a:cxn>
                <a:cxn ang="T13">
                  <a:pos x="T6" y="T7"/>
                </a:cxn>
                <a:cxn ang="T14">
                  <a:pos x="T8" y="T9"/>
                </a:cxn>
              </a:cxnLst>
              <a:rect l="T15" t="T16" r="T17" b="T18"/>
              <a:pathLst>
                <a:path w="22" h="211">
                  <a:moveTo>
                    <a:pt x="22" y="0"/>
                  </a:moveTo>
                  <a:lnTo>
                    <a:pt x="22" y="191"/>
                  </a:lnTo>
                  <a:lnTo>
                    <a:pt x="0" y="211"/>
                  </a:lnTo>
                  <a:lnTo>
                    <a:pt x="0" y="19"/>
                  </a:lnTo>
                  <a:lnTo>
                    <a:pt x="2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5" name="Freeform 14"/>
            <p:cNvSpPr>
              <a:spLocks/>
            </p:cNvSpPr>
            <p:nvPr/>
          </p:nvSpPr>
          <p:spPr bwMode="auto">
            <a:xfrm>
              <a:off x="3438" y="3329"/>
              <a:ext cx="480" cy="19"/>
            </a:xfrm>
            <a:custGeom>
              <a:avLst/>
              <a:gdLst>
                <a:gd name="T0" fmla="*/ 0 w 480"/>
                <a:gd name="T1" fmla="*/ 19 h 19"/>
                <a:gd name="T2" fmla="*/ 20 w 480"/>
                <a:gd name="T3" fmla="*/ 0 h 19"/>
                <a:gd name="T4" fmla="*/ 480 w 480"/>
                <a:gd name="T5" fmla="*/ 0 h 19"/>
                <a:gd name="T6" fmla="*/ 458 w 480"/>
                <a:gd name="T7" fmla="*/ 19 h 19"/>
                <a:gd name="T8" fmla="*/ 0 w 480"/>
                <a:gd name="T9" fmla="*/ 19 h 19"/>
                <a:gd name="T10" fmla="*/ 0 60000 65536"/>
                <a:gd name="T11" fmla="*/ 0 60000 65536"/>
                <a:gd name="T12" fmla="*/ 0 60000 65536"/>
                <a:gd name="T13" fmla="*/ 0 60000 65536"/>
                <a:gd name="T14" fmla="*/ 0 60000 65536"/>
                <a:gd name="T15" fmla="*/ 0 w 480"/>
                <a:gd name="T16" fmla="*/ 0 h 19"/>
                <a:gd name="T17" fmla="*/ 480 w 480"/>
                <a:gd name="T18" fmla="*/ 19 h 19"/>
              </a:gdLst>
              <a:ahLst/>
              <a:cxnLst>
                <a:cxn ang="T10">
                  <a:pos x="T0" y="T1"/>
                </a:cxn>
                <a:cxn ang="T11">
                  <a:pos x="T2" y="T3"/>
                </a:cxn>
                <a:cxn ang="T12">
                  <a:pos x="T4" y="T5"/>
                </a:cxn>
                <a:cxn ang="T13">
                  <a:pos x="T6" y="T7"/>
                </a:cxn>
                <a:cxn ang="T14">
                  <a:pos x="T8" y="T9"/>
                </a:cxn>
              </a:cxnLst>
              <a:rect l="T15" t="T16" r="T17" b="T18"/>
              <a:pathLst>
                <a:path w="480" h="19">
                  <a:moveTo>
                    <a:pt x="0" y="19"/>
                  </a:moveTo>
                  <a:lnTo>
                    <a:pt x="20" y="0"/>
                  </a:lnTo>
                  <a:lnTo>
                    <a:pt x="480" y="0"/>
                  </a:lnTo>
                  <a:lnTo>
                    <a:pt x="458" y="19"/>
                  </a:lnTo>
                  <a:lnTo>
                    <a:pt x="0" y="19"/>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6" name="Rectangle 15"/>
            <p:cNvSpPr>
              <a:spLocks noChangeArrowheads="1"/>
            </p:cNvSpPr>
            <p:nvPr/>
          </p:nvSpPr>
          <p:spPr bwMode="auto">
            <a:xfrm>
              <a:off x="3979" y="2608"/>
              <a:ext cx="460" cy="192"/>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717" name="Freeform 16"/>
            <p:cNvSpPr>
              <a:spLocks/>
            </p:cNvSpPr>
            <p:nvPr/>
          </p:nvSpPr>
          <p:spPr bwMode="auto">
            <a:xfrm>
              <a:off x="4439" y="2588"/>
              <a:ext cx="20" cy="212"/>
            </a:xfrm>
            <a:custGeom>
              <a:avLst/>
              <a:gdLst>
                <a:gd name="T0" fmla="*/ 20 w 20"/>
                <a:gd name="T1" fmla="*/ 0 h 212"/>
                <a:gd name="T2" fmla="*/ 20 w 20"/>
                <a:gd name="T3" fmla="*/ 192 h 212"/>
                <a:gd name="T4" fmla="*/ 0 w 20"/>
                <a:gd name="T5" fmla="*/ 212 h 212"/>
                <a:gd name="T6" fmla="*/ 0 w 20"/>
                <a:gd name="T7" fmla="*/ 20 h 212"/>
                <a:gd name="T8" fmla="*/ 20 w 20"/>
                <a:gd name="T9" fmla="*/ 0 h 212"/>
                <a:gd name="T10" fmla="*/ 0 60000 65536"/>
                <a:gd name="T11" fmla="*/ 0 60000 65536"/>
                <a:gd name="T12" fmla="*/ 0 60000 65536"/>
                <a:gd name="T13" fmla="*/ 0 60000 65536"/>
                <a:gd name="T14" fmla="*/ 0 60000 65536"/>
                <a:gd name="T15" fmla="*/ 0 w 20"/>
                <a:gd name="T16" fmla="*/ 0 h 212"/>
                <a:gd name="T17" fmla="*/ 20 w 20"/>
                <a:gd name="T18" fmla="*/ 212 h 212"/>
              </a:gdLst>
              <a:ahLst/>
              <a:cxnLst>
                <a:cxn ang="T10">
                  <a:pos x="T0" y="T1"/>
                </a:cxn>
                <a:cxn ang="T11">
                  <a:pos x="T2" y="T3"/>
                </a:cxn>
                <a:cxn ang="T12">
                  <a:pos x="T4" y="T5"/>
                </a:cxn>
                <a:cxn ang="T13">
                  <a:pos x="T6" y="T7"/>
                </a:cxn>
                <a:cxn ang="T14">
                  <a:pos x="T8" y="T9"/>
                </a:cxn>
              </a:cxnLst>
              <a:rect l="T15" t="T16" r="T17" b="T18"/>
              <a:pathLst>
                <a:path w="20" h="212">
                  <a:moveTo>
                    <a:pt x="20" y="0"/>
                  </a:moveTo>
                  <a:lnTo>
                    <a:pt x="20" y="192"/>
                  </a:lnTo>
                  <a:lnTo>
                    <a:pt x="0" y="212"/>
                  </a:lnTo>
                  <a:lnTo>
                    <a:pt x="0" y="20"/>
                  </a:lnTo>
                  <a:lnTo>
                    <a:pt x="20"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8" name="Freeform 17"/>
            <p:cNvSpPr>
              <a:spLocks/>
            </p:cNvSpPr>
            <p:nvPr/>
          </p:nvSpPr>
          <p:spPr bwMode="auto">
            <a:xfrm>
              <a:off x="3979" y="2588"/>
              <a:ext cx="480" cy="20"/>
            </a:xfrm>
            <a:custGeom>
              <a:avLst/>
              <a:gdLst>
                <a:gd name="T0" fmla="*/ 0 w 480"/>
                <a:gd name="T1" fmla="*/ 20 h 20"/>
                <a:gd name="T2" fmla="*/ 23 w 480"/>
                <a:gd name="T3" fmla="*/ 0 h 20"/>
                <a:gd name="T4" fmla="*/ 480 w 480"/>
                <a:gd name="T5" fmla="*/ 0 h 20"/>
                <a:gd name="T6" fmla="*/ 460 w 480"/>
                <a:gd name="T7" fmla="*/ 20 h 20"/>
                <a:gd name="T8" fmla="*/ 0 w 480"/>
                <a:gd name="T9" fmla="*/ 20 h 20"/>
                <a:gd name="T10" fmla="*/ 0 60000 65536"/>
                <a:gd name="T11" fmla="*/ 0 60000 65536"/>
                <a:gd name="T12" fmla="*/ 0 60000 65536"/>
                <a:gd name="T13" fmla="*/ 0 60000 65536"/>
                <a:gd name="T14" fmla="*/ 0 60000 65536"/>
                <a:gd name="T15" fmla="*/ 0 w 480"/>
                <a:gd name="T16" fmla="*/ 0 h 20"/>
                <a:gd name="T17" fmla="*/ 480 w 480"/>
                <a:gd name="T18" fmla="*/ 20 h 20"/>
              </a:gdLst>
              <a:ahLst/>
              <a:cxnLst>
                <a:cxn ang="T10">
                  <a:pos x="T0" y="T1"/>
                </a:cxn>
                <a:cxn ang="T11">
                  <a:pos x="T2" y="T3"/>
                </a:cxn>
                <a:cxn ang="T12">
                  <a:pos x="T4" y="T5"/>
                </a:cxn>
                <a:cxn ang="T13">
                  <a:pos x="T6" y="T7"/>
                </a:cxn>
                <a:cxn ang="T14">
                  <a:pos x="T8" y="T9"/>
                </a:cxn>
              </a:cxnLst>
              <a:rect l="T15" t="T16" r="T17" b="T18"/>
              <a:pathLst>
                <a:path w="480" h="20">
                  <a:moveTo>
                    <a:pt x="0" y="20"/>
                  </a:moveTo>
                  <a:lnTo>
                    <a:pt x="23" y="0"/>
                  </a:lnTo>
                  <a:lnTo>
                    <a:pt x="480" y="0"/>
                  </a:lnTo>
                  <a:lnTo>
                    <a:pt x="460" y="20"/>
                  </a:lnTo>
                  <a:lnTo>
                    <a:pt x="0" y="2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9" name="Rectangle 18"/>
            <p:cNvSpPr>
              <a:spLocks noChangeArrowheads="1"/>
            </p:cNvSpPr>
            <p:nvPr/>
          </p:nvSpPr>
          <p:spPr bwMode="auto">
            <a:xfrm>
              <a:off x="1817" y="1125"/>
              <a:ext cx="325"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Sender 1</a:t>
              </a:r>
              <a:endParaRPr lang="en-GB"/>
            </a:p>
          </p:txBody>
        </p:sp>
        <p:sp>
          <p:nvSpPr>
            <p:cNvPr id="29720" name="Rectangle 19"/>
            <p:cNvSpPr>
              <a:spLocks noChangeArrowheads="1"/>
            </p:cNvSpPr>
            <p:nvPr/>
          </p:nvSpPr>
          <p:spPr bwMode="auto">
            <a:xfrm>
              <a:off x="1380" y="1652"/>
              <a:ext cx="325"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Sender 2</a:t>
              </a:r>
              <a:endParaRPr lang="en-GB"/>
            </a:p>
          </p:txBody>
        </p:sp>
        <p:sp>
          <p:nvSpPr>
            <p:cNvPr id="29721" name="Rectangle 20"/>
            <p:cNvSpPr>
              <a:spLocks noChangeArrowheads="1"/>
            </p:cNvSpPr>
            <p:nvPr/>
          </p:nvSpPr>
          <p:spPr bwMode="auto">
            <a:xfrm>
              <a:off x="2410" y="1248"/>
              <a:ext cx="213"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PATH</a:t>
              </a:r>
              <a:endParaRPr lang="en-GB"/>
            </a:p>
          </p:txBody>
        </p:sp>
        <p:sp>
          <p:nvSpPr>
            <p:cNvPr id="29722" name="Rectangle 21"/>
            <p:cNvSpPr>
              <a:spLocks noChangeArrowheads="1"/>
            </p:cNvSpPr>
            <p:nvPr/>
          </p:nvSpPr>
          <p:spPr bwMode="auto">
            <a:xfrm>
              <a:off x="1854" y="1834"/>
              <a:ext cx="213"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PATH</a:t>
              </a:r>
              <a:endParaRPr lang="en-GB"/>
            </a:p>
          </p:txBody>
        </p:sp>
        <p:sp>
          <p:nvSpPr>
            <p:cNvPr id="29723" name="Rectangle 22"/>
            <p:cNvSpPr>
              <a:spLocks noChangeArrowheads="1"/>
            </p:cNvSpPr>
            <p:nvPr/>
          </p:nvSpPr>
          <p:spPr bwMode="auto">
            <a:xfrm>
              <a:off x="2302" y="2114"/>
              <a:ext cx="218"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RESV</a:t>
              </a:r>
              <a:endParaRPr lang="en-GB"/>
            </a:p>
          </p:txBody>
        </p:sp>
        <p:sp>
          <p:nvSpPr>
            <p:cNvPr id="29724" name="Rectangle 23"/>
            <p:cNvSpPr>
              <a:spLocks noChangeArrowheads="1"/>
            </p:cNvSpPr>
            <p:nvPr/>
          </p:nvSpPr>
          <p:spPr bwMode="auto">
            <a:xfrm>
              <a:off x="2250" y="2207"/>
              <a:ext cx="325"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(merged)</a:t>
              </a:r>
              <a:endParaRPr lang="en-GB"/>
            </a:p>
          </p:txBody>
        </p:sp>
        <p:sp>
          <p:nvSpPr>
            <p:cNvPr id="29725" name="Rectangle 24"/>
            <p:cNvSpPr>
              <a:spLocks noChangeArrowheads="1"/>
            </p:cNvSpPr>
            <p:nvPr/>
          </p:nvSpPr>
          <p:spPr bwMode="auto">
            <a:xfrm>
              <a:off x="3741" y="2377"/>
              <a:ext cx="218"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RESV</a:t>
              </a:r>
              <a:endParaRPr lang="en-GB"/>
            </a:p>
          </p:txBody>
        </p:sp>
        <p:sp>
          <p:nvSpPr>
            <p:cNvPr id="29726" name="Rectangle 25"/>
            <p:cNvSpPr>
              <a:spLocks noChangeArrowheads="1"/>
            </p:cNvSpPr>
            <p:nvPr/>
          </p:nvSpPr>
          <p:spPr bwMode="auto">
            <a:xfrm>
              <a:off x="3387" y="3039"/>
              <a:ext cx="218"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RESV</a:t>
              </a:r>
              <a:endParaRPr lang="en-GB"/>
            </a:p>
          </p:txBody>
        </p:sp>
        <p:sp>
          <p:nvSpPr>
            <p:cNvPr id="29727" name="Rectangle 26"/>
            <p:cNvSpPr>
              <a:spLocks noChangeArrowheads="1"/>
            </p:cNvSpPr>
            <p:nvPr/>
          </p:nvSpPr>
          <p:spPr bwMode="auto">
            <a:xfrm>
              <a:off x="3485" y="3393"/>
              <a:ext cx="391"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Receiver B</a:t>
              </a:r>
              <a:endParaRPr lang="en-GB"/>
            </a:p>
          </p:txBody>
        </p:sp>
        <p:sp>
          <p:nvSpPr>
            <p:cNvPr id="29728" name="Rectangle 27"/>
            <p:cNvSpPr>
              <a:spLocks noChangeArrowheads="1"/>
            </p:cNvSpPr>
            <p:nvPr/>
          </p:nvSpPr>
          <p:spPr bwMode="auto">
            <a:xfrm>
              <a:off x="4021" y="2653"/>
              <a:ext cx="391"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Receiver A</a:t>
              </a:r>
              <a:endParaRPr lang="en-GB"/>
            </a:p>
          </p:txBody>
        </p:sp>
        <p:sp>
          <p:nvSpPr>
            <p:cNvPr id="29729" name="Line 28"/>
            <p:cNvSpPr>
              <a:spLocks noChangeShapeType="1"/>
            </p:cNvSpPr>
            <p:nvPr/>
          </p:nvSpPr>
          <p:spPr bwMode="auto">
            <a:xfrm>
              <a:off x="3726" y="2694"/>
              <a:ext cx="256"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0" name="Line 29"/>
            <p:cNvSpPr>
              <a:spLocks noChangeShapeType="1"/>
            </p:cNvSpPr>
            <p:nvPr/>
          </p:nvSpPr>
          <p:spPr bwMode="auto">
            <a:xfrm>
              <a:off x="3126" y="3169"/>
              <a:ext cx="312" cy="26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1" name="Line 30"/>
            <p:cNvSpPr>
              <a:spLocks noChangeShapeType="1"/>
            </p:cNvSpPr>
            <p:nvPr/>
          </p:nvSpPr>
          <p:spPr bwMode="auto">
            <a:xfrm>
              <a:off x="2469" y="1636"/>
              <a:ext cx="918" cy="6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2" name="Line 31"/>
            <p:cNvSpPr>
              <a:spLocks noChangeShapeType="1"/>
            </p:cNvSpPr>
            <p:nvPr/>
          </p:nvSpPr>
          <p:spPr bwMode="auto">
            <a:xfrm flipV="1">
              <a:off x="1773" y="1634"/>
              <a:ext cx="455" cy="64"/>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3" name="Line 32"/>
            <p:cNvSpPr>
              <a:spLocks noChangeShapeType="1"/>
            </p:cNvSpPr>
            <p:nvPr/>
          </p:nvSpPr>
          <p:spPr bwMode="auto">
            <a:xfrm>
              <a:off x="2277" y="1255"/>
              <a:ext cx="20" cy="3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4" name="Line 33"/>
            <p:cNvSpPr>
              <a:spLocks noChangeShapeType="1"/>
            </p:cNvSpPr>
            <p:nvPr/>
          </p:nvSpPr>
          <p:spPr bwMode="auto">
            <a:xfrm>
              <a:off x="2317" y="1322"/>
              <a:ext cx="22" cy="34"/>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5" name="Line 34"/>
            <p:cNvSpPr>
              <a:spLocks noChangeShapeType="1"/>
            </p:cNvSpPr>
            <p:nvPr/>
          </p:nvSpPr>
          <p:spPr bwMode="auto">
            <a:xfrm>
              <a:off x="2359" y="1390"/>
              <a:ext cx="17" cy="2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6" name="Freeform 35"/>
            <p:cNvSpPr>
              <a:spLocks/>
            </p:cNvSpPr>
            <p:nvPr/>
          </p:nvSpPr>
          <p:spPr bwMode="auto">
            <a:xfrm>
              <a:off x="2351" y="1395"/>
              <a:ext cx="54" cy="72"/>
            </a:xfrm>
            <a:custGeom>
              <a:avLst/>
              <a:gdLst>
                <a:gd name="T0" fmla="*/ 0 w 54"/>
                <a:gd name="T1" fmla="*/ 20 h 72"/>
                <a:gd name="T2" fmla="*/ 54 w 54"/>
                <a:gd name="T3" fmla="*/ 72 h 72"/>
                <a:gd name="T4" fmla="*/ 35 w 54"/>
                <a:gd name="T5" fmla="*/ 0 h 72"/>
                <a:gd name="T6" fmla="*/ 0 w 54"/>
                <a:gd name="T7" fmla="*/ 20 h 72"/>
                <a:gd name="T8" fmla="*/ 0 60000 65536"/>
                <a:gd name="T9" fmla="*/ 0 60000 65536"/>
                <a:gd name="T10" fmla="*/ 0 60000 65536"/>
                <a:gd name="T11" fmla="*/ 0 60000 65536"/>
                <a:gd name="T12" fmla="*/ 0 w 54"/>
                <a:gd name="T13" fmla="*/ 0 h 72"/>
                <a:gd name="T14" fmla="*/ 54 w 54"/>
                <a:gd name="T15" fmla="*/ 72 h 72"/>
              </a:gdLst>
              <a:ahLst/>
              <a:cxnLst>
                <a:cxn ang="T8">
                  <a:pos x="T0" y="T1"/>
                </a:cxn>
                <a:cxn ang="T9">
                  <a:pos x="T2" y="T3"/>
                </a:cxn>
                <a:cxn ang="T10">
                  <a:pos x="T4" y="T5"/>
                </a:cxn>
                <a:cxn ang="T11">
                  <a:pos x="T6" y="T7"/>
                </a:cxn>
              </a:cxnLst>
              <a:rect l="T12" t="T13" r="T14" b="T15"/>
              <a:pathLst>
                <a:path w="54" h="72">
                  <a:moveTo>
                    <a:pt x="0" y="20"/>
                  </a:moveTo>
                  <a:lnTo>
                    <a:pt x="54" y="72"/>
                  </a:lnTo>
                  <a:lnTo>
                    <a:pt x="35" y="0"/>
                  </a:lnTo>
                  <a:lnTo>
                    <a:pt x="0"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37" name="Line 36"/>
            <p:cNvSpPr>
              <a:spLocks noChangeShapeType="1"/>
            </p:cNvSpPr>
            <p:nvPr/>
          </p:nvSpPr>
          <p:spPr bwMode="auto">
            <a:xfrm flipV="1">
              <a:off x="1827" y="1772"/>
              <a:ext cx="40" cy="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8" name="Line 37"/>
            <p:cNvSpPr>
              <a:spLocks noChangeShapeType="1"/>
            </p:cNvSpPr>
            <p:nvPr/>
          </p:nvSpPr>
          <p:spPr bwMode="auto">
            <a:xfrm flipV="1">
              <a:off x="1906" y="1759"/>
              <a:ext cx="39"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9" name="Line 38"/>
            <p:cNvSpPr>
              <a:spLocks noChangeShapeType="1"/>
            </p:cNvSpPr>
            <p:nvPr/>
          </p:nvSpPr>
          <p:spPr bwMode="auto">
            <a:xfrm flipV="1">
              <a:off x="1985" y="1750"/>
              <a:ext cx="32" cy="4"/>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0" name="Freeform 39"/>
            <p:cNvSpPr>
              <a:spLocks/>
            </p:cNvSpPr>
            <p:nvPr/>
          </p:nvSpPr>
          <p:spPr bwMode="auto">
            <a:xfrm>
              <a:off x="2002" y="1732"/>
              <a:ext cx="74" cy="40"/>
            </a:xfrm>
            <a:custGeom>
              <a:avLst/>
              <a:gdLst>
                <a:gd name="T0" fmla="*/ 5 w 74"/>
                <a:gd name="T1" fmla="*/ 40 h 40"/>
                <a:gd name="T2" fmla="*/ 74 w 74"/>
                <a:gd name="T3" fmla="*/ 10 h 40"/>
                <a:gd name="T4" fmla="*/ 0 w 74"/>
                <a:gd name="T5" fmla="*/ 0 h 40"/>
                <a:gd name="T6" fmla="*/ 5 w 74"/>
                <a:gd name="T7" fmla="*/ 40 h 40"/>
                <a:gd name="T8" fmla="*/ 0 60000 65536"/>
                <a:gd name="T9" fmla="*/ 0 60000 65536"/>
                <a:gd name="T10" fmla="*/ 0 60000 65536"/>
                <a:gd name="T11" fmla="*/ 0 60000 65536"/>
                <a:gd name="T12" fmla="*/ 0 w 74"/>
                <a:gd name="T13" fmla="*/ 0 h 40"/>
                <a:gd name="T14" fmla="*/ 74 w 74"/>
                <a:gd name="T15" fmla="*/ 40 h 40"/>
              </a:gdLst>
              <a:ahLst/>
              <a:cxnLst>
                <a:cxn ang="T8">
                  <a:pos x="T0" y="T1"/>
                </a:cxn>
                <a:cxn ang="T9">
                  <a:pos x="T2" y="T3"/>
                </a:cxn>
                <a:cxn ang="T10">
                  <a:pos x="T4" y="T5"/>
                </a:cxn>
                <a:cxn ang="T11">
                  <a:pos x="T6" y="T7"/>
                </a:cxn>
              </a:cxnLst>
              <a:rect l="T12" t="T13" r="T14" b="T15"/>
              <a:pathLst>
                <a:path w="74" h="40">
                  <a:moveTo>
                    <a:pt x="5" y="40"/>
                  </a:moveTo>
                  <a:lnTo>
                    <a:pt x="74" y="10"/>
                  </a:lnTo>
                  <a:lnTo>
                    <a:pt x="0" y="0"/>
                  </a:lnTo>
                  <a:lnTo>
                    <a:pt x="5"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41" name="Line 40"/>
            <p:cNvSpPr>
              <a:spLocks noChangeShapeType="1"/>
            </p:cNvSpPr>
            <p:nvPr/>
          </p:nvSpPr>
          <p:spPr bwMode="auto">
            <a:xfrm flipH="1" flipV="1">
              <a:off x="2587" y="2148"/>
              <a:ext cx="25" cy="3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2" name="Line 41"/>
            <p:cNvSpPr>
              <a:spLocks noChangeShapeType="1"/>
            </p:cNvSpPr>
            <p:nvPr/>
          </p:nvSpPr>
          <p:spPr bwMode="auto">
            <a:xfrm flipH="1" flipV="1">
              <a:off x="2543" y="2084"/>
              <a:ext cx="22" cy="3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3" name="Line 42"/>
            <p:cNvSpPr>
              <a:spLocks noChangeShapeType="1"/>
            </p:cNvSpPr>
            <p:nvPr/>
          </p:nvSpPr>
          <p:spPr bwMode="auto">
            <a:xfrm flipH="1" flipV="1">
              <a:off x="2499" y="2018"/>
              <a:ext cx="22" cy="34"/>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4" name="Freeform 43"/>
            <p:cNvSpPr>
              <a:spLocks/>
            </p:cNvSpPr>
            <p:nvPr/>
          </p:nvSpPr>
          <p:spPr bwMode="auto">
            <a:xfrm>
              <a:off x="2459" y="1961"/>
              <a:ext cx="57" cy="71"/>
            </a:xfrm>
            <a:custGeom>
              <a:avLst/>
              <a:gdLst>
                <a:gd name="T0" fmla="*/ 57 w 57"/>
                <a:gd name="T1" fmla="*/ 49 h 71"/>
                <a:gd name="T2" fmla="*/ 0 w 57"/>
                <a:gd name="T3" fmla="*/ 0 h 71"/>
                <a:gd name="T4" fmla="*/ 23 w 57"/>
                <a:gd name="T5" fmla="*/ 71 h 71"/>
                <a:gd name="T6" fmla="*/ 57 w 57"/>
                <a:gd name="T7" fmla="*/ 49 h 71"/>
                <a:gd name="T8" fmla="*/ 0 60000 65536"/>
                <a:gd name="T9" fmla="*/ 0 60000 65536"/>
                <a:gd name="T10" fmla="*/ 0 60000 65536"/>
                <a:gd name="T11" fmla="*/ 0 60000 65536"/>
                <a:gd name="T12" fmla="*/ 0 w 57"/>
                <a:gd name="T13" fmla="*/ 0 h 71"/>
                <a:gd name="T14" fmla="*/ 57 w 57"/>
                <a:gd name="T15" fmla="*/ 71 h 71"/>
              </a:gdLst>
              <a:ahLst/>
              <a:cxnLst>
                <a:cxn ang="T8">
                  <a:pos x="T0" y="T1"/>
                </a:cxn>
                <a:cxn ang="T9">
                  <a:pos x="T2" y="T3"/>
                </a:cxn>
                <a:cxn ang="T10">
                  <a:pos x="T4" y="T5"/>
                </a:cxn>
                <a:cxn ang="T11">
                  <a:pos x="T6" y="T7"/>
                </a:cxn>
              </a:cxnLst>
              <a:rect l="T12" t="T13" r="T14" b="T15"/>
              <a:pathLst>
                <a:path w="57" h="71">
                  <a:moveTo>
                    <a:pt x="57" y="49"/>
                  </a:moveTo>
                  <a:lnTo>
                    <a:pt x="0" y="0"/>
                  </a:lnTo>
                  <a:lnTo>
                    <a:pt x="23" y="71"/>
                  </a:lnTo>
                  <a:lnTo>
                    <a:pt x="57"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45" name="Line 44"/>
            <p:cNvSpPr>
              <a:spLocks noChangeShapeType="1"/>
            </p:cNvSpPr>
            <p:nvPr/>
          </p:nvSpPr>
          <p:spPr bwMode="auto">
            <a:xfrm flipH="1" flipV="1">
              <a:off x="3419" y="3181"/>
              <a:ext cx="32" cy="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6" name="Line 45"/>
            <p:cNvSpPr>
              <a:spLocks noChangeShapeType="1"/>
            </p:cNvSpPr>
            <p:nvPr/>
          </p:nvSpPr>
          <p:spPr bwMode="auto">
            <a:xfrm flipH="1" flipV="1">
              <a:off x="3360" y="3129"/>
              <a:ext cx="29" cy="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7" name="Line 46"/>
            <p:cNvSpPr>
              <a:spLocks noChangeShapeType="1"/>
            </p:cNvSpPr>
            <p:nvPr/>
          </p:nvSpPr>
          <p:spPr bwMode="auto">
            <a:xfrm flipH="1" flipV="1">
              <a:off x="3298" y="3080"/>
              <a:ext cx="32" cy="2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8" name="Line 47"/>
            <p:cNvSpPr>
              <a:spLocks noChangeShapeType="1"/>
            </p:cNvSpPr>
            <p:nvPr/>
          </p:nvSpPr>
          <p:spPr bwMode="auto">
            <a:xfrm flipH="1" flipV="1">
              <a:off x="3244" y="3033"/>
              <a:ext cx="25" cy="2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9" name="Freeform 48"/>
            <p:cNvSpPr>
              <a:spLocks/>
            </p:cNvSpPr>
            <p:nvPr/>
          </p:nvSpPr>
          <p:spPr bwMode="auto">
            <a:xfrm>
              <a:off x="3197" y="2999"/>
              <a:ext cx="69" cy="59"/>
            </a:xfrm>
            <a:custGeom>
              <a:avLst/>
              <a:gdLst>
                <a:gd name="T0" fmla="*/ 69 w 69"/>
                <a:gd name="T1" fmla="*/ 27 h 59"/>
                <a:gd name="T2" fmla="*/ 0 w 69"/>
                <a:gd name="T3" fmla="*/ 0 h 59"/>
                <a:gd name="T4" fmla="*/ 47 w 69"/>
                <a:gd name="T5" fmla="*/ 59 h 59"/>
                <a:gd name="T6" fmla="*/ 69 w 69"/>
                <a:gd name="T7" fmla="*/ 27 h 59"/>
                <a:gd name="T8" fmla="*/ 0 60000 65536"/>
                <a:gd name="T9" fmla="*/ 0 60000 65536"/>
                <a:gd name="T10" fmla="*/ 0 60000 65536"/>
                <a:gd name="T11" fmla="*/ 0 60000 65536"/>
                <a:gd name="T12" fmla="*/ 0 w 69"/>
                <a:gd name="T13" fmla="*/ 0 h 59"/>
                <a:gd name="T14" fmla="*/ 69 w 69"/>
                <a:gd name="T15" fmla="*/ 59 h 59"/>
              </a:gdLst>
              <a:ahLst/>
              <a:cxnLst>
                <a:cxn ang="T8">
                  <a:pos x="T0" y="T1"/>
                </a:cxn>
                <a:cxn ang="T9">
                  <a:pos x="T2" y="T3"/>
                </a:cxn>
                <a:cxn ang="T10">
                  <a:pos x="T4" y="T5"/>
                </a:cxn>
                <a:cxn ang="T11">
                  <a:pos x="T6" y="T7"/>
                </a:cxn>
              </a:cxnLst>
              <a:rect l="T12" t="T13" r="T14" b="T15"/>
              <a:pathLst>
                <a:path w="69" h="59">
                  <a:moveTo>
                    <a:pt x="69" y="27"/>
                  </a:moveTo>
                  <a:lnTo>
                    <a:pt x="0" y="0"/>
                  </a:lnTo>
                  <a:lnTo>
                    <a:pt x="47" y="59"/>
                  </a:lnTo>
                  <a:lnTo>
                    <a:pt x="69"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50" name="Line 49"/>
            <p:cNvSpPr>
              <a:spLocks noChangeShapeType="1"/>
            </p:cNvSpPr>
            <p:nvPr/>
          </p:nvSpPr>
          <p:spPr bwMode="auto">
            <a:xfrm flipH="1">
              <a:off x="4011" y="2510"/>
              <a:ext cx="40"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51" name="Line 50"/>
            <p:cNvSpPr>
              <a:spLocks noChangeShapeType="1"/>
            </p:cNvSpPr>
            <p:nvPr/>
          </p:nvSpPr>
          <p:spPr bwMode="auto">
            <a:xfrm flipH="1" flipV="1">
              <a:off x="3933" y="2505"/>
              <a:ext cx="39" cy="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52" name="Line 51"/>
            <p:cNvSpPr>
              <a:spLocks noChangeShapeType="1"/>
            </p:cNvSpPr>
            <p:nvPr/>
          </p:nvSpPr>
          <p:spPr bwMode="auto">
            <a:xfrm flipH="1" flipV="1">
              <a:off x="3854" y="2500"/>
              <a:ext cx="39" cy="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53" name="Line 52"/>
            <p:cNvSpPr>
              <a:spLocks noChangeShapeType="1"/>
            </p:cNvSpPr>
            <p:nvPr/>
          </p:nvSpPr>
          <p:spPr bwMode="auto">
            <a:xfrm flipH="1" flipV="1">
              <a:off x="3775" y="2497"/>
              <a:ext cx="40" cy="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54" name="Line 53"/>
            <p:cNvSpPr>
              <a:spLocks noChangeShapeType="1"/>
            </p:cNvSpPr>
            <p:nvPr/>
          </p:nvSpPr>
          <p:spPr bwMode="auto">
            <a:xfrm flipH="1" flipV="1">
              <a:off x="3697" y="2492"/>
              <a:ext cx="39" cy="3"/>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55" name="Line 54"/>
            <p:cNvSpPr>
              <a:spLocks noChangeShapeType="1"/>
            </p:cNvSpPr>
            <p:nvPr/>
          </p:nvSpPr>
          <p:spPr bwMode="auto">
            <a:xfrm>
              <a:off x="3657" y="2492"/>
              <a:ext cx="1"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56" name="Freeform 55"/>
            <p:cNvSpPr>
              <a:spLocks/>
            </p:cNvSpPr>
            <p:nvPr/>
          </p:nvSpPr>
          <p:spPr bwMode="auto">
            <a:xfrm>
              <a:off x="3615" y="2470"/>
              <a:ext cx="77" cy="40"/>
            </a:xfrm>
            <a:custGeom>
              <a:avLst/>
              <a:gdLst>
                <a:gd name="T0" fmla="*/ 77 w 77"/>
                <a:gd name="T1" fmla="*/ 0 h 40"/>
                <a:gd name="T2" fmla="*/ 0 w 77"/>
                <a:gd name="T3" fmla="*/ 15 h 40"/>
                <a:gd name="T4" fmla="*/ 72 w 77"/>
                <a:gd name="T5" fmla="*/ 40 h 40"/>
                <a:gd name="T6" fmla="*/ 77 w 77"/>
                <a:gd name="T7" fmla="*/ 0 h 40"/>
                <a:gd name="T8" fmla="*/ 0 60000 65536"/>
                <a:gd name="T9" fmla="*/ 0 60000 65536"/>
                <a:gd name="T10" fmla="*/ 0 60000 65536"/>
                <a:gd name="T11" fmla="*/ 0 60000 65536"/>
                <a:gd name="T12" fmla="*/ 0 w 77"/>
                <a:gd name="T13" fmla="*/ 0 h 40"/>
                <a:gd name="T14" fmla="*/ 77 w 77"/>
                <a:gd name="T15" fmla="*/ 40 h 40"/>
              </a:gdLst>
              <a:ahLst/>
              <a:cxnLst>
                <a:cxn ang="T8">
                  <a:pos x="T0" y="T1"/>
                </a:cxn>
                <a:cxn ang="T9">
                  <a:pos x="T2" y="T3"/>
                </a:cxn>
                <a:cxn ang="T10">
                  <a:pos x="T4" y="T5"/>
                </a:cxn>
                <a:cxn ang="T11">
                  <a:pos x="T6" y="T7"/>
                </a:cxn>
              </a:cxnLst>
              <a:rect l="T12" t="T13" r="T14" b="T15"/>
              <a:pathLst>
                <a:path w="77" h="40">
                  <a:moveTo>
                    <a:pt x="77" y="0"/>
                  </a:moveTo>
                  <a:lnTo>
                    <a:pt x="0" y="15"/>
                  </a:lnTo>
                  <a:lnTo>
                    <a:pt x="72" y="40"/>
                  </a:lnTo>
                  <a:lnTo>
                    <a:pt x="7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57" name="Freeform 56"/>
            <p:cNvSpPr>
              <a:spLocks/>
            </p:cNvSpPr>
            <p:nvPr/>
          </p:nvSpPr>
          <p:spPr bwMode="auto">
            <a:xfrm>
              <a:off x="2226" y="1572"/>
              <a:ext cx="246" cy="128"/>
            </a:xfrm>
            <a:custGeom>
              <a:avLst/>
              <a:gdLst>
                <a:gd name="T0" fmla="*/ 123 w 246"/>
                <a:gd name="T1" fmla="*/ 0 h 128"/>
                <a:gd name="T2" fmla="*/ 123 w 246"/>
                <a:gd name="T3" fmla="*/ 0 h 128"/>
                <a:gd name="T4" fmla="*/ 76 w 246"/>
                <a:gd name="T5" fmla="*/ 0 h 128"/>
                <a:gd name="T6" fmla="*/ 37 w 246"/>
                <a:gd name="T7" fmla="*/ 5 h 128"/>
                <a:gd name="T8" fmla="*/ 10 w 246"/>
                <a:gd name="T9" fmla="*/ 10 h 128"/>
                <a:gd name="T10" fmla="*/ 2 w 246"/>
                <a:gd name="T11" fmla="*/ 15 h 128"/>
                <a:gd name="T12" fmla="*/ 0 w 246"/>
                <a:gd name="T13" fmla="*/ 20 h 128"/>
                <a:gd name="T14" fmla="*/ 0 w 246"/>
                <a:gd name="T15" fmla="*/ 111 h 128"/>
                <a:gd name="T16" fmla="*/ 0 w 246"/>
                <a:gd name="T17" fmla="*/ 111 h 128"/>
                <a:gd name="T18" fmla="*/ 2 w 246"/>
                <a:gd name="T19" fmla="*/ 114 h 128"/>
                <a:gd name="T20" fmla="*/ 10 w 246"/>
                <a:gd name="T21" fmla="*/ 119 h 128"/>
                <a:gd name="T22" fmla="*/ 37 w 246"/>
                <a:gd name="T23" fmla="*/ 123 h 128"/>
                <a:gd name="T24" fmla="*/ 76 w 246"/>
                <a:gd name="T25" fmla="*/ 128 h 128"/>
                <a:gd name="T26" fmla="*/ 123 w 246"/>
                <a:gd name="T27" fmla="*/ 128 h 128"/>
                <a:gd name="T28" fmla="*/ 123 w 246"/>
                <a:gd name="T29" fmla="*/ 128 h 128"/>
                <a:gd name="T30" fmla="*/ 169 w 246"/>
                <a:gd name="T31" fmla="*/ 128 h 128"/>
                <a:gd name="T32" fmla="*/ 209 w 246"/>
                <a:gd name="T33" fmla="*/ 123 h 128"/>
                <a:gd name="T34" fmla="*/ 236 w 246"/>
                <a:gd name="T35" fmla="*/ 119 h 128"/>
                <a:gd name="T36" fmla="*/ 243 w 246"/>
                <a:gd name="T37" fmla="*/ 114 h 128"/>
                <a:gd name="T38" fmla="*/ 246 w 246"/>
                <a:gd name="T39" fmla="*/ 111 h 128"/>
                <a:gd name="T40" fmla="*/ 246 w 246"/>
                <a:gd name="T41" fmla="*/ 20 h 128"/>
                <a:gd name="T42" fmla="*/ 246 w 246"/>
                <a:gd name="T43" fmla="*/ 20 h 128"/>
                <a:gd name="T44" fmla="*/ 243 w 246"/>
                <a:gd name="T45" fmla="*/ 15 h 128"/>
                <a:gd name="T46" fmla="*/ 236 w 246"/>
                <a:gd name="T47" fmla="*/ 10 h 128"/>
                <a:gd name="T48" fmla="*/ 209 w 246"/>
                <a:gd name="T49" fmla="*/ 5 h 128"/>
                <a:gd name="T50" fmla="*/ 169 w 246"/>
                <a:gd name="T51" fmla="*/ 0 h 128"/>
                <a:gd name="T52" fmla="*/ 123 w 246"/>
                <a:gd name="T53" fmla="*/ 0 h 128"/>
                <a:gd name="T54" fmla="*/ 123 w 246"/>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28"/>
                <a:gd name="T86" fmla="*/ 246 w 246"/>
                <a:gd name="T87" fmla="*/ 128 h 1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28">
                  <a:moveTo>
                    <a:pt x="123" y="0"/>
                  </a:moveTo>
                  <a:lnTo>
                    <a:pt x="123" y="0"/>
                  </a:lnTo>
                  <a:lnTo>
                    <a:pt x="76" y="0"/>
                  </a:lnTo>
                  <a:lnTo>
                    <a:pt x="37" y="5"/>
                  </a:lnTo>
                  <a:lnTo>
                    <a:pt x="10" y="10"/>
                  </a:lnTo>
                  <a:lnTo>
                    <a:pt x="2" y="15"/>
                  </a:lnTo>
                  <a:lnTo>
                    <a:pt x="0" y="20"/>
                  </a:lnTo>
                  <a:lnTo>
                    <a:pt x="0" y="111"/>
                  </a:lnTo>
                  <a:lnTo>
                    <a:pt x="2" y="114"/>
                  </a:lnTo>
                  <a:lnTo>
                    <a:pt x="10" y="119"/>
                  </a:lnTo>
                  <a:lnTo>
                    <a:pt x="37" y="123"/>
                  </a:lnTo>
                  <a:lnTo>
                    <a:pt x="76" y="128"/>
                  </a:lnTo>
                  <a:lnTo>
                    <a:pt x="123" y="128"/>
                  </a:lnTo>
                  <a:lnTo>
                    <a:pt x="169" y="128"/>
                  </a:lnTo>
                  <a:lnTo>
                    <a:pt x="209" y="123"/>
                  </a:lnTo>
                  <a:lnTo>
                    <a:pt x="236" y="119"/>
                  </a:lnTo>
                  <a:lnTo>
                    <a:pt x="243" y="114"/>
                  </a:lnTo>
                  <a:lnTo>
                    <a:pt x="246" y="111"/>
                  </a:lnTo>
                  <a:lnTo>
                    <a:pt x="246" y="20"/>
                  </a:lnTo>
                  <a:lnTo>
                    <a:pt x="243" y="15"/>
                  </a:lnTo>
                  <a:lnTo>
                    <a:pt x="236" y="10"/>
                  </a:lnTo>
                  <a:lnTo>
                    <a:pt x="209" y="5"/>
                  </a:lnTo>
                  <a:lnTo>
                    <a:pt x="169" y="0"/>
                  </a:lnTo>
                  <a:lnTo>
                    <a:pt x="123"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58" name="Freeform 57"/>
            <p:cNvSpPr>
              <a:spLocks/>
            </p:cNvSpPr>
            <p:nvPr/>
          </p:nvSpPr>
          <p:spPr bwMode="auto">
            <a:xfrm>
              <a:off x="2226" y="1572"/>
              <a:ext cx="246" cy="37"/>
            </a:xfrm>
            <a:custGeom>
              <a:avLst/>
              <a:gdLst>
                <a:gd name="T0" fmla="*/ 0 w 246"/>
                <a:gd name="T1" fmla="*/ 20 h 37"/>
                <a:gd name="T2" fmla="*/ 0 w 246"/>
                <a:gd name="T3" fmla="*/ 20 h 37"/>
                <a:gd name="T4" fmla="*/ 2 w 246"/>
                <a:gd name="T5" fmla="*/ 23 h 37"/>
                <a:gd name="T6" fmla="*/ 10 w 246"/>
                <a:gd name="T7" fmla="*/ 28 h 37"/>
                <a:gd name="T8" fmla="*/ 37 w 246"/>
                <a:gd name="T9" fmla="*/ 32 h 37"/>
                <a:gd name="T10" fmla="*/ 76 w 246"/>
                <a:gd name="T11" fmla="*/ 37 h 37"/>
                <a:gd name="T12" fmla="*/ 123 w 246"/>
                <a:gd name="T13" fmla="*/ 37 h 37"/>
                <a:gd name="T14" fmla="*/ 123 w 246"/>
                <a:gd name="T15" fmla="*/ 37 h 37"/>
                <a:gd name="T16" fmla="*/ 169 w 246"/>
                <a:gd name="T17" fmla="*/ 37 h 37"/>
                <a:gd name="T18" fmla="*/ 209 w 246"/>
                <a:gd name="T19" fmla="*/ 32 h 37"/>
                <a:gd name="T20" fmla="*/ 236 w 246"/>
                <a:gd name="T21" fmla="*/ 28 h 37"/>
                <a:gd name="T22" fmla="*/ 243 w 246"/>
                <a:gd name="T23" fmla="*/ 23 h 37"/>
                <a:gd name="T24" fmla="*/ 246 w 246"/>
                <a:gd name="T25" fmla="*/ 20 h 37"/>
                <a:gd name="T26" fmla="*/ 246 w 246"/>
                <a:gd name="T27" fmla="*/ 20 h 37"/>
                <a:gd name="T28" fmla="*/ 243 w 246"/>
                <a:gd name="T29" fmla="*/ 15 h 37"/>
                <a:gd name="T30" fmla="*/ 236 w 246"/>
                <a:gd name="T31" fmla="*/ 10 h 37"/>
                <a:gd name="T32" fmla="*/ 209 w 246"/>
                <a:gd name="T33" fmla="*/ 5 h 37"/>
                <a:gd name="T34" fmla="*/ 169 w 246"/>
                <a:gd name="T35" fmla="*/ 0 h 37"/>
                <a:gd name="T36" fmla="*/ 123 w 246"/>
                <a:gd name="T37" fmla="*/ 0 h 37"/>
                <a:gd name="T38" fmla="*/ 123 w 246"/>
                <a:gd name="T39" fmla="*/ 0 h 37"/>
                <a:gd name="T40" fmla="*/ 76 w 246"/>
                <a:gd name="T41" fmla="*/ 0 h 37"/>
                <a:gd name="T42" fmla="*/ 37 w 246"/>
                <a:gd name="T43" fmla="*/ 5 h 37"/>
                <a:gd name="T44" fmla="*/ 10 w 246"/>
                <a:gd name="T45" fmla="*/ 10 h 37"/>
                <a:gd name="T46" fmla="*/ 2 w 246"/>
                <a:gd name="T47" fmla="*/ 15 h 37"/>
                <a:gd name="T48" fmla="*/ 0 w 246"/>
                <a:gd name="T49" fmla="*/ 20 h 37"/>
                <a:gd name="T50" fmla="*/ 0 w 246"/>
                <a:gd name="T51" fmla="*/ 20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6"/>
                <a:gd name="T79" fmla="*/ 0 h 37"/>
                <a:gd name="T80" fmla="*/ 246 w 24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6" h="37">
                  <a:moveTo>
                    <a:pt x="0" y="20"/>
                  </a:moveTo>
                  <a:lnTo>
                    <a:pt x="0" y="20"/>
                  </a:lnTo>
                  <a:lnTo>
                    <a:pt x="2" y="23"/>
                  </a:lnTo>
                  <a:lnTo>
                    <a:pt x="10" y="28"/>
                  </a:lnTo>
                  <a:lnTo>
                    <a:pt x="37" y="32"/>
                  </a:lnTo>
                  <a:lnTo>
                    <a:pt x="76" y="37"/>
                  </a:lnTo>
                  <a:lnTo>
                    <a:pt x="123" y="37"/>
                  </a:lnTo>
                  <a:lnTo>
                    <a:pt x="169" y="37"/>
                  </a:lnTo>
                  <a:lnTo>
                    <a:pt x="209" y="32"/>
                  </a:lnTo>
                  <a:lnTo>
                    <a:pt x="236" y="28"/>
                  </a:lnTo>
                  <a:lnTo>
                    <a:pt x="243" y="23"/>
                  </a:lnTo>
                  <a:lnTo>
                    <a:pt x="246" y="20"/>
                  </a:lnTo>
                  <a:lnTo>
                    <a:pt x="243" y="15"/>
                  </a:lnTo>
                  <a:lnTo>
                    <a:pt x="236" y="10"/>
                  </a:lnTo>
                  <a:lnTo>
                    <a:pt x="209" y="5"/>
                  </a:lnTo>
                  <a:lnTo>
                    <a:pt x="169" y="0"/>
                  </a:lnTo>
                  <a:lnTo>
                    <a:pt x="123" y="0"/>
                  </a:lnTo>
                  <a:lnTo>
                    <a:pt x="76" y="0"/>
                  </a:lnTo>
                  <a:lnTo>
                    <a:pt x="37" y="5"/>
                  </a:lnTo>
                  <a:lnTo>
                    <a:pt x="10" y="10"/>
                  </a:lnTo>
                  <a:lnTo>
                    <a:pt x="2" y="15"/>
                  </a:lnTo>
                  <a:lnTo>
                    <a:pt x="0" y="2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59" name="Freeform 58"/>
            <p:cNvSpPr>
              <a:spLocks/>
            </p:cNvSpPr>
            <p:nvPr/>
          </p:nvSpPr>
          <p:spPr bwMode="auto">
            <a:xfrm>
              <a:off x="2226" y="1572"/>
              <a:ext cx="246" cy="128"/>
            </a:xfrm>
            <a:custGeom>
              <a:avLst/>
              <a:gdLst>
                <a:gd name="T0" fmla="*/ 123 w 246"/>
                <a:gd name="T1" fmla="*/ 0 h 128"/>
                <a:gd name="T2" fmla="*/ 123 w 246"/>
                <a:gd name="T3" fmla="*/ 0 h 128"/>
                <a:gd name="T4" fmla="*/ 76 w 246"/>
                <a:gd name="T5" fmla="*/ 0 h 128"/>
                <a:gd name="T6" fmla="*/ 37 w 246"/>
                <a:gd name="T7" fmla="*/ 5 h 128"/>
                <a:gd name="T8" fmla="*/ 10 w 246"/>
                <a:gd name="T9" fmla="*/ 10 h 128"/>
                <a:gd name="T10" fmla="*/ 2 w 246"/>
                <a:gd name="T11" fmla="*/ 15 h 128"/>
                <a:gd name="T12" fmla="*/ 0 w 246"/>
                <a:gd name="T13" fmla="*/ 20 h 128"/>
                <a:gd name="T14" fmla="*/ 0 w 246"/>
                <a:gd name="T15" fmla="*/ 111 h 128"/>
                <a:gd name="T16" fmla="*/ 0 w 246"/>
                <a:gd name="T17" fmla="*/ 111 h 128"/>
                <a:gd name="T18" fmla="*/ 2 w 246"/>
                <a:gd name="T19" fmla="*/ 114 h 128"/>
                <a:gd name="T20" fmla="*/ 10 w 246"/>
                <a:gd name="T21" fmla="*/ 119 h 128"/>
                <a:gd name="T22" fmla="*/ 37 w 246"/>
                <a:gd name="T23" fmla="*/ 123 h 128"/>
                <a:gd name="T24" fmla="*/ 76 w 246"/>
                <a:gd name="T25" fmla="*/ 128 h 128"/>
                <a:gd name="T26" fmla="*/ 123 w 246"/>
                <a:gd name="T27" fmla="*/ 128 h 128"/>
                <a:gd name="T28" fmla="*/ 123 w 246"/>
                <a:gd name="T29" fmla="*/ 128 h 128"/>
                <a:gd name="T30" fmla="*/ 169 w 246"/>
                <a:gd name="T31" fmla="*/ 128 h 128"/>
                <a:gd name="T32" fmla="*/ 209 w 246"/>
                <a:gd name="T33" fmla="*/ 123 h 128"/>
                <a:gd name="T34" fmla="*/ 236 w 246"/>
                <a:gd name="T35" fmla="*/ 119 h 128"/>
                <a:gd name="T36" fmla="*/ 243 w 246"/>
                <a:gd name="T37" fmla="*/ 114 h 128"/>
                <a:gd name="T38" fmla="*/ 246 w 246"/>
                <a:gd name="T39" fmla="*/ 111 h 128"/>
                <a:gd name="T40" fmla="*/ 246 w 246"/>
                <a:gd name="T41" fmla="*/ 20 h 128"/>
                <a:gd name="T42" fmla="*/ 246 w 246"/>
                <a:gd name="T43" fmla="*/ 20 h 128"/>
                <a:gd name="T44" fmla="*/ 243 w 246"/>
                <a:gd name="T45" fmla="*/ 15 h 128"/>
                <a:gd name="T46" fmla="*/ 236 w 246"/>
                <a:gd name="T47" fmla="*/ 10 h 128"/>
                <a:gd name="T48" fmla="*/ 209 w 246"/>
                <a:gd name="T49" fmla="*/ 5 h 128"/>
                <a:gd name="T50" fmla="*/ 169 w 246"/>
                <a:gd name="T51" fmla="*/ 0 h 128"/>
                <a:gd name="T52" fmla="*/ 123 w 246"/>
                <a:gd name="T53" fmla="*/ 0 h 128"/>
                <a:gd name="T54" fmla="*/ 123 w 246"/>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28"/>
                <a:gd name="T86" fmla="*/ 246 w 246"/>
                <a:gd name="T87" fmla="*/ 128 h 1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28">
                  <a:moveTo>
                    <a:pt x="123" y="0"/>
                  </a:moveTo>
                  <a:lnTo>
                    <a:pt x="123" y="0"/>
                  </a:lnTo>
                  <a:lnTo>
                    <a:pt x="76" y="0"/>
                  </a:lnTo>
                  <a:lnTo>
                    <a:pt x="37" y="5"/>
                  </a:lnTo>
                  <a:lnTo>
                    <a:pt x="10" y="10"/>
                  </a:lnTo>
                  <a:lnTo>
                    <a:pt x="2" y="15"/>
                  </a:lnTo>
                  <a:lnTo>
                    <a:pt x="0" y="20"/>
                  </a:lnTo>
                  <a:lnTo>
                    <a:pt x="0" y="111"/>
                  </a:lnTo>
                  <a:lnTo>
                    <a:pt x="2" y="114"/>
                  </a:lnTo>
                  <a:lnTo>
                    <a:pt x="10" y="119"/>
                  </a:lnTo>
                  <a:lnTo>
                    <a:pt x="37" y="123"/>
                  </a:lnTo>
                  <a:lnTo>
                    <a:pt x="76" y="128"/>
                  </a:lnTo>
                  <a:lnTo>
                    <a:pt x="123" y="128"/>
                  </a:lnTo>
                  <a:lnTo>
                    <a:pt x="169" y="128"/>
                  </a:lnTo>
                  <a:lnTo>
                    <a:pt x="209" y="123"/>
                  </a:lnTo>
                  <a:lnTo>
                    <a:pt x="236" y="119"/>
                  </a:lnTo>
                  <a:lnTo>
                    <a:pt x="243" y="114"/>
                  </a:lnTo>
                  <a:lnTo>
                    <a:pt x="246" y="111"/>
                  </a:lnTo>
                  <a:lnTo>
                    <a:pt x="246" y="20"/>
                  </a:lnTo>
                  <a:lnTo>
                    <a:pt x="243" y="15"/>
                  </a:lnTo>
                  <a:lnTo>
                    <a:pt x="236" y="10"/>
                  </a:lnTo>
                  <a:lnTo>
                    <a:pt x="209" y="5"/>
                  </a:lnTo>
                  <a:lnTo>
                    <a:pt x="169" y="0"/>
                  </a:lnTo>
                  <a:lnTo>
                    <a:pt x="123"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60" name="Freeform 59"/>
            <p:cNvSpPr>
              <a:spLocks/>
            </p:cNvSpPr>
            <p:nvPr/>
          </p:nvSpPr>
          <p:spPr bwMode="auto">
            <a:xfrm>
              <a:off x="2226" y="1592"/>
              <a:ext cx="246" cy="17"/>
            </a:xfrm>
            <a:custGeom>
              <a:avLst/>
              <a:gdLst>
                <a:gd name="T0" fmla="*/ 0 w 246"/>
                <a:gd name="T1" fmla="*/ 0 h 17"/>
                <a:gd name="T2" fmla="*/ 0 w 246"/>
                <a:gd name="T3" fmla="*/ 0 h 17"/>
                <a:gd name="T4" fmla="*/ 2 w 246"/>
                <a:gd name="T5" fmla="*/ 3 h 17"/>
                <a:gd name="T6" fmla="*/ 10 w 246"/>
                <a:gd name="T7" fmla="*/ 8 h 17"/>
                <a:gd name="T8" fmla="*/ 37 w 246"/>
                <a:gd name="T9" fmla="*/ 12 h 17"/>
                <a:gd name="T10" fmla="*/ 76 w 246"/>
                <a:gd name="T11" fmla="*/ 17 h 17"/>
                <a:gd name="T12" fmla="*/ 123 w 246"/>
                <a:gd name="T13" fmla="*/ 17 h 17"/>
                <a:gd name="T14" fmla="*/ 123 w 246"/>
                <a:gd name="T15" fmla="*/ 17 h 17"/>
                <a:gd name="T16" fmla="*/ 169 w 246"/>
                <a:gd name="T17" fmla="*/ 17 h 17"/>
                <a:gd name="T18" fmla="*/ 209 w 246"/>
                <a:gd name="T19" fmla="*/ 12 h 17"/>
                <a:gd name="T20" fmla="*/ 236 w 246"/>
                <a:gd name="T21" fmla="*/ 8 h 17"/>
                <a:gd name="T22" fmla="*/ 243 w 246"/>
                <a:gd name="T23" fmla="*/ 3 h 17"/>
                <a:gd name="T24" fmla="*/ 246 w 246"/>
                <a:gd name="T25" fmla="*/ 0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6"/>
                <a:gd name="T40" fmla="*/ 0 h 17"/>
                <a:gd name="T41" fmla="*/ 246 w 246"/>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6" h="17">
                  <a:moveTo>
                    <a:pt x="0" y="0"/>
                  </a:moveTo>
                  <a:lnTo>
                    <a:pt x="0" y="0"/>
                  </a:lnTo>
                  <a:lnTo>
                    <a:pt x="2" y="3"/>
                  </a:lnTo>
                  <a:lnTo>
                    <a:pt x="10" y="8"/>
                  </a:lnTo>
                  <a:lnTo>
                    <a:pt x="37" y="12"/>
                  </a:lnTo>
                  <a:lnTo>
                    <a:pt x="76" y="17"/>
                  </a:lnTo>
                  <a:lnTo>
                    <a:pt x="123" y="17"/>
                  </a:lnTo>
                  <a:lnTo>
                    <a:pt x="169" y="17"/>
                  </a:lnTo>
                  <a:lnTo>
                    <a:pt x="209" y="12"/>
                  </a:lnTo>
                  <a:lnTo>
                    <a:pt x="236" y="8"/>
                  </a:lnTo>
                  <a:lnTo>
                    <a:pt x="243" y="3"/>
                  </a:lnTo>
                  <a:lnTo>
                    <a:pt x="246"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61" name="Freeform 60"/>
            <p:cNvSpPr>
              <a:spLocks/>
            </p:cNvSpPr>
            <p:nvPr/>
          </p:nvSpPr>
          <p:spPr bwMode="auto">
            <a:xfrm>
              <a:off x="2641" y="2264"/>
              <a:ext cx="246" cy="130"/>
            </a:xfrm>
            <a:custGeom>
              <a:avLst/>
              <a:gdLst>
                <a:gd name="T0" fmla="*/ 123 w 246"/>
                <a:gd name="T1" fmla="*/ 0 h 130"/>
                <a:gd name="T2" fmla="*/ 123 w 246"/>
                <a:gd name="T3" fmla="*/ 0 h 130"/>
                <a:gd name="T4" fmla="*/ 77 w 246"/>
                <a:gd name="T5" fmla="*/ 2 h 130"/>
                <a:gd name="T6" fmla="*/ 37 w 246"/>
                <a:gd name="T7" fmla="*/ 5 h 130"/>
                <a:gd name="T8" fmla="*/ 10 w 246"/>
                <a:gd name="T9" fmla="*/ 12 h 130"/>
                <a:gd name="T10" fmla="*/ 3 w 246"/>
                <a:gd name="T11" fmla="*/ 14 h 130"/>
                <a:gd name="T12" fmla="*/ 0 w 246"/>
                <a:gd name="T13" fmla="*/ 19 h 130"/>
                <a:gd name="T14" fmla="*/ 0 w 246"/>
                <a:gd name="T15" fmla="*/ 110 h 130"/>
                <a:gd name="T16" fmla="*/ 0 w 246"/>
                <a:gd name="T17" fmla="*/ 110 h 130"/>
                <a:gd name="T18" fmla="*/ 3 w 246"/>
                <a:gd name="T19" fmla="*/ 113 h 130"/>
                <a:gd name="T20" fmla="*/ 10 w 246"/>
                <a:gd name="T21" fmla="*/ 118 h 130"/>
                <a:gd name="T22" fmla="*/ 37 w 246"/>
                <a:gd name="T23" fmla="*/ 123 h 130"/>
                <a:gd name="T24" fmla="*/ 77 w 246"/>
                <a:gd name="T25" fmla="*/ 128 h 130"/>
                <a:gd name="T26" fmla="*/ 123 w 246"/>
                <a:gd name="T27" fmla="*/ 130 h 130"/>
                <a:gd name="T28" fmla="*/ 123 w 246"/>
                <a:gd name="T29" fmla="*/ 130 h 130"/>
                <a:gd name="T30" fmla="*/ 173 w 246"/>
                <a:gd name="T31" fmla="*/ 128 h 130"/>
                <a:gd name="T32" fmla="*/ 212 w 246"/>
                <a:gd name="T33" fmla="*/ 123 h 130"/>
                <a:gd name="T34" fmla="*/ 239 w 246"/>
                <a:gd name="T35" fmla="*/ 118 h 130"/>
                <a:gd name="T36" fmla="*/ 244 w 246"/>
                <a:gd name="T37" fmla="*/ 113 h 130"/>
                <a:gd name="T38" fmla="*/ 246 w 246"/>
                <a:gd name="T39" fmla="*/ 110 h 130"/>
                <a:gd name="T40" fmla="*/ 246 w 246"/>
                <a:gd name="T41" fmla="*/ 19 h 130"/>
                <a:gd name="T42" fmla="*/ 246 w 246"/>
                <a:gd name="T43" fmla="*/ 19 h 130"/>
                <a:gd name="T44" fmla="*/ 244 w 246"/>
                <a:gd name="T45" fmla="*/ 14 h 130"/>
                <a:gd name="T46" fmla="*/ 239 w 246"/>
                <a:gd name="T47" fmla="*/ 12 h 130"/>
                <a:gd name="T48" fmla="*/ 212 w 246"/>
                <a:gd name="T49" fmla="*/ 5 h 130"/>
                <a:gd name="T50" fmla="*/ 173 w 246"/>
                <a:gd name="T51" fmla="*/ 2 h 130"/>
                <a:gd name="T52" fmla="*/ 123 w 246"/>
                <a:gd name="T53" fmla="*/ 0 h 130"/>
                <a:gd name="T54" fmla="*/ 123 w 246"/>
                <a:gd name="T55" fmla="*/ 0 h 1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30"/>
                <a:gd name="T86" fmla="*/ 246 w 246"/>
                <a:gd name="T87" fmla="*/ 130 h 1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30">
                  <a:moveTo>
                    <a:pt x="123" y="0"/>
                  </a:moveTo>
                  <a:lnTo>
                    <a:pt x="123" y="0"/>
                  </a:lnTo>
                  <a:lnTo>
                    <a:pt x="77" y="2"/>
                  </a:lnTo>
                  <a:lnTo>
                    <a:pt x="37" y="5"/>
                  </a:lnTo>
                  <a:lnTo>
                    <a:pt x="10" y="12"/>
                  </a:lnTo>
                  <a:lnTo>
                    <a:pt x="3" y="14"/>
                  </a:lnTo>
                  <a:lnTo>
                    <a:pt x="0" y="19"/>
                  </a:lnTo>
                  <a:lnTo>
                    <a:pt x="0" y="110"/>
                  </a:lnTo>
                  <a:lnTo>
                    <a:pt x="3" y="113"/>
                  </a:lnTo>
                  <a:lnTo>
                    <a:pt x="10" y="118"/>
                  </a:lnTo>
                  <a:lnTo>
                    <a:pt x="37" y="123"/>
                  </a:lnTo>
                  <a:lnTo>
                    <a:pt x="77" y="128"/>
                  </a:lnTo>
                  <a:lnTo>
                    <a:pt x="123" y="130"/>
                  </a:lnTo>
                  <a:lnTo>
                    <a:pt x="173" y="128"/>
                  </a:lnTo>
                  <a:lnTo>
                    <a:pt x="212" y="123"/>
                  </a:lnTo>
                  <a:lnTo>
                    <a:pt x="239" y="118"/>
                  </a:lnTo>
                  <a:lnTo>
                    <a:pt x="244" y="113"/>
                  </a:lnTo>
                  <a:lnTo>
                    <a:pt x="246" y="110"/>
                  </a:lnTo>
                  <a:lnTo>
                    <a:pt x="246" y="19"/>
                  </a:lnTo>
                  <a:lnTo>
                    <a:pt x="244" y="14"/>
                  </a:lnTo>
                  <a:lnTo>
                    <a:pt x="239" y="12"/>
                  </a:lnTo>
                  <a:lnTo>
                    <a:pt x="212" y="5"/>
                  </a:lnTo>
                  <a:lnTo>
                    <a:pt x="173" y="2"/>
                  </a:lnTo>
                  <a:lnTo>
                    <a:pt x="123"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62" name="Freeform 61"/>
            <p:cNvSpPr>
              <a:spLocks/>
            </p:cNvSpPr>
            <p:nvPr/>
          </p:nvSpPr>
          <p:spPr bwMode="auto">
            <a:xfrm>
              <a:off x="2641" y="2264"/>
              <a:ext cx="246" cy="39"/>
            </a:xfrm>
            <a:custGeom>
              <a:avLst/>
              <a:gdLst>
                <a:gd name="T0" fmla="*/ 0 w 246"/>
                <a:gd name="T1" fmla="*/ 19 h 39"/>
                <a:gd name="T2" fmla="*/ 0 w 246"/>
                <a:gd name="T3" fmla="*/ 19 h 39"/>
                <a:gd name="T4" fmla="*/ 3 w 246"/>
                <a:gd name="T5" fmla="*/ 24 h 39"/>
                <a:gd name="T6" fmla="*/ 10 w 246"/>
                <a:gd name="T7" fmla="*/ 27 h 39"/>
                <a:gd name="T8" fmla="*/ 37 w 246"/>
                <a:gd name="T9" fmla="*/ 32 h 39"/>
                <a:gd name="T10" fmla="*/ 77 w 246"/>
                <a:gd name="T11" fmla="*/ 37 h 39"/>
                <a:gd name="T12" fmla="*/ 123 w 246"/>
                <a:gd name="T13" fmla="*/ 39 h 39"/>
                <a:gd name="T14" fmla="*/ 123 w 246"/>
                <a:gd name="T15" fmla="*/ 39 h 39"/>
                <a:gd name="T16" fmla="*/ 173 w 246"/>
                <a:gd name="T17" fmla="*/ 37 h 39"/>
                <a:gd name="T18" fmla="*/ 212 w 246"/>
                <a:gd name="T19" fmla="*/ 32 h 39"/>
                <a:gd name="T20" fmla="*/ 239 w 246"/>
                <a:gd name="T21" fmla="*/ 27 h 39"/>
                <a:gd name="T22" fmla="*/ 244 w 246"/>
                <a:gd name="T23" fmla="*/ 24 h 39"/>
                <a:gd name="T24" fmla="*/ 246 w 246"/>
                <a:gd name="T25" fmla="*/ 19 h 39"/>
                <a:gd name="T26" fmla="*/ 246 w 246"/>
                <a:gd name="T27" fmla="*/ 19 h 39"/>
                <a:gd name="T28" fmla="*/ 244 w 246"/>
                <a:gd name="T29" fmla="*/ 14 h 39"/>
                <a:gd name="T30" fmla="*/ 239 w 246"/>
                <a:gd name="T31" fmla="*/ 12 h 39"/>
                <a:gd name="T32" fmla="*/ 212 w 246"/>
                <a:gd name="T33" fmla="*/ 5 h 39"/>
                <a:gd name="T34" fmla="*/ 173 w 246"/>
                <a:gd name="T35" fmla="*/ 2 h 39"/>
                <a:gd name="T36" fmla="*/ 123 w 246"/>
                <a:gd name="T37" fmla="*/ 0 h 39"/>
                <a:gd name="T38" fmla="*/ 123 w 246"/>
                <a:gd name="T39" fmla="*/ 0 h 39"/>
                <a:gd name="T40" fmla="*/ 77 w 246"/>
                <a:gd name="T41" fmla="*/ 2 h 39"/>
                <a:gd name="T42" fmla="*/ 37 w 246"/>
                <a:gd name="T43" fmla="*/ 5 h 39"/>
                <a:gd name="T44" fmla="*/ 10 w 246"/>
                <a:gd name="T45" fmla="*/ 12 h 39"/>
                <a:gd name="T46" fmla="*/ 3 w 246"/>
                <a:gd name="T47" fmla="*/ 14 h 39"/>
                <a:gd name="T48" fmla="*/ 0 w 246"/>
                <a:gd name="T49" fmla="*/ 19 h 39"/>
                <a:gd name="T50" fmla="*/ 0 w 246"/>
                <a:gd name="T51" fmla="*/ 19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6"/>
                <a:gd name="T79" fmla="*/ 0 h 39"/>
                <a:gd name="T80" fmla="*/ 246 w 246"/>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6" h="39">
                  <a:moveTo>
                    <a:pt x="0" y="19"/>
                  </a:moveTo>
                  <a:lnTo>
                    <a:pt x="0" y="19"/>
                  </a:lnTo>
                  <a:lnTo>
                    <a:pt x="3" y="24"/>
                  </a:lnTo>
                  <a:lnTo>
                    <a:pt x="10" y="27"/>
                  </a:lnTo>
                  <a:lnTo>
                    <a:pt x="37" y="32"/>
                  </a:lnTo>
                  <a:lnTo>
                    <a:pt x="77" y="37"/>
                  </a:lnTo>
                  <a:lnTo>
                    <a:pt x="123" y="39"/>
                  </a:lnTo>
                  <a:lnTo>
                    <a:pt x="173" y="37"/>
                  </a:lnTo>
                  <a:lnTo>
                    <a:pt x="212" y="32"/>
                  </a:lnTo>
                  <a:lnTo>
                    <a:pt x="239" y="27"/>
                  </a:lnTo>
                  <a:lnTo>
                    <a:pt x="244" y="24"/>
                  </a:lnTo>
                  <a:lnTo>
                    <a:pt x="246" y="19"/>
                  </a:lnTo>
                  <a:lnTo>
                    <a:pt x="244" y="14"/>
                  </a:lnTo>
                  <a:lnTo>
                    <a:pt x="239" y="12"/>
                  </a:lnTo>
                  <a:lnTo>
                    <a:pt x="212" y="5"/>
                  </a:lnTo>
                  <a:lnTo>
                    <a:pt x="173" y="2"/>
                  </a:lnTo>
                  <a:lnTo>
                    <a:pt x="123" y="0"/>
                  </a:lnTo>
                  <a:lnTo>
                    <a:pt x="77" y="2"/>
                  </a:lnTo>
                  <a:lnTo>
                    <a:pt x="37" y="5"/>
                  </a:lnTo>
                  <a:lnTo>
                    <a:pt x="10" y="12"/>
                  </a:lnTo>
                  <a:lnTo>
                    <a:pt x="3" y="14"/>
                  </a:lnTo>
                  <a:lnTo>
                    <a:pt x="0" y="19"/>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63" name="Freeform 62"/>
            <p:cNvSpPr>
              <a:spLocks/>
            </p:cNvSpPr>
            <p:nvPr/>
          </p:nvSpPr>
          <p:spPr bwMode="auto">
            <a:xfrm>
              <a:off x="2641" y="2264"/>
              <a:ext cx="246" cy="130"/>
            </a:xfrm>
            <a:custGeom>
              <a:avLst/>
              <a:gdLst>
                <a:gd name="T0" fmla="*/ 123 w 246"/>
                <a:gd name="T1" fmla="*/ 0 h 130"/>
                <a:gd name="T2" fmla="*/ 123 w 246"/>
                <a:gd name="T3" fmla="*/ 0 h 130"/>
                <a:gd name="T4" fmla="*/ 77 w 246"/>
                <a:gd name="T5" fmla="*/ 2 h 130"/>
                <a:gd name="T6" fmla="*/ 37 w 246"/>
                <a:gd name="T7" fmla="*/ 5 h 130"/>
                <a:gd name="T8" fmla="*/ 10 w 246"/>
                <a:gd name="T9" fmla="*/ 12 h 130"/>
                <a:gd name="T10" fmla="*/ 3 w 246"/>
                <a:gd name="T11" fmla="*/ 14 h 130"/>
                <a:gd name="T12" fmla="*/ 0 w 246"/>
                <a:gd name="T13" fmla="*/ 19 h 130"/>
                <a:gd name="T14" fmla="*/ 0 w 246"/>
                <a:gd name="T15" fmla="*/ 110 h 130"/>
                <a:gd name="T16" fmla="*/ 0 w 246"/>
                <a:gd name="T17" fmla="*/ 110 h 130"/>
                <a:gd name="T18" fmla="*/ 3 w 246"/>
                <a:gd name="T19" fmla="*/ 113 h 130"/>
                <a:gd name="T20" fmla="*/ 10 w 246"/>
                <a:gd name="T21" fmla="*/ 118 h 130"/>
                <a:gd name="T22" fmla="*/ 37 w 246"/>
                <a:gd name="T23" fmla="*/ 123 h 130"/>
                <a:gd name="T24" fmla="*/ 77 w 246"/>
                <a:gd name="T25" fmla="*/ 128 h 130"/>
                <a:gd name="T26" fmla="*/ 123 w 246"/>
                <a:gd name="T27" fmla="*/ 130 h 130"/>
                <a:gd name="T28" fmla="*/ 123 w 246"/>
                <a:gd name="T29" fmla="*/ 130 h 130"/>
                <a:gd name="T30" fmla="*/ 173 w 246"/>
                <a:gd name="T31" fmla="*/ 128 h 130"/>
                <a:gd name="T32" fmla="*/ 212 w 246"/>
                <a:gd name="T33" fmla="*/ 123 h 130"/>
                <a:gd name="T34" fmla="*/ 239 w 246"/>
                <a:gd name="T35" fmla="*/ 118 h 130"/>
                <a:gd name="T36" fmla="*/ 244 w 246"/>
                <a:gd name="T37" fmla="*/ 113 h 130"/>
                <a:gd name="T38" fmla="*/ 246 w 246"/>
                <a:gd name="T39" fmla="*/ 110 h 130"/>
                <a:gd name="T40" fmla="*/ 246 w 246"/>
                <a:gd name="T41" fmla="*/ 19 h 130"/>
                <a:gd name="T42" fmla="*/ 246 w 246"/>
                <a:gd name="T43" fmla="*/ 19 h 130"/>
                <a:gd name="T44" fmla="*/ 244 w 246"/>
                <a:gd name="T45" fmla="*/ 14 h 130"/>
                <a:gd name="T46" fmla="*/ 239 w 246"/>
                <a:gd name="T47" fmla="*/ 12 h 130"/>
                <a:gd name="T48" fmla="*/ 212 w 246"/>
                <a:gd name="T49" fmla="*/ 5 h 130"/>
                <a:gd name="T50" fmla="*/ 173 w 246"/>
                <a:gd name="T51" fmla="*/ 2 h 130"/>
                <a:gd name="T52" fmla="*/ 123 w 246"/>
                <a:gd name="T53" fmla="*/ 0 h 130"/>
                <a:gd name="T54" fmla="*/ 123 w 246"/>
                <a:gd name="T55" fmla="*/ 0 h 1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30"/>
                <a:gd name="T86" fmla="*/ 246 w 246"/>
                <a:gd name="T87" fmla="*/ 130 h 1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30">
                  <a:moveTo>
                    <a:pt x="123" y="0"/>
                  </a:moveTo>
                  <a:lnTo>
                    <a:pt x="123" y="0"/>
                  </a:lnTo>
                  <a:lnTo>
                    <a:pt x="77" y="2"/>
                  </a:lnTo>
                  <a:lnTo>
                    <a:pt x="37" y="5"/>
                  </a:lnTo>
                  <a:lnTo>
                    <a:pt x="10" y="12"/>
                  </a:lnTo>
                  <a:lnTo>
                    <a:pt x="3" y="14"/>
                  </a:lnTo>
                  <a:lnTo>
                    <a:pt x="0" y="19"/>
                  </a:lnTo>
                  <a:lnTo>
                    <a:pt x="0" y="110"/>
                  </a:lnTo>
                  <a:lnTo>
                    <a:pt x="3" y="113"/>
                  </a:lnTo>
                  <a:lnTo>
                    <a:pt x="10" y="118"/>
                  </a:lnTo>
                  <a:lnTo>
                    <a:pt x="37" y="123"/>
                  </a:lnTo>
                  <a:lnTo>
                    <a:pt x="77" y="128"/>
                  </a:lnTo>
                  <a:lnTo>
                    <a:pt x="123" y="130"/>
                  </a:lnTo>
                  <a:lnTo>
                    <a:pt x="173" y="128"/>
                  </a:lnTo>
                  <a:lnTo>
                    <a:pt x="212" y="123"/>
                  </a:lnTo>
                  <a:lnTo>
                    <a:pt x="239" y="118"/>
                  </a:lnTo>
                  <a:lnTo>
                    <a:pt x="244" y="113"/>
                  </a:lnTo>
                  <a:lnTo>
                    <a:pt x="246" y="110"/>
                  </a:lnTo>
                  <a:lnTo>
                    <a:pt x="246" y="19"/>
                  </a:lnTo>
                  <a:lnTo>
                    <a:pt x="244" y="14"/>
                  </a:lnTo>
                  <a:lnTo>
                    <a:pt x="239" y="12"/>
                  </a:lnTo>
                  <a:lnTo>
                    <a:pt x="212" y="5"/>
                  </a:lnTo>
                  <a:lnTo>
                    <a:pt x="173" y="2"/>
                  </a:lnTo>
                  <a:lnTo>
                    <a:pt x="123"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64" name="Freeform 63"/>
            <p:cNvSpPr>
              <a:spLocks/>
            </p:cNvSpPr>
            <p:nvPr/>
          </p:nvSpPr>
          <p:spPr bwMode="auto">
            <a:xfrm>
              <a:off x="2641" y="2283"/>
              <a:ext cx="246" cy="20"/>
            </a:xfrm>
            <a:custGeom>
              <a:avLst/>
              <a:gdLst>
                <a:gd name="T0" fmla="*/ 0 w 246"/>
                <a:gd name="T1" fmla="*/ 0 h 20"/>
                <a:gd name="T2" fmla="*/ 0 w 246"/>
                <a:gd name="T3" fmla="*/ 0 h 20"/>
                <a:gd name="T4" fmla="*/ 3 w 246"/>
                <a:gd name="T5" fmla="*/ 5 h 20"/>
                <a:gd name="T6" fmla="*/ 10 w 246"/>
                <a:gd name="T7" fmla="*/ 8 h 20"/>
                <a:gd name="T8" fmla="*/ 37 w 246"/>
                <a:gd name="T9" fmla="*/ 13 h 20"/>
                <a:gd name="T10" fmla="*/ 77 w 246"/>
                <a:gd name="T11" fmla="*/ 18 h 20"/>
                <a:gd name="T12" fmla="*/ 123 w 246"/>
                <a:gd name="T13" fmla="*/ 20 h 20"/>
                <a:gd name="T14" fmla="*/ 123 w 246"/>
                <a:gd name="T15" fmla="*/ 20 h 20"/>
                <a:gd name="T16" fmla="*/ 173 w 246"/>
                <a:gd name="T17" fmla="*/ 18 h 20"/>
                <a:gd name="T18" fmla="*/ 212 w 246"/>
                <a:gd name="T19" fmla="*/ 13 h 20"/>
                <a:gd name="T20" fmla="*/ 239 w 246"/>
                <a:gd name="T21" fmla="*/ 8 h 20"/>
                <a:gd name="T22" fmla="*/ 244 w 246"/>
                <a:gd name="T23" fmla="*/ 5 h 20"/>
                <a:gd name="T24" fmla="*/ 246 w 246"/>
                <a:gd name="T25" fmla="*/ 0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6"/>
                <a:gd name="T40" fmla="*/ 0 h 20"/>
                <a:gd name="T41" fmla="*/ 246 w 246"/>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6" h="20">
                  <a:moveTo>
                    <a:pt x="0" y="0"/>
                  </a:moveTo>
                  <a:lnTo>
                    <a:pt x="0" y="0"/>
                  </a:lnTo>
                  <a:lnTo>
                    <a:pt x="3" y="5"/>
                  </a:lnTo>
                  <a:lnTo>
                    <a:pt x="10" y="8"/>
                  </a:lnTo>
                  <a:lnTo>
                    <a:pt x="37" y="13"/>
                  </a:lnTo>
                  <a:lnTo>
                    <a:pt x="77" y="18"/>
                  </a:lnTo>
                  <a:lnTo>
                    <a:pt x="123" y="20"/>
                  </a:lnTo>
                  <a:lnTo>
                    <a:pt x="173" y="18"/>
                  </a:lnTo>
                  <a:lnTo>
                    <a:pt x="212" y="13"/>
                  </a:lnTo>
                  <a:lnTo>
                    <a:pt x="239" y="8"/>
                  </a:lnTo>
                  <a:lnTo>
                    <a:pt x="244" y="5"/>
                  </a:lnTo>
                  <a:lnTo>
                    <a:pt x="246"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65" name="Freeform 64"/>
            <p:cNvSpPr>
              <a:spLocks/>
            </p:cNvSpPr>
            <p:nvPr/>
          </p:nvSpPr>
          <p:spPr bwMode="auto">
            <a:xfrm>
              <a:off x="3389" y="1639"/>
              <a:ext cx="246" cy="130"/>
            </a:xfrm>
            <a:custGeom>
              <a:avLst/>
              <a:gdLst>
                <a:gd name="T0" fmla="*/ 123 w 246"/>
                <a:gd name="T1" fmla="*/ 0 h 130"/>
                <a:gd name="T2" fmla="*/ 123 w 246"/>
                <a:gd name="T3" fmla="*/ 0 h 130"/>
                <a:gd name="T4" fmla="*/ 76 w 246"/>
                <a:gd name="T5" fmla="*/ 2 h 130"/>
                <a:gd name="T6" fmla="*/ 37 w 246"/>
                <a:gd name="T7" fmla="*/ 5 h 130"/>
                <a:gd name="T8" fmla="*/ 10 w 246"/>
                <a:gd name="T9" fmla="*/ 12 h 130"/>
                <a:gd name="T10" fmla="*/ 3 w 246"/>
                <a:gd name="T11" fmla="*/ 15 h 130"/>
                <a:gd name="T12" fmla="*/ 0 w 246"/>
                <a:gd name="T13" fmla="*/ 20 h 130"/>
                <a:gd name="T14" fmla="*/ 0 w 246"/>
                <a:gd name="T15" fmla="*/ 111 h 130"/>
                <a:gd name="T16" fmla="*/ 0 w 246"/>
                <a:gd name="T17" fmla="*/ 111 h 130"/>
                <a:gd name="T18" fmla="*/ 3 w 246"/>
                <a:gd name="T19" fmla="*/ 113 h 130"/>
                <a:gd name="T20" fmla="*/ 10 w 246"/>
                <a:gd name="T21" fmla="*/ 118 h 130"/>
                <a:gd name="T22" fmla="*/ 37 w 246"/>
                <a:gd name="T23" fmla="*/ 123 h 130"/>
                <a:gd name="T24" fmla="*/ 76 w 246"/>
                <a:gd name="T25" fmla="*/ 128 h 130"/>
                <a:gd name="T26" fmla="*/ 123 w 246"/>
                <a:gd name="T27" fmla="*/ 130 h 130"/>
                <a:gd name="T28" fmla="*/ 123 w 246"/>
                <a:gd name="T29" fmla="*/ 130 h 130"/>
                <a:gd name="T30" fmla="*/ 172 w 246"/>
                <a:gd name="T31" fmla="*/ 128 h 130"/>
                <a:gd name="T32" fmla="*/ 212 w 246"/>
                <a:gd name="T33" fmla="*/ 123 h 130"/>
                <a:gd name="T34" fmla="*/ 239 w 246"/>
                <a:gd name="T35" fmla="*/ 118 h 130"/>
                <a:gd name="T36" fmla="*/ 244 w 246"/>
                <a:gd name="T37" fmla="*/ 113 h 130"/>
                <a:gd name="T38" fmla="*/ 246 w 246"/>
                <a:gd name="T39" fmla="*/ 111 h 130"/>
                <a:gd name="T40" fmla="*/ 246 w 246"/>
                <a:gd name="T41" fmla="*/ 20 h 130"/>
                <a:gd name="T42" fmla="*/ 246 w 246"/>
                <a:gd name="T43" fmla="*/ 20 h 130"/>
                <a:gd name="T44" fmla="*/ 244 w 246"/>
                <a:gd name="T45" fmla="*/ 15 h 130"/>
                <a:gd name="T46" fmla="*/ 239 w 246"/>
                <a:gd name="T47" fmla="*/ 12 h 130"/>
                <a:gd name="T48" fmla="*/ 212 w 246"/>
                <a:gd name="T49" fmla="*/ 5 h 130"/>
                <a:gd name="T50" fmla="*/ 172 w 246"/>
                <a:gd name="T51" fmla="*/ 2 h 130"/>
                <a:gd name="T52" fmla="*/ 123 w 246"/>
                <a:gd name="T53" fmla="*/ 0 h 130"/>
                <a:gd name="T54" fmla="*/ 123 w 246"/>
                <a:gd name="T55" fmla="*/ 0 h 1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30"/>
                <a:gd name="T86" fmla="*/ 246 w 246"/>
                <a:gd name="T87" fmla="*/ 130 h 1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30">
                  <a:moveTo>
                    <a:pt x="123" y="0"/>
                  </a:moveTo>
                  <a:lnTo>
                    <a:pt x="123" y="0"/>
                  </a:lnTo>
                  <a:lnTo>
                    <a:pt x="76" y="2"/>
                  </a:lnTo>
                  <a:lnTo>
                    <a:pt x="37" y="5"/>
                  </a:lnTo>
                  <a:lnTo>
                    <a:pt x="10" y="12"/>
                  </a:lnTo>
                  <a:lnTo>
                    <a:pt x="3" y="15"/>
                  </a:lnTo>
                  <a:lnTo>
                    <a:pt x="0" y="20"/>
                  </a:lnTo>
                  <a:lnTo>
                    <a:pt x="0" y="111"/>
                  </a:lnTo>
                  <a:lnTo>
                    <a:pt x="3" y="113"/>
                  </a:lnTo>
                  <a:lnTo>
                    <a:pt x="10" y="118"/>
                  </a:lnTo>
                  <a:lnTo>
                    <a:pt x="37" y="123"/>
                  </a:lnTo>
                  <a:lnTo>
                    <a:pt x="76" y="128"/>
                  </a:lnTo>
                  <a:lnTo>
                    <a:pt x="123" y="130"/>
                  </a:lnTo>
                  <a:lnTo>
                    <a:pt x="172" y="128"/>
                  </a:lnTo>
                  <a:lnTo>
                    <a:pt x="212" y="123"/>
                  </a:lnTo>
                  <a:lnTo>
                    <a:pt x="239" y="118"/>
                  </a:lnTo>
                  <a:lnTo>
                    <a:pt x="244" y="113"/>
                  </a:lnTo>
                  <a:lnTo>
                    <a:pt x="246" y="111"/>
                  </a:lnTo>
                  <a:lnTo>
                    <a:pt x="246" y="20"/>
                  </a:lnTo>
                  <a:lnTo>
                    <a:pt x="244" y="15"/>
                  </a:lnTo>
                  <a:lnTo>
                    <a:pt x="239" y="12"/>
                  </a:lnTo>
                  <a:lnTo>
                    <a:pt x="212" y="5"/>
                  </a:lnTo>
                  <a:lnTo>
                    <a:pt x="172" y="2"/>
                  </a:lnTo>
                  <a:lnTo>
                    <a:pt x="123"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66" name="Freeform 65"/>
            <p:cNvSpPr>
              <a:spLocks/>
            </p:cNvSpPr>
            <p:nvPr/>
          </p:nvSpPr>
          <p:spPr bwMode="auto">
            <a:xfrm>
              <a:off x="3389" y="1639"/>
              <a:ext cx="246" cy="39"/>
            </a:xfrm>
            <a:custGeom>
              <a:avLst/>
              <a:gdLst>
                <a:gd name="T0" fmla="*/ 0 w 246"/>
                <a:gd name="T1" fmla="*/ 20 h 39"/>
                <a:gd name="T2" fmla="*/ 0 w 246"/>
                <a:gd name="T3" fmla="*/ 20 h 39"/>
                <a:gd name="T4" fmla="*/ 3 w 246"/>
                <a:gd name="T5" fmla="*/ 24 h 39"/>
                <a:gd name="T6" fmla="*/ 10 w 246"/>
                <a:gd name="T7" fmla="*/ 27 h 39"/>
                <a:gd name="T8" fmla="*/ 37 w 246"/>
                <a:gd name="T9" fmla="*/ 32 h 39"/>
                <a:gd name="T10" fmla="*/ 76 w 246"/>
                <a:gd name="T11" fmla="*/ 37 h 39"/>
                <a:gd name="T12" fmla="*/ 123 w 246"/>
                <a:gd name="T13" fmla="*/ 39 h 39"/>
                <a:gd name="T14" fmla="*/ 123 w 246"/>
                <a:gd name="T15" fmla="*/ 39 h 39"/>
                <a:gd name="T16" fmla="*/ 172 w 246"/>
                <a:gd name="T17" fmla="*/ 37 h 39"/>
                <a:gd name="T18" fmla="*/ 212 w 246"/>
                <a:gd name="T19" fmla="*/ 32 h 39"/>
                <a:gd name="T20" fmla="*/ 239 w 246"/>
                <a:gd name="T21" fmla="*/ 27 h 39"/>
                <a:gd name="T22" fmla="*/ 244 w 246"/>
                <a:gd name="T23" fmla="*/ 24 h 39"/>
                <a:gd name="T24" fmla="*/ 246 w 246"/>
                <a:gd name="T25" fmla="*/ 20 h 39"/>
                <a:gd name="T26" fmla="*/ 246 w 246"/>
                <a:gd name="T27" fmla="*/ 20 h 39"/>
                <a:gd name="T28" fmla="*/ 244 w 246"/>
                <a:gd name="T29" fmla="*/ 15 h 39"/>
                <a:gd name="T30" fmla="*/ 239 w 246"/>
                <a:gd name="T31" fmla="*/ 12 h 39"/>
                <a:gd name="T32" fmla="*/ 212 w 246"/>
                <a:gd name="T33" fmla="*/ 5 h 39"/>
                <a:gd name="T34" fmla="*/ 172 w 246"/>
                <a:gd name="T35" fmla="*/ 2 h 39"/>
                <a:gd name="T36" fmla="*/ 123 w 246"/>
                <a:gd name="T37" fmla="*/ 0 h 39"/>
                <a:gd name="T38" fmla="*/ 123 w 246"/>
                <a:gd name="T39" fmla="*/ 0 h 39"/>
                <a:gd name="T40" fmla="*/ 76 w 246"/>
                <a:gd name="T41" fmla="*/ 2 h 39"/>
                <a:gd name="T42" fmla="*/ 37 w 246"/>
                <a:gd name="T43" fmla="*/ 5 h 39"/>
                <a:gd name="T44" fmla="*/ 10 w 246"/>
                <a:gd name="T45" fmla="*/ 12 h 39"/>
                <a:gd name="T46" fmla="*/ 3 w 246"/>
                <a:gd name="T47" fmla="*/ 15 h 39"/>
                <a:gd name="T48" fmla="*/ 0 w 246"/>
                <a:gd name="T49" fmla="*/ 20 h 39"/>
                <a:gd name="T50" fmla="*/ 0 w 246"/>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6"/>
                <a:gd name="T79" fmla="*/ 0 h 39"/>
                <a:gd name="T80" fmla="*/ 246 w 246"/>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6" h="39">
                  <a:moveTo>
                    <a:pt x="0" y="20"/>
                  </a:moveTo>
                  <a:lnTo>
                    <a:pt x="0" y="20"/>
                  </a:lnTo>
                  <a:lnTo>
                    <a:pt x="3" y="24"/>
                  </a:lnTo>
                  <a:lnTo>
                    <a:pt x="10" y="27"/>
                  </a:lnTo>
                  <a:lnTo>
                    <a:pt x="37" y="32"/>
                  </a:lnTo>
                  <a:lnTo>
                    <a:pt x="76" y="37"/>
                  </a:lnTo>
                  <a:lnTo>
                    <a:pt x="123" y="39"/>
                  </a:lnTo>
                  <a:lnTo>
                    <a:pt x="172" y="37"/>
                  </a:lnTo>
                  <a:lnTo>
                    <a:pt x="212" y="32"/>
                  </a:lnTo>
                  <a:lnTo>
                    <a:pt x="239" y="27"/>
                  </a:lnTo>
                  <a:lnTo>
                    <a:pt x="244" y="24"/>
                  </a:lnTo>
                  <a:lnTo>
                    <a:pt x="246" y="20"/>
                  </a:lnTo>
                  <a:lnTo>
                    <a:pt x="244" y="15"/>
                  </a:lnTo>
                  <a:lnTo>
                    <a:pt x="239" y="12"/>
                  </a:lnTo>
                  <a:lnTo>
                    <a:pt x="212" y="5"/>
                  </a:lnTo>
                  <a:lnTo>
                    <a:pt x="172" y="2"/>
                  </a:lnTo>
                  <a:lnTo>
                    <a:pt x="123" y="0"/>
                  </a:lnTo>
                  <a:lnTo>
                    <a:pt x="76" y="2"/>
                  </a:lnTo>
                  <a:lnTo>
                    <a:pt x="37" y="5"/>
                  </a:lnTo>
                  <a:lnTo>
                    <a:pt x="10" y="12"/>
                  </a:lnTo>
                  <a:lnTo>
                    <a:pt x="3" y="15"/>
                  </a:lnTo>
                  <a:lnTo>
                    <a:pt x="0" y="2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67" name="Freeform 66"/>
            <p:cNvSpPr>
              <a:spLocks/>
            </p:cNvSpPr>
            <p:nvPr/>
          </p:nvSpPr>
          <p:spPr bwMode="auto">
            <a:xfrm>
              <a:off x="3389" y="1639"/>
              <a:ext cx="246" cy="130"/>
            </a:xfrm>
            <a:custGeom>
              <a:avLst/>
              <a:gdLst>
                <a:gd name="T0" fmla="*/ 123 w 246"/>
                <a:gd name="T1" fmla="*/ 0 h 130"/>
                <a:gd name="T2" fmla="*/ 123 w 246"/>
                <a:gd name="T3" fmla="*/ 0 h 130"/>
                <a:gd name="T4" fmla="*/ 76 w 246"/>
                <a:gd name="T5" fmla="*/ 2 h 130"/>
                <a:gd name="T6" fmla="*/ 37 w 246"/>
                <a:gd name="T7" fmla="*/ 5 h 130"/>
                <a:gd name="T8" fmla="*/ 10 w 246"/>
                <a:gd name="T9" fmla="*/ 12 h 130"/>
                <a:gd name="T10" fmla="*/ 3 w 246"/>
                <a:gd name="T11" fmla="*/ 15 h 130"/>
                <a:gd name="T12" fmla="*/ 0 w 246"/>
                <a:gd name="T13" fmla="*/ 20 h 130"/>
                <a:gd name="T14" fmla="*/ 0 w 246"/>
                <a:gd name="T15" fmla="*/ 111 h 130"/>
                <a:gd name="T16" fmla="*/ 0 w 246"/>
                <a:gd name="T17" fmla="*/ 111 h 130"/>
                <a:gd name="T18" fmla="*/ 3 w 246"/>
                <a:gd name="T19" fmla="*/ 113 h 130"/>
                <a:gd name="T20" fmla="*/ 10 w 246"/>
                <a:gd name="T21" fmla="*/ 118 h 130"/>
                <a:gd name="T22" fmla="*/ 37 w 246"/>
                <a:gd name="T23" fmla="*/ 123 h 130"/>
                <a:gd name="T24" fmla="*/ 76 w 246"/>
                <a:gd name="T25" fmla="*/ 128 h 130"/>
                <a:gd name="T26" fmla="*/ 123 w 246"/>
                <a:gd name="T27" fmla="*/ 130 h 130"/>
                <a:gd name="T28" fmla="*/ 123 w 246"/>
                <a:gd name="T29" fmla="*/ 130 h 130"/>
                <a:gd name="T30" fmla="*/ 172 w 246"/>
                <a:gd name="T31" fmla="*/ 128 h 130"/>
                <a:gd name="T32" fmla="*/ 212 w 246"/>
                <a:gd name="T33" fmla="*/ 123 h 130"/>
                <a:gd name="T34" fmla="*/ 239 w 246"/>
                <a:gd name="T35" fmla="*/ 118 h 130"/>
                <a:gd name="T36" fmla="*/ 244 w 246"/>
                <a:gd name="T37" fmla="*/ 113 h 130"/>
                <a:gd name="T38" fmla="*/ 246 w 246"/>
                <a:gd name="T39" fmla="*/ 111 h 130"/>
                <a:gd name="T40" fmla="*/ 246 w 246"/>
                <a:gd name="T41" fmla="*/ 20 h 130"/>
                <a:gd name="T42" fmla="*/ 246 w 246"/>
                <a:gd name="T43" fmla="*/ 20 h 130"/>
                <a:gd name="T44" fmla="*/ 244 w 246"/>
                <a:gd name="T45" fmla="*/ 15 h 130"/>
                <a:gd name="T46" fmla="*/ 239 w 246"/>
                <a:gd name="T47" fmla="*/ 12 h 130"/>
                <a:gd name="T48" fmla="*/ 212 w 246"/>
                <a:gd name="T49" fmla="*/ 5 h 130"/>
                <a:gd name="T50" fmla="*/ 172 w 246"/>
                <a:gd name="T51" fmla="*/ 2 h 130"/>
                <a:gd name="T52" fmla="*/ 123 w 246"/>
                <a:gd name="T53" fmla="*/ 0 h 130"/>
                <a:gd name="T54" fmla="*/ 123 w 246"/>
                <a:gd name="T55" fmla="*/ 0 h 1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30"/>
                <a:gd name="T86" fmla="*/ 246 w 246"/>
                <a:gd name="T87" fmla="*/ 130 h 1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30">
                  <a:moveTo>
                    <a:pt x="123" y="0"/>
                  </a:moveTo>
                  <a:lnTo>
                    <a:pt x="123" y="0"/>
                  </a:lnTo>
                  <a:lnTo>
                    <a:pt x="76" y="2"/>
                  </a:lnTo>
                  <a:lnTo>
                    <a:pt x="37" y="5"/>
                  </a:lnTo>
                  <a:lnTo>
                    <a:pt x="10" y="12"/>
                  </a:lnTo>
                  <a:lnTo>
                    <a:pt x="3" y="15"/>
                  </a:lnTo>
                  <a:lnTo>
                    <a:pt x="0" y="20"/>
                  </a:lnTo>
                  <a:lnTo>
                    <a:pt x="0" y="111"/>
                  </a:lnTo>
                  <a:lnTo>
                    <a:pt x="3" y="113"/>
                  </a:lnTo>
                  <a:lnTo>
                    <a:pt x="10" y="118"/>
                  </a:lnTo>
                  <a:lnTo>
                    <a:pt x="37" y="123"/>
                  </a:lnTo>
                  <a:lnTo>
                    <a:pt x="76" y="128"/>
                  </a:lnTo>
                  <a:lnTo>
                    <a:pt x="123" y="130"/>
                  </a:lnTo>
                  <a:lnTo>
                    <a:pt x="172" y="128"/>
                  </a:lnTo>
                  <a:lnTo>
                    <a:pt x="212" y="123"/>
                  </a:lnTo>
                  <a:lnTo>
                    <a:pt x="239" y="118"/>
                  </a:lnTo>
                  <a:lnTo>
                    <a:pt x="244" y="113"/>
                  </a:lnTo>
                  <a:lnTo>
                    <a:pt x="246" y="111"/>
                  </a:lnTo>
                  <a:lnTo>
                    <a:pt x="246" y="20"/>
                  </a:lnTo>
                  <a:lnTo>
                    <a:pt x="244" y="15"/>
                  </a:lnTo>
                  <a:lnTo>
                    <a:pt x="239" y="12"/>
                  </a:lnTo>
                  <a:lnTo>
                    <a:pt x="212" y="5"/>
                  </a:lnTo>
                  <a:lnTo>
                    <a:pt x="172" y="2"/>
                  </a:lnTo>
                  <a:lnTo>
                    <a:pt x="123"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68" name="Freeform 67"/>
            <p:cNvSpPr>
              <a:spLocks/>
            </p:cNvSpPr>
            <p:nvPr/>
          </p:nvSpPr>
          <p:spPr bwMode="auto">
            <a:xfrm>
              <a:off x="3389" y="1659"/>
              <a:ext cx="246" cy="19"/>
            </a:xfrm>
            <a:custGeom>
              <a:avLst/>
              <a:gdLst>
                <a:gd name="T0" fmla="*/ 0 w 246"/>
                <a:gd name="T1" fmla="*/ 0 h 19"/>
                <a:gd name="T2" fmla="*/ 0 w 246"/>
                <a:gd name="T3" fmla="*/ 0 h 19"/>
                <a:gd name="T4" fmla="*/ 3 w 246"/>
                <a:gd name="T5" fmla="*/ 4 h 19"/>
                <a:gd name="T6" fmla="*/ 10 w 246"/>
                <a:gd name="T7" fmla="*/ 7 h 19"/>
                <a:gd name="T8" fmla="*/ 37 w 246"/>
                <a:gd name="T9" fmla="*/ 12 h 19"/>
                <a:gd name="T10" fmla="*/ 76 w 246"/>
                <a:gd name="T11" fmla="*/ 17 h 19"/>
                <a:gd name="T12" fmla="*/ 123 w 246"/>
                <a:gd name="T13" fmla="*/ 19 h 19"/>
                <a:gd name="T14" fmla="*/ 123 w 246"/>
                <a:gd name="T15" fmla="*/ 19 h 19"/>
                <a:gd name="T16" fmla="*/ 172 w 246"/>
                <a:gd name="T17" fmla="*/ 17 h 19"/>
                <a:gd name="T18" fmla="*/ 212 w 246"/>
                <a:gd name="T19" fmla="*/ 12 h 19"/>
                <a:gd name="T20" fmla="*/ 239 w 246"/>
                <a:gd name="T21" fmla="*/ 7 h 19"/>
                <a:gd name="T22" fmla="*/ 244 w 246"/>
                <a:gd name="T23" fmla="*/ 4 h 19"/>
                <a:gd name="T24" fmla="*/ 246 w 246"/>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6"/>
                <a:gd name="T40" fmla="*/ 0 h 19"/>
                <a:gd name="T41" fmla="*/ 246 w 246"/>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6" h="19">
                  <a:moveTo>
                    <a:pt x="0" y="0"/>
                  </a:moveTo>
                  <a:lnTo>
                    <a:pt x="0" y="0"/>
                  </a:lnTo>
                  <a:lnTo>
                    <a:pt x="3" y="4"/>
                  </a:lnTo>
                  <a:lnTo>
                    <a:pt x="10" y="7"/>
                  </a:lnTo>
                  <a:lnTo>
                    <a:pt x="37" y="12"/>
                  </a:lnTo>
                  <a:lnTo>
                    <a:pt x="76" y="17"/>
                  </a:lnTo>
                  <a:lnTo>
                    <a:pt x="123" y="19"/>
                  </a:lnTo>
                  <a:lnTo>
                    <a:pt x="172" y="17"/>
                  </a:lnTo>
                  <a:lnTo>
                    <a:pt x="212" y="12"/>
                  </a:lnTo>
                  <a:lnTo>
                    <a:pt x="239" y="7"/>
                  </a:lnTo>
                  <a:lnTo>
                    <a:pt x="244" y="4"/>
                  </a:lnTo>
                  <a:lnTo>
                    <a:pt x="246"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69" name="Freeform 68"/>
            <p:cNvSpPr>
              <a:spLocks/>
            </p:cNvSpPr>
            <p:nvPr/>
          </p:nvSpPr>
          <p:spPr bwMode="auto">
            <a:xfrm>
              <a:off x="3485" y="2630"/>
              <a:ext cx="246" cy="128"/>
            </a:xfrm>
            <a:custGeom>
              <a:avLst/>
              <a:gdLst>
                <a:gd name="T0" fmla="*/ 123 w 246"/>
                <a:gd name="T1" fmla="*/ 0 h 128"/>
                <a:gd name="T2" fmla="*/ 123 w 246"/>
                <a:gd name="T3" fmla="*/ 0 h 128"/>
                <a:gd name="T4" fmla="*/ 76 w 246"/>
                <a:gd name="T5" fmla="*/ 0 h 128"/>
                <a:gd name="T6" fmla="*/ 37 w 246"/>
                <a:gd name="T7" fmla="*/ 5 h 128"/>
                <a:gd name="T8" fmla="*/ 10 w 246"/>
                <a:gd name="T9" fmla="*/ 10 h 128"/>
                <a:gd name="T10" fmla="*/ 3 w 246"/>
                <a:gd name="T11" fmla="*/ 15 h 128"/>
                <a:gd name="T12" fmla="*/ 0 w 246"/>
                <a:gd name="T13" fmla="*/ 20 h 128"/>
                <a:gd name="T14" fmla="*/ 0 w 246"/>
                <a:gd name="T15" fmla="*/ 111 h 128"/>
                <a:gd name="T16" fmla="*/ 0 w 246"/>
                <a:gd name="T17" fmla="*/ 111 h 128"/>
                <a:gd name="T18" fmla="*/ 3 w 246"/>
                <a:gd name="T19" fmla="*/ 113 h 128"/>
                <a:gd name="T20" fmla="*/ 10 w 246"/>
                <a:gd name="T21" fmla="*/ 118 h 128"/>
                <a:gd name="T22" fmla="*/ 37 w 246"/>
                <a:gd name="T23" fmla="*/ 123 h 128"/>
                <a:gd name="T24" fmla="*/ 76 w 246"/>
                <a:gd name="T25" fmla="*/ 128 h 128"/>
                <a:gd name="T26" fmla="*/ 123 w 246"/>
                <a:gd name="T27" fmla="*/ 128 h 128"/>
                <a:gd name="T28" fmla="*/ 123 w 246"/>
                <a:gd name="T29" fmla="*/ 128 h 128"/>
                <a:gd name="T30" fmla="*/ 170 w 246"/>
                <a:gd name="T31" fmla="*/ 128 h 128"/>
                <a:gd name="T32" fmla="*/ 209 w 246"/>
                <a:gd name="T33" fmla="*/ 123 h 128"/>
                <a:gd name="T34" fmla="*/ 236 w 246"/>
                <a:gd name="T35" fmla="*/ 118 h 128"/>
                <a:gd name="T36" fmla="*/ 244 w 246"/>
                <a:gd name="T37" fmla="*/ 113 h 128"/>
                <a:gd name="T38" fmla="*/ 246 w 246"/>
                <a:gd name="T39" fmla="*/ 111 h 128"/>
                <a:gd name="T40" fmla="*/ 246 w 246"/>
                <a:gd name="T41" fmla="*/ 20 h 128"/>
                <a:gd name="T42" fmla="*/ 246 w 246"/>
                <a:gd name="T43" fmla="*/ 20 h 128"/>
                <a:gd name="T44" fmla="*/ 244 w 246"/>
                <a:gd name="T45" fmla="*/ 15 h 128"/>
                <a:gd name="T46" fmla="*/ 236 w 246"/>
                <a:gd name="T47" fmla="*/ 10 h 128"/>
                <a:gd name="T48" fmla="*/ 209 w 246"/>
                <a:gd name="T49" fmla="*/ 5 h 128"/>
                <a:gd name="T50" fmla="*/ 170 w 246"/>
                <a:gd name="T51" fmla="*/ 0 h 128"/>
                <a:gd name="T52" fmla="*/ 123 w 246"/>
                <a:gd name="T53" fmla="*/ 0 h 128"/>
                <a:gd name="T54" fmla="*/ 123 w 246"/>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28"/>
                <a:gd name="T86" fmla="*/ 246 w 246"/>
                <a:gd name="T87" fmla="*/ 128 h 1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28">
                  <a:moveTo>
                    <a:pt x="123" y="0"/>
                  </a:moveTo>
                  <a:lnTo>
                    <a:pt x="123" y="0"/>
                  </a:lnTo>
                  <a:lnTo>
                    <a:pt x="76" y="0"/>
                  </a:lnTo>
                  <a:lnTo>
                    <a:pt x="37" y="5"/>
                  </a:lnTo>
                  <a:lnTo>
                    <a:pt x="10" y="10"/>
                  </a:lnTo>
                  <a:lnTo>
                    <a:pt x="3" y="15"/>
                  </a:lnTo>
                  <a:lnTo>
                    <a:pt x="0" y="20"/>
                  </a:lnTo>
                  <a:lnTo>
                    <a:pt x="0" y="111"/>
                  </a:lnTo>
                  <a:lnTo>
                    <a:pt x="3" y="113"/>
                  </a:lnTo>
                  <a:lnTo>
                    <a:pt x="10" y="118"/>
                  </a:lnTo>
                  <a:lnTo>
                    <a:pt x="37" y="123"/>
                  </a:lnTo>
                  <a:lnTo>
                    <a:pt x="76" y="128"/>
                  </a:lnTo>
                  <a:lnTo>
                    <a:pt x="123" y="128"/>
                  </a:lnTo>
                  <a:lnTo>
                    <a:pt x="170" y="128"/>
                  </a:lnTo>
                  <a:lnTo>
                    <a:pt x="209" y="123"/>
                  </a:lnTo>
                  <a:lnTo>
                    <a:pt x="236" y="118"/>
                  </a:lnTo>
                  <a:lnTo>
                    <a:pt x="244" y="113"/>
                  </a:lnTo>
                  <a:lnTo>
                    <a:pt x="246" y="111"/>
                  </a:lnTo>
                  <a:lnTo>
                    <a:pt x="246" y="20"/>
                  </a:lnTo>
                  <a:lnTo>
                    <a:pt x="244" y="15"/>
                  </a:lnTo>
                  <a:lnTo>
                    <a:pt x="236" y="10"/>
                  </a:lnTo>
                  <a:lnTo>
                    <a:pt x="209" y="5"/>
                  </a:lnTo>
                  <a:lnTo>
                    <a:pt x="170" y="0"/>
                  </a:lnTo>
                  <a:lnTo>
                    <a:pt x="123"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70" name="Freeform 69"/>
            <p:cNvSpPr>
              <a:spLocks/>
            </p:cNvSpPr>
            <p:nvPr/>
          </p:nvSpPr>
          <p:spPr bwMode="auto">
            <a:xfrm>
              <a:off x="3485" y="2630"/>
              <a:ext cx="246" cy="37"/>
            </a:xfrm>
            <a:custGeom>
              <a:avLst/>
              <a:gdLst>
                <a:gd name="T0" fmla="*/ 0 w 246"/>
                <a:gd name="T1" fmla="*/ 20 h 37"/>
                <a:gd name="T2" fmla="*/ 0 w 246"/>
                <a:gd name="T3" fmla="*/ 20 h 37"/>
                <a:gd name="T4" fmla="*/ 3 w 246"/>
                <a:gd name="T5" fmla="*/ 22 h 37"/>
                <a:gd name="T6" fmla="*/ 10 w 246"/>
                <a:gd name="T7" fmla="*/ 27 h 37"/>
                <a:gd name="T8" fmla="*/ 37 w 246"/>
                <a:gd name="T9" fmla="*/ 32 h 37"/>
                <a:gd name="T10" fmla="*/ 76 w 246"/>
                <a:gd name="T11" fmla="*/ 37 h 37"/>
                <a:gd name="T12" fmla="*/ 123 w 246"/>
                <a:gd name="T13" fmla="*/ 37 h 37"/>
                <a:gd name="T14" fmla="*/ 123 w 246"/>
                <a:gd name="T15" fmla="*/ 37 h 37"/>
                <a:gd name="T16" fmla="*/ 170 w 246"/>
                <a:gd name="T17" fmla="*/ 37 h 37"/>
                <a:gd name="T18" fmla="*/ 209 w 246"/>
                <a:gd name="T19" fmla="*/ 32 h 37"/>
                <a:gd name="T20" fmla="*/ 236 w 246"/>
                <a:gd name="T21" fmla="*/ 27 h 37"/>
                <a:gd name="T22" fmla="*/ 244 w 246"/>
                <a:gd name="T23" fmla="*/ 22 h 37"/>
                <a:gd name="T24" fmla="*/ 246 w 246"/>
                <a:gd name="T25" fmla="*/ 20 h 37"/>
                <a:gd name="T26" fmla="*/ 246 w 246"/>
                <a:gd name="T27" fmla="*/ 20 h 37"/>
                <a:gd name="T28" fmla="*/ 244 w 246"/>
                <a:gd name="T29" fmla="*/ 15 h 37"/>
                <a:gd name="T30" fmla="*/ 236 w 246"/>
                <a:gd name="T31" fmla="*/ 10 h 37"/>
                <a:gd name="T32" fmla="*/ 209 w 246"/>
                <a:gd name="T33" fmla="*/ 5 h 37"/>
                <a:gd name="T34" fmla="*/ 170 w 246"/>
                <a:gd name="T35" fmla="*/ 0 h 37"/>
                <a:gd name="T36" fmla="*/ 123 w 246"/>
                <a:gd name="T37" fmla="*/ 0 h 37"/>
                <a:gd name="T38" fmla="*/ 123 w 246"/>
                <a:gd name="T39" fmla="*/ 0 h 37"/>
                <a:gd name="T40" fmla="*/ 76 w 246"/>
                <a:gd name="T41" fmla="*/ 0 h 37"/>
                <a:gd name="T42" fmla="*/ 37 w 246"/>
                <a:gd name="T43" fmla="*/ 5 h 37"/>
                <a:gd name="T44" fmla="*/ 10 w 246"/>
                <a:gd name="T45" fmla="*/ 10 h 37"/>
                <a:gd name="T46" fmla="*/ 3 w 246"/>
                <a:gd name="T47" fmla="*/ 15 h 37"/>
                <a:gd name="T48" fmla="*/ 0 w 246"/>
                <a:gd name="T49" fmla="*/ 20 h 37"/>
                <a:gd name="T50" fmla="*/ 0 w 246"/>
                <a:gd name="T51" fmla="*/ 20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6"/>
                <a:gd name="T79" fmla="*/ 0 h 37"/>
                <a:gd name="T80" fmla="*/ 246 w 24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6" h="37">
                  <a:moveTo>
                    <a:pt x="0" y="20"/>
                  </a:moveTo>
                  <a:lnTo>
                    <a:pt x="0" y="20"/>
                  </a:lnTo>
                  <a:lnTo>
                    <a:pt x="3" y="22"/>
                  </a:lnTo>
                  <a:lnTo>
                    <a:pt x="10" y="27"/>
                  </a:lnTo>
                  <a:lnTo>
                    <a:pt x="37" y="32"/>
                  </a:lnTo>
                  <a:lnTo>
                    <a:pt x="76" y="37"/>
                  </a:lnTo>
                  <a:lnTo>
                    <a:pt x="123" y="37"/>
                  </a:lnTo>
                  <a:lnTo>
                    <a:pt x="170" y="37"/>
                  </a:lnTo>
                  <a:lnTo>
                    <a:pt x="209" y="32"/>
                  </a:lnTo>
                  <a:lnTo>
                    <a:pt x="236" y="27"/>
                  </a:lnTo>
                  <a:lnTo>
                    <a:pt x="244" y="22"/>
                  </a:lnTo>
                  <a:lnTo>
                    <a:pt x="246" y="20"/>
                  </a:lnTo>
                  <a:lnTo>
                    <a:pt x="244" y="15"/>
                  </a:lnTo>
                  <a:lnTo>
                    <a:pt x="236" y="10"/>
                  </a:lnTo>
                  <a:lnTo>
                    <a:pt x="209" y="5"/>
                  </a:lnTo>
                  <a:lnTo>
                    <a:pt x="170" y="0"/>
                  </a:lnTo>
                  <a:lnTo>
                    <a:pt x="123" y="0"/>
                  </a:lnTo>
                  <a:lnTo>
                    <a:pt x="76" y="0"/>
                  </a:lnTo>
                  <a:lnTo>
                    <a:pt x="37" y="5"/>
                  </a:lnTo>
                  <a:lnTo>
                    <a:pt x="10" y="10"/>
                  </a:lnTo>
                  <a:lnTo>
                    <a:pt x="3" y="15"/>
                  </a:lnTo>
                  <a:lnTo>
                    <a:pt x="0" y="2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71" name="Freeform 70"/>
            <p:cNvSpPr>
              <a:spLocks/>
            </p:cNvSpPr>
            <p:nvPr/>
          </p:nvSpPr>
          <p:spPr bwMode="auto">
            <a:xfrm>
              <a:off x="3485" y="2630"/>
              <a:ext cx="246" cy="128"/>
            </a:xfrm>
            <a:custGeom>
              <a:avLst/>
              <a:gdLst>
                <a:gd name="T0" fmla="*/ 123 w 246"/>
                <a:gd name="T1" fmla="*/ 0 h 128"/>
                <a:gd name="T2" fmla="*/ 123 w 246"/>
                <a:gd name="T3" fmla="*/ 0 h 128"/>
                <a:gd name="T4" fmla="*/ 76 w 246"/>
                <a:gd name="T5" fmla="*/ 0 h 128"/>
                <a:gd name="T6" fmla="*/ 37 w 246"/>
                <a:gd name="T7" fmla="*/ 5 h 128"/>
                <a:gd name="T8" fmla="*/ 10 w 246"/>
                <a:gd name="T9" fmla="*/ 10 h 128"/>
                <a:gd name="T10" fmla="*/ 3 w 246"/>
                <a:gd name="T11" fmla="*/ 15 h 128"/>
                <a:gd name="T12" fmla="*/ 0 w 246"/>
                <a:gd name="T13" fmla="*/ 20 h 128"/>
                <a:gd name="T14" fmla="*/ 0 w 246"/>
                <a:gd name="T15" fmla="*/ 111 h 128"/>
                <a:gd name="T16" fmla="*/ 0 w 246"/>
                <a:gd name="T17" fmla="*/ 111 h 128"/>
                <a:gd name="T18" fmla="*/ 3 w 246"/>
                <a:gd name="T19" fmla="*/ 113 h 128"/>
                <a:gd name="T20" fmla="*/ 10 w 246"/>
                <a:gd name="T21" fmla="*/ 118 h 128"/>
                <a:gd name="T22" fmla="*/ 37 w 246"/>
                <a:gd name="T23" fmla="*/ 123 h 128"/>
                <a:gd name="T24" fmla="*/ 76 w 246"/>
                <a:gd name="T25" fmla="*/ 128 h 128"/>
                <a:gd name="T26" fmla="*/ 123 w 246"/>
                <a:gd name="T27" fmla="*/ 128 h 128"/>
                <a:gd name="T28" fmla="*/ 123 w 246"/>
                <a:gd name="T29" fmla="*/ 128 h 128"/>
                <a:gd name="T30" fmla="*/ 170 w 246"/>
                <a:gd name="T31" fmla="*/ 128 h 128"/>
                <a:gd name="T32" fmla="*/ 209 w 246"/>
                <a:gd name="T33" fmla="*/ 123 h 128"/>
                <a:gd name="T34" fmla="*/ 236 w 246"/>
                <a:gd name="T35" fmla="*/ 118 h 128"/>
                <a:gd name="T36" fmla="*/ 244 w 246"/>
                <a:gd name="T37" fmla="*/ 113 h 128"/>
                <a:gd name="T38" fmla="*/ 246 w 246"/>
                <a:gd name="T39" fmla="*/ 111 h 128"/>
                <a:gd name="T40" fmla="*/ 246 w 246"/>
                <a:gd name="T41" fmla="*/ 20 h 128"/>
                <a:gd name="T42" fmla="*/ 246 w 246"/>
                <a:gd name="T43" fmla="*/ 20 h 128"/>
                <a:gd name="T44" fmla="*/ 244 w 246"/>
                <a:gd name="T45" fmla="*/ 15 h 128"/>
                <a:gd name="T46" fmla="*/ 236 w 246"/>
                <a:gd name="T47" fmla="*/ 10 h 128"/>
                <a:gd name="T48" fmla="*/ 209 w 246"/>
                <a:gd name="T49" fmla="*/ 5 h 128"/>
                <a:gd name="T50" fmla="*/ 170 w 246"/>
                <a:gd name="T51" fmla="*/ 0 h 128"/>
                <a:gd name="T52" fmla="*/ 123 w 246"/>
                <a:gd name="T53" fmla="*/ 0 h 128"/>
                <a:gd name="T54" fmla="*/ 123 w 246"/>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28"/>
                <a:gd name="T86" fmla="*/ 246 w 246"/>
                <a:gd name="T87" fmla="*/ 128 h 1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28">
                  <a:moveTo>
                    <a:pt x="123" y="0"/>
                  </a:moveTo>
                  <a:lnTo>
                    <a:pt x="123" y="0"/>
                  </a:lnTo>
                  <a:lnTo>
                    <a:pt x="76" y="0"/>
                  </a:lnTo>
                  <a:lnTo>
                    <a:pt x="37" y="5"/>
                  </a:lnTo>
                  <a:lnTo>
                    <a:pt x="10" y="10"/>
                  </a:lnTo>
                  <a:lnTo>
                    <a:pt x="3" y="15"/>
                  </a:lnTo>
                  <a:lnTo>
                    <a:pt x="0" y="20"/>
                  </a:lnTo>
                  <a:lnTo>
                    <a:pt x="0" y="111"/>
                  </a:lnTo>
                  <a:lnTo>
                    <a:pt x="3" y="113"/>
                  </a:lnTo>
                  <a:lnTo>
                    <a:pt x="10" y="118"/>
                  </a:lnTo>
                  <a:lnTo>
                    <a:pt x="37" y="123"/>
                  </a:lnTo>
                  <a:lnTo>
                    <a:pt x="76" y="128"/>
                  </a:lnTo>
                  <a:lnTo>
                    <a:pt x="123" y="128"/>
                  </a:lnTo>
                  <a:lnTo>
                    <a:pt x="170" y="128"/>
                  </a:lnTo>
                  <a:lnTo>
                    <a:pt x="209" y="123"/>
                  </a:lnTo>
                  <a:lnTo>
                    <a:pt x="236" y="118"/>
                  </a:lnTo>
                  <a:lnTo>
                    <a:pt x="244" y="113"/>
                  </a:lnTo>
                  <a:lnTo>
                    <a:pt x="246" y="111"/>
                  </a:lnTo>
                  <a:lnTo>
                    <a:pt x="246" y="20"/>
                  </a:lnTo>
                  <a:lnTo>
                    <a:pt x="244" y="15"/>
                  </a:lnTo>
                  <a:lnTo>
                    <a:pt x="236" y="10"/>
                  </a:lnTo>
                  <a:lnTo>
                    <a:pt x="209" y="5"/>
                  </a:lnTo>
                  <a:lnTo>
                    <a:pt x="170" y="0"/>
                  </a:lnTo>
                  <a:lnTo>
                    <a:pt x="123"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72" name="Freeform 71"/>
            <p:cNvSpPr>
              <a:spLocks/>
            </p:cNvSpPr>
            <p:nvPr/>
          </p:nvSpPr>
          <p:spPr bwMode="auto">
            <a:xfrm>
              <a:off x="3485" y="2650"/>
              <a:ext cx="246" cy="17"/>
            </a:xfrm>
            <a:custGeom>
              <a:avLst/>
              <a:gdLst>
                <a:gd name="T0" fmla="*/ 0 w 246"/>
                <a:gd name="T1" fmla="*/ 0 h 17"/>
                <a:gd name="T2" fmla="*/ 0 w 246"/>
                <a:gd name="T3" fmla="*/ 0 h 17"/>
                <a:gd name="T4" fmla="*/ 3 w 246"/>
                <a:gd name="T5" fmla="*/ 2 h 17"/>
                <a:gd name="T6" fmla="*/ 10 w 246"/>
                <a:gd name="T7" fmla="*/ 7 h 17"/>
                <a:gd name="T8" fmla="*/ 37 w 246"/>
                <a:gd name="T9" fmla="*/ 12 h 17"/>
                <a:gd name="T10" fmla="*/ 76 w 246"/>
                <a:gd name="T11" fmla="*/ 17 h 17"/>
                <a:gd name="T12" fmla="*/ 123 w 246"/>
                <a:gd name="T13" fmla="*/ 17 h 17"/>
                <a:gd name="T14" fmla="*/ 123 w 246"/>
                <a:gd name="T15" fmla="*/ 17 h 17"/>
                <a:gd name="T16" fmla="*/ 170 w 246"/>
                <a:gd name="T17" fmla="*/ 17 h 17"/>
                <a:gd name="T18" fmla="*/ 209 w 246"/>
                <a:gd name="T19" fmla="*/ 12 h 17"/>
                <a:gd name="T20" fmla="*/ 236 w 246"/>
                <a:gd name="T21" fmla="*/ 7 h 17"/>
                <a:gd name="T22" fmla="*/ 244 w 246"/>
                <a:gd name="T23" fmla="*/ 2 h 17"/>
                <a:gd name="T24" fmla="*/ 246 w 246"/>
                <a:gd name="T25" fmla="*/ 0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6"/>
                <a:gd name="T40" fmla="*/ 0 h 17"/>
                <a:gd name="T41" fmla="*/ 246 w 246"/>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6" h="17">
                  <a:moveTo>
                    <a:pt x="0" y="0"/>
                  </a:moveTo>
                  <a:lnTo>
                    <a:pt x="0" y="0"/>
                  </a:lnTo>
                  <a:lnTo>
                    <a:pt x="3" y="2"/>
                  </a:lnTo>
                  <a:lnTo>
                    <a:pt x="10" y="7"/>
                  </a:lnTo>
                  <a:lnTo>
                    <a:pt x="37" y="12"/>
                  </a:lnTo>
                  <a:lnTo>
                    <a:pt x="76" y="17"/>
                  </a:lnTo>
                  <a:lnTo>
                    <a:pt x="123" y="17"/>
                  </a:lnTo>
                  <a:lnTo>
                    <a:pt x="170" y="17"/>
                  </a:lnTo>
                  <a:lnTo>
                    <a:pt x="209" y="12"/>
                  </a:lnTo>
                  <a:lnTo>
                    <a:pt x="236" y="7"/>
                  </a:lnTo>
                  <a:lnTo>
                    <a:pt x="244" y="2"/>
                  </a:lnTo>
                  <a:lnTo>
                    <a:pt x="246"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73" name="Freeform 72"/>
            <p:cNvSpPr>
              <a:spLocks/>
            </p:cNvSpPr>
            <p:nvPr/>
          </p:nvSpPr>
          <p:spPr bwMode="auto">
            <a:xfrm>
              <a:off x="2937" y="3043"/>
              <a:ext cx="246" cy="128"/>
            </a:xfrm>
            <a:custGeom>
              <a:avLst/>
              <a:gdLst>
                <a:gd name="T0" fmla="*/ 123 w 246"/>
                <a:gd name="T1" fmla="*/ 0 h 128"/>
                <a:gd name="T2" fmla="*/ 123 w 246"/>
                <a:gd name="T3" fmla="*/ 0 h 128"/>
                <a:gd name="T4" fmla="*/ 76 w 246"/>
                <a:gd name="T5" fmla="*/ 0 h 128"/>
                <a:gd name="T6" fmla="*/ 36 w 246"/>
                <a:gd name="T7" fmla="*/ 5 h 128"/>
                <a:gd name="T8" fmla="*/ 9 w 246"/>
                <a:gd name="T9" fmla="*/ 10 h 128"/>
                <a:gd name="T10" fmla="*/ 2 w 246"/>
                <a:gd name="T11" fmla="*/ 15 h 128"/>
                <a:gd name="T12" fmla="*/ 0 w 246"/>
                <a:gd name="T13" fmla="*/ 20 h 128"/>
                <a:gd name="T14" fmla="*/ 0 w 246"/>
                <a:gd name="T15" fmla="*/ 111 h 128"/>
                <a:gd name="T16" fmla="*/ 0 w 246"/>
                <a:gd name="T17" fmla="*/ 111 h 128"/>
                <a:gd name="T18" fmla="*/ 2 w 246"/>
                <a:gd name="T19" fmla="*/ 113 h 128"/>
                <a:gd name="T20" fmla="*/ 9 w 246"/>
                <a:gd name="T21" fmla="*/ 118 h 128"/>
                <a:gd name="T22" fmla="*/ 36 w 246"/>
                <a:gd name="T23" fmla="*/ 123 h 128"/>
                <a:gd name="T24" fmla="*/ 76 w 246"/>
                <a:gd name="T25" fmla="*/ 128 h 128"/>
                <a:gd name="T26" fmla="*/ 123 w 246"/>
                <a:gd name="T27" fmla="*/ 128 h 128"/>
                <a:gd name="T28" fmla="*/ 123 w 246"/>
                <a:gd name="T29" fmla="*/ 128 h 128"/>
                <a:gd name="T30" fmla="*/ 172 w 246"/>
                <a:gd name="T31" fmla="*/ 128 h 128"/>
                <a:gd name="T32" fmla="*/ 211 w 246"/>
                <a:gd name="T33" fmla="*/ 123 h 128"/>
                <a:gd name="T34" fmla="*/ 238 w 246"/>
                <a:gd name="T35" fmla="*/ 118 h 128"/>
                <a:gd name="T36" fmla="*/ 243 w 246"/>
                <a:gd name="T37" fmla="*/ 113 h 128"/>
                <a:gd name="T38" fmla="*/ 246 w 246"/>
                <a:gd name="T39" fmla="*/ 111 h 128"/>
                <a:gd name="T40" fmla="*/ 246 w 246"/>
                <a:gd name="T41" fmla="*/ 20 h 128"/>
                <a:gd name="T42" fmla="*/ 246 w 246"/>
                <a:gd name="T43" fmla="*/ 20 h 128"/>
                <a:gd name="T44" fmla="*/ 243 w 246"/>
                <a:gd name="T45" fmla="*/ 15 h 128"/>
                <a:gd name="T46" fmla="*/ 238 w 246"/>
                <a:gd name="T47" fmla="*/ 10 h 128"/>
                <a:gd name="T48" fmla="*/ 211 w 246"/>
                <a:gd name="T49" fmla="*/ 5 h 128"/>
                <a:gd name="T50" fmla="*/ 172 w 246"/>
                <a:gd name="T51" fmla="*/ 0 h 128"/>
                <a:gd name="T52" fmla="*/ 123 w 246"/>
                <a:gd name="T53" fmla="*/ 0 h 128"/>
                <a:gd name="T54" fmla="*/ 123 w 246"/>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28"/>
                <a:gd name="T86" fmla="*/ 246 w 246"/>
                <a:gd name="T87" fmla="*/ 128 h 1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28">
                  <a:moveTo>
                    <a:pt x="123" y="0"/>
                  </a:moveTo>
                  <a:lnTo>
                    <a:pt x="123" y="0"/>
                  </a:lnTo>
                  <a:lnTo>
                    <a:pt x="76" y="0"/>
                  </a:lnTo>
                  <a:lnTo>
                    <a:pt x="36" y="5"/>
                  </a:lnTo>
                  <a:lnTo>
                    <a:pt x="9" y="10"/>
                  </a:lnTo>
                  <a:lnTo>
                    <a:pt x="2" y="15"/>
                  </a:lnTo>
                  <a:lnTo>
                    <a:pt x="0" y="20"/>
                  </a:lnTo>
                  <a:lnTo>
                    <a:pt x="0" y="111"/>
                  </a:lnTo>
                  <a:lnTo>
                    <a:pt x="2" y="113"/>
                  </a:lnTo>
                  <a:lnTo>
                    <a:pt x="9" y="118"/>
                  </a:lnTo>
                  <a:lnTo>
                    <a:pt x="36" y="123"/>
                  </a:lnTo>
                  <a:lnTo>
                    <a:pt x="76" y="128"/>
                  </a:lnTo>
                  <a:lnTo>
                    <a:pt x="123" y="128"/>
                  </a:lnTo>
                  <a:lnTo>
                    <a:pt x="172" y="128"/>
                  </a:lnTo>
                  <a:lnTo>
                    <a:pt x="211" y="123"/>
                  </a:lnTo>
                  <a:lnTo>
                    <a:pt x="238" y="118"/>
                  </a:lnTo>
                  <a:lnTo>
                    <a:pt x="243" y="113"/>
                  </a:lnTo>
                  <a:lnTo>
                    <a:pt x="246" y="111"/>
                  </a:lnTo>
                  <a:lnTo>
                    <a:pt x="246" y="20"/>
                  </a:lnTo>
                  <a:lnTo>
                    <a:pt x="243" y="15"/>
                  </a:lnTo>
                  <a:lnTo>
                    <a:pt x="238" y="10"/>
                  </a:lnTo>
                  <a:lnTo>
                    <a:pt x="211" y="5"/>
                  </a:lnTo>
                  <a:lnTo>
                    <a:pt x="172" y="0"/>
                  </a:lnTo>
                  <a:lnTo>
                    <a:pt x="123"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74" name="Freeform 73"/>
            <p:cNvSpPr>
              <a:spLocks/>
            </p:cNvSpPr>
            <p:nvPr/>
          </p:nvSpPr>
          <p:spPr bwMode="auto">
            <a:xfrm>
              <a:off x="2937" y="3043"/>
              <a:ext cx="246" cy="37"/>
            </a:xfrm>
            <a:custGeom>
              <a:avLst/>
              <a:gdLst>
                <a:gd name="T0" fmla="*/ 0 w 246"/>
                <a:gd name="T1" fmla="*/ 20 h 37"/>
                <a:gd name="T2" fmla="*/ 0 w 246"/>
                <a:gd name="T3" fmla="*/ 20 h 37"/>
                <a:gd name="T4" fmla="*/ 2 w 246"/>
                <a:gd name="T5" fmla="*/ 22 h 37"/>
                <a:gd name="T6" fmla="*/ 9 w 246"/>
                <a:gd name="T7" fmla="*/ 27 h 37"/>
                <a:gd name="T8" fmla="*/ 36 w 246"/>
                <a:gd name="T9" fmla="*/ 32 h 37"/>
                <a:gd name="T10" fmla="*/ 76 w 246"/>
                <a:gd name="T11" fmla="*/ 37 h 37"/>
                <a:gd name="T12" fmla="*/ 123 w 246"/>
                <a:gd name="T13" fmla="*/ 37 h 37"/>
                <a:gd name="T14" fmla="*/ 123 w 246"/>
                <a:gd name="T15" fmla="*/ 37 h 37"/>
                <a:gd name="T16" fmla="*/ 172 w 246"/>
                <a:gd name="T17" fmla="*/ 37 h 37"/>
                <a:gd name="T18" fmla="*/ 211 w 246"/>
                <a:gd name="T19" fmla="*/ 32 h 37"/>
                <a:gd name="T20" fmla="*/ 238 w 246"/>
                <a:gd name="T21" fmla="*/ 27 h 37"/>
                <a:gd name="T22" fmla="*/ 243 w 246"/>
                <a:gd name="T23" fmla="*/ 22 h 37"/>
                <a:gd name="T24" fmla="*/ 246 w 246"/>
                <a:gd name="T25" fmla="*/ 20 h 37"/>
                <a:gd name="T26" fmla="*/ 246 w 246"/>
                <a:gd name="T27" fmla="*/ 20 h 37"/>
                <a:gd name="T28" fmla="*/ 243 w 246"/>
                <a:gd name="T29" fmla="*/ 15 h 37"/>
                <a:gd name="T30" fmla="*/ 238 w 246"/>
                <a:gd name="T31" fmla="*/ 10 h 37"/>
                <a:gd name="T32" fmla="*/ 211 w 246"/>
                <a:gd name="T33" fmla="*/ 5 h 37"/>
                <a:gd name="T34" fmla="*/ 172 w 246"/>
                <a:gd name="T35" fmla="*/ 0 h 37"/>
                <a:gd name="T36" fmla="*/ 123 w 246"/>
                <a:gd name="T37" fmla="*/ 0 h 37"/>
                <a:gd name="T38" fmla="*/ 123 w 246"/>
                <a:gd name="T39" fmla="*/ 0 h 37"/>
                <a:gd name="T40" fmla="*/ 76 w 246"/>
                <a:gd name="T41" fmla="*/ 0 h 37"/>
                <a:gd name="T42" fmla="*/ 36 w 246"/>
                <a:gd name="T43" fmla="*/ 5 h 37"/>
                <a:gd name="T44" fmla="*/ 9 w 246"/>
                <a:gd name="T45" fmla="*/ 10 h 37"/>
                <a:gd name="T46" fmla="*/ 2 w 246"/>
                <a:gd name="T47" fmla="*/ 15 h 37"/>
                <a:gd name="T48" fmla="*/ 0 w 246"/>
                <a:gd name="T49" fmla="*/ 20 h 37"/>
                <a:gd name="T50" fmla="*/ 0 w 246"/>
                <a:gd name="T51" fmla="*/ 20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6"/>
                <a:gd name="T79" fmla="*/ 0 h 37"/>
                <a:gd name="T80" fmla="*/ 246 w 24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6" h="37">
                  <a:moveTo>
                    <a:pt x="0" y="20"/>
                  </a:moveTo>
                  <a:lnTo>
                    <a:pt x="0" y="20"/>
                  </a:lnTo>
                  <a:lnTo>
                    <a:pt x="2" y="22"/>
                  </a:lnTo>
                  <a:lnTo>
                    <a:pt x="9" y="27"/>
                  </a:lnTo>
                  <a:lnTo>
                    <a:pt x="36" y="32"/>
                  </a:lnTo>
                  <a:lnTo>
                    <a:pt x="76" y="37"/>
                  </a:lnTo>
                  <a:lnTo>
                    <a:pt x="123" y="37"/>
                  </a:lnTo>
                  <a:lnTo>
                    <a:pt x="172" y="37"/>
                  </a:lnTo>
                  <a:lnTo>
                    <a:pt x="211" y="32"/>
                  </a:lnTo>
                  <a:lnTo>
                    <a:pt x="238" y="27"/>
                  </a:lnTo>
                  <a:lnTo>
                    <a:pt x="243" y="22"/>
                  </a:lnTo>
                  <a:lnTo>
                    <a:pt x="246" y="20"/>
                  </a:lnTo>
                  <a:lnTo>
                    <a:pt x="243" y="15"/>
                  </a:lnTo>
                  <a:lnTo>
                    <a:pt x="238" y="10"/>
                  </a:lnTo>
                  <a:lnTo>
                    <a:pt x="211" y="5"/>
                  </a:lnTo>
                  <a:lnTo>
                    <a:pt x="172" y="0"/>
                  </a:lnTo>
                  <a:lnTo>
                    <a:pt x="123" y="0"/>
                  </a:lnTo>
                  <a:lnTo>
                    <a:pt x="76" y="0"/>
                  </a:lnTo>
                  <a:lnTo>
                    <a:pt x="36" y="5"/>
                  </a:lnTo>
                  <a:lnTo>
                    <a:pt x="9" y="10"/>
                  </a:lnTo>
                  <a:lnTo>
                    <a:pt x="2" y="15"/>
                  </a:lnTo>
                  <a:lnTo>
                    <a:pt x="0" y="2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75" name="Freeform 74"/>
            <p:cNvSpPr>
              <a:spLocks/>
            </p:cNvSpPr>
            <p:nvPr/>
          </p:nvSpPr>
          <p:spPr bwMode="auto">
            <a:xfrm>
              <a:off x="2937" y="3043"/>
              <a:ext cx="246" cy="128"/>
            </a:xfrm>
            <a:custGeom>
              <a:avLst/>
              <a:gdLst>
                <a:gd name="T0" fmla="*/ 123 w 246"/>
                <a:gd name="T1" fmla="*/ 0 h 128"/>
                <a:gd name="T2" fmla="*/ 123 w 246"/>
                <a:gd name="T3" fmla="*/ 0 h 128"/>
                <a:gd name="T4" fmla="*/ 76 w 246"/>
                <a:gd name="T5" fmla="*/ 0 h 128"/>
                <a:gd name="T6" fmla="*/ 36 w 246"/>
                <a:gd name="T7" fmla="*/ 5 h 128"/>
                <a:gd name="T8" fmla="*/ 9 w 246"/>
                <a:gd name="T9" fmla="*/ 10 h 128"/>
                <a:gd name="T10" fmla="*/ 2 w 246"/>
                <a:gd name="T11" fmla="*/ 15 h 128"/>
                <a:gd name="T12" fmla="*/ 0 w 246"/>
                <a:gd name="T13" fmla="*/ 20 h 128"/>
                <a:gd name="T14" fmla="*/ 0 w 246"/>
                <a:gd name="T15" fmla="*/ 111 h 128"/>
                <a:gd name="T16" fmla="*/ 0 w 246"/>
                <a:gd name="T17" fmla="*/ 111 h 128"/>
                <a:gd name="T18" fmla="*/ 2 w 246"/>
                <a:gd name="T19" fmla="*/ 113 h 128"/>
                <a:gd name="T20" fmla="*/ 9 w 246"/>
                <a:gd name="T21" fmla="*/ 118 h 128"/>
                <a:gd name="T22" fmla="*/ 36 w 246"/>
                <a:gd name="T23" fmla="*/ 123 h 128"/>
                <a:gd name="T24" fmla="*/ 76 w 246"/>
                <a:gd name="T25" fmla="*/ 128 h 128"/>
                <a:gd name="T26" fmla="*/ 123 w 246"/>
                <a:gd name="T27" fmla="*/ 128 h 128"/>
                <a:gd name="T28" fmla="*/ 123 w 246"/>
                <a:gd name="T29" fmla="*/ 128 h 128"/>
                <a:gd name="T30" fmla="*/ 172 w 246"/>
                <a:gd name="T31" fmla="*/ 128 h 128"/>
                <a:gd name="T32" fmla="*/ 211 w 246"/>
                <a:gd name="T33" fmla="*/ 123 h 128"/>
                <a:gd name="T34" fmla="*/ 238 w 246"/>
                <a:gd name="T35" fmla="*/ 118 h 128"/>
                <a:gd name="T36" fmla="*/ 243 w 246"/>
                <a:gd name="T37" fmla="*/ 113 h 128"/>
                <a:gd name="T38" fmla="*/ 246 w 246"/>
                <a:gd name="T39" fmla="*/ 111 h 128"/>
                <a:gd name="T40" fmla="*/ 246 w 246"/>
                <a:gd name="T41" fmla="*/ 20 h 128"/>
                <a:gd name="T42" fmla="*/ 246 w 246"/>
                <a:gd name="T43" fmla="*/ 20 h 128"/>
                <a:gd name="T44" fmla="*/ 243 w 246"/>
                <a:gd name="T45" fmla="*/ 15 h 128"/>
                <a:gd name="T46" fmla="*/ 238 w 246"/>
                <a:gd name="T47" fmla="*/ 10 h 128"/>
                <a:gd name="T48" fmla="*/ 211 w 246"/>
                <a:gd name="T49" fmla="*/ 5 h 128"/>
                <a:gd name="T50" fmla="*/ 172 w 246"/>
                <a:gd name="T51" fmla="*/ 0 h 128"/>
                <a:gd name="T52" fmla="*/ 123 w 246"/>
                <a:gd name="T53" fmla="*/ 0 h 128"/>
                <a:gd name="T54" fmla="*/ 123 w 246"/>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6"/>
                <a:gd name="T85" fmla="*/ 0 h 128"/>
                <a:gd name="T86" fmla="*/ 246 w 246"/>
                <a:gd name="T87" fmla="*/ 128 h 12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6" h="128">
                  <a:moveTo>
                    <a:pt x="123" y="0"/>
                  </a:moveTo>
                  <a:lnTo>
                    <a:pt x="123" y="0"/>
                  </a:lnTo>
                  <a:lnTo>
                    <a:pt x="76" y="0"/>
                  </a:lnTo>
                  <a:lnTo>
                    <a:pt x="36" y="5"/>
                  </a:lnTo>
                  <a:lnTo>
                    <a:pt x="9" y="10"/>
                  </a:lnTo>
                  <a:lnTo>
                    <a:pt x="2" y="15"/>
                  </a:lnTo>
                  <a:lnTo>
                    <a:pt x="0" y="20"/>
                  </a:lnTo>
                  <a:lnTo>
                    <a:pt x="0" y="111"/>
                  </a:lnTo>
                  <a:lnTo>
                    <a:pt x="2" y="113"/>
                  </a:lnTo>
                  <a:lnTo>
                    <a:pt x="9" y="118"/>
                  </a:lnTo>
                  <a:lnTo>
                    <a:pt x="36" y="123"/>
                  </a:lnTo>
                  <a:lnTo>
                    <a:pt x="76" y="128"/>
                  </a:lnTo>
                  <a:lnTo>
                    <a:pt x="123" y="128"/>
                  </a:lnTo>
                  <a:lnTo>
                    <a:pt x="172" y="128"/>
                  </a:lnTo>
                  <a:lnTo>
                    <a:pt x="211" y="123"/>
                  </a:lnTo>
                  <a:lnTo>
                    <a:pt x="238" y="118"/>
                  </a:lnTo>
                  <a:lnTo>
                    <a:pt x="243" y="113"/>
                  </a:lnTo>
                  <a:lnTo>
                    <a:pt x="246" y="111"/>
                  </a:lnTo>
                  <a:lnTo>
                    <a:pt x="246" y="20"/>
                  </a:lnTo>
                  <a:lnTo>
                    <a:pt x="243" y="15"/>
                  </a:lnTo>
                  <a:lnTo>
                    <a:pt x="238" y="10"/>
                  </a:lnTo>
                  <a:lnTo>
                    <a:pt x="211" y="5"/>
                  </a:lnTo>
                  <a:lnTo>
                    <a:pt x="172" y="0"/>
                  </a:lnTo>
                  <a:lnTo>
                    <a:pt x="123"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76" name="Freeform 75"/>
            <p:cNvSpPr>
              <a:spLocks/>
            </p:cNvSpPr>
            <p:nvPr/>
          </p:nvSpPr>
          <p:spPr bwMode="auto">
            <a:xfrm>
              <a:off x="2937" y="3063"/>
              <a:ext cx="246" cy="17"/>
            </a:xfrm>
            <a:custGeom>
              <a:avLst/>
              <a:gdLst>
                <a:gd name="T0" fmla="*/ 0 w 246"/>
                <a:gd name="T1" fmla="*/ 0 h 17"/>
                <a:gd name="T2" fmla="*/ 0 w 246"/>
                <a:gd name="T3" fmla="*/ 0 h 17"/>
                <a:gd name="T4" fmla="*/ 2 w 246"/>
                <a:gd name="T5" fmla="*/ 2 h 17"/>
                <a:gd name="T6" fmla="*/ 9 w 246"/>
                <a:gd name="T7" fmla="*/ 7 h 17"/>
                <a:gd name="T8" fmla="*/ 36 w 246"/>
                <a:gd name="T9" fmla="*/ 12 h 17"/>
                <a:gd name="T10" fmla="*/ 76 w 246"/>
                <a:gd name="T11" fmla="*/ 17 h 17"/>
                <a:gd name="T12" fmla="*/ 123 w 246"/>
                <a:gd name="T13" fmla="*/ 17 h 17"/>
                <a:gd name="T14" fmla="*/ 123 w 246"/>
                <a:gd name="T15" fmla="*/ 17 h 17"/>
                <a:gd name="T16" fmla="*/ 172 w 246"/>
                <a:gd name="T17" fmla="*/ 17 h 17"/>
                <a:gd name="T18" fmla="*/ 211 w 246"/>
                <a:gd name="T19" fmla="*/ 12 h 17"/>
                <a:gd name="T20" fmla="*/ 238 w 246"/>
                <a:gd name="T21" fmla="*/ 7 h 17"/>
                <a:gd name="T22" fmla="*/ 243 w 246"/>
                <a:gd name="T23" fmla="*/ 2 h 17"/>
                <a:gd name="T24" fmla="*/ 246 w 246"/>
                <a:gd name="T25" fmla="*/ 0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6"/>
                <a:gd name="T40" fmla="*/ 0 h 17"/>
                <a:gd name="T41" fmla="*/ 246 w 246"/>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6" h="17">
                  <a:moveTo>
                    <a:pt x="0" y="0"/>
                  </a:moveTo>
                  <a:lnTo>
                    <a:pt x="0" y="0"/>
                  </a:lnTo>
                  <a:lnTo>
                    <a:pt x="2" y="2"/>
                  </a:lnTo>
                  <a:lnTo>
                    <a:pt x="9" y="7"/>
                  </a:lnTo>
                  <a:lnTo>
                    <a:pt x="36" y="12"/>
                  </a:lnTo>
                  <a:lnTo>
                    <a:pt x="76" y="17"/>
                  </a:lnTo>
                  <a:lnTo>
                    <a:pt x="123" y="17"/>
                  </a:lnTo>
                  <a:lnTo>
                    <a:pt x="172" y="17"/>
                  </a:lnTo>
                  <a:lnTo>
                    <a:pt x="211" y="12"/>
                  </a:lnTo>
                  <a:lnTo>
                    <a:pt x="238" y="7"/>
                  </a:lnTo>
                  <a:lnTo>
                    <a:pt x="243" y="2"/>
                  </a:lnTo>
                  <a:lnTo>
                    <a:pt x="246"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77" name="Rectangle 76"/>
            <p:cNvSpPr>
              <a:spLocks noChangeArrowheads="1"/>
            </p:cNvSpPr>
            <p:nvPr/>
          </p:nvSpPr>
          <p:spPr bwMode="auto">
            <a:xfrm>
              <a:off x="2317" y="1612"/>
              <a:ext cx="58"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a:t>
              </a:r>
              <a:endParaRPr lang="en-GB"/>
            </a:p>
          </p:txBody>
        </p:sp>
        <p:sp>
          <p:nvSpPr>
            <p:cNvPr id="29778" name="Rectangle 77"/>
            <p:cNvSpPr>
              <a:spLocks noChangeArrowheads="1"/>
            </p:cNvSpPr>
            <p:nvPr/>
          </p:nvSpPr>
          <p:spPr bwMode="auto">
            <a:xfrm>
              <a:off x="2740" y="2306"/>
              <a:ext cx="58"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a:t>
              </a:r>
              <a:endParaRPr lang="en-GB"/>
            </a:p>
          </p:txBody>
        </p:sp>
        <p:sp>
          <p:nvSpPr>
            <p:cNvPr id="29779" name="Rectangle 78"/>
            <p:cNvSpPr>
              <a:spLocks noChangeArrowheads="1"/>
            </p:cNvSpPr>
            <p:nvPr/>
          </p:nvSpPr>
          <p:spPr bwMode="auto">
            <a:xfrm>
              <a:off x="3488" y="1681"/>
              <a:ext cx="58"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a:t>
              </a:r>
              <a:endParaRPr lang="en-GB"/>
            </a:p>
          </p:txBody>
        </p:sp>
        <p:sp>
          <p:nvSpPr>
            <p:cNvPr id="29780" name="Rectangle 79"/>
            <p:cNvSpPr>
              <a:spLocks noChangeArrowheads="1"/>
            </p:cNvSpPr>
            <p:nvPr/>
          </p:nvSpPr>
          <p:spPr bwMode="auto">
            <a:xfrm>
              <a:off x="3586" y="2667"/>
              <a:ext cx="58"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a:t>
              </a:r>
              <a:endParaRPr lang="en-GB"/>
            </a:p>
          </p:txBody>
        </p:sp>
        <p:sp>
          <p:nvSpPr>
            <p:cNvPr id="29781" name="Rectangle 80"/>
            <p:cNvSpPr>
              <a:spLocks noChangeArrowheads="1"/>
            </p:cNvSpPr>
            <p:nvPr/>
          </p:nvSpPr>
          <p:spPr bwMode="auto">
            <a:xfrm>
              <a:off x="3030" y="3083"/>
              <a:ext cx="58"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sz="1000">
                  <a:solidFill>
                    <a:srgbClr val="000000"/>
                  </a:solidFill>
                  <a:latin typeface="Myriad Roman" charset="0"/>
                </a:rPr>
                <a:t>R</a:t>
              </a:r>
              <a:endParaRPr lang="en-GB"/>
            </a:p>
          </p:txBody>
        </p:sp>
        <p:sp>
          <p:nvSpPr>
            <p:cNvPr id="29782" name="Line 81"/>
            <p:cNvSpPr>
              <a:spLocks noChangeShapeType="1"/>
            </p:cNvSpPr>
            <p:nvPr/>
          </p:nvSpPr>
          <p:spPr bwMode="auto">
            <a:xfrm>
              <a:off x="2784" y="2396"/>
              <a:ext cx="209" cy="664"/>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83" name="Line 82"/>
            <p:cNvSpPr>
              <a:spLocks noChangeShapeType="1"/>
            </p:cNvSpPr>
            <p:nvPr/>
          </p:nvSpPr>
          <p:spPr bwMode="auto">
            <a:xfrm>
              <a:off x="2890" y="2328"/>
              <a:ext cx="689" cy="314"/>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84" name="Line 83"/>
            <p:cNvSpPr>
              <a:spLocks noChangeShapeType="1"/>
            </p:cNvSpPr>
            <p:nvPr/>
          </p:nvSpPr>
          <p:spPr bwMode="auto">
            <a:xfrm>
              <a:off x="2356" y="1703"/>
              <a:ext cx="396" cy="57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85" name="Line 84"/>
            <p:cNvSpPr>
              <a:spLocks noChangeShapeType="1"/>
            </p:cNvSpPr>
            <p:nvPr/>
          </p:nvSpPr>
          <p:spPr bwMode="auto">
            <a:xfrm>
              <a:off x="2172" y="1275"/>
              <a:ext cx="172" cy="31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9701" name="TextBox 84"/>
          <p:cNvSpPr txBox="1">
            <a:spLocks noChangeArrowheads="1"/>
          </p:cNvSpPr>
          <p:nvPr/>
        </p:nvSpPr>
        <p:spPr bwMode="auto">
          <a:xfrm>
            <a:off x="5410200" y="1600200"/>
            <a:ext cx="347503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TSPEC from Sender to anyone</a:t>
            </a:r>
          </a:p>
          <a:p>
            <a:r>
              <a:rPr lang="en-US" sz="2000"/>
              <a:t>receiving info</a:t>
            </a:r>
          </a:p>
          <a:p>
            <a:endParaRPr lang="en-US" sz="2000"/>
          </a:p>
          <a:p>
            <a:r>
              <a:rPr lang="en-US" sz="2000"/>
              <a:t>Merge requests for multicast</a:t>
            </a:r>
          </a:p>
          <a:p>
            <a:r>
              <a:rPr lang="en-US" sz="2000"/>
              <a:t>Has softstate refreshed every 30</a:t>
            </a:r>
          </a:p>
          <a:p>
            <a:r>
              <a:rPr lang="en-US" sz="2000"/>
              <a:t>secs</a:t>
            </a:r>
          </a:p>
          <a:p>
            <a:endParaRPr lang="en-US" sz="2000"/>
          </a:p>
          <a:p>
            <a:r>
              <a:rPr lang="en-US" sz="2000"/>
              <a:t>Contains Sender</a:t>
            </a:r>
            <a:r>
              <a:rPr lang="ja-JP" altLang="en-US" sz="2000"/>
              <a:t>’</a:t>
            </a:r>
            <a:r>
              <a:rPr lang="en-US" altLang="ja-JP" sz="2000"/>
              <a:t>s TSPEC and</a:t>
            </a:r>
          </a:p>
          <a:p>
            <a:r>
              <a:rPr lang="en-US" sz="2000"/>
              <a:t>my RSPEC.. what I need</a:t>
            </a:r>
          </a:p>
        </p:txBody>
      </p:sp>
      <p:sp>
        <p:nvSpPr>
          <p:cNvPr id="29702" name="Right Arrow 87"/>
          <p:cNvSpPr>
            <a:spLocks noChangeArrowheads="1"/>
          </p:cNvSpPr>
          <p:nvPr/>
        </p:nvSpPr>
        <p:spPr bwMode="auto">
          <a:xfrm>
            <a:off x="5410200" y="2057400"/>
            <a:ext cx="46038" cy="46038"/>
          </a:xfrm>
          <a:prstGeom prst="rightArrow">
            <a:avLst>
              <a:gd name="adj1" fmla="val 50000"/>
              <a:gd name="adj2" fmla="val 50000"/>
            </a:avLst>
          </a:prstGeom>
          <a:solidFill>
            <a:schemeClr val="accent1"/>
          </a:solidFill>
          <a:ln w="9525">
            <a:solidFill>
              <a:schemeClr val="tx1"/>
            </a:solidFill>
            <a:round/>
            <a:headEnd/>
            <a:tailEnd/>
          </a:ln>
        </p:spPr>
        <p:txBody>
          <a:bodyPr/>
          <a:lstStyle/>
          <a:p>
            <a:endParaRPr lang="en-US"/>
          </a:p>
        </p:txBody>
      </p:sp>
      <p:sp>
        <p:nvSpPr>
          <p:cNvPr id="29703" name="Right Arrow 88"/>
          <p:cNvSpPr>
            <a:spLocks noChangeArrowheads="1"/>
          </p:cNvSpPr>
          <p:nvPr/>
        </p:nvSpPr>
        <p:spPr bwMode="auto">
          <a:xfrm>
            <a:off x="2286000" y="1600200"/>
            <a:ext cx="3124200" cy="304800"/>
          </a:xfrm>
          <a:prstGeom prst="rightArrow">
            <a:avLst>
              <a:gd name="adj1" fmla="val 50000"/>
              <a:gd name="adj2" fmla="val 50016"/>
            </a:avLst>
          </a:prstGeom>
          <a:solidFill>
            <a:schemeClr val="accent1"/>
          </a:solidFill>
          <a:ln w="9525">
            <a:solidFill>
              <a:schemeClr val="tx1"/>
            </a:solidFill>
            <a:round/>
            <a:headEnd/>
            <a:tailEnd/>
          </a:ln>
        </p:spPr>
        <p:txBody>
          <a:bodyPr/>
          <a:lstStyle/>
          <a:p>
            <a:endParaRPr lang="en-US"/>
          </a:p>
        </p:txBody>
      </p:sp>
      <p:cxnSp>
        <p:nvCxnSpPr>
          <p:cNvPr id="29704" name="Straight Arrow Connector 91"/>
          <p:cNvCxnSpPr>
            <a:cxnSpLocks noChangeShapeType="1"/>
          </p:cNvCxnSpPr>
          <p:nvPr/>
        </p:nvCxnSpPr>
        <p:spPr bwMode="auto">
          <a:xfrm rot="10800000" flipV="1">
            <a:off x="3048000" y="2743200"/>
            <a:ext cx="2362200" cy="838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9705" name="Straight Arrow Connector 93"/>
          <p:cNvCxnSpPr>
            <a:cxnSpLocks noChangeShapeType="1"/>
            <a:stCxn id="29701" idx="1"/>
          </p:cNvCxnSpPr>
          <p:nvPr/>
        </p:nvCxnSpPr>
        <p:spPr bwMode="auto">
          <a:xfrm rot="10800000" flipV="1">
            <a:off x="3048000" y="3032125"/>
            <a:ext cx="2362200" cy="6254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9706" name="Straight Arrow Connector 95"/>
          <p:cNvCxnSpPr>
            <a:cxnSpLocks noChangeShapeType="1"/>
          </p:cNvCxnSpPr>
          <p:nvPr/>
        </p:nvCxnSpPr>
        <p:spPr bwMode="auto">
          <a:xfrm rot="10800000" flipV="1">
            <a:off x="5105400" y="3886200"/>
            <a:ext cx="381000" cy="2286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07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7C215326-1753-054F-9565-00A837DF44D1}" type="slidenum">
              <a:rPr lang="en-US" sz="1400"/>
              <a:pPr/>
              <a:t>15</a:t>
            </a:fld>
            <a:endParaRPr lang="en-US" sz="1400"/>
          </a:p>
        </p:txBody>
      </p:sp>
      <p:sp>
        <p:nvSpPr>
          <p:cNvPr id="30723" name="Rectangle 2"/>
          <p:cNvSpPr>
            <a:spLocks noGrp="1" noChangeArrowheads="1"/>
          </p:cNvSpPr>
          <p:nvPr>
            <p:ph type="title"/>
          </p:nvPr>
        </p:nvSpPr>
        <p:spPr>
          <a:xfrm>
            <a:off x="685800" y="304800"/>
            <a:ext cx="7772400" cy="762000"/>
          </a:xfrm>
        </p:spPr>
        <p:txBody>
          <a:bodyPr/>
          <a:lstStyle/>
          <a:p>
            <a:r>
              <a:rPr lang="en-US">
                <a:latin typeface="Times New Roman" charset="0"/>
              </a:rPr>
              <a:t>RSVP versus ATM (Q.2931)</a:t>
            </a:r>
          </a:p>
        </p:txBody>
      </p:sp>
      <p:sp>
        <p:nvSpPr>
          <p:cNvPr id="30724" name="Rectangle 3"/>
          <p:cNvSpPr>
            <a:spLocks noGrp="1" noChangeArrowheads="1"/>
          </p:cNvSpPr>
          <p:nvPr>
            <p:ph type="body" idx="1"/>
          </p:nvPr>
        </p:nvSpPr>
        <p:spPr>
          <a:xfrm>
            <a:off x="685800" y="1295400"/>
            <a:ext cx="7848600" cy="4724400"/>
          </a:xfrm>
        </p:spPr>
        <p:txBody>
          <a:bodyPr/>
          <a:lstStyle/>
          <a:p>
            <a:pPr>
              <a:lnSpc>
                <a:spcPct val="90000"/>
              </a:lnSpc>
            </a:pPr>
            <a:r>
              <a:rPr lang="en-US" dirty="0">
                <a:latin typeface="Times New Roman" charset="0"/>
              </a:rPr>
              <a:t>RSVP</a:t>
            </a:r>
          </a:p>
          <a:p>
            <a:pPr lvl="1">
              <a:lnSpc>
                <a:spcPct val="80000"/>
              </a:lnSpc>
            </a:pPr>
            <a:r>
              <a:rPr lang="en-US" dirty="0">
                <a:solidFill>
                  <a:srgbClr val="FF0000"/>
                </a:solidFill>
                <a:latin typeface="Times New Roman" charset="0"/>
                <a:ea typeface="ＭＳ Ｐゴシック" charset="0"/>
              </a:rPr>
              <a:t>receiver</a:t>
            </a:r>
            <a:r>
              <a:rPr lang="en-US" dirty="0">
                <a:latin typeface="Times New Roman" charset="0"/>
                <a:ea typeface="ＭＳ Ｐゴシック" charset="0"/>
              </a:rPr>
              <a:t> generates reservation</a:t>
            </a:r>
          </a:p>
          <a:p>
            <a:pPr lvl="1">
              <a:lnSpc>
                <a:spcPct val="80000"/>
              </a:lnSpc>
            </a:pPr>
            <a:r>
              <a:rPr lang="en-US" dirty="0">
                <a:latin typeface="Times New Roman" charset="0"/>
                <a:ea typeface="ＭＳ Ｐゴシック" charset="0"/>
              </a:rPr>
              <a:t>soft state (refresh/timeout)</a:t>
            </a:r>
          </a:p>
          <a:p>
            <a:pPr lvl="1">
              <a:lnSpc>
                <a:spcPct val="80000"/>
              </a:lnSpc>
            </a:pPr>
            <a:r>
              <a:rPr lang="en-US" dirty="0">
                <a:latin typeface="Times New Roman" charset="0"/>
                <a:ea typeface="ＭＳ Ｐゴシック" charset="0"/>
              </a:rPr>
              <a:t>separate from route establishment</a:t>
            </a:r>
          </a:p>
          <a:p>
            <a:pPr lvl="1">
              <a:lnSpc>
                <a:spcPct val="80000"/>
              </a:lnSpc>
            </a:pPr>
            <a:r>
              <a:rPr lang="en-US" dirty="0" err="1">
                <a:latin typeface="Times New Roman" charset="0"/>
                <a:ea typeface="ＭＳ Ｐゴシック" charset="0"/>
              </a:rPr>
              <a:t>QoS</a:t>
            </a:r>
            <a:r>
              <a:rPr lang="en-US" dirty="0">
                <a:latin typeface="Times New Roman" charset="0"/>
                <a:ea typeface="ＭＳ Ｐゴシック" charset="0"/>
              </a:rPr>
              <a:t> can change dynamically</a:t>
            </a:r>
          </a:p>
          <a:p>
            <a:pPr lvl="1">
              <a:lnSpc>
                <a:spcPct val="80000"/>
              </a:lnSpc>
            </a:pPr>
            <a:r>
              <a:rPr lang="en-US" dirty="0">
                <a:latin typeface="Times New Roman" charset="0"/>
                <a:ea typeface="ＭＳ Ｐゴシック" charset="0"/>
              </a:rPr>
              <a:t>receiver heterogeneity</a:t>
            </a:r>
          </a:p>
          <a:p>
            <a:pPr>
              <a:lnSpc>
                <a:spcPct val="90000"/>
              </a:lnSpc>
            </a:pPr>
            <a:r>
              <a:rPr lang="en-US" dirty="0">
                <a:latin typeface="Times New Roman" charset="0"/>
              </a:rPr>
              <a:t>ATM</a:t>
            </a:r>
          </a:p>
          <a:p>
            <a:pPr lvl="1">
              <a:lnSpc>
                <a:spcPct val="80000"/>
              </a:lnSpc>
            </a:pPr>
            <a:r>
              <a:rPr lang="en-US" dirty="0">
                <a:latin typeface="Times New Roman" charset="0"/>
                <a:ea typeface="ＭＳ Ｐゴシック" charset="0"/>
              </a:rPr>
              <a:t>sender generates connection request</a:t>
            </a:r>
          </a:p>
          <a:p>
            <a:pPr lvl="1">
              <a:lnSpc>
                <a:spcPct val="80000"/>
              </a:lnSpc>
            </a:pPr>
            <a:r>
              <a:rPr lang="en-US" dirty="0">
                <a:latin typeface="Times New Roman" charset="0"/>
                <a:ea typeface="ＭＳ Ｐゴシック" charset="0"/>
              </a:rPr>
              <a:t>hard state (explicit delete)</a:t>
            </a:r>
          </a:p>
          <a:p>
            <a:pPr lvl="1">
              <a:lnSpc>
                <a:spcPct val="80000"/>
              </a:lnSpc>
            </a:pPr>
            <a:r>
              <a:rPr lang="en-US" dirty="0">
                <a:latin typeface="Times New Roman" charset="0"/>
                <a:ea typeface="ＭＳ Ｐゴシック" charset="0"/>
              </a:rPr>
              <a:t>concurrent with route establishment</a:t>
            </a:r>
          </a:p>
          <a:p>
            <a:pPr lvl="1">
              <a:lnSpc>
                <a:spcPct val="80000"/>
              </a:lnSpc>
            </a:pPr>
            <a:r>
              <a:rPr lang="en-US" dirty="0" err="1">
                <a:latin typeface="Times New Roman" charset="0"/>
                <a:ea typeface="ＭＳ Ｐゴシック" charset="0"/>
              </a:rPr>
              <a:t>QoS</a:t>
            </a:r>
            <a:r>
              <a:rPr lang="en-US" dirty="0">
                <a:latin typeface="Times New Roman" charset="0"/>
                <a:ea typeface="ＭＳ Ｐゴシック" charset="0"/>
              </a:rPr>
              <a:t> is static for life of connection</a:t>
            </a:r>
          </a:p>
          <a:p>
            <a:pPr lvl="1">
              <a:lnSpc>
                <a:spcPct val="80000"/>
              </a:lnSpc>
            </a:pPr>
            <a:r>
              <a:rPr lang="en-US" dirty="0">
                <a:latin typeface="Times New Roman" charset="0"/>
                <a:ea typeface="ＭＳ Ｐゴシック" charset="0"/>
              </a:rPr>
              <a:t>uniform </a:t>
            </a:r>
            <a:r>
              <a:rPr lang="en-US" dirty="0" err="1">
                <a:latin typeface="Times New Roman" charset="0"/>
                <a:ea typeface="ＭＳ Ｐゴシック" charset="0"/>
              </a:rPr>
              <a:t>QoS</a:t>
            </a:r>
            <a:r>
              <a:rPr lang="en-US" dirty="0">
                <a:latin typeface="Times New Roman" charset="0"/>
                <a:ea typeface="ＭＳ Ｐゴシック" charset="0"/>
              </a:rPr>
              <a:t> to all receivers</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17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861C5818-A03C-2B4E-A045-10F63C27E9D9}" type="slidenum">
              <a:rPr lang="en-US" sz="1400"/>
              <a:pPr/>
              <a:t>16</a:t>
            </a:fld>
            <a:endParaRPr lang="en-US" sz="1400"/>
          </a:p>
        </p:txBody>
      </p:sp>
      <p:sp>
        <p:nvSpPr>
          <p:cNvPr id="31747" name="Rectangle 2"/>
          <p:cNvSpPr>
            <a:spLocks noGrp="1" noChangeArrowheads="1"/>
          </p:cNvSpPr>
          <p:nvPr>
            <p:ph type="title"/>
          </p:nvPr>
        </p:nvSpPr>
        <p:spPr>
          <a:xfrm>
            <a:off x="685800" y="228600"/>
            <a:ext cx="7772400" cy="838200"/>
          </a:xfrm>
        </p:spPr>
        <p:txBody>
          <a:bodyPr/>
          <a:lstStyle/>
          <a:p>
            <a:r>
              <a:rPr lang="en-US">
                <a:latin typeface="Times New Roman" charset="0"/>
              </a:rPr>
              <a:t>RSVP Notes</a:t>
            </a:r>
          </a:p>
        </p:txBody>
      </p:sp>
      <p:sp>
        <p:nvSpPr>
          <p:cNvPr id="31748" name="Rectangle 3"/>
          <p:cNvSpPr>
            <a:spLocks noGrp="1" noChangeArrowheads="1"/>
          </p:cNvSpPr>
          <p:nvPr>
            <p:ph type="body" idx="1"/>
          </p:nvPr>
        </p:nvSpPr>
        <p:spPr>
          <a:xfrm>
            <a:off x="304800" y="990600"/>
            <a:ext cx="8305800" cy="5334000"/>
          </a:xfrm>
        </p:spPr>
        <p:txBody>
          <a:bodyPr/>
          <a:lstStyle/>
          <a:p>
            <a:pPr>
              <a:lnSpc>
                <a:spcPct val="90000"/>
              </a:lnSpc>
            </a:pPr>
            <a:r>
              <a:rPr lang="en-US" sz="2400">
                <a:latin typeface="Times New Roman" charset="0"/>
              </a:rPr>
              <a:t>RSVP Defines</a:t>
            </a:r>
          </a:p>
          <a:p>
            <a:pPr lvl="1">
              <a:lnSpc>
                <a:spcPct val="90000"/>
              </a:lnSpc>
            </a:pPr>
            <a:r>
              <a:rPr lang="en-US">
                <a:latin typeface="Times New Roman" charset="0"/>
                <a:ea typeface="ＭＳ Ｐゴシック" charset="0"/>
              </a:rPr>
              <a:t>Message endpoint sends to router to request QoS</a:t>
            </a:r>
          </a:p>
          <a:p>
            <a:pPr lvl="1">
              <a:lnSpc>
                <a:spcPct val="90000"/>
              </a:lnSpc>
            </a:pPr>
            <a:r>
              <a:rPr lang="en-US">
                <a:latin typeface="Times New Roman" charset="0"/>
                <a:ea typeface="ＭＳ Ｐゴシック" charset="0"/>
              </a:rPr>
              <a:t>Messages routers send to other routers</a:t>
            </a:r>
          </a:p>
          <a:p>
            <a:pPr lvl="1">
              <a:lnSpc>
                <a:spcPct val="90000"/>
              </a:lnSpc>
            </a:pPr>
            <a:r>
              <a:rPr lang="en-US">
                <a:latin typeface="Times New Roman" charset="0"/>
                <a:ea typeface="ＭＳ Ｐゴシック" charset="0"/>
              </a:rPr>
              <a:t>Replies</a:t>
            </a:r>
          </a:p>
          <a:p>
            <a:pPr>
              <a:lnSpc>
                <a:spcPct val="90000"/>
              </a:lnSpc>
            </a:pPr>
            <a:r>
              <a:rPr lang="en-US" sz="2400">
                <a:latin typeface="Times New Roman" charset="0"/>
              </a:rPr>
              <a:t>RSVP does not specify how enforcement done</a:t>
            </a:r>
          </a:p>
          <a:p>
            <a:pPr>
              <a:lnSpc>
                <a:spcPct val="90000"/>
              </a:lnSpc>
            </a:pPr>
            <a:r>
              <a:rPr lang="en-US" sz="2400">
                <a:latin typeface="Times New Roman" charset="0"/>
              </a:rPr>
              <a:t>Separate protocol needed</a:t>
            </a:r>
          </a:p>
          <a:p>
            <a:pPr>
              <a:lnSpc>
                <a:spcPct val="90000"/>
              </a:lnSpc>
            </a:pPr>
            <a:r>
              <a:rPr lang="en-US" sz="2400">
                <a:latin typeface="Times New Roman" charset="0"/>
              </a:rPr>
              <a:t>Common Open Policy Services (COPS)</a:t>
            </a:r>
          </a:p>
          <a:p>
            <a:pPr lvl="1">
              <a:lnSpc>
                <a:spcPct val="90000"/>
              </a:lnSpc>
            </a:pPr>
            <a:r>
              <a:rPr lang="en-US">
                <a:latin typeface="Times New Roman" charset="0"/>
                <a:ea typeface="ＭＳ Ｐゴシック" charset="0"/>
              </a:rPr>
              <a:t>Proposed enforcement protocol for RSVP</a:t>
            </a:r>
          </a:p>
          <a:p>
            <a:pPr lvl="1">
              <a:lnSpc>
                <a:spcPct val="90000"/>
              </a:lnSpc>
            </a:pPr>
            <a:r>
              <a:rPr lang="en-US">
                <a:latin typeface="Times New Roman" charset="0"/>
                <a:ea typeface="ＭＳ Ｐゴシック" charset="0"/>
              </a:rPr>
              <a:t>Known as </a:t>
            </a:r>
            <a:r>
              <a:rPr lang="en-US" i="1">
                <a:latin typeface="Times New Roman" charset="0"/>
                <a:ea typeface="ＭＳ Ｐゴシック" charset="0"/>
              </a:rPr>
              <a:t>traffic policing</a:t>
            </a:r>
            <a:endParaRPr lang="en-US">
              <a:latin typeface="Times New Roman" charset="0"/>
              <a:ea typeface="ＭＳ Ｐゴシック" charset="0"/>
            </a:endParaRPr>
          </a:p>
          <a:p>
            <a:pPr lvl="1">
              <a:lnSpc>
                <a:spcPct val="90000"/>
              </a:lnSpc>
            </a:pPr>
            <a:r>
              <a:rPr lang="en-US">
                <a:latin typeface="Times New Roman" charset="0"/>
                <a:ea typeface="ＭＳ Ｐゴシック" charset="0"/>
              </a:rPr>
              <a:t>Checks data sent on flow to ensure that the flow does not exceed pre-established bounds.</a:t>
            </a:r>
          </a:p>
          <a:p>
            <a:pPr>
              <a:lnSpc>
                <a:spcPct val="90000"/>
              </a:lnSpc>
            </a:pPr>
            <a:endParaRPr lang="en-US" sz="2400">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27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86E87B33-919D-634A-BD4F-477FC9093012}" type="slidenum">
              <a:rPr lang="en-US" sz="1400"/>
              <a:pPr/>
              <a:t>17</a:t>
            </a:fld>
            <a:endParaRPr lang="en-US" sz="1400"/>
          </a:p>
        </p:txBody>
      </p:sp>
      <p:sp>
        <p:nvSpPr>
          <p:cNvPr id="32771" name="Rectangle 2"/>
          <p:cNvSpPr>
            <a:spLocks noGrp="1" noChangeArrowheads="1"/>
          </p:cNvSpPr>
          <p:nvPr>
            <p:ph type="title"/>
          </p:nvPr>
        </p:nvSpPr>
        <p:spPr>
          <a:xfrm>
            <a:off x="685800" y="228600"/>
            <a:ext cx="7772400" cy="838200"/>
          </a:xfrm>
        </p:spPr>
        <p:txBody>
          <a:bodyPr/>
          <a:lstStyle/>
          <a:p>
            <a:r>
              <a:rPr lang="en-US">
                <a:latin typeface="Times New Roman" charset="0"/>
              </a:rPr>
              <a:t>Summary</a:t>
            </a:r>
          </a:p>
        </p:txBody>
      </p:sp>
      <p:sp>
        <p:nvSpPr>
          <p:cNvPr id="32772" name="Rectangle 3"/>
          <p:cNvSpPr>
            <a:spLocks noGrp="1" noChangeArrowheads="1"/>
          </p:cNvSpPr>
          <p:nvPr>
            <p:ph type="body" idx="1"/>
          </p:nvPr>
        </p:nvSpPr>
        <p:spPr>
          <a:xfrm>
            <a:off x="381000" y="1066800"/>
            <a:ext cx="7696200" cy="5181600"/>
          </a:xfrm>
        </p:spPr>
        <p:txBody>
          <a:bodyPr/>
          <a:lstStyle/>
          <a:p>
            <a:pPr>
              <a:lnSpc>
                <a:spcPct val="90000"/>
              </a:lnSpc>
            </a:pPr>
            <a:r>
              <a:rPr lang="en-US" sz="2400">
                <a:latin typeface="Times New Roman" charset="0"/>
              </a:rPr>
              <a:t>Codec translates between analog and digital forms</a:t>
            </a:r>
          </a:p>
          <a:p>
            <a:pPr>
              <a:lnSpc>
                <a:spcPct val="90000"/>
              </a:lnSpc>
            </a:pPr>
            <a:r>
              <a:rPr lang="en-US" sz="2400">
                <a:latin typeface="Times New Roman" charset="0"/>
              </a:rPr>
              <a:t>RTP used to transfer real-time data</a:t>
            </a:r>
          </a:p>
          <a:p>
            <a:pPr>
              <a:lnSpc>
                <a:spcPct val="90000"/>
              </a:lnSpc>
            </a:pPr>
            <a:r>
              <a:rPr lang="en-US" sz="2400">
                <a:latin typeface="Times New Roman" charset="0"/>
              </a:rPr>
              <a:t>RTP adds timestamp that sender uses to determine playback time</a:t>
            </a:r>
          </a:p>
          <a:p>
            <a:pPr>
              <a:lnSpc>
                <a:spcPct val="90000"/>
              </a:lnSpc>
            </a:pPr>
            <a:r>
              <a:rPr lang="en-US" sz="2400">
                <a:latin typeface="Times New Roman" charset="0"/>
              </a:rPr>
              <a:t>Voice over IP uses</a:t>
            </a:r>
          </a:p>
          <a:p>
            <a:pPr lvl="1">
              <a:lnSpc>
                <a:spcPct val="90000"/>
              </a:lnSpc>
            </a:pPr>
            <a:r>
              <a:rPr lang="en-US">
                <a:latin typeface="Times New Roman" charset="0"/>
                <a:ea typeface="ＭＳ Ｐゴシック" charset="0"/>
              </a:rPr>
              <a:t>RTP for digitized voice transfer</a:t>
            </a:r>
          </a:p>
          <a:p>
            <a:pPr>
              <a:lnSpc>
                <a:spcPct val="90000"/>
              </a:lnSpc>
            </a:pPr>
            <a:r>
              <a:rPr lang="en-US" sz="2400">
                <a:latin typeface="Times New Roman" charset="0"/>
              </a:rPr>
              <a:t>RSVP and COPS provide QoS</a:t>
            </a:r>
          </a:p>
          <a:p>
            <a:pPr>
              <a:lnSpc>
                <a:spcPct val="90000"/>
              </a:lnSpc>
              <a:buFontTx/>
              <a:buNone/>
            </a:pPr>
            <a:endParaRPr lang="en-US" sz="2400">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37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9C278B9-4D78-714A-9416-BC49C0069496}" type="slidenum">
              <a:rPr lang="en-US" sz="1400"/>
              <a:pPr/>
              <a:t>18</a:t>
            </a:fld>
            <a:endParaRPr lang="en-US" sz="1400"/>
          </a:p>
        </p:txBody>
      </p:sp>
      <p:sp>
        <p:nvSpPr>
          <p:cNvPr id="33795" name="Rectangle 2"/>
          <p:cNvSpPr>
            <a:spLocks noGrp="1" noChangeArrowheads="1"/>
          </p:cNvSpPr>
          <p:nvPr>
            <p:ph type="title"/>
          </p:nvPr>
        </p:nvSpPr>
        <p:spPr>
          <a:xfrm>
            <a:off x="685800" y="228600"/>
            <a:ext cx="8001000" cy="609600"/>
          </a:xfrm>
        </p:spPr>
        <p:txBody>
          <a:bodyPr/>
          <a:lstStyle/>
          <a:p>
            <a:r>
              <a:rPr lang="en-US" dirty="0" smtClean="0">
                <a:latin typeface="Times New Roman" charset="0"/>
              </a:rPr>
              <a:t>Summary:  Integrated </a:t>
            </a:r>
            <a:r>
              <a:rPr lang="en-US" dirty="0">
                <a:latin typeface="Times New Roman" charset="0"/>
              </a:rPr>
              <a:t>Services</a:t>
            </a:r>
          </a:p>
        </p:txBody>
      </p:sp>
      <p:sp>
        <p:nvSpPr>
          <p:cNvPr id="33796" name="Rectangle 3"/>
          <p:cNvSpPr>
            <a:spLocks noGrp="1" noChangeArrowheads="1"/>
          </p:cNvSpPr>
          <p:nvPr>
            <p:ph type="body" idx="1"/>
          </p:nvPr>
        </p:nvSpPr>
        <p:spPr>
          <a:xfrm>
            <a:off x="685800" y="990600"/>
            <a:ext cx="8229600" cy="5334000"/>
          </a:xfrm>
        </p:spPr>
        <p:txBody>
          <a:bodyPr/>
          <a:lstStyle/>
          <a:p>
            <a:pPr>
              <a:lnSpc>
                <a:spcPct val="90000"/>
              </a:lnSpc>
            </a:pPr>
            <a:r>
              <a:rPr lang="en-US" sz="2000">
                <a:latin typeface="Times New Roman" charset="0"/>
              </a:rPr>
              <a:t>Routers MUST</a:t>
            </a:r>
          </a:p>
          <a:p>
            <a:pPr lvl="1">
              <a:lnSpc>
                <a:spcPct val="90000"/>
              </a:lnSpc>
            </a:pPr>
            <a:r>
              <a:rPr lang="en-US" sz="2000">
                <a:latin typeface="Times New Roman" charset="0"/>
                <a:ea typeface="ＭＳ Ｐゴシック" charset="0"/>
              </a:rPr>
              <a:t>Classify Packets -- which flow</a:t>
            </a:r>
          </a:p>
          <a:p>
            <a:pPr lvl="1">
              <a:lnSpc>
                <a:spcPct val="90000"/>
              </a:lnSpc>
            </a:pPr>
            <a:r>
              <a:rPr lang="en-US" sz="2000">
                <a:latin typeface="Times New Roman" charset="0"/>
                <a:ea typeface="ＭＳ Ｐゴシック" charset="0"/>
              </a:rPr>
              <a:t>Schedule Packets -- when forwarded</a:t>
            </a:r>
          </a:p>
          <a:p>
            <a:pPr>
              <a:lnSpc>
                <a:spcPct val="90000"/>
              </a:lnSpc>
            </a:pPr>
            <a:r>
              <a:rPr lang="en-US" sz="2000">
                <a:latin typeface="Times New Roman" charset="0"/>
              </a:rPr>
              <a:t>Classify</a:t>
            </a:r>
          </a:p>
          <a:p>
            <a:pPr lvl="1">
              <a:lnSpc>
                <a:spcPct val="90000"/>
              </a:lnSpc>
            </a:pPr>
            <a:r>
              <a:rPr lang="en-US" sz="2000">
                <a:latin typeface="Times New Roman" charset="0"/>
                <a:ea typeface="ＭＳ Ｐゴシック" charset="0"/>
              </a:rPr>
              <a:t>Source</a:t>
            </a:r>
          </a:p>
          <a:p>
            <a:pPr lvl="1">
              <a:lnSpc>
                <a:spcPct val="90000"/>
              </a:lnSpc>
            </a:pPr>
            <a:r>
              <a:rPr lang="en-US" sz="2000">
                <a:latin typeface="Times New Roman" charset="0"/>
                <a:ea typeface="ＭＳ Ｐゴシック" charset="0"/>
              </a:rPr>
              <a:t>Destination</a:t>
            </a:r>
          </a:p>
          <a:p>
            <a:pPr lvl="1">
              <a:lnSpc>
                <a:spcPct val="90000"/>
              </a:lnSpc>
            </a:pPr>
            <a:r>
              <a:rPr lang="en-US" sz="2000">
                <a:latin typeface="Times New Roman" charset="0"/>
                <a:ea typeface="ＭＳ Ｐゴシック" charset="0"/>
              </a:rPr>
              <a:t>Protocol</a:t>
            </a:r>
          </a:p>
          <a:p>
            <a:pPr lvl="1">
              <a:lnSpc>
                <a:spcPct val="90000"/>
              </a:lnSpc>
            </a:pPr>
            <a:r>
              <a:rPr lang="en-US" sz="2000">
                <a:latin typeface="Times New Roman" charset="0"/>
                <a:ea typeface="ＭＳ Ｐゴシック" charset="0"/>
              </a:rPr>
              <a:t>Port S/D</a:t>
            </a:r>
          </a:p>
          <a:p>
            <a:pPr lvl="1">
              <a:lnSpc>
                <a:spcPct val="90000"/>
              </a:lnSpc>
            </a:pPr>
            <a:r>
              <a:rPr lang="en-US" sz="2000">
                <a:latin typeface="Times New Roman" charset="0"/>
                <a:ea typeface="ＭＳ Ｐゴシック" charset="0"/>
              </a:rPr>
              <a:t>Have TOS bits in IP header, but cannot differentiate flows by TOS</a:t>
            </a:r>
          </a:p>
          <a:p>
            <a:pPr lvl="1">
              <a:lnSpc>
                <a:spcPct val="90000"/>
              </a:lnSpc>
            </a:pPr>
            <a:r>
              <a:rPr lang="en-US" sz="2000">
                <a:latin typeface="Times New Roman" charset="0"/>
                <a:ea typeface="ＭＳ Ｐゴシック" charset="0"/>
              </a:rPr>
              <a:t>e.g., premium vs best-effort</a:t>
            </a:r>
          </a:p>
          <a:p>
            <a:pPr>
              <a:lnSpc>
                <a:spcPct val="90000"/>
              </a:lnSpc>
            </a:pPr>
            <a:r>
              <a:rPr lang="en-US" sz="2000">
                <a:latin typeface="Times New Roman" charset="0"/>
              </a:rPr>
              <a:t>Why NOT the Internet Standard?</a:t>
            </a:r>
          </a:p>
          <a:p>
            <a:pPr lvl="1">
              <a:lnSpc>
                <a:spcPct val="90000"/>
              </a:lnSpc>
            </a:pPr>
            <a:r>
              <a:rPr lang="en-US" sz="2000">
                <a:latin typeface="Times New Roman" charset="0"/>
                <a:ea typeface="ＭＳ Ｐゴシック" charset="0"/>
              </a:rPr>
              <a:t>Scale</a:t>
            </a:r>
          </a:p>
          <a:p>
            <a:pPr lvl="2">
              <a:lnSpc>
                <a:spcPct val="90000"/>
              </a:lnSpc>
            </a:pPr>
            <a:r>
              <a:rPr lang="en-US">
                <a:latin typeface="Times New Roman" charset="0"/>
                <a:ea typeface="ＭＳ Ｐゴシック" charset="0"/>
              </a:rPr>
              <a:t>Per Flow Info</a:t>
            </a:r>
          </a:p>
          <a:p>
            <a:pPr lvl="2">
              <a:lnSpc>
                <a:spcPct val="90000"/>
              </a:lnSpc>
            </a:pPr>
            <a:r>
              <a:rPr lang="en-US">
                <a:latin typeface="Times New Roman" charset="0"/>
                <a:ea typeface="ＭＳ Ｐゴシック" charset="0"/>
              </a:rPr>
              <a:t>OC48 - 64 kbps for streaming audio</a:t>
            </a:r>
          </a:p>
          <a:p>
            <a:pPr lvl="3">
              <a:lnSpc>
                <a:spcPct val="90000"/>
              </a:lnSpc>
            </a:pPr>
            <a:r>
              <a:rPr lang="en-US">
                <a:latin typeface="Times New Roman" charset="0"/>
                <a:ea typeface="ＭＳ Ｐゴシック" charset="0"/>
              </a:rPr>
              <a:t>39,000 flows ….</a:t>
            </a:r>
          </a:p>
          <a:p>
            <a:pPr lvl="2">
              <a:lnSpc>
                <a:spcPct val="90000"/>
              </a:lnSpc>
            </a:pPr>
            <a:r>
              <a:rPr lang="en-US">
                <a:latin typeface="Times New Roman" charset="0"/>
                <a:ea typeface="ＭＳ Ｐゴシック" charset="0"/>
              </a:rPr>
              <a:t>Used for MPLS</a:t>
            </a:r>
          </a:p>
          <a:p>
            <a:pPr>
              <a:lnSpc>
                <a:spcPct val="90000"/>
              </a:lnSpc>
            </a:pPr>
            <a:endParaRPr lang="en-US" sz="2000">
              <a:latin typeface="Times New Roman" charset="0"/>
            </a:endParaRPr>
          </a:p>
          <a:p>
            <a:pPr>
              <a:lnSpc>
                <a:spcPct val="90000"/>
              </a:lnSpc>
            </a:pPr>
            <a:endParaRPr lang="en-US" sz="2000">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48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14342A45-5CD6-A04B-8064-660039259103}" type="slidenum">
              <a:rPr lang="en-US" sz="1400"/>
              <a:pPr/>
              <a:t>19</a:t>
            </a:fld>
            <a:endParaRPr lang="en-US" sz="1400"/>
          </a:p>
        </p:txBody>
      </p:sp>
      <p:sp>
        <p:nvSpPr>
          <p:cNvPr id="34819" name="Rectangle 2"/>
          <p:cNvSpPr>
            <a:spLocks noGrp="1" noChangeArrowheads="1"/>
          </p:cNvSpPr>
          <p:nvPr>
            <p:ph type="title"/>
          </p:nvPr>
        </p:nvSpPr>
        <p:spPr>
          <a:xfrm>
            <a:off x="685800" y="381000"/>
            <a:ext cx="7772400" cy="1143000"/>
          </a:xfrm>
        </p:spPr>
        <p:txBody>
          <a:bodyPr/>
          <a:lstStyle/>
          <a:p>
            <a:r>
              <a:rPr lang="en-US">
                <a:latin typeface="Times New Roman" charset="0"/>
              </a:rPr>
              <a:t>Another Approach:</a:t>
            </a:r>
            <a:br>
              <a:rPr lang="en-US">
                <a:latin typeface="Times New Roman" charset="0"/>
              </a:rPr>
            </a:br>
            <a:r>
              <a:rPr lang="en-US">
                <a:latin typeface="Times New Roman" charset="0"/>
              </a:rPr>
              <a:t>DiffServ -- Differentiated Services</a:t>
            </a:r>
          </a:p>
        </p:txBody>
      </p:sp>
      <p:sp>
        <p:nvSpPr>
          <p:cNvPr id="34820" name="Rectangle 3"/>
          <p:cNvSpPr>
            <a:spLocks noGrp="1" noChangeArrowheads="1"/>
          </p:cNvSpPr>
          <p:nvPr>
            <p:ph type="body" idx="1"/>
          </p:nvPr>
        </p:nvSpPr>
        <p:spPr>
          <a:xfrm>
            <a:off x="381000" y="1752600"/>
            <a:ext cx="8382000" cy="4648200"/>
          </a:xfrm>
        </p:spPr>
        <p:txBody>
          <a:bodyPr/>
          <a:lstStyle/>
          <a:p>
            <a:pPr>
              <a:lnSpc>
                <a:spcPct val="90000"/>
              </a:lnSpc>
            </a:pPr>
            <a:r>
              <a:rPr lang="en-US" sz="2400" dirty="0">
                <a:latin typeface="Times New Roman" charset="0"/>
              </a:rPr>
              <a:t>Problem with </a:t>
            </a:r>
            <a:r>
              <a:rPr lang="en-US" sz="2400" dirty="0" err="1">
                <a:latin typeface="Times New Roman" charset="0"/>
              </a:rPr>
              <a:t>IntServ</a:t>
            </a:r>
            <a:r>
              <a:rPr lang="en-US" sz="2400" dirty="0">
                <a:latin typeface="Times New Roman" charset="0"/>
              </a:rPr>
              <a:t>: scalability</a:t>
            </a:r>
          </a:p>
          <a:p>
            <a:pPr>
              <a:lnSpc>
                <a:spcPct val="90000"/>
              </a:lnSpc>
            </a:pPr>
            <a:r>
              <a:rPr lang="en-US" sz="2400" dirty="0" err="1" smtClean="0">
                <a:solidFill>
                  <a:srgbClr val="FF0000"/>
                </a:solidFill>
                <a:latin typeface="Times New Roman" charset="0"/>
              </a:rPr>
              <a:t>DiffServ</a:t>
            </a:r>
            <a:r>
              <a:rPr lang="en-US" sz="2400" dirty="0" smtClean="0">
                <a:solidFill>
                  <a:srgbClr val="FF0000"/>
                </a:solidFill>
                <a:latin typeface="Times New Roman" charset="0"/>
              </a:rPr>
              <a:t> Idea</a:t>
            </a:r>
            <a:r>
              <a:rPr lang="en-US" sz="2400" dirty="0">
                <a:latin typeface="Times New Roman" charset="0"/>
              </a:rPr>
              <a:t>: segregate packets into a small number of classes</a:t>
            </a:r>
          </a:p>
          <a:p>
            <a:pPr lvl="1">
              <a:lnSpc>
                <a:spcPct val="90000"/>
              </a:lnSpc>
            </a:pPr>
            <a:r>
              <a:rPr lang="en-US" dirty="0">
                <a:latin typeface="Times New Roman" charset="0"/>
                <a:ea typeface="ＭＳ Ｐゴシック" charset="0"/>
              </a:rPr>
              <a:t>e.g., premium </a:t>
            </a:r>
            <a:r>
              <a:rPr lang="en-US" dirty="0" err="1">
                <a:latin typeface="Times New Roman" charset="0"/>
                <a:ea typeface="ＭＳ Ｐゴシック" charset="0"/>
              </a:rPr>
              <a:t>vs</a:t>
            </a:r>
            <a:r>
              <a:rPr lang="en-US" dirty="0">
                <a:latin typeface="Times New Roman" charset="0"/>
                <a:ea typeface="ＭＳ Ｐゴシック" charset="0"/>
              </a:rPr>
              <a:t> best-effort</a:t>
            </a:r>
          </a:p>
          <a:p>
            <a:pPr>
              <a:lnSpc>
                <a:spcPct val="90000"/>
              </a:lnSpc>
            </a:pPr>
            <a:r>
              <a:rPr lang="en-US" sz="2400" dirty="0">
                <a:latin typeface="Times New Roman" charset="0"/>
              </a:rPr>
              <a:t>Packets marked according to class at edge of </a:t>
            </a:r>
            <a:r>
              <a:rPr lang="en-US" sz="2400" dirty="0" smtClean="0">
                <a:latin typeface="Times New Roman" charset="0"/>
              </a:rPr>
              <a:t>network </a:t>
            </a:r>
            <a:r>
              <a:rPr lang="mr-IN" sz="2400" dirty="0" smtClean="0">
                <a:latin typeface="Times New Roman" charset="0"/>
              </a:rPr>
              <a:t>–</a:t>
            </a:r>
            <a:r>
              <a:rPr lang="en-US" sz="2400" dirty="0" smtClean="0">
                <a:latin typeface="Times New Roman" charset="0"/>
              </a:rPr>
              <a:t> TOS bits</a:t>
            </a:r>
            <a:endParaRPr lang="en-US" sz="2400" dirty="0">
              <a:latin typeface="Times New Roman" charset="0"/>
            </a:endParaRPr>
          </a:p>
          <a:p>
            <a:pPr>
              <a:lnSpc>
                <a:spcPct val="90000"/>
              </a:lnSpc>
            </a:pPr>
            <a:r>
              <a:rPr lang="en-US" sz="2400" dirty="0">
                <a:latin typeface="Times New Roman" charset="0"/>
              </a:rPr>
              <a:t>Core routers implement some per-hop-behavior (PHB)</a:t>
            </a:r>
          </a:p>
          <a:p>
            <a:pPr>
              <a:lnSpc>
                <a:spcPct val="90000"/>
              </a:lnSpc>
            </a:pPr>
            <a:r>
              <a:rPr lang="en-US" sz="2400" dirty="0">
                <a:latin typeface="Times New Roman" charset="0"/>
              </a:rPr>
              <a:t>Example: Expedited Forwarding (EF)</a:t>
            </a:r>
          </a:p>
          <a:p>
            <a:pPr lvl="1">
              <a:lnSpc>
                <a:spcPct val="90000"/>
              </a:lnSpc>
            </a:pPr>
            <a:r>
              <a:rPr lang="en-US" dirty="0">
                <a:latin typeface="Times New Roman" charset="0"/>
                <a:ea typeface="ＭＳ Ｐゴシック" charset="0"/>
              </a:rPr>
              <a:t>rate-limit EF packets at the edges</a:t>
            </a:r>
          </a:p>
          <a:p>
            <a:pPr lvl="1">
              <a:lnSpc>
                <a:spcPct val="90000"/>
              </a:lnSpc>
            </a:pPr>
            <a:r>
              <a:rPr lang="en-US" dirty="0">
                <a:latin typeface="Times New Roman" charset="0"/>
                <a:ea typeface="ＭＳ Ｐゴシック" charset="0"/>
              </a:rPr>
              <a:t>PHB implemented with class-based priority queues or WFQ</a:t>
            </a:r>
          </a:p>
          <a:p>
            <a:pPr>
              <a:lnSpc>
                <a:spcPct val="90000"/>
              </a:lnSpc>
            </a:pPr>
            <a:r>
              <a:rPr lang="en-US" sz="2400" dirty="0">
                <a:latin typeface="Times New Roman" charset="0"/>
              </a:rPr>
              <a:t>To Me – Priority based scheduling and Buffering at each Router</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163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1607BDA-F29B-394E-B15F-9DA96A2D9822}" type="slidenum">
              <a:rPr lang="en-US" sz="1400"/>
              <a:pPr/>
              <a:t>2</a:t>
            </a:fld>
            <a:endParaRPr lang="en-US" sz="1400"/>
          </a:p>
        </p:txBody>
      </p:sp>
      <p:sp>
        <p:nvSpPr>
          <p:cNvPr id="16387" name="Rectangle 2"/>
          <p:cNvSpPr>
            <a:spLocks noGrp="1" noChangeArrowheads="1"/>
          </p:cNvSpPr>
          <p:nvPr>
            <p:ph type="title"/>
          </p:nvPr>
        </p:nvSpPr>
        <p:spPr>
          <a:xfrm>
            <a:off x="685800" y="304800"/>
            <a:ext cx="7772400" cy="1066800"/>
          </a:xfrm>
        </p:spPr>
        <p:txBody>
          <a:bodyPr/>
          <a:lstStyle/>
          <a:p>
            <a:r>
              <a:rPr lang="en-US">
                <a:latin typeface="Times New Roman" charset="0"/>
              </a:rPr>
              <a:t>New Applications </a:t>
            </a:r>
          </a:p>
        </p:txBody>
      </p:sp>
      <p:sp>
        <p:nvSpPr>
          <p:cNvPr id="16388" name="Rectangle 3"/>
          <p:cNvSpPr>
            <a:spLocks noGrp="1" noChangeArrowheads="1"/>
          </p:cNvSpPr>
          <p:nvPr>
            <p:ph type="body" idx="1"/>
          </p:nvPr>
        </p:nvSpPr>
        <p:spPr>
          <a:xfrm>
            <a:off x="533400" y="1447800"/>
            <a:ext cx="8077200" cy="4495800"/>
          </a:xfrm>
        </p:spPr>
        <p:txBody>
          <a:bodyPr/>
          <a:lstStyle/>
          <a:p>
            <a:r>
              <a:rPr lang="en-US" sz="2400">
                <a:latin typeface="Times New Roman" charset="0"/>
              </a:rPr>
              <a:t>Require Delivery Assurances</a:t>
            </a:r>
          </a:p>
          <a:p>
            <a:pPr lvl="1"/>
            <a:r>
              <a:rPr lang="en-US">
                <a:latin typeface="Times New Roman" charset="0"/>
                <a:ea typeface="ＭＳ Ｐゴシック" charset="0"/>
              </a:rPr>
              <a:t>Voice, Video, Industrial Control, etc.</a:t>
            </a:r>
          </a:p>
          <a:p>
            <a:pPr lvl="1"/>
            <a:r>
              <a:rPr lang="en-US">
                <a:latin typeface="Times New Roman" charset="0"/>
                <a:ea typeface="ＭＳ Ｐゴシック" charset="0"/>
              </a:rPr>
              <a:t>Need more than Best Effort</a:t>
            </a:r>
          </a:p>
          <a:p>
            <a:pPr lvl="1"/>
            <a:r>
              <a:rPr lang="en-US" u="sng">
                <a:latin typeface="Times New Roman" charset="0"/>
                <a:ea typeface="ＭＳ Ｐゴシック" charset="0"/>
              </a:rPr>
              <a:t>Late data worthless</a:t>
            </a:r>
            <a:endParaRPr lang="en-US">
              <a:latin typeface="Times New Roman" charset="0"/>
              <a:ea typeface="ＭＳ Ｐゴシック" charset="0"/>
            </a:endParaRPr>
          </a:p>
          <a:p>
            <a:r>
              <a:rPr lang="en-US" sz="2400">
                <a:latin typeface="Times New Roman" charset="0"/>
              </a:rPr>
              <a:t>IETF Efforts - Requires underlying Internet infrastructure</a:t>
            </a:r>
          </a:p>
          <a:p>
            <a:pPr lvl="1"/>
            <a:r>
              <a:rPr lang="en-US">
                <a:latin typeface="Times New Roman" charset="0"/>
                <a:ea typeface="ＭＳ Ｐゴシック" charset="0"/>
              </a:rPr>
              <a:t>Building Protocol Extensions</a:t>
            </a:r>
          </a:p>
          <a:p>
            <a:pPr lvl="2"/>
            <a:r>
              <a:rPr lang="en-US" sz="2400">
                <a:latin typeface="Times New Roman" charset="0"/>
                <a:ea typeface="ＭＳ Ｐゴシック" charset="0"/>
              </a:rPr>
              <a:t>admission control</a:t>
            </a:r>
          </a:p>
          <a:p>
            <a:pPr lvl="2"/>
            <a:r>
              <a:rPr lang="en-US" sz="2400">
                <a:latin typeface="Times New Roman" charset="0"/>
                <a:ea typeface="ＭＳ Ｐゴシック" charset="0"/>
              </a:rPr>
              <a:t>Controlled load</a:t>
            </a:r>
          </a:p>
          <a:p>
            <a:pPr lvl="2"/>
            <a:r>
              <a:rPr lang="en-US" sz="2400">
                <a:latin typeface="Times New Roman" charset="0"/>
                <a:ea typeface="ＭＳ Ｐゴシック" charset="0"/>
              </a:rPr>
              <a:t>Guaranteed service</a:t>
            </a:r>
          </a:p>
          <a:p>
            <a:pPr lvl="1"/>
            <a:r>
              <a:rPr lang="en-US">
                <a:latin typeface="Times New Roman" charset="0"/>
                <a:ea typeface="ＭＳ Ｐゴシック" charset="0"/>
              </a:rPr>
              <a:t>Still need to support Best Effort</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685800" y="228600"/>
            <a:ext cx="6781800" cy="762000"/>
          </a:xfrm>
        </p:spPr>
        <p:txBody>
          <a:bodyPr/>
          <a:lstStyle/>
          <a:p>
            <a:r>
              <a:rPr lang="en-US">
                <a:latin typeface="Times New Roman" charset="0"/>
              </a:rPr>
              <a:t>Differentiated Services</a:t>
            </a:r>
          </a:p>
        </p:txBody>
      </p:sp>
      <p:sp>
        <p:nvSpPr>
          <p:cNvPr id="35842" name="Content Placeholder 2"/>
          <p:cNvSpPr>
            <a:spLocks noGrp="1"/>
          </p:cNvSpPr>
          <p:nvPr>
            <p:ph idx="1"/>
          </p:nvPr>
        </p:nvSpPr>
        <p:spPr>
          <a:xfrm>
            <a:off x="304800" y="914400"/>
            <a:ext cx="8305800" cy="5486400"/>
          </a:xfrm>
        </p:spPr>
        <p:txBody>
          <a:bodyPr/>
          <a:lstStyle/>
          <a:p>
            <a:r>
              <a:rPr lang="en-US" sz="2400">
                <a:latin typeface="Times New Roman" charset="0"/>
              </a:rPr>
              <a:t>Small number of classes of traffic</a:t>
            </a:r>
          </a:p>
          <a:p>
            <a:r>
              <a:rPr lang="en-US" sz="2400">
                <a:latin typeface="Times New Roman" charset="0"/>
              </a:rPr>
              <a:t>Premium bit – set by Admin Boundary</a:t>
            </a:r>
          </a:p>
          <a:p>
            <a:r>
              <a:rPr lang="en-US" sz="2400">
                <a:latin typeface="Times New Roman" charset="0"/>
              </a:rPr>
              <a:t>Router Behaviors - per hop (PHB)</a:t>
            </a:r>
          </a:p>
          <a:p>
            <a:r>
              <a:rPr lang="en-US" sz="2400">
                <a:latin typeface="Times New Roman" charset="0"/>
              </a:rPr>
              <a:t>Use 6 bits to establish  -- easy parsing for Router…</a:t>
            </a:r>
          </a:p>
          <a:p>
            <a:pPr lvl="1"/>
            <a:r>
              <a:rPr lang="en-US">
                <a:latin typeface="Times New Roman" charset="0"/>
                <a:ea typeface="ＭＳ Ｐゴシック" charset="0"/>
              </a:rPr>
              <a:t>EF, Expedite Forwarding, minimal delay and loss</a:t>
            </a:r>
          </a:p>
          <a:p>
            <a:pPr lvl="2"/>
            <a:r>
              <a:rPr lang="en-US" sz="2400">
                <a:latin typeface="Times New Roman" charset="0"/>
                <a:ea typeface="ＭＳ Ｐゴシック" charset="0"/>
              </a:rPr>
              <a:t>control input traffic – do not let combined input streams swamp router – edge routers</a:t>
            </a:r>
          </a:p>
          <a:p>
            <a:pPr lvl="2"/>
            <a:r>
              <a:rPr lang="en-US" sz="2400">
                <a:latin typeface="Times New Roman" charset="0"/>
                <a:ea typeface="ＭＳ Ｐゴシック" charset="0"/>
              </a:rPr>
              <a:t>in/out packets</a:t>
            </a:r>
          </a:p>
          <a:p>
            <a:pPr lvl="3"/>
            <a:r>
              <a:rPr lang="en-US" sz="2400">
                <a:latin typeface="Times New Roman" charset="0"/>
                <a:ea typeface="ＭＳ Ｐゴシック" charset="0"/>
              </a:rPr>
              <a:t>in – within service limits</a:t>
            </a:r>
          </a:p>
          <a:p>
            <a:pPr lvl="3"/>
            <a:r>
              <a:rPr lang="en-US" sz="2400">
                <a:latin typeface="Times New Roman" charset="0"/>
                <a:ea typeface="ＭＳ Ｐゴシック" charset="0"/>
              </a:rPr>
              <a:t>out – outside service limits (drop if must, RED)</a:t>
            </a:r>
          </a:p>
          <a:p>
            <a:pPr lvl="1"/>
            <a:r>
              <a:rPr lang="en-US">
                <a:latin typeface="Times New Roman" charset="0"/>
                <a:ea typeface="ＭＳ Ｐゴシック" charset="0"/>
              </a:rPr>
              <a:t>Non EF packets</a:t>
            </a:r>
          </a:p>
          <a:p>
            <a:pPr lvl="2"/>
            <a:r>
              <a:rPr lang="en-US" sz="2400">
                <a:latin typeface="Times New Roman" charset="0"/>
                <a:ea typeface="ＭＳ Ｐゴシック" charset="0"/>
              </a:rPr>
              <a:t>need to provide some service to non-EF packets</a:t>
            </a:r>
          </a:p>
          <a:p>
            <a:pPr lvl="1"/>
            <a:endParaRPr lang="en-US">
              <a:latin typeface="Times New Roman" charset="0"/>
              <a:ea typeface="ＭＳ Ｐゴシック" charset="0"/>
            </a:endParaRPr>
          </a:p>
        </p:txBody>
      </p:sp>
      <p:sp>
        <p:nvSpPr>
          <p:cNvPr id="358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584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BDBE198-97DF-8547-818D-3AF8D38657F2}" type="slidenum">
              <a:rPr lang="en-US" sz="1400"/>
              <a:pPr/>
              <a:t>20</a:t>
            </a:fld>
            <a:endParaRPr lang="en-US" sz="140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A81E631-3232-1349-A3FF-7C90036A369D}" type="slidenum">
              <a:rPr lang="en-US" sz="1400"/>
              <a:pPr/>
              <a:t>21</a:t>
            </a:fld>
            <a:endParaRPr lang="en-US" sz="1400"/>
          </a:p>
        </p:txBody>
      </p:sp>
      <p:sp>
        <p:nvSpPr>
          <p:cNvPr id="36867" name="Rectangle 2"/>
          <p:cNvSpPr>
            <a:spLocks noGrp="1" noChangeArrowheads="1"/>
          </p:cNvSpPr>
          <p:nvPr>
            <p:ph type="title"/>
          </p:nvPr>
        </p:nvSpPr>
        <p:spPr>
          <a:xfrm>
            <a:off x="685800" y="228600"/>
            <a:ext cx="6781800" cy="838200"/>
          </a:xfrm>
        </p:spPr>
        <p:txBody>
          <a:bodyPr/>
          <a:lstStyle/>
          <a:p>
            <a:r>
              <a:rPr lang="en-US">
                <a:latin typeface="Times New Roman" charset="0"/>
              </a:rPr>
              <a:t>DiffServ (cont)</a:t>
            </a:r>
          </a:p>
        </p:txBody>
      </p:sp>
      <p:sp>
        <p:nvSpPr>
          <p:cNvPr id="36868" name="Rectangle 3"/>
          <p:cNvSpPr>
            <a:spLocks noGrp="1" noChangeArrowheads="1"/>
          </p:cNvSpPr>
          <p:nvPr>
            <p:ph type="body" sz="half" idx="1"/>
          </p:nvPr>
        </p:nvSpPr>
        <p:spPr>
          <a:xfrm>
            <a:off x="152400" y="914400"/>
            <a:ext cx="4114800" cy="3581400"/>
          </a:xfrm>
        </p:spPr>
        <p:txBody>
          <a:bodyPr/>
          <a:lstStyle/>
          <a:p>
            <a:r>
              <a:rPr lang="en-US" sz="2400">
                <a:latin typeface="Times New Roman" charset="0"/>
              </a:rPr>
              <a:t>Assured Forwarding  (AF), PHB – Preferred Hop Behavior</a:t>
            </a:r>
          </a:p>
          <a:p>
            <a:pPr lvl="1"/>
            <a:r>
              <a:rPr lang="en-US" sz="2000">
                <a:latin typeface="Times New Roman" charset="0"/>
                <a:ea typeface="ＭＳ Ｐゴシック" charset="0"/>
              </a:rPr>
              <a:t>customers sign service agreements with ISPs</a:t>
            </a:r>
          </a:p>
          <a:p>
            <a:pPr lvl="1"/>
            <a:r>
              <a:rPr lang="en-US" sz="2000">
                <a:latin typeface="Times New Roman" charset="0"/>
                <a:ea typeface="ＭＳ Ｐゴシック" charset="0"/>
              </a:rPr>
              <a:t>edge routers mark packets as being </a:t>
            </a:r>
            <a:r>
              <a:rPr lang="ja-JP" altLang="en-US" sz="2000">
                <a:latin typeface="Times New Roman" charset="0"/>
                <a:ea typeface="ＭＳ Ｐゴシック" charset="0"/>
              </a:rPr>
              <a:t>“</a:t>
            </a:r>
            <a:r>
              <a:rPr lang="en-US" altLang="ja-JP" sz="2000">
                <a:latin typeface="Times New Roman" charset="0"/>
                <a:ea typeface="ＭＳ Ｐゴシック" charset="0"/>
              </a:rPr>
              <a:t>in</a:t>
            </a:r>
            <a:r>
              <a:rPr lang="ja-JP" altLang="en-US" sz="2000">
                <a:latin typeface="Times New Roman" charset="0"/>
                <a:ea typeface="ＭＳ Ｐゴシック" charset="0"/>
              </a:rPr>
              <a:t>”</a:t>
            </a:r>
            <a:r>
              <a:rPr lang="en-US" altLang="ja-JP" sz="2000">
                <a:latin typeface="Times New Roman" charset="0"/>
                <a:ea typeface="ＭＳ Ｐゴシック" charset="0"/>
              </a:rPr>
              <a:t> or </a:t>
            </a:r>
            <a:r>
              <a:rPr lang="ja-JP" altLang="en-US" sz="2000">
                <a:latin typeface="Times New Roman" charset="0"/>
                <a:ea typeface="ＭＳ Ｐゴシック" charset="0"/>
              </a:rPr>
              <a:t>“</a:t>
            </a:r>
            <a:r>
              <a:rPr lang="en-US" altLang="ja-JP" sz="2000">
                <a:latin typeface="Times New Roman" charset="0"/>
                <a:ea typeface="ＭＳ Ｐゴシック" charset="0"/>
              </a:rPr>
              <a:t>out</a:t>
            </a:r>
            <a:r>
              <a:rPr lang="ja-JP" altLang="en-US" sz="2000">
                <a:latin typeface="Times New Roman" charset="0"/>
                <a:ea typeface="ＭＳ Ｐゴシック" charset="0"/>
              </a:rPr>
              <a:t>”</a:t>
            </a:r>
            <a:r>
              <a:rPr lang="en-US" altLang="ja-JP" sz="2000">
                <a:latin typeface="Times New Roman" charset="0"/>
                <a:ea typeface="ＭＳ Ｐゴシック" charset="0"/>
              </a:rPr>
              <a:t> of profile</a:t>
            </a:r>
          </a:p>
          <a:p>
            <a:pPr lvl="1"/>
            <a:r>
              <a:rPr lang="en-US" sz="2000">
                <a:latin typeface="Times New Roman" charset="0"/>
                <a:ea typeface="ＭＳ Ｐゴシック" charset="0"/>
              </a:rPr>
              <a:t>core routers run RIO: RED with in/out</a:t>
            </a:r>
          </a:p>
          <a:p>
            <a:pPr lvl="1"/>
            <a:r>
              <a:rPr lang="en-US" sz="2000">
                <a:latin typeface="Times New Roman" charset="0"/>
                <a:ea typeface="ＭＳ Ｐゴシック" charset="0"/>
              </a:rPr>
              <a:t>Based on SLA – service level agreement</a:t>
            </a:r>
          </a:p>
          <a:p>
            <a:pPr lvl="1"/>
            <a:endParaRPr lang="en-US" sz="2000">
              <a:latin typeface="Times New Roman" charset="0"/>
              <a:ea typeface="ＭＳ Ｐゴシック" charset="0"/>
            </a:endParaRPr>
          </a:p>
        </p:txBody>
      </p:sp>
      <p:pic>
        <p:nvPicPr>
          <p:cNvPr id="36869" name="Picture 31" descr="06x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286000"/>
            <a:ext cx="3733800" cy="249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TextBox 6"/>
          <p:cNvSpPr txBox="1">
            <a:spLocks noChangeArrowheads="1"/>
          </p:cNvSpPr>
          <p:nvPr/>
        </p:nvSpPr>
        <p:spPr bwMode="auto">
          <a:xfrm>
            <a:off x="762000" y="4876800"/>
            <a:ext cx="7816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Figure</a:t>
            </a:r>
          </a:p>
          <a:p>
            <a:r>
              <a:rPr lang="en-US"/>
              <a:t>Under low congestion only </a:t>
            </a:r>
            <a:r>
              <a:rPr lang="ja-JP" altLang="en-US"/>
              <a:t>“</a:t>
            </a:r>
            <a:r>
              <a:rPr lang="en-US" altLang="ja-JP"/>
              <a:t>out</a:t>
            </a:r>
            <a:r>
              <a:rPr lang="ja-JP" altLang="en-US"/>
              <a:t>”</a:t>
            </a:r>
            <a:r>
              <a:rPr lang="en-US" altLang="ja-JP"/>
              <a:t> packets discarded (policing)</a:t>
            </a:r>
          </a:p>
          <a:p>
            <a:r>
              <a:rPr lang="en-US"/>
              <a:t>Only when queue &gt; Min(in) do </a:t>
            </a:r>
            <a:r>
              <a:rPr lang="ja-JP" altLang="en-US"/>
              <a:t>“</a:t>
            </a:r>
            <a:r>
              <a:rPr lang="en-US" altLang="ja-JP"/>
              <a:t>in</a:t>
            </a:r>
            <a:r>
              <a:rPr lang="ja-JP" altLang="en-US"/>
              <a:t>”</a:t>
            </a:r>
            <a:r>
              <a:rPr lang="en-US" altLang="ja-JP"/>
              <a:t> packets get dropped</a:t>
            </a:r>
            <a:endParaRPr lang="en-US"/>
          </a:p>
        </p:txBody>
      </p:sp>
      <p:sp>
        <p:nvSpPr>
          <p:cNvPr id="36871" name="TextBox 1"/>
          <p:cNvSpPr txBox="1">
            <a:spLocks noChangeArrowheads="1"/>
          </p:cNvSpPr>
          <p:nvPr/>
        </p:nvSpPr>
        <p:spPr bwMode="auto">
          <a:xfrm>
            <a:off x="8077200" y="4572000"/>
            <a:ext cx="736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a:t>queue</a:t>
            </a:r>
          </a:p>
        </p:txBody>
      </p:sp>
      <p:sp>
        <p:nvSpPr>
          <p:cNvPr id="36872" name="TextBox 2"/>
          <p:cNvSpPr txBox="1">
            <a:spLocks noChangeArrowheads="1"/>
          </p:cNvSpPr>
          <p:nvPr/>
        </p:nvSpPr>
        <p:spPr bwMode="auto">
          <a:xfrm>
            <a:off x="4343400" y="1752600"/>
            <a:ext cx="1223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a:t>Probability</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685800" y="152400"/>
            <a:ext cx="6781800" cy="685800"/>
          </a:xfrm>
        </p:spPr>
        <p:txBody>
          <a:bodyPr/>
          <a:lstStyle/>
          <a:p>
            <a:r>
              <a:rPr lang="en-US">
                <a:latin typeface="Times New Roman" charset="0"/>
              </a:rPr>
              <a:t>Future</a:t>
            </a:r>
          </a:p>
        </p:txBody>
      </p:sp>
      <p:sp>
        <p:nvSpPr>
          <p:cNvPr id="37890" name="Content Placeholder 2"/>
          <p:cNvSpPr>
            <a:spLocks noGrp="1"/>
          </p:cNvSpPr>
          <p:nvPr>
            <p:ph sz="half" idx="1"/>
          </p:nvPr>
        </p:nvSpPr>
        <p:spPr>
          <a:xfrm>
            <a:off x="609600" y="838200"/>
            <a:ext cx="7391400" cy="5181600"/>
          </a:xfrm>
        </p:spPr>
        <p:txBody>
          <a:bodyPr/>
          <a:lstStyle/>
          <a:p>
            <a:r>
              <a:rPr lang="en-US" sz="2400">
                <a:latin typeface="Times New Roman" charset="0"/>
              </a:rPr>
              <a:t>TCP &amp; Congestion will continue</a:t>
            </a:r>
          </a:p>
          <a:p>
            <a:r>
              <a:rPr lang="en-US" sz="2400">
                <a:latin typeface="Times New Roman" charset="0"/>
              </a:rPr>
              <a:t>ACKs &amp; timeouts drive end hosts</a:t>
            </a:r>
          </a:p>
          <a:p>
            <a:r>
              <a:rPr lang="en-US" sz="2400">
                <a:latin typeface="Times New Roman" charset="0"/>
              </a:rPr>
              <a:t>Today - QoS</a:t>
            </a:r>
          </a:p>
          <a:p>
            <a:pPr lvl="1"/>
            <a:r>
              <a:rPr lang="en-US">
                <a:latin typeface="Times New Roman" charset="0"/>
                <a:ea typeface="ＭＳ Ｐゴシック" charset="0"/>
              </a:rPr>
              <a:t>Works such as Diffserv  Not universal, but VoIP, video driving Diffserv use</a:t>
            </a:r>
          </a:p>
          <a:p>
            <a:pPr lvl="1"/>
            <a:r>
              <a:rPr lang="en-US">
                <a:latin typeface="Times New Roman" charset="0"/>
                <a:ea typeface="ＭＳ Ｐゴシック" charset="0"/>
              </a:rPr>
              <a:t>also helps when Diffserv not enough, i.e., routers like airlines over-subscribe for Hosts to be involved.</a:t>
            </a:r>
          </a:p>
          <a:p>
            <a:r>
              <a:rPr lang="en-US" sz="2400">
                <a:latin typeface="Times New Roman" charset="0"/>
              </a:rPr>
              <a:t>UDP?</a:t>
            </a:r>
          </a:p>
          <a:p>
            <a:pPr lvl="1"/>
            <a:r>
              <a:rPr lang="en-US">
                <a:latin typeface="Times New Roman" charset="0"/>
                <a:ea typeface="ＭＳ Ｐゴシック" charset="0"/>
              </a:rPr>
              <a:t>no connection overhead</a:t>
            </a:r>
          </a:p>
          <a:p>
            <a:pPr lvl="1"/>
            <a:r>
              <a:rPr lang="en-US">
                <a:latin typeface="Times New Roman" charset="0"/>
                <a:ea typeface="ＭＳ Ｐゴシック" charset="0"/>
              </a:rPr>
              <a:t>no reliability overhead</a:t>
            </a:r>
          </a:p>
          <a:p>
            <a:pPr lvl="1"/>
            <a:r>
              <a:rPr lang="en-US">
                <a:latin typeface="Times New Roman" charset="0"/>
                <a:ea typeface="ＭＳ Ｐゴシック" charset="0"/>
              </a:rPr>
              <a:t>real time UDP competes with TCP</a:t>
            </a:r>
          </a:p>
          <a:p>
            <a:pPr lvl="1"/>
            <a:r>
              <a:rPr lang="en-US">
                <a:latin typeface="Times New Roman" charset="0"/>
                <a:ea typeface="ＭＳ Ｐゴシック" charset="0"/>
              </a:rPr>
              <a:t>right now, TCP, only one that backs off</a:t>
            </a:r>
          </a:p>
          <a:p>
            <a:pPr lvl="1"/>
            <a:r>
              <a:rPr lang="en-US">
                <a:latin typeface="Times New Roman" charset="0"/>
                <a:ea typeface="ＭＳ Ｐゴシック" charset="0"/>
              </a:rPr>
              <a:t>open research area </a:t>
            </a:r>
          </a:p>
        </p:txBody>
      </p:sp>
      <p:sp>
        <p:nvSpPr>
          <p:cNvPr id="37891"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3789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F398DF61-88DD-6C42-81A7-830506DFEB72}" type="slidenum">
              <a:rPr lang="en-US" sz="1400"/>
              <a:pPr/>
              <a:t>22</a:t>
            </a:fld>
            <a:endParaRPr lang="en-US" sz="140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7BCC6A61-5101-DB4C-BC70-F183912A90D7}" type="slidenum">
              <a:rPr lang="en-US" sz="1400"/>
              <a:pPr/>
              <a:t>3</a:t>
            </a:fld>
            <a:endParaRPr lang="en-US" sz="1400"/>
          </a:p>
        </p:txBody>
      </p:sp>
      <p:sp>
        <p:nvSpPr>
          <p:cNvPr id="17411" name="Rectangle 2"/>
          <p:cNvSpPr>
            <a:spLocks noGrp="1" noChangeArrowheads="1"/>
          </p:cNvSpPr>
          <p:nvPr>
            <p:ph type="title"/>
          </p:nvPr>
        </p:nvSpPr>
        <p:spPr>
          <a:xfrm>
            <a:off x="533400" y="152400"/>
            <a:ext cx="7772400" cy="914400"/>
          </a:xfrm>
        </p:spPr>
        <p:txBody>
          <a:bodyPr/>
          <a:lstStyle/>
          <a:p>
            <a:r>
              <a:rPr lang="en-US">
                <a:latin typeface="Times New Roman" charset="0"/>
              </a:rPr>
              <a:t>Example: Real-time Application</a:t>
            </a:r>
          </a:p>
        </p:txBody>
      </p:sp>
      <p:sp>
        <p:nvSpPr>
          <p:cNvPr id="17412" name="Rectangle 3"/>
          <p:cNvSpPr>
            <a:spLocks noGrp="1" noChangeArrowheads="1"/>
          </p:cNvSpPr>
          <p:nvPr>
            <p:ph type="body" idx="1"/>
          </p:nvPr>
        </p:nvSpPr>
        <p:spPr>
          <a:xfrm>
            <a:off x="457200" y="990600"/>
            <a:ext cx="7772400" cy="4876800"/>
          </a:xfrm>
        </p:spPr>
        <p:txBody>
          <a:bodyPr/>
          <a:lstStyle/>
          <a:p>
            <a:r>
              <a:rPr lang="en-US" sz="2400">
                <a:latin typeface="Times New Roman" charset="0"/>
              </a:rPr>
              <a:t>Require </a:t>
            </a:r>
            <a:r>
              <a:rPr lang="ja-JP" altLang="en-US" sz="2400">
                <a:latin typeface="Times New Roman" charset="0"/>
              </a:rPr>
              <a:t>“</a:t>
            </a:r>
            <a:r>
              <a:rPr lang="en-US" altLang="ja-JP" sz="2400">
                <a:latin typeface="Times New Roman" charset="0"/>
              </a:rPr>
              <a:t>deliver on time</a:t>
            </a:r>
            <a:r>
              <a:rPr lang="ja-JP" altLang="en-US" sz="2400">
                <a:latin typeface="Times New Roman" charset="0"/>
              </a:rPr>
              <a:t>”</a:t>
            </a:r>
            <a:r>
              <a:rPr lang="en-US" altLang="ja-JP" sz="2400">
                <a:latin typeface="Times New Roman" charset="0"/>
              </a:rPr>
              <a:t> assurances</a:t>
            </a:r>
          </a:p>
          <a:p>
            <a:pPr lvl="1"/>
            <a:r>
              <a:rPr lang="en-US" sz="2000">
                <a:latin typeface="Times New Roman" charset="0"/>
                <a:ea typeface="ＭＳ Ｐゴシック" charset="0"/>
              </a:rPr>
              <a:t>must come from </a:t>
            </a:r>
            <a:r>
              <a:rPr lang="en-US" sz="2000" i="1">
                <a:latin typeface="Times New Roman" charset="0"/>
                <a:ea typeface="ＭＳ Ｐゴシック" charset="0"/>
              </a:rPr>
              <a:t>inside</a:t>
            </a:r>
            <a:r>
              <a:rPr lang="en-US" sz="2000">
                <a:latin typeface="Times New Roman" charset="0"/>
                <a:ea typeface="ＭＳ Ｐゴシック" charset="0"/>
              </a:rPr>
              <a:t> the network</a:t>
            </a:r>
          </a:p>
          <a:p>
            <a:pPr lvl="1"/>
            <a:endParaRPr lang="en-US" sz="2000">
              <a:latin typeface="Times New Roman" charset="0"/>
              <a:ea typeface="ＭＳ Ｐゴシック" charset="0"/>
            </a:endParaRPr>
          </a:p>
          <a:p>
            <a:pPr lvl="1"/>
            <a:endParaRPr lang="en-US" sz="2000">
              <a:latin typeface="Times New Roman" charset="0"/>
              <a:ea typeface="ＭＳ Ｐゴシック" charset="0"/>
            </a:endParaRPr>
          </a:p>
          <a:p>
            <a:pPr lvl="1"/>
            <a:endParaRPr lang="en-US" sz="2000">
              <a:latin typeface="Times New Roman" charset="0"/>
              <a:ea typeface="ＭＳ Ｐゴシック" charset="0"/>
            </a:endParaRPr>
          </a:p>
          <a:p>
            <a:pPr lvl="1">
              <a:lnSpc>
                <a:spcPct val="70000"/>
              </a:lnSpc>
            </a:pPr>
            <a:endParaRPr lang="en-US" sz="2000">
              <a:latin typeface="Times New Roman" charset="0"/>
              <a:ea typeface="ＭＳ Ｐゴシック" charset="0"/>
            </a:endParaRPr>
          </a:p>
          <a:p>
            <a:r>
              <a:rPr lang="en-US" sz="2400">
                <a:latin typeface="Times New Roman" charset="0"/>
              </a:rPr>
              <a:t>Example application (audio)</a:t>
            </a:r>
          </a:p>
          <a:p>
            <a:pPr lvl="1"/>
            <a:r>
              <a:rPr lang="en-US">
                <a:latin typeface="Times New Roman" charset="0"/>
                <a:ea typeface="ＭＳ Ｐゴシック" charset="0"/>
              </a:rPr>
              <a:t>sample voice once every 125us</a:t>
            </a:r>
          </a:p>
          <a:p>
            <a:pPr lvl="1"/>
            <a:r>
              <a:rPr lang="en-US">
                <a:latin typeface="Times New Roman" charset="0"/>
                <a:ea typeface="ＭＳ Ｐゴシック" charset="0"/>
              </a:rPr>
              <a:t>each sample has a </a:t>
            </a:r>
            <a:r>
              <a:rPr lang="en-US" i="1">
                <a:latin typeface="Times New Roman" charset="0"/>
                <a:ea typeface="ＭＳ Ｐゴシック" charset="0"/>
              </a:rPr>
              <a:t>playback time </a:t>
            </a:r>
            <a:r>
              <a:rPr lang="en-US">
                <a:latin typeface="Times New Roman" charset="0"/>
                <a:ea typeface="ＭＳ Ｐゴシック" charset="0"/>
              </a:rPr>
              <a:t>(when needed at Receiver)</a:t>
            </a:r>
          </a:p>
          <a:p>
            <a:pPr lvl="1"/>
            <a:r>
              <a:rPr lang="en-US">
                <a:latin typeface="Times New Roman" charset="0"/>
                <a:ea typeface="ＭＳ Ｐゴシック" charset="0"/>
              </a:rPr>
              <a:t>packets experience variable delay in network</a:t>
            </a:r>
          </a:p>
          <a:p>
            <a:pPr lvl="1"/>
            <a:r>
              <a:rPr lang="en-US">
                <a:latin typeface="Times New Roman" charset="0"/>
                <a:ea typeface="ＭＳ Ｐゴシック" charset="0"/>
              </a:rPr>
              <a:t>add constant factor to playback time: </a:t>
            </a:r>
            <a:r>
              <a:rPr lang="en-US" i="1">
                <a:latin typeface="Times New Roman" charset="0"/>
                <a:ea typeface="ＭＳ Ｐゴシック" charset="0"/>
              </a:rPr>
              <a:t>playback point</a:t>
            </a:r>
          </a:p>
          <a:p>
            <a:pPr>
              <a:buFontTx/>
              <a:buNone/>
            </a:pPr>
            <a:r>
              <a:rPr lang="en-US" sz="2400" i="1">
                <a:solidFill>
                  <a:srgbClr val="FF0000"/>
                </a:solidFill>
                <a:latin typeface="Times New Roman" charset="0"/>
              </a:rPr>
              <a:t>RealTime</a:t>
            </a:r>
            <a:r>
              <a:rPr lang="en-US" sz="2400" i="1">
                <a:latin typeface="Times New Roman" charset="0"/>
              </a:rPr>
              <a:t> needs definition</a:t>
            </a:r>
            <a:endParaRPr lang="en-US" sz="2400">
              <a:latin typeface="Times New Roman" charset="0"/>
            </a:endParaRPr>
          </a:p>
        </p:txBody>
      </p:sp>
      <p:sp>
        <p:nvSpPr>
          <p:cNvPr id="17413" name="Rectangle 32"/>
          <p:cNvSpPr>
            <a:spLocks noChangeArrowheads="1"/>
          </p:cNvSpPr>
          <p:nvPr/>
        </p:nvSpPr>
        <p:spPr bwMode="auto">
          <a:xfrm>
            <a:off x="2633663" y="3249613"/>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GB"/>
          </a:p>
        </p:txBody>
      </p:sp>
      <p:grpSp>
        <p:nvGrpSpPr>
          <p:cNvPr id="17414" name="Group 86"/>
          <p:cNvGrpSpPr>
            <a:grpSpLocks/>
          </p:cNvGrpSpPr>
          <p:nvPr/>
        </p:nvGrpSpPr>
        <p:grpSpPr bwMode="auto">
          <a:xfrm>
            <a:off x="990600" y="2057400"/>
            <a:ext cx="6721475" cy="1052513"/>
            <a:chOff x="624" y="1689"/>
            <a:chExt cx="4234" cy="663"/>
          </a:xfrm>
        </p:grpSpPr>
        <p:sp>
          <p:nvSpPr>
            <p:cNvPr id="17415" name="Rectangle 43"/>
            <p:cNvSpPr>
              <a:spLocks noChangeArrowheads="1"/>
            </p:cNvSpPr>
            <p:nvPr/>
          </p:nvSpPr>
          <p:spPr bwMode="auto">
            <a:xfrm>
              <a:off x="1349" y="1861"/>
              <a:ext cx="508" cy="314"/>
            </a:xfrm>
            <a:prstGeom prst="rect">
              <a:avLst/>
            </a:prstGeom>
            <a:solidFill>
              <a:srgbClr val="CCECF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416" name="Freeform 44"/>
            <p:cNvSpPr>
              <a:spLocks/>
            </p:cNvSpPr>
            <p:nvPr/>
          </p:nvSpPr>
          <p:spPr bwMode="auto">
            <a:xfrm>
              <a:off x="1349" y="1812"/>
              <a:ext cx="586" cy="49"/>
            </a:xfrm>
            <a:custGeom>
              <a:avLst/>
              <a:gdLst>
                <a:gd name="T0" fmla="*/ 0 w 587"/>
                <a:gd name="T1" fmla="*/ 49 h 56"/>
                <a:gd name="T2" fmla="*/ 508 w 587"/>
                <a:gd name="T3" fmla="*/ 49 h 56"/>
                <a:gd name="T4" fmla="*/ 586 w 587"/>
                <a:gd name="T5" fmla="*/ 0 h 56"/>
                <a:gd name="T6" fmla="*/ 77 w 587"/>
                <a:gd name="T7" fmla="*/ 0 h 56"/>
                <a:gd name="T8" fmla="*/ 0 w 587"/>
                <a:gd name="T9" fmla="*/ 49 h 56"/>
                <a:gd name="T10" fmla="*/ 0 60000 65536"/>
                <a:gd name="T11" fmla="*/ 0 60000 65536"/>
                <a:gd name="T12" fmla="*/ 0 60000 65536"/>
                <a:gd name="T13" fmla="*/ 0 60000 65536"/>
                <a:gd name="T14" fmla="*/ 0 60000 65536"/>
                <a:gd name="T15" fmla="*/ 0 w 587"/>
                <a:gd name="T16" fmla="*/ 0 h 56"/>
                <a:gd name="T17" fmla="*/ 587 w 587"/>
                <a:gd name="T18" fmla="*/ 56 h 56"/>
              </a:gdLst>
              <a:ahLst/>
              <a:cxnLst>
                <a:cxn ang="T10">
                  <a:pos x="T0" y="T1"/>
                </a:cxn>
                <a:cxn ang="T11">
                  <a:pos x="T2" y="T3"/>
                </a:cxn>
                <a:cxn ang="T12">
                  <a:pos x="T4" y="T5"/>
                </a:cxn>
                <a:cxn ang="T13">
                  <a:pos x="T6" y="T7"/>
                </a:cxn>
                <a:cxn ang="T14">
                  <a:pos x="T8" y="T9"/>
                </a:cxn>
              </a:cxnLst>
              <a:rect l="T15" t="T16" r="T17" b="T18"/>
              <a:pathLst>
                <a:path w="587" h="56">
                  <a:moveTo>
                    <a:pt x="0" y="56"/>
                  </a:moveTo>
                  <a:lnTo>
                    <a:pt x="509" y="56"/>
                  </a:lnTo>
                  <a:lnTo>
                    <a:pt x="587" y="0"/>
                  </a:lnTo>
                  <a:lnTo>
                    <a:pt x="77" y="0"/>
                  </a:lnTo>
                  <a:lnTo>
                    <a:pt x="0" y="56"/>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7" name="Freeform 45"/>
            <p:cNvSpPr>
              <a:spLocks/>
            </p:cNvSpPr>
            <p:nvPr/>
          </p:nvSpPr>
          <p:spPr bwMode="auto">
            <a:xfrm>
              <a:off x="1857" y="1812"/>
              <a:ext cx="78" cy="363"/>
            </a:xfrm>
            <a:custGeom>
              <a:avLst/>
              <a:gdLst>
                <a:gd name="T0" fmla="*/ 78 w 78"/>
                <a:gd name="T1" fmla="*/ 0 h 420"/>
                <a:gd name="T2" fmla="*/ 0 w 78"/>
                <a:gd name="T3" fmla="*/ 48 h 420"/>
                <a:gd name="T4" fmla="*/ 0 w 78"/>
                <a:gd name="T5" fmla="*/ 363 h 420"/>
                <a:gd name="T6" fmla="*/ 78 w 78"/>
                <a:gd name="T7" fmla="*/ 315 h 420"/>
                <a:gd name="T8" fmla="*/ 78 w 78"/>
                <a:gd name="T9" fmla="*/ 0 h 420"/>
                <a:gd name="T10" fmla="*/ 0 60000 65536"/>
                <a:gd name="T11" fmla="*/ 0 60000 65536"/>
                <a:gd name="T12" fmla="*/ 0 60000 65536"/>
                <a:gd name="T13" fmla="*/ 0 60000 65536"/>
                <a:gd name="T14" fmla="*/ 0 60000 65536"/>
                <a:gd name="T15" fmla="*/ 0 w 78"/>
                <a:gd name="T16" fmla="*/ 0 h 420"/>
                <a:gd name="T17" fmla="*/ 78 w 78"/>
                <a:gd name="T18" fmla="*/ 420 h 420"/>
              </a:gdLst>
              <a:ahLst/>
              <a:cxnLst>
                <a:cxn ang="T10">
                  <a:pos x="T0" y="T1"/>
                </a:cxn>
                <a:cxn ang="T11">
                  <a:pos x="T2" y="T3"/>
                </a:cxn>
                <a:cxn ang="T12">
                  <a:pos x="T4" y="T5"/>
                </a:cxn>
                <a:cxn ang="T13">
                  <a:pos x="T6" y="T7"/>
                </a:cxn>
                <a:cxn ang="T14">
                  <a:pos x="T8" y="T9"/>
                </a:cxn>
              </a:cxnLst>
              <a:rect l="T15" t="T16" r="T17" b="T18"/>
              <a:pathLst>
                <a:path w="78" h="420">
                  <a:moveTo>
                    <a:pt x="78" y="0"/>
                  </a:moveTo>
                  <a:lnTo>
                    <a:pt x="0" y="56"/>
                  </a:lnTo>
                  <a:lnTo>
                    <a:pt x="0" y="420"/>
                  </a:lnTo>
                  <a:lnTo>
                    <a:pt x="78" y="364"/>
                  </a:lnTo>
                  <a:lnTo>
                    <a:pt x="78" y="0"/>
                  </a:lnTo>
                  <a:close/>
                </a:path>
              </a:pathLst>
            </a:custGeom>
            <a:solidFill>
              <a:srgbClr val="80CF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8" name="Rectangle 46"/>
            <p:cNvSpPr>
              <a:spLocks noChangeArrowheads="1"/>
            </p:cNvSpPr>
            <p:nvPr/>
          </p:nvSpPr>
          <p:spPr bwMode="auto">
            <a:xfrm>
              <a:off x="3658" y="1917"/>
              <a:ext cx="508" cy="317"/>
            </a:xfrm>
            <a:prstGeom prst="rect">
              <a:avLst/>
            </a:prstGeom>
            <a:solidFill>
              <a:srgbClr val="CCECF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419" name="Freeform 47"/>
            <p:cNvSpPr>
              <a:spLocks/>
            </p:cNvSpPr>
            <p:nvPr/>
          </p:nvSpPr>
          <p:spPr bwMode="auto">
            <a:xfrm>
              <a:off x="3658" y="1869"/>
              <a:ext cx="582" cy="48"/>
            </a:xfrm>
            <a:custGeom>
              <a:avLst/>
              <a:gdLst>
                <a:gd name="T0" fmla="*/ 0 w 584"/>
                <a:gd name="T1" fmla="*/ 48 h 56"/>
                <a:gd name="T2" fmla="*/ 507 w 584"/>
                <a:gd name="T3" fmla="*/ 48 h 56"/>
                <a:gd name="T4" fmla="*/ 582 w 584"/>
                <a:gd name="T5" fmla="*/ 0 h 56"/>
                <a:gd name="T6" fmla="*/ 74 w 584"/>
                <a:gd name="T7" fmla="*/ 0 h 56"/>
                <a:gd name="T8" fmla="*/ 0 w 584"/>
                <a:gd name="T9" fmla="*/ 48 h 56"/>
                <a:gd name="T10" fmla="*/ 0 60000 65536"/>
                <a:gd name="T11" fmla="*/ 0 60000 65536"/>
                <a:gd name="T12" fmla="*/ 0 60000 65536"/>
                <a:gd name="T13" fmla="*/ 0 60000 65536"/>
                <a:gd name="T14" fmla="*/ 0 60000 65536"/>
                <a:gd name="T15" fmla="*/ 0 w 584"/>
                <a:gd name="T16" fmla="*/ 0 h 56"/>
                <a:gd name="T17" fmla="*/ 584 w 584"/>
                <a:gd name="T18" fmla="*/ 56 h 56"/>
              </a:gdLst>
              <a:ahLst/>
              <a:cxnLst>
                <a:cxn ang="T10">
                  <a:pos x="T0" y="T1"/>
                </a:cxn>
                <a:cxn ang="T11">
                  <a:pos x="T2" y="T3"/>
                </a:cxn>
                <a:cxn ang="T12">
                  <a:pos x="T4" y="T5"/>
                </a:cxn>
                <a:cxn ang="T13">
                  <a:pos x="T6" y="T7"/>
                </a:cxn>
                <a:cxn ang="T14">
                  <a:pos x="T8" y="T9"/>
                </a:cxn>
              </a:cxnLst>
              <a:rect l="T15" t="T16" r="T17" b="T18"/>
              <a:pathLst>
                <a:path w="584" h="56">
                  <a:moveTo>
                    <a:pt x="0" y="56"/>
                  </a:moveTo>
                  <a:lnTo>
                    <a:pt x="509" y="56"/>
                  </a:lnTo>
                  <a:lnTo>
                    <a:pt x="584" y="0"/>
                  </a:lnTo>
                  <a:lnTo>
                    <a:pt x="74" y="0"/>
                  </a:lnTo>
                  <a:lnTo>
                    <a:pt x="0" y="56"/>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20" name="Freeform 48"/>
            <p:cNvSpPr>
              <a:spLocks/>
            </p:cNvSpPr>
            <p:nvPr/>
          </p:nvSpPr>
          <p:spPr bwMode="auto">
            <a:xfrm>
              <a:off x="4166" y="1869"/>
              <a:ext cx="74" cy="365"/>
            </a:xfrm>
            <a:custGeom>
              <a:avLst/>
              <a:gdLst>
                <a:gd name="T0" fmla="*/ 74 w 75"/>
                <a:gd name="T1" fmla="*/ 0 h 423"/>
                <a:gd name="T2" fmla="*/ 0 w 75"/>
                <a:gd name="T3" fmla="*/ 48 h 423"/>
                <a:gd name="T4" fmla="*/ 0 w 75"/>
                <a:gd name="T5" fmla="*/ 365 h 423"/>
                <a:gd name="T6" fmla="*/ 74 w 75"/>
                <a:gd name="T7" fmla="*/ 317 h 423"/>
                <a:gd name="T8" fmla="*/ 74 w 75"/>
                <a:gd name="T9" fmla="*/ 0 h 423"/>
                <a:gd name="T10" fmla="*/ 0 60000 65536"/>
                <a:gd name="T11" fmla="*/ 0 60000 65536"/>
                <a:gd name="T12" fmla="*/ 0 60000 65536"/>
                <a:gd name="T13" fmla="*/ 0 60000 65536"/>
                <a:gd name="T14" fmla="*/ 0 60000 65536"/>
                <a:gd name="T15" fmla="*/ 0 w 75"/>
                <a:gd name="T16" fmla="*/ 0 h 423"/>
                <a:gd name="T17" fmla="*/ 75 w 75"/>
                <a:gd name="T18" fmla="*/ 423 h 423"/>
              </a:gdLst>
              <a:ahLst/>
              <a:cxnLst>
                <a:cxn ang="T10">
                  <a:pos x="T0" y="T1"/>
                </a:cxn>
                <a:cxn ang="T11">
                  <a:pos x="T2" y="T3"/>
                </a:cxn>
                <a:cxn ang="T12">
                  <a:pos x="T4" y="T5"/>
                </a:cxn>
                <a:cxn ang="T13">
                  <a:pos x="T6" y="T7"/>
                </a:cxn>
                <a:cxn ang="T14">
                  <a:pos x="T8" y="T9"/>
                </a:cxn>
              </a:cxnLst>
              <a:rect l="T15" t="T16" r="T17" b="T18"/>
              <a:pathLst>
                <a:path w="75" h="423">
                  <a:moveTo>
                    <a:pt x="75" y="0"/>
                  </a:moveTo>
                  <a:lnTo>
                    <a:pt x="0" y="56"/>
                  </a:lnTo>
                  <a:lnTo>
                    <a:pt x="0" y="423"/>
                  </a:lnTo>
                  <a:lnTo>
                    <a:pt x="75" y="367"/>
                  </a:lnTo>
                  <a:lnTo>
                    <a:pt x="75" y="0"/>
                  </a:lnTo>
                  <a:close/>
                </a:path>
              </a:pathLst>
            </a:custGeom>
            <a:solidFill>
              <a:srgbClr val="80CF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21" name="Freeform 49"/>
            <p:cNvSpPr>
              <a:spLocks/>
            </p:cNvSpPr>
            <p:nvPr/>
          </p:nvSpPr>
          <p:spPr bwMode="auto">
            <a:xfrm>
              <a:off x="683" y="1767"/>
              <a:ext cx="106" cy="89"/>
            </a:xfrm>
            <a:custGeom>
              <a:avLst/>
              <a:gdLst>
                <a:gd name="T0" fmla="*/ 53 w 106"/>
                <a:gd name="T1" fmla="*/ 89 h 103"/>
                <a:gd name="T2" fmla="*/ 53 w 106"/>
                <a:gd name="T3" fmla="*/ 89 h 103"/>
                <a:gd name="T4" fmla="*/ 62 w 106"/>
                <a:gd name="T5" fmla="*/ 89 h 103"/>
                <a:gd name="T6" fmla="*/ 75 w 106"/>
                <a:gd name="T7" fmla="*/ 86 h 103"/>
                <a:gd name="T8" fmla="*/ 81 w 106"/>
                <a:gd name="T9" fmla="*/ 84 h 103"/>
                <a:gd name="T10" fmla="*/ 90 w 106"/>
                <a:gd name="T11" fmla="*/ 75 h 103"/>
                <a:gd name="T12" fmla="*/ 96 w 106"/>
                <a:gd name="T13" fmla="*/ 70 h 103"/>
                <a:gd name="T14" fmla="*/ 103 w 106"/>
                <a:gd name="T15" fmla="*/ 62 h 103"/>
                <a:gd name="T16" fmla="*/ 106 w 106"/>
                <a:gd name="T17" fmla="*/ 54 h 103"/>
                <a:gd name="T18" fmla="*/ 106 w 106"/>
                <a:gd name="T19" fmla="*/ 43 h 103"/>
                <a:gd name="T20" fmla="*/ 106 w 106"/>
                <a:gd name="T21" fmla="*/ 43 h 103"/>
                <a:gd name="T22" fmla="*/ 106 w 106"/>
                <a:gd name="T23" fmla="*/ 35 h 103"/>
                <a:gd name="T24" fmla="*/ 103 w 106"/>
                <a:gd name="T25" fmla="*/ 27 h 103"/>
                <a:gd name="T26" fmla="*/ 96 w 106"/>
                <a:gd name="T27" fmla="*/ 19 h 103"/>
                <a:gd name="T28" fmla="*/ 90 w 106"/>
                <a:gd name="T29" fmla="*/ 11 h 103"/>
                <a:gd name="T30" fmla="*/ 81 w 106"/>
                <a:gd name="T31" fmla="*/ 6 h 103"/>
                <a:gd name="T32" fmla="*/ 75 w 106"/>
                <a:gd name="T33" fmla="*/ 3 h 103"/>
                <a:gd name="T34" fmla="*/ 62 w 106"/>
                <a:gd name="T35" fmla="*/ 0 h 103"/>
                <a:gd name="T36" fmla="*/ 53 w 106"/>
                <a:gd name="T37" fmla="*/ 0 h 103"/>
                <a:gd name="T38" fmla="*/ 53 w 106"/>
                <a:gd name="T39" fmla="*/ 0 h 103"/>
                <a:gd name="T40" fmla="*/ 40 w 106"/>
                <a:gd name="T41" fmla="*/ 0 h 103"/>
                <a:gd name="T42" fmla="*/ 31 w 106"/>
                <a:gd name="T43" fmla="*/ 3 h 103"/>
                <a:gd name="T44" fmla="*/ 22 w 106"/>
                <a:gd name="T45" fmla="*/ 6 h 103"/>
                <a:gd name="T46" fmla="*/ 16 w 106"/>
                <a:gd name="T47" fmla="*/ 11 h 103"/>
                <a:gd name="T48" fmla="*/ 9 w 106"/>
                <a:gd name="T49" fmla="*/ 19 h 103"/>
                <a:gd name="T50" fmla="*/ 3 w 106"/>
                <a:gd name="T51" fmla="*/ 27 h 103"/>
                <a:gd name="T52" fmla="*/ 0 w 106"/>
                <a:gd name="T53" fmla="*/ 35 h 103"/>
                <a:gd name="T54" fmla="*/ 0 w 106"/>
                <a:gd name="T55" fmla="*/ 43 h 103"/>
                <a:gd name="T56" fmla="*/ 0 w 106"/>
                <a:gd name="T57" fmla="*/ 43 h 103"/>
                <a:gd name="T58" fmla="*/ 0 w 106"/>
                <a:gd name="T59" fmla="*/ 54 h 103"/>
                <a:gd name="T60" fmla="*/ 3 w 106"/>
                <a:gd name="T61" fmla="*/ 62 h 103"/>
                <a:gd name="T62" fmla="*/ 9 w 106"/>
                <a:gd name="T63" fmla="*/ 70 h 103"/>
                <a:gd name="T64" fmla="*/ 16 w 106"/>
                <a:gd name="T65" fmla="*/ 75 h 103"/>
                <a:gd name="T66" fmla="*/ 22 w 106"/>
                <a:gd name="T67" fmla="*/ 84 h 103"/>
                <a:gd name="T68" fmla="*/ 31 w 106"/>
                <a:gd name="T69" fmla="*/ 86 h 103"/>
                <a:gd name="T70" fmla="*/ 40 w 106"/>
                <a:gd name="T71" fmla="*/ 89 h 103"/>
                <a:gd name="T72" fmla="*/ 53 w 106"/>
                <a:gd name="T73" fmla="*/ 89 h 103"/>
                <a:gd name="T74" fmla="*/ 53 w 106"/>
                <a:gd name="T75" fmla="*/ 89 h 1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6"/>
                <a:gd name="T115" fmla="*/ 0 h 103"/>
                <a:gd name="T116" fmla="*/ 106 w 106"/>
                <a:gd name="T117" fmla="*/ 103 h 10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6" h="103">
                  <a:moveTo>
                    <a:pt x="53" y="103"/>
                  </a:moveTo>
                  <a:lnTo>
                    <a:pt x="53" y="103"/>
                  </a:lnTo>
                  <a:lnTo>
                    <a:pt x="62" y="103"/>
                  </a:lnTo>
                  <a:lnTo>
                    <a:pt x="75" y="100"/>
                  </a:lnTo>
                  <a:lnTo>
                    <a:pt x="81" y="97"/>
                  </a:lnTo>
                  <a:lnTo>
                    <a:pt x="90" y="87"/>
                  </a:lnTo>
                  <a:lnTo>
                    <a:pt x="96" y="81"/>
                  </a:lnTo>
                  <a:lnTo>
                    <a:pt x="103" y="72"/>
                  </a:lnTo>
                  <a:lnTo>
                    <a:pt x="106" y="63"/>
                  </a:lnTo>
                  <a:lnTo>
                    <a:pt x="106" y="50"/>
                  </a:lnTo>
                  <a:lnTo>
                    <a:pt x="106" y="41"/>
                  </a:lnTo>
                  <a:lnTo>
                    <a:pt x="103" y="31"/>
                  </a:lnTo>
                  <a:lnTo>
                    <a:pt x="96" y="22"/>
                  </a:lnTo>
                  <a:lnTo>
                    <a:pt x="90" y="13"/>
                  </a:lnTo>
                  <a:lnTo>
                    <a:pt x="81" y="7"/>
                  </a:lnTo>
                  <a:lnTo>
                    <a:pt x="75" y="4"/>
                  </a:lnTo>
                  <a:lnTo>
                    <a:pt x="62" y="0"/>
                  </a:lnTo>
                  <a:lnTo>
                    <a:pt x="53" y="0"/>
                  </a:lnTo>
                  <a:lnTo>
                    <a:pt x="40" y="0"/>
                  </a:lnTo>
                  <a:lnTo>
                    <a:pt x="31" y="4"/>
                  </a:lnTo>
                  <a:lnTo>
                    <a:pt x="22" y="7"/>
                  </a:lnTo>
                  <a:lnTo>
                    <a:pt x="16" y="13"/>
                  </a:lnTo>
                  <a:lnTo>
                    <a:pt x="9" y="22"/>
                  </a:lnTo>
                  <a:lnTo>
                    <a:pt x="3" y="31"/>
                  </a:lnTo>
                  <a:lnTo>
                    <a:pt x="0" y="41"/>
                  </a:lnTo>
                  <a:lnTo>
                    <a:pt x="0" y="50"/>
                  </a:lnTo>
                  <a:lnTo>
                    <a:pt x="0" y="63"/>
                  </a:lnTo>
                  <a:lnTo>
                    <a:pt x="3" y="72"/>
                  </a:lnTo>
                  <a:lnTo>
                    <a:pt x="9" y="81"/>
                  </a:lnTo>
                  <a:lnTo>
                    <a:pt x="16" y="87"/>
                  </a:lnTo>
                  <a:lnTo>
                    <a:pt x="22" y="97"/>
                  </a:lnTo>
                  <a:lnTo>
                    <a:pt x="31" y="100"/>
                  </a:lnTo>
                  <a:lnTo>
                    <a:pt x="40" y="103"/>
                  </a:lnTo>
                  <a:lnTo>
                    <a:pt x="53" y="103"/>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2" name="Freeform 50"/>
            <p:cNvSpPr>
              <a:spLocks/>
            </p:cNvSpPr>
            <p:nvPr/>
          </p:nvSpPr>
          <p:spPr bwMode="auto">
            <a:xfrm>
              <a:off x="751" y="1802"/>
              <a:ext cx="207" cy="112"/>
            </a:xfrm>
            <a:custGeom>
              <a:avLst/>
              <a:gdLst>
                <a:gd name="T0" fmla="*/ 0 w 208"/>
                <a:gd name="T1" fmla="*/ 51 h 130"/>
                <a:gd name="T2" fmla="*/ 183 w 208"/>
                <a:gd name="T3" fmla="*/ 112 h 130"/>
                <a:gd name="T4" fmla="*/ 207 w 208"/>
                <a:gd name="T5" fmla="*/ 72 h 130"/>
                <a:gd name="T6" fmla="*/ 35 w 208"/>
                <a:gd name="T7" fmla="*/ 0 h 130"/>
                <a:gd name="T8" fmla="*/ 0 60000 65536"/>
                <a:gd name="T9" fmla="*/ 0 60000 65536"/>
                <a:gd name="T10" fmla="*/ 0 60000 65536"/>
                <a:gd name="T11" fmla="*/ 0 60000 65536"/>
                <a:gd name="T12" fmla="*/ 0 w 208"/>
                <a:gd name="T13" fmla="*/ 0 h 130"/>
                <a:gd name="T14" fmla="*/ 208 w 208"/>
                <a:gd name="T15" fmla="*/ 130 h 130"/>
              </a:gdLst>
              <a:ahLst/>
              <a:cxnLst>
                <a:cxn ang="T8">
                  <a:pos x="T0" y="T1"/>
                </a:cxn>
                <a:cxn ang="T9">
                  <a:pos x="T2" y="T3"/>
                </a:cxn>
                <a:cxn ang="T10">
                  <a:pos x="T4" y="T5"/>
                </a:cxn>
                <a:cxn ang="T11">
                  <a:pos x="T6" y="T7"/>
                </a:cxn>
              </a:cxnLst>
              <a:rect l="T12" t="T13" r="T14" b="T15"/>
              <a:pathLst>
                <a:path w="208" h="130">
                  <a:moveTo>
                    <a:pt x="0" y="59"/>
                  </a:moveTo>
                  <a:lnTo>
                    <a:pt x="184" y="130"/>
                  </a:lnTo>
                  <a:lnTo>
                    <a:pt x="208" y="84"/>
                  </a:lnTo>
                  <a:lnTo>
                    <a:pt x="35"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3" name="Freeform 51"/>
            <p:cNvSpPr>
              <a:spLocks/>
            </p:cNvSpPr>
            <p:nvPr/>
          </p:nvSpPr>
          <p:spPr bwMode="auto">
            <a:xfrm>
              <a:off x="946" y="1890"/>
              <a:ext cx="406" cy="102"/>
            </a:xfrm>
            <a:custGeom>
              <a:avLst/>
              <a:gdLst>
                <a:gd name="T0" fmla="*/ 0 w 407"/>
                <a:gd name="T1" fmla="*/ 6 h 118"/>
                <a:gd name="T2" fmla="*/ 0 w 407"/>
                <a:gd name="T3" fmla="*/ 6 h 118"/>
                <a:gd name="T4" fmla="*/ 71 w 407"/>
                <a:gd name="T5" fmla="*/ 3 h 118"/>
                <a:gd name="T6" fmla="*/ 130 w 407"/>
                <a:gd name="T7" fmla="*/ 0 h 118"/>
                <a:gd name="T8" fmla="*/ 155 w 407"/>
                <a:gd name="T9" fmla="*/ 3 h 118"/>
                <a:gd name="T10" fmla="*/ 180 w 407"/>
                <a:gd name="T11" fmla="*/ 6 h 118"/>
                <a:gd name="T12" fmla="*/ 180 w 407"/>
                <a:gd name="T13" fmla="*/ 6 h 118"/>
                <a:gd name="T14" fmla="*/ 204 w 407"/>
                <a:gd name="T15" fmla="*/ 11 h 118"/>
                <a:gd name="T16" fmla="*/ 235 w 407"/>
                <a:gd name="T17" fmla="*/ 19 h 118"/>
                <a:gd name="T18" fmla="*/ 266 w 407"/>
                <a:gd name="T19" fmla="*/ 29 h 118"/>
                <a:gd name="T20" fmla="*/ 282 w 407"/>
                <a:gd name="T21" fmla="*/ 38 h 118"/>
                <a:gd name="T22" fmla="*/ 294 w 407"/>
                <a:gd name="T23" fmla="*/ 48 h 118"/>
                <a:gd name="T24" fmla="*/ 294 w 407"/>
                <a:gd name="T25" fmla="*/ 48 h 118"/>
                <a:gd name="T26" fmla="*/ 328 w 407"/>
                <a:gd name="T27" fmla="*/ 75 h 118"/>
                <a:gd name="T28" fmla="*/ 356 w 407"/>
                <a:gd name="T29" fmla="*/ 94 h 118"/>
                <a:gd name="T30" fmla="*/ 356 w 407"/>
                <a:gd name="T31" fmla="*/ 94 h 118"/>
                <a:gd name="T32" fmla="*/ 375 w 407"/>
                <a:gd name="T33" fmla="*/ 99 h 118"/>
                <a:gd name="T34" fmla="*/ 390 w 407"/>
                <a:gd name="T35" fmla="*/ 102 h 118"/>
                <a:gd name="T36" fmla="*/ 406 w 407"/>
                <a:gd name="T37" fmla="*/ 102 h 1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7"/>
                <a:gd name="T58" fmla="*/ 0 h 118"/>
                <a:gd name="T59" fmla="*/ 407 w 407"/>
                <a:gd name="T60" fmla="*/ 118 h 1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7" h="118">
                  <a:moveTo>
                    <a:pt x="0" y="7"/>
                  </a:moveTo>
                  <a:lnTo>
                    <a:pt x="0" y="7"/>
                  </a:lnTo>
                  <a:lnTo>
                    <a:pt x="71" y="3"/>
                  </a:lnTo>
                  <a:lnTo>
                    <a:pt x="130" y="0"/>
                  </a:lnTo>
                  <a:lnTo>
                    <a:pt x="155" y="3"/>
                  </a:lnTo>
                  <a:lnTo>
                    <a:pt x="180" y="7"/>
                  </a:lnTo>
                  <a:lnTo>
                    <a:pt x="205" y="13"/>
                  </a:lnTo>
                  <a:lnTo>
                    <a:pt x="236" y="22"/>
                  </a:lnTo>
                  <a:lnTo>
                    <a:pt x="267" y="34"/>
                  </a:lnTo>
                  <a:lnTo>
                    <a:pt x="283" y="44"/>
                  </a:lnTo>
                  <a:lnTo>
                    <a:pt x="295" y="56"/>
                  </a:lnTo>
                  <a:lnTo>
                    <a:pt x="329" y="87"/>
                  </a:lnTo>
                  <a:lnTo>
                    <a:pt x="357" y="109"/>
                  </a:lnTo>
                  <a:lnTo>
                    <a:pt x="376" y="115"/>
                  </a:lnTo>
                  <a:lnTo>
                    <a:pt x="391" y="118"/>
                  </a:lnTo>
                  <a:lnTo>
                    <a:pt x="407" y="118"/>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4" name="Line 52"/>
            <p:cNvSpPr>
              <a:spLocks noChangeShapeType="1"/>
            </p:cNvSpPr>
            <p:nvPr/>
          </p:nvSpPr>
          <p:spPr bwMode="auto">
            <a:xfrm>
              <a:off x="1932" y="1992"/>
              <a:ext cx="33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5" name="Line 53"/>
            <p:cNvSpPr>
              <a:spLocks noChangeShapeType="1"/>
            </p:cNvSpPr>
            <p:nvPr/>
          </p:nvSpPr>
          <p:spPr bwMode="auto">
            <a:xfrm>
              <a:off x="3227" y="2052"/>
              <a:ext cx="43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6" name="Line 54"/>
            <p:cNvSpPr>
              <a:spLocks noChangeShapeType="1"/>
            </p:cNvSpPr>
            <p:nvPr/>
          </p:nvSpPr>
          <p:spPr bwMode="auto">
            <a:xfrm>
              <a:off x="4240" y="2052"/>
              <a:ext cx="25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7" name="Rectangle 55"/>
            <p:cNvSpPr>
              <a:spLocks noChangeArrowheads="1"/>
            </p:cNvSpPr>
            <p:nvPr/>
          </p:nvSpPr>
          <p:spPr bwMode="auto">
            <a:xfrm>
              <a:off x="2000" y="2081"/>
              <a:ext cx="47" cy="1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8" name="Rectangle 56"/>
            <p:cNvSpPr>
              <a:spLocks noChangeArrowheads="1"/>
            </p:cNvSpPr>
            <p:nvPr/>
          </p:nvSpPr>
          <p:spPr bwMode="auto">
            <a:xfrm>
              <a:off x="2102" y="2081"/>
              <a:ext cx="46" cy="1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9" name="Rectangle 57"/>
            <p:cNvSpPr>
              <a:spLocks noChangeArrowheads="1"/>
            </p:cNvSpPr>
            <p:nvPr/>
          </p:nvSpPr>
          <p:spPr bwMode="auto">
            <a:xfrm>
              <a:off x="2204" y="2081"/>
              <a:ext cx="50" cy="1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0" name="Rectangle 58"/>
            <p:cNvSpPr>
              <a:spLocks noChangeArrowheads="1"/>
            </p:cNvSpPr>
            <p:nvPr/>
          </p:nvSpPr>
          <p:spPr bwMode="auto">
            <a:xfrm>
              <a:off x="3264" y="2081"/>
              <a:ext cx="50" cy="1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1" name="Rectangle 59"/>
            <p:cNvSpPr>
              <a:spLocks noChangeArrowheads="1"/>
            </p:cNvSpPr>
            <p:nvPr/>
          </p:nvSpPr>
          <p:spPr bwMode="auto">
            <a:xfrm>
              <a:off x="3369" y="2081"/>
              <a:ext cx="46" cy="1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2" name="Rectangle 60"/>
            <p:cNvSpPr>
              <a:spLocks noChangeArrowheads="1"/>
            </p:cNvSpPr>
            <p:nvPr/>
          </p:nvSpPr>
          <p:spPr bwMode="auto">
            <a:xfrm>
              <a:off x="3549" y="2081"/>
              <a:ext cx="50" cy="1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3" name="Freeform 61"/>
            <p:cNvSpPr>
              <a:spLocks/>
            </p:cNvSpPr>
            <p:nvPr/>
          </p:nvSpPr>
          <p:spPr bwMode="auto">
            <a:xfrm>
              <a:off x="1114" y="2040"/>
              <a:ext cx="138" cy="226"/>
            </a:xfrm>
            <a:custGeom>
              <a:avLst/>
              <a:gdLst>
                <a:gd name="T0" fmla="*/ 0 w 139"/>
                <a:gd name="T1" fmla="*/ 145 h 261"/>
                <a:gd name="T2" fmla="*/ 21 w 139"/>
                <a:gd name="T3" fmla="*/ 19 h 261"/>
                <a:gd name="T4" fmla="*/ 34 w 139"/>
                <a:gd name="T5" fmla="*/ 194 h 261"/>
                <a:gd name="T6" fmla="*/ 43 w 139"/>
                <a:gd name="T7" fmla="*/ 143 h 261"/>
                <a:gd name="T8" fmla="*/ 53 w 139"/>
                <a:gd name="T9" fmla="*/ 194 h 261"/>
                <a:gd name="T10" fmla="*/ 70 w 139"/>
                <a:gd name="T11" fmla="*/ 68 h 261"/>
                <a:gd name="T12" fmla="*/ 76 w 139"/>
                <a:gd name="T13" fmla="*/ 175 h 261"/>
                <a:gd name="T14" fmla="*/ 95 w 139"/>
                <a:gd name="T15" fmla="*/ 0 h 261"/>
                <a:gd name="T16" fmla="*/ 117 w 139"/>
                <a:gd name="T17" fmla="*/ 226 h 261"/>
                <a:gd name="T18" fmla="*/ 138 w 139"/>
                <a:gd name="T19" fmla="*/ 119 h 2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61"/>
                <a:gd name="T32" fmla="*/ 139 w 139"/>
                <a:gd name="T33" fmla="*/ 261 h 2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61">
                  <a:moveTo>
                    <a:pt x="0" y="168"/>
                  </a:moveTo>
                  <a:lnTo>
                    <a:pt x="21" y="22"/>
                  </a:lnTo>
                  <a:lnTo>
                    <a:pt x="34" y="224"/>
                  </a:lnTo>
                  <a:lnTo>
                    <a:pt x="43" y="165"/>
                  </a:lnTo>
                  <a:lnTo>
                    <a:pt x="53" y="224"/>
                  </a:lnTo>
                  <a:lnTo>
                    <a:pt x="71" y="78"/>
                  </a:lnTo>
                  <a:lnTo>
                    <a:pt x="77" y="202"/>
                  </a:lnTo>
                  <a:lnTo>
                    <a:pt x="96" y="0"/>
                  </a:lnTo>
                  <a:lnTo>
                    <a:pt x="118" y="261"/>
                  </a:lnTo>
                  <a:lnTo>
                    <a:pt x="139" y="13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4" name="Freeform 62"/>
            <p:cNvSpPr>
              <a:spLocks/>
            </p:cNvSpPr>
            <p:nvPr/>
          </p:nvSpPr>
          <p:spPr bwMode="auto">
            <a:xfrm>
              <a:off x="4305" y="2127"/>
              <a:ext cx="143" cy="225"/>
            </a:xfrm>
            <a:custGeom>
              <a:avLst/>
              <a:gdLst>
                <a:gd name="T0" fmla="*/ 0 w 143"/>
                <a:gd name="T1" fmla="*/ 144 h 261"/>
                <a:gd name="T2" fmla="*/ 25 w 143"/>
                <a:gd name="T3" fmla="*/ 18 h 261"/>
                <a:gd name="T4" fmla="*/ 37 w 143"/>
                <a:gd name="T5" fmla="*/ 192 h 261"/>
                <a:gd name="T6" fmla="*/ 46 w 143"/>
                <a:gd name="T7" fmla="*/ 141 h 261"/>
                <a:gd name="T8" fmla="*/ 56 w 143"/>
                <a:gd name="T9" fmla="*/ 192 h 261"/>
                <a:gd name="T10" fmla="*/ 74 w 143"/>
                <a:gd name="T11" fmla="*/ 66 h 261"/>
                <a:gd name="T12" fmla="*/ 81 w 143"/>
                <a:gd name="T13" fmla="*/ 174 h 261"/>
                <a:gd name="T14" fmla="*/ 99 w 143"/>
                <a:gd name="T15" fmla="*/ 0 h 261"/>
                <a:gd name="T16" fmla="*/ 121 w 143"/>
                <a:gd name="T17" fmla="*/ 225 h 261"/>
                <a:gd name="T18" fmla="*/ 143 w 143"/>
                <a:gd name="T19" fmla="*/ 117 h 2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3"/>
                <a:gd name="T31" fmla="*/ 0 h 261"/>
                <a:gd name="T32" fmla="*/ 143 w 143"/>
                <a:gd name="T33" fmla="*/ 261 h 2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3" h="261">
                  <a:moveTo>
                    <a:pt x="0" y="167"/>
                  </a:moveTo>
                  <a:lnTo>
                    <a:pt x="25" y="21"/>
                  </a:lnTo>
                  <a:lnTo>
                    <a:pt x="37" y="223"/>
                  </a:lnTo>
                  <a:lnTo>
                    <a:pt x="46" y="164"/>
                  </a:lnTo>
                  <a:lnTo>
                    <a:pt x="56" y="223"/>
                  </a:lnTo>
                  <a:lnTo>
                    <a:pt x="74" y="77"/>
                  </a:lnTo>
                  <a:lnTo>
                    <a:pt x="81" y="202"/>
                  </a:lnTo>
                  <a:lnTo>
                    <a:pt x="99" y="0"/>
                  </a:lnTo>
                  <a:lnTo>
                    <a:pt x="121" y="261"/>
                  </a:lnTo>
                  <a:lnTo>
                    <a:pt x="143" y="136"/>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5" name="Rectangle 63"/>
            <p:cNvSpPr>
              <a:spLocks noChangeArrowheads="1"/>
            </p:cNvSpPr>
            <p:nvPr/>
          </p:nvSpPr>
          <p:spPr bwMode="auto">
            <a:xfrm>
              <a:off x="4500" y="2003"/>
              <a:ext cx="56" cy="9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6" name="Freeform 64"/>
            <p:cNvSpPr>
              <a:spLocks/>
            </p:cNvSpPr>
            <p:nvPr/>
          </p:nvSpPr>
          <p:spPr bwMode="auto">
            <a:xfrm>
              <a:off x="4553" y="1960"/>
              <a:ext cx="52" cy="177"/>
            </a:xfrm>
            <a:custGeom>
              <a:avLst/>
              <a:gdLst>
                <a:gd name="T0" fmla="*/ 3 w 53"/>
                <a:gd name="T1" fmla="*/ 43 h 205"/>
                <a:gd name="T2" fmla="*/ 52 w 53"/>
                <a:gd name="T3" fmla="*/ 0 h 205"/>
                <a:gd name="T4" fmla="*/ 52 w 53"/>
                <a:gd name="T5" fmla="*/ 177 h 205"/>
                <a:gd name="T6" fmla="*/ 0 w 53"/>
                <a:gd name="T7" fmla="*/ 131 h 205"/>
                <a:gd name="T8" fmla="*/ 0 60000 65536"/>
                <a:gd name="T9" fmla="*/ 0 60000 65536"/>
                <a:gd name="T10" fmla="*/ 0 60000 65536"/>
                <a:gd name="T11" fmla="*/ 0 60000 65536"/>
                <a:gd name="T12" fmla="*/ 0 w 53"/>
                <a:gd name="T13" fmla="*/ 0 h 205"/>
                <a:gd name="T14" fmla="*/ 53 w 53"/>
                <a:gd name="T15" fmla="*/ 205 h 205"/>
              </a:gdLst>
              <a:ahLst/>
              <a:cxnLst>
                <a:cxn ang="T8">
                  <a:pos x="T0" y="T1"/>
                </a:cxn>
                <a:cxn ang="T9">
                  <a:pos x="T2" y="T3"/>
                </a:cxn>
                <a:cxn ang="T10">
                  <a:pos x="T4" y="T5"/>
                </a:cxn>
                <a:cxn ang="T11">
                  <a:pos x="T6" y="T7"/>
                </a:cxn>
              </a:cxnLst>
              <a:rect l="T12" t="T13" r="T14" b="T15"/>
              <a:pathLst>
                <a:path w="53" h="205">
                  <a:moveTo>
                    <a:pt x="3" y="50"/>
                  </a:moveTo>
                  <a:lnTo>
                    <a:pt x="53" y="0"/>
                  </a:lnTo>
                  <a:lnTo>
                    <a:pt x="53" y="205"/>
                  </a:lnTo>
                  <a:lnTo>
                    <a:pt x="0" y="152"/>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37" name="Rectangle 65"/>
            <p:cNvSpPr>
              <a:spLocks noChangeArrowheads="1"/>
            </p:cNvSpPr>
            <p:nvPr/>
          </p:nvSpPr>
          <p:spPr bwMode="auto">
            <a:xfrm>
              <a:off x="624" y="1933"/>
              <a:ext cx="50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200">
                  <a:solidFill>
                    <a:srgbClr val="000000"/>
                  </a:solidFill>
                  <a:latin typeface="Myriad Roman" charset="0"/>
                </a:rPr>
                <a:t>Microphone</a:t>
              </a:r>
              <a:endParaRPr lang="en-GB"/>
            </a:p>
          </p:txBody>
        </p:sp>
        <p:sp>
          <p:nvSpPr>
            <p:cNvPr id="17438" name="Rectangle 66"/>
            <p:cNvSpPr>
              <a:spLocks noChangeArrowheads="1"/>
            </p:cNvSpPr>
            <p:nvPr/>
          </p:nvSpPr>
          <p:spPr bwMode="auto">
            <a:xfrm>
              <a:off x="4500" y="2170"/>
              <a:ext cx="35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200">
                  <a:solidFill>
                    <a:srgbClr val="000000"/>
                  </a:solidFill>
                  <a:latin typeface="Myriad Roman" charset="0"/>
                </a:rPr>
                <a:t>Speaker</a:t>
              </a:r>
              <a:endParaRPr lang="en-GB"/>
            </a:p>
          </p:txBody>
        </p:sp>
        <p:sp>
          <p:nvSpPr>
            <p:cNvPr id="17439" name="Rectangle 67"/>
            <p:cNvSpPr>
              <a:spLocks noChangeArrowheads="1"/>
            </p:cNvSpPr>
            <p:nvPr/>
          </p:nvSpPr>
          <p:spPr bwMode="auto">
            <a:xfrm>
              <a:off x="1414" y="1869"/>
              <a:ext cx="38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200">
                  <a:solidFill>
                    <a:srgbClr val="000000"/>
                  </a:solidFill>
                  <a:latin typeface="Myriad Roman" charset="0"/>
                </a:rPr>
                <a:t>Sampler,</a:t>
              </a:r>
              <a:endParaRPr lang="en-GB"/>
            </a:p>
          </p:txBody>
        </p:sp>
        <p:sp>
          <p:nvSpPr>
            <p:cNvPr id="17440" name="Rectangle 68"/>
            <p:cNvSpPr>
              <a:spLocks noChangeArrowheads="1"/>
            </p:cNvSpPr>
            <p:nvPr/>
          </p:nvSpPr>
          <p:spPr bwMode="auto">
            <a:xfrm>
              <a:off x="1392" y="1968"/>
              <a:ext cx="400"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200">
                  <a:solidFill>
                    <a:srgbClr val="000000"/>
                  </a:solidFill>
                  <a:latin typeface="Myriad Roman" charset="0"/>
                </a:rPr>
                <a:t>A     </a:t>
              </a:r>
              <a:r>
                <a:rPr lang="en-US" sz="1200">
                  <a:solidFill>
                    <a:srgbClr val="000000"/>
                  </a:solidFill>
                  <a:latin typeface="Myriad Roman" charset="0"/>
                </a:rPr>
                <a:t>     </a:t>
              </a:r>
              <a:r>
                <a:rPr lang="en-GB" sz="1200">
                  <a:solidFill>
                    <a:srgbClr val="000000"/>
                  </a:solidFill>
                  <a:latin typeface="Myriad Roman" charset="0"/>
                </a:rPr>
                <a:t>D</a:t>
              </a:r>
              <a:endParaRPr lang="en-GB"/>
            </a:p>
          </p:txBody>
        </p:sp>
        <p:sp>
          <p:nvSpPr>
            <p:cNvPr id="17441" name="Rectangle 69"/>
            <p:cNvSpPr>
              <a:spLocks noChangeArrowheads="1"/>
            </p:cNvSpPr>
            <p:nvPr/>
          </p:nvSpPr>
          <p:spPr bwMode="auto">
            <a:xfrm>
              <a:off x="1402" y="2073"/>
              <a:ext cx="400"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200">
                  <a:solidFill>
                    <a:srgbClr val="000000"/>
                  </a:solidFill>
                  <a:latin typeface="Myriad Roman" charset="0"/>
                </a:rPr>
                <a:t>converter</a:t>
              </a:r>
              <a:endParaRPr lang="en-GB"/>
            </a:p>
          </p:txBody>
        </p:sp>
        <p:sp>
          <p:nvSpPr>
            <p:cNvPr id="17442" name="Rectangle 70"/>
            <p:cNvSpPr>
              <a:spLocks noChangeArrowheads="1"/>
            </p:cNvSpPr>
            <p:nvPr/>
          </p:nvSpPr>
          <p:spPr bwMode="auto">
            <a:xfrm>
              <a:off x="3765" y="1979"/>
              <a:ext cx="28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200">
                  <a:solidFill>
                    <a:srgbClr val="000000"/>
                  </a:solidFill>
                  <a:latin typeface="Myriad Roman" charset="0"/>
                </a:rPr>
                <a:t>Buffer,</a:t>
              </a:r>
              <a:endParaRPr lang="en-GB"/>
            </a:p>
          </p:txBody>
        </p:sp>
        <p:sp>
          <p:nvSpPr>
            <p:cNvPr id="17443" name="Rectangle 71"/>
            <p:cNvSpPr>
              <a:spLocks noChangeArrowheads="1"/>
            </p:cNvSpPr>
            <p:nvPr/>
          </p:nvSpPr>
          <p:spPr bwMode="auto">
            <a:xfrm>
              <a:off x="3744" y="2064"/>
              <a:ext cx="37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200">
                  <a:solidFill>
                    <a:srgbClr val="000000"/>
                  </a:solidFill>
                  <a:latin typeface="Myriad Roman" charset="0"/>
                </a:rPr>
                <a:t>D   </a:t>
              </a:r>
              <a:r>
                <a:rPr lang="en-US" sz="1200">
                  <a:solidFill>
                    <a:srgbClr val="000000"/>
                  </a:solidFill>
                  <a:latin typeface="Myriad Roman" charset="0"/>
                </a:rPr>
                <a:t>  </a:t>
              </a:r>
              <a:r>
                <a:rPr lang="en-GB" sz="1200">
                  <a:solidFill>
                    <a:srgbClr val="000000"/>
                  </a:solidFill>
                  <a:latin typeface="Myriad Roman" charset="0"/>
                </a:rPr>
                <a:t>  </a:t>
              </a:r>
              <a:r>
                <a:rPr lang="en-US" sz="1200">
                  <a:solidFill>
                    <a:srgbClr val="000000"/>
                  </a:solidFill>
                  <a:latin typeface="Myriad Roman" charset="0"/>
                </a:rPr>
                <a:t>  </a:t>
              </a:r>
              <a:r>
                <a:rPr lang="en-GB" sz="1200">
                  <a:solidFill>
                    <a:srgbClr val="000000"/>
                  </a:solidFill>
                  <a:latin typeface="Myriad Roman" charset="0"/>
                </a:rPr>
                <a:t>A</a:t>
              </a:r>
              <a:endParaRPr lang="en-GB"/>
            </a:p>
          </p:txBody>
        </p:sp>
        <p:sp>
          <p:nvSpPr>
            <p:cNvPr id="17444" name="Line 72"/>
            <p:cNvSpPr>
              <a:spLocks noChangeShapeType="1"/>
            </p:cNvSpPr>
            <p:nvPr/>
          </p:nvSpPr>
          <p:spPr bwMode="auto">
            <a:xfrm flipV="1">
              <a:off x="1488" y="2016"/>
              <a:ext cx="9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5" name="Freeform 73"/>
            <p:cNvSpPr>
              <a:spLocks/>
            </p:cNvSpPr>
            <p:nvPr/>
          </p:nvSpPr>
          <p:spPr bwMode="auto">
            <a:xfrm>
              <a:off x="1584" y="2016"/>
              <a:ext cx="69" cy="30"/>
            </a:xfrm>
            <a:custGeom>
              <a:avLst/>
              <a:gdLst>
                <a:gd name="T0" fmla="*/ 0 w 69"/>
                <a:gd name="T1" fmla="*/ 30 h 34"/>
                <a:gd name="T2" fmla="*/ 69 w 69"/>
                <a:gd name="T3" fmla="*/ 16 h 34"/>
                <a:gd name="T4" fmla="*/ 0 w 69"/>
                <a:gd name="T5" fmla="*/ 0 h 34"/>
                <a:gd name="T6" fmla="*/ 0 w 69"/>
                <a:gd name="T7" fmla="*/ 30 h 34"/>
                <a:gd name="T8" fmla="*/ 0 60000 65536"/>
                <a:gd name="T9" fmla="*/ 0 60000 65536"/>
                <a:gd name="T10" fmla="*/ 0 60000 65536"/>
                <a:gd name="T11" fmla="*/ 0 60000 65536"/>
                <a:gd name="T12" fmla="*/ 0 w 69"/>
                <a:gd name="T13" fmla="*/ 0 h 34"/>
                <a:gd name="T14" fmla="*/ 69 w 69"/>
                <a:gd name="T15" fmla="*/ 34 h 34"/>
              </a:gdLst>
              <a:ahLst/>
              <a:cxnLst>
                <a:cxn ang="T8">
                  <a:pos x="T0" y="T1"/>
                </a:cxn>
                <a:cxn ang="T9">
                  <a:pos x="T2" y="T3"/>
                </a:cxn>
                <a:cxn ang="T10">
                  <a:pos x="T4" y="T5"/>
                </a:cxn>
                <a:cxn ang="T11">
                  <a:pos x="T6" y="T7"/>
                </a:cxn>
              </a:cxnLst>
              <a:rect l="T12" t="T13" r="T14" b="T15"/>
              <a:pathLst>
                <a:path w="69" h="34">
                  <a:moveTo>
                    <a:pt x="0" y="34"/>
                  </a:moveTo>
                  <a:lnTo>
                    <a:pt x="69" y="18"/>
                  </a:lnTo>
                  <a:lnTo>
                    <a:pt x="0" y="0"/>
                  </a:lnTo>
                  <a:lnTo>
                    <a:pt x="0"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6" name="Freeform 75"/>
            <p:cNvSpPr>
              <a:spLocks/>
            </p:cNvSpPr>
            <p:nvPr/>
          </p:nvSpPr>
          <p:spPr bwMode="auto">
            <a:xfrm>
              <a:off x="3936" y="2112"/>
              <a:ext cx="68" cy="32"/>
            </a:xfrm>
            <a:custGeom>
              <a:avLst/>
              <a:gdLst>
                <a:gd name="T0" fmla="*/ 0 w 68"/>
                <a:gd name="T1" fmla="*/ 32 h 37"/>
                <a:gd name="T2" fmla="*/ 68 w 68"/>
                <a:gd name="T3" fmla="*/ 16 h 37"/>
                <a:gd name="T4" fmla="*/ 0 w 68"/>
                <a:gd name="T5" fmla="*/ 0 h 37"/>
                <a:gd name="T6" fmla="*/ 0 w 68"/>
                <a:gd name="T7" fmla="*/ 32 h 37"/>
                <a:gd name="T8" fmla="*/ 0 60000 65536"/>
                <a:gd name="T9" fmla="*/ 0 60000 65536"/>
                <a:gd name="T10" fmla="*/ 0 60000 65536"/>
                <a:gd name="T11" fmla="*/ 0 60000 65536"/>
                <a:gd name="T12" fmla="*/ 0 w 68"/>
                <a:gd name="T13" fmla="*/ 0 h 37"/>
                <a:gd name="T14" fmla="*/ 68 w 68"/>
                <a:gd name="T15" fmla="*/ 37 h 37"/>
              </a:gdLst>
              <a:ahLst/>
              <a:cxnLst>
                <a:cxn ang="T8">
                  <a:pos x="T0" y="T1"/>
                </a:cxn>
                <a:cxn ang="T9">
                  <a:pos x="T2" y="T3"/>
                </a:cxn>
                <a:cxn ang="T10">
                  <a:pos x="T4" y="T5"/>
                </a:cxn>
                <a:cxn ang="T11">
                  <a:pos x="T6" y="T7"/>
                </a:cxn>
              </a:cxnLst>
              <a:rect l="T12" t="T13" r="T14" b="T15"/>
              <a:pathLst>
                <a:path w="68" h="37">
                  <a:moveTo>
                    <a:pt x="0" y="37"/>
                  </a:moveTo>
                  <a:lnTo>
                    <a:pt x="68" y="19"/>
                  </a:lnTo>
                  <a:lnTo>
                    <a:pt x="0" y="0"/>
                  </a:lnTo>
                  <a:lnTo>
                    <a:pt x="0"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7" name="Freeform 76"/>
            <p:cNvSpPr>
              <a:spLocks/>
            </p:cNvSpPr>
            <p:nvPr/>
          </p:nvSpPr>
          <p:spPr bwMode="auto">
            <a:xfrm>
              <a:off x="2802" y="1716"/>
              <a:ext cx="10" cy="14"/>
            </a:xfrm>
            <a:custGeom>
              <a:avLst/>
              <a:gdLst>
                <a:gd name="T0" fmla="*/ 4 w 10"/>
                <a:gd name="T1" fmla="*/ 14 h 16"/>
                <a:gd name="T2" fmla="*/ 4 w 10"/>
                <a:gd name="T3" fmla="*/ 14 h 16"/>
                <a:gd name="T4" fmla="*/ 10 w 10"/>
                <a:gd name="T5" fmla="*/ 11 h 16"/>
                <a:gd name="T6" fmla="*/ 10 w 10"/>
                <a:gd name="T7" fmla="*/ 11 h 16"/>
                <a:gd name="T8" fmla="*/ 0 w 10"/>
                <a:gd name="T9" fmla="*/ 0 h 16"/>
                <a:gd name="T10" fmla="*/ 0 w 10"/>
                <a:gd name="T11" fmla="*/ 0 h 16"/>
                <a:gd name="T12" fmla="*/ 4 w 10"/>
                <a:gd name="T13" fmla="*/ 9 h 16"/>
                <a:gd name="T14" fmla="*/ 4 w 10"/>
                <a:gd name="T15" fmla="*/ 14 h 16"/>
                <a:gd name="T16" fmla="*/ 4 w 10"/>
                <a:gd name="T17" fmla="*/ 14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16"/>
                <a:gd name="T29" fmla="*/ 10 w 10"/>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16">
                  <a:moveTo>
                    <a:pt x="4" y="16"/>
                  </a:moveTo>
                  <a:lnTo>
                    <a:pt x="4" y="16"/>
                  </a:lnTo>
                  <a:lnTo>
                    <a:pt x="10" y="13"/>
                  </a:lnTo>
                  <a:lnTo>
                    <a:pt x="0" y="0"/>
                  </a:lnTo>
                  <a:lnTo>
                    <a:pt x="4" y="10"/>
                  </a:lnTo>
                  <a:lnTo>
                    <a:pt x="4" y="16"/>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8" name="Freeform 77"/>
            <p:cNvSpPr>
              <a:spLocks/>
            </p:cNvSpPr>
            <p:nvPr/>
          </p:nvSpPr>
          <p:spPr bwMode="auto">
            <a:xfrm>
              <a:off x="2480" y="2242"/>
              <a:ext cx="211" cy="62"/>
            </a:xfrm>
            <a:custGeom>
              <a:avLst/>
              <a:gdLst>
                <a:gd name="T0" fmla="*/ 204 w 212"/>
                <a:gd name="T1" fmla="*/ 16 h 72"/>
                <a:gd name="T2" fmla="*/ 204 w 212"/>
                <a:gd name="T3" fmla="*/ 16 h 72"/>
                <a:gd name="T4" fmla="*/ 189 w 212"/>
                <a:gd name="T5" fmla="*/ 24 h 72"/>
                <a:gd name="T6" fmla="*/ 173 w 212"/>
                <a:gd name="T7" fmla="*/ 33 h 72"/>
                <a:gd name="T8" fmla="*/ 152 w 212"/>
                <a:gd name="T9" fmla="*/ 40 h 72"/>
                <a:gd name="T10" fmla="*/ 127 w 212"/>
                <a:gd name="T11" fmla="*/ 46 h 72"/>
                <a:gd name="T12" fmla="*/ 100 w 212"/>
                <a:gd name="T13" fmla="*/ 46 h 72"/>
                <a:gd name="T14" fmla="*/ 84 w 212"/>
                <a:gd name="T15" fmla="*/ 46 h 72"/>
                <a:gd name="T16" fmla="*/ 72 w 212"/>
                <a:gd name="T17" fmla="*/ 43 h 72"/>
                <a:gd name="T18" fmla="*/ 56 w 212"/>
                <a:gd name="T19" fmla="*/ 38 h 72"/>
                <a:gd name="T20" fmla="*/ 41 w 212"/>
                <a:gd name="T21" fmla="*/ 29 h 72"/>
                <a:gd name="T22" fmla="*/ 41 w 212"/>
                <a:gd name="T23" fmla="*/ 29 h 72"/>
                <a:gd name="T24" fmla="*/ 16 w 212"/>
                <a:gd name="T25" fmla="*/ 16 h 72"/>
                <a:gd name="T26" fmla="*/ 0 w 212"/>
                <a:gd name="T27" fmla="*/ 0 h 72"/>
                <a:gd name="T28" fmla="*/ 0 w 212"/>
                <a:gd name="T29" fmla="*/ 0 h 72"/>
                <a:gd name="T30" fmla="*/ 10 w 212"/>
                <a:gd name="T31" fmla="*/ 11 h 72"/>
                <a:gd name="T32" fmla="*/ 19 w 212"/>
                <a:gd name="T33" fmla="*/ 22 h 72"/>
                <a:gd name="T34" fmla="*/ 35 w 212"/>
                <a:gd name="T35" fmla="*/ 35 h 72"/>
                <a:gd name="T36" fmla="*/ 53 w 212"/>
                <a:gd name="T37" fmla="*/ 46 h 72"/>
                <a:gd name="T38" fmla="*/ 53 w 212"/>
                <a:gd name="T39" fmla="*/ 46 h 72"/>
                <a:gd name="T40" fmla="*/ 78 w 212"/>
                <a:gd name="T41" fmla="*/ 57 h 72"/>
                <a:gd name="T42" fmla="*/ 103 w 212"/>
                <a:gd name="T43" fmla="*/ 62 h 72"/>
                <a:gd name="T44" fmla="*/ 127 w 212"/>
                <a:gd name="T45" fmla="*/ 62 h 72"/>
                <a:gd name="T46" fmla="*/ 149 w 212"/>
                <a:gd name="T47" fmla="*/ 59 h 72"/>
                <a:gd name="T48" fmla="*/ 170 w 212"/>
                <a:gd name="T49" fmla="*/ 53 h 72"/>
                <a:gd name="T50" fmla="*/ 186 w 212"/>
                <a:gd name="T51" fmla="*/ 46 h 72"/>
                <a:gd name="T52" fmla="*/ 211 w 212"/>
                <a:gd name="T53" fmla="*/ 35 h 72"/>
                <a:gd name="T54" fmla="*/ 211 w 212"/>
                <a:gd name="T55" fmla="*/ 35 h 72"/>
                <a:gd name="T56" fmla="*/ 204 w 212"/>
                <a:gd name="T57" fmla="*/ 22 h 72"/>
                <a:gd name="T58" fmla="*/ 204 w 212"/>
                <a:gd name="T59" fmla="*/ 16 h 72"/>
                <a:gd name="T60" fmla="*/ 204 w 212"/>
                <a:gd name="T61" fmla="*/ 16 h 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12"/>
                <a:gd name="T94" fmla="*/ 0 h 72"/>
                <a:gd name="T95" fmla="*/ 212 w 212"/>
                <a:gd name="T96" fmla="*/ 72 h 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12" h="72">
                  <a:moveTo>
                    <a:pt x="205" y="19"/>
                  </a:moveTo>
                  <a:lnTo>
                    <a:pt x="205" y="19"/>
                  </a:lnTo>
                  <a:lnTo>
                    <a:pt x="190" y="28"/>
                  </a:lnTo>
                  <a:lnTo>
                    <a:pt x="174" y="38"/>
                  </a:lnTo>
                  <a:lnTo>
                    <a:pt x="153" y="47"/>
                  </a:lnTo>
                  <a:lnTo>
                    <a:pt x="128" y="53"/>
                  </a:lnTo>
                  <a:lnTo>
                    <a:pt x="100" y="53"/>
                  </a:lnTo>
                  <a:lnTo>
                    <a:pt x="84" y="53"/>
                  </a:lnTo>
                  <a:lnTo>
                    <a:pt x="72" y="50"/>
                  </a:lnTo>
                  <a:lnTo>
                    <a:pt x="56" y="44"/>
                  </a:lnTo>
                  <a:lnTo>
                    <a:pt x="41" y="34"/>
                  </a:lnTo>
                  <a:lnTo>
                    <a:pt x="16" y="19"/>
                  </a:lnTo>
                  <a:lnTo>
                    <a:pt x="0" y="0"/>
                  </a:lnTo>
                  <a:lnTo>
                    <a:pt x="10" y="13"/>
                  </a:lnTo>
                  <a:lnTo>
                    <a:pt x="19" y="25"/>
                  </a:lnTo>
                  <a:lnTo>
                    <a:pt x="35" y="41"/>
                  </a:lnTo>
                  <a:lnTo>
                    <a:pt x="53" y="53"/>
                  </a:lnTo>
                  <a:lnTo>
                    <a:pt x="78" y="66"/>
                  </a:lnTo>
                  <a:lnTo>
                    <a:pt x="103" y="72"/>
                  </a:lnTo>
                  <a:lnTo>
                    <a:pt x="128" y="72"/>
                  </a:lnTo>
                  <a:lnTo>
                    <a:pt x="150" y="69"/>
                  </a:lnTo>
                  <a:lnTo>
                    <a:pt x="171" y="62"/>
                  </a:lnTo>
                  <a:lnTo>
                    <a:pt x="187" y="53"/>
                  </a:lnTo>
                  <a:lnTo>
                    <a:pt x="212" y="41"/>
                  </a:lnTo>
                  <a:lnTo>
                    <a:pt x="205" y="25"/>
                  </a:lnTo>
                  <a:lnTo>
                    <a:pt x="205" y="19"/>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9" name="Freeform 78"/>
            <p:cNvSpPr>
              <a:spLocks/>
            </p:cNvSpPr>
            <p:nvPr/>
          </p:nvSpPr>
          <p:spPr bwMode="auto">
            <a:xfrm>
              <a:off x="2347" y="2178"/>
              <a:ext cx="112" cy="37"/>
            </a:xfrm>
            <a:custGeom>
              <a:avLst/>
              <a:gdLst>
                <a:gd name="T0" fmla="*/ 112 w 112"/>
                <a:gd name="T1" fmla="*/ 8 h 43"/>
                <a:gd name="T2" fmla="*/ 112 w 112"/>
                <a:gd name="T3" fmla="*/ 8 h 43"/>
                <a:gd name="T4" fmla="*/ 102 w 112"/>
                <a:gd name="T5" fmla="*/ 13 h 43"/>
                <a:gd name="T6" fmla="*/ 78 w 112"/>
                <a:gd name="T7" fmla="*/ 22 h 43"/>
                <a:gd name="T8" fmla="*/ 62 w 112"/>
                <a:gd name="T9" fmla="*/ 22 h 43"/>
                <a:gd name="T10" fmla="*/ 43 w 112"/>
                <a:gd name="T11" fmla="*/ 22 h 43"/>
                <a:gd name="T12" fmla="*/ 25 w 112"/>
                <a:gd name="T13" fmla="*/ 15 h 43"/>
                <a:gd name="T14" fmla="*/ 9 w 112"/>
                <a:gd name="T15" fmla="*/ 8 h 43"/>
                <a:gd name="T16" fmla="*/ 9 w 112"/>
                <a:gd name="T17" fmla="*/ 8 h 43"/>
                <a:gd name="T18" fmla="*/ 0 w 112"/>
                <a:gd name="T19" fmla="*/ 0 h 43"/>
                <a:gd name="T20" fmla="*/ 0 w 112"/>
                <a:gd name="T21" fmla="*/ 0 h 43"/>
                <a:gd name="T22" fmla="*/ 9 w 112"/>
                <a:gd name="T23" fmla="*/ 10 h 43"/>
                <a:gd name="T24" fmla="*/ 22 w 112"/>
                <a:gd name="T25" fmla="*/ 22 h 43"/>
                <a:gd name="T26" fmla="*/ 22 w 112"/>
                <a:gd name="T27" fmla="*/ 22 h 43"/>
                <a:gd name="T28" fmla="*/ 34 w 112"/>
                <a:gd name="T29" fmla="*/ 29 h 43"/>
                <a:gd name="T30" fmla="*/ 46 w 112"/>
                <a:gd name="T31" fmla="*/ 34 h 43"/>
                <a:gd name="T32" fmla="*/ 59 w 112"/>
                <a:gd name="T33" fmla="*/ 37 h 43"/>
                <a:gd name="T34" fmla="*/ 71 w 112"/>
                <a:gd name="T35" fmla="*/ 37 h 43"/>
                <a:gd name="T36" fmla="*/ 93 w 112"/>
                <a:gd name="T37" fmla="*/ 34 h 43"/>
                <a:gd name="T38" fmla="*/ 112 w 112"/>
                <a:gd name="T39" fmla="*/ 29 h 43"/>
                <a:gd name="T40" fmla="*/ 112 w 112"/>
                <a:gd name="T41" fmla="*/ 29 h 43"/>
                <a:gd name="T42" fmla="*/ 109 w 112"/>
                <a:gd name="T43" fmla="*/ 13 h 43"/>
                <a:gd name="T44" fmla="*/ 112 w 112"/>
                <a:gd name="T45" fmla="*/ 8 h 43"/>
                <a:gd name="T46" fmla="*/ 112 w 112"/>
                <a:gd name="T47" fmla="*/ 8 h 4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2"/>
                <a:gd name="T73" fmla="*/ 0 h 43"/>
                <a:gd name="T74" fmla="*/ 112 w 112"/>
                <a:gd name="T75" fmla="*/ 43 h 4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2" h="43">
                  <a:moveTo>
                    <a:pt x="112" y="9"/>
                  </a:moveTo>
                  <a:lnTo>
                    <a:pt x="112" y="9"/>
                  </a:lnTo>
                  <a:lnTo>
                    <a:pt x="102" y="15"/>
                  </a:lnTo>
                  <a:lnTo>
                    <a:pt x="78" y="25"/>
                  </a:lnTo>
                  <a:lnTo>
                    <a:pt x="62" y="25"/>
                  </a:lnTo>
                  <a:lnTo>
                    <a:pt x="43" y="25"/>
                  </a:lnTo>
                  <a:lnTo>
                    <a:pt x="25" y="18"/>
                  </a:lnTo>
                  <a:lnTo>
                    <a:pt x="9" y="9"/>
                  </a:lnTo>
                  <a:lnTo>
                    <a:pt x="0" y="0"/>
                  </a:lnTo>
                  <a:lnTo>
                    <a:pt x="9" y="12"/>
                  </a:lnTo>
                  <a:lnTo>
                    <a:pt x="22" y="25"/>
                  </a:lnTo>
                  <a:lnTo>
                    <a:pt x="34" y="34"/>
                  </a:lnTo>
                  <a:lnTo>
                    <a:pt x="46" y="40"/>
                  </a:lnTo>
                  <a:lnTo>
                    <a:pt x="59" y="43"/>
                  </a:lnTo>
                  <a:lnTo>
                    <a:pt x="71" y="43"/>
                  </a:lnTo>
                  <a:lnTo>
                    <a:pt x="93" y="40"/>
                  </a:lnTo>
                  <a:lnTo>
                    <a:pt x="112" y="34"/>
                  </a:lnTo>
                  <a:lnTo>
                    <a:pt x="109" y="15"/>
                  </a:lnTo>
                  <a:lnTo>
                    <a:pt x="112" y="9"/>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0" name="Freeform 79"/>
            <p:cNvSpPr>
              <a:spLocks/>
            </p:cNvSpPr>
            <p:nvPr/>
          </p:nvSpPr>
          <p:spPr bwMode="auto">
            <a:xfrm>
              <a:off x="3156" y="1824"/>
              <a:ext cx="21" cy="69"/>
            </a:xfrm>
            <a:custGeom>
              <a:avLst/>
              <a:gdLst>
                <a:gd name="T0" fmla="*/ 0 w 21"/>
                <a:gd name="T1" fmla="*/ 61 h 80"/>
                <a:gd name="T2" fmla="*/ 0 w 21"/>
                <a:gd name="T3" fmla="*/ 61 h 80"/>
                <a:gd name="T4" fmla="*/ 15 w 21"/>
                <a:gd name="T5" fmla="*/ 69 h 80"/>
                <a:gd name="T6" fmla="*/ 15 w 21"/>
                <a:gd name="T7" fmla="*/ 69 h 80"/>
                <a:gd name="T8" fmla="*/ 18 w 21"/>
                <a:gd name="T9" fmla="*/ 59 h 80"/>
                <a:gd name="T10" fmla="*/ 21 w 21"/>
                <a:gd name="T11" fmla="*/ 40 h 80"/>
                <a:gd name="T12" fmla="*/ 21 w 21"/>
                <a:gd name="T13" fmla="*/ 29 h 80"/>
                <a:gd name="T14" fmla="*/ 15 w 21"/>
                <a:gd name="T15" fmla="*/ 22 h 80"/>
                <a:gd name="T16" fmla="*/ 9 w 21"/>
                <a:gd name="T17" fmla="*/ 10 h 80"/>
                <a:gd name="T18" fmla="*/ 3 w 21"/>
                <a:gd name="T19" fmla="*/ 0 h 80"/>
                <a:gd name="T20" fmla="*/ 3 w 21"/>
                <a:gd name="T21" fmla="*/ 0 h 80"/>
                <a:gd name="T22" fmla="*/ 6 w 21"/>
                <a:gd name="T23" fmla="*/ 10 h 80"/>
                <a:gd name="T24" fmla="*/ 9 w 21"/>
                <a:gd name="T25" fmla="*/ 24 h 80"/>
                <a:gd name="T26" fmla="*/ 9 w 21"/>
                <a:gd name="T27" fmla="*/ 42 h 80"/>
                <a:gd name="T28" fmla="*/ 3 w 21"/>
                <a:gd name="T29" fmla="*/ 56 h 80"/>
                <a:gd name="T30" fmla="*/ 0 w 21"/>
                <a:gd name="T31" fmla="*/ 61 h 80"/>
                <a:gd name="T32" fmla="*/ 0 w 21"/>
                <a:gd name="T33" fmla="*/ 61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
                <a:gd name="T52" fmla="*/ 0 h 80"/>
                <a:gd name="T53" fmla="*/ 21 w 21"/>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 h="80">
                  <a:moveTo>
                    <a:pt x="0" y="71"/>
                  </a:moveTo>
                  <a:lnTo>
                    <a:pt x="0" y="71"/>
                  </a:lnTo>
                  <a:lnTo>
                    <a:pt x="15" y="80"/>
                  </a:lnTo>
                  <a:lnTo>
                    <a:pt x="18" y="68"/>
                  </a:lnTo>
                  <a:lnTo>
                    <a:pt x="21" y="46"/>
                  </a:lnTo>
                  <a:lnTo>
                    <a:pt x="21" y="34"/>
                  </a:lnTo>
                  <a:lnTo>
                    <a:pt x="15" y="25"/>
                  </a:lnTo>
                  <a:lnTo>
                    <a:pt x="9" y="12"/>
                  </a:lnTo>
                  <a:lnTo>
                    <a:pt x="3" y="0"/>
                  </a:lnTo>
                  <a:lnTo>
                    <a:pt x="6" y="12"/>
                  </a:lnTo>
                  <a:lnTo>
                    <a:pt x="9" y="28"/>
                  </a:lnTo>
                  <a:lnTo>
                    <a:pt x="9" y="49"/>
                  </a:lnTo>
                  <a:lnTo>
                    <a:pt x="3" y="65"/>
                  </a:lnTo>
                  <a:lnTo>
                    <a:pt x="0" y="71"/>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1" name="Freeform 80"/>
            <p:cNvSpPr>
              <a:spLocks/>
            </p:cNvSpPr>
            <p:nvPr/>
          </p:nvSpPr>
          <p:spPr bwMode="auto">
            <a:xfrm>
              <a:off x="2700" y="1923"/>
              <a:ext cx="533" cy="391"/>
            </a:xfrm>
            <a:custGeom>
              <a:avLst/>
              <a:gdLst>
                <a:gd name="T0" fmla="*/ 533 w 534"/>
                <a:gd name="T1" fmla="*/ 83 h 453"/>
                <a:gd name="T2" fmla="*/ 530 w 534"/>
                <a:gd name="T3" fmla="*/ 56 h 453"/>
                <a:gd name="T4" fmla="*/ 515 w 534"/>
                <a:gd name="T5" fmla="*/ 16 h 453"/>
                <a:gd name="T6" fmla="*/ 502 w 534"/>
                <a:gd name="T7" fmla="*/ 0 h 453"/>
                <a:gd name="T8" fmla="*/ 515 w 534"/>
                <a:gd name="T9" fmla="*/ 29 h 453"/>
                <a:gd name="T10" fmla="*/ 521 w 534"/>
                <a:gd name="T11" fmla="*/ 66 h 453"/>
                <a:gd name="T12" fmla="*/ 521 w 534"/>
                <a:gd name="T13" fmla="*/ 69 h 453"/>
                <a:gd name="T14" fmla="*/ 511 w 534"/>
                <a:gd name="T15" fmla="*/ 120 h 453"/>
                <a:gd name="T16" fmla="*/ 493 w 534"/>
                <a:gd name="T17" fmla="*/ 155 h 453"/>
                <a:gd name="T18" fmla="*/ 471 w 534"/>
                <a:gd name="T19" fmla="*/ 174 h 453"/>
                <a:gd name="T20" fmla="*/ 462 w 534"/>
                <a:gd name="T21" fmla="*/ 180 h 453"/>
                <a:gd name="T22" fmla="*/ 468 w 534"/>
                <a:gd name="T23" fmla="*/ 199 h 453"/>
                <a:gd name="T24" fmla="*/ 468 w 534"/>
                <a:gd name="T25" fmla="*/ 222 h 453"/>
                <a:gd name="T26" fmla="*/ 456 w 534"/>
                <a:gd name="T27" fmla="*/ 249 h 453"/>
                <a:gd name="T28" fmla="*/ 440 w 534"/>
                <a:gd name="T29" fmla="*/ 262 h 453"/>
                <a:gd name="T30" fmla="*/ 406 w 534"/>
                <a:gd name="T31" fmla="*/ 276 h 453"/>
                <a:gd name="T32" fmla="*/ 372 w 534"/>
                <a:gd name="T33" fmla="*/ 276 h 453"/>
                <a:gd name="T34" fmla="*/ 337 w 534"/>
                <a:gd name="T35" fmla="*/ 262 h 453"/>
                <a:gd name="T36" fmla="*/ 341 w 534"/>
                <a:gd name="T37" fmla="*/ 270 h 453"/>
                <a:gd name="T38" fmla="*/ 337 w 534"/>
                <a:gd name="T39" fmla="*/ 289 h 453"/>
                <a:gd name="T40" fmla="*/ 319 w 534"/>
                <a:gd name="T41" fmla="*/ 318 h 453"/>
                <a:gd name="T42" fmla="*/ 275 w 534"/>
                <a:gd name="T43" fmla="*/ 351 h 453"/>
                <a:gd name="T44" fmla="*/ 261 w 534"/>
                <a:gd name="T45" fmla="*/ 356 h 453"/>
                <a:gd name="T46" fmla="*/ 233 w 534"/>
                <a:gd name="T47" fmla="*/ 364 h 453"/>
                <a:gd name="T48" fmla="*/ 189 w 534"/>
                <a:gd name="T49" fmla="*/ 364 h 453"/>
                <a:gd name="T50" fmla="*/ 143 w 534"/>
                <a:gd name="T51" fmla="*/ 351 h 453"/>
                <a:gd name="T52" fmla="*/ 112 w 534"/>
                <a:gd name="T53" fmla="*/ 335 h 453"/>
                <a:gd name="T54" fmla="*/ 112 w 534"/>
                <a:gd name="T55" fmla="*/ 343 h 453"/>
                <a:gd name="T56" fmla="*/ 102 w 534"/>
                <a:gd name="T57" fmla="*/ 356 h 453"/>
                <a:gd name="T58" fmla="*/ 84 w 534"/>
                <a:gd name="T59" fmla="*/ 369 h 453"/>
                <a:gd name="T60" fmla="*/ 50 w 534"/>
                <a:gd name="T61" fmla="*/ 375 h 453"/>
                <a:gd name="T62" fmla="*/ 31 w 534"/>
                <a:gd name="T63" fmla="*/ 375 h 453"/>
                <a:gd name="T64" fmla="*/ 9 w 534"/>
                <a:gd name="T65" fmla="*/ 367 h 453"/>
                <a:gd name="T66" fmla="*/ 0 w 534"/>
                <a:gd name="T67" fmla="*/ 364 h 453"/>
                <a:gd name="T68" fmla="*/ 19 w 534"/>
                <a:gd name="T69" fmla="*/ 381 h 453"/>
                <a:gd name="T70" fmla="*/ 62 w 534"/>
                <a:gd name="T71" fmla="*/ 391 h 453"/>
                <a:gd name="T72" fmla="*/ 81 w 534"/>
                <a:gd name="T73" fmla="*/ 388 h 453"/>
                <a:gd name="T74" fmla="*/ 109 w 534"/>
                <a:gd name="T75" fmla="*/ 378 h 453"/>
                <a:gd name="T76" fmla="*/ 121 w 534"/>
                <a:gd name="T77" fmla="*/ 364 h 453"/>
                <a:gd name="T78" fmla="*/ 124 w 534"/>
                <a:gd name="T79" fmla="*/ 351 h 453"/>
                <a:gd name="T80" fmla="*/ 140 w 534"/>
                <a:gd name="T81" fmla="*/ 359 h 453"/>
                <a:gd name="T82" fmla="*/ 177 w 534"/>
                <a:gd name="T83" fmla="*/ 375 h 453"/>
                <a:gd name="T84" fmla="*/ 230 w 534"/>
                <a:gd name="T85" fmla="*/ 381 h 453"/>
                <a:gd name="T86" fmla="*/ 258 w 534"/>
                <a:gd name="T87" fmla="*/ 378 h 453"/>
                <a:gd name="T88" fmla="*/ 288 w 534"/>
                <a:gd name="T89" fmla="*/ 364 h 453"/>
                <a:gd name="T90" fmla="*/ 313 w 534"/>
                <a:gd name="T91" fmla="*/ 348 h 453"/>
                <a:gd name="T92" fmla="*/ 344 w 534"/>
                <a:gd name="T93" fmla="*/ 318 h 453"/>
                <a:gd name="T94" fmla="*/ 353 w 534"/>
                <a:gd name="T95" fmla="*/ 294 h 453"/>
                <a:gd name="T96" fmla="*/ 350 w 534"/>
                <a:gd name="T97" fmla="*/ 279 h 453"/>
                <a:gd name="T98" fmla="*/ 359 w 534"/>
                <a:gd name="T99" fmla="*/ 284 h 453"/>
                <a:gd name="T100" fmla="*/ 400 w 534"/>
                <a:gd name="T101" fmla="*/ 292 h 453"/>
                <a:gd name="T102" fmla="*/ 437 w 534"/>
                <a:gd name="T103" fmla="*/ 287 h 453"/>
                <a:gd name="T104" fmla="*/ 452 w 534"/>
                <a:gd name="T105" fmla="*/ 279 h 453"/>
                <a:gd name="T106" fmla="*/ 477 w 534"/>
                <a:gd name="T107" fmla="*/ 249 h 453"/>
                <a:gd name="T108" fmla="*/ 483 w 534"/>
                <a:gd name="T109" fmla="*/ 222 h 453"/>
                <a:gd name="T110" fmla="*/ 477 w 534"/>
                <a:gd name="T111" fmla="*/ 204 h 453"/>
                <a:gd name="T112" fmla="*/ 474 w 534"/>
                <a:gd name="T113" fmla="*/ 195 h 453"/>
                <a:gd name="T114" fmla="*/ 493 w 534"/>
                <a:gd name="T115" fmla="*/ 182 h 453"/>
                <a:gd name="T116" fmla="*/ 515 w 534"/>
                <a:gd name="T117" fmla="*/ 153 h 453"/>
                <a:gd name="T118" fmla="*/ 533 w 534"/>
                <a:gd name="T119" fmla="*/ 110 h 453"/>
                <a:gd name="T120" fmla="*/ 533 w 534"/>
                <a:gd name="T121" fmla="*/ 83 h 4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34"/>
                <a:gd name="T184" fmla="*/ 0 h 453"/>
                <a:gd name="T185" fmla="*/ 534 w 534"/>
                <a:gd name="T186" fmla="*/ 453 h 4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34" h="453">
                  <a:moveTo>
                    <a:pt x="534" y="96"/>
                  </a:moveTo>
                  <a:lnTo>
                    <a:pt x="534" y="96"/>
                  </a:lnTo>
                  <a:lnTo>
                    <a:pt x="531" y="65"/>
                  </a:lnTo>
                  <a:lnTo>
                    <a:pt x="525" y="37"/>
                  </a:lnTo>
                  <a:lnTo>
                    <a:pt x="516" y="18"/>
                  </a:lnTo>
                  <a:lnTo>
                    <a:pt x="503" y="0"/>
                  </a:lnTo>
                  <a:lnTo>
                    <a:pt x="509" y="15"/>
                  </a:lnTo>
                  <a:lnTo>
                    <a:pt x="516" y="34"/>
                  </a:lnTo>
                  <a:lnTo>
                    <a:pt x="522" y="56"/>
                  </a:lnTo>
                  <a:lnTo>
                    <a:pt x="522" y="77"/>
                  </a:lnTo>
                  <a:lnTo>
                    <a:pt x="522" y="80"/>
                  </a:lnTo>
                  <a:lnTo>
                    <a:pt x="522" y="111"/>
                  </a:lnTo>
                  <a:lnTo>
                    <a:pt x="512" y="139"/>
                  </a:lnTo>
                  <a:lnTo>
                    <a:pt x="503" y="161"/>
                  </a:lnTo>
                  <a:lnTo>
                    <a:pt x="494" y="180"/>
                  </a:lnTo>
                  <a:lnTo>
                    <a:pt x="481" y="192"/>
                  </a:lnTo>
                  <a:lnTo>
                    <a:pt x="472" y="202"/>
                  </a:lnTo>
                  <a:lnTo>
                    <a:pt x="463" y="208"/>
                  </a:lnTo>
                  <a:lnTo>
                    <a:pt x="466" y="217"/>
                  </a:lnTo>
                  <a:lnTo>
                    <a:pt x="469" y="230"/>
                  </a:lnTo>
                  <a:lnTo>
                    <a:pt x="472" y="242"/>
                  </a:lnTo>
                  <a:lnTo>
                    <a:pt x="469" y="257"/>
                  </a:lnTo>
                  <a:lnTo>
                    <a:pt x="466" y="273"/>
                  </a:lnTo>
                  <a:lnTo>
                    <a:pt x="457" y="289"/>
                  </a:lnTo>
                  <a:lnTo>
                    <a:pt x="441" y="304"/>
                  </a:lnTo>
                  <a:lnTo>
                    <a:pt x="425" y="316"/>
                  </a:lnTo>
                  <a:lnTo>
                    <a:pt x="407" y="320"/>
                  </a:lnTo>
                  <a:lnTo>
                    <a:pt x="388" y="323"/>
                  </a:lnTo>
                  <a:lnTo>
                    <a:pt x="373" y="320"/>
                  </a:lnTo>
                  <a:lnTo>
                    <a:pt x="348" y="310"/>
                  </a:lnTo>
                  <a:lnTo>
                    <a:pt x="338" y="304"/>
                  </a:lnTo>
                  <a:lnTo>
                    <a:pt x="342" y="313"/>
                  </a:lnTo>
                  <a:lnTo>
                    <a:pt x="342" y="323"/>
                  </a:lnTo>
                  <a:lnTo>
                    <a:pt x="338" y="335"/>
                  </a:lnTo>
                  <a:lnTo>
                    <a:pt x="332" y="351"/>
                  </a:lnTo>
                  <a:lnTo>
                    <a:pt x="320" y="369"/>
                  </a:lnTo>
                  <a:lnTo>
                    <a:pt x="301" y="388"/>
                  </a:lnTo>
                  <a:lnTo>
                    <a:pt x="276" y="407"/>
                  </a:lnTo>
                  <a:lnTo>
                    <a:pt x="261" y="413"/>
                  </a:lnTo>
                  <a:lnTo>
                    <a:pt x="245" y="419"/>
                  </a:lnTo>
                  <a:lnTo>
                    <a:pt x="233" y="422"/>
                  </a:lnTo>
                  <a:lnTo>
                    <a:pt x="217" y="425"/>
                  </a:lnTo>
                  <a:lnTo>
                    <a:pt x="189" y="422"/>
                  </a:lnTo>
                  <a:lnTo>
                    <a:pt x="165" y="416"/>
                  </a:lnTo>
                  <a:lnTo>
                    <a:pt x="143" y="407"/>
                  </a:lnTo>
                  <a:lnTo>
                    <a:pt x="127" y="397"/>
                  </a:lnTo>
                  <a:lnTo>
                    <a:pt x="112" y="388"/>
                  </a:lnTo>
                  <a:lnTo>
                    <a:pt x="112" y="397"/>
                  </a:lnTo>
                  <a:lnTo>
                    <a:pt x="109" y="403"/>
                  </a:lnTo>
                  <a:lnTo>
                    <a:pt x="102" y="413"/>
                  </a:lnTo>
                  <a:lnTo>
                    <a:pt x="96" y="422"/>
                  </a:lnTo>
                  <a:lnTo>
                    <a:pt x="84" y="428"/>
                  </a:lnTo>
                  <a:lnTo>
                    <a:pt x="68" y="435"/>
                  </a:lnTo>
                  <a:lnTo>
                    <a:pt x="50" y="435"/>
                  </a:lnTo>
                  <a:lnTo>
                    <a:pt x="31" y="435"/>
                  </a:lnTo>
                  <a:lnTo>
                    <a:pt x="19" y="431"/>
                  </a:lnTo>
                  <a:lnTo>
                    <a:pt x="9" y="425"/>
                  </a:lnTo>
                  <a:lnTo>
                    <a:pt x="0" y="422"/>
                  </a:lnTo>
                  <a:lnTo>
                    <a:pt x="6" y="431"/>
                  </a:lnTo>
                  <a:lnTo>
                    <a:pt x="19" y="441"/>
                  </a:lnTo>
                  <a:lnTo>
                    <a:pt x="34" y="450"/>
                  </a:lnTo>
                  <a:lnTo>
                    <a:pt x="62" y="453"/>
                  </a:lnTo>
                  <a:lnTo>
                    <a:pt x="81" y="450"/>
                  </a:lnTo>
                  <a:lnTo>
                    <a:pt x="96" y="447"/>
                  </a:lnTo>
                  <a:lnTo>
                    <a:pt x="109" y="438"/>
                  </a:lnTo>
                  <a:lnTo>
                    <a:pt x="115" y="428"/>
                  </a:lnTo>
                  <a:lnTo>
                    <a:pt x="121" y="422"/>
                  </a:lnTo>
                  <a:lnTo>
                    <a:pt x="124" y="413"/>
                  </a:lnTo>
                  <a:lnTo>
                    <a:pt x="124" y="407"/>
                  </a:lnTo>
                  <a:lnTo>
                    <a:pt x="140" y="416"/>
                  </a:lnTo>
                  <a:lnTo>
                    <a:pt x="155" y="425"/>
                  </a:lnTo>
                  <a:lnTo>
                    <a:pt x="177" y="435"/>
                  </a:lnTo>
                  <a:lnTo>
                    <a:pt x="202" y="441"/>
                  </a:lnTo>
                  <a:lnTo>
                    <a:pt x="230" y="441"/>
                  </a:lnTo>
                  <a:lnTo>
                    <a:pt x="245" y="441"/>
                  </a:lnTo>
                  <a:lnTo>
                    <a:pt x="258" y="438"/>
                  </a:lnTo>
                  <a:lnTo>
                    <a:pt x="273" y="431"/>
                  </a:lnTo>
                  <a:lnTo>
                    <a:pt x="289" y="422"/>
                  </a:lnTo>
                  <a:lnTo>
                    <a:pt x="314" y="403"/>
                  </a:lnTo>
                  <a:lnTo>
                    <a:pt x="332" y="385"/>
                  </a:lnTo>
                  <a:lnTo>
                    <a:pt x="345" y="369"/>
                  </a:lnTo>
                  <a:lnTo>
                    <a:pt x="351" y="354"/>
                  </a:lnTo>
                  <a:lnTo>
                    <a:pt x="354" y="341"/>
                  </a:lnTo>
                  <a:lnTo>
                    <a:pt x="354" y="329"/>
                  </a:lnTo>
                  <a:lnTo>
                    <a:pt x="351" y="323"/>
                  </a:lnTo>
                  <a:lnTo>
                    <a:pt x="360" y="329"/>
                  </a:lnTo>
                  <a:lnTo>
                    <a:pt x="385" y="335"/>
                  </a:lnTo>
                  <a:lnTo>
                    <a:pt x="401" y="338"/>
                  </a:lnTo>
                  <a:lnTo>
                    <a:pt x="419" y="338"/>
                  </a:lnTo>
                  <a:lnTo>
                    <a:pt x="438" y="332"/>
                  </a:lnTo>
                  <a:lnTo>
                    <a:pt x="453" y="323"/>
                  </a:lnTo>
                  <a:lnTo>
                    <a:pt x="469" y="307"/>
                  </a:lnTo>
                  <a:lnTo>
                    <a:pt x="478" y="289"/>
                  </a:lnTo>
                  <a:lnTo>
                    <a:pt x="481" y="273"/>
                  </a:lnTo>
                  <a:lnTo>
                    <a:pt x="484" y="257"/>
                  </a:lnTo>
                  <a:lnTo>
                    <a:pt x="481" y="245"/>
                  </a:lnTo>
                  <a:lnTo>
                    <a:pt x="478" y="236"/>
                  </a:lnTo>
                  <a:lnTo>
                    <a:pt x="475" y="226"/>
                  </a:lnTo>
                  <a:lnTo>
                    <a:pt x="484" y="220"/>
                  </a:lnTo>
                  <a:lnTo>
                    <a:pt x="494" y="211"/>
                  </a:lnTo>
                  <a:lnTo>
                    <a:pt x="506" y="195"/>
                  </a:lnTo>
                  <a:lnTo>
                    <a:pt x="516" y="177"/>
                  </a:lnTo>
                  <a:lnTo>
                    <a:pt x="525" y="155"/>
                  </a:lnTo>
                  <a:lnTo>
                    <a:pt x="534" y="127"/>
                  </a:lnTo>
                  <a:lnTo>
                    <a:pt x="534" y="96"/>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2" name="Freeform 81"/>
            <p:cNvSpPr>
              <a:spLocks/>
            </p:cNvSpPr>
            <p:nvPr/>
          </p:nvSpPr>
          <p:spPr bwMode="auto">
            <a:xfrm>
              <a:off x="2297" y="2078"/>
              <a:ext cx="37" cy="32"/>
            </a:xfrm>
            <a:custGeom>
              <a:avLst/>
              <a:gdLst>
                <a:gd name="T0" fmla="*/ 0 w 37"/>
                <a:gd name="T1" fmla="*/ 0 h 37"/>
                <a:gd name="T2" fmla="*/ 0 w 37"/>
                <a:gd name="T3" fmla="*/ 0 h 37"/>
                <a:gd name="T4" fmla="*/ 9 w 37"/>
                <a:gd name="T5" fmla="*/ 10 h 37"/>
                <a:gd name="T6" fmla="*/ 19 w 37"/>
                <a:gd name="T7" fmla="*/ 19 h 37"/>
                <a:gd name="T8" fmla="*/ 34 w 37"/>
                <a:gd name="T9" fmla="*/ 32 h 37"/>
                <a:gd name="T10" fmla="*/ 34 w 37"/>
                <a:gd name="T11" fmla="*/ 32 h 37"/>
                <a:gd name="T12" fmla="*/ 37 w 37"/>
                <a:gd name="T13" fmla="*/ 24 h 37"/>
                <a:gd name="T14" fmla="*/ 37 w 37"/>
                <a:gd name="T15" fmla="*/ 24 h 37"/>
                <a:gd name="T16" fmla="*/ 25 w 37"/>
                <a:gd name="T17" fmla="*/ 19 h 37"/>
                <a:gd name="T18" fmla="*/ 13 w 37"/>
                <a:gd name="T19" fmla="*/ 10 h 37"/>
                <a:gd name="T20" fmla="*/ 0 w 37"/>
                <a:gd name="T21" fmla="*/ 0 h 37"/>
                <a:gd name="T22" fmla="*/ 0 w 37"/>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7"/>
                <a:gd name="T37" fmla="*/ 0 h 37"/>
                <a:gd name="T38" fmla="*/ 37 w 37"/>
                <a:gd name="T39" fmla="*/ 37 h 3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7" h="37">
                  <a:moveTo>
                    <a:pt x="0" y="0"/>
                  </a:moveTo>
                  <a:lnTo>
                    <a:pt x="0" y="0"/>
                  </a:lnTo>
                  <a:lnTo>
                    <a:pt x="9" y="12"/>
                  </a:lnTo>
                  <a:lnTo>
                    <a:pt x="19" y="22"/>
                  </a:lnTo>
                  <a:lnTo>
                    <a:pt x="34" y="37"/>
                  </a:lnTo>
                  <a:lnTo>
                    <a:pt x="37" y="28"/>
                  </a:lnTo>
                  <a:lnTo>
                    <a:pt x="25" y="22"/>
                  </a:lnTo>
                  <a:lnTo>
                    <a:pt x="13" y="12"/>
                  </a:lnTo>
                  <a:lnTo>
                    <a:pt x="0" y="0"/>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3" name="Freeform 82"/>
            <p:cNvSpPr>
              <a:spLocks/>
            </p:cNvSpPr>
            <p:nvPr/>
          </p:nvSpPr>
          <p:spPr bwMode="auto">
            <a:xfrm>
              <a:off x="3022" y="1759"/>
              <a:ext cx="25" cy="43"/>
            </a:xfrm>
            <a:custGeom>
              <a:avLst/>
              <a:gdLst>
                <a:gd name="T0" fmla="*/ 12 w 25"/>
                <a:gd name="T1" fmla="*/ 43 h 50"/>
                <a:gd name="T2" fmla="*/ 12 w 25"/>
                <a:gd name="T3" fmla="*/ 43 h 50"/>
                <a:gd name="T4" fmla="*/ 25 w 25"/>
                <a:gd name="T5" fmla="*/ 38 h 50"/>
                <a:gd name="T6" fmla="*/ 25 w 25"/>
                <a:gd name="T7" fmla="*/ 38 h 50"/>
                <a:gd name="T8" fmla="*/ 15 w 25"/>
                <a:gd name="T9" fmla="*/ 22 h 50"/>
                <a:gd name="T10" fmla="*/ 0 w 25"/>
                <a:gd name="T11" fmla="*/ 0 h 50"/>
                <a:gd name="T12" fmla="*/ 0 w 25"/>
                <a:gd name="T13" fmla="*/ 0 h 50"/>
                <a:gd name="T14" fmla="*/ 9 w 25"/>
                <a:gd name="T15" fmla="*/ 19 h 50"/>
                <a:gd name="T16" fmla="*/ 12 w 25"/>
                <a:gd name="T17" fmla="*/ 32 h 50"/>
                <a:gd name="T18" fmla="*/ 12 w 25"/>
                <a:gd name="T19" fmla="*/ 43 h 50"/>
                <a:gd name="T20" fmla="*/ 12 w 25"/>
                <a:gd name="T21" fmla="*/ 43 h 5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50"/>
                <a:gd name="T35" fmla="*/ 25 w 25"/>
                <a:gd name="T36" fmla="*/ 50 h 5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50">
                  <a:moveTo>
                    <a:pt x="12" y="50"/>
                  </a:moveTo>
                  <a:lnTo>
                    <a:pt x="12" y="50"/>
                  </a:lnTo>
                  <a:lnTo>
                    <a:pt x="25" y="44"/>
                  </a:lnTo>
                  <a:lnTo>
                    <a:pt x="15" y="25"/>
                  </a:lnTo>
                  <a:lnTo>
                    <a:pt x="0" y="0"/>
                  </a:lnTo>
                  <a:lnTo>
                    <a:pt x="9" y="22"/>
                  </a:lnTo>
                  <a:lnTo>
                    <a:pt x="12" y="37"/>
                  </a:lnTo>
                  <a:lnTo>
                    <a:pt x="12" y="50"/>
                  </a:lnTo>
                  <a:close/>
                </a:path>
              </a:pathLst>
            </a:custGeom>
            <a:solidFill>
              <a:srgbClr val="00A0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4" name="Freeform 83"/>
            <p:cNvSpPr>
              <a:spLocks/>
            </p:cNvSpPr>
            <p:nvPr/>
          </p:nvSpPr>
          <p:spPr bwMode="auto">
            <a:xfrm>
              <a:off x="2266" y="1689"/>
              <a:ext cx="955" cy="609"/>
            </a:xfrm>
            <a:custGeom>
              <a:avLst/>
              <a:gdLst>
                <a:gd name="T0" fmla="*/ 577 w 957"/>
                <a:gd name="T1" fmla="*/ 585 h 706"/>
                <a:gd name="T2" fmla="*/ 667 w 957"/>
                <a:gd name="T3" fmla="*/ 598 h 706"/>
                <a:gd name="T4" fmla="*/ 710 w 957"/>
                <a:gd name="T5" fmla="*/ 585 h 706"/>
                <a:gd name="T6" fmla="*/ 771 w 957"/>
                <a:gd name="T7" fmla="*/ 523 h 706"/>
                <a:gd name="T8" fmla="*/ 771 w 957"/>
                <a:gd name="T9" fmla="*/ 496 h 706"/>
                <a:gd name="T10" fmla="*/ 840 w 957"/>
                <a:gd name="T11" fmla="*/ 510 h 706"/>
                <a:gd name="T12" fmla="*/ 890 w 957"/>
                <a:gd name="T13" fmla="*/ 483 h 706"/>
                <a:gd name="T14" fmla="*/ 902 w 957"/>
                <a:gd name="T15" fmla="*/ 432 h 706"/>
                <a:gd name="T16" fmla="*/ 905 w 957"/>
                <a:gd name="T17" fmla="*/ 408 h 706"/>
                <a:gd name="T18" fmla="*/ 945 w 957"/>
                <a:gd name="T19" fmla="*/ 354 h 706"/>
                <a:gd name="T20" fmla="*/ 955 w 957"/>
                <a:gd name="T21" fmla="*/ 300 h 706"/>
                <a:gd name="T22" fmla="*/ 936 w 957"/>
                <a:gd name="T23" fmla="*/ 234 h 706"/>
                <a:gd name="T24" fmla="*/ 905 w 957"/>
                <a:gd name="T25" fmla="*/ 204 h 706"/>
                <a:gd name="T26" fmla="*/ 899 w 957"/>
                <a:gd name="T27" fmla="*/ 177 h 706"/>
                <a:gd name="T28" fmla="*/ 893 w 957"/>
                <a:gd name="T29" fmla="*/ 135 h 706"/>
                <a:gd name="T30" fmla="*/ 858 w 957"/>
                <a:gd name="T31" fmla="*/ 104 h 706"/>
                <a:gd name="T32" fmla="*/ 796 w 957"/>
                <a:gd name="T33" fmla="*/ 102 h 706"/>
                <a:gd name="T34" fmla="*/ 768 w 957"/>
                <a:gd name="T35" fmla="*/ 113 h 706"/>
                <a:gd name="T36" fmla="*/ 756 w 957"/>
                <a:gd name="T37" fmla="*/ 70 h 706"/>
                <a:gd name="T38" fmla="*/ 704 w 957"/>
                <a:gd name="T39" fmla="*/ 27 h 706"/>
                <a:gd name="T40" fmla="*/ 630 w 957"/>
                <a:gd name="T41" fmla="*/ 11 h 706"/>
                <a:gd name="T42" fmla="*/ 546 w 957"/>
                <a:gd name="T43" fmla="*/ 38 h 706"/>
                <a:gd name="T44" fmla="*/ 540 w 957"/>
                <a:gd name="T45" fmla="*/ 41 h 706"/>
                <a:gd name="T46" fmla="*/ 530 w 957"/>
                <a:gd name="T47" fmla="*/ 19 h 706"/>
                <a:gd name="T48" fmla="*/ 477 w 957"/>
                <a:gd name="T49" fmla="*/ 0 h 706"/>
                <a:gd name="T50" fmla="*/ 422 w 957"/>
                <a:gd name="T51" fmla="*/ 19 h 706"/>
                <a:gd name="T52" fmla="*/ 412 w 957"/>
                <a:gd name="T53" fmla="*/ 41 h 706"/>
                <a:gd name="T54" fmla="*/ 335 w 957"/>
                <a:gd name="T55" fmla="*/ 11 h 706"/>
                <a:gd name="T56" fmla="*/ 263 w 957"/>
                <a:gd name="T57" fmla="*/ 19 h 706"/>
                <a:gd name="T58" fmla="*/ 208 w 957"/>
                <a:gd name="T59" fmla="*/ 57 h 706"/>
                <a:gd name="T60" fmla="*/ 186 w 957"/>
                <a:gd name="T61" fmla="*/ 104 h 706"/>
                <a:gd name="T62" fmla="*/ 152 w 957"/>
                <a:gd name="T63" fmla="*/ 99 h 706"/>
                <a:gd name="T64" fmla="*/ 84 w 957"/>
                <a:gd name="T65" fmla="*/ 113 h 706"/>
                <a:gd name="T66" fmla="*/ 56 w 957"/>
                <a:gd name="T67" fmla="*/ 153 h 706"/>
                <a:gd name="T68" fmla="*/ 65 w 957"/>
                <a:gd name="T69" fmla="*/ 196 h 706"/>
                <a:gd name="T70" fmla="*/ 31 w 957"/>
                <a:gd name="T71" fmla="*/ 217 h 706"/>
                <a:gd name="T72" fmla="*/ 0 w 957"/>
                <a:gd name="T73" fmla="*/ 300 h 706"/>
                <a:gd name="T74" fmla="*/ 3 w 957"/>
                <a:gd name="T75" fmla="*/ 338 h 706"/>
                <a:gd name="T76" fmla="*/ 31 w 957"/>
                <a:gd name="T77" fmla="*/ 389 h 706"/>
                <a:gd name="T78" fmla="*/ 68 w 957"/>
                <a:gd name="T79" fmla="*/ 413 h 706"/>
                <a:gd name="T80" fmla="*/ 62 w 957"/>
                <a:gd name="T81" fmla="*/ 450 h 706"/>
                <a:gd name="T82" fmla="*/ 81 w 957"/>
                <a:gd name="T83" fmla="*/ 488 h 706"/>
                <a:gd name="T84" fmla="*/ 106 w 957"/>
                <a:gd name="T85" fmla="*/ 504 h 706"/>
                <a:gd name="T86" fmla="*/ 183 w 957"/>
                <a:gd name="T87" fmla="*/ 501 h 706"/>
                <a:gd name="T88" fmla="*/ 193 w 957"/>
                <a:gd name="T89" fmla="*/ 518 h 706"/>
                <a:gd name="T90" fmla="*/ 214 w 957"/>
                <a:gd name="T91" fmla="*/ 552 h 706"/>
                <a:gd name="T92" fmla="*/ 269 w 957"/>
                <a:gd name="T93" fmla="*/ 590 h 706"/>
                <a:gd name="T94" fmla="*/ 341 w 957"/>
                <a:gd name="T95" fmla="*/ 598 h 706"/>
                <a:gd name="T96" fmla="*/ 418 w 957"/>
                <a:gd name="T97" fmla="*/ 568 h 706"/>
                <a:gd name="T98" fmla="*/ 425 w 957"/>
                <a:gd name="T99" fmla="*/ 587 h 706"/>
                <a:gd name="T100" fmla="*/ 443 w 957"/>
                <a:gd name="T101" fmla="*/ 600 h 706"/>
                <a:gd name="T102" fmla="*/ 484 w 957"/>
                <a:gd name="T103" fmla="*/ 609 h 706"/>
                <a:gd name="T104" fmla="*/ 536 w 957"/>
                <a:gd name="T105" fmla="*/ 590 h 706"/>
                <a:gd name="T106" fmla="*/ 546 w 957"/>
                <a:gd name="T107" fmla="*/ 568 h 7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57"/>
                <a:gd name="T163" fmla="*/ 0 h 706"/>
                <a:gd name="T164" fmla="*/ 957 w 957"/>
                <a:gd name="T165" fmla="*/ 706 h 7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57" h="706">
                  <a:moveTo>
                    <a:pt x="547" y="659"/>
                  </a:moveTo>
                  <a:lnTo>
                    <a:pt x="547" y="659"/>
                  </a:lnTo>
                  <a:lnTo>
                    <a:pt x="562" y="668"/>
                  </a:lnTo>
                  <a:lnTo>
                    <a:pt x="578" y="678"/>
                  </a:lnTo>
                  <a:lnTo>
                    <a:pt x="600" y="687"/>
                  </a:lnTo>
                  <a:lnTo>
                    <a:pt x="624" y="693"/>
                  </a:lnTo>
                  <a:lnTo>
                    <a:pt x="652" y="696"/>
                  </a:lnTo>
                  <a:lnTo>
                    <a:pt x="668" y="693"/>
                  </a:lnTo>
                  <a:lnTo>
                    <a:pt x="680" y="690"/>
                  </a:lnTo>
                  <a:lnTo>
                    <a:pt x="696" y="684"/>
                  </a:lnTo>
                  <a:lnTo>
                    <a:pt x="711" y="678"/>
                  </a:lnTo>
                  <a:lnTo>
                    <a:pt x="736" y="659"/>
                  </a:lnTo>
                  <a:lnTo>
                    <a:pt x="755" y="640"/>
                  </a:lnTo>
                  <a:lnTo>
                    <a:pt x="767" y="622"/>
                  </a:lnTo>
                  <a:lnTo>
                    <a:pt x="773" y="606"/>
                  </a:lnTo>
                  <a:lnTo>
                    <a:pt x="777" y="594"/>
                  </a:lnTo>
                  <a:lnTo>
                    <a:pt x="777" y="584"/>
                  </a:lnTo>
                  <a:lnTo>
                    <a:pt x="773" y="575"/>
                  </a:lnTo>
                  <a:lnTo>
                    <a:pt x="783" y="581"/>
                  </a:lnTo>
                  <a:lnTo>
                    <a:pt x="808" y="591"/>
                  </a:lnTo>
                  <a:lnTo>
                    <a:pt x="823" y="594"/>
                  </a:lnTo>
                  <a:lnTo>
                    <a:pt x="842" y="591"/>
                  </a:lnTo>
                  <a:lnTo>
                    <a:pt x="860" y="587"/>
                  </a:lnTo>
                  <a:lnTo>
                    <a:pt x="876" y="575"/>
                  </a:lnTo>
                  <a:lnTo>
                    <a:pt x="892" y="560"/>
                  </a:lnTo>
                  <a:lnTo>
                    <a:pt x="901" y="544"/>
                  </a:lnTo>
                  <a:lnTo>
                    <a:pt x="904" y="528"/>
                  </a:lnTo>
                  <a:lnTo>
                    <a:pt x="907" y="513"/>
                  </a:lnTo>
                  <a:lnTo>
                    <a:pt x="904" y="501"/>
                  </a:lnTo>
                  <a:lnTo>
                    <a:pt x="901" y="488"/>
                  </a:lnTo>
                  <a:lnTo>
                    <a:pt x="898" y="479"/>
                  </a:lnTo>
                  <a:lnTo>
                    <a:pt x="907" y="473"/>
                  </a:lnTo>
                  <a:lnTo>
                    <a:pt x="916" y="463"/>
                  </a:lnTo>
                  <a:lnTo>
                    <a:pt x="929" y="451"/>
                  </a:lnTo>
                  <a:lnTo>
                    <a:pt x="938" y="432"/>
                  </a:lnTo>
                  <a:lnTo>
                    <a:pt x="947" y="410"/>
                  </a:lnTo>
                  <a:lnTo>
                    <a:pt x="957" y="382"/>
                  </a:lnTo>
                  <a:lnTo>
                    <a:pt x="957" y="351"/>
                  </a:lnTo>
                  <a:lnTo>
                    <a:pt x="957" y="348"/>
                  </a:lnTo>
                  <a:lnTo>
                    <a:pt x="957" y="327"/>
                  </a:lnTo>
                  <a:lnTo>
                    <a:pt x="951" y="305"/>
                  </a:lnTo>
                  <a:lnTo>
                    <a:pt x="944" y="286"/>
                  </a:lnTo>
                  <a:lnTo>
                    <a:pt x="938" y="271"/>
                  </a:lnTo>
                  <a:lnTo>
                    <a:pt x="923" y="252"/>
                  </a:lnTo>
                  <a:lnTo>
                    <a:pt x="907" y="236"/>
                  </a:lnTo>
                  <a:lnTo>
                    <a:pt x="892" y="227"/>
                  </a:lnTo>
                  <a:lnTo>
                    <a:pt x="895" y="221"/>
                  </a:lnTo>
                  <a:lnTo>
                    <a:pt x="901" y="205"/>
                  </a:lnTo>
                  <a:lnTo>
                    <a:pt x="901" y="184"/>
                  </a:lnTo>
                  <a:lnTo>
                    <a:pt x="898" y="168"/>
                  </a:lnTo>
                  <a:lnTo>
                    <a:pt x="895" y="156"/>
                  </a:lnTo>
                  <a:lnTo>
                    <a:pt x="885" y="143"/>
                  </a:lnTo>
                  <a:lnTo>
                    <a:pt x="873" y="131"/>
                  </a:lnTo>
                  <a:lnTo>
                    <a:pt x="860" y="121"/>
                  </a:lnTo>
                  <a:lnTo>
                    <a:pt x="845" y="118"/>
                  </a:lnTo>
                  <a:lnTo>
                    <a:pt x="832" y="115"/>
                  </a:lnTo>
                  <a:lnTo>
                    <a:pt x="820" y="115"/>
                  </a:lnTo>
                  <a:lnTo>
                    <a:pt x="798" y="118"/>
                  </a:lnTo>
                  <a:lnTo>
                    <a:pt x="783" y="125"/>
                  </a:lnTo>
                  <a:lnTo>
                    <a:pt x="770" y="131"/>
                  </a:lnTo>
                  <a:lnTo>
                    <a:pt x="770" y="118"/>
                  </a:lnTo>
                  <a:lnTo>
                    <a:pt x="767" y="103"/>
                  </a:lnTo>
                  <a:lnTo>
                    <a:pt x="758" y="81"/>
                  </a:lnTo>
                  <a:lnTo>
                    <a:pt x="752" y="69"/>
                  </a:lnTo>
                  <a:lnTo>
                    <a:pt x="739" y="56"/>
                  </a:lnTo>
                  <a:lnTo>
                    <a:pt x="724" y="44"/>
                  </a:lnTo>
                  <a:lnTo>
                    <a:pt x="705" y="31"/>
                  </a:lnTo>
                  <a:lnTo>
                    <a:pt x="680" y="19"/>
                  </a:lnTo>
                  <a:lnTo>
                    <a:pt x="655" y="13"/>
                  </a:lnTo>
                  <a:lnTo>
                    <a:pt x="631" y="13"/>
                  </a:lnTo>
                  <a:lnTo>
                    <a:pt x="609" y="16"/>
                  </a:lnTo>
                  <a:lnTo>
                    <a:pt x="590" y="22"/>
                  </a:lnTo>
                  <a:lnTo>
                    <a:pt x="572" y="28"/>
                  </a:lnTo>
                  <a:lnTo>
                    <a:pt x="547" y="44"/>
                  </a:lnTo>
                  <a:lnTo>
                    <a:pt x="541" y="47"/>
                  </a:lnTo>
                  <a:lnTo>
                    <a:pt x="541" y="41"/>
                  </a:lnTo>
                  <a:lnTo>
                    <a:pt x="537" y="31"/>
                  </a:lnTo>
                  <a:lnTo>
                    <a:pt x="531" y="22"/>
                  </a:lnTo>
                  <a:lnTo>
                    <a:pt x="522" y="10"/>
                  </a:lnTo>
                  <a:lnTo>
                    <a:pt x="503" y="3"/>
                  </a:lnTo>
                  <a:lnTo>
                    <a:pt x="478" y="0"/>
                  </a:lnTo>
                  <a:lnTo>
                    <a:pt x="457" y="0"/>
                  </a:lnTo>
                  <a:lnTo>
                    <a:pt x="441" y="7"/>
                  </a:lnTo>
                  <a:lnTo>
                    <a:pt x="432" y="13"/>
                  </a:lnTo>
                  <a:lnTo>
                    <a:pt x="423" y="22"/>
                  </a:lnTo>
                  <a:lnTo>
                    <a:pt x="419" y="31"/>
                  </a:lnTo>
                  <a:lnTo>
                    <a:pt x="416" y="38"/>
                  </a:lnTo>
                  <a:lnTo>
                    <a:pt x="413" y="47"/>
                  </a:lnTo>
                  <a:lnTo>
                    <a:pt x="401" y="38"/>
                  </a:lnTo>
                  <a:lnTo>
                    <a:pt x="382" y="28"/>
                  </a:lnTo>
                  <a:lnTo>
                    <a:pt x="360" y="19"/>
                  </a:lnTo>
                  <a:lnTo>
                    <a:pt x="336" y="13"/>
                  </a:lnTo>
                  <a:lnTo>
                    <a:pt x="308" y="10"/>
                  </a:lnTo>
                  <a:lnTo>
                    <a:pt x="295" y="13"/>
                  </a:lnTo>
                  <a:lnTo>
                    <a:pt x="280" y="16"/>
                  </a:lnTo>
                  <a:lnTo>
                    <a:pt x="264" y="22"/>
                  </a:lnTo>
                  <a:lnTo>
                    <a:pt x="252" y="28"/>
                  </a:lnTo>
                  <a:lnTo>
                    <a:pt x="224" y="47"/>
                  </a:lnTo>
                  <a:lnTo>
                    <a:pt x="208" y="66"/>
                  </a:lnTo>
                  <a:lnTo>
                    <a:pt x="196" y="84"/>
                  </a:lnTo>
                  <a:lnTo>
                    <a:pt x="190" y="100"/>
                  </a:lnTo>
                  <a:lnTo>
                    <a:pt x="186" y="112"/>
                  </a:lnTo>
                  <a:lnTo>
                    <a:pt x="186" y="121"/>
                  </a:lnTo>
                  <a:lnTo>
                    <a:pt x="186" y="131"/>
                  </a:lnTo>
                  <a:lnTo>
                    <a:pt x="177" y="125"/>
                  </a:lnTo>
                  <a:lnTo>
                    <a:pt x="152" y="115"/>
                  </a:lnTo>
                  <a:lnTo>
                    <a:pt x="137" y="112"/>
                  </a:lnTo>
                  <a:lnTo>
                    <a:pt x="121" y="115"/>
                  </a:lnTo>
                  <a:lnTo>
                    <a:pt x="103" y="118"/>
                  </a:lnTo>
                  <a:lnTo>
                    <a:pt x="84" y="131"/>
                  </a:lnTo>
                  <a:lnTo>
                    <a:pt x="68" y="146"/>
                  </a:lnTo>
                  <a:lnTo>
                    <a:pt x="59" y="162"/>
                  </a:lnTo>
                  <a:lnTo>
                    <a:pt x="56" y="177"/>
                  </a:lnTo>
                  <a:lnTo>
                    <a:pt x="56" y="193"/>
                  </a:lnTo>
                  <a:lnTo>
                    <a:pt x="59" y="205"/>
                  </a:lnTo>
                  <a:lnTo>
                    <a:pt x="62" y="218"/>
                  </a:lnTo>
                  <a:lnTo>
                    <a:pt x="65" y="227"/>
                  </a:lnTo>
                  <a:lnTo>
                    <a:pt x="53" y="233"/>
                  </a:lnTo>
                  <a:lnTo>
                    <a:pt x="44" y="240"/>
                  </a:lnTo>
                  <a:lnTo>
                    <a:pt x="31" y="252"/>
                  </a:lnTo>
                  <a:lnTo>
                    <a:pt x="19" y="271"/>
                  </a:lnTo>
                  <a:lnTo>
                    <a:pt x="9" y="289"/>
                  </a:lnTo>
                  <a:lnTo>
                    <a:pt x="3" y="317"/>
                  </a:lnTo>
                  <a:lnTo>
                    <a:pt x="0" y="348"/>
                  </a:lnTo>
                  <a:lnTo>
                    <a:pt x="0" y="364"/>
                  </a:lnTo>
                  <a:lnTo>
                    <a:pt x="0" y="361"/>
                  </a:lnTo>
                  <a:lnTo>
                    <a:pt x="3" y="392"/>
                  </a:lnTo>
                  <a:lnTo>
                    <a:pt x="9" y="417"/>
                  </a:lnTo>
                  <a:lnTo>
                    <a:pt x="19" y="435"/>
                  </a:lnTo>
                  <a:lnTo>
                    <a:pt x="31" y="451"/>
                  </a:lnTo>
                  <a:lnTo>
                    <a:pt x="44" y="463"/>
                  </a:lnTo>
                  <a:lnTo>
                    <a:pt x="56" y="473"/>
                  </a:lnTo>
                  <a:lnTo>
                    <a:pt x="68" y="479"/>
                  </a:lnTo>
                  <a:lnTo>
                    <a:pt x="65" y="488"/>
                  </a:lnTo>
                  <a:lnTo>
                    <a:pt x="62" y="504"/>
                  </a:lnTo>
                  <a:lnTo>
                    <a:pt x="62" y="522"/>
                  </a:lnTo>
                  <a:lnTo>
                    <a:pt x="62" y="532"/>
                  </a:lnTo>
                  <a:lnTo>
                    <a:pt x="65" y="544"/>
                  </a:lnTo>
                  <a:lnTo>
                    <a:pt x="72" y="556"/>
                  </a:lnTo>
                  <a:lnTo>
                    <a:pt x="81" y="566"/>
                  </a:lnTo>
                  <a:lnTo>
                    <a:pt x="90" y="575"/>
                  </a:lnTo>
                  <a:lnTo>
                    <a:pt x="106" y="584"/>
                  </a:lnTo>
                  <a:lnTo>
                    <a:pt x="124" y="591"/>
                  </a:lnTo>
                  <a:lnTo>
                    <a:pt x="143" y="591"/>
                  </a:lnTo>
                  <a:lnTo>
                    <a:pt x="159" y="591"/>
                  </a:lnTo>
                  <a:lnTo>
                    <a:pt x="183" y="581"/>
                  </a:lnTo>
                  <a:lnTo>
                    <a:pt x="193" y="575"/>
                  </a:lnTo>
                  <a:lnTo>
                    <a:pt x="190" y="581"/>
                  </a:lnTo>
                  <a:lnTo>
                    <a:pt x="193" y="600"/>
                  </a:lnTo>
                  <a:lnTo>
                    <a:pt x="199" y="619"/>
                  </a:lnTo>
                  <a:lnTo>
                    <a:pt x="214" y="640"/>
                  </a:lnTo>
                  <a:lnTo>
                    <a:pt x="230" y="659"/>
                  </a:lnTo>
                  <a:lnTo>
                    <a:pt x="255" y="674"/>
                  </a:lnTo>
                  <a:lnTo>
                    <a:pt x="270" y="684"/>
                  </a:lnTo>
                  <a:lnTo>
                    <a:pt x="286" y="690"/>
                  </a:lnTo>
                  <a:lnTo>
                    <a:pt x="298" y="693"/>
                  </a:lnTo>
                  <a:lnTo>
                    <a:pt x="314" y="693"/>
                  </a:lnTo>
                  <a:lnTo>
                    <a:pt x="342" y="693"/>
                  </a:lnTo>
                  <a:lnTo>
                    <a:pt x="367" y="687"/>
                  </a:lnTo>
                  <a:lnTo>
                    <a:pt x="388" y="678"/>
                  </a:lnTo>
                  <a:lnTo>
                    <a:pt x="404" y="668"/>
                  </a:lnTo>
                  <a:lnTo>
                    <a:pt x="419" y="659"/>
                  </a:lnTo>
                  <a:lnTo>
                    <a:pt x="419" y="665"/>
                  </a:lnTo>
                  <a:lnTo>
                    <a:pt x="426" y="681"/>
                  </a:lnTo>
                  <a:lnTo>
                    <a:pt x="435" y="693"/>
                  </a:lnTo>
                  <a:lnTo>
                    <a:pt x="444" y="696"/>
                  </a:lnTo>
                  <a:lnTo>
                    <a:pt x="454" y="702"/>
                  </a:lnTo>
                  <a:lnTo>
                    <a:pt x="466" y="706"/>
                  </a:lnTo>
                  <a:lnTo>
                    <a:pt x="485" y="706"/>
                  </a:lnTo>
                  <a:lnTo>
                    <a:pt x="503" y="706"/>
                  </a:lnTo>
                  <a:lnTo>
                    <a:pt x="519" y="699"/>
                  </a:lnTo>
                  <a:lnTo>
                    <a:pt x="531" y="693"/>
                  </a:lnTo>
                  <a:lnTo>
                    <a:pt x="537" y="684"/>
                  </a:lnTo>
                  <a:lnTo>
                    <a:pt x="544" y="674"/>
                  </a:lnTo>
                  <a:lnTo>
                    <a:pt x="547" y="668"/>
                  </a:lnTo>
                  <a:lnTo>
                    <a:pt x="547" y="659"/>
                  </a:lnTo>
                  <a:close/>
                </a:path>
              </a:pathLst>
            </a:custGeom>
            <a:solidFill>
              <a:srgbClr val="FFFFFF"/>
            </a:solidFill>
            <a:ln w="9525">
              <a:solidFill>
                <a:srgbClr val="00A0C6"/>
              </a:solidFill>
              <a:round/>
              <a:headEnd/>
              <a:tailEnd/>
            </a:ln>
          </p:spPr>
          <p:txBody>
            <a:bodyPr/>
            <a:lstStyle/>
            <a:p>
              <a:endParaRPr lang="en-US"/>
            </a:p>
          </p:txBody>
        </p:sp>
        <p:sp>
          <p:nvSpPr>
            <p:cNvPr id="17455" name="Line 85"/>
            <p:cNvSpPr>
              <a:spLocks noChangeShapeType="1"/>
            </p:cNvSpPr>
            <p:nvPr/>
          </p:nvSpPr>
          <p:spPr bwMode="auto">
            <a:xfrm flipV="1">
              <a:off x="3840" y="2112"/>
              <a:ext cx="9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7C407D63-F905-304F-AD17-07FC81FBA735}" type="slidenum">
              <a:rPr lang="en-US" sz="1400"/>
              <a:pPr/>
              <a:t>4</a:t>
            </a:fld>
            <a:endParaRPr lang="en-US" sz="1400"/>
          </a:p>
        </p:txBody>
      </p:sp>
      <p:sp>
        <p:nvSpPr>
          <p:cNvPr id="18435" name="Rectangle 2"/>
          <p:cNvSpPr>
            <a:spLocks noGrp="1" noChangeArrowheads="1"/>
          </p:cNvSpPr>
          <p:nvPr>
            <p:ph type="title"/>
          </p:nvPr>
        </p:nvSpPr>
        <p:spPr>
          <a:xfrm>
            <a:off x="685800" y="152400"/>
            <a:ext cx="7772400" cy="914400"/>
          </a:xfrm>
        </p:spPr>
        <p:txBody>
          <a:bodyPr/>
          <a:lstStyle/>
          <a:p>
            <a:r>
              <a:rPr lang="en-US">
                <a:latin typeface="Times New Roman" charset="0"/>
              </a:rPr>
              <a:t>Playback Buffer</a:t>
            </a:r>
          </a:p>
        </p:txBody>
      </p:sp>
      <p:sp>
        <p:nvSpPr>
          <p:cNvPr id="18436" name="Freeform 30"/>
          <p:cNvSpPr>
            <a:spLocks/>
          </p:cNvSpPr>
          <p:nvPr/>
        </p:nvSpPr>
        <p:spPr bwMode="auto">
          <a:xfrm>
            <a:off x="2382838" y="2187575"/>
            <a:ext cx="5108575" cy="3608388"/>
          </a:xfrm>
          <a:custGeom>
            <a:avLst/>
            <a:gdLst>
              <a:gd name="T0" fmla="*/ 6350 w 3218"/>
              <a:gd name="T1" fmla="*/ 3602038 h 2273"/>
              <a:gd name="T2" fmla="*/ 38100 w 3218"/>
              <a:gd name="T3" fmla="*/ 3538538 h 2273"/>
              <a:gd name="T4" fmla="*/ 88900 w 3218"/>
              <a:gd name="T5" fmla="*/ 3444875 h 2273"/>
              <a:gd name="T6" fmla="*/ 169863 w 3218"/>
              <a:gd name="T7" fmla="*/ 3344863 h 2273"/>
              <a:gd name="T8" fmla="*/ 276225 w 3218"/>
              <a:gd name="T9" fmla="*/ 3255963 h 2273"/>
              <a:gd name="T10" fmla="*/ 395288 w 3218"/>
              <a:gd name="T11" fmla="*/ 3213100 h 2273"/>
              <a:gd name="T12" fmla="*/ 520700 w 3218"/>
              <a:gd name="T13" fmla="*/ 3200400 h 2273"/>
              <a:gd name="T14" fmla="*/ 635000 w 3218"/>
              <a:gd name="T15" fmla="*/ 3200400 h 2273"/>
              <a:gd name="T16" fmla="*/ 741363 w 3218"/>
              <a:gd name="T17" fmla="*/ 3200400 h 2273"/>
              <a:gd name="T18" fmla="*/ 835025 w 3218"/>
              <a:gd name="T19" fmla="*/ 3181350 h 2273"/>
              <a:gd name="T20" fmla="*/ 904875 w 3218"/>
              <a:gd name="T21" fmla="*/ 3130550 h 2273"/>
              <a:gd name="T22" fmla="*/ 941388 w 3218"/>
              <a:gd name="T23" fmla="*/ 3055938 h 2273"/>
              <a:gd name="T24" fmla="*/ 973138 w 3218"/>
              <a:gd name="T25" fmla="*/ 2973388 h 2273"/>
              <a:gd name="T26" fmla="*/ 1004888 w 3218"/>
              <a:gd name="T27" fmla="*/ 2892425 h 2273"/>
              <a:gd name="T28" fmla="*/ 1066800 w 3218"/>
              <a:gd name="T29" fmla="*/ 2824163 h 2273"/>
              <a:gd name="T30" fmla="*/ 1179513 w 3218"/>
              <a:gd name="T31" fmla="*/ 2773363 h 2273"/>
              <a:gd name="T32" fmla="*/ 1311275 w 3218"/>
              <a:gd name="T33" fmla="*/ 2754313 h 2273"/>
              <a:gd name="T34" fmla="*/ 1449388 w 3218"/>
              <a:gd name="T35" fmla="*/ 2754313 h 2273"/>
              <a:gd name="T36" fmla="*/ 1581150 w 3218"/>
              <a:gd name="T37" fmla="*/ 2747963 h 2273"/>
              <a:gd name="T38" fmla="*/ 1689100 w 3218"/>
              <a:gd name="T39" fmla="*/ 2716213 h 2273"/>
              <a:gd name="T40" fmla="*/ 1757363 w 3218"/>
              <a:gd name="T41" fmla="*/ 2641600 h 2273"/>
              <a:gd name="T42" fmla="*/ 1795463 w 3218"/>
              <a:gd name="T43" fmla="*/ 2497138 h 2273"/>
              <a:gd name="T44" fmla="*/ 1814513 w 3218"/>
              <a:gd name="T45" fmla="*/ 2308225 h 2273"/>
              <a:gd name="T46" fmla="*/ 1833563 w 3218"/>
              <a:gd name="T47" fmla="*/ 2114550 h 2273"/>
              <a:gd name="T48" fmla="*/ 1870075 w 3218"/>
              <a:gd name="T49" fmla="*/ 1951038 h 2273"/>
              <a:gd name="T50" fmla="*/ 1965325 w 3218"/>
              <a:gd name="T51" fmla="*/ 1819275 h 2273"/>
              <a:gd name="T52" fmla="*/ 2127250 w 3218"/>
              <a:gd name="T53" fmla="*/ 1719263 h 2273"/>
              <a:gd name="T54" fmla="*/ 2328863 w 3218"/>
              <a:gd name="T55" fmla="*/ 1662113 h 2273"/>
              <a:gd name="T56" fmla="*/ 2541588 w 3218"/>
              <a:gd name="T57" fmla="*/ 1631950 h 2273"/>
              <a:gd name="T58" fmla="*/ 2749550 w 3218"/>
              <a:gd name="T59" fmla="*/ 1612900 h 2273"/>
              <a:gd name="T60" fmla="*/ 2930525 w 3218"/>
              <a:gd name="T61" fmla="*/ 1600200 h 2273"/>
              <a:gd name="T62" fmla="*/ 3113088 w 3218"/>
              <a:gd name="T63" fmla="*/ 1568450 h 2273"/>
              <a:gd name="T64" fmla="*/ 3294063 w 3218"/>
              <a:gd name="T65" fmla="*/ 1524000 h 2273"/>
              <a:gd name="T66" fmla="*/ 3463925 w 3218"/>
              <a:gd name="T67" fmla="*/ 1468438 h 2273"/>
              <a:gd name="T68" fmla="*/ 3595688 w 3218"/>
              <a:gd name="T69" fmla="*/ 1392238 h 2273"/>
              <a:gd name="T70" fmla="*/ 3678238 w 3218"/>
              <a:gd name="T71" fmla="*/ 1292225 h 2273"/>
              <a:gd name="T72" fmla="*/ 3714750 w 3218"/>
              <a:gd name="T73" fmla="*/ 1147763 h 2273"/>
              <a:gd name="T74" fmla="*/ 3733800 w 3218"/>
              <a:gd name="T75" fmla="*/ 973138 h 2273"/>
              <a:gd name="T76" fmla="*/ 3740150 w 3218"/>
              <a:gd name="T77" fmla="*/ 796925 h 2273"/>
              <a:gd name="T78" fmla="*/ 3752850 w 3218"/>
              <a:gd name="T79" fmla="*/ 658813 h 2273"/>
              <a:gd name="T80" fmla="*/ 3810000 w 3218"/>
              <a:gd name="T81" fmla="*/ 552450 h 2273"/>
              <a:gd name="T82" fmla="*/ 3922713 w 3218"/>
              <a:gd name="T83" fmla="*/ 465138 h 2273"/>
              <a:gd name="T84" fmla="*/ 4067175 w 3218"/>
              <a:gd name="T85" fmla="*/ 414338 h 2273"/>
              <a:gd name="T86" fmla="*/ 4235450 w 3218"/>
              <a:gd name="T87" fmla="*/ 388938 h 2273"/>
              <a:gd name="T88" fmla="*/ 4411663 w 3218"/>
              <a:gd name="T89" fmla="*/ 376238 h 2273"/>
              <a:gd name="T90" fmla="*/ 4575175 w 3218"/>
              <a:gd name="T91" fmla="*/ 357188 h 2273"/>
              <a:gd name="T92" fmla="*/ 4719638 w 3218"/>
              <a:gd name="T93" fmla="*/ 320675 h 2273"/>
              <a:gd name="T94" fmla="*/ 4851400 w 3218"/>
              <a:gd name="T95" fmla="*/ 250825 h 2273"/>
              <a:gd name="T96" fmla="*/ 4970463 w 3218"/>
              <a:gd name="T97" fmla="*/ 163513 h 2273"/>
              <a:gd name="T98" fmla="*/ 5064125 w 3218"/>
              <a:gd name="T99" fmla="*/ 57150 h 227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18"/>
              <a:gd name="T151" fmla="*/ 0 h 2273"/>
              <a:gd name="T152" fmla="*/ 3218 w 3218"/>
              <a:gd name="T153" fmla="*/ 2273 h 227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18" h="2273">
                <a:moveTo>
                  <a:pt x="0" y="2273"/>
                </a:moveTo>
                <a:lnTo>
                  <a:pt x="4" y="2269"/>
                </a:lnTo>
                <a:lnTo>
                  <a:pt x="12" y="2253"/>
                </a:lnTo>
                <a:lnTo>
                  <a:pt x="24" y="2229"/>
                </a:lnTo>
                <a:lnTo>
                  <a:pt x="40" y="2201"/>
                </a:lnTo>
                <a:lnTo>
                  <a:pt x="56" y="2170"/>
                </a:lnTo>
                <a:lnTo>
                  <a:pt x="79" y="2138"/>
                </a:lnTo>
                <a:lnTo>
                  <a:pt x="107" y="2107"/>
                </a:lnTo>
                <a:lnTo>
                  <a:pt x="139" y="2075"/>
                </a:lnTo>
                <a:lnTo>
                  <a:pt x="174" y="2051"/>
                </a:lnTo>
                <a:lnTo>
                  <a:pt x="210" y="2031"/>
                </a:lnTo>
                <a:lnTo>
                  <a:pt x="249" y="2024"/>
                </a:lnTo>
                <a:lnTo>
                  <a:pt x="289" y="2016"/>
                </a:lnTo>
                <a:lnTo>
                  <a:pt x="328" y="2016"/>
                </a:lnTo>
                <a:lnTo>
                  <a:pt x="364" y="2016"/>
                </a:lnTo>
                <a:lnTo>
                  <a:pt x="400" y="2016"/>
                </a:lnTo>
                <a:lnTo>
                  <a:pt x="435" y="2016"/>
                </a:lnTo>
                <a:lnTo>
                  <a:pt x="467" y="2016"/>
                </a:lnTo>
                <a:lnTo>
                  <a:pt x="498" y="2012"/>
                </a:lnTo>
                <a:lnTo>
                  <a:pt x="526" y="2004"/>
                </a:lnTo>
                <a:lnTo>
                  <a:pt x="550" y="1988"/>
                </a:lnTo>
                <a:lnTo>
                  <a:pt x="570" y="1972"/>
                </a:lnTo>
                <a:lnTo>
                  <a:pt x="585" y="1948"/>
                </a:lnTo>
                <a:lnTo>
                  <a:pt x="593" y="1925"/>
                </a:lnTo>
                <a:lnTo>
                  <a:pt x="605" y="1901"/>
                </a:lnTo>
                <a:lnTo>
                  <a:pt x="613" y="1873"/>
                </a:lnTo>
                <a:lnTo>
                  <a:pt x="621" y="1850"/>
                </a:lnTo>
                <a:lnTo>
                  <a:pt x="633" y="1822"/>
                </a:lnTo>
                <a:lnTo>
                  <a:pt x="649" y="1798"/>
                </a:lnTo>
                <a:lnTo>
                  <a:pt x="672" y="1779"/>
                </a:lnTo>
                <a:lnTo>
                  <a:pt x="704" y="1759"/>
                </a:lnTo>
                <a:lnTo>
                  <a:pt x="743" y="1747"/>
                </a:lnTo>
                <a:lnTo>
                  <a:pt x="783" y="1739"/>
                </a:lnTo>
                <a:lnTo>
                  <a:pt x="826" y="1735"/>
                </a:lnTo>
                <a:lnTo>
                  <a:pt x="870" y="1735"/>
                </a:lnTo>
                <a:lnTo>
                  <a:pt x="913" y="1735"/>
                </a:lnTo>
                <a:lnTo>
                  <a:pt x="957" y="1735"/>
                </a:lnTo>
                <a:lnTo>
                  <a:pt x="996" y="1731"/>
                </a:lnTo>
                <a:lnTo>
                  <a:pt x="1032" y="1723"/>
                </a:lnTo>
                <a:lnTo>
                  <a:pt x="1064" y="1711"/>
                </a:lnTo>
                <a:lnTo>
                  <a:pt x="1087" y="1692"/>
                </a:lnTo>
                <a:lnTo>
                  <a:pt x="1107" y="1664"/>
                </a:lnTo>
                <a:lnTo>
                  <a:pt x="1123" y="1620"/>
                </a:lnTo>
                <a:lnTo>
                  <a:pt x="1131" y="1573"/>
                </a:lnTo>
                <a:lnTo>
                  <a:pt x="1139" y="1514"/>
                </a:lnTo>
                <a:lnTo>
                  <a:pt x="1143" y="1454"/>
                </a:lnTo>
                <a:lnTo>
                  <a:pt x="1147" y="1391"/>
                </a:lnTo>
                <a:lnTo>
                  <a:pt x="1155" y="1332"/>
                </a:lnTo>
                <a:lnTo>
                  <a:pt x="1162" y="1277"/>
                </a:lnTo>
                <a:lnTo>
                  <a:pt x="1178" y="1229"/>
                </a:lnTo>
                <a:lnTo>
                  <a:pt x="1198" y="1190"/>
                </a:lnTo>
                <a:lnTo>
                  <a:pt x="1238" y="1146"/>
                </a:lnTo>
                <a:lnTo>
                  <a:pt x="1285" y="1111"/>
                </a:lnTo>
                <a:lnTo>
                  <a:pt x="1340" y="1083"/>
                </a:lnTo>
                <a:lnTo>
                  <a:pt x="1404" y="1063"/>
                </a:lnTo>
                <a:lnTo>
                  <a:pt x="1467" y="1047"/>
                </a:lnTo>
                <a:lnTo>
                  <a:pt x="1534" y="1036"/>
                </a:lnTo>
                <a:lnTo>
                  <a:pt x="1601" y="1028"/>
                </a:lnTo>
                <a:lnTo>
                  <a:pt x="1668" y="1024"/>
                </a:lnTo>
                <a:lnTo>
                  <a:pt x="1732" y="1016"/>
                </a:lnTo>
                <a:lnTo>
                  <a:pt x="1791" y="1012"/>
                </a:lnTo>
                <a:lnTo>
                  <a:pt x="1846" y="1008"/>
                </a:lnTo>
                <a:lnTo>
                  <a:pt x="1902" y="1000"/>
                </a:lnTo>
                <a:lnTo>
                  <a:pt x="1961" y="988"/>
                </a:lnTo>
                <a:lnTo>
                  <a:pt x="2020" y="976"/>
                </a:lnTo>
                <a:lnTo>
                  <a:pt x="2075" y="960"/>
                </a:lnTo>
                <a:lnTo>
                  <a:pt x="2131" y="945"/>
                </a:lnTo>
                <a:lnTo>
                  <a:pt x="2182" y="925"/>
                </a:lnTo>
                <a:lnTo>
                  <a:pt x="2226" y="901"/>
                </a:lnTo>
                <a:lnTo>
                  <a:pt x="2265" y="877"/>
                </a:lnTo>
                <a:lnTo>
                  <a:pt x="2297" y="846"/>
                </a:lnTo>
                <a:lnTo>
                  <a:pt x="2317" y="814"/>
                </a:lnTo>
                <a:lnTo>
                  <a:pt x="2328" y="775"/>
                </a:lnTo>
                <a:lnTo>
                  <a:pt x="2340" y="723"/>
                </a:lnTo>
                <a:lnTo>
                  <a:pt x="2348" y="668"/>
                </a:lnTo>
                <a:lnTo>
                  <a:pt x="2352" y="613"/>
                </a:lnTo>
                <a:lnTo>
                  <a:pt x="2352" y="557"/>
                </a:lnTo>
                <a:lnTo>
                  <a:pt x="2356" y="502"/>
                </a:lnTo>
                <a:lnTo>
                  <a:pt x="2360" y="455"/>
                </a:lnTo>
                <a:lnTo>
                  <a:pt x="2364" y="415"/>
                </a:lnTo>
                <a:lnTo>
                  <a:pt x="2372" y="387"/>
                </a:lnTo>
                <a:lnTo>
                  <a:pt x="2400" y="348"/>
                </a:lnTo>
                <a:lnTo>
                  <a:pt x="2431" y="316"/>
                </a:lnTo>
                <a:lnTo>
                  <a:pt x="2471" y="293"/>
                </a:lnTo>
                <a:lnTo>
                  <a:pt x="2514" y="273"/>
                </a:lnTo>
                <a:lnTo>
                  <a:pt x="2562" y="261"/>
                </a:lnTo>
                <a:lnTo>
                  <a:pt x="2613" y="249"/>
                </a:lnTo>
                <a:lnTo>
                  <a:pt x="2668" y="245"/>
                </a:lnTo>
                <a:lnTo>
                  <a:pt x="2724" y="241"/>
                </a:lnTo>
                <a:lnTo>
                  <a:pt x="2779" y="237"/>
                </a:lnTo>
                <a:lnTo>
                  <a:pt x="2834" y="233"/>
                </a:lnTo>
                <a:lnTo>
                  <a:pt x="2882" y="225"/>
                </a:lnTo>
                <a:lnTo>
                  <a:pt x="2929" y="217"/>
                </a:lnTo>
                <a:lnTo>
                  <a:pt x="2973" y="202"/>
                </a:lnTo>
                <a:lnTo>
                  <a:pt x="3016" y="182"/>
                </a:lnTo>
                <a:lnTo>
                  <a:pt x="3056" y="158"/>
                </a:lnTo>
                <a:lnTo>
                  <a:pt x="3095" y="131"/>
                </a:lnTo>
                <a:lnTo>
                  <a:pt x="3131" y="103"/>
                </a:lnTo>
                <a:lnTo>
                  <a:pt x="3162" y="71"/>
                </a:lnTo>
                <a:lnTo>
                  <a:pt x="3190" y="36"/>
                </a:lnTo>
                <a:lnTo>
                  <a:pt x="3218" y="0"/>
                </a:lnTo>
              </a:path>
            </a:pathLst>
          </a:custGeom>
          <a:noFill/>
          <a:ln w="12700">
            <a:solidFill>
              <a:srgbClr val="00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37" name="Freeform 31"/>
          <p:cNvSpPr>
            <a:spLocks/>
          </p:cNvSpPr>
          <p:nvPr/>
        </p:nvSpPr>
        <p:spPr bwMode="auto">
          <a:xfrm>
            <a:off x="1423988" y="1698625"/>
            <a:ext cx="5791200" cy="4102100"/>
          </a:xfrm>
          <a:custGeom>
            <a:avLst/>
            <a:gdLst>
              <a:gd name="T0" fmla="*/ 0 w 3648"/>
              <a:gd name="T1" fmla="*/ 0 h 2584"/>
              <a:gd name="T2" fmla="*/ 6350 w 3648"/>
              <a:gd name="T3" fmla="*/ 4102100 h 2584"/>
              <a:gd name="T4" fmla="*/ 5791200 w 3648"/>
              <a:gd name="T5" fmla="*/ 4102100 h 2584"/>
              <a:gd name="T6" fmla="*/ 0 60000 65536"/>
              <a:gd name="T7" fmla="*/ 0 60000 65536"/>
              <a:gd name="T8" fmla="*/ 0 60000 65536"/>
              <a:gd name="T9" fmla="*/ 0 w 3648"/>
              <a:gd name="T10" fmla="*/ 0 h 2584"/>
              <a:gd name="T11" fmla="*/ 3648 w 3648"/>
              <a:gd name="T12" fmla="*/ 2584 h 2584"/>
            </a:gdLst>
            <a:ahLst/>
            <a:cxnLst>
              <a:cxn ang="T6">
                <a:pos x="T0" y="T1"/>
              </a:cxn>
              <a:cxn ang="T7">
                <a:pos x="T2" y="T3"/>
              </a:cxn>
              <a:cxn ang="T8">
                <a:pos x="T4" y="T5"/>
              </a:cxn>
            </a:cxnLst>
            <a:rect l="T9" t="T10" r="T11" b="T12"/>
            <a:pathLst>
              <a:path w="3648" h="2584">
                <a:moveTo>
                  <a:pt x="0" y="0"/>
                </a:moveTo>
                <a:lnTo>
                  <a:pt x="4" y="2584"/>
                </a:lnTo>
                <a:lnTo>
                  <a:pt x="3648" y="2584"/>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38" name="Line 32"/>
          <p:cNvSpPr>
            <a:spLocks noChangeShapeType="1"/>
          </p:cNvSpPr>
          <p:nvPr/>
        </p:nvSpPr>
        <p:spPr bwMode="auto">
          <a:xfrm flipH="1">
            <a:off x="1430338" y="1885950"/>
            <a:ext cx="3744912" cy="391001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9" name="Line 33"/>
          <p:cNvSpPr>
            <a:spLocks noChangeShapeType="1"/>
          </p:cNvSpPr>
          <p:nvPr/>
        </p:nvSpPr>
        <p:spPr bwMode="auto">
          <a:xfrm flipH="1">
            <a:off x="4227513" y="1892300"/>
            <a:ext cx="3733800" cy="39036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0" name="Line 34"/>
          <p:cNvSpPr>
            <a:spLocks noChangeShapeType="1"/>
          </p:cNvSpPr>
          <p:nvPr/>
        </p:nvSpPr>
        <p:spPr bwMode="auto">
          <a:xfrm>
            <a:off x="4348163" y="4208463"/>
            <a:ext cx="1266825" cy="63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1" name="Freeform 35"/>
          <p:cNvSpPr>
            <a:spLocks/>
          </p:cNvSpPr>
          <p:nvPr/>
        </p:nvSpPr>
        <p:spPr bwMode="auto">
          <a:xfrm>
            <a:off x="4233863" y="4170363"/>
            <a:ext cx="144462" cy="80962"/>
          </a:xfrm>
          <a:custGeom>
            <a:avLst/>
            <a:gdLst>
              <a:gd name="T0" fmla="*/ 138112 w 91"/>
              <a:gd name="T1" fmla="*/ 0 h 51"/>
              <a:gd name="T2" fmla="*/ 0 w 91"/>
              <a:gd name="T3" fmla="*/ 44450 h 51"/>
              <a:gd name="T4" fmla="*/ 144462 w 91"/>
              <a:gd name="T5" fmla="*/ 80962 h 51"/>
              <a:gd name="T6" fmla="*/ 144462 w 91"/>
              <a:gd name="T7" fmla="*/ 6350 h 51"/>
              <a:gd name="T8" fmla="*/ 144462 w 91"/>
              <a:gd name="T9" fmla="*/ 6350 h 51"/>
              <a:gd name="T10" fmla="*/ 138112 w 91"/>
              <a:gd name="T11" fmla="*/ 0 h 51"/>
              <a:gd name="T12" fmla="*/ 0 60000 65536"/>
              <a:gd name="T13" fmla="*/ 0 60000 65536"/>
              <a:gd name="T14" fmla="*/ 0 60000 65536"/>
              <a:gd name="T15" fmla="*/ 0 60000 65536"/>
              <a:gd name="T16" fmla="*/ 0 60000 65536"/>
              <a:gd name="T17" fmla="*/ 0 60000 65536"/>
              <a:gd name="T18" fmla="*/ 0 w 91"/>
              <a:gd name="T19" fmla="*/ 0 h 51"/>
              <a:gd name="T20" fmla="*/ 91 w 91"/>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91" h="51">
                <a:moveTo>
                  <a:pt x="87" y="0"/>
                </a:moveTo>
                <a:lnTo>
                  <a:pt x="0" y="28"/>
                </a:lnTo>
                <a:lnTo>
                  <a:pt x="91" y="51"/>
                </a:lnTo>
                <a:lnTo>
                  <a:pt x="91" y="4"/>
                </a:lnTo>
                <a:lnTo>
                  <a:pt x="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42" name="Freeform 36"/>
          <p:cNvSpPr>
            <a:spLocks/>
          </p:cNvSpPr>
          <p:nvPr/>
        </p:nvSpPr>
        <p:spPr bwMode="auto">
          <a:xfrm>
            <a:off x="5595938" y="4176713"/>
            <a:ext cx="144462" cy="74612"/>
          </a:xfrm>
          <a:custGeom>
            <a:avLst/>
            <a:gdLst>
              <a:gd name="T0" fmla="*/ 0 w 91"/>
              <a:gd name="T1" fmla="*/ 68262 h 47"/>
              <a:gd name="T2" fmla="*/ 144462 w 91"/>
              <a:gd name="T3" fmla="*/ 38100 h 47"/>
              <a:gd name="T4" fmla="*/ 0 w 91"/>
              <a:gd name="T5" fmla="*/ 0 h 47"/>
              <a:gd name="T6" fmla="*/ 0 w 91"/>
              <a:gd name="T7" fmla="*/ 74612 h 47"/>
              <a:gd name="T8" fmla="*/ 0 w 91"/>
              <a:gd name="T9" fmla="*/ 74612 h 47"/>
              <a:gd name="T10" fmla="*/ 0 w 91"/>
              <a:gd name="T11" fmla="*/ 68262 h 47"/>
              <a:gd name="T12" fmla="*/ 0 60000 65536"/>
              <a:gd name="T13" fmla="*/ 0 60000 65536"/>
              <a:gd name="T14" fmla="*/ 0 60000 65536"/>
              <a:gd name="T15" fmla="*/ 0 60000 65536"/>
              <a:gd name="T16" fmla="*/ 0 60000 65536"/>
              <a:gd name="T17" fmla="*/ 0 60000 65536"/>
              <a:gd name="T18" fmla="*/ 0 w 91"/>
              <a:gd name="T19" fmla="*/ 0 h 47"/>
              <a:gd name="T20" fmla="*/ 91 w 91"/>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91" h="47">
                <a:moveTo>
                  <a:pt x="0" y="43"/>
                </a:moveTo>
                <a:lnTo>
                  <a:pt x="91" y="24"/>
                </a:lnTo>
                <a:lnTo>
                  <a:pt x="0" y="0"/>
                </a:lnTo>
                <a:lnTo>
                  <a:pt x="0" y="47"/>
                </a:lnTo>
                <a:lnTo>
                  <a:pt x="0"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43" name="Line 37"/>
          <p:cNvSpPr>
            <a:spLocks noChangeShapeType="1"/>
          </p:cNvSpPr>
          <p:nvPr/>
        </p:nvSpPr>
        <p:spPr bwMode="auto">
          <a:xfrm>
            <a:off x="2735263" y="4584700"/>
            <a:ext cx="1323975" cy="63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4" name="Freeform 38"/>
          <p:cNvSpPr>
            <a:spLocks/>
          </p:cNvSpPr>
          <p:nvPr/>
        </p:nvSpPr>
        <p:spPr bwMode="auto">
          <a:xfrm>
            <a:off x="4033838" y="4546600"/>
            <a:ext cx="144462" cy="80963"/>
          </a:xfrm>
          <a:custGeom>
            <a:avLst/>
            <a:gdLst>
              <a:gd name="T0" fmla="*/ 0 w 91"/>
              <a:gd name="T1" fmla="*/ 76200 h 51"/>
              <a:gd name="T2" fmla="*/ 144462 w 91"/>
              <a:gd name="T3" fmla="*/ 38100 h 51"/>
              <a:gd name="T4" fmla="*/ 0 w 91"/>
              <a:gd name="T5" fmla="*/ 0 h 51"/>
              <a:gd name="T6" fmla="*/ 0 w 91"/>
              <a:gd name="T7" fmla="*/ 80963 h 51"/>
              <a:gd name="T8" fmla="*/ 0 w 91"/>
              <a:gd name="T9" fmla="*/ 80963 h 51"/>
              <a:gd name="T10" fmla="*/ 0 w 91"/>
              <a:gd name="T11" fmla="*/ 76200 h 51"/>
              <a:gd name="T12" fmla="*/ 0 60000 65536"/>
              <a:gd name="T13" fmla="*/ 0 60000 65536"/>
              <a:gd name="T14" fmla="*/ 0 60000 65536"/>
              <a:gd name="T15" fmla="*/ 0 60000 65536"/>
              <a:gd name="T16" fmla="*/ 0 60000 65536"/>
              <a:gd name="T17" fmla="*/ 0 60000 65536"/>
              <a:gd name="T18" fmla="*/ 0 w 91"/>
              <a:gd name="T19" fmla="*/ 0 h 51"/>
              <a:gd name="T20" fmla="*/ 91 w 91"/>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91" h="51">
                <a:moveTo>
                  <a:pt x="0" y="48"/>
                </a:moveTo>
                <a:lnTo>
                  <a:pt x="91" y="24"/>
                </a:lnTo>
                <a:lnTo>
                  <a:pt x="0" y="0"/>
                </a:lnTo>
                <a:lnTo>
                  <a:pt x="0" y="51"/>
                </a:lnTo>
                <a:lnTo>
                  <a:pt x="0"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45" name="Freeform 39"/>
          <p:cNvSpPr>
            <a:spLocks/>
          </p:cNvSpPr>
          <p:nvPr/>
        </p:nvSpPr>
        <p:spPr bwMode="auto">
          <a:xfrm>
            <a:off x="2603500" y="4546600"/>
            <a:ext cx="144463" cy="80963"/>
          </a:xfrm>
          <a:custGeom>
            <a:avLst/>
            <a:gdLst>
              <a:gd name="T0" fmla="*/ 138113 w 91"/>
              <a:gd name="T1" fmla="*/ 0 h 51"/>
              <a:gd name="T2" fmla="*/ 0 w 91"/>
              <a:gd name="T3" fmla="*/ 44450 h 51"/>
              <a:gd name="T4" fmla="*/ 144463 w 91"/>
              <a:gd name="T5" fmla="*/ 80963 h 51"/>
              <a:gd name="T6" fmla="*/ 144463 w 91"/>
              <a:gd name="T7" fmla="*/ 6350 h 51"/>
              <a:gd name="T8" fmla="*/ 144463 w 91"/>
              <a:gd name="T9" fmla="*/ 6350 h 51"/>
              <a:gd name="T10" fmla="*/ 138113 w 91"/>
              <a:gd name="T11" fmla="*/ 0 h 51"/>
              <a:gd name="T12" fmla="*/ 0 60000 65536"/>
              <a:gd name="T13" fmla="*/ 0 60000 65536"/>
              <a:gd name="T14" fmla="*/ 0 60000 65536"/>
              <a:gd name="T15" fmla="*/ 0 60000 65536"/>
              <a:gd name="T16" fmla="*/ 0 60000 65536"/>
              <a:gd name="T17" fmla="*/ 0 60000 65536"/>
              <a:gd name="T18" fmla="*/ 0 w 91"/>
              <a:gd name="T19" fmla="*/ 0 h 51"/>
              <a:gd name="T20" fmla="*/ 91 w 91"/>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91" h="51">
                <a:moveTo>
                  <a:pt x="87" y="0"/>
                </a:moveTo>
                <a:lnTo>
                  <a:pt x="0" y="28"/>
                </a:lnTo>
                <a:lnTo>
                  <a:pt x="91" y="51"/>
                </a:lnTo>
                <a:lnTo>
                  <a:pt x="91" y="4"/>
                </a:lnTo>
                <a:lnTo>
                  <a:pt x="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46" name="Freeform 40"/>
          <p:cNvSpPr>
            <a:spLocks/>
          </p:cNvSpPr>
          <p:nvPr/>
        </p:nvSpPr>
        <p:spPr bwMode="auto">
          <a:xfrm>
            <a:off x="4033838" y="4546600"/>
            <a:ext cx="144462" cy="80963"/>
          </a:xfrm>
          <a:custGeom>
            <a:avLst/>
            <a:gdLst>
              <a:gd name="T0" fmla="*/ 0 w 91"/>
              <a:gd name="T1" fmla="*/ 76200 h 51"/>
              <a:gd name="T2" fmla="*/ 144462 w 91"/>
              <a:gd name="T3" fmla="*/ 38100 h 51"/>
              <a:gd name="T4" fmla="*/ 0 w 91"/>
              <a:gd name="T5" fmla="*/ 0 h 51"/>
              <a:gd name="T6" fmla="*/ 0 w 91"/>
              <a:gd name="T7" fmla="*/ 80963 h 51"/>
              <a:gd name="T8" fmla="*/ 0 w 91"/>
              <a:gd name="T9" fmla="*/ 80963 h 51"/>
              <a:gd name="T10" fmla="*/ 0 w 91"/>
              <a:gd name="T11" fmla="*/ 76200 h 51"/>
              <a:gd name="T12" fmla="*/ 0 60000 65536"/>
              <a:gd name="T13" fmla="*/ 0 60000 65536"/>
              <a:gd name="T14" fmla="*/ 0 60000 65536"/>
              <a:gd name="T15" fmla="*/ 0 60000 65536"/>
              <a:gd name="T16" fmla="*/ 0 60000 65536"/>
              <a:gd name="T17" fmla="*/ 0 60000 65536"/>
              <a:gd name="T18" fmla="*/ 0 w 91"/>
              <a:gd name="T19" fmla="*/ 0 h 51"/>
              <a:gd name="T20" fmla="*/ 91 w 91"/>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91" h="51">
                <a:moveTo>
                  <a:pt x="0" y="48"/>
                </a:moveTo>
                <a:lnTo>
                  <a:pt x="91" y="24"/>
                </a:lnTo>
                <a:lnTo>
                  <a:pt x="0" y="0"/>
                </a:lnTo>
                <a:lnTo>
                  <a:pt x="0" y="51"/>
                </a:lnTo>
                <a:lnTo>
                  <a:pt x="0"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47" name="Rectangle 41"/>
          <p:cNvSpPr>
            <a:spLocks noChangeArrowheads="1"/>
          </p:cNvSpPr>
          <p:nvPr/>
        </p:nvSpPr>
        <p:spPr bwMode="auto">
          <a:xfrm rot="-5400000">
            <a:off x="288925" y="3557588"/>
            <a:ext cx="1660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Sequence number</a:t>
            </a:r>
            <a:endParaRPr lang="en-US"/>
          </a:p>
        </p:txBody>
      </p:sp>
      <p:sp>
        <p:nvSpPr>
          <p:cNvPr id="18448" name="Rectangle 42"/>
          <p:cNvSpPr>
            <a:spLocks noChangeArrowheads="1"/>
          </p:cNvSpPr>
          <p:nvPr/>
        </p:nvSpPr>
        <p:spPr bwMode="auto">
          <a:xfrm>
            <a:off x="2490788" y="3146425"/>
            <a:ext cx="620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Packet</a:t>
            </a:r>
            <a:endParaRPr lang="en-US"/>
          </a:p>
        </p:txBody>
      </p:sp>
      <p:sp>
        <p:nvSpPr>
          <p:cNvPr id="18449" name="Rectangle 43"/>
          <p:cNvSpPr>
            <a:spLocks noChangeArrowheads="1"/>
          </p:cNvSpPr>
          <p:nvPr/>
        </p:nvSpPr>
        <p:spPr bwMode="auto">
          <a:xfrm>
            <a:off x="2490788" y="3390900"/>
            <a:ext cx="9604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generation</a:t>
            </a:r>
            <a:endParaRPr lang="en-US"/>
          </a:p>
        </p:txBody>
      </p:sp>
      <p:sp>
        <p:nvSpPr>
          <p:cNvPr id="18450" name="Rectangle 44"/>
          <p:cNvSpPr>
            <a:spLocks noChangeArrowheads="1"/>
          </p:cNvSpPr>
          <p:nvPr/>
        </p:nvSpPr>
        <p:spPr bwMode="auto">
          <a:xfrm>
            <a:off x="3249613" y="4006850"/>
            <a:ext cx="7445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Network</a:t>
            </a:r>
            <a:endParaRPr lang="en-US"/>
          </a:p>
        </p:txBody>
      </p:sp>
      <p:sp>
        <p:nvSpPr>
          <p:cNvPr id="18451" name="Rectangle 45"/>
          <p:cNvSpPr>
            <a:spLocks noChangeArrowheads="1"/>
          </p:cNvSpPr>
          <p:nvPr/>
        </p:nvSpPr>
        <p:spPr bwMode="auto">
          <a:xfrm>
            <a:off x="3249613" y="4257675"/>
            <a:ext cx="4857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delay</a:t>
            </a:r>
            <a:endParaRPr lang="en-US"/>
          </a:p>
        </p:txBody>
      </p:sp>
      <p:sp>
        <p:nvSpPr>
          <p:cNvPr id="18452" name="Rectangle 46"/>
          <p:cNvSpPr>
            <a:spLocks noChangeArrowheads="1"/>
          </p:cNvSpPr>
          <p:nvPr/>
        </p:nvSpPr>
        <p:spPr bwMode="auto">
          <a:xfrm>
            <a:off x="4699000" y="3937000"/>
            <a:ext cx="5429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Buffer</a:t>
            </a:r>
            <a:endParaRPr lang="en-US"/>
          </a:p>
        </p:txBody>
      </p:sp>
      <p:sp>
        <p:nvSpPr>
          <p:cNvPr id="18453" name="Rectangle 47"/>
          <p:cNvSpPr>
            <a:spLocks noChangeArrowheads="1"/>
          </p:cNvSpPr>
          <p:nvPr/>
        </p:nvSpPr>
        <p:spPr bwMode="auto">
          <a:xfrm>
            <a:off x="6562725" y="3486150"/>
            <a:ext cx="8239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Playback</a:t>
            </a:r>
            <a:endParaRPr lang="en-US"/>
          </a:p>
        </p:txBody>
      </p:sp>
      <p:sp>
        <p:nvSpPr>
          <p:cNvPr id="18454" name="Rectangle 48"/>
          <p:cNvSpPr>
            <a:spLocks noChangeArrowheads="1"/>
          </p:cNvSpPr>
          <p:nvPr/>
        </p:nvSpPr>
        <p:spPr bwMode="auto">
          <a:xfrm>
            <a:off x="3487738" y="5851525"/>
            <a:ext cx="1238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T</a:t>
            </a:r>
            <a:endParaRPr lang="en-US"/>
          </a:p>
        </p:txBody>
      </p:sp>
      <p:sp>
        <p:nvSpPr>
          <p:cNvPr id="18455" name="Rectangle 49"/>
          <p:cNvSpPr>
            <a:spLocks noChangeArrowheads="1"/>
          </p:cNvSpPr>
          <p:nvPr/>
        </p:nvSpPr>
        <p:spPr bwMode="auto">
          <a:xfrm>
            <a:off x="3606800" y="5851525"/>
            <a:ext cx="3270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ime</a:t>
            </a:r>
            <a:endParaRPr lang="en-US"/>
          </a:p>
        </p:txBody>
      </p:sp>
      <p:sp>
        <p:nvSpPr>
          <p:cNvPr id="18456" name="Rectangle 50"/>
          <p:cNvSpPr>
            <a:spLocks noChangeArrowheads="1"/>
          </p:cNvSpPr>
          <p:nvPr/>
        </p:nvSpPr>
        <p:spPr bwMode="auto">
          <a:xfrm>
            <a:off x="5538788" y="2181225"/>
            <a:ext cx="620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Packet</a:t>
            </a:r>
            <a:endParaRPr lang="en-US"/>
          </a:p>
        </p:txBody>
      </p:sp>
      <p:sp>
        <p:nvSpPr>
          <p:cNvPr id="18457" name="Rectangle 51"/>
          <p:cNvSpPr>
            <a:spLocks noChangeArrowheads="1"/>
          </p:cNvSpPr>
          <p:nvPr/>
        </p:nvSpPr>
        <p:spPr bwMode="auto">
          <a:xfrm>
            <a:off x="5538788" y="2432050"/>
            <a:ext cx="5540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latin typeface="Arial" charset="0"/>
              </a:rPr>
              <a:t>arrival</a:t>
            </a:r>
            <a:endParaRPr lang="en-US"/>
          </a:p>
        </p:txBody>
      </p:sp>
      <p:sp>
        <p:nvSpPr>
          <p:cNvPr id="18458" name="TextBox 26"/>
          <p:cNvSpPr txBox="1">
            <a:spLocks noChangeArrowheads="1"/>
          </p:cNvSpPr>
          <p:nvPr/>
        </p:nvSpPr>
        <p:spPr bwMode="auto">
          <a:xfrm>
            <a:off x="838200" y="1066800"/>
            <a:ext cx="5716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a:t>Playback Point – limited by application, e.g., voice or video</a:t>
            </a:r>
          </a:p>
        </p:txBody>
      </p:sp>
      <p:cxnSp>
        <p:nvCxnSpPr>
          <p:cNvPr id="18459" name="Straight Arrow Connector 28"/>
          <p:cNvCxnSpPr>
            <a:cxnSpLocks noChangeShapeType="1"/>
          </p:cNvCxnSpPr>
          <p:nvPr/>
        </p:nvCxnSpPr>
        <p:spPr bwMode="auto">
          <a:xfrm>
            <a:off x="6400800" y="1295400"/>
            <a:ext cx="1371600" cy="6858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04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AEBD6B4-36A0-B145-AC71-F1E0DB024000}" type="slidenum">
              <a:rPr lang="en-US" sz="1400"/>
              <a:pPr/>
              <a:t>5</a:t>
            </a:fld>
            <a:endParaRPr lang="en-US" sz="1400"/>
          </a:p>
        </p:txBody>
      </p:sp>
      <p:sp>
        <p:nvSpPr>
          <p:cNvPr id="20483" name="Rectangle 2"/>
          <p:cNvSpPr>
            <a:spLocks noGrp="1" noChangeArrowheads="1"/>
          </p:cNvSpPr>
          <p:nvPr>
            <p:ph type="title"/>
          </p:nvPr>
        </p:nvSpPr>
        <p:spPr>
          <a:xfrm>
            <a:off x="381000" y="381000"/>
            <a:ext cx="8077200" cy="838200"/>
          </a:xfrm>
        </p:spPr>
        <p:txBody>
          <a:bodyPr/>
          <a:lstStyle/>
          <a:p>
            <a:r>
              <a:rPr lang="en-US">
                <a:latin typeface="Times New Roman" charset="0"/>
              </a:rPr>
              <a:t>Example Distribution of Delays</a:t>
            </a:r>
          </a:p>
        </p:txBody>
      </p:sp>
      <p:pic>
        <p:nvPicPr>
          <p:cNvPr id="20484" name="Picture 31" descr="06x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447800"/>
            <a:ext cx="66294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Box 5"/>
          <p:cNvSpPr txBox="1">
            <a:spLocks noChangeArrowheads="1"/>
          </p:cNvSpPr>
          <p:nvPr/>
        </p:nvSpPr>
        <p:spPr bwMode="auto">
          <a:xfrm>
            <a:off x="838200" y="5486400"/>
            <a:ext cx="8153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Delay is variable, need to know </a:t>
            </a:r>
            <a:r>
              <a:rPr lang="ja-JP" altLang="en-US"/>
              <a:t>‘</a:t>
            </a:r>
            <a:r>
              <a:rPr lang="en-US" altLang="ja-JP"/>
              <a:t>variability of delay</a:t>
            </a:r>
            <a:r>
              <a:rPr lang="ja-JP" altLang="en-US"/>
              <a:t>’</a:t>
            </a:r>
            <a:r>
              <a:rPr lang="en-US" altLang="ja-JP"/>
              <a:t> </a:t>
            </a:r>
            <a:r>
              <a:rPr lang="en-US" altLang="ja-JP">
                <a:solidFill>
                  <a:srgbClr val="FF0000"/>
                </a:solidFill>
              </a:rPr>
              <a:t>Can you?</a:t>
            </a:r>
            <a:endParaRPr lang="en-US">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150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EBC8FF50-57D6-3447-9888-A50E4058A1D1}" type="slidenum">
              <a:rPr lang="en-US" sz="1400"/>
              <a:pPr/>
              <a:t>6</a:t>
            </a:fld>
            <a:endParaRPr lang="en-US" sz="1400"/>
          </a:p>
        </p:txBody>
      </p:sp>
      <p:sp>
        <p:nvSpPr>
          <p:cNvPr id="21507" name="Rectangle 2"/>
          <p:cNvSpPr>
            <a:spLocks noGrp="1" noChangeArrowheads="1"/>
          </p:cNvSpPr>
          <p:nvPr>
            <p:ph type="title"/>
          </p:nvPr>
        </p:nvSpPr>
        <p:spPr>
          <a:xfrm>
            <a:off x="533400" y="152400"/>
            <a:ext cx="6781800" cy="1143000"/>
          </a:xfrm>
        </p:spPr>
        <p:txBody>
          <a:bodyPr/>
          <a:lstStyle/>
          <a:p>
            <a:r>
              <a:rPr lang="en-US">
                <a:latin typeface="Times New Roman" charset="0"/>
              </a:rPr>
              <a:t>Taxonomy</a:t>
            </a:r>
          </a:p>
        </p:txBody>
      </p:sp>
      <p:pic>
        <p:nvPicPr>
          <p:cNvPr id="21508" name="Picture 48" descr="06x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295400"/>
            <a:ext cx="6553200" cy="446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Box 5"/>
          <p:cNvSpPr txBox="1">
            <a:spLocks noChangeArrowheads="1"/>
          </p:cNvSpPr>
          <p:nvPr/>
        </p:nvSpPr>
        <p:spPr bwMode="auto">
          <a:xfrm>
            <a:off x="228600" y="4191000"/>
            <a:ext cx="400843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Intolerant – robot, no data</a:t>
            </a:r>
          </a:p>
          <a:p>
            <a:r>
              <a:rPr lang="en-US"/>
              <a:t>loss acceptable</a:t>
            </a:r>
          </a:p>
          <a:p>
            <a:r>
              <a:rPr lang="en-US"/>
              <a:t>Tolerate – voice, can tolerate</a:t>
            </a:r>
          </a:p>
          <a:p>
            <a:r>
              <a:rPr lang="en-US"/>
              <a:t>occasional loss</a:t>
            </a:r>
          </a:p>
          <a:p>
            <a:r>
              <a:rPr lang="en-US"/>
              <a:t>Adaptive – can move playback</a:t>
            </a:r>
          </a:p>
          <a:p>
            <a:r>
              <a:rPr lang="en-US"/>
              <a:t>point</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25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8C3021FE-850F-0A4A-B065-C3BC9523927F}" type="slidenum">
              <a:rPr lang="en-US" sz="1400"/>
              <a:pPr/>
              <a:t>7</a:t>
            </a:fld>
            <a:endParaRPr lang="en-US" sz="1400"/>
          </a:p>
        </p:txBody>
      </p:sp>
      <p:sp>
        <p:nvSpPr>
          <p:cNvPr id="22531" name="Rectangle 2"/>
          <p:cNvSpPr>
            <a:spLocks noGrp="1" noChangeArrowheads="1"/>
          </p:cNvSpPr>
          <p:nvPr>
            <p:ph type="title"/>
          </p:nvPr>
        </p:nvSpPr>
        <p:spPr>
          <a:xfrm>
            <a:off x="381000" y="304800"/>
            <a:ext cx="8001000" cy="1066800"/>
          </a:xfrm>
        </p:spPr>
        <p:txBody>
          <a:bodyPr/>
          <a:lstStyle/>
          <a:p>
            <a:r>
              <a:rPr lang="en-US">
                <a:latin typeface="Times New Roman" charset="0"/>
              </a:rPr>
              <a:t>QoS Approaches</a:t>
            </a:r>
          </a:p>
        </p:txBody>
      </p:sp>
      <p:sp>
        <p:nvSpPr>
          <p:cNvPr id="22532" name="Rectangle 3"/>
          <p:cNvSpPr>
            <a:spLocks noGrp="1" noChangeArrowheads="1"/>
          </p:cNvSpPr>
          <p:nvPr>
            <p:ph type="body" idx="1"/>
          </p:nvPr>
        </p:nvSpPr>
        <p:spPr>
          <a:xfrm>
            <a:off x="228600" y="1524000"/>
            <a:ext cx="8229600" cy="4267200"/>
          </a:xfrm>
        </p:spPr>
        <p:txBody>
          <a:bodyPr/>
          <a:lstStyle/>
          <a:p>
            <a:r>
              <a:rPr lang="en-US" sz="2400">
                <a:latin typeface="Times New Roman" charset="0"/>
              </a:rPr>
              <a:t>End-to-end QoS guarantees- extreme is circuit based network</a:t>
            </a:r>
          </a:p>
          <a:p>
            <a:r>
              <a:rPr lang="en-US" sz="2400">
                <a:latin typeface="Times New Roman" charset="0"/>
              </a:rPr>
              <a:t>Abstraction is unidirectional flow</a:t>
            </a:r>
          </a:p>
          <a:p>
            <a:r>
              <a:rPr lang="en-US" sz="2400">
                <a:latin typeface="Times New Roman" charset="0"/>
              </a:rPr>
              <a:t>Initiated by endpoint</a:t>
            </a:r>
          </a:p>
          <a:p>
            <a:r>
              <a:rPr lang="en-US" sz="2400">
                <a:latin typeface="Times New Roman" charset="0"/>
              </a:rPr>
              <a:t>Fine Grained</a:t>
            </a:r>
          </a:p>
          <a:p>
            <a:pPr lvl="1"/>
            <a:r>
              <a:rPr lang="en-US">
                <a:latin typeface="Times New Roman" charset="0"/>
                <a:ea typeface="ＭＳ Ｐゴシック" charset="0"/>
              </a:rPr>
              <a:t>Setup by individual apps or flows</a:t>
            </a:r>
          </a:p>
          <a:p>
            <a:pPr lvl="1"/>
            <a:r>
              <a:rPr lang="en-US">
                <a:solidFill>
                  <a:schemeClr val="accent2"/>
                </a:solidFill>
                <a:latin typeface="Times New Roman" charset="0"/>
                <a:ea typeface="ＭＳ Ｐゴシック" charset="0"/>
              </a:rPr>
              <a:t>Integrative Services</a:t>
            </a:r>
            <a:endParaRPr lang="en-US">
              <a:latin typeface="Times New Roman" charset="0"/>
              <a:ea typeface="ＭＳ Ｐゴシック" charset="0"/>
            </a:endParaRPr>
          </a:p>
          <a:p>
            <a:r>
              <a:rPr lang="en-US" sz="2400">
                <a:latin typeface="Times New Roman" charset="0"/>
              </a:rPr>
              <a:t>Course Grained</a:t>
            </a:r>
          </a:p>
          <a:p>
            <a:pPr lvl="1"/>
            <a:r>
              <a:rPr lang="en-US">
                <a:latin typeface="Times New Roman" charset="0"/>
                <a:ea typeface="ＭＳ Ｐゴシック" charset="0"/>
              </a:rPr>
              <a:t>Apply to large classes of network data</a:t>
            </a:r>
          </a:p>
          <a:p>
            <a:pPr lvl="1"/>
            <a:r>
              <a:rPr lang="en-US">
                <a:solidFill>
                  <a:schemeClr val="accent2"/>
                </a:solidFill>
                <a:latin typeface="Times New Roman" charset="0"/>
                <a:ea typeface="ＭＳ Ｐゴシック" charset="0"/>
              </a:rPr>
              <a:t>Differentiated Services</a:t>
            </a:r>
            <a:endParaRPr lang="en-US">
              <a:latin typeface="Times New Roman" charset="0"/>
              <a:ea typeface="ＭＳ Ｐゴシック" charset="0"/>
            </a:endParaRPr>
          </a:p>
          <a:p>
            <a:pPr lvl="1">
              <a:buFontTx/>
              <a:buNone/>
            </a:pPr>
            <a:endParaRPr lang="en-US" sz="2000">
              <a:latin typeface="Times New Roman"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35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61272C0F-8DD4-D543-95AC-D2C3C520D998}" type="slidenum">
              <a:rPr lang="en-US" sz="1400"/>
              <a:pPr/>
              <a:t>8</a:t>
            </a:fld>
            <a:endParaRPr lang="en-US" sz="1400"/>
          </a:p>
        </p:txBody>
      </p:sp>
      <p:sp>
        <p:nvSpPr>
          <p:cNvPr id="23555" name="Rectangle 2"/>
          <p:cNvSpPr>
            <a:spLocks noGrp="1" noChangeArrowheads="1"/>
          </p:cNvSpPr>
          <p:nvPr>
            <p:ph type="title"/>
          </p:nvPr>
        </p:nvSpPr>
        <p:spPr>
          <a:xfrm>
            <a:off x="685800" y="304800"/>
            <a:ext cx="7772400" cy="990600"/>
          </a:xfrm>
        </p:spPr>
        <p:txBody>
          <a:bodyPr/>
          <a:lstStyle/>
          <a:p>
            <a:r>
              <a:rPr lang="en-US">
                <a:latin typeface="Times New Roman" charset="0"/>
              </a:rPr>
              <a:t>Integrated Services - RSVP</a:t>
            </a:r>
          </a:p>
        </p:txBody>
      </p:sp>
      <p:sp>
        <p:nvSpPr>
          <p:cNvPr id="23556" name="Rectangle 3"/>
          <p:cNvSpPr>
            <a:spLocks noGrp="1" noChangeArrowheads="1"/>
          </p:cNvSpPr>
          <p:nvPr>
            <p:ph type="body" idx="1"/>
          </p:nvPr>
        </p:nvSpPr>
        <p:spPr>
          <a:xfrm>
            <a:off x="304800" y="1295400"/>
            <a:ext cx="8382000" cy="4800600"/>
          </a:xfrm>
        </p:spPr>
        <p:txBody>
          <a:bodyPr/>
          <a:lstStyle/>
          <a:p>
            <a:r>
              <a:rPr lang="en-US">
                <a:latin typeface="Times New Roman" charset="0"/>
              </a:rPr>
              <a:t>Service Classes</a:t>
            </a:r>
          </a:p>
          <a:p>
            <a:pPr lvl="1"/>
            <a:r>
              <a:rPr lang="en-US">
                <a:latin typeface="Times New Roman" charset="0"/>
                <a:ea typeface="ＭＳ Ｐゴシック" charset="0"/>
              </a:rPr>
              <a:t>guaranteed – packet never arrives late</a:t>
            </a:r>
          </a:p>
          <a:p>
            <a:pPr lvl="1"/>
            <a:r>
              <a:rPr lang="en-US">
                <a:latin typeface="Times New Roman" charset="0"/>
                <a:ea typeface="ＭＳ Ｐゴシック" charset="0"/>
              </a:rPr>
              <a:t>controlled-load – tolerant, adaptive apps, VAT Audio uses WFQ</a:t>
            </a:r>
          </a:p>
          <a:p>
            <a:r>
              <a:rPr lang="en-US">
                <a:latin typeface="Times New Roman" charset="0"/>
              </a:rPr>
              <a:t>Mechanisms</a:t>
            </a:r>
          </a:p>
          <a:p>
            <a:pPr lvl="1"/>
            <a:r>
              <a:rPr lang="en-US">
                <a:solidFill>
                  <a:srgbClr val="FF0000"/>
                </a:solidFill>
                <a:latin typeface="Times New Roman" charset="0"/>
                <a:ea typeface="ＭＳ Ｐゴシック" charset="0"/>
              </a:rPr>
              <a:t>signaling protocol </a:t>
            </a:r>
            <a:r>
              <a:rPr lang="en-US">
                <a:latin typeface="Times New Roman" charset="0"/>
                <a:ea typeface="ＭＳ Ｐゴシック" charset="0"/>
              </a:rPr>
              <a:t>– what app needs to tell network - Flowspec</a:t>
            </a:r>
          </a:p>
          <a:p>
            <a:pPr lvl="1"/>
            <a:r>
              <a:rPr lang="en-US">
                <a:solidFill>
                  <a:srgbClr val="FF0000"/>
                </a:solidFill>
                <a:latin typeface="Times New Roman" charset="0"/>
                <a:ea typeface="ＭＳ Ｐゴシック" charset="0"/>
              </a:rPr>
              <a:t>admission control </a:t>
            </a:r>
            <a:r>
              <a:rPr lang="en-US">
                <a:latin typeface="Times New Roman" charset="0"/>
                <a:ea typeface="ＭＳ Ｐゴシック" charset="0"/>
              </a:rPr>
              <a:t>– router yes or no</a:t>
            </a:r>
          </a:p>
          <a:p>
            <a:pPr lvl="1"/>
            <a:r>
              <a:rPr lang="en-US">
                <a:solidFill>
                  <a:srgbClr val="FF0000"/>
                </a:solidFill>
                <a:latin typeface="Times New Roman" charset="0"/>
                <a:ea typeface="ＭＳ Ｐゴシック" charset="0"/>
              </a:rPr>
              <a:t>policing</a:t>
            </a:r>
            <a:r>
              <a:rPr lang="en-US">
                <a:latin typeface="Times New Roman" charset="0"/>
                <a:ea typeface="ＭＳ Ｐゴシック" charset="0"/>
              </a:rPr>
              <a:t> – penalty for badness</a:t>
            </a:r>
          </a:p>
          <a:p>
            <a:pPr lvl="1"/>
            <a:r>
              <a:rPr lang="en-US">
                <a:solidFill>
                  <a:srgbClr val="FF0000"/>
                </a:solidFill>
                <a:latin typeface="Times New Roman" charset="0"/>
                <a:ea typeface="ＭＳ Ｐゴシック" charset="0"/>
              </a:rPr>
              <a:t>packet scheduling </a:t>
            </a:r>
            <a:r>
              <a:rPr lang="en-US">
                <a:latin typeface="Times New Roman" charset="0"/>
                <a:ea typeface="ＭＳ Ｐゴシック" charset="0"/>
              </a:rPr>
              <a:t>– what router does to handle Flowspec</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a:t>CS 125</a:t>
            </a:r>
          </a:p>
        </p:txBody>
      </p:sp>
      <p:sp>
        <p:nvSpPr>
          <p:cNvPr id="245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E93C577D-ACC0-7C4D-9582-D36ECFE92F49}" type="slidenum">
              <a:rPr lang="en-US" sz="1400"/>
              <a:pPr/>
              <a:t>9</a:t>
            </a:fld>
            <a:endParaRPr lang="en-US" sz="1400"/>
          </a:p>
        </p:txBody>
      </p:sp>
      <p:sp>
        <p:nvSpPr>
          <p:cNvPr id="24579" name="Rectangle 2"/>
          <p:cNvSpPr>
            <a:spLocks noGrp="1" noChangeArrowheads="1"/>
          </p:cNvSpPr>
          <p:nvPr>
            <p:ph type="title"/>
          </p:nvPr>
        </p:nvSpPr>
        <p:spPr>
          <a:xfrm>
            <a:off x="381000" y="304800"/>
            <a:ext cx="7772400" cy="1143000"/>
          </a:xfrm>
        </p:spPr>
        <p:txBody>
          <a:bodyPr/>
          <a:lstStyle/>
          <a:p>
            <a:r>
              <a:rPr lang="en-US">
                <a:latin typeface="Times New Roman" charset="0"/>
              </a:rPr>
              <a:t>Integrated Services - RSVP </a:t>
            </a:r>
          </a:p>
        </p:txBody>
      </p:sp>
      <p:sp>
        <p:nvSpPr>
          <p:cNvPr id="24580" name="Rectangle 3"/>
          <p:cNvSpPr>
            <a:spLocks noGrp="1" noChangeArrowheads="1"/>
          </p:cNvSpPr>
          <p:nvPr>
            <p:ph type="body" idx="1"/>
          </p:nvPr>
        </p:nvSpPr>
        <p:spPr>
          <a:xfrm>
            <a:off x="533400" y="1524000"/>
            <a:ext cx="8001000" cy="4419600"/>
          </a:xfrm>
        </p:spPr>
        <p:txBody>
          <a:bodyPr/>
          <a:lstStyle/>
          <a:p>
            <a:pPr>
              <a:buFontTx/>
              <a:buNone/>
            </a:pPr>
            <a:r>
              <a:rPr lang="en-US">
                <a:latin typeface="Times New Roman" charset="0"/>
              </a:rPr>
              <a:t>An endpoint uses RSVP to request a simplex flow through an IP Internet with specified QoS bounds. If routers along the path agree to honor the request, they approve it, otherwise, they deny it.  If an application needs QoS in two directions, each endpoint must use RSVP to request a separate flow.</a:t>
            </a:r>
          </a:p>
          <a:p>
            <a:pPr>
              <a:buFontTx/>
              <a:buNone/>
            </a:pPr>
            <a:endParaRPr lang="en-US">
              <a:latin typeface="Times New Roman" charset="0"/>
            </a:endParaRPr>
          </a:p>
          <a:p>
            <a:pPr>
              <a:buFontTx/>
              <a:buNone/>
            </a:pPr>
            <a:r>
              <a:rPr lang="en-US">
                <a:latin typeface="Times New Roman" charset="0"/>
              </a:rPr>
              <a:t>Issue from start:  Overhead in setting up….Router now has to constantly manage its environment so that it can respond to requests….</a:t>
            </a:r>
          </a:p>
          <a:p>
            <a:pPr lvl="1"/>
            <a:endParaRPr lang="en-US">
              <a:latin typeface="Times New Roman"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2013</TotalTime>
  <Words>1390</Words>
  <Application>Microsoft Macintosh PowerPoint</Application>
  <PresentationFormat>On-screen Show (4:3)</PresentationFormat>
  <Paragraphs>282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 Presentation</vt:lpstr>
      <vt:lpstr>QoS - Quality of Service</vt:lpstr>
      <vt:lpstr>New Applications </vt:lpstr>
      <vt:lpstr>Example: Real-time Application</vt:lpstr>
      <vt:lpstr>Playback Buffer</vt:lpstr>
      <vt:lpstr>Example Distribution of Delays</vt:lpstr>
      <vt:lpstr>Taxonomy</vt:lpstr>
      <vt:lpstr>QoS Approaches</vt:lpstr>
      <vt:lpstr>Integrated Services - RSVP</vt:lpstr>
      <vt:lpstr>Integrated Services - RSVP </vt:lpstr>
      <vt:lpstr>Flowspec</vt:lpstr>
      <vt:lpstr>Token Bucket Filter</vt:lpstr>
      <vt:lpstr>Per-Router Mechanisms</vt:lpstr>
      <vt:lpstr>RSVP - Resource Reservation Protocol</vt:lpstr>
      <vt:lpstr>RSVP Example</vt:lpstr>
      <vt:lpstr>RSVP versus ATM (Q.2931)</vt:lpstr>
      <vt:lpstr>RSVP Notes</vt:lpstr>
      <vt:lpstr>Summary</vt:lpstr>
      <vt:lpstr>Summary:  Integrated Services</vt:lpstr>
      <vt:lpstr>Another Approach: DiffServ -- Differentiated Services</vt:lpstr>
      <vt:lpstr>Differentiated Services</vt:lpstr>
      <vt:lpstr>DiffServ (cont)</vt:lpstr>
      <vt:lpstr>Future</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of Service</dc:title>
  <dc:creator>Ryan Peterson</dc:creator>
  <cp:lastModifiedBy>mike erlinger</cp:lastModifiedBy>
  <cp:revision>38</cp:revision>
  <cp:lastPrinted>2007-11-01T18:29:50Z</cp:lastPrinted>
  <dcterms:created xsi:type="dcterms:W3CDTF">2010-10-23T23:27:48Z</dcterms:created>
  <dcterms:modified xsi:type="dcterms:W3CDTF">2018-11-06T22:38:26Z</dcterms:modified>
</cp:coreProperties>
</file>