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86" r:id="rId3"/>
    <p:sldId id="340" r:id="rId4"/>
    <p:sldId id="341" r:id="rId5"/>
    <p:sldId id="287" r:id="rId6"/>
    <p:sldId id="320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5" r:id="rId19"/>
    <p:sldId id="354" r:id="rId20"/>
    <p:sldId id="356" r:id="rId21"/>
    <p:sldId id="357" r:id="rId22"/>
    <p:sldId id="358" r:id="rId23"/>
    <p:sldId id="359" r:id="rId24"/>
    <p:sldId id="360" r:id="rId25"/>
    <p:sldId id="288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289" r:id="rId44"/>
    <p:sldId id="322" r:id="rId45"/>
    <p:sldId id="378" r:id="rId46"/>
    <p:sldId id="379" r:id="rId47"/>
    <p:sldId id="290" r:id="rId48"/>
    <p:sldId id="291" r:id="rId49"/>
    <p:sldId id="292" r:id="rId50"/>
    <p:sldId id="293" r:id="rId51"/>
    <p:sldId id="296" r:id="rId52"/>
    <p:sldId id="380" r:id="rId53"/>
    <p:sldId id="297" r:id="rId54"/>
    <p:sldId id="329" r:id="rId55"/>
    <p:sldId id="330" r:id="rId56"/>
    <p:sldId id="298" r:id="rId57"/>
    <p:sldId id="301" r:id="rId58"/>
    <p:sldId id="300" r:id="rId59"/>
    <p:sldId id="299" r:id="rId60"/>
    <p:sldId id="302" r:id="rId61"/>
    <p:sldId id="305" r:id="rId62"/>
    <p:sldId id="306" r:id="rId63"/>
    <p:sldId id="325" r:id="rId64"/>
    <p:sldId id="309" r:id="rId65"/>
    <p:sldId id="310" r:id="rId66"/>
    <p:sldId id="311" r:id="rId67"/>
    <p:sldId id="312" r:id="rId68"/>
    <p:sldId id="313" r:id="rId69"/>
    <p:sldId id="331" r:id="rId70"/>
    <p:sldId id="314" r:id="rId71"/>
    <p:sldId id="333" r:id="rId72"/>
    <p:sldId id="326" r:id="rId73"/>
    <p:sldId id="318" r:id="rId74"/>
    <p:sldId id="328" r:id="rId75"/>
    <p:sldId id="327" r:id="rId76"/>
    <p:sldId id="307" r:id="rId77"/>
    <p:sldId id="324" r:id="rId78"/>
    <p:sldId id="265" r:id="rId79"/>
    <p:sldId id="279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FF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7" d="100"/>
          <a:sy n="137" d="100"/>
        </p:scale>
        <p:origin x="-11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F619C-6AC7-BF4D-9D9B-8F0177BF4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EAD3C5-53EC-9846-8970-46D84478D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4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904F0B-84AE-0248-B299-39BB696A15DB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904F0B-84AE-0248-B299-39BB696A15DB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83ACFF-E772-B841-AB94-38B6AE78CD2D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AA1DBD-F6AE-A043-A1A9-2C2CACB13FBF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A1BAE9-5CEB-7349-8A3C-9562A69AE88D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45AC5B-4392-4744-A81E-592430DE5947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5C3716-1C85-9D4F-BA3B-E3E2D13D4A3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86288" cy="34401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502" y="4346020"/>
            <a:ext cx="5088997" cy="41286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7" tIns="43244" rIns="86487" bIns="43244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1474D5-A400-144C-815E-C61FC83F6FDB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4988"/>
            <a:ext cx="5089525" cy="41290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FBBA1-B4F6-5C42-8FD3-FE047711AF17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360DC-848D-3F49-9433-81910FCB6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F3D8-C990-C840-A611-FC746F4DC605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02DB3-E34F-274F-AE86-2C5D6AC32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10E8-3F43-034D-9ED8-B4B7E50D8D22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83D7A-124D-D44B-8C2D-AA0016E94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964D-EDE4-8844-8D8E-DA8E333208B6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5999C-32EF-BE4C-ACDB-B714622B65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49FB-64D5-AA46-B374-B66AFFCB7BE5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9AC37-1C76-784E-B360-50AC29139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D2CF-17A6-2B4E-A012-76E9CC11C46E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5A927-D692-6E41-8EE9-E0EAFCD69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4F06-BB65-034D-A34E-FE8044740625}" type="datetime1">
              <a:rPr lang="en-US" smtClean="0"/>
              <a:t>10/9/18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73EFA-D091-0A43-AAB9-D472F0066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BC1E-D7B3-A740-8604-2CEB7D1FC236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F5DDF-F0F8-774D-9D2E-DD8360E50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BFFA-0B88-CC4B-8362-B7F6E3883833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CC0C5-7C57-9142-A57D-63231D090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56AB-EB73-7E41-8B8F-629377365496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733D0-C8BD-3645-87A6-01B9C5C77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BAFB-108A-EE4A-95ED-DD102172EAF7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AA26A-E2B6-E64C-996D-834CBB214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2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827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326" y="620261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BA4E0874-3D50-AE4F-BEB2-77BB1DB00FB8}" type="datetime1">
              <a:rPr lang="en-US" smtClean="0"/>
              <a:t>10/9/18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1367" y="623912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CS125 - </a:t>
            </a:r>
            <a:r>
              <a:rPr lang="en-US" dirty="0" err="1" smtClean="0"/>
              <a:t>myrouting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B7E4B-8667-5344-BF2C-5FD02BF28B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ew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347663"/>
            <a:ext cx="8524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A5E3D5-5F47-0E4B-8AF6-0C1CE54A9580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CA8D8A-19CC-A549-AD42-23F6093C868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556" y="276523"/>
            <a:ext cx="7898504" cy="1985527"/>
          </a:xfrm>
        </p:spPr>
        <p:txBody>
          <a:bodyPr/>
          <a:lstStyle/>
          <a:p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Routers</a:t>
            </a:r>
            <a:b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</a:t>
            </a:r>
            <a:b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Forwarding</a:t>
            </a:r>
            <a:b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4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86" y="1932348"/>
            <a:ext cx="7659719" cy="437172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Reading: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KR Chapter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: Books on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Routing, BGP is a life/career</a:t>
            </a:r>
          </a:p>
          <a:p>
            <a:pPr>
              <a:buFontTx/>
              <a:buNone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Note to Students: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/>
              <a:t>The course slides are a combination of slides from: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Peterson &amp; Davie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Kurose &amp; Ross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My previous lectures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/>
              <a:t>I claim no copyright for any of the material and would recommend either book for a detailed treatment of the material</a:t>
            </a:r>
          </a:p>
          <a:p>
            <a:pPr>
              <a:buFontTx/>
              <a:buNone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602569" y="874538"/>
            <a:ext cx="544167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b="1" dirty="0">
                <a:cs typeface="Times New Roman" charset="0"/>
              </a:rPr>
              <a:t>Destination Address </a:t>
            </a:r>
            <a:r>
              <a:rPr lang="en-US" b="1" dirty="0" smtClean="0">
                <a:cs typeface="Times New Roman" charset="0"/>
              </a:rPr>
              <a:t>Range</a:t>
            </a:r>
          </a:p>
          <a:p>
            <a:pPr algn="just"/>
            <a:endParaRPr lang="en-US" b="1" dirty="0">
              <a:cs typeface="Times New Roman" charset="0"/>
            </a:endParaRPr>
          </a:p>
          <a:p>
            <a:pPr algn="just"/>
            <a:endParaRPr lang="en-US" b="1" dirty="0">
              <a:cs typeface="Times New Roman" charset="0"/>
            </a:endParaRPr>
          </a:p>
          <a:p>
            <a:pPr algn="just"/>
            <a:r>
              <a:rPr lang="en-US" sz="1800" b="1" dirty="0">
                <a:latin typeface="Courier New" charset="0"/>
                <a:cs typeface="Times New Roman" charset="0"/>
              </a:rPr>
              <a:t>11001000 00010111 00010000 00000000</a:t>
            </a:r>
            <a:endParaRPr lang="en-US" sz="1800" b="1" dirty="0">
              <a:latin typeface="Courier New" charset="0"/>
            </a:endParaRPr>
          </a:p>
          <a:p>
            <a:pPr algn="just"/>
            <a:r>
              <a:rPr lang="en-US" sz="1800" dirty="0">
                <a:cs typeface="Times New Roman" charset="0"/>
              </a:rPr>
              <a:t>through</a:t>
            </a:r>
            <a:r>
              <a:rPr lang="en-US" sz="1800" dirty="0">
                <a:latin typeface="Comic Sans MS" charset="0"/>
                <a:cs typeface="Times New Roman" charset="0"/>
              </a:rPr>
              <a:t>                                 </a:t>
            </a:r>
            <a:endParaRPr lang="en-US" sz="1800" dirty="0">
              <a:latin typeface="Comic Sans MS" charset="0"/>
            </a:endParaRPr>
          </a:p>
          <a:p>
            <a:pPr algn="just"/>
            <a:r>
              <a:rPr lang="en-US" sz="1800" b="1" dirty="0">
                <a:latin typeface="Courier New" charset="0"/>
                <a:cs typeface="Times New Roman" charset="0"/>
              </a:rPr>
              <a:t>11001000 00010111 00010111 11111111</a:t>
            </a:r>
          </a:p>
          <a:p>
            <a:pPr algn="just"/>
            <a:endParaRPr lang="en-US" sz="1800" b="1" dirty="0">
              <a:latin typeface="Courier New" charset="0"/>
              <a:cs typeface="Times New Roman" charset="0"/>
            </a:endParaRPr>
          </a:p>
          <a:p>
            <a:pPr algn="just"/>
            <a:r>
              <a:rPr lang="en-US" sz="1800" b="1" dirty="0">
                <a:latin typeface="Courier New" charset="0"/>
                <a:cs typeface="Times New Roman" charset="0"/>
              </a:rPr>
              <a:t>11001000 00010111 00011000 00000000</a:t>
            </a:r>
            <a:endParaRPr lang="en-US" sz="1800" b="1" dirty="0">
              <a:latin typeface="Courier New" charset="0"/>
            </a:endParaRPr>
          </a:p>
          <a:p>
            <a:pPr algn="just"/>
            <a:r>
              <a:rPr lang="en-US" sz="1800" dirty="0">
                <a:cs typeface="Times New Roman" charset="0"/>
              </a:rPr>
              <a:t>through</a:t>
            </a:r>
            <a:endParaRPr lang="en-US" sz="1800" dirty="0"/>
          </a:p>
          <a:p>
            <a:pPr algn="just"/>
            <a:r>
              <a:rPr lang="en-US" sz="1800" b="1" dirty="0">
                <a:latin typeface="Courier New" charset="0"/>
                <a:cs typeface="Times New Roman" charset="0"/>
              </a:rPr>
              <a:t>11001000 00010111 00011000 11111111  </a:t>
            </a:r>
          </a:p>
          <a:p>
            <a:pPr algn="just"/>
            <a:endParaRPr lang="en-US" sz="1800" b="1" dirty="0">
              <a:latin typeface="Courier New" charset="0"/>
            </a:endParaRPr>
          </a:p>
          <a:p>
            <a:pPr algn="just"/>
            <a:r>
              <a:rPr lang="en-US" sz="1800" b="1" dirty="0">
                <a:latin typeface="Courier New" charset="0"/>
                <a:cs typeface="Times New Roman" charset="0"/>
              </a:rPr>
              <a:t>11001000 00010111 00011001 00000000</a:t>
            </a:r>
            <a:endParaRPr lang="en-US" sz="1800" b="1" dirty="0">
              <a:latin typeface="Courier New" charset="0"/>
            </a:endParaRPr>
          </a:p>
          <a:p>
            <a:pPr algn="just"/>
            <a:r>
              <a:rPr lang="en-US" sz="1800" dirty="0">
                <a:cs typeface="Times New Roman" charset="0"/>
              </a:rPr>
              <a:t>through</a:t>
            </a:r>
            <a:endParaRPr lang="en-US" sz="1800" dirty="0"/>
          </a:p>
          <a:p>
            <a:pPr algn="just"/>
            <a:r>
              <a:rPr lang="en-US" sz="1800" b="1" dirty="0">
                <a:latin typeface="Courier New" charset="0"/>
                <a:cs typeface="Times New Roman" charset="0"/>
              </a:rPr>
              <a:t>11001000 00010111 00011111 11111111 </a:t>
            </a:r>
            <a:r>
              <a:rPr lang="en-US" b="1" dirty="0">
                <a:latin typeface="Courier New" charset="0"/>
                <a:cs typeface="Times New Roman" charset="0"/>
              </a:rPr>
              <a:t> </a:t>
            </a:r>
          </a:p>
          <a:p>
            <a:pPr algn="just"/>
            <a:endParaRPr lang="en-US" dirty="0">
              <a:latin typeface="Comic Sans MS" charset="0"/>
              <a:cs typeface="Times New Roman" charset="0"/>
            </a:endParaRPr>
          </a:p>
          <a:p>
            <a:pPr algn="just"/>
            <a:r>
              <a:rPr lang="en-US" dirty="0">
                <a:cs typeface="Times New Roman" charset="0"/>
              </a:rPr>
              <a:t>otherwise</a:t>
            </a: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6090218" y="910990"/>
            <a:ext cx="1696841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>
                <a:cs typeface="Times New Roman" charset="0"/>
              </a:rPr>
              <a:t>Link Interface</a:t>
            </a:r>
          </a:p>
          <a:p>
            <a:pPr algn="just"/>
            <a:endParaRPr lang="en-US" dirty="0">
              <a:cs typeface="Times New Roman" charset="0"/>
            </a:endParaRPr>
          </a:p>
          <a:p>
            <a:pPr algn="just"/>
            <a:endParaRPr lang="en-US" u="sng" dirty="0">
              <a:cs typeface="Times New Roman" charset="0"/>
            </a:endParaRPr>
          </a:p>
          <a:p>
            <a:pPr algn="just"/>
            <a:r>
              <a:rPr lang="en-US" dirty="0">
                <a:cs typeface="Times New Roman" charset="0"/>
              </a:rPr>
              <a:t>0</a:t>
            </a:r>
          </a:p>
          <a:p>
            <a:pPr algn="just"/>
            <a:endParaRPr lang="en-US" dirty="0">
              <a:cs typeface="Times New Roman" charset="0"/>
            </a:endParaRPr>
          </a:p>
          <a:p>
            <a:pPr algn="just"/>
            <a:endParaRPr lang="en-US" dirty="0">
              <a:cs typeface="Times New Roman" charset="0"/>
            </a:endParaRPr>
          </a:p>
          <a:p>
            <a:pPr algn="just"/>
            <a:r>
              <a:rPr lang="en-US" dirty="0">
                <a:cs typeface="Times New Roman" charset="0"/>
              </a:rPr>
              <a:t>1</a:t>
            </a:r>
          </a:p>
          <a:p>
            <a:pPr algn="just"/>
            <a:endParaRPr lang="en-US" dirty="0">
              <a:cs typeface="Times New Roman" charset="0"/>
            </a:endParaRPr>
          </a:p>
          <a:p>
            <a:pPr algn="just"/>
            <a:endParaRPr lang="en-US" dirty="0">
              <a:cs typeface="Times New Roman" charset="0"/>
            </a:endParaRPr>
          </a:p>
          <a:p>
            <a:pPr algn="just"/>
            <a:r>
              <a:rPr lang="en-US" dirty="0">
                <a:cs typeface="Times New Roman" charset="0"/>
              </a:rPr>
              <a:t>2</a:t>
            </a:r>
          </a:p>
          <a:p>
            <a:pPr algn="just"/>
            <a:endParaRPr lang="en-US" dirty="0">
              <a:cs typeface="Times New Roman" charset="0"/>
            </a:endParaRPr>
          </a:p>
          <a:p>
            <a:pPr algn="just"/>
            <a:endParaRPr lang="en-US" dirty="0">
              <a:cs typeface="Times New Roman" charset="0"/>
            </a:endParaRPr>
          </a:p>
          <a:p>
            <a:pPr algn="just"/>
            <a:r>
              <a:rPr lang="en-US" dirty="0">
                <a:cs typeface="Times New Roman" charset="0"/>
              </a:rPr>
              <a:t>3  </a:t>
            </a:r>
            <a:endParaRPr lang="en-US" sz="2000" dirty="0"/>
          </a:p>
          <a:p>
            <a:pPr algn="just"/>
            <a:endParaRPr lang="en-US" b="1" dirty="0">
              <a:cs typeface="Times New Roman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>
            <a:off x="625475" y="208438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>
            <a:off x="652463" y="31194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>
            <a:off x="646113" y="42418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639763" y="5343525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>
                <a:latin typeface="Gill Sans MT" charset="0"/>
              </a:rPr>
              <a:t> but what happens if ranges don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t divide up so nicely? </a:t>
            </a:r>
            <a:endParaRPr lang="en-US">
              <a:latin typeface="Gill Sans MT" charset="0"/>
            </a:endParaRPr>
          </a:p>
        </p:txBody>
      </p:sp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79156" y="70867"/>
            <a:ext cx="5390326" cy="726413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Destination-based forwarding</a:t>
            </a:r>
            <a:endParaRPr lang="en-US" sz="4000" dirty="0">
              <a:cs typeface="+mj-cs"/>
            </a:endParaRPr>
          </a:p>
        </p:txBody>
      </p:sp>
      <p:sp>
        <p:nvSpPr>
          <p:cNvPr id="55308" name="TextBox 1"/>
          <p:cNvSpPr txBox="1">
            <a:spLocks noChangeArrowheads="1"/>
          </p:cNvSpPr>
          <p:nvPr/>
        </p:nvSpPr>
        <p:spPr bwMode="auto">
          <a:xfrm>
            <a:off x="4202435" y="554562"/>
            <a:ext cx="181399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solidFill>
                  <a:srgbClr val="CC0000"/>
                </a:solidFill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148783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Longest </a:t>
            </a:r>
            <a:r>
              <a:rPr lang="en-US" sz="1800" dirty="0">
                <a:cs typeface="+mj-cs"/>
              </a:rPr>
              <a:t>prefix</a:t>
            </a:r>
            <a:r>
              <a:rPr lang="en-US" dirty="0">
                <a:cs typeface="+mj-cs"/>
              </a:rPr>
              <a:t> matching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065214" y="2853724"/>
            <a:ext cx="5201514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cs typeface="Times New Roman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Courier New" charset="0"/>
                <a:cs typeface="Times New Roman" charset="0"/>
              </a:rPr>
              <a:t>11001000 00010111 00010*** ********* </a:t>
            </a:r>
            <a:endParaRPr lang="en-US" sz="1800" dirty="0">
              <a:latin typeface="Courier New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Courier New" charset="0"/>
                <a:cs typeface="Times New Roman" charset="0"/>
              </a:rPr>
              <a:t>11001000 00010111 00011000 *********</a:t>
            </a:r>
            <a:endParaRPr lang="en-US" sz="1800" dirty="0">
              <a:latin typeface="Courier New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Courier New" charset="0"/>
                <a:cs typeface="Times New Roman" charset="0"/>
              </a:rPr>
              <a:t>11001000 00010111 00011*** *********</a:t>
            </a:r>
            <a:endParaRPr lang="en-US" sz="1800" dirty="0">
              <a:latin typeface="Comic Sans MS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cs typeface="Times New Roman" charset="0"/>
              </a:rPr>
              <a:t>otherwise  </a:t>
            </a:r>
            <a:r>
              <a:rPr lang="en-US" sz="1800" dirty="0">
                <a:latin typeface="Times" charset="0"/>
                <a:cs typeface="Times New Roman" charset="0"/>
              </a:rPr>
              <a:t>          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958850" y="6024840"/>
            <a:ext cx="5057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DA: 11001000  00010111  00011000  10101010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DA: 11001000  00010111  00010110  10100001 </a:t>
            </a:r>
          </a:p>
        </p:txBody>
      </p:sp>
      <p:sp>
        <p:nvSpPr>
          <p:cNvPr id="56330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56332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>
                <a:latin typeface="Gill Sans MT" charset="0"/>
              </a:rPr>
              <a:t>when looking for forwarding table entry for given destination address, use </a:t>
            </a: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longest</a:t>
            </a:r>
            <a:r>
              <a:rPr lang="en-US" sz="2800">
                <a:latin typeface="Gill Sans MT" charset="0"/>
              </a:rPr>
              <a:t> address prefix that matches destination address.</a:t>
            </a:r>
          </a:p>
        </p:txBody>
      </p:sp>
      <p:sp>
        <p:nvSpPr>
          <p:cNvPr id="56333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longest prefix matching</a:t>
            </a:r>
          </a:p>
        </p:txBody>
      </p:sp>
      <p:sp>
        <p:nvSpPr>
          <p:cNvPr id="56334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6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/>
              <a:t>Link interface</a:t>
            </a:r>
          </a:p>
          <a:p>
            <a:pPr>
              <a:lnSpc>
                <a:spcPct val="150000"/>
              </a:lnSpc>
            </a:pPr>
            <a:r>
              <a:rPr lang="en-US" sz="1800"/>
              <a:t>0</a:t>
            </a:r>
          </a:p>
          <a:p>
            <a:pPr>
              <a:lnSpc>
                <a:spcPct val="150000"/>
              </a:lnSpc>
            </a:pPr>
            <a:r>
              <a:rPr lang="en-US" sz="1800"/>
              <a:t>1</a:t>
            </a:r>
          </a:p>
          <a:p>
            <a:pPr>
              <a:lnSpc>
                <a:spcPct val="150000"/>
              </a:lnSpc>
            </a:pPr>
            <a:r>
              <a:rPr lang="en-US" sz="1800"/>
              <a:t>2</a:t>
            </a:r>
          </a:p>
          <a:p>
            <a:pPr>
              <a:lnSpc>
                <a:spcPct val="150000"/>
              </a:lnSpc>
            </a:pPr>
            <a:r>
              <a:rPr lang="en-US" sz="18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29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-6826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Longest prefix matching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512763" y="1366838"/>
            <a:ext cx="7772400" cy="4648200"/>
          </a:xfrm>
        </p:spPr>
        <p:txBody>
          <a:bodyPr/>
          <a:lstStyle/>
          <a:p>
            <a:r>
              <a:rPr lang="en-US" dirty="0" err="1" smtClean="0">
                <a:latin typeface="Gill Sans MT" charset="0"/>
              </a:rPr>
              <a:t>CIDR</a:t>
            </a:r>
            <a:r>
              <a:rPr lang="en-US" i="1" dirty="0" err="1" smtClean="0">
                <a:solidFill>
                  <a:srgbClr val="000090"/>
                </a:solidFill>
                <a:latin typeface="Gill Sans MT" charset="0"/>
              </a:rPr>
              <a:t>why</a:t>
            </a:r>
            <a:r>
              <a:rPr lang="en-US" i="1" dirty="0" smtClean="0">
                <a:solidFill>
                  <a:srgbClr val="00009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longest prefix matching is used </a:t>
            </a:r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longest </a:t>
            </a:r>
            <a:r>
              <a:rPr lang="en-US" dirty="0">
                <a:latin typeface="Gill Sans MT" charset="0"/>
              </a:rPr>
              <a:t>prefix matching: often performed using ternary content addressable memories (TCAMs)</a:t>
            </a:r>
          </a:p>
          <a:p>
            <a:pPr lvl="1"/>
            <a:r>
              <a:rPr lang="en-US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content addressable: </a:t>
            </a:r>
            <a:r>
              <a:rPr lang="en-US" dirty="0">
                <a:latin typeface="Gill Sans MT" charset="0"/>
                <a:cs typeface="Gill Sans MT" charset="0"/>
              </a:rPr>
              <a:t>present address to TCAM: retrieve address in one clock cycle, regardless of table size</a:t>
            </a:r>
          </a:p>
          <a:p>
            <a:pPr lvl="1"/>
            <a:r>
              <a:rPr lang="en-US" dirty="0">
                <a:latin typeface="Gill Sans MT" charset="0"/>
                <a:cs typeface="Gill Sans MT" charset="0"/>
              </a:rPr>
              <a:t>Cisco Catalyst: can up ~1M routing table entries in TCAM</a:t>
            </a:r>
          </a:p>
        </p:txBody>
      </p:sp>
    </p:spTree>
    <p:extLst>
      <p:ext uri="{BB962C8B-B14F-4D97-AF65-F5344CB8AC3E}">
        <p14:creationId xmlns:p14="http://schemas.microsoft.com/office/powerpoint/2010/main" val="6178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Switching fabrics</a:t>
            </a:r>
            <a:endParaRPr lang="en-US">
              <a:latin typeface="Gill Sans MT" charset="0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9917" y="1029594"/>
            <a:ext cx="777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transfer packet from input buffer to appropriate output buffer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often measured as multiple of input/output line rate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N inputs: switching rate N times line rate desirable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three types of switching fabrics</a:t>
            </a:r>
          </a:p>
        </p:txBody>
      </p:sp>
      <p:grpSp>
        <p:nvGrpSpPr>
          <p:cNvPr id="58372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58502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3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4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5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6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3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58497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8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9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0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1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4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58492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3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4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5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6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5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6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58487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8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9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0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1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7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58482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3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4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5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6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78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58477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8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9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0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1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9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memory</a:t>
            </a:r>
          </a:p>
        </p:txBody>
      </p:sp>
      <p:sp>
        <p:nvSpPr>
          <p:cNvPr id="58380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memory</a:t>
            </a:r>
          </a:p>
        </p:txBody>
      </p:sp>
      <p:grpSp>
        <p:nvGrpSpPr>
          <p:cNvPr id="58381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58472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3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4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6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2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58467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8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9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0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1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3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58462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3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4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5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6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4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85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58457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8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9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0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1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6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58452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3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4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5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6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87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58447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8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9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0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1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88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bus</a:t>
            </a:r>
          </a:p>
        </p:txBody>
      </p:sp>
      <p:grpSp>
        <p:nvGrpSpPr>
          <p:cNvPr id="58389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58442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3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4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5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6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0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58437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8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9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0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1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1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58432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3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392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58414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58427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8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9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0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1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5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58422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3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4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5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6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416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58417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8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9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0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1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8393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4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5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6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7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9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crossbar</a:t>
            </a:r>
          </a:p>
        </p:txBody>
      </p:sp>
      <p:sp>
        <p:nvSpPr>
          <p:cNvPr id="58409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0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1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4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Switching via memory</a:t>
            </a:r>
            <a:endParaRPr lang="en-US">
              <a:latin typeface="Gill Sans MT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5"/>
            <a:ext cx="7848600" cy="1066800"/>
          </a:xfrm>
        </p:spPr>
        <p:txBody>
          <a:bodyPr/>
          <a:lstStyle/>
          <a:p>
            <a:pPr marL="234950" indent="-234950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first generation routers:</a:t>
            </a:r>
          </a:p>
          <a:p>
            <a:pPr marL="234950" indent="-234950"/>
            <a:r>
              <a:rPr lang="en-US" sz="2400">
                <a:latin typeface="Gill Sans MT" charset="0"/>
              </a:rPr>
              <a:t>traditional computers with switching under direct control of CPU</a:t>
            </a:r>
          </a:p>
          <a:p>
            <a:pPr marL="234950" indent="-234950"/>
            <a:r>
              <a:rPr lang="en-US" sz="2400">
                <a:latin typeface="Gill Sans MT" charset="0"/>
              </a:rPr>
              <a:t>packet copied to system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memory</a:t>
            </a:r>
          </a:p>
          <a:p>
            <a:pPr marL="234950" indent="-234950"/>
            <a:r>
              <a:rPr lang="en-US" sz="2400">
                <a:latin typeface="Gill Sans MT" charset="0"/>
              </a:rPr>
              <a:t> speed limited by memory bandwidth (2 bus crossings per datagram)</a:t>
            </a:r>
            <a:endParaRPr lang="en-US" sz="1800">
              <a:latin typeface="Gill Sans MT" charset="0"/>
            </a:endParaRPr>
          </a:p>
        </p:txBody>
      </p:sp>
      <p:grpSp>
        <p:nvGrpSpPr>
          <p:cNvPr id="59396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59403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800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/>
                <a:t>Ethernet)</a:t>
              </a:r>
            </a:p>
          </p:txBody>
        </p:sp>
        <p:sp>
          <p:nvSpPr>
            <p:cNvPr id="59405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800"/>
                <a:t>memory</a:t>
              </a:r>
            </a:p>
          </p:txBody>
        </p:sp>
        <p:sp>
          <p:nvSpPr>
            <p:cNvPr id="59406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800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/>
                <a:t>Ethernet)</a:t>
              </a:r>
            </a:p>
          </p:txBody>
        </p:sp>
        <p:sp>
          <p:nvSpPr>
            <p:cNvPr id="59409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1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3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system bus</a:t>
              </a:r>
            </a:p>
          </p:txBody>
        </p:sp>
      </p:grpSp>
      <p:pic>
        <p:nvPicPr>
          <p:cNvPr id="5939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3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Switching via a bus</a:t>
            </a:r>
            <a:endParaRPr lang="en-US">
              <a:latin typeface="Gill Sans MT" charset="0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to output port memory via a shared bus</a:t>
            </a:r>
          </a:p>
          <a:p>
            <a:pPr>
              <a:buFont typeface="Wingdings" charset="2"/>
              <a:buChar char="§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>
                <a:cs typeface="+mn-cs"/>
              </a:rPr>
              <a:t>  switching speed limited by bus bandwidth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32 Gbps bus, Cisco 5600: sufficient speed for access and enterprise routers</a:t>
            </a:r>
          </a:p>
        </p:txBody>
      </p:sp>
      <p:grpSp>
        <p:nvGrpSpPr>
          <p:cNvPr id="60420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60456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1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60451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2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60446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3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4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60441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5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60436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26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60431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2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7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bus</a:t>
            </a:r>
          </a:p>
        </p:txBody>
      </p:sp>
      <p:sp>
        <p:nvSpPr>
          <p:cNvPr id="60428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overcome  bus bandwidth limitations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Cisco 12000: switches 60 Gbps through the interconnection network</a:t>
            </a:r>
          </a:p>
        </p:txBody>
      </p:sp>
      <p:grpSp>
        <p:nvGrpSpPr>
          <p:cNvPr id="61444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61447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61496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7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8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9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0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8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61491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2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3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4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5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49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61486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7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8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9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0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50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61468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61481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2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3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69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61476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7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8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9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470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61471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2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3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4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451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2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3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4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5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6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57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9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0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2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5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6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crossbar</a:t>
              </a:r>
            </a:p>
          </p:txBody>
        </p:sp>
        <p:sp>
          <p:nvSpPr>
            <p:cNvPr id="61467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308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60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Input port queuing</a:t>
            </a:r>
            <a:endParaRPr lang="en-US">
              <a:latin typeface="Gill Sans MT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2649538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fabric slower than input ports combined -&gt; queueing may occur at input queues </a:t>
            </a:r>
          </a:p>
          <a:p>
            <a:pPr lvl="1"/>
            <a:r>
              <a:rPr lang="en-US" i="1">
                <a:solidFill>
                  <a:srgbClr val="CC0000"/>
                </a:solidFill>
                <a:latin typeface="Gill Sans MT" charset="0"/>
                <a:cs typeface="Gill Sans MT" charset="0"/>
              </a:rPr>
              <a:t>queueing delay and loss due to input buffer overflow!</a:t>
            </a:r>
            <a:endParaRPr lang="en-US">
              <a:solidFill>
                <a:srgbClr val="CC0000"/>
              </a:solidFill>
              <a:latin typeface="Gill Sans MT" charset="0"/>
              <a:cs typeface="Gill Sans MT" charset="0"/>
            </a:endParaRPr>
          </a:p>
          <a:p>
            <a:r>
              <a:rPr lang="en-US" sz="2400">
                <a:solidFill>
                  <a:srgbClr val="CC0000"/>
                </a:solidFill>
                <a:latin typeface="Gill Sans MT" charset="0"/>
              </a:rPr>
              <a:t>Head-of-the-Line (HOL) blocking:</a:t>
            </a:r>
            <a:r>
              <a:rPr lang="en-US" sz="2400">
                <a:latin typeface="Gill Sans MT" charset="0"/>
              </a:rPr>
              <a:t> queued datagram at front of queue prevents others in queue from moving forward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62515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16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62535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6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7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17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62532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3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4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8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19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0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1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2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523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524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62529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0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31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2525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62526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7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28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2469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Gill Sans MT" charset="0"/>
              </a:rPr>
              <a:t>output port contention:</a:t>
            </a:r>
          </a:p>
          <a:p>
            <a:pPr algn="ctr"/>
            <a:r>
              <a:rPr lang="en-US" sz="1800">
                <a:latin typeface="Gill Sans MT" charset="0"/>
              </a:rPr>
              <a:t>only one red datagram can be transferred.</a:t>
            </a:r>
            <a:br>
              <a:rPr lang="en-US" sz="1800">
                <a:latin typeface="Gill Sans MT" charset="0"/>
              </a:rPr>
            </a:br>
            <a:r>
              <a:rPr lang="en-US" sz="1800" i="1">
                <a:latin typeface="Gill Sans MT" charset="0"/>
              </a:rPr>
              <a:t>lower red packet is blocked</a:t>
            </a:r>
          </a:p>
        </p:txBody>
      </p:sp>
      <p:sp>
        <p:nvSpPr>
          <p:cNvPr id="62477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switch</a:t>
            </a:r>
          </a:p>
          <a:p>
            <a:r>
              <a:rPr lang="en-US" sz="1600"/>
              <a:t>fabric</a:t>
            </a:r>
          </a:p>
        </p:txBody>
      </p:sp>
      <p:sp>
        <p:nvSpPr>
          <p:cNvPr id="62478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62482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62492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493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251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13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14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94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250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10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11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495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6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7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8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499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2500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501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2506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8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2502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2503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505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2483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Gill Sans MT" charset="0"/>
                </a:rPr>
                <a:t>one packet time later: green packet experiences HOL blocking</a:t>
              </a:r>
              <a:endParaRPr lang="en-US" sz="1800" i="1">
                <a:latin typeface="Gill Sans MT" charset="0"/>
              </a:endParaRPr>
            </a:p>
          </p:txBody>
        </p:sp>
        <p:sp>
          <p:nvSpPr>
            <p:cNvPr id="62484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62485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8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65 h 735"/>
                <a:gd name="T2" fmla="*/ 134 w 967"/>
                <a:gd name="T3" fmla="*/ 65 h 735"/>
                <a:gd name="T4" fmla="*/ 25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9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90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40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Output port queueing</a:t>
            </a:r>
            <a:endParaRPr lang="en-US">
              <a:latin typeface="Gill Sans MT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buffering when arrival rate via switch exceeds output line speed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queueing (delay) and loss due to output port buffer overflow!</a:t>
            </a: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64516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64519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64565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66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85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86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87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67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82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83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84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68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69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0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1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2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73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74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79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0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81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75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76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7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78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520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64542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43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64562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4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44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64559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61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545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6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7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8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49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550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551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64556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7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52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64553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4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55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4521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7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28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at </a:t>
              </a:r>
              <a:r>
                <a:rPr lang="en-US" sz="1800" i="1"/>
                <a:t>t,</a:t>
              </a:r>
              <a:r>
                <a:rPr lang="en-US" sz="1800"/>
                <a:t> packets more</a:t>
              </a:r>
            </a:p>
            <a:p>
              <a:pPr algn="ctr"/>
              <a:r>
                <a:rPr lang="en-US" sz="1800"/>
                <a:t>from input to output</a:t>
              </a:r>
              <a:endParaRPr lang="en-US" sz="1800" i="1"/>
            </a:p>
          </p:txBody>
        </p:sp>
        <p:sp>
          <p:nvSpPr>
            <p:cNvPr id="64529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one packet time later</a:t>
              </a:r>
              <a:endParaRPr lang="en-US" sz="1800" i="1"/>
            </a:p>
          </p:txBody>
        </p:sp>
        <p:sp>
          <p:nvSpPr>
            <p:cNvPr id="64530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64531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64532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8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29707 h 480"/>
                <a:gd name="T2" fmla="*/ 429 w 1002"/>
                <a:gd name="T3" fmla="*/ 0 h 480"/>
                <a:gd name="T4" fmla="*/ 822 w 1002"/>
                <a:gd name="T5" fmla="*/ 689256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39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0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81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</p:spPr>
        <p:txBody>
          <a:bodyPr/>
          <a:lstStyle/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buffering</a:t>
            </a:r>
            <a:r>
              <a:rPr lang="en-US" dirty="0">
                <a:cs typeface="+mn-cs"/>
              </a:rPr>
              <a:t> required when datagrams arrive from fabric faster than the transmission rate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 dirty="0">
                <a:cs typeface="+mn-cs"/>
              </a:rPr>
              <a:t> chooses among queued datagrams for transmission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Tahoma" charset="0"/>
              </a:rPr>
              <a:t>line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Tahoma" charset="0"/>
              </a:rPr>
              <a:t>termination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link 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layer 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(send)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switch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fabric</a:t>
            </a:r>
          </a:p>
        </p:txBody>
      </p:sp>
      <p:grpSp>
        <p:nvGrpSpPr>
          <p:cNvPr id="63500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63508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/>
              <a:endParaRPr lang="en-US" sz="1600">
                <a:solidFill>
                  <a:srgbClr val="000000"/>
                </a:solidFill>
              </a:endParaRPr>
            </a:p>
            <a:p>
              <a:pPr algn="ctr"/>
              <a:endParaRPr lang="en-US" sz="1600">
                <a:solidFill>
                  <a:srgbClr val="000000"/>
                </a:solidFill>
              </a:endParaRP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63510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63511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63512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5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7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3" name="TextBox 1"/>
          <p:cNvSpPr txBox="1">
            <a:spLocks noChangeArrowheads="1"/>
          </p:cNvSpPr>
          <p:nvPr/>
        </p:nvSpPr>
        <p:spPr bwMode="auto">
          <a:xfrm>
            <a:off x="2442850" y="933367"/>
            <a:ext cx="458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i="1" dirty="0">
                <a:solidFill>
                  <a:srgbClr val="CC0000"/>
                </a:solidFill>
                <a:latin typeface="Tahoma" charset="0"/>
              </a:rPr>
              <a:t>This slide in HUGELY important!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15234" y="3400764"/>
            <a:ext cx="4822825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00"/>
                </a:solidFill>
                <a:latin typeface="Tahoma" charset="0"/>
              </a:rPr>
              <a:t>Datagram (packets) can be lost due to congestion, lack of buffers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46945" y="5684952"/>
            <a:ext cx="4787658" cy="711829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00"/>
                </a:solidFill>
                <a:latin typeface="Tahoma" charset="0"/>
              </a:rPr>
              <a:t>Priority scheduling – who gets best performance, network neutrality</a:t>
            </a:r>
          </a:p>
        </p:txBody>
      </p:sp>
    </p:spTree>
    <p:extLst>
      <p:ext uri="{BB962C8B-B14F-4D97-AF65-F5344CB8AC3E}">
        <p14:creationId xmlns:p14="http://schemas.microsoft.com/office/powerpoint/2010/main" val="41060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81DFAB-A7CB-1240-8A0F-B6813C620E00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7D01BF-3348-3F4B-9FA6-E0E96BC31BFB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990" y="146065"/>
            <a:ext cx="6827838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Goals of  Lecture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02" y="924339"/>
            <a:ext cx="7879964" cy="5287029"/>
          </a:xfrm>
        </p:spPr>
        <p:txBody>
          <a:bodyPr/>
          <a:lstStyle/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Routers</a:t>
            </a: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Forwarding</a:t>
            </a: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Path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selection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Minimum-hop and shortest-path routing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Routing protocols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Link state:  OSPF, Open Shortest Path First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Distance vector: RIP, Routing Information Protocol</a:t>
            </a: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Metrics</a:t>
            </a:r>
          </a:p>
          <a:p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SDN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RFC 3439 rule of thumb: average buffering equal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typical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RTT (say 250 msec) times link capacity C</a:t>
            </a:r>
          </a:p>
          <a:p>
            <a:pPr lvl="1"/>
            <a:r>
              <a:rPr lang="en-US">
                <a:latin typeface="Gill Sans MT" charset="0"/>
                <a:cs typeface="Gill Sans MT" charset="0"/>
              </a:rPr>
              <a:t>e.g., C = 10 Gpbs link: 2.5 Gbit buffer</a:t>
            </a:r>
          </a:p>
          <a:p>
            <a:r>
              <a:rPr lang="en-US">
                <a:latin typeface="Gill Sans MT" charset="0"/>
              </a:rPr>
              <a:t>recent recommendation: with </a:t>
            </a:r>
            <a:r>
              <a:rPr lang="en-US" i="1">
                <a:latin typeface="Gill Sans MT" charset="0"/>
              </a:rPr>
              <a:t>N</a:t>
            </a:r>
            <a:r>
              <a:rPr lang="en-US">
                <a:latin typeface="Gill Sans MT" charset="0"/>
              </a:rPr>
              <a:t> flows, buffering equal to </a:t>
            </a:r>
          </a:p>
        </p:txBody>
      </p:sp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4185729" y="4552287"/>
            <a:ext cx="1165225" cy="1109663"/>
            <a:chOff x="1923" y="2801"/>
            <a:chExt cx="734" cy="699"/>
          </a:xfrm>
        </p:grpSpPr>
        <p:sp>
          <p:nvSpPr>
            <p:cNvPr id="65543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RTT  C</a:t>
              </a:r>
            </a:p>
          </p:txBody>
        </p:sp>
        <p:sp>
          <p:nvSpPr>
            <p:cNvPr id="65544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3200"/>
                <a:t>.</a:t>
              </a:r>
            </a:p>
          </p:txBody>
        </p:sp>
        <p:sp>
          <p:nvSpPr>
            <p:cNvPr id="65545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46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N</a:t>
              </a:r>
            </a:p>
          </p:txBody>
        </p:sp>
        <p:sp>
          <p:nvSpPr>
            <p:cNvPr id="65547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Scheduling mechanisms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scheduling: </a:t>
            </a:r>
            <a:r>
              <a:rPr lang="en-US" dirty="0">
                <a:latin typeface="Gill Sans MT" charset="0"/>
              </a:rPr>
              <a:t>choose next packet to send on link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FIFO (first in first out) scheduling: </a:t>
            </a:r>
            <a:r>
              <a:rPr lang="en-US" dirty="0">
                <a:latin typeface="Gill Sans MT" charset="0"/>
              </a:rPr>
              <a:t>send in order of arrival to queue</a:t>
            </a:r>
          </a:p>
          <a:p>
            <a:pPr lvl="1"/>
            <a:r>
              <a:rPr lang="en-US" dirty="0">
                <a:latin typeface="Gill Sans MT" charset="0"/>
                <a:cs typeface="Gill Sans MT" charset="0"/>
              </a:rPr>
              <a:t>real-world example?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discard policy: </a:t>
            </a:r>
            <a:r>
              <a:rPr lang="en-US" dirty="0">
                <a:latin typeface="Gill Sans MT" charset="0"/>
                <a:cs typeface="Gill Sans MT" charset="0"/>
              </a:rPr>
              <a:t>if packet arrives to full queue: who to discard?</a:t>
            </a:r>
          </a:p>
          <a:p>
            <a:pPr lvl="2">
              <a:lnSpc>
                <a:spcPts val="2275"/>
              </a:lnSpc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tail drop: </a:t>
            </a:r>
            <a:r>
              <a:rPr lang="en-US" sz="2400" dirty="0">
                <a:latin typeface="Gill Sans MT" charset="0"/>
                <a:cs typeface="Gill Sans MT" charset="0"/>
              </a:rPr>
              <a:t>drop arriving packet</a:t>
            </a:r>
          </a:p>
          <a:p>
            <a:pPr lvl="2">
              <a:lnSpc>
                <a:spcPts val="2275"/>
              </a:lnSpc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priority: </a:t>
            </a:r>
            <a:r>
              <a:rPr lang="en-US" sz="2400" dirty="0">
                <a:latin typeface="Gill Sans MT" charset="0"/>
                <a:cs typeface="Gill Sans MT" charset="0"/>
              </a:rPr>
              <a:t>drop/remove on priority </a:t>
            </a:r>
            <a:r>
              <a:rPr lang="en-US" sz="2400" dirty="0" smtClean="0">
                <a:latin typeface="Gill Sans MT" charset="0"/>
                <a:cs typeface="Gill Sans MT" charset="0"/>
              </a:rPr>
              <a:t>basis </a:t>
            </a:r>
            <a:r>
              <a:rPr lang="mr-IN" sz="2400" dirty="0" smtClean="0">
                <a:latin typeface="Gill Sans MT" charset="0"/>
                <a:cs typeface="Gill Sans MT" charset="0"/>
              </a:rPr>
              <a:t>–</a:t>
            </a:r>
            <a:r>
              <a:rPr lang="en-US" sz="2400" dirty="0" smtClean="0">
                <a:latin typeface="Gill Sans MT" charset="0"/>
                <a:cs typeface="Gill Sans MT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Gill Sans MT" charset="0"/>
              </a:rPr>
              <a:t>NN</a:t>
            </a:r>
            <a:endParaRPr lang="en-US" sz="2400" dirty="0">
              <a:solidFill>
                <a:srgbClr val="FF0000"/>
              </a:solidFill>
              <a:latin typeface="Gill Sans MT" charset="0"/>
              <a:cs typeface="Gill Sans MT" charset="0"/>
            </a:endParaRPr>
          </a:p>
          <a:p>
            <a:pPr lvl="2">
              <a:lnSpc>
                <a:spcPts val="2275"/>
              </a:lnSpc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random: </a:t>
            </a:r>
            <a:r>
              <a:rPr lang="en-US" sz="2400" dirty="0">
                <a:latin typeface="Gill Sans MT" charset="0"/>
                <a:cs typeface="Gill Sans MT" charset="0"/>
              </a:rPr>
              <a:t>drop/remove randomly</a:t>
            </a:r>
          </a:p>
        </p:txBody>
      </p:sp>
      <p:grpSp>
        <p:nvGrpSpPr>
          <p:cNvPr id="66564" name="Group 25"/>
          <p:cNvGrpSpPr>
            <a:grpSpLocks/>
          </p:cNvGrpSpPr>
          <p:nvPr/>
        </p:nvGrpSpPr>
        <p:grpSpPr bwMode="auto">
          <a:xfrm>
            <a:off x="3771900" y="5132388"/>
            <a:ext cx="939800" cy="565150"/>
            <a:chOff x="1670312" y="2562997"/>
            <a:chExt cx="940317" cy="565219"/>
          </a:xfrm>
        </p:grpSpPr>
        <p:grpSp>
          <p:nvGrpSpPr>
            <p:cNvPr id="66575" name="Group 28"/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66577" name="Rectangle 30"/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cxnSp>
            <p:nvCxnSpPr>
              <p:cNvPr id="66578" name="Straight Connector 31"/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79" name="Straight Connector 32"/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0" name="Straight Connector 33"/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1" name="Straight Connector 34"/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2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3" name="Straight Connector 36"/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584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6576" name="Rectangle 29"/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65" name="Oval 27"/>
          <p:cNvSpPr>
            <a:spLocks noChangeArrowheads="1"/>
          </p:cNvSpPr>
          <p:nvPr/>
        </p:nvSpPr>
        <p:spPr bwMode="auto">
          <a:xfrm>
            <a:off x="4799013" y="5103813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66566" name="Straight Arrow Connector 11"/>
          <p:cNvCxnSpPr>
            <a:cxnSpLocks noChangeShapeType="1"/>
          </p:cNvCxnSpPr>
          <p:nvPr/>
        </p:nvCxnSpPr>
        <p:spPr bwMode="auto">
          <a:xfrm>
            <a:off x="2532063" y="5414963"/>
            <a:ext cx="1054100" cy="0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7" name="TextBox 17"/>
          <p:cNvSpPr txBox="1">
            <a:spLocks noChangeArrowheads="1"/>
          </p:cNvSpPr>
          <p:nvPr/>
        </p:nvSpPr>
        <p:spPr bwMode="auto">
          <a:xfrm>
            <a:off x="3514725" y="5699125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queue</a:t>
            </a:r>
          </a:p>
          <a:p>
            <a:pPr algn="ctr"/>
            <a:r>
              <a:rPr lang="en-US" sz="1400">
                <a:cs typeface="Arial" charset="0"/>
              </a:rPr>
              <a:t>(waiting area)</a:t>
            </a:r>
          </a:p>
        </p:txBody>
      </p:sp>
      <p:sp>
        <p:nvSpPr>
          <p:cNvPr id="66568" name="TextBox 18"/>
          <p:cNvSpPr txBox="1">
            <a:spLocks noChangeArrowheads="1"/>
          </p:cNvSpPr>
          <p:nvPr/>
        </p:nvSpPr>
        <p:spPr bwMode="auto">
          <a:xfrm>
            <a:off x="2673350" y="5459413"/>
            <a:ext cx="763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packet</a:t>
            </a:r>
          </a:p>
          <a:p>
            <a:pPr algn="ctr"/>
            <a:r>
              <a:rPr lang="en-US" sz="1400">
                <a:cs typeface="Arial" charset="0"/>
              </a:rPr>
              <a:t>arrivals</a:t>
            </a:r>
          </a:p>
        </p:txBody>
      </p:sp>
      <p:cxnSp>
        <p:nvCxnSpPr>
          <p:cNvPr id="66569" name="Straight Arrow Connector 20"/>
          <p:cNvCxnSpPr>
            <a:cxnSpLocks noChangeShapeType="1"/>
          </p:cNvCxnSpPr>
          <p:nvPr/>
        </p:nvCxnSpPr>
        <p:spPr bwMode="auto">
          <a:xfrm>
            <a:off x="5632450" y="5400675"/>
            <a:ext cx="906463" cy="4763"/>
          </a:xfrm>
          <a:prstGeom prst="straightConnector1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70" name="TextBox 22"/>
          <p:cNvSpPr txBox="1">
            <a:spLocks noChangeArrowheads="1"/>
          </p:cNvSpPr>
          <p:nvPr/>
        </p:nvSpPr>
        <p:spPr bwMode="auto">
          <a:xfrm>
            <a:off x="5724525" y="5508625"/>
            <a:ext cx="104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packet</a:t>
            </a:r>
          </a:p>
          <a:p>
            <a:pPr algn="ctr"/>
            <a:r>
              <a:rPr lang="en-US" sz="1400">
                <a:cs typeface="Arial" charset="0"/>
              </a:rPr>
              <a:t>departures</a:t>
            </a:r>
          </a:p>
        </p:txBody>
      </p:sp>
      <p:sp>
        <p:nvSpPr>
          <p:cNvPr id="66571" name="TextBox 23"/>
          <p:cNvSpPr txBox="1">
            <a:spLocks noChangeArrowheads="1"/>
          </p:cNvSpPr>
          <p:nvPr/>
        </p:nvSpPr>
        <p:spPr bwMode="auto">
          <a:xfrm>
            <a:off x="4714875" y="5703888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cs typeface="Arial" charset="0"/>
              </a:rPr>
              <a:t>link</a:t>
            </a:r>
          </a:p>
          <a:p>
            <a:pPr algn="ctr"/>
            <a:r>
              <a:rPr lang="en-US" sz="1400">
                <a:cs typeface="Arial" charset="0"/>
              </a:rPr>
              <a:t> (server)</a:t>
            </a:r>
          </a:p>
        </p:txBody>
      </p:sp>
      <p:cxnSp>
        <p:nvCxnSpPr>
          <p:cNvPr id="66572" name="Straight Arrow Connector 52"/>
          <p:cNvCxnSpPr>
            <a:cxnSpLocks noChangeShapeType="1"/>
            <a:stCxn id="66576" idx="3"/>
            <a:endCxn id="66565" idx="2"/>
          </p:cNvCxnSpPr>
          <p:nvPr/>
        </p:nvCxnSpPr>
        <p:spPr bwMode="auto">
          <a:xfrm>
            <a:off x="4711700" y="5414963"/>
            <a:ext cx="87313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366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Scheduling policies: priority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289050"/>
            <a:ext cx="3705225" cy="51038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priority scheduling: </a:t>
            </a:r>
            <a:r>
              <a:rPr lang="en-US" dirty="0">
                <a:latin typeface="Gill Sans MT" charset="0"/>
              </a:rPr>
              <a:t>send highest priority queued packet </a:t>
            </a:r>
          </a:p>
          <a:p>
            <a:r>
              <a:rPr lang="en-US" dirty="0">
                <a:latin typeface="Gill Sans MT" charset="0"/>
              </a:rPr>
              <a:t>multiple </a:t>
            </a:r>
            <a:r>
              <a:rPr lang="en-US" i="1" dirty="0">
                <a:latin typeface="Gill Sans MT" charset="0"/>
              </a:rPr>
              <a:t>classes</a:t>
            </a:r>
            <a:r>
              <a:rPr lang="en-US" dirty="0">
                <a:latin typeface="Gill Sans MT" charset="0"/>
              </a:rPr>
              <a:t>, with different priorities</a:t>
            </a:r>
          </a:p>
          <a:p>
            <a:pPr lvl="1"/>
            <a:r>
              <a:rPr lang="en-US" dirty="0">
                <a:latin typeface="Gill Sans MT" charset="0"/>
                <a:cs typeface="Gill Sans MT" charset="0"/>
              </a:rPr>
              <a:t>class may depend on marking or other header info, e.g. IP source/</a:t>
            </a:r>
            <a:r>
              <a:rPr lang="en-US" dirty="0" err="1">
                <a:latin typeface="Gill Sans MT" charset="0"/>
                <a:cs typeface="Gill Sans MT" charset="0"/>
              </a:rPr>
              <a:t>dest</a:t>
            </a:r>
            <a:r>
              <a:rPr lang="en-US" dirty="0">
                <a:latin typeface="Gill Sans MT" charset="0"/>
                <a:cs typeface="Gill Sans MT" charset="0"/>
              </a:rPr>
              <a:t>, port numbers, etc.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real world example? </a:t>
            </a:r>
          </a:p>
        </p:txBody>
      </p:sp>
      <p:grpSp>
        <p:nvGrpSpPr>
          <p:cNvPr id="68612" name="Group 8"/>
          <p:cNvGrpSpPr>
            <a:grpSpLocks/>
          </p:cNvGrpSpPr>
          <p:nvPr/>
        </p:nvGrpSpPr>
        <p:grpSpPr bwMode="auto">
          <a:xfrm>
            <a:off x="4683125" y="1214438"/>
            <a:ext cx="4051300" cy="2263775"/>
            <a:chOff x="251257" y="1325350"/>
            <a:chExt cx="4051177" cy="2263278"/>
          </a:xfrm>
        </p:grpSpPr>
        <p:grpSp>
          <p:nvGrpSpPr>
            <p:cNvPr id="68695" name="Group 9"/>
            <p:cNvGrpSpPr>
              <a:grpSpLocks/>
            </p:cNvGrpSpPr>
            <p:nvPr/>
          </p:nvGrpSpPr>
          <p:grpSpPr bwMode="auto">
            <a:xfrm>
              <a:off x="1008970" y="1860956"/>
              <a:ext cx="2431250" cy="1240418"/>
              <a:chOff x="5418640" y="1702302"/>
              <a:chExt cx="2431250" cy="1240418"/>
            </a:xfrm>
          </p:grpSpPr>
          <p:grpSp>
            <p:nvGrpSpPr>
              <p:cNvPr id="68711" name="Group 25"/>
              <p:cNvGrpSpPr>
                <a:grpSpLocks/>
              </p:cNvGrpSpPr>
              <p:nvPr/>
            </p:nvGrpSpPr>
            <p:grpSpPr bwMode="auto">
              <a:xfrm>
                <a:off x="6179876" y="2377501"/>
                <a:ext cx="929822" cy="565219"/>
                <a:chOff x="1670312" y="2562997"/>
                <a:chExt cx="929822" cy="565219"/>
              </a:xfrm>
            </p:grpSpPr>
            <p:grpSp>
              <p:nvGrpSpPr>
                <p:cNvPr id="68725" name="Group 3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2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cxnSp>
                <p:nvCxnSpPr>
                  <p:cNvPr id="68730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1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2" name="Straight Connector 4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3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4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5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36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2254738" y="2571262"/>
                  <a:ext cx="336062" cy="547076"/>
                </a:xfrm>
                <a:prstGeom prst="rect">
                  <a:avLst/>
                </a:prstGeom>
                <a:gradFill flip="none" rotWithShape="1">
                  <a:gsLst>
                    <a:gs pos="99000">
                      <a:srgbClr val="006633">
                        <a:alpha val="71000"/>
                      </a:srgb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15875">
                  <a:noFill/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68712" name="Group 26"/>
              <p:cNvGrpSpPr>
                <a:grpSpLocks/>
              </p:cNvGrpSpPr>
              <p:nvPr/>
            </p:nvGrpSpPr>
            <p:grpSpPr bwMode="auto">
              <a:xfrm>
                <a:off x="6146757" y="1702302"/>
                <a:ext cx="940317" cy="565219"/>
                <a:chOff x="1670312" y="2562997"/>
                <a:chExt cx="940317" cy="565219"/>
              </a:xfrm>
            </p:grpSpPr>
            <p:grpSp>
              <p:nvGrpSpPr>
                <p:cNvPr id="68715" name="Group 29"/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6871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cxnSp>
                <p:nvCxnSpPr>
                  <p:cNvPr id="68718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19" name="Straight Connector 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0" name="Straight Connector 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1" name="Straight Connector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2" name="Straight Connector 3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3" name="Straight Connector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724" name="Straight Connector 3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8716" name="Rectangle 30"/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47076"/>
                </a:xfrm>
                <a:prstGeom prst="rect">
                  <a:avLst/>
                </a:prstGeom>
                <a:solidFill>
                  <a:srgbClr val="CC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8713" name="Isosceles Triangle 27"/>
              <p:cNvSpPr>
                <a:spLocks noChangeArrowheads="1"/>
              </p:cNvSpPr>
              <p:nvPr/>
            </p:nvSpPr>
            <p:spPr bwMode="auto">
              <a:xfrm rot="5400000">
                <a:off x="5346244" y="2083057"/>
                <a:ext cx="575027" cy="4302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714" name="Oval 28"/>
              <p:cNvSpPr>
                <a:spLocks noChangeArrowheads="1"/>
              </p:cNvSpPr>
              <p:nvPr/>
            </p:nvSpPr>
            <p:spPr bwMode="auto">
              <a:xfrm>
                <a:off x="7216951" y="2016897"/>
                <a:ext cx="632939" cy="62881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68696" name="Straight Arrow Connector 10"/>
            <p:cNvCxnSpPr>
              <a:cxnSpLocks noChangeShapeType="1"/>
              <a:stCxn id="68713" idx="0"/>
              <a:endCxn id="68717" idx="1"/>
            </p:cNvCxnSpPr>
            <p:nvPr/>
          </p:nvCxnSpPr>
          <p:spPr bwMode="auto">
            <a:xfrm flipV="1">
              <a:off x="1439206" y="2142535"/>
              <a:ext cx="297881" cy="314295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7" name="Straight Arrow Connector 11"/>
            <p:cNvCxnSpPr>
              <a:cxnSpLocks noChangeShapeType="1"/>
              <a:stCxn id="68713" idx="0"/>
              <a:endCxn id="68729" idx="1"/>
            </p:cNvCxnSpPr>
            <p:nvPr/>
          </p:nvCxnSpPr>
          <p:spPr bwMode="auto">
            <a:xfrm>
              <a:off x="1439206" y="2456830"/>
              <a:ext cx="331000" cy="360904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8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4946" y="2332657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69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413380" y="2589841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0" name="Straight Arrow Connector 14"/>
            <p:cNvCxnSpPr>
              <a:cxnSpLocks noChangeShapeType="1"/>
              <a:endCxn id="68714" idx="1"/>
            </p:cNvCxnSpPr>
            <p:nvPr/>
          </p:nvCxnSpPr>
          <p:spPr bwMode="auto">
            <a:xfrm>
              <a:off x="2675605" y="2143260"/>
              <a:ext cx="224368" cy="124379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699077" y="2677595"/>
              <a:ext cx="185641" cy="157128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2" name="Straight Arrow Connector 16"/>
            <p:cNvCxnSpPr>
              <a:cxnSpLocks noChangeShapeType="1"/>
            </p:cNvCxnSpPr>
            <p:nvPr/>
          </p:nvCxnSpPr>
          <p:spPr bwMode="auto">
            <a:xfrm>
              <a:off x="3435754" y="2488459"/>
              <a:ext cx="390968" cy="11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3" name="TextBox 17"/>
            <p:cNvSpPr txBox="1">
              <a:spLocks noChangeArrowheads="1"/>
            </p:cNvSpPr>
            <p:nvPr/>
          </p:nvSpPr>
          <p:spPr bwMode="auto">
            <a:xfrm>
              <a:off x="1145802" y="1325350"/>
              <a:ext cx="17053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cs typeface="Arial" charset="0"/>
                </a:rPr>
                <a:t>high priority queue</a:t>
              </a:r>
            </a:p>
            <a:p>
              <a:pPr algn="ctr"/>
              <a:r>
                <a:rPr lang="en-US" sz="1400">
                  <a:cs typeface="Arial" charset="0"/>
                </a:rPr>
                <a:t>(waiting area)</a:t>
              </a:r>
            </a:p>
          </p:txBody>
        </p:sp>
        <p:sp>
          <p:nvSpPr>
            <p:cNvPr id="68704" name="TextBox 18"/>
            <p:cNvSpPr txBox="1">
              <a:spLocks noChangeArrowheads="1"/>
            </p:cNvSpPr>
            <p:nvPr/>
          </p:nvSpPr>
          <p:spPr bwMode="auto">
            <a:xfrm>
              <a:off x="1272157" y="3065408"/>
              <a:ext cx="15917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cs typeface="Arial" charset="0"/>
                </a:rPr>
                <a:t>low priority queue</a:t>
              </a:r>
            </a:p>
            <a:p>
              <a:pPr algn="ctr"/>
              <a:r>
                <a:rPr lang="en-US" sz="1400">
                  <a:cs typeface="Arial" charset="0"/>
                </a:rPr>
                <a:t>(waiting area)</a:t>
              </a:r>
            </a:p>
          </p:txBody>
        </p:sp>
        <p:sp>
          <p:nvSpPr>
            <p:cNvPr id="68705" name="TextBox 19"/>
            <p:cNvSpPr txBox="1">
              <a:spLocks noChangeArrowheads="1"/>
            </p:cNvSpPr>
            <p:nvPr/>
          </p:nvSpPr>
          <p:spPr bwMode="auto">
            <a:xfrm>
              <a:off x="251257" y="2002904"/>
              <a:ext cx="763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cs typeface="Arial" charset="0"/>
                </a:rPr>
                <a:t>arrivals</a:t>
              </a:r>
            </a:p>
          </p:txBody>
        </p:sp>
        <p:sp>
          <p:nvSpPr>
            <p:cNvPr id="68706" name="TextBox 20"/>
            <p:cNvSpPr txBox="1">
              <a:spLocks noChangeArrowheads="1"/>
            </p:cNvSpPr>
            <p:nvPr/>
          </p:nvSpPr>
          <p:spPr bwMode="auto">
            <a:xfrm>
              <a:off x="778235" y="2735146"/>
              <a:ext cx="7873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cs typeface="Arial" charset="0"/>
                </a:rPr>
                <a:t>classify</a:t>
              </a:r>
            </a:p>
          </p:txBody>
        </p:sp>
        <p:cxnSp>
          <p:nvCxnSpPr>
            <p:cNvPr id="68707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3563003" y="2333194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08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3561437" y="2590378"/>
              <a:ext cx="485378" cy="6083"/>
            </a:xfrm>
            <a:prstGeom prst="straightConnector1">
              <a:avLst/>
            </a:prstGeom>
            <a:noFill/>
            <a:ln w="19050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709" name="TextBox 23"/>
            <p:cNvSpPr txBox="1">
              <a:spLocks noChangeArrowheads="1"/>
            </p:cNvSpPr>
            <p:nvPr/>
          </p:nvSpPr>
          <p:spPr bwMode="auto">
            <a:xfrm>
              <a:off x="3259448" y="2003441"/>
              <a:ext cx="1042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cs typeface="Arial" charset="0"/>
                </a:rPr>
                <a:t>departures</a:t>
              </a:r>
            </a:p>
          </p:txBody>
        </p:sp>
        <p:sp>
          <p:nvSpPr>
            <p:cNvPr id="68710" name="TextBox 24"/>
            <p:cNvSpPr txBox="1">
              <a:spLocks noChangeArrowheads="1"/>
            </p:cNvSpPr>
            <p:nvPr/>
          </p:nvSpPr>
          <p:spPr bwMode="auto">
            <a:xfrm>
              <a:off x="2706310" y="2735682"/>
              <a:ext cx="8529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cs typeface="Arial" charset="0"/>
                </a:rPr>
                <a:t>link</a:t>
              </a:r>
            </a:p>
            <a:p>
              <a:pPr algn="ctr"/>
              <a:r>
                <a:rPr lang="en-US" sz="1400">
                  <a:cs typeface="Arial" charset="0"/>
                </a:rPr>
                <a:t> (server)</a:t>
              </a:r>
            </a:p>
          </p:txBody>
        </p:sp>
      </p:grpSp>
      <p:cxnSp>
        <p:nvCxnSpPr>
          <p:cNvPr id="68613" name="Straight Connector 49"/>
          <p:cNvCxnSpPr>
            <a:cxnSpLocks noChangeShapeType="1"/>
          </p:cNvCxnSpPr>
          <p:nvPr/>
        </p:nvCxnSpPr>
        <p:spPr bwMode="auto">
          <a:xfrm>
            <a:off x="5489575" y="4460875"/>
            <a:ext cx="323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614" name="Straight Connector 50"/>
          <p:cNvCxnSpPr>
            <a:cxnSpLocks noChangeShapeType="1"/>
          </p:cNvCxnSpPr>
          <p:nvPr/>
        </p:nvCxnSpPr>
        <p:spPr bwMode="auto">
          <a:xfrm>
            <a:off x="5491163" y="5232400"/>
            <a:ext cx="3230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599113" y="4467225"/>
            <a:ext cx="347662" cy="754063"/>
            <a:chOff x="2797204" y="2989241"/>
            <a:chExt cx="347099" cy="755477"/>
          </a:xfrm>
        </p:grpSpPr>
        <p:sp>
          <p:nvSpPr>
            <p:cNvPr id="68691" name="Rectangle 52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92" name="Group 53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93" name="Oval 5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94" name="TextBox 5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5948363" y="4471988"/>
            <a:ext cx="346075" cy="755650"/>
            <a:chOff x="2797204" y="2989241"/>
            <a:chExt cx="347099" cy="755477"/>
          </a:xfrm>
        </p:grpSpPr>
        <p:sp>
          <p:nvSpPr>
            <p:cNvPr id="68687" name="Rectangle 5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88" name="Group 5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9" name="Oval 5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90" name="TextBox 6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299200" y="4467225"/>
            <a:ext cx="346075" cy="755650"/>
            <a:chOff x="997686" y="3954289"/>
            <a:chExt cx="347099" cy="755477"/>
          </a:xfrm>
        </p:grpSpPr>
        <p:sp>
          <p:nvSpPr>
            <p:cNvPr id="68683" name="Rectangle 6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84" name="Group 6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85" name="Oval 6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86" name="TextBox 6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6654800" y="4465638"/>
            <a:ext cx="347663" cy="754062"/>
            <a:chOff x="2797204" y="2989241"/>
            <a:chExt cx="347099" cy="755477"/>
          </a:xfrm>
        </p:grpSpPr>
        <p:sp>
          <p:nvSpPr>
            <p:cNvPr id="68679" name="Rectangle 67"/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CC00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80" name="Group 68"/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68681" name="Oval 69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82" name="TextBox 70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7716838" y="4473575"/>
            <a:ext cx="347662" cy="755650"/>
            <a:chOff x="997686" y="3954289"/>
            <a:chExt cx="347099" cy="755477"/>
          </a:xfrm>
        </p:grpSpPr>
        <p:sp>
          <p:nvSpPr>
            <p:cNvPr id="68675" name="Rectangle 72"/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6633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76" name="Group 73"/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68677" name="Oval 74"/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78" name="TextBox 75"/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562850" y="3776663"/>
            <a:ext cx="298450" cy="657225"/>
            <a:chOff x="4760251" y="2300242"/>
            <a:chExt cx="298780" cy="656159"/>
          </a:xfrm>
        </p:grpSpPr>
        <p:cxnSp>
          <p:nvCxnSpPr>
            <p:cNvPr id="68671" name="Straight Connector 77"/>
            <p:cNvCxnSpPr>
              <a:cxnSpLocks noChangeShapeType="1"/>
            </p:cNvCxnSpPr>
            <p:nvPr/>
          </p:nvCxnSpPr>
          <p:spPr bwMode="auto">
            <a:xfrm>
              <a:off x="4912310" y="2592956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72" name="Group 78"/>
            <p:cNvGrpSpPr>
              <a:grpSpLocks/>
            </p:cNvGrpSpPr>
            <p:nvPr/>
          </p:nvGrpSpPr>
          <p:grpSpPr bwMode="auto">
            <a:xfrm>
              <a:off x="4760251" y="2300242"/>
              <a:ext cx="298780" cy="338554"/>
              <a:chOff x="6623318" y="3519940"/>
              <a:chExt cx="298780" cy="338554"/>
            </a:xfrm>
          </p:grpSpPr>
          <p:sp>
            <p:nvSpPr>
              <p:cNvPr id="68673" name="Oval 7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74" name="TextBox 80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7921625" y="5243513"/>
            <a:ext cx="298450" cy="677862"/>
            <a:chOff x="5119335" y="3766271"/>
            <a:chExt cx="298780" cy="677232"/>
          </a:xfrm>
        </p:grpSpPr>
        <p:cxnSp>
          <p:nvCxnSpPr>
            <p:cNvPr id="68667" name="Straight Connector 82"/>
            <p:cNvCxnSpPr>
              <a:cxnSpLocks noChangeShapeType="1"/>
            </p:cNvCxnSpPr>
            <p:nvPr/>
          </p:nvCxnSpPr>
          <p:spPr bwMode="auto">
            <a:xfrm>
              <a:off x="5256634" y="3766271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8" name="Group 83"/>
            <p:cNvGrpSpPr>
              <a:grpSpLocks/>
            </p:cNvGrpSpPr>
            <p:nvPr/>
          </p:nvGrpSpPr>
          <p:grpSpPr bwMode="auto">
            <a:xfrm>
              <a:off x="5119335" y="4104949"/>
              <a:ext cx="298780" cy="338554"/>
              <a:chOff x="6623318" y="3519940"/>
              <a:chExt cx="298780" cy="338554"/>
            </a:xfrm>
          </p:grpSpPr>
          <p:sp>
            <p:nvSpPr>
              <p:cNvPr id="68669" name="Oval 8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70" name="TextBox 85"/>
              <p:cNvSpPr txBox="1">
                <a:spLocks noChangeArrowheads="1"/>
              </p:cNvSpPr>
              <p:nvPr/>
            </p:nvSpPr>
            <p:spPr bwMode="auto">
              <a:xfrm>
                <a:off x="6623318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576888" y="3505200"/>
            <a:ext cx="298450" cy="936625"/>
            <a:chOff x="2774212" y="2028763"/>
            <a:chExt cx="298780" cy="935975"/>
          </a:xfrm>
        </p:grpSpPr>
        <p:cxnSp>
          <p:nvCxnSpPr>
            <p:cNvPr id="68663" name="Straight Connector 87"/>
            <p:cNvCxnSpPr>
              <a:cxnSpLocks noChangeShapeType="1"/>
            </p:cNvCxnSpPr>
            <p:nvPr/>
          </p:nvCxnSpPr>
          <p:spPr bwMode="auto">
            <a:xfrm>
              <a:off x="2916985" y="2311177"/>
              <a:ext cx="12403" cy="653561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4" name="Group 88"/>
            <p:cNvGrpSpPr>
              <a:grpSpLocks/>
            </p:cNvGrpSpPr>
            <p:nvPr/>
          </p:nvGrpSpPr>
          <p:grpSpPr bwMode="auto">
            <a:xfrm>
              <a:off x="2774212" y="2028763"/>
              <a:ext cx="298780" cy="338554"/>
              <a:chOff x="6631486" y="3519940"/>
              <a:chExt cx="298780" cy="338554"/>
            </a:xfrm>
          </p:grpSpPr>
          <p:sp>
            <p:nvSpPr>
              <p:cNvPr id="68665" name="Oval 89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66" name="TextBox 90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6518275" y="5246688"/>
            <a:ext cx="298450" cy="674687"/>
            <a:chOff x="3715481" y="3769050"/>
            <a:chExt cx="298780" cy="675327"/>
          </a:xfrm>
        </p:grpSpPr>
        <p:cxnSp>
          <p:nvCxnSpPr>
            <p:cNvPr id="68659" name="Straight Connector 92"/>
            <p:cNvCxnSpPr>
              <a:cxnSpLocks noChangeShapeType="1"/>
            </p:cNvCxnSpPr>
            <p:nvPr/>
          </p:nvCxnSpPr>
          <p:spPr bwMode="auto">
            <a:xfrm>
              <a:off x="3846513" y="3769050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60" name="Group 93"/>
            <p:cNvGrpSpPr>
              <a:grpSpLocks/>
            </p:cNvGrpSpPr>
            <p:nvPr/>
          </p:nvGrpSpPr>
          <p:grpSpPr bwMode="auto">
            <a:xfrm>
              <a:off x="3715481" y="4105823"/>
              <a:ext cx="298780" cy="338554"/>
              <a:chOff x="6631486" y="3519940"/>
              <a:chExt cx="298780" cy="338554"/>
            </a:xfrm>
          </p:grpSpPr>
          <p:sp>
            <p:nvSpPr>
              <p:cNvPr id="68661" name="Oval 94"/>
              <p:cNvSpPr>
                <a:spLocks noChangeArrowheads="1"/>
              </p:cNvSpPr>
              <p:nvPr/>
            </p:nvSpPr>
            <p:spPr bwMode="auto">
              <a:xfrm>
                <a:off x="6668221" y="3597533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0066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62" name="TextBox 95"/>
              <p:cNvSpPr txBox="1">
                <a:spLocks noChangeArrowheads="1"/>
              </p:cNvSpPr>
              <p:nvPr/>
            </p:nvSpPr>
            <p:spPr bwMode="auto">
              <a:xfrm>
                <a:off x="6631486" y="3519940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5427663" y="3794125"/>
            <a:ext cx="298450" cy="641350"/>
            <a:chOff x="2625635" y="2316906"/>
            <a:chExt cx="298780" cy="640969"/>
          </a:xfrm>
        </p:grpSpPr>
        <p:cxnSp>
          <p:nvCxnSpPr>
            <p:cNvPr id="68655" name="Straight Connector 97"/>
            <p:cNvCxnSpPr>
              <a:cxnSpLocks noChangeShapeType="1"/>
            </p:cNvCxnSpPr>
            <p:nvPr/>
          </p:nvCxnSpPr>
          <p:spPr bwMode="auto">
            <a:xfrm>
              <a:off x="2774013" y="25944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6" name="Group 98"/>
            <p:cNvGrpSpPr>
              <a:grpSpLocks/>
            </p:cNvGrpSpPr>
            <p:nvPr/>
          </p:nvGrpSpPr>
          <p:grpSpPr bwMode="auto">
            <a:xfrm>
              <a:off x="2625635" y="2316906"/>
              <a:ext cx="298780" cy="338554"/>
              <a:chOff x="7118580" y="4088704"/>
              <a:chExt cx="298780" cy="338554"/>
            </a:xfrm>
          </p:grpSpPr>
          <p:sp>
            <p:nvSpPr>
              <p:cNvPr id="68657" name="Oval 9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58" name="TextBox 100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810250" y="5253038"/>
            <a:ext cx="298450" cy="660400"/>
            <a:chOff x="3007422" y="3776327"/>
            <a:chExt cx="298780" cy="659661"/>
          </a:xfrm>
        </p:grpSpPr>
        <p:cxnSp>
          <p:nvCxnSpPr>
            <p:cNvPr id="68651" name="Straight Connector 102"/>
            <p:cNvCxnSpPr>
              <a:cxnSpLocks noChangeShapeType="1"/>
            </p:cNvCxnSpPr>
            <p:nvPr/>
          </p:nvCxnSpPr>
          <p:spPr bwMode="auto">
            <a:xfrm>
              <a:off x="3148837" y="3776327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52" name="Group 103"/>
            <p:cNvGrpSpPr>
              <a:grpSpLocks/>
            </p:cNvGrpSpPr>
            <p:nvPr/>
          </p:nvGrpSpPr>
          <p:grpSpPr bwMode="auto">
            <a:xfrm>
              <a:off x="3007422" y="4097434"/>
              <a:ext cx="298780" cy="338554"/>
              <a:chOff x="7118580" y="4088704"/>
              <a:chExt cx="298780" cy="338554"/>
            </a:xfrm>
          </p:grpSpPr>
          <p:sp>
            <p:nvSpPr>
              <p:cNvPr id="68653" name="Oval 10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54" name="TextBox 105"/>
              <p:cNvSpPr txBox="1">
                <a:spLocks noChangeArrowheads="1"/>
              </p:cNvSpPr>
              <p:nvPr/>
            </p:nvSpPr>
            <p:spPr bwMode="auto">
              <a:xfrm>
                <a:off x="7118580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5708650" y="3810000"/>
            <a:ext cx="298450" cy="642938"/>
            <a:chOff x="2905934" y="2332859"/>
            <a:chExt cx="298780" cy="642655"/>
          </a:xfrm>
        </p:grpSpPr>
        <p:cxnSp>
          <p:nvCxnSpPr>
            <p:cNvPr id="68647" name="Straight Connector 107"/>
            <p:cNvCxnSpPr>
              <a:cxnSpLocks noChangeShapeType="1"/>
            </p:cNvCxnSpPr>
            <p:nvPr/>
          </p:nvCxnSpPr>
          <p:spPr bwMode="auto">
            <a:xfrm>
              <a:off x="3044835" y="261206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8" name="Group 108"/>
            <p:cNvGrpSpPr>
              <a:grpSpLocks/>
            </p:cNvGrpSpPr>
            <p:nvPr/>
          </p:nvGrpSpPr>
          <p:grpSpPr bwMode="auto">
            <a:xfrm>
              <a:off x="2905934" y="2332859"/>
              <a:ext cx="298780" cy="338554"/>
              <a:chOff x="7126748" y="4088704"/>
              <a:chExt cx="298780" cy="338554"/>
            </a:xfrm>
          </p:grpSpPr>
          <p:sp>
            <p:nvSpPr>
              <p:cNvPr id="68649" name="Oval 10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50" name="TextBox 11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6169025" y="5248275"/>
            <a:ext cx="298450" cy="669925"/>
            <a:chOff x="3366049" y="3770526"/>
            <a:chExt cx="298780" cy="670225"/>
          </a:xfrm>
        </p:grpSpPr>
        <p:cxnSp>
          <p:nvCxnSpPr>
            <p:cNvPr id="68643" name="Straight Connector 112"/>
            <p:cNvCxnSpPr>
              <a:cxnSpLocks noChangeShapeType="1"/>
            </p:cNvCxnSpPr>
            <p:nvPr/>
          </p:nvCxnSpPr>
          <p:spPr bwMode="auto">
            <a:xfrm>
              <a:off x="3496795" y="3770526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4" name="Group 113"/>
            <p:cNvGrpSpPr>
              <a:grpSpLocks/>
            </p:cNvGrpSpPr>
            <p:nvPr/>
          </p:nvGrpSpPr>
          <p:grpSpPr bwMode="auto">
            <a:xfrm>
              <a:off x="3366049" y="4102197"/>
              <a:ext cx="298780" cy="338554"/>
              <a:chOff x="7126748" y="4088704"/>
              <a:chExt cx="298780" cy="338554"/>
            </a:xfrm>
          </p:grpSpPr>
          <p:sp>
            <p:nvSpPr>
              <p:cNvPr id="68645" name="Oval 11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46" name="TextBox 11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6865938" y="5237163"/>
            <a:ext cx="300037" cy="679450"/>
            <a:chOff x="4064326" y="3759579"/>
            <a:chExt cx="298780" cy="680611"/>
          </a:xfrm>
        </p:grpSpPr>
        <p:cxnSp>
          <p:nvCxnSpPr>
            <p:cNvPr id="68639" name="Straight Connector 117"/>
            <p:cNvCxnSpPr>
              <a:cxnSpLocks noChangeShapeType="1"/>
            </p:cNvCxnSpPr>
            <p:nvPr/>
          </p:nvCxnSpPr>
          <p:spPr bwMode="auto">
            <a:xfrm>
              <a:off x="4196385" y="3759579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40" name="Group 118"/>
            <p:cNvGrpSpPr>
              <a:grpSpLocks/>
            </p:cNvGrpSpPr>
            <p:nvPr/>
          </p:nvGrpSpPr>
          <p:grpSpPr bwMode="auto">
            <a:xfrm>
              <a:off x="4064326" y="4101636"/>
              <a:ext cx="298780" cy="338554"/>
              <a:chOff x="7126748" y="4088704"/>
              <a:chExt cx="298780" cy="338554"/>
            </a:xfrm>
          </p:grpSpPr>
          <p:sp>
            <p:nvSpPr>
              <p:cNvPr id="68641" name="Oval 119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42" name="TextBox 120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6330950" y="3789363"/>
            <a:ext cx="298450" cy="647700"/>
            <a:chOff x="3528567" y="2312591"/>
            <a:chExt cx="298780" cy="646584"/>
          </a:xfrm>
        </p:grpSpPr>
        <p:cxnSp>
          <p:nvCxnSpPr>
            <p:cNvPr id="68635" name="Straight Connector 122"/>
            <p:cNvCxnSpPr>
              <a:cxnSpLocks noChangeShapeType="1"/>
            </p:cNvCxnSpPr>
            <p:nvPr/>
          </p:nvCxnSpPr>
          <p:spPr bwMode="auto">
            <a:xfrm>
              <a:off x="3677779" y="2595730"/>
              <a:ext cx="12251" cy="363445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636" name="Group 123"/>
            <p:cNvGrpSpPr>
              <a:grpSpLocks/>
            </p:cNvGrpSpPr>
            <p:nvPr/>
          </p:nvGrpSpPr>
          <p:grpSpPr bwMode="auto">
            <a:xfrm>
              <a:off x="3528567" y="2312591"/>
              <a:ext cx="298780" cy="338554"/>
              <a:chOff x="7126748" y="4088704"/>
              <a:chExt cx="298780" cy="338554"/>
            </a:xfrm>
          </p:grpSpPr>
          <p:sp>
            <p:nvSpPr>
              <p:cNvPr id="68637" name="Oval 124"/>
              <p:cNvSpPr>
                <a:spLocks noChangeArrowheads="1"/>
              </p:cNvSpPr>
              <p:nvPr/>
            </p:nvSpPr>
            <p:spPr bwMode="auto">
              <a:xfrm>
                <a:off x="7163482" y="4166297"/>
                <a:ext cx="220510" cy="200099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38" name="TextBox 125"/>
              <p:cNvSpPr txBox="1">
                <a:spLocks noChangeArrowheads="1"/>
              </p:cNvSpPr>
              <p:nvPr/>
            </p:nvSpPr>
            <p:spPr bwMode="auto">
              <a:xfrm>
                <a:off x="7126748" y="4088704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cs typeface="Arial" charset="0"/>
                  </a:rPr>
                  <a:t>4</a:t>
                </a:r>
              </a:p>
            </p:txBody>
          </p:sp>
        </p:grpSp>
      </p:grpSp>
      <p:sp>
        <p:nvSpPr>
          <p:cNvPr id="68630" name="TextBox 126"/>
          <p:cNvSpPr txBox="1">
            <a:spLocks noChangeArrowheads="1"/>
          </p:cNvSpPr>
          <p:nvPr/>
        </p:nvSpPr>
        <p:spPr bwMode="auto">
          <a:xfrm>
            <a:off x="4743450" y="4062413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cs typeface="Arial" charset="0"/>
              </a:rPr>
              <a:t>arrivals</a:t>
            </a:r>
          </a:p>
        </p:txBody>
      </p:sp>
      <p:sp>
        <p:nvSpPr>
          <p:cNvPr id="68631" name="TextBox 127"/>
          <p:cNvSpPr txBox="1">
            <a:spLocks noChangeArrowheads="1"/>
          </p:cNvSpPr>
          <p:nvPr/>
        </p:nvSpPr>
        <p:spPr bwMode="auto">
          <a:xfrm>
            <a:off x="4767263" y="5260975"/>
            <a:ext cx="108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cs typeface="Arial" charset="0"/>
              </a:rPr>
              <a:t>departures</a:t>
            </a:r>
          </a:p>
        </p:txBody>
      </p:sp>
      <p:sp>
        <p:nvSpPr>
          <p:cNvPr id="68632" name="TextBox 128"/>
          <p:cNvSpPr txBox="1">
            <a:spLocks noChangeArrowheads="1"/>
          </p:cNvSpPr>
          <p:nvPr/>
        </p:nvSpPr>
        <p:spPr bwMode="auto">
          <a:xfrm>
            <a:off x="4789488" y="4567238"/>
            <a:ext cx="860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275"/>
              </a:lnSpc>
            </a:pPr>
            <a:r>
              <a:rPr lang="en-US" sz="1400" i="1">
                <a:cs typeface="Arial" charset="0"/>
              </a:rPr>
              <a:t>packet in service</a:t>
            </a:r>
          </a:p>
        </p:txBody>
      </p:sp>
    </p:spTree>
    <p:extLst>
      <p:ext uri="{BB962C8B-B14F-4D97-AF65-F5344CB8AC3E}">
        <p14:creationId xmlns:p14="http://schemas.microsoft.com/office/powerpoint/2010/main" val="75859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Scheduling policies: still more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14438"/>
            <a:ext cx="7772400" cy="7556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Round Robin (RR) scheduling:</a:t>
            </a:r>
          </a:p>
          <a:p>
            <a:r>
              <a:rPr lang="en-US">
                <a:latin typeface="Gill Sans MT" charset="0"/>
              </a:rPr>
              <a:t>multiple classes</a:t>
            </a:r>
          </a:p>
          <a:p>
            <a:r>
              <a:rPr lang="en-US">
                <a:latin typeface="Gill Sans MT" charset="0"/>
              </a:rPr>
              <a:t>cyclically scan class queues, sending one complete packet from each class (if available)</a:t>
            </a:r>
          </a:p>
          <a:p>
            <a:r>
              <a:rPr lang="en-US">
                <a:latin typeface="Gill Sans MT" charset="0"/>
              </a:rPr>
              <a:t>real world example?</a:t>
            </a:r>
          </a:p>
        </p:txBody>
      </p:sp>
      <p:grpSp>
        <p:nvGrpSpPr>
          <p:cNvPr id="70660" name="Group 1"/>
          <p:cNvGrpSpPr>
            <a:grpSpLocks/>
          </p:cNvGrpSpPr>
          <p:nvPr/>
        </p:nvGrpSpPr>
        <p:grpSpPr bwMode="auto">
          <a:xfrm>
            <a:off x="2132013" y="3421063"/>
            <a:ext cx="3978275" cy="2414587"/>
            <a:chOff x="4743786" y="3505977"/>
            <a:chExt cx="3978331" cy="2414740"/>
          </a:xfrm>
        </p:grpSpPr>
        <p:cxnSp>
          <p:nvCxnSpPr>
            <p:cNvPr id="70663" name="Straight Connector 6"/>
            <p:cNvCxnSpPr>
              <a:cxnSpLocks noChangeShapeType="1"/>
            </p:cNvCxnSpPr>
            <p:nvPr/>
          </p:nvCxnSpPr>
          <p:spPr bwMode="auto">
            <a:xfrm>
              <a:off x="5489275" y="4460807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64" name="Straight Connector 7"/>
            <p:cNvCxnSpPr>
              <a:cxnSpLocks noChangeShapeType="1"/>
            </p:cNvCxnSpPr>
            <p:nvPr/>
          </p:nvCxnSpPr>
          <p:spPr bwMode="auto">
            <a:xfrm>
              <a:off x="5491778" y="5232334"/>
              <a:ext cx="32303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665" name="Group 8"/>
            <p:cNvGrpSpPr>
              <a:grpSpLocks/>
            </p:cNvGrpSpPr>
            <p:nvPr/>
          </p:nvGrpSpPr>
          <p:grpSpPr bwMode="auto">
            <a:xfrm>
              <a:off x="5599591" y="4466455"/>
              <a:ext cx="347099" cy="755477"/>
              <a:chOff x="2797204" y="2989241"/>
              <a:chExt cx="347099" cy="755477"/>
            </a:xfrm>
          </p:grpSpPr>
          <p:sp>
            <p:nvSpPr>
              <p:cNvPr id="70733" name="Rectangle 9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0734" name="Group 10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5" name="Oval 1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36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66" name="Group 13"/>
            <p:cNvGrpSpPr>
              <a:grpSpLocks/>
            </p:cNvGrpSpPr>
            <p:nvPr/>
          </p:nvGrpSpPr>
          <p:grpSpPr bwMode="auto">
            <a:xfrm>
              <a:off x="6300545" y="4463205"/>
              <a:ext cx="347099" cy="755477"/>
              <a:chOff x="2797204" y="2989241"/>
              <a:chExt cx="347099" cy="755477"/>
            </a:xfrm>
          </p:grpSpPr>
          <p:sp>
            <p:nvSpPr>
              <p:cNvPr id="70729" name="Rectangle 1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0730" name="Group 1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31" name="Oval 1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3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2</a:t>
                  </a:r>
                </a:p>
              </p:txBody>
            </p:sp>
          </p:grpSp>
        </p:grpSp>
        <p:grpSp>
          <p:nvGrpSpPr>
            <p:cNvPr id="70667" name="Group 18"/>
            <p:cNvGrpSpPr>
              <a:grpSpLocks/>
            </p:cNvGrpSpPr>
            <p:nvPr/>
          </p:nvGrpSpPr>
          <p:grpSpPr bwMode="auto">
            <a:xfrm>
              <a:off x="5949418" y="4467757"/>
              <a:ext cx="347099" cy="755477"/>
              <a:chOff x="997686" y="3954289"/>
              <a:chExt cx="347099" cy="755477"/>
            </a:xfrm>
          </p:grpSpPr>
          <p:sp>
            <p:nvSpPr>
              <p:cNvPr id="70725" name="Rectangle 1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0726" name="Group 2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7" name="Oval 2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28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68" name="Group 23"/>
            <p:cNvGrpSpPr>
              <a:grpSpLocks/>
            </p:cNvGrpSpPr>
            <p:nvPr/>
          </p:nvGrpSpPr>
          <p:grpSpPr bwMode="auto">
            <a:xfrm>
              <a:off x="6655307" y="4464973"/>
              <a:ext cx="347099" cy="755477"/>
              <a:chOff x="2797204" y="2989241"/>
              <a:chExt cx="347099" cy="755477"/>
            </a:xfrm>
          </p:grpSpPr>
          <p:sp>
            <p:nvSpPr>
              <p:cNvPr id="70721" name="Rectangle 24"/>
              <p:cNvSpPr>
                <a:spLocks noChangeArrowheads="1"/>
              </p:cNvSpPr>
              <p:nvPr/>
            </p:nvSpPr>
            <p:spPr bwMode="auto">
              <a:xfrm>
                <a:off x="2797204" y="2989241"/>
                <a:ext cx="347099" cy="755477"/>
              </a:xfrm>
              <a:prstGeom prst="rect">
                <a:avLst/>
              </a:prstGeom>
              <a:solidFill>
                <a:srgbClr val="CC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0722" name="Group 25"/>
              <p:cNvGrpSpPr>
                <a:grpSpLocks/>
              </p:cNvGrpSpPr>
              <p:nvPr/>
            </p:nvGrpSpPr>
            <p:grpSpPr bwMode="auto">
              <a:xfrm>
                <a:off x="2821701" y="3197503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23" name="Oval 26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24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69" name="Group 28"/>
            <p:cNvGrpSpPr>
              <a:grpSpLocks/>
            </p:cNvGrpSpPr>
            <p:nvPr/>
          </p:nvGrpSpPr>
          <p:grpSpPr bwMode="auto">
            <a:xfrm>
              <a:off x="7717471" y="4473145"/>
              <a:ext cx="347099" cy="755477"/>
              <a:chOff x="997686" y="3954289"/>
              <a:chExt cx="347099" cy="755477"/>
            </a:xfrm>
          </p:grpSpPr>
          <p:sp>
            <p:nvSpPr>
              <p:cNvPr id="70717" name="Rectangle 29"/>
              <p:cNvSpPr>
                <a:spLocks noChangeArrowheads="1"/>
              </p:cNvSpPr>
              <p:nvPr/>
            </p:nvSpPr>
            <p:spPr bwMode="auto">
              <a:xfrm>
                <a:off x="997686" y="3954289"/>
                <a:ext cx="347099" cy="755477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0718" name="Group 30"/>
              <p:cNvGrpSpPr>
                <a:grpSpLocks/>
              </p:cNvGrpSpPr>
              <p:nvPr/>
            </p:nvGrpSpPr>
            <p:grpSpPr bwMode="auto">
              <a:xfrm>
                <a:off x="1022183" y="4162551"/>
                <a:ext cx="298780" cy="338554"/>
                <a:chOff x="2821701" y="3197503"/>
                <a:chExt cx="298780" cy="338554"/>
              </a:xfrm>
            </p:grpSpPr>
            <p:sp>
              <p:nvSpPr>
                <p:cNvPr id="70719" name="Oval 31"/>
                <p:cNvSpPr>
                  <a:spLocks noChangeArrowheads="1"/>
                </p:cNvSpPr>
                <p:nvPr/>
              </p:nvSpPr>
              <p:spPr bwMode="auto">
                <a:xfrm>
                  <a:off x="2862541" y="327101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20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2821701" y="3197503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0" name="Group 33"/>
            <p:cNvGrpSpPr>
              <a:grpSpLocks/>
            </p:cNvGrpSpPr>
            <p:nvPr/>
          </p:nvGrpSpPr>
          <p:grpSpPr bwMode="auto">
            <a:xfrm>
              <a:off x="7562638" y="3777456"/>
              <a:ext cx="298780" cy="656159"/>
              <a:chOff x="4760251" y="2300242"/>
              <a:chExt cx="298780" cy="656159"/>
            </a:xfrm>
          </p:grpSpPr>
          <p:cxnSp>
            <p:nvCxnSpPr>
              <p:cNvPr id="7071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4912310" y="259295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4" name="Group 35"/>
              <p:cNvGrpSpPr>
                <a:grpSpLocks/>
              </p:cNvGrpSpPr>
              <p:nvPr/>
            </p:nvGrpSpPr>
            <p:grpSpPr bwMode="auto">
              <a:xfrm>
                <a:off x="4760251" y="2300242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5" name="Oval 36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1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5</a:t>
                  </a:r>
                </a:p>
              </p:txBody>
            </p:sp>
          </p:grpSp>
        </p:grpSp>
        <p:grpSp>
          <p:nvGrpSpPr>
            <p:cNvPr id="70671" name="Group 38"/>
            <p:cNvGrpSpPr>
              <a:grpSpLocks/>
            </p:cNvGrpSpPr>
            <p:nvPr/>
          </p:nvGrpSpPr>
          <p:grpSpPr bwMode="auto">
            <a:xfrm>
              <a:off x="7921722" y="5243485"/>
              <a:ext cx="298780" cy="677232"/>
              <a:chOff x="5119335" y="3766271"/>
              <a:chExt cx="298780" cy="677232"/>
            </a:xfrm>
          </p:grpSpPr>
          <p:cxnSp>
            <p:nvCxnSpPr>
              <p:cNvPr id="70709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256634" y="3766271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5119335" y="4104949"/>
                <a:ext cx="298780" cy="338554"/>
                <a:chOff x="6623318" y="3519940"/>
                <a:chExt cx="298780" cy="338554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>
                  <a:off x="6668221" y="3597533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0066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1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623318" y="3519940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5</a:t>
                  </a:r>
                </a:p>
              </p:txBody>
            </p:sp>
          </p:grpSp>
        </p:grpSp>
        <p:cxnSp>
          <p:nvCxnSpPr>
            <p:cNvPr id="70672" name="Straight Connector 44"/>
            <p:cNvCxnSpPr>
              <a:cxnSpLocks noChangeShapeType="1"/>
            </p:cNvCxnSpPr>
            <p:nvPr/>
          </p:nvCxnSpPr>
          <p:spPr bwMode="auto">
            <a:xfrm>
              <a:off x="5719372" y="3788391"/>
              <a:ext cx="12403" cy="653561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3" name="Oval 46"/>
            <p:cNvSpPr>
              <a:spLocks noChangeArrowheads="1"/>
            </p:cNvSpPr>
            <p:nvPr/>
          </p:nvSpPr>
          <p:spPr bwMode="auto">
            <a:xfrm>
              <a:off x="5613334" y="3583570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74" name="TextBox 47"/>
            <p:cNvSpPr txBox="1">
              <a:spLocks noChangeArrowheads="1"/>
            </p:cNvSpPr>
            <p:nvPr/>
          </p:nvSpPr>
          <p:spPr bwMode="auto">
            <a:xfrm>
              <a:off x="5580789" y="3505977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cs typeface="Arial" charset="0"/>
                </a:rPr>
                <a:t>2</a:t>
              </a:r>
            </a:p>
          </p:txBody>
        </p:sp>
        <p:cxnSp>
          <p:nvCxnSpPr>
            <p:cNvPr id="70675" name="Straight Connector 49"/>
            <p:cNvCxnSpPr>
              <a:cxnSpLocks noChangeShapeType="1"/>
            </p:cNvCxnSpPr>
            <p:nvPr/>
          </p:nvCxnSpPr>
          <p:spPr bwMode="auto">
            <a:xfrm>
              <a:off x="6296825" y="524207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76" name="Oval 51"/>
            <p:cNvSpPr>
              <a:spLocks noChangeArrowheads="1"/>
            </p:cNvSpPr>
            <p:nvPr/>
          </p:nvSpPr>
          <p:spPr bwMode="auto">
            <a:xfrm>
              <a:off x="6202528" y="5656439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77" name="TextBox 52"/>
            <p:cNvSpPr txBox="1">
              <a:spLocks noChangeArrowheads="1"/>
            </p:cNvSpPr>
            <p:nvPr/>
          </p:nvSpPr>
          <p:spPr bwMode="auto">
            <a:xfrm>
              <a:off x="6165793" y="557884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cs typeface="Arial" charset="0"/>
                </a:rPr>
                <a:t>3</a:t>
              </a:r>
            </a:p>
          </p:txBody>
        </p:sp>
        <p:grpSp>
          <p:nvGrpSpPr>
            <p:cNvPr id="70678" name="Group 53"/>
            <p:cNvGrpSpPr>
              <a:grpSpLocks/>
            </p:cNvGrpSpPr>
            <p:nvPr/>
          </p:nvGrpSpPr>
          <p:grpSpPr bwMode="auto">
            <a:xfrm>
              <a:off x="5428022" y="3794120"/>
              <a:ext cx="298780" cy="640969"/>
              <a:chOff x="2625635" y="2316906"/>
              <a:chExt cx="298780" cy="640969"/>
            </a:xfrm>
          </p:grpSpPr>
          <p:cxnSp>
            <p:nvCxnSpPr>
              <p:cNvPr id="70705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2774013" y="25944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6" name="Group 55"/>
              <p:cNvGrpSpPr>
                <a:grpSpLocks/>
              </p:cNvGrpSpPr>
              <p:nvPr/>
            </p:nvGrpSpPr>
            <p:grpSpPr bwMode="auto">
              <a:xfrm>
                <a:off x="2625635" y="2316906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7" name="Oval 5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0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1</a:t>
                  </a:r>
                </a:p>
              </p:txBody>
            </p:sp>
          </p:grpSp>
        </p:grpSp>
        <p:grpSp>
          <p:nvGrpSpPr>
            <p:cNvPr id="70679" name="Group 58"/>
            <p:cNvGrpSpPr>
              <a:grpSpLocks/>
            </p:cNvGrpSpPr>
            <p:nvPr/>
          </p:nvGrpSpPr>
          <p:grpSpPr bwMode="auto">
            <a:xfrm>
              <a:off x="5809809" y="5253541"/>
              <a:ext cx="298780" cy="659661"/>
              <a:chOff x="3007422" y="3776327"/>
              <a:chExt cx="298780" cy="659661"/>
            </a:xfrm>
          </p:grpSpPr>
          <p:cxnSp>
            <p:nvCxnSpPr>
              <p:cNvPr id="7070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3148837" y="3776327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702" name="Group 60"/>
              <p:cNvGrpSpPr>
                <a:grpSpLocks/>
              </p:cNvGrpSpPr>
              <p:nvPr/>
            </p:nvGrpSpPr>
            <p:grpSpPr bwMode="auto">
              <a:xfrm>
                <a:off x="3007422" y="4097434"/>
                <a:ext cx="298780" cy="338554"/>
                <a:chOff x="7118580" y="4088704"/>
                <a:chExt cx="298780" cy="338554"/>
              </a:xfrm>
            </p:grpSpPr>
            <p:sp>
              <p:nvSpPr>
                <p:cNvPr id="70703" name="Oval 6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0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7118580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1</a:t>
                  </a:r>
                </a:p>
              </p:txBody>
            </p:sp>
          </p:grpSp>
        </p:grpSp>
        <p:cxnSp>
          <p:nvCxnSpPr>
            <p:cNvPr id="70680" name="Straight Connector 64"/>
            <p:cNvCxnSpPr>
              <a:cxnSpLocks noChangeShapeType="1"/>
            </p:cNvCxnSpPr>
            <p:nvPr/>
          </p:nvCxnSpPr>
          <p:spPr bwMode="auto">
            <a:xfrm>
              <a:off x="5847222" y="4089283"/>
              <a:ext cx="12251" cy="363445"/>
            </a:xfrm>
            <a:prstGeom prst="line">
              <a:avLst/>
            </a:prstGeom>
            <a:noFill/>
            <a:ln w="22225">
              <a:solidFill>
                <a:srgbClr val="0066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681" name="Oval 66"/>
            <p:cNvSpPr>
              <a:spLocks noChangeArrowheads="1"/>
            </p:cNvSpPr>
            <p:nvPr/>
          </p:nvSpPr>
          <p:spPr bwMode="auto">
            <a:xfrm>
              <a:off x="5745055" y="3887666"/>
              <a:ext cx="220510" cy="20009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82" name="TextBox 67"/>
            <p:cNvSpPr txBox="1">
              <a:spLocks noChangeArrowheads="1"/>
            </p:cNvSpPr>
            <p:nvPr/>
          </p:nvSpPr>
          <p:spPr bwMode="auto">
            <a:xfrm>
              <a:off x="5712513" y="381426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cs typeface="Arial" charset="0"/>
                </a:rPr>
                <a:t>3</a:t>
              </a:r>
            </a:p>
          </p:txBody>
        </p:sp>
        <p:grpSp>
          <p:nvGrpSpPr>
            <p:cNvPr id="70683" name="Group 68"/>
            <p:cNvGrpSpPr>
              <a:grpSpLocks/>
            </p:cNvGrpSpPr>
            <p:nvPr/>
          </p:nvGrpSpPr>
          <p:grpSpPr bwMode="auto">
            <a:xfrm>
              <a:off x="6527391" y="5239838"/>
              <a:ext cx="298780" cy="670225"/>
              <a:chOff x="3366049" y="3770526"/>
              <a:chExt cx="298780" cy="670225"/>
            </a:xfrm>
          </p:grpSpPr>
          <p:cxnSp>
            <p:nvCxnSpPr>
              <p:cNvPr id="70697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3496795" y="3770526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8" name="Group 70"/>
              <p:cNvGrpSpPr>
                <a:grpSpLocks/>
              </p:cNvGrpSpPr>
              <p:nvPr/>
            </p:nvGrpSpPr>
            <p:grpSpPr bwMode="auto">
              <a:xfrm>
                <a:off x="3366049" y="4102197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9" name="Oval 7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700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3</a:t>
                  </a:r>
                </a:p>
              </p:txBody>
            </p:sp>
          </p:grpSp>
        </p:grpSp>
        <p:grpSp>
          <p:nvGrpSpPr>
            <p:cNvPr id="70684" name="Group 73"/>
            <p:cNvGrpSpPr>
              <a:grpSpLocks/>
            </p:cNvGrpSpPr>
            <p:nvPr/>
          </p:nvGrpSpPr>
          <p:grpSpPr bwMode="auto">
            <a:xfrm>
              <a:off x="6866713" y="5236793"/>
              <a:ext cx="298780" cy="680611"/>
              <a:chOff x="4064326" y="3759579"/>
              <a:chExt cx="298780" cy="680611"/>
            </a:xfrm>
          </p:grpSpPr>
          <p:cxnSp>
            <p:nvCxnSpPr>
              <p:cNvPr id="70693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4196385" y="3759579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4" name="Group 75"/>
              <p:cNvGrpSpPr>
                <a:grpSpLocks/>
              </p:cNvGrpSpPr>
              <p:nvPr/>
            </p:nvGrpSpPr>
            <p:grpSpPr bwMode="auto">
              <a:xfrm>
                <a:off x="4064326" y="4101636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5" name="Oval 76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696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4</a:t>
                  </a:r>
                </a:p>
              </p:txBody>
            </p:sp>
          </p:grpSp>
        </p:grpSp>
        <p:grpSp>
          <p:nvGrpSpPr>
            <p:cNvPr id="70685" name="Group 78"/>
            <p:cNvGrpSpPr>
              <a:grpSpLocks/>
            </p:cNvGrpSpPr>
            <p:nvPr/>
          </p:nvGrpSpPr>
          <p:grpSpPr bwMode="auto">
            <a:xfrm>
              <a:off x="6330954" y="3789805"/>
              <a:ext cx="298780" cy="646584"/>
              <a:chOff x="3528567" y="2312591"/>
              <a:chExt cx="298780" cy="646584"/>
            </a:xfrm>
          </p:grpSpPr>
          <p:cxnSp>
            <p:nvCxnSpPr>
              <p:cNvPr id="70689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3677779" y="2595730"/>
                <a:ext cx="12251" cy="36344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0690" name="Group 80"/>
              <p:cNvGrpSpPr>
                <a:grpSpLocks/>
              </p:cNvGrpSpPr>
              <p:nvPr/>
            </p:nvGrpSpPr>
            <p:grpSpPr bwMode="auto">
              <a:xfrm>
                <a:off x="3528567" y="2312591"/>
                <a:ext cx="298780" cy="338554"/>
                <a:chOff x="7126748" y="4088704"/>
                <a:chExt cx="298780" cy="338554"/>
              </a:xfrm>
            </p:grpSpPr>
            <p:sp>
              <p:nvSpPr>
                <p:cNvPr id="70691" name="Oval 81"/>
                <p:cNvSpPr>
                  <a:spLocks noChangeArrowheads="1"/>
                </p:cNvSpPr>
                <p:nvPr/>
              </p:nvSpPr>
              <p:spPr bwMode="auto">
                <a:xfrm>
                  <a:off x="7163482" y="4166297"/>
                  <a:ext cx="220510" cy="200099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692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126748" y="4088704"/>
                  <a:ext cx="2987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600">
                      <a:cs typeface="Arial" charset="0"/>
                    </a:rPr>
                    <a:t>4</a:t>
                  </a:r>
                </a:p>
              </p:txBody>
            </p:sp>
          </p:grpSp>
        </p:grpSp>
        <p:sp>
          <p:nvSpPr>
            <p:cNvPr id="70686" name="TextBox 83"/>
            <p:cNvSpPr txBox="1">
              <a:spLocks noChangeArrowheads="1"/>
            </p:cNvSpPr>
            <p:nvPr/>
          </p:nvSpPr>
          <p:spPr bwMode="auto">
            <a:xfrm>
              <a:off x="4743786" y="4062076"/>
              <a:ext cx="806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>
                  <a:cs typeface="Arial" charset="0"/>
                </a:rPr>
                <a:t>arrivals</a:t>
              </a:r>
            </a:p>
          </p:txBody>
        </p:sp>
        <p:sp>
          <p:nvSpPr>
            <p:cNvPr id="70687" name="TextBox 84"/>
            <p:cNvSpPr txBox="1">
              <a:spLocks noChangeArrowheads="1"/>
            </p:cNvSpPr>
            <p:nvPr/>
          </p:nvSpPr>
          <p:spPr bwMode="auto">
            <a:xfrm>
              <a:off x="4767502" y="5260730"/>
              <a:ext cx="10865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i="1">
                  <a:cs typeface="Arial" charset="0"/>
                </a:rPr>
                <a:t>departures</a:t>
              </a:r>
            </a:p>
          </p:txBody>
        </p:sp>
        <p:sp>
          <p:nvSpPr>
            <p:cNvPr id="70688" name="TextBox 85"/>
            <p:cNvSpPr txBox="1">
              <a:spLocks noChangeArrowheads="1"/>
            </p:cNvSpPr>
            <p:nvPr/>
          </p:nvSpPr>
          <p:spPr bwMode="auto">
            <a:xfrm>
              <a:off x="4789885" y="4566958"/>
              <a:ext cx="860255" cy="59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75"/>
                </a:lnSpc>
              </a:pPr>
              <a:r>
                <a:rPr lang="en-US" sz="1400" i="1">
                  <a:cs typeface="Arial" charset="0"/>
                </a:rPr>
                <a:t>packet in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75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6350"/>
            <a:ext cx="7772400" cy="49085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Weighted Fair Queuing (WFQ): </a:t>
            </a:r>
          </a:p>
          <a:p>
            <a:r>
              <a:rPr lang="en-US" dirty="0">
                <a:latin typeface="Gill Sans MT" charset="0"/>
              </a:rPr>
              <a:t>generalized Round Robin</a:t>
            </a:r>
          </a:p>
          <a:p>
            <a:r>
              <a:rPr lang="en-US" dirty="0">
                <a:latin typeface="Gill Sans MT" charset="0"/>
              </a:rPr>
              <a:t>each class gets weighted amount of service in each </a:t>
            </a:r>
            <a:r>
              <a:rPr lang="en-US" dirty="0" smtClean="0">
                <a:latin typeface="Gill Sans MT" charset="0"/>
              </a:rPr>
              <a:t>cycle </a:t>
            </a:r>
            <a:r>
              <a:rPr lang="mr-IN" dirty="0" smtClean="0">
                <a:latin typeface="Gill Sans MT" charset="0"/>
              </a:rPr>
              <a:t>–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how are weights determined?</a:t>
            </a:r>
            <a:endParaRPr lang="en-US" dirty="0">
              <a:solidFill>
                <a:srgbClr val="FF0000"/>
              </a:solidFill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real-world example?</a:t>
            </a:r>
          </a:p>
          <a:p>
            <a:endParaRPr lang="en-US" dirty="0">
              <a:latin typeface="Gill Sans MT" charset="0"/>
            </a:endParaRPr>
          </a:p>
        </p:txBody>
      </p:sp>
      <p:pic>
        <p:nvPicPr>
          <p:cNvPr id="72706" name="Picture 4" descr="666 W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844925"/>
            <a:ext cx="52435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Scheduling policies: still more</a:t>
            </a:r>
          </a:p>
        </p:txBody>
      </p:sp>
    </p:spTree>
    <p:extLst>
      <p:ext uri="{BB962C8B-B14F-4D97-AF65-F5344CB8AC3E}">
        <p14:creationId xmlns:p14="http://schemas.microsoft.com/office/powerpoint/2010/main" val="98802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D918DF-6F3A-7944-9EBE-191BF8353980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9B3DF2-F509-1F41-A621-FECC1BBC4FF5}" type="slidenum">
              <a:rPr lang="en-US" sz="1400"/>
              <a:pPr/>
              <a:t>25</a:t>
            </a:fld>
            <a:endParaRPr lang="en-US" sz="1400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827838" cy="1031875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Forwarding vs. Routing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Forwarding: data plane –moving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Directing a data packet to an outgoing link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Individual router </a:t>
            </a:r>
            <a:r>
              <a:rPr lang="en-US" i="1" dirty="0">
                <a:latin typeface="Times New Roman" charset="0"/>
                <a:ea typeface="ＭＳ Ｐゴシック" charset="0"/>
              </a:rPr>
              <a:t>using</a:t>
            </a:r>
            <a:r>
              <a:rPr lang="en-US" dirty="0">
                <a:latin typeface="Times New Roman" charset="0"/>
                <a:ea typeface="ＭＳ Ｐゴシック" charset="0"/>
              </a:rPr>
              <a:t> a forwarding table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Routing: control plane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Computing paths the packets will follow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Routers talking amongst themselves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Individual router </a:t>
            </a:r>
            <a:r>
              <a:rPr lang="en-US" i="1" dirty="0">
                <a:latin typeface="Times New Roman" charset="0"/>
                <a:ea typeface="ＭＳ Ｐゴシック" charset="0"/>
              </a:rPr>
              <a:t>creating</a:t>
            </a:r>
            <a:r>
              <a:rPr lang="en-US" dirty="0">
                <a:latin typeface="Times New Roman" charset="0"/>
                <a:ea typeface="ＭＳ Ｐゴシック" charset="0"/>
              </a:rPr>
              <a:t> a forwarding table</a:t>
            </a:r>
          </a:p>
        </p:txBody>
      </p:sp>
      <p:grpSp>
        <p:nvGrpSpPr>
          <p:cNvPr id="20486" name="Group 4"/>
          <p:cNvGrpSpPr>
            <a:grpSpLocks/>
          </p:cNvGrpSpPr>
          <p:nvPr/>
        </p:nvGrpSpPr>
        <p:grpSpPr bwMode="auto">
          <a:xfrm>
            <a:off x="3228975" y="5656263"/>
            <a:ext cx="590550" cy="430212"/>
            <a:chOff x="3120" y="2880"/>
            <a:chExt cx="144" cy="96"/>
          </a:xfrm>
        </p:grpSpPr>
        <p:sp>
          <p:nvSpPr>
            <p:cNvPr id="20568" name="Oval 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Rectangle 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Rectangle 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Oval 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2" name="Group 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20575" name="Group 1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20585" name="Freeform 1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6" name="Freeform 1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7" name="Freeform 1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8" name="Freeform 1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9" name="Freeform 1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Freeform 1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Freeform 1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" name="Freeform 1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76" name="Group 1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20577" name="Freeform 2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8" name="Freeform 2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9" name="Freeform 2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0" name="Freeform 2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1" name="Freeform 2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2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3" name="Freeform 2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4" name="Freeform 2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73" name="Line 2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2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7" name="Group 30"/>
          <p:cNvGrpSpPr>
            <a:grpSpLocks/>
          </p:cNvGrpSpPr>
          <p:nvPr/>
        </p:nvGrpSpPr>
        <p:grpSpPr bwMode="auto">
          <a:xfrm>
            <a:off x="1422400" y="5656263"/>
            <a:ext cx="590550" cy="430212"/>
            <a:chOff x="3120" y="2880"/>
            <a:chExt cx="144" cy="96"/>
          </a:xfrm>
        </p:grpSpPr>
        <p:sp>
          <p:nvSpPr>
            <p:cNvPr id="20543" name="Oval 31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Rectangle 3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Rectangle 3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Oval 34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47" name="Group 35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20550" name="Group 36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20560" name="Freeform 3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1" name="Freeform 3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2" name="Freeform 3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3" name="Freeform 4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4" name="Freeform 4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5" name="Freeform 4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6" name="Freeform 4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7" name="Freeform 4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51" name="Group 45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20552" name="Freeform 4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3" name="Freeform 4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4" name="Freeform 4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5" name="Freeform 4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6" name="Freeform 5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7" name="Freeform 5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8" name="Freeform 5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9" name="Freeform 5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48" name="Line 54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55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" name="Line 56"/>
          <p:cNvSpPr>
            <a:spLocks noChangeShapeType="1"/>
          </p:cNvSpPr>
          <p:nvPr/>
        </p:nvSpPr>
        <p:spPr bwMode="auto">
          <a:xfrm flipV="1">
            <a:off x="1951038" y="5902325"/>
            <a:ext cx="12922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9" name="Group 57"/>
          <p:cNvGrpSpPr>
            <a:grpSpLocks/>
          </p:cNvGrpSpPr>
          <p:nvPr/>
        </p:nvGrpSpPr>
        <p:grpSpPr bwMode="auto">
          <a:xfrm>
            <a:off x="5051425" y="5656263"/>
            <a:ext cx="590550" cy="430212"/>
            <a:chOff x="3120" y="2880"/>
            <a:chExt cx="144" cy="96"/>
          </a:xfrm>
        </p:grpSpPr>
        <p:sp>
          <p:nvSpPr>
            <p:cNvPr id="20518" name="Oval 58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Rectangle 59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Rectangle 60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Oval 61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2" name="Group 62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20525" name="Group 63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20535" name="Freeform 64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6" name="Freeform 65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7" name="Freeform 66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8" name="Freeform 67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9" name="Freeform 68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0" name="Freeform 69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1" name="Freeform 70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2" name="Freeform 71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26" name="Group 72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20527" name="Freeform 73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8" name="Freeform 74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9" name="Freeform 75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0" name="Freeform 76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77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2" name="Freeform 78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3" name="Freeform 79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4" name="Freeform 80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23" name="Line 81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82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0" name="Line 83"/>
          <p:cNvSpPr>
            <a:spLocks noChangeShapeType="1"/>
          </p:cNvSpPr>
          <p:nvPr/>
        </p:nvSpPr>
        <p:spPr bwMode="auto">
          <a:xfrm flipV="1">
            <a:off x="3790950" y="5903913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1" name="Group 84"/>
          <p:cNvGrpSpPr>
            <a:grpSpLocks/>
          </p:cNvGrpSpPr>
          <p:nvPr/>
        </p:nvGrpSpPr>
        <p:grpSpPr bwMode="auto">
          <a:xfrm>
            <a:off x="6861175" y="5656263"/>
            <a:ext cx="590550" cy="430212"/>
            <a:chOff x="3120" y="2880"/>
            <a:chExt cx="144" cy="96"/>
          </a:xfrm>
        </p:grpSpPr>
        <p:sp>
          <p:nvSpPr>
            <p:cNvPr id="20493" name="Oval 8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Rectangle 8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Rectangle 8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Oval 8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7" name="Group 8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20500" name="Group 9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20510" name="Freeform 9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1" name="Freeform 9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Freeform 9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Freeform 9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4" name="Freeform 9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Freeform 9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6" name="Freeform 9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7" name="Freeform 9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01" name="Group 9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20502" name="Freeform 10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3" name="Freeform 10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Freeform 10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5" name="Freeform 10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10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10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10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10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498" name="Line 10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0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2" name="Line 110"/>
          <p:cNvSpPr>
            <a:spLocks noChangeShapeType="1"/>
          </p:cNvSpPr>
          <p:nvPr/>
        </p:nvSpPr>
        <p:spPr bwMode="auto">
          <a:xfrm flipV="1">
            <a:off x="5640388" y="5903913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The Internet network layer</a:t>
            </a:r>
            <a:endParaRPr lang="en-US">
              <a:latin typeface="Gill Sans MT" charset="0"/>
            </a:endParaRPr>
          </a:p>
        </p:txBody>
      </p: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75805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forwarding</a:t>
              </a:r>
            </a:p>
            <a:p>
              <a:pPr algn="ctr"/>
              <a:r>
                <a:rPr lang="en-US" sz="1800"/>
                <a:t>table</a:t>
              </a:r>
            </a:p>
          </p:txBody>
        </p:sp>
        <p:sp>
          <p:nvSpPr>
            <p:cNvPr id="75808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75782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>
                <a:solidFill>
                  <a:srgbClr val="CC0000"/>
                </a:solidFill>
                <a:latin typeface="Gill Sans MT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sz="1600"/>
              <a:t> path selection</a:t>
            </a:r>
          </a:p>
          <a:p>
            <a:pPr>
              <a:buFontTx/>
              <a:buChar char="•"/>
            </a:pPr>
            <a:r>
              <a:rPr lang="en-US" sz="1600"/>
              <a:t> RIP, OSPF, BGP</a:t>
            </a:r>
            <a:endParaRPr lang="en-US" sz="1800"/>
          </a:p>
        </p:txBody>
      </p:sp>
      <p:sp>
        <p:nvSpPr>
          <p:cNvPr id="75787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8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75802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  <a:latin typeface="Gill Sans MT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 packet handling conventions</a:t>
              </a:r>
              <a:endParaRPr lang="en-US" sz="1800"/>
            </a:p>
          </p:txBody>
        </p:sp>
      </p:grpSp>
      <p:sp>
        <p:nvSpPr>
          <p:cNvPr id="75789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CC0000"/>
                </a:solidFill>
                <a:latin typeface="Gill Sans MT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sz="1600"/>
              <a:t> error reporting</a:t>
            </a:r>
          </a:p>
          <a:p>
            <a:pPr>
              <a:buFontTx/>
              <a:buChar char="•"/>
            </a:pPr>
            <a:r>
              <a:rPr lang="en-US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sz="1800"/>
          </a:p>
        </p:txBody>
      </p:sp>
      <p:sp>
        <p:nvSpPr>
          <p:cNvPr id="75792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</a:rPr>
              <a:t>transport layer: TCP, UDP</a:t>
            </a:r>
            <a:endParaRPr lang="en-US" sz="1800"/>
          </a:p>
        </p:txBody>
      </p:sp>
      <p:sp>
        <p:nvSpPr>
          <p:cNvPr id="75794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</a:rPr>
              <a:t>link layer</a:t>
            </a:r>
            <a:endParaRPr lang="en-US" sz="1800"/>
          </a:p>
        </p:txBody>
      </p:sp>
      <p:sp>
        <p:nvSpPr>
          <p:cNvPr id="75795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</a:rPr>
              <a:t>physical layer</a:t>
            </a:r>
            <a:endParaRPr lang="en-US" sz="1800"/>
          </a:p>
        </p:txBody>
      </p:sp>
      <p:sp>
        <p:nvSpPr>
          <p:cNvPr id="75796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>
                <a:solidFill>
                  <a:srgbClr val="CC0000"/>
                </a:solidFill>
              </a:rPr>
              <a:t>layer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75797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31B35F-1750-DD46-9F63-AA7E46B92519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8ECB82-3FCF-194C-AF28-36E34B27EDA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05" y="2039555"/>
            <a:ext cx="8519414" cy="3142766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cs typeface="+mj-cs"/>
              </a:rPr>
              <a:t>Router Tasks 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Packet Forwarding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Pack Dropping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Rewrite Header</a:t>
            </a:r>
            <a:br>
              <a:rPr lang="en-US" sz="2800" dirty="0" smtClean="0">
                <a:cs typeface="+mj-cs"/>
              </a:rPr>
            </a:br>
            <a:r>
              <a:rPr lang="en-US" sz="2800" dirty="0" err="1" smtClean="0">
                <a:cs typeface="+mj-cs"/>
              </a:rPr>
              <a:t>Recompute</a:t>
            </a:r>
            <a:r>
              <a:rPr lang="en-US" sz="2800" dirty="0" smtClean="0">
                <a:cs typeface="+mj-cs"/>
              </a:rPr>
              <a:t> Checksum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Fragments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Build the Forwarding Table</a:t>
            </a:r>
            <a:br>
              <a:rPr lang="en-US" sz="2800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615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F82254-7327-7946-9316-FDE282CC3248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1DBD3-79A2-A54A-93FD-0D37F236EE3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28600"/>
            <a:ext cx="7271079" cy="1523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At The Highest Level: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Hop-by-Hop Packet Forwarding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Each router has a forwarding table</a:t>
            </a:r>
          </a:p>
          <a:p>
            <a:pPr lvl="1">
              <a:defRPr/>
            </a:pPr>
            <a:r>
              <a:rPr lang="en-US" sz="2000" dirty="0" smtClean="0"/>
              <a:t>Maps destination addresses…</a:t>
            </a:r>
          </a:p>
          <a:p>
            <a:pPr lvl="1">
              <a:defRPr/>
            </a:pPr>
            <a:r>
              <a:rPr lang="en-US" sz="2000" dirty="0" smtClean="0"/>
              <a:t>… to outgoing interfaces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Upon receiving a packet</a:t>
            </a:r>
          </a:p>
          <a:p>
            <a:pPr lvl="1">
              <a:defRPr/>
            </a:pPr>
            <a:r>
              <a:rPr lang="en-US" sz="2000" dirty="0" smtClean="0"/>
              <a:t>Inspect the destination IP address in the header</a:t>
            </a:r>
          </a:p>
          <a:p>
            <a:pPr lvl="1">
              <a:defRPr/>
            </a:pPr>
            <a:r>
              <a:rPr lang="en-US" sz="2000" dirty="0" smtClean="0"/>
              <a:t>Index into the table</a:t>
            </a:r>
          </a:p>
          <a:p>
            <a:pPr lvl="1">
              <a:defRPr/>
            </a:pPr>
            <a:r>
              <a:rPr lang="en-US" sz="2000" dirty="0" smtClean="0"/>
              <a:t>Determine the outgoing interface</a:t>
            </a:r>
          </a:p>
          <a:p>
            <a:pPr lvl="1">
              <a:defRPr/>
            </a:pPr>
            <a:r>
              <a:rPr lang="en-US" sz="2000" dirty="0" smtClean="0"/>
              <a:t>Forward the packet out that interface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Then, the next router in the path repeats</a:t>
            </a:r>
          </a:p>
          <a:p>
            <a:pPr lvl="1">
              <a:defRPr/>
            </a:pPr>
            <a:r>
              <a:rPr lang="en-US" sz="2000" dirty="0" smtClean="0"/>
              <a:t>And the packet travels along the path to the destination</a:t>
            </a:r>
          </a:p>
        </p:txBody>
      </p:sp>
      <p:pic>
        <p:nvPicPr>
          <p:cNvPr id="16389" name="Picture 4" descr="MCj021568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1201738"/>
            <a:ext cx="14287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7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FE6B26-6921-3547-A94D-56C5A38D00E5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5EE703-A7CE-D14D-9D50-EC054F4C894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848600" cy="1600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Datagram Forwarding - Algorithm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191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Extract destination IP address, </a:t>
            </a:r>
            <a:r>
              <a:rPr lang="en-US" sz="2400" i="1" dirty="0" smtClean="0">
                <a:cs typeface="+mn-cs"/>
              </a:rPr>
              <a:t>Id</a:t>
            </a:r>
            <a:r>
              <a:rPr lang="en-US" sz="2400" dirty="0" smtClean="0">
                <a:cs typeface="+mn-cs"/>
              </a:rPr>
              <a:t> from datagram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Compute IP address of destination network</a:t>
            </a:r>
            <a:r>
              <a:rPr lang="en-US" sz="2400" i="1" dirty="0" smtClean="0">
                <a:cs typeface="+mn-cs"/>
              </a:rPr>
              <a:t> In  (Net Mask)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If </a:t>
            </a:r>
            <a:r>
              <a:rPr lang="en-US" sz="2400" i="1" dirty="0" smtClean="0">
                <a:cs typeface="+mn-cs"/>
              </a:rPr>
              <a:t>In</a:t>
            </a:r>
            <a:r>
              <a:rPr lang="en-US" sz="2400" dirty="0" smtClean="0">
                <a:cs typeface="+mn-cs"/>
              </a:rPr>
              <a:t> matches any directly connected network, send datagram to that network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Else If </a:t>
            </a:r>
            <a:r>
              <a:rPr lang="en-US" sz="2400" i="1" dirty="0" smtClean="0">
                <a:cs typeface="+mn-cs"/>
              </a:rPr>
              <a:t>Id</a:t>
            </a:r>
            <a:r>
              <a:rPr lang="en-US" sz="2400" dirty="0" smtClean="0">
                <a:cs typeface="+mn-cs"/>
              </a:rPr>
              <a:t> appears as a host-specific route, route datagram as specified in table;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Else If </a:t>
            </a:r>
            <a:r>
              <a:rPr lang="en-US" sz="2400" i="1" dirty="0" smtClean="0">
                <a:cs typeface="+mn-cs"/>
              </a:rPr>
              <a:t>In</a:t>
            </a:r>
            <a:r>
              <a:rPr lang="en-US" sz="2400" dirty="0" smtClean="0">
                <a:cs typeface="+mn-cs"/>
              </a:rPr>
              <a:t> appears in routing table, route datagram as specified in the table;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Else if a default route available, route datagram to default gateway; - 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Your Workstation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Else, routing error.</a:t>
            </a:r>
          </a:p>
        </p:txBody>
      </p:sp>
    </p:spTree>
    <p:extLst>
      <p:ext uri="{BB962C8B-B14F-4D97-AF65-F5344CB8AC3E}">
        <p14:creationId xmlns:p14="http://schemas.microsoft.com/office/powerpoint/2010/main" val="363247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4463"/>
            <a:ext cx="7169150" cy="1169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IP </a:t>
            </a:r>
            <a:r>
              <a:rPr lang="en-US" dirty="0" smtClean="0">
                <a:latin typeface="Calibri" charset="0"/>
                <a:ea typeface="ＭＳ Ｐゴシック" charset="0"/>
              </a:rPr>
              <a:t>Suite In Action: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End </a:t>
            </a:r>
            <a:r>
              <a:rPr lang="en-US" dirty="0">
                <a:latin typeface="Calibri" charset="0"/>
                <a:ea typeface="ＭＳ Ｐゴシック" charset="0"/>
              </a:rPr>
              <a:t>Hosts vs. Routers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2E40790-15D6-2A48-AE3E-2EF1E4EF90B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44102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77863" y="5387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528892" y="1547559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8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9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30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0" name="Group 31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44100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44061" name="Group 34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44098" name="Rectangle 35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Text Box 36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62" name="Rectangle 38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2306638" y="5349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44064" name="Group 40"/>
          <p:cNvGrpSpPr>
            <a:grpSpLocks/>
          </p:cNvGrpSpPr>
          <p:nvPr/>
        </p:nvGrpSpPr>
        <p:grpSpPr bwMode="auto">
          <a:xfrm>
            <a:off x="6205538" y="5324475"/>
            <a:ext cx="914400" cy="606425"/>
            <a:chOff x="323" y="3421"/>
            <a:chExt cx="581" cy="367"/>
          </a:xfrm>
        </p:grpSpPr>
        <p:sp>
          <p:nvSpPr>
            <p:cNvPr id="44096" name="Rectangle 41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Text Box 42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44065" name="Line 43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44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46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47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0" name="Rectangle 48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49"/>
          <p:cNvSpPr txBox="1">
            <a:spLocks noChangeArrowheads="1"/>
          </p:cNvSpPr>
          <p:nvPr/>
        </p:nvSpPr>
        <p:spPr bwMode="auto">
          <a:xfrm>
            <a:off x="4902200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2" name="Line 50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51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52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Line 53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Line 54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55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Rectangle 56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57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58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59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Text Box 60"/>
          <p:cNvSpPr txBox="1">
            <a:spLocks noChangeArrowheads="1"/>
          </p:cNvSpPr>
          <p:nvPr/>
        </p:nvSpPr>
        <p:spPr bwMode="auto">
          <a:xfrm>
            <a:off x="798513" y="1162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3" name="Text Box 61"/>
          <p:cNvSpPr txBox="1">
            <a:spLocks noChangeArrowheads="1"/>
          </p:cNvSpPr>
          <p:nvPr/>
        </p:nvSpPr>
        <p:spPr bwMode="auto">
          <a:xfrm>
            <a:off x="7716838" y="114776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4" name="Text Box 62"/>
          <p:cNvSpPr txBox="1">
            <a:spLocks noChangeArrowheads="1"/>
          </p:cNvSpPr>
          <p:nvPr/>
        </p:nvSpPr>
        <p:spPr bwMode="auto">
          <a:xfrm>
            <a:off x="2917825" y="3544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5" name="Text Box 63"/>
          <p:cNvSpPr txBox="1">
            <a:spLocks noChangeArrowheads="1"/>
          </p:cNvSpPr>
          <p:nvPr/>
        </p:nvSpPr>
        <p:spPr bwMode="auto">
          <a:xfrm>
            <a:off x="5548313" y="355917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6" name="Line 64"/>
          <p:cNvSpPr>
            <a:spLocks noChangeShapeType="1"/>
          </p:cNvSpPr>
          <p:nvPr/>
        </p:nvSpPr>
        <p:spPr bwMode="auto">
          <a:xfrm>
            <a:off x="1619250" y="2036763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Line 65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Text Box 66"/>
          <p:cNvSpPr txBox="1">
            <a:spLocks noChangeArrowheads="1"/>
          </p:cNvSpPr>
          <p:nvPr/>
        </p:nvSpPr>
        <p:spPr bwMode="auto">
          <a:xfrm>
            <a:off x="3711575" y="16002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9900"/>
                </a:solidFill>
                <a:latin typeface="Arial" charset="0"/>
                <a:cs typeface="Arial" charset="0"/>
              </a:rPr>
              <a:t>HTTP message</a:t>
            </a:r>
          </a:p>
        </p:txBody>
      </p:sp>
      <p:sp>
        <p:nvSpPr>
          <p:cNvPr id="44089" name="Text Box 67"/>
          <p:cNvSpPr txBox="1">
            <a:spLocks noChangeArrowheads="1"/>
          </p:cNvSpPr>
          <p:nvPr/>
        </p:nvSpPr>
        <p:spPr bwMode="auto">
          <a:xfrm>
            <a:off x="3810000" y="280511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9900"/>
                </a:solidFill>
                <a:latin typeface="Arial" charset="0"/>
                <a:cs typeface="Arial" charset="0"/>
              </a:rPr>
              <a:t>TCP segment</a:t>
            </a:r>
          </a:p>
        </p:txBody>
      </p:sp>
      <p:sp>
        <p:nvSpPr>
          <p:cNvPr id="44090" name="Line 68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Line 69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2" name="Line 70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71"/>
          <p:cNvSpPr txBox="1">
            <a:spLocks noChangeArrowheads="1"/>
          </p:cNvSpPr>
          <p:nvPr/>
        </p:nvSpPr>
        <p:spPr bwMode="auto">
          <a:xfrm>
            <a:off x="1677988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4" name="Text Box 72"/>
          <p:cNvSpPr txBox="1">
            <a:spLocks noChangeArrowheads="1"/>
          </p:cNvSpPr>
          <p:nvPr/>
        </p:nvSpPr>
        <p:spPr bwMode="auto">
          <a:xfrm>
            <a:off x="645477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5" name="Text Box 73"/>
          <p:cNvSpPr txBox="1">
            <a:spLocks noChangeArrowheads="1"/>
          </p:cNvSpPr>
          <p:nvPr/>
        </p:nvSpPr>
        <p:spPr bwMode="auto">
          <a:xfrm>
            <a:off x="413702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1B9C8-AD07-E540-84B3-708066254FD6}" type="datetime1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3D68F5-7AAE-B54B-BCF3-EF9AFD8D33B0}" type="datetime1">
              <a:rPr lang="en-US" smtClean="0"/>
              <a:t>10/9/18</a:t>
            </a:fld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BBE679-138F-C842-81E1-99BCAC94927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Datagram Forwarding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05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Strategy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every datagram contains destination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address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if connected to destination network, then forward to host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if not directly connected, then forward to some router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forwarding table maps network number into next hop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each host has a default router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each router maintains a forwarding table</a:t>
            </a:r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Table Example  	                 </a:t>
            </a:r>
            <a:r>
              <a:rPr lang="en-US" sz="2000" dirty="0" smtClean="0">
                <a:cs typeface="+mn-cs"/>
              </a:rPr>
              <a:t>Network Number	  Next Hop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				                              1		  R3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				                              2		  R1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				                              3		  interface 1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				                              4		  interface 0                      </a:t>
            </a: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5029200" y="4114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5029200" y="4419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7010400" y="4114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08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2CB741-8DAC-4942-9B16-81AC7323A31C}" type="datetime1">
              <a:rPr lang="en-US" smtClean="0"/>
              <a:t>10/9/18</a:t>
            </a:fld>
            <a:endParaRPr lang="en-US"/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EA6BA1-7499-3E4C-B409-6AB9FE471C7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898302" cy="124023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Stupidity of Separate Table Entries Per LAN Address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219199"/>
            <a:ext cx="7900543" cy="510341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If a router had a forwarding entry per IP address</a:t>
            </a:r>
          </a:p>
          <a:p>
            <a:pPr lvl="1">
              <a:defRPr/>
            </a:pPr>
            <a:r>
              <a:rPr lang="en-US" dirty="0" smtClean="0"/>
              <a:t>Match </a:t>
            </a:r>
            <a:r>
              <a:rPr lang="en-US" i="1" dirty="0" smtClean="0"/>
              <a:t>destination address</a:t>
            </a:r>
            <a:r>
              <a:rPr lang="en-US" dirty="0" smtClean="0"/>
              <a:t> of incoming packet</a:t>
            </a:r>
          </a:p>
          <a:p>
            <a:pPr lvl="1">
              <a:defRPr/>
            </a:pPr>
            <a:r>
              <a:rPr lang="en-US" dirty="0" smtClean="0"/>
              <a:t>… to the </a:t>
            </a:r>
            <a:r>
              <a:rPr lang="en-US" i="1" dirty="0" smtClean="0"/>
              <a:t>forwarding-table entry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… to determine the </a:t>
            </a:r>
            <a:r>
              <a:rPr lang="en-US" i="1" dirty="0" smtClean="0"/>
              <a:t>outgoing interface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996950" y="42100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1301750" y="3905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2216150" y="3905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3282950" y="3905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993775" y="36195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889125" y="3600450"/>
            <a:ext cx="625475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955925" y="3600450"/>
            <a:ext cx="625475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125538" y="422433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LAN 1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522538" y="3524250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...</a:t>
            </a: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5645150" y="42100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5949950" y="3905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6864350" y="3905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7931150" y="39052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5641975" y="36195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6537325" y="3600450"/>
            <a:ext cx="625475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7604125" y="3600450"/>
            <a:ext cx="625475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7294563" y="421005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LAN 2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7170738" y="3524250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...</a:t>
            </a:r>
          </a:p>
        </p:txBody>
      </p:sp>
      <p:sp>
        <p:nvSpPr>
          <p:cNvPr id="73750" name="AutoShape 22"/>
          <p:cNvSpPr>
            <a:spLocks noChangeArrowheads="1"/>
          </p:cNvSpPr>
          <p:nvPr/>
        </p:nvSpPr>
        <p:spPr bwMode="auto">
          <a:xfrm>
            <a:off x="2520950" y="45148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router</a:t>
            </a:r>
          </a:p>
        </p:txBody>
      </p:sp>
      <p:sp>
        <p:nvSpPr>
          <p:cNvPr id="73751" name="AutoShape 23"/>
          <p:cNvSpPr>
            <a:spLocks noChangeArrowheads="1"/>
          </p:cNvSpPr>
          <p:nvPr/>
        </p:nvSpPr>
        <p:spPr bwMode="auto">
          <a:xfrm>
            <a:off x="4349750" y="45148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router</a:t>
            </a:r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2825750" y="42100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53" name="AutoShape 25"/>
          <p:cNvSpPr>
            <a:spLocks noChangeArrowheads="1"/>
          </p:cNvSpPr>
          <p:nvPr/>
        </p:nvSpPr>
        <p:spPr bwMode="auto">
          <a:xfrm>
            <a:off x="6178550" y="451485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router</a:t>
            </a:r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6483350" y="42100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3113088" y="4659313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4959350" y="466725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3408363" y="46672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WAN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5235575" y="46672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WAN</a:t>
            </a:r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500063" y="3198813"/>
            <a:ext cx="1144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1.2.3.4</a:t>
            </a:r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1766888" y="3198813"/>
            <a:ext cx="1144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latin typeface="Courier New" charset="0"/>
                <a:cs typeface="+mn-cs"/>
              </a:rPr>
              <a:t>5.6.7.8</a:t>
            </a: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2970213" y="3198813"/>
            <a:ext cx="1144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latin typeface="Courier New" charset="0"/>
                <a:cs typeface="+mn-cs"/>
              </a:rPr>
              <a:t>2.4.6.8</a:t>
            </a:r>
          </a:p>
        </p:txBody>
      </p:sp>
      <p:sp>
        <p:nvSpPr>
          <p:cNvPr id="73762" name="Text Box 34"/>
          <p:cNvSpPr txBox="1">
            <a:spLocks noChangeArrowheads="1"/>
          </p:cNvSpPr>
          <p:nvPr/>
        </p:nvSpPr>
        <p:spPr bwMode="auto">
          <a:xfrm>
            <a:off x="5108575" y="3198813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FF3300"/>
                </a:solidFill>
                <a:latin typeface="Courier New" charset="0"/>
                <a:cs typeface="+mn-cs"/>
              </a:rPr>
              <a:t>1.2.3.5</a:t>
            </a:r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6375400" y="3198813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latin typeface="Courier New" charset="0"/>
                <a:cs typeface="+mn-cs"/>
              </a:rPr>
              <a:t>5.6.7.9</a:t>
            </a:r>
          </a:p>
        </p:txBody>
      </p: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7578725" y="3198813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latin typeface="Courier New" charset="0"/>
                <a:cs typeface="+mn-cs"/>
              </a:rPr>
              <a:t>2.4.6.9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1574800" y="5289550"/>
            <a:ext cx="1144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1.2.3.4</a:t>
            </a: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1587500" y="584993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FF3300"/>
                </a:solidFill>
                <a:latin typeface="Courier New" charset="0"/>
                <a:cs typeface="+mn-cs"/>
              </a:rPr>
              <a:t>1.2.3.5</a:t>
            </a:r>
          </a:p>
        </p:txBody>
      </p:sp>
      <p:sp>
        <p:nvSpPr>
          <p:cNvPr id="73767" name="AutoShape 39"/>
          <p:cNvSpPr>
            <a:spLocks noChangeArrowheads="1"/>
          </p:cNvSpPr>
          <p:nvPr/>
        </p:nvSpPr>
        <p:spPr bwMode="auto">
          <a:xfrm>
            <a:off x="2882900" y="5926138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68" name="Rectangle 40"/>
          <p:cNvSpPr>
            <a:spLocks noChangeArrowheads="1"/>
          </p:cNvSpPr>
          <p:nvPr/>
        </p:nvSpPr>
        <p:spPr bwMode="auto">
          <a:xfrm>
            <a:off x="1538288" y="5157788"/>
            <a:ext cx="2227262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>
            <a:off x="2728913" y="5157788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>
            <a:off x="1538288" y="5772150"/>
            <a:ext cx="2227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1612900" y="6297613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Helvetica" charset="0"/>
                <a:cs typeface="+mn-cs"/>
              </a:rPr>
              <a:t>forwarding table</a:t>
            </a:r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V="1">
            <a:off x="461963" y="5778500"/>
            <a:ext cx="998537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9502" name="Group 45"/>
          <p:cNvGrpSpPr>
            <a:grpSpLocks/>
          </p:cNvGrpSpPr>
          <p:nvPr/>
        </p:nvGrpSpPr>
        <p:grpSpPr bwMode="auto">
          <a:xfrm>
            <a:off x="836613" y="5235575"/>
            <a:ext cx="327025" cy="457200"/>
            <a:chOff x="4505" y="1615"/>
            <a:chExt cx="206" cy="288"/>
          </a:xfrm>
        </p:grpSpPr>
        <p:sp>
          <p:nvSpPr>
            <p:cNvPr id="73774" name="Rectangle 4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75" name="Rectangle 4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3776" name="Line 48"/>
          <p:cNvSpPr>
            <a:spLocks noChangeShapeType="1"/>
          </p:cNvSpPr>
          <p:nvPr/>
        </p:nvSpPr>
        <p:spPr bwMode="auto">
          <a:xfrm>
            <a:off x="1614488" y="4659313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77" name="AutoShape 49"/>
          <p:cNvSpPr>
            <a:spLocks noChangeArrowheads="1"/>
          </p:cNvSpPr>
          <p:nvPr/>
        </p:nvSpPr>
        <p:spPr bwMode="auto">
          <a:xfrm>
            <a:off x="3035300" y="5195888"/>
            <a:ext cx="422275" cy="4222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2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1B6D5C-A088-E84D-B564-87F4F080DBE0}" type="datetime1">
              <a:rPr lang="en-US" smtClean="0"/>
              <a:t>10/9/18</a:t>
            </a:fld>
            <a:endParaRPr lang="en-US"/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D6A15F-B8F8-DB44-B05F-52B3DD1732D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"/>
            <a:ext cx="7084756" cy="117737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Separate Entry Per 24-bit Prefix, if only</a:t>
            </a:r>
            <a:r>
              <a:rPr lang="mr-IN" dirty="0" smtClean="0">
                <a:cs typeface="+mj-cs"/>
              </a:rPr>
              <a:t>…</a:t>
            </a:r>
            <a:r>
              <a:rPr lang="en-US" dirty="0" smtClean="0">
                <a:cs typeface="+mj-cs"/>
              </a:rPr>
              <a:t>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016125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If the router had an entry per 24-bit prefix</a:t>
            </a:r>
          </a:p>
          <a:p>
            <a:pPr lvl="1">
              <a:defRPr/>
            </a:pPr>
            <a:r>
              <a:rPr lang="en-US" smtClean="0"/>
              <a:t>Look only at the top 24 bits of the destination address</a:t>
            </a:r>
          </a:p>
          <a:p>
            <a:pPr lvl="1">
              <a:defRPr/>
            </a:pPr>
            <a:r>
              <a:rPr lang="en-US" smtClean="0"/>
              <a:t>Index into the table to determine the next-hop interface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125538" y="39925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LAN 1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522538" y="3292475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...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7378700" y="3978275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LAN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7170738" y="3292475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...</a:t>
            </a:r>
          </a:p>
        </p:txBody>
      </p:sp>
      <p:sp>
        <p:nvSpPr>
          <p:cNvPr id="74774" name="AutoShape 22"/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router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router</a:t>
            </a:r>
          </a:p>
        </p:txBody>
      </p:sp>
      <p:sp>
        <p:nvSpPr>
          <p:cNvPr id="74776" name="AutoShape 24"/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router</a:t>
            </a:r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408363" y="4435475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WAN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5235575" y="4435475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WAN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500063" y="2967038"/>
            <a:ext cx="1144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1.2.3.4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1690688" y="2967038"/>
            <a:ext cx="1144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1.2.3.7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2832100" y="2967038"/>
            <a:ext cx="1419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1.2.3.156</a:t>
            </a: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5108575" y="296703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FF3300"/>
                </a:solidFill>
                <a:latin typeface="Courier New" charset="0"/>
                <a:cs typeface="+mn-cs"/>
              </a:rPr>
              <a:t>5.6.7.8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6259513" y="2967038"/>
            <a:ext cx="1144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FF3300"/>
                </a:solidFill>
                <a:latin typeface="Courier New" charset="0"/>
                <a:cs typeface="+mn-cs"/>
              </a:rPr>
              <a:t>5.6.7.9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7440613" y="2967038"/>
            <a:ext cx="1419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FF3300"/>
                </a:solidFill>
                <a:latin typeface="Courier New" charset="0"/>
                <a:cs typeface="+mn-cs"/>
              </a:rPr>
              <a:t>5.6.7.212</a:t>
            </a:r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1782763" y="504666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1.2.3.0/24</a:t>
            </a:r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1795463" y="560705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FF3300"/>
                </a:solidFill>
                <a:latin typeface="Courier New" charset="0"/>
                <a:cs typeface="+mn-cs"/>
              </a:rPr>
              <a:t>5.6.7.0/24</a:t>
            </a:r>
          </a:p>
        </p:txBody>
      </p:sp>
      <p:sp>
        <p:nvSpPr>
          <p:cNvPr id="74791" name="AutoShape 39"/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93" name="Line 41"/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95" name="Text Box 43"/>
          <p:cNvSpPr txBox="1">
            <a:spLocks noChangeArrowheads="1"/>
          </p:cNvSpPr>
          <p:nvPr/>
        </p:nvSpPr>
        <p:spPr bwMode="auto">
          <a:xfrm>
            <a:off x="1836738" y="6054725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Helvetica" charset="0"/>
                <a:cs typeface="+mn-cs"/>
              </a:rPr>
              <a:t>forwarding table</a:t>
            </a:r>
          </a:p>
        </p:txBody>
      </p:sp>
      <p:sp>
        <p:nvSpPr>
          <p:cNvPr id="74796" name="Line 44"/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0526" name="Group 45"/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74798" name="Rectangle 4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99" name="Rectangle 4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4800" name="Line 48"/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801" name="AutoShape 49"/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6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57ABD1-9FEF-7F4C-8B46-5A27EE86511B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195E99-68A9-0243-8011-7658B2B62401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52399"/>
            <a:ext cx="7690282" cy="122893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History: Separate Entry per </a:t>
            </a:r>
            <a:r>
              <a:rPr lang="en-US" dirty="0" err="1" smtClean="0">
                <a:cs typeface="+mj-cs"/>
              </a:rPr>
              <a:t>Classful</a:t>
            </a:r>
            <a:r>
              <a:rPr lang="en-US" dirty="0" smtClean="0">
                <a:cs typeface="+mj-cs"/>
              </a:rPr>
              <a:t> Address, limited future</a:t>
            </a:r>
            <a:r>
              <a:rPr lang="mr-IN" dirty="0" smtClean="0">
                <a:cs typeface="+mj-cs"/>
              </a:rPr>
              <a:t>…</a:t>
            </a:r>
            <a:endParaRPr lang="en-US" dirty="0" smtClean="0">
              <a:cs typeface="+mj-cs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4130" y="1517897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If the router had an entry per </a:t>
            </a:r>
            <a:r>
              <a:rPr lang="en-US" sz="2400" dirty="0" err="1" smtClean="0">
                <a:cs typeface="+mn-cs"/>
              </a:rPr>
              <a:t>classful</a:t>
            </a:r>
            <a:r>
              <a:rPr lang="en-US" sz="2400" dirty="0" smtClean="0">
                <a:cs typeface="+mn-cs"/>
              </a:rPr>
              <a:t> prefix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Mixture of Class A, B, and C addresses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Depends on the first couple of bits of the destination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Identify the mask automatically from the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First bit of 0: class A address (/8)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First two bits of 10: class B address (/16)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First three bits of 110: class C address (/24)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Then, look in the forwarding table for the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E.g., 1.2.3.4 maps to 1.2.3.0/24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Then, look up the entry for 1.2.3.0/24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… to identify the outgoing interface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912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E215A2-5CBC-3A46-8DB2-E39F173E9537}" type="datetime1">
              <a:rPr lang="en-US" smtClean="0"/>
              <a:t>10/9/18</a:t>
            </a:fld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D66BCA-30C5-B646-9C25-081946E4F4B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857146" cy="1154769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CIDR Makes Packet Forwarding Harder, but supports much larger Internet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295400"/>
            <a:ext cx="8179569" cy="255194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There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s no such thing as a free lunch</a:t>
            </a:r>
          </a:p>
          <a:p>
            <a:pPr lvl="1">
              <a:defRPr/>
            </a:pPr>
            <a:r>
              <a:rPr lang="en-US" dirty="0" smtClean="0"/>
              <a:t>CIDR allows efficient use of the limited address space</a:t>
            </a:r>
          </a:p>
          <a:p>
            <a:pPr lvl="1">
              <a:defRPr/>
            </a:pPr>
            <a:r>
              <a:rPr lang="en-US" dirty="0" smtClean="0"/>
              <a:t>But, CIDR makes packet forwarding much harder</a:t>
            </a:r>
          </a:p>
          <a:p>
            <a:pPr>
              <a:lnSpc>
                <a:spcPct val="70000"/>
              </a:lnSpc>
              <a:defRPr/>
            </a:pPr>
            <a:r>
              <a:rPr lang="en-US" dirty="0" smtClean="0">
                <a:cs typeface="+mn-cs"/>
              </a:rPr>
              <a:t>Forwarding table may have many matches</a:t>
            </a:r>
          </a:p>
          <a:p>
            <a:pPr lvl="1">
              <a:defRPr/>
            </a:pPr>
            <a:r>
              <a:rPr lang="en-US" dirty="0" smtClean="0"/>
              <a:t>E.g., table entries for 201.10.0.0/21 and 201.10.6.0/23</a:t>
            </a:r>
          </a:p>
          <a:p>
            <a:pPr lvl="1">
              <a:defRPr/>
            </a:pPr>
            <a:r>
              <a:rPr lang="en-US" dirty="0" smtClean="0"/>
              <a:t>The IP address 201.10.6.17 would match </a:t>
            </a:r>
            <a:r>
              <a:rPr lang="en-US" i="1" dirty="0" smtClean="0"/>
              <a:t>both</a:t>
            </a:r>
            <a:r>
              <a:rPr lang="en-US" dirty="0" smtClean="0"/>
              <a:t>!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3889375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844675" y="4068763"/>
            <a:ext cx="158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201.10.0.0/21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69938" y="6423025"/>
            <a:ext cx="142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201.10.0.0/22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184400" y="6427788"/>
            <a:ext cx="1427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201.10.4.0/24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611563" y="6438900"/>
            <a:ext cx="1427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201.10.5.0/24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026025" y="6415088"/>
            <a:ext cx="158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+mn-cs"/>
              </a:rPr>
              <a:t>201.10.6.0/23</a:t>
            </a:r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2359025" y="4560888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Provider 1</a:t>
            </a:r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2282825" y="6008688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914400" y="6008688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3654425" y="6008688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026025" y="6008688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000" b="1">
              <a:latin typeface="Courier New" charset="0"/>
              <a:cs typeface="+mn-cs"/>
            </a:endParaRPr>
          </a:p>
        </p:txBody>
      </p:sp>
      <p:cxnSp>
        <p:nvCxnSpPr>
          <p:cNvPr id="76815" name="AutoShape 15"/>
          <p:cNvCxnSpPr>
            <a:cxnSpLocks noChangeShapeType="1"/>
            <a:stCxn id="76810" idx="2"/>
            <a:endCxn id="76812" idx="0"/>
          </p:cNvCxnSpPr>
          <p:nvPr/>
        </p:nvCxnSpPr>
        <p:spPr bwMode="auto">
          <a:xfrm rot="10800000" flipV="1">
            <a:off x="1562100" y="4865688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16" name="AutoShape 16"/>
          <p:cNvCxnSpPr>
            <a:cxnSpLocks noChangeShapeType="1"/>
            <a:stCxn id="76810" idx="4"/>
          </p:cNvCxnSpPr>
          <p:nvPr/>
        </p:nvCxnSpPr>
        <p:spPr bwMode="auto">
          <a:xfrm rot="5400000">
            <a:off x="2715419" y="5271294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17" name="AutoShape 17"/>
          <p:cNvCxnSpPr>
            <a:cxnSpLocks noChangeShapeType="1"/>
            <a:stCxn id="76810" idx="6"/>
          </p:cNvCxnSpPr>
          <p:nvPr/>
        </p:nvCxnSpPr>
        <p:spPr bwMode="auto">
          <a:xfrm>
            <a:off x="4568825" y="4865688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18" name="AutoShape 18"/>
          <p:cNvCxnSpPr>
            <a:cxnSpLocks noChangeShapeType="1"/>
          </p:cNvCxnSpPr>
          <p:nvPr/>
        </p:nvCxnSpPr>
        <p:spPr bwMode="auto">
          <a:xfrm rot="16200000" flipH="1">
            <a:off x="3534569" y="5214144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19" name="AutoShape 19"/>
          <p:cNvCxnSpPr>
            <a:cxnSpLocks noChangeShapeType="1"/>
            <a:endCxn id="76814" idx="0"/>
          </p:cNvCxnSpPr>
          <p:nvPr/>
        </p:nvCxnSpPr>
        <p:spPr bwMode="auto">
          <a:xfrm rot="5400000">
            <a:off x="5311775" y="5227638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6820" name="Line 20"/>
          <p:cNvSpPr>
            <a:spLocks noChangeShapeType="1"/>
          </p:cNvSpPr>
          <p:nvPr/>
        </p:nvSpPr>
        <p:spPr bwMode="auto">
          <a:xfrm flipV="1">
            <a:off x="3436938" y="3951288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V="1">
            <a:off x="7159625" y="3951288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6092825" y="4560888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44404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29E43D-0613-3E41-BAE9-C57EBD2C4E37}" type="datetime1">
              <a:rPr lang="en-US" smtClean="0"/>
              <a:t>10/9/18</a:t>
            </a:fld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0FF3CF-24F8-0D42-8C01-269AF0F0407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37945" cy="108580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Longest Prefix Match Forwarding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743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Forwarding tables in IP routers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Maps each IP prefix to next-hop link(s)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Destination-based forwarding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Packet has a destination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Router identifies longest-matching prefix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Cute algorithmic problem: very fast lookups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375025" y="4803775"/>
            <a:ext cx="2519363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Tahoma" charset="0"/>
                <a:cs typeface="+mn-cs"/>
              </a:rPr>
              <a:t>4.0.0.0/8</a:t>
            </a:r>
          </a:p>
          <a:p>
            <a:pPr>
              <a:defRPr/>
            </a:pPr>
            <a:r>
              <a:rPr lang="en-US" sz="2000" b="1">
                <a:latin typeface="Tahoma" charset="0"/>
                <a:cs typeface="+mn-cs"/>
              </a:rPr>
              <a:t>4.83.128.0/17</a:t>
            </a:r>
          </a:p>
          <a:p>
            <a:pPr>
              <a:defRPr/>
            </a:pPr>
            <a:r>
              <a:rPr lang="en-US" sz="2000" b="1">
                <a:latin typeface="Tahoma" charset="0"/>
                <a:cs typeface="+mn-cs"/>
              </a:rPr>
              <a:t>201.10.0.0/21</a:t>
            </a:r>
          </a:p>
          <a:p>
            <a:pPr>
              <a:defRPr/>
            </a:pPr>
            <a:r>
              <a:rPr lang="en-US" sz="2000" b="1">
                <a:solidFill>
                  <a:srgbClr val="0066FF"/>
                </a:solidFill>
                <a:latin typeface="Tahoma" charset="0"/>
                <a:cs typeface="+mn-cs"/>
              </a:rPr>
              <a:t>201.10.6.0/23</a:t>
            </a:r>
          </a:p>
          <a:p>
            <a:pPr>
              <a:defRPr/>
            </a:pPr>
            <a:r>
              <a:rPr lang="en-US" sz="2000" b="1">
                <a:latin typeface="Tahoma" charset="0"/>
                <a:cs typeface="+mn-cs"/>
              </a:rPr>
              <a:t>126.255.103.0/24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2305050" y="551815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87375" y="5319713"/>
            <a:ext cx="171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66FF"/>
                </a:solidFill>
                <a:latin typeface="Tahoma" charset="0"/>
                <a:cs typeface="+mn-cs"/>
              </a:rPr>
              <a:t>201.10.6.17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735013" y="4956175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>
                <a:latin typeface="Tahoma" charset="0"/>
                <a:cs typeface="+mn-cs"/>
              </a:rPr>
              <a:t>destination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646488" y="4311650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>
                <a:latin typeface="Tahoma" charset="0"/>
                <a:cs typeface="+mn-cs"/>
              </a:rPr>
              <a:t>forwarding table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5649913" y="59404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6742113" y="5664200"/>
            <a:ext cx="163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66FF"/>
                </a:solidFill>
                <a:latin typeface="Tahoma" charset="0"/>
                <a:cs typeface="+mn-cs"/>
              </a:rPr>
              <a:t>Serial0/0.1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716713" y="5335588"/>
            <a:ext cx="163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>
                <a:latin typeface="Tahoma" charset="0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209171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1ADFC3-DCF9-AA43-9EA4-FB06811CE15E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9343C4-3C92-BB48-AF58-BE2AE017C60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42" y="98810"/>
            <a:ext cx="7629463" cy="103221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Simplest Algorithm is Too Slow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08" y="1204727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Scan the forwarding table one entry at a time </a:t>
            </a:r>
            <a:r>
              <a:rPr lang="en-US" sz="2400" dirty="0" smtClean="0">
                <a:solidFill>
                  <a:srgbClr val="800000"/>
                </a:solidFill>
                <a:cs typeface="+mn-cs"/>
              </a:rPr>
              <a:t>(even with indexing)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See if the destination matches the entry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If so, check the size of the mask for the prefix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Keep track of the entry with longest-matching prefix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Worse Overhead is linear in size of the forwarding 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Today, that means over 300,000 entries (in many cases)!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And, the router may have just a few nanoseconds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… before the next packet is arriving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Need greater efficiency to keep up with </a:t>
            </a:r>
            <a:r>
              <a:rPr lang="en-US" sz="2400" i="1" dirty="0" smtClean="0">
                <a:cs typeface="+mn-cs"/>
              </a:rPr>
              <a:t>line rate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Better algorithms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Hardware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09169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5AF211-0D18-784F-9773-E1AFA3B83501}" type="datetime1">
              <a:rPr lang="en-US" smtClean="0"/>
              <a:t>10/9/18</a:t>
            </a:fld>
            <a:endParaRPr 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53F879-2B8A-2C41-ACA8-3B206DE8905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Patricia Tree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3048000"/>
          </a:xfrm>
        </p:spPr>
        <p:txBody>
          <a:bodyPr/>
          <a:lstStyle/>
          <a:p>
            <a:pPr marL="223838" indent="-223838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Store the prefixes as a tree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One bit for each level of the tree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Some nodes correspond to valid prefixes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... which have next-hop interfaces in a table</a:t>
            </a:r>
          </a:p>
          <a:p>
            <a:pPr marL="223838" indent="-223838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When a packet arrives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Traverse the tree based on the destination address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Stop upon reaching the longest matching pref</a:t>
            </a:r>
            <a:r>
              <a:rPr lang="en-US" sz="2000" dirty="0" smtClean="0"/>
              <a:t>ix</a:t>
            </a:r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4033838" y="4273550"/>
            <a:ext cx="500062" cy="42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5148263" y="4887913"/>
            <a:ext cx="500062" cy="42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4381500" y="5694363"/>
            <a:ext cx="500063" cy="422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5800725" y="5732463"/>
            <a:ext cx="500063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4495800" y="4619625"/>
            <a:ext cx="690563" cy="344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5572125" y="5233988"/>
            <a:ext cx="4222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>
            <a:off x="4765675" y="5233988"/>
            <a:ext cx="4222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3419475" y="4619625"/>
            <a:ext cx="690563" cy="344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8" name="Oval 12"/>
          <p:cNvSpPr>
            <a:spLocks noChangeArrowheads="1"/>
          </p:cNvSpPr>
          <p:nvPr/>
        </p:nvSpPr>
        <p:spPr bwMode="auto">
          <a:xfrm>
            <a:off x="2995613" y="4887913"/>
            <a:ext cx="500062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9" name="Oval 13"/>
          <p:cNvSpPr>
            <a:spLocks noChangeArrowheads="1"/>
          </p:cNvSpPr>
          <p:nvPr/>
        </p:nvSpPr>
        <p:spPr bwMode="auto">
          <a:xfrm>
            <a:off x="2228850" y="5694363"/>
            <a:ext cx="500063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>
            <a:off x="2613025" y="5233988"/>
            <a:ext cx="4222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573463" y="4389438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Courier New" charset="0"/>
                <a:cs typeface="+mn-cs"/>
              </a:rPr>
              <a:t>0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4695825" y="4389438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Courier New" charset="0"/>
                <a:cs typeface="+mn-cs"/>
              </a:rPr>
              <a:t>1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382838" y="51181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Courier New" charset="0"/>
                <a:cs typeface="+mn-cs"/>
              </a:rPr>
              <a:t>00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610100" y="51181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Courier New" charset="0"/>
                <a:cs typeface="+mn-cs"/>
              </a:rPr>
              <a:t>10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5657850" y="5118100"/>
            <a:ext cx="48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Courier New" charset="0"/>
                <a:cs typeface="+mn-cs"/>
              </a:rPr>
              <a:t>11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>
            <a:off x="4073525" y="6078538"/>
            <a:ext cx="4222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3649663" y="60007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Courier New" charset="0"/>
                <a:cs typeface="+mn-cs"/>
              </a:rPr>
              <a:t>100</a:t>
            </a: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4802188" y="6078538"/>
            <a:ext cx="4222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4879975" y="60007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latin typeface="Courier New" charset="0"/>
                <a:cs typeface="+mn-cs"/>
              </a:rPr>
              <a:t>101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2008188" y="6116638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chemeClr val="accent1"/>
                </a:solidFill>
                <a:latin typeface="Courier New" charset="0"/>
                <a:cs typeface="+mn-cs"/>
              </a:rPr>
              <a:t>00*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805113" y="5313363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chemeClr val="accent1"/>
                </a:solidFill>
                <a:latin typeface="Courier New" charset="0"/>
                <a:cs typeface="+mn-cs"/>
              </a:rPr>
              <a:t>0*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5646738" y="6154738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chemeClr val="accent1"/>
                </a:solidFill>
                <a:latin typeface="Courier New" charset="0"/>
                <a:cs typeface="+mn-cs"/>
              </a:rPr>
              <a:t>11*</a:t>
            </a:r>
          </a:p>
        </p:txBody>
      </p:sp>
    </p:spTree>
    <p:extLst>
      <p:ext uri="{BB962C8B-B14F-4D97-AF65-F5344CB8AC3E}">
        <p14:creationId xmlns:p14="http://schemas.microsoft.com/office/powerpoint/2010/main" val="282675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94D992-C82C-D74F-A007-CC9FBCE7E3E7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E4FE2B-D4B3-5F43-AB13-DF4508C796D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952934" cy="8262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Even Faster Lookups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800600"/>
          </a:xfrm>
        </p:spPr>
        <p:txBody>
          <a:bodyPr/>
          <a:lstStyle/>
          <a:p>
            <a:pPr marL="223838" indent="-223838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Patricia tree is faster than linear scan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Proportional to number of bits in the address</a:t>
            </a:r>
          </a:p>
          <a:p>
            <a:pPr marL="223838" indent="-223838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Patricia tree can be made faster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Can make a k-</a:t>
            </a:r>
            <a:r>
              <a:rPr lang="en-US" dirty="0" err="1" smtClean="0"/>
              <a:t>ary</a:t>
            </a:r>
            <a:r>
              <a:rPr lang="en-US" dirty="0" smtClean="0"/>
              <a:t> tree</a:t>
            </a:r>
          </a:p>
          <a:p>
            <a:pPr marL="911225" lvl="2" indent="-233363">
              <a:lnSpc>
                <a:spcPct val="90000"/>
              </a:lnSpc>
              <a:defRPr/>
            </a:pPr>
            <a:r>
              <a:rPr lang="en-US" sz="2400" dirty="0" smtClean="0"/>
              <a:t>E.g., 4-ary tree with four children (00, 01, 10, and 11)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Faster lookup, though requires more space </a:t>
            </a:r>
            <a:r>
              <a:rPr lang="en-US" dirty="0" smtClean="0">
                <a:solidFill>
                  <a:srgbClr val="800000"/>
                </a:solidFill>
              </a:rPr>
              <a:t>(memory is free</a:t>
            </a:r>
            <a:r>
              <a:rPr lang="en-US" dirty="0" smtClean="0"/>
              <a:t>)</a:t>
            </a:r>
          </a:p>
          <a:p>
            <a:pPr marL="223838" indent="-223838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Can use special hardware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Content Addressable Memories (CAMs)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Allows look-ups on a key rather than flat address</a:t>
            </a:r>
          </a:p>
          <a:p>
            <a:pPr marL="223838" indent="-223838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Huge innovations in the mid-to-late 1990s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After CIDR was introduced (in 1994)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dirty="0" smtClean="0"/>
              <a:t>… and longest-prefix match was a major bottleneck</a:t>
            </a:r>
          </a:p>
          <a:p>
            <a:pPr marL="563563" lvl="1" indent="-223838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9236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EE8545-6641-4C43-9B02-0208D627CBC0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ABC33D-E024-FB41-B7A7-2BA31488D13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447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Where do Forwarding Tables Come From?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697" y="1260351"/>
            <a:ext cx="7967472" cy="4589459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Routers have forwarding tables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Map prefix to outgoing link(s)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Entries can be statically configured 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(yeah right</a:t>
            </a:r>
            <a:r>
              <a:rPr lang="mr-IN" sz="2400" dirty="0" smtClean="0">
                <a:solidFill>
                  <a:srgbClr val="FF0000"/>
                </a:solidFill>
                <a:cs typeface="+mn-cs"/>
              </a:rPr>
              <a:t>…</a:t>
            </a:r>
            <a:r>
              <a:rPr lang="en-US" sz="2400" dirty="0" smtClean="0"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E.g.,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map 12.34.158.0/24 to Serial0/0.1</a:t>
            </a:r>
            <a:r>
              <a:rPr lang="ja-JP" altLang="en-US" dirty="0" smtClean="0">
                <a:latin typeface="Arial"/>
              </a:rPr>
              <a:t>”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But, this does not adapt to reality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To failures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To new equipment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To the need to balance load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…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That is where other technologies come in…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Routing protocols, DHCP, and ARP</a:t>
            </a:r>
          </a:p>
        </p:txBody>
      </p:sp>
    </p:spTree>
    <p:extLst>
      <p:ext uri="{BB962C8B-B14F-4D97-AF65-F5344CB8AC3E}">
        <p14:creationId xmlns:p14="http://schemas.microsoft.com/office/powerpoint/2010/main" val="139105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4463"/>
            <a:ext cx="7169150" cy="1169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IP </a:t>
            </a:r>
            <a:r>
              <a:rPr lang="en-US" dirty="0" smtClean="0">
                <a:latin typeface="Calibri" charset="0"/>
                <a:ea typeface="ＭＳ Ｐゴシック" charset="0"/>
              </a:rPr>
              <a:t>Suite In Action: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Where We Are!!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2E40790-15D6-2A48-AE3E-2EF1E4EF90B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HTTP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44102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77863" y="5387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983137" y="152901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8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9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30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0" name="Group 31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44100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62" name="Rectangle 38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2306638" y="5349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65" name="Line 43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44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46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47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3" name="Line 51"/>
          <p:cNvSpPr>
            <a:spLocks noChangeShapeType="1"/>
          </p:cNvSpPr>
          <p:nvPr/>
        </p:nvSpPr>
        <p:spPr bwMode="auto">
          <a:xfrm flipH="1">
            <a:off x="5302615" y="6270624"/>
            <a:ext cx="3247659" cy="149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52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55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57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59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Text Box 60"/>
          <p:cNvSpPr txBox="1">
            <a:spLocks noChangeArrowheads="1"/>
          </p:cNvSpPr>
          <p:nvPr/>
        </p:nvSpPr>
        <p:spPr bwMode="auto">
          <a:xfrm>
            <a:off x="798513" y="1162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3" name="Text Box 61"/>
          <p:cNvSpPr txBox="1">
            <a:spLocks noChangeArrowheads="1"/>
          </p:cNvSpPr>
          <p:nvPr/>
        </p:nvSpPr>
        <p:spPr bwMode="auto">
          <a:xfrm>
            <a:off x="7698297" y="1129222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4" name="Text Box 62"/>
          <p:cNvSpPr txBox="1">
            <a:spLocks noChangeArrowheads="1"/>
          </p:cNvSpPr>
          <p:nvPr/>
        </p:nvSpPr>
        <p:spPr bwMode="auto">
          <a:xfrm>
            <a:off x="2917825" y="3544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5" name="Text Box 63"/>
          <p:cNvSpPr txBox="1">
            <a:spLocks noChangeArrowheads="1"/>
          </p:cNvSpPr>
          <p:nvPr/>
        </p:nvSpPr>
        <p:spPr bwMode="auto">
          <a:xfrm>
            <a:off x="5659557" y="3985627"/>
            <a:ext cx="12244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Network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IP, ICMP,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Routing</a:t>
            </a:r>
            <a:endParaRPr lang="en-US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88" name="Text Box 66"/>
          <p:cNvSpPr txBox="1">
            <a:spLocks noChangeArrowheads="1"/>
          </p:cNvSpPr>
          <p:nvPr/>
        </p:nvSpPr>
        <p:spPr bwMode="auto">
          <a:xfrm>
            <a:off x="5510015" y="1590928"/>
            <a:ext cx="1576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Application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SNMP, DNS</a:t>
            </a:r>
            <a:endParaRPr lang="en-US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89" name="Text Box 67"/>
          <p:cNvSpPr txBox="1">
            <a:spLocks noChangeArrowheads="1"/>
          </p:cNvSpPr>
          <p:nvPr/>
        </p:nvSpPr>
        <p:spPr bwMode="auto">
          <a:xfrm>
            <a:off x="5534278" y="2953445"/>
            <a:ext cx="1367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Transport</a:t>
            </a:r>
            <a:endParaRPr lang="en-US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90" name="Line 68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Line 69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71"/>
          <p:cNvSpPr txBox="1">
            <a:spLocks noChangeArrowheads="1"/>
          </p:cNvSpPr>
          <p:nvPr/>
        </p:nvSpPr>
        <p:spPr bwMode="auto">
          <a:xfrm>
            <a:off x="1677988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5" name="Text Box 73"/>
          <p:cNvSpPr txBox="1">
            <a:spLocks noChangeArrowheads="1"/>
          </p:cNvSpPr>
          <p:nvPr/>
        </p:nvSpPr>
        <p:spPr bwMode="auto">
          <a:xfrm>
            <a:off x="413702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185" y="5182321"/>
            <a:ext cx="1566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Media</a:t>
            </a:r>
          </a:p>
          <a:p>
            <a:r>
              <a:rPr lang="en-US" sz="2000" b="1" dirty="0" err="1" smtClean="0">
                <a:solidFill>
                  <a:srgbClr val="800000"/>
                </a:solidFill>
              </a:rPr>
              <a:t>Ethernet,TRDHCP</a:t>
            </a:r>
            <a:r>
              <a:rPr lang="en-US" sz="2000" b="1" dirty="0" smtClean="0">
                <a:solidFill>
                  <a:srgbClr val="800000"/>
                </a:solidFill>
              </a:rPr>
              <a:t>, ARP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1AA50-4FD1-4F49-BFB6-54FD2BFD3A83}" type="datetime1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81E6DB-62B2-DE4E-9AAE-55BDA288E073}" type="datetime1">
              <a:rPr lang="en-US" smtClean="0"/>
              <a:t>10/9/18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58BD93-6110-0D44-8D0B-B93F962C568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41038"/>
            <a:ext cx="8055898" cy="97816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What End Hosts Sending to Others  Actually Do?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06" y="1456169"/>
            <a:ext cx="7122754" cy="4606868"/>
          </a:xfrm>
        </p:spPr>
        <p:txBody>
          <a:bodyPr/>
          <a:lstStyle/>
          <a:p>
            <a:pPr marL="223838" indent="-223838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End host with single network interface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sz="2000" dirty="0" smtClean="0"/>
              <a:t>PC with an Ethernet link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sz="2000" dirty="0" smtClean="0"/>
              <a:t>Laptop with a wireless link</a:t>
            </a:r>
          </a:p>
          <a:p>
            <a:pPr marL="223838" indent="-223838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Don</a:t>
            </a:r>
            <a:r>
              <a:rPr lang="ja-JP" altLang="en-US" sz="2000" dirty="0" smtClean="0">
                <a:latin typeface="Arial"/>
                <a:cs typeface="+mn-cs"/>
              </a:rPr>
              <a:t>’</a:t>
            </a:r>
            <a:r>
              <a:rPr lang="en-US" sz="2000" dirty="0" smtClean="0">
                <a:cs typeface="+mn-cs"/>
              </a:rPr>
              <a:t>t need to run a routing protocol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sz="2000" dirty="0" smtClean="0"/>
              <a:t>Packets to the host itself (e.g., 1.2.3.4/32)</a:t>
            </a:r>
          </a:p>
          <a:p>
            <a:pPr marL="911225" lvl="2" indent="-233363">
              <a:lnSpc>
                <a:spcPct val="90000"/>
              </a:lnSpc>
              <a:defRPr/>
            </a:pPr>
            <a:r>
              <a:rPr lang="en-US" dirty="0" smtClean="0"/>
              <a:t>Delivered locally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sz="2000" dirty="0" smtClean="0"/>
              <a:t>Packets to other hosts on the LAN (e.g., 1.2.3.0/24)</a:t>
            </a:r>
          </a:p>
          <a:p>
            <a:pPr marL="911225" lvl="2" indent="-233363">
              <a:lnSpc>
                <a:spcPct val="90000"/>
              </a:lnSpc>
              <a:defRPr/>
            </a:pPr>
            <a:r>
              <a:rPr lang="en-US" dirty="0" smtClean="0"/>
              <a:t>Sent out the interface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sz="2000" dirty="0" smtClean="0"/>
              <a:t>Packets to external hosts (e.g., 0.0.0.0/0)</a:t>
            </a:r>
          </a:p>
          <a:p>
            <a:pPr marL="911225" lvl="2" indent="-233363">
              <a:lnSpc>
                <a:spcPct val="90000"/>
              </a:lnSpc>
              <a:defRPr/>
            </a:pPr>
            <a:r>
              <a:rPr lang="en-US" dirty="0" smtClean="0"/>
              <a:t>Sent out interface to local gateway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how known?</a:t>
            </a:r>
          </a:p>
          <a:p>
            <a:pPr marL="223838" indent="-223838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How this information is learned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sz="2000" dirty="0" smtClean="0"/>
              <a:t>Static setting of address, subnet mask, and gateway</a:t>
            </a:r>
          </a:p>
          <a:p>
            <a:pPr marL="563563" lvl="1" indent="-223838">
              <a:lnSpc>
                <a:spcPct val="90000"/>
              </a:lnSpc>
              <a:defRPr/>
            </a:pPr>
            <a:r>
              <a:rPr lang="en-US" sz="2000" dirty="0" smtClean="0"/>
              <a:t>Dynamic Host Configuration Protocol (DHCP)</a:t>
            </a:r>
          </a:p>
        </p:txBody>
      </p:sp>
      <p:pic>
        <p:nvPicPr>
          <p:cNvPr id="29701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1201738"/>
            <a:ext cx="17954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1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1E6F33-6808-F84F-B150-32753979EB78}" type="datetime1">
              <a:rPr lang="en-US" smtClean="0"/>
              <a:t>10/9/18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75960A-7F18-F249-AD6D-B9CDE43552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391400" cy="6858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cs typeface="+mj-cs"/>
              </a:rPr>
              <a:t>What About Reaching the End Hosts?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7772400" cy="5638800"/>
          </a:xfrm>
        </p:spPr>
        <p:txBody>
          <a:bodyPr/>
          <a:lstStyle/>
          <a:p>
            <a:pPr marL="223838" indent="-223838">
              <a:defRPr/>
            </a:pPr>
            <a:r>
              <a:rPr lang="en-US" dirty="0" smtClean="0">
                <a:cs typeface="+mn-cs"/>
              </a:rPr>
              <a:t>How does the last router reach the destination?</a:t>
            </a:r>
          </a:p>
          <a:p>
            <a:pPr marL="223838" indent="-223838">
              <a:defRPr/>
            </a:pPr>
            <a:endParaRPr lang="en-US" dirty="0" smtClean="0">
              <a:cs typeface="+mn-cs"/>
            </a:endParaRPr>
          </a:p>
          <a:p>
            <a:pPr marL="223838" indent="-223838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223838" indent="-223838">
              <a:defRPr/>
            </a:pPr>
            <a:endParaRPr lang="en-US" dirty="0" smtClean="0">
              <a:cs typeface="+mn-cs"/>
            </a:endParaRPr>
          </a:p>
          <a:p>
            <a:pPr marL="223838" indent="-223838">
              <a:defRPr/>
            </a:pPr>
            <a:endParaRPr lang="en-US" dirty="0" smtClean="0">
              <a:cs typeface="+mn-cs"/>
            </a:endParaRPr>
          </a:p>
          <a:p>
            <a:pPr marL="223838" indent="-223838">
              <a:defRPr/>
            </a:pPr>
            <a:r>
              <a:rPr lang="en-US" sz="2000" dirty="0" smtClean="0">
                <a:cs typeface="+mn-cs"/>
              </a:rPr>
              <a:t>Each interface has a persistent, global identifier</a:t>
            </a:r>
          </a:p>
          <a:p>
            <a:pPr marL="563563" lvl="1" indent="-223838">
              <a:defRPr/>
            </a:pPr>
            <a:r>
              <a:rPr lang="en-US" sz="2000" dirty="0" smtClean="0"/>
              <a:t>MAC (Media Access Control) address </a:t>
            </a:r>
            <a:r>
              <a:rPr lang="mr-IN" sz="2000" dirty="0" smtClean="0"/>
              <a:t>–</a:t>
            </a:r>
            <a:r>
              <a:rPr lang="en-US" sz="2000" dirty="0" smtClean="0"/>
              <a:t> Link Address</a:t>
            </a:r>
          </a:p>
          <a:p>
            <a:pPr marL="563563" lvl="1" indent="-223838">
              <a:defRPr/>
            </a:pPr>
            <a:r>
              <a:rPr lang="en-US" sz="2000" dirty="0" smtClean="0">
                <a:solidFill>
                  <a:srgbClr val="800000"/>
                </a:solidFill>
              </a:rPr>
              <a:t>Burned</a:t>
            </a:r>
            <a:r>
              <a:rPr lang="en-US" sz="2000" dirty="0" smtClean="0"/>
              <a:t> in to the adaptors Read-Only Memory (ROM)</a:t>
            </a:r>
          </a:p>
          <a:p>
            <a:pPr marL="563563" lvl="1" indent="-223838">
              <a:defRPr/>
            </a:pPr>
            <a:r>
              <a:rPr lang="en-US" sz="2000" dirty="0" smtClean="0"/>
              <a:t>Flat address structure (i.e., no hierarchy)</a:t>
            </a:r>
          </a:p>
          <a:p>
            <a:pPr marL="223838" indent="-223838">
              <a:defRPr/>
            </a:pPr>
            <a:r>
              <a:rPr lang="en-US" sz="2000" dirty="0" smtClean="0">
                <a:cs typeface="+mn-cs"/>
              </a:rPr>
              <a:t>Constructing an address resolution table</a:t>
            </a:r>
          </a:p>
          <a:p>
            <a:pPr marL="563563" lvl="1" indent="-223838">
              <a:defRPr/>
            </a:pPr>
            <a:r>
              <a:rPr lang="en-US" sz="2000" dirty="0" smtClean="0"/>
              <a:t>Mapping MAC address to/from IP address</a:t>
            </a:r>
          </a:p>
          <a:p>
            <a:pPr marL="563563" lvl="1" indent="-223838">
              <a:defRPr/>
            </a:pPr>
            <a:r>
              <a:rPr lang="en-US" sz="2000" dirty="0" smtClean="0"/>
              <a:t>Address Resolution Protocol (ARP)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70188" y="2897188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074988" y="25923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3989388" y="25923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5056188" y="25923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767013" y="230663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662363" y="22875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729163" y="2287588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host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982913" y="2911475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LAN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295775" y="2211388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...</a:t>
            </a:r>
          </a:p>
        </p:txBody>
      </p:sp>
      <p:sp>
        <p:nvSpPr>
          <p:cNvPr id="85005" name="AutoShape 13"/>
          <p:cNvSpPr>
            <a:spLocks noChangeArrowheads="1"/>
          </p:cNvSpPr>
          <p:nvPr/>
        </p:nvSpPr>
        <p:spPr bwMode="auto">
          <a:xfrm>
            <a:off x="4294188" y="320198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Helvetica" charset="0"/>
                <a:cs typeface="+mn-cs"/>
              </a:rPr>
              <a:t>router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316163" y="1911350"/>
            <a:ext cx="1144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1.2.3.4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3463925" y="1885950"/>
            <a:ext cx="1144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  <a:cs typeface="+mn-cs"/>
              </a:rPr>
              <a:t>1.2.3.7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4605338" y="1885950"/>
            <a:ext cx="141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0000FF"/>
                </a:solidFill>
                <a:latin typeface="Courier New" charset="0"/>
                <a:cs typeface="+mn-cs"/>
              </a:rPr>
              <a:t>1.2.3.156</a:t>
            </a: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4598988" y="2886075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98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81E660-39DD-8248-B190-F5D92FAF88DE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8583F9-3CC9-5D47-A780-640EB44C818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IP Address Conclusions</a:t>
            </a:r>
            <a:endParaRPr lang="en-US" dirty="0" smtClean="0">
              <a:cs typeface="+mj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98" y="1526034"/>
            <a:ext cx="8305800" cy="4419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IP address</a:t>
            </a:r>
          </a:p>
          <a:p>
            <a:pPr lvl="1">
              <a:defRPr/>
            </a:pPr>
            <a:r>
              <a:rPr lang="en-US" dirty="0" smtClean="0"/>
              <a:t>A 32-bit number still </a:t>
            </a:r>
            <a:r>
              <a:rPr lang="mr-IN" dirty="0" smtClean="0"/>
              <a:t>–</a:t>
            </a:r>
            <a:r>
              <a:rPr lang="en-US" dirty="0" smtClean="0"/>
              <a:t> someday it will expand everywhere</a:t>
            </a:r>
          </a:p>
          <a:p>
            <a:pPr lvl="1">
              <a:defRPr/>
            </a:pPr>
            <a:r>
              <a:rPr lang="en-US" dirty="0" smtClean="0"/>
              <a:t>Now Allocated in prefixes</a:t>
            </a:r>
          </a:p>
          <a:p>
            <a:pPr lvl="1">
              <a:defRPr/>
            </a:pPr>
            <a:r>
              <a:rPr lang="en-US" dirty="0" smtClean="0"/>
              <a:t>Non-uniform hierarchy for scalability and flexibility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Packet </a:t>
            </a:r>
            <a:r>
              <a:rPr lang="en-US" sz="2400" dirty="0" smtClean="0">
                <a:cs typeface="+mn-cs"/>
              </a:rPr>
              <a:t>forwarding based on determining the Network</a:t>
            </a:r>
            <a:endParaRPr lang="en-US" sz="2400" dirty="0" smtClean="0">
              <a:cs typeface="+mn-cs"/>
            </a:endParaRPr>
          </a:p>
          <a:p>
            <a:pPr lvl="1">
              <a:defRPr/>
            </a:pPr>
            <a:r>
              <a:rPr lang="en-US" dirty="0" smtClean="0"/>
              <a:t>Based on IP </a:t>
            </a:r>
            <a:r>
              <a:rPr lang="en-US" dirty="0" smtClean="0"/>
              <a:t>prefixes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Longest-prefix-match forwarding</a:t>
            </a:r>
          </a:p>
          <a:p>
            <a:pPr lvl="1">
              <a:defRPr/>
            </a:pPr>
            <a:r>
              <a:rPr lang="en-US" dirty="0" smtClean="0">
                <a:solidFill>
                  <a:srgbClr val="800000"/>
                </a:solidFill>
              </a:rPr>
              <a:t>Is there really a table size issue?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5ED623-C83D-E947-8E95-0C9E64F6452B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104AF0-D291-D044-83A8-D997998FCF48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420" y="173877"/>
            <a:ext cx="6999285" cy="799546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Why Does Routing Matter?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824" y="1072672"/>
            <a:ext cx="8426914" cy="4944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End-to-end performance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Quality of the path affects user performance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Propagation delay, throughput, and packet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</a:rPr>
              <a:t>Net Neutrality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 of network resources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Balance of the traffic over the routers and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links, someone needs to pay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…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Avoiding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congestion</a:t>
            </a:r>
            <a:r>
              <a:rPr lang="en-US" dirty="0">
                <a:latin typeface="Times New Roman" charset="0"/>
                <a:ea typeface="ＭＳ Ｐゴシック" charset="0"/>
              </a:rPr>
              <a:t> by directing traffic to lightly-loaded links – </a:t>
            </a:r>
            <a:r>
              <a:rPr lang="en-US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always an issue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Transient disruptions during changes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Failures, maintenance, and load balancing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Limiting packet loss and delay during changes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D13771-84EC-3541-8B68-80E5790EBD08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162DF-5BCF-3440-9F6E-5F5F084AE8FF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96" y="134629"/>
            <a:ext cx="7772400" cy="88265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 Overview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7772400" cy="508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To build Forwarding Table Treat Network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as a Graph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20000"/>
              </a:lnSpc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Problem: Find lowest cost path between two nodes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Factors</a:t>
            </a:r>
          </a:p>
          <a:p>
            <a:pPr lvl="1">
              <a:lnSpc>
                <a:spcPct val="7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Static: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topology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really, at what level?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Dynamic: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load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definitely, time dependent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Static: link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speed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most likely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Dynamic/Static: Weights and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costs, effects defining ‘lowest cost’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21510" name="Picture 4" descr="04x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22" y="1761508"/>
            <a:ext cx="32734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 or most “value”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7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72833" y="194377"/>
            <a:ext cx="72698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plane: who is in my ‘graph’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443317" y="1469830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229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AB17AB-5A97-944C-96C9-C085908C3136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818728-9AF7-6C48-B457-B0BCA957A956}" type="slidenum">
              <a:rPr lang="en-US" sz="1400"/>
              <a:pPr/>
              <a:t>47</a:t>
            </a:fld>
            <a:endParaRPr lang="en-US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19" y="155336"/>
            <a:ext cx="7036367" cy="957148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Graph Theory: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Start here: Shortest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-Path Routing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527" y="1247281"/>
            <a:ext cx="8324939" cy="2442457"/>
          </a:xfrm>
        </p:spPr>
        <p:txBody>
          <a:bodyPr/>
          <a:lstStyle/>
          <a:p>
            <a:pPr marL="223838" indent="-223838"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Path-selection model</a:t>
            </a:r>
          </a:p>
          <a:p>
            <a:pPr marL="563563" lvl="1" indent="-223838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Destination-based</a:t>
            </a:r>
          </a:p>
          <a:p>
            <a:pPr marL="563563" lvl="1" indent="-223838"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Load-insensitive </a:t>
            </a:r>
            <a:r>
              <a:rPr lang="en-US" sz="2800" dirty="0">
                <a:latin typeface="Times New Roman" charset="0"/>
                <a:ea typeface="ＭＳ Ｐゴシック" charset="0"/>
              </a:rPr>
              <a:t>(e.g., static link weights)</a:t>
            </a:r>
          </a:p>
          <a:p>
            <a:pPr marL="563563" lvl="1" indent="-223838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Minimum hop count or sum of link weights</a:t>
            </a:r>
            <a:r>
              <a:rPr lang="en-US" sz="1600" dirty="0">
                <a:latin typeface="Times New Roman" charset="0"/>
                <a:ea typeface="ＭＳ Ｐゴシック" charset="0"/>
              </a:rPr>
              <a:t> </a:t>
            </a:r>
          </a:p>
        </p:txBody>
      </p:sp>
      <p:sp>
        <p:nvSpPr>
          <p:cNvPr id="24582" name="Oval 4"/>
          <p:cNvSpPr>
            <a:spLocks noChangeArrowheads="1"/>
          </p:cNvSpPr>
          <p:nvPr/>
        </p:nvSpPr>
        <p:spPr bwMode="auto">
          <a:xfrm>
            <a:off x="2433638" y="4975225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5"/>
          <p:cNvSpPr>
            <a:spLocks noChangeArrowheads="1"/>
          </p:cNvSpPr>
          <p:nvPr/>
        </p:nvSpPr>
        <p:spPr bwMode="auto">
          <a:xfrm>
            <a:off x="3295650" y="5646738"/>
            <a:ext cx="287338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6"/>
          <p:cNvSpPr>
            <a:spLocks noChangeArrowheads="1"/>
          </p:cNvSpPr>
          <p:nvPr/>
        </p:nvSpPr>
        <p:spPr bwMode="auto">
          <a:xfrm>
            <a:off x="3390900" y="4387850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7"/>
          <p:cNvSpPr>
            <a:spLocks noChangeArrowheads="1"/>
          </p:cNvSpPr>
          <p:nvPr/>
        </p:nvSpPr>
        <p:spPr bwMode="auto">
          <a:xfrm>
            <a:off x="4157663" y="5059363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8"/>
          <p:cNvSpPr>
            <a:spLocks noChangeArrowheads="1"/>
          </p:cNvSpPr>
          <p:nvPr/>
        </p:nvSpPr>
        <p:spPr bwMode="auto">
          <a:xfrm>
            <a:off x="5019675" y="5646738"/>
            <a:ext cx="287338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9"/>
          <p:cNvSpPr>
            <a:spLocks noChangeArrowheads="1"/>
          </p:cNvSpPr>
          <p:nvPr/>
        </p:nvSpPr>
        <p:spPr bwMode="auto">
          <a:xfrm>
            <a:off x="5019675" y="4387850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0"/>
          <p:cNvSpPr>
            <a:spLocks noChangeArrowheads="1"/>
          </p:cNvSpPr>
          <p:nvPr/>
        </p:nvSpPr>
        <p:spPr bwMode="auto">
          <a:xfrm>
            <a:off x="4317806" y="6040315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1"/>
          <p:cNvSpPr>
            <a:spLocks noChangeArrowheads="1"/>
          </p:cNvSpPr>
          <p:nvPr/>
        </p:nvSpPr>
        <p:spPr bwMode="auto">
          <a:xfrm>
            <a:off x="5976938" y="4975225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 flipV="1">
            <a:off x="2720975" y="4554538"/>
            <a:ext cx="669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3"/>
          <p:cNvSpPr>
            <a:spLocks noChangeShapeType="1"/>
          </p:cNvSpPr>
          <p:nvPr/>
        </p:nvSpPr>
        <p:spPr bwMode="auto">
          <a:xfrm>
            <a:off x="2671763" y="5199063"/>
            <a:ext cx="623887" cy="5318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3630613" y="4568825"/>
            <a:ext cx="574675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3563174" y="5750118"/>
            <a:ext cx="717550" cy="42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6"/>
          <p:cNvSpPr>
            <a:spLocks noChangeShapeType="1"/>
          </p:cNvSpPr>
          <p:nvPr/>
        </p:nvSpPr>
        <p:spPr bwMode="auto">
          <a:xfrm flipV="1">
            <a:off x="3567113" y="5268913"/>
            <a:ext cx="638175" cy="4206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7"/>
          <p:cNvSpPr>
            <a:spLocks noChangeShapeType="1"/>
          </p:cNvSpPr>
          <p:nvPr/>
        </p:nvSpPr>
        <p:spPr bwMode="auto">
          <a:xfrm>
            <a:off x="4397375" y="5283200"/>
            <a:ext cx="654050" cy="3921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18"/>
          <p:cNvSpPr>
            <a:spLocks noChangeShapeType="1"/>
          </p:cNvSpPr>
          <p:nvPr/>
        </p:nvSpPr>
        <p:spPr bwMode="auto">
          <a:xfrm flipV="1">
            <a:off x="4492625" y="5857875"/>
            <a:ext cx="590550" cy="334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19"/>
          <p:cNvSpPr>
            <a:spLocks noChangeShapeType="1"/>
          </p:cNvSpPr>
          <p:nvPr/>
        </p:nvSpPr>
        <p:spPr bwMode="auto">
          <a:xfrm flipV="1">
            <a:off x="4445000" y="5100638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0"/>
          <p:cNvSpPr>
            <a:spLocks noChangeShapeType="1"/>
          </p:cNvSpPr>
          <p:nvPr/>
        </p:nvSpPr>
        <p:spPr bwMode="auto">
          <a:xfrm>
            <a:off x="3646488" y="4498975"/>
            <a:ext cx="1373187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1"/>
          <p:cNvSpPr>
            <a:spLocks noChangeShapeType="1"/>
          </p:cNvSpPr>
          <p:nvPr/>
        </p:nvSpPr>
        <p:spPr bwMode="auto">
          <a:xfrm>
            <a:off x="5291138" y="4597400"/>
            <a:ext cx="7667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2763838" y="4333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4601" name="Text Box 23"/>
          <p:cNvSpPr txBox="1">
            <a:spLocks noChangeArrowheads="1"/>
          </p:cNvSpPr>
          <p:nvPr/>
        </p:nvSpPr>
        <p:spPr bwMode="auto">
          <a:xfrm>
            <a:off x="4121150" y="39846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4602" name="Text Box 24"/>
          <p:cNvSpPr txBox="1">
            <a:spLocks noChangeArrowheads="1"/>
          </p:cNvSpPr>
          <p:nvPr/>
        </p:nvSpPr>
        <p:spPr bwMode="auto">
          <a:xfrm>
            <a:off x="2876550" y="50069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4603" name="Text Box 25"/>
          <p:cNvSpPr txBox="1">
            <a:spLocks noChangeArrowheads="1"/>
          </p:cNvSpPr>
          <p:nvPr/>
        </p:nvSpPr>
        <p:spPr bwMode="auto">
          <a:xfrm>
            <a:off x="3881438" y="44323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24604" name="Text Box 26"/>
          <p:cNvSpPr txBox="1">
            <a:spLocks noChangeArrowheads="1"/>
          </p:cNvSpPr>
          <p:nvPr/>
        </p:nvSpPr>
        <p:spPr bwMode="auto">
          <a:xfrm>
            <a:off x="3578225" y="50768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24605" name="Text Box 27"/>
          <p:cNvSpPr txBox="1">
            <a:spLocks noChangeArrowheads="1"/>
          </p:cNvSpPr>
          <p:nvPr/>
        </p:nvSpPr>
        <p:spPr bwMode="auto">
          <a:xfrm>
            <a:off x="4856163" y="46704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4606" name="Text Box 28"/>
          <p:cNvSpPr txBox="1">
            <a:spLocks noChangeArrowheads="1"/>
          </p:cNvSpPr>
          <p:nvPr/>
        </p:nvSpPr>
        <p:spPr bwMode="auto">
          <a:xfrm>
            <a:off x="5557838" y="42640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24607" name="Text Box 29"/>
          <p:cNvSpPr txBox="1">
            <a:spLocks noChangeArrowheads="1"/>
          </p:cNvSpPr>
          <p:nvPr/>
        </p:nvSpPr>
        <p:spPr bwMode="auto">
          <a:xfrm>
            <a:off x="3530600" y="58896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4608" name="Text Box 30"/>
          <p:cNvSpPr txBox="1">
            <a:spLocks noChangeArrowheads="1"/>
          </p:cNvSpPr>
          <p:nvPr/>
        </p:nvSpPr>
        <p:spPr bwMode="auto">
          <a:xfrm>
            <a:off x="4379913" y="5349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24609" name="Text Box 31"/>
          <p:cNvSpPr txBox="1">
            <a:spLocks noChangeArrowheads="1"/>
          </p:cNvSpPr>
          <p:nvPr/>
        </p:nvSpPr>
        <p:spPr bwMode="auto">
          <a:xfrm>
            <a:off x="4776788" y="5916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6F3616-B780-3047-913F-FBEA70B7DBF8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1ED6A-FC13-7745-A65B-0D764C70D38E}" type="slidenum">
              <a:rPr lang="en-US" sz="1400"/>
              <a:pPr/>
              <a:t>48</a:t>
            </a:fld>
            <a:endParaRPr 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4488"/>
            <a:ext cx="6827838" cy="606425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Shortest-Path Problem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5688"/>
            <a:ext cx="7772400" cy="3048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Given: network topology with link costs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c(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x,y</a:t>
            </a:r>
            <a:r>
              <a:rPr lang="en-US" b="1" dirty="0">
                <a:latin typeface="Times New Roman" charset="0"/>
                <a:ea typeface="ＭＳ Ｐゴシック" charset="0"/>
              </a:rPr>
              <a:t>)</a:t>
            </a:r>
            <a:r>
              <a:rPr lang="en-US" dirty="0">
                <a:latin typeface="Times New Roman" charset="0"/>
                <a:ea typeface="ＭＳ Ｐゴシック" charset="0"/>
              </a:rPr>
              <a:t>: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i.e., link </a:t>
            </a:r>
            <a:r>
              <a:rPr lang="en-US" dirty="0">
                <a:latin typeface="Times New Roman" charset="0"/>
                <a:ea typeface="ＭＳ Ｐゴシック" charset="0"/>
              </a:rPr>
              <a:t>cost from node x to node 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Infinity if x and y are not direct neighbors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Compute: least-cost paths to all nodes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From a given source </a:t>
            </a:r>
            <a:r>
              <a:rPr lang="en-US" dirty="0" smtClean="0">
                <a:solidFill>
                  <a:srgbClr val="800000"/>
                </a:solidFill>
                <a:latin typeface="Times New Roman" charset="0"/>
                <a:ea typeface="ＭＳ Ｐゴシック" charset="0"/>
              </a:rPr>
              <a:t>U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</a:rPr>
              <a:t>to all other nodes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p(v)</a:t>
            </a:r>
            <a:r>
              <a:rPr lang="en-US" dirty="0">
                <a:latin typeface="Times New Roman" charset="0"/>
                <a:ea typeface="ＭＳ Ｐゴシック" charset="0"/>
              </a:rPr>
              <a:t>: predecessor node along path from source to </a:t>
            </a:r>
            <a:r>
              <a:rPr lang="en-US" dirty="0" smtClean="0">
                <a:solidFill>
                  <a:srgbClr val="800000"/>
                </a:solidFill>
                <a:latin typeface="Times New Roman" charset="0"/>
                <a:ea typeface="ＭＳ Ｐゴシック" charset="0"/>
              </a:rPr>
              <a:t>V</a:t>
            </a:r>
            <a:endParaRPr lang="en-US" dirty="0">
              <a:solidFill>
                <a:srgbClr val="8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6630" name="Oval 4"/>
          <p:cNvSpPr>
            <a:spLocks noChangeArrowheads="1"/>
          </p:cNvSpPr>
          <p:nvPr/>
        </p:nvSpPr>
        <p:spPr bwMode="auto">
          <a:xfrm>
            <a:off x="2433638" y="5016500"/>
            <a:ext cx="287337" cy="2524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5"/>
          <p:cNvSpPr>
            <a:spLocks noChangeArrowheads="1"/>
          </p:cNvSpPr>
          <p:nvPr/>
        </p:nvSpPr>
        <p:spPr bwMode="auto">
          <a:xfrm>
            <a:off x="3295650" y="5688013"/>
            <a:ext cx="287338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6"/>
          <p:cNvSpPr>
            <a:spLocks noChangeArrowheads="1"/>
          </p:cNvSpPr>
          <p:nvPr/>
        </p:nvSpPr>
        <p:spPr bwMode="auto">
          <a:xfrm>
            <a:off x="3390900" y="4429125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7"/>
          <p:cNvSpPr>
            <a:spLocks noChangeArrowheads="1"/>
          </p:cNvSpPr>
          <p:nvPr/>
        </p:nvSpPr>
        <p:spPr bwMode="auto">
          <a:xfrm>
            <a:off x="4157663" y="5100638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8"/>
          <p:cNvSpPr>
            <a:spLocks noChangeArrowheads="1"/>
          </p:cNvSpPr>
          <p:nvPr/>
        </p:nvSpPr>
        <p:spPr bwMode="auto">
          <a:xfrm>
            <a:off x="5019675" y="5688013"/>
            <a:ext cx="287338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9"/>
          <p:cNvSpPr>
            <a:spLocks noChangeArrowheads="1"/>
          </p:cNvSpPr>
          <p:nvPr/>
        </p:nvSpPr>
        <p:spPr bwMode="auto">
          <a:xfrm>
            <a:off x="5019675" y="4429125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0"/>
          <p:cNvSpPr>
            <a:spLocks noChangeArrowheads="1"/>
          </p:cNvSpPr>
          <p:nvPr/>
        </p:nvSpPr>
        <p:spPr bwMode="auto">
          <a:xfrm>
            <a:off x="4252913" y="6192838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1"/>
          <p:cNvSpPr>
            <a:spLocks noChangeArrowheads="1"/>
          </p:cNvSpPr>
          <p:nvPr/>
        </p:nvSpPr>
        <p:spPr bwMode="auto">
          <a:xfrm>
            <a:off x="5976938" y="5016500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2"/>
          <p:cNvSpPr>
            <a:spLocks noChangeShapeType="1"/>
          </p:cNvSpPr>
          <p:nvPr/>
        </p:nvSpPr>
        <p:spPr bwMode="auto">
          <a:xfrm flipV="1">
            <a:off x="2720975" y="4595813"/>
            <a:ext cx="669925" cy="5048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3"/>
          <p:cNvSpPr>
            <a:spLocks noChangeShapeType="1"/>
          </p:cNvSpPr>
          <p:nvPr/>
        </p:nvSpPr>
        <p:spPr bwMode="auto">
          <a:xfrm>
            <a:off x="2671763" y="5240338"/>
            <a:ext cx="623887" cy="5318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4"/>
          <p:cNvSpPr>
            <a:spLocks noChangeShapeType="1"/>
          </p:cNvSpPr>
          <p:nvPr/>
        </p:nvSpPr>
        <p:spPr bwMode="auto">
          <a:xfrm>
            <a:off x="3630613" y="4610100"/>
            <a:ext cx="574675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5"/>
          <p:cNvSpPr>
            <a:spLocks noChangeShapeType="1"/>
          </p:cNvSpPr>
          <p:nvPr/>
        </p:nvSpPr>
        <p:spPr bwMode="auto">
          <a:xfrm>
            <a:off x="3573463" y="5848350"/>
            <a:ext cx="679450" cy="428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 flipV="1">
            <a:off x="3567113" y="5310188"/>
            <a:ext cx="638175" cy="4206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>
            <a:off x="4397375" y="5324475"/>
            <a:ext cx="654050" cy="3921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Line 18"/>
          <p:cNvSpPr>
            <a:spLocks noChangeShapeType="1"/>
          </p:cNvSpPr>
          <p:nvPr/>
        </p:nvSpPr>
        <p:spPr bwMode="auto">
          <a:xfrm flipV="1">
            <a:off x="4492625" y="5899150"/>
            <a:ext cx="590550" cy="334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19"/>
          <p:cNvSpPr>
            <a:spLocks noChangeShapeType="1"/>
          </p:cNvSpPr>
          <p:nvPr/>
        </p:nvSpPr>
        <p:spPr bwMode="auto">
          <a:xfrm flipV="1">
            <a:off x="4445000" y="5141913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20"/>
          <p:cNvSpPr>
            <a:spLocks noChangeShapeType="1"/>
          </p:cNvSpPr>
          <p:nvPr/>
        </p:nvSpPr>
        <p:spPr bwMode="auto">
          <a:xfrm>
            <a:off x="3646488" y="4540250"/>
            <a:ext cx="1373187" cy="142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21"/>
          <p:cNvSpPr>
            <a:spLocks noChangeShapeType="1"/>
          </p:cNvSpPr>
          <p:nvPr/>
        </p:nvSpPr>
        <p:spPr bwMode="auto">
          <a:xfrm>
            <a:off x="5291138" y="4638675"/>
            <a:ext cx="766762" cy="4191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Text Box 22"/>
          <p:cNvSpPr txBox="1">
            <a:spLocks noChangeArrowheads="1"/>
          </p:cNvSpPr>
          <p:nvPr/>
        </p:nvSpPr>
        <p:spPr bwMode="auto">
          <a:xfrm>
            <a:off x="2763838" y="43751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6649" name="Text Box 23"/>
          <p:cNvSpPr txBox="1">
            <a:spLocks noChangeArrowheads="1"/>
          </p:cNvSpPr>
          <p:nvPr/>
        </p:nvSpPr>
        <p:spPr bwMode="auto">
          <a:xfrm>
            <a:off x="4121150" y="4025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6650" name="Text Box 24"/>
          <p:cNvSpPr txBox="1">
            <a:spLocks noChangeArrowheads="1"/>
          </p:cNvSpPr>
          <p:nvPr/>
        </p:nvSpPr>
        <p:spPr bwMode="auto">
          <a:xfrm>
            <a:off x="2876550" y="50482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6651" name="Text Box 25"/>
          <p:cNvSpPr txBox="1">
            <a:spLocks noChangeArrowheads="1"/>
          </p:cNvSpPr>
          <p:nvPr/>
        </p:nvSpPr>
        <p:spPr bwMode="auto">
          <a:xfrm>
            <a:off x="3881438" y="44735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26652" name="Text Box 26"/>
          <p:cNvSpPr txBox="1">
            <a:spLocks noChangeArrowheads="1"/>
          </p:cNvSpPr>
          <p:nvPr/>
        </p:nvSpPr>
        <p:spPr bwMode="auto">
          <a:xfrm>
            <a:off x="3578225" y="5118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26653" name="Text Box 27"/>
          <p:cNvSpPr txBox="1">
            <a:spLocks noChangeArrowheads="1"/>
          </p:cNvSpPr>
          <p:nvPr/>
        </p:nvSpPr>
        <p:spPr bwMode="auto">
          <a:xfrm>
            <a:off x="4856163" y="47117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6654" name="Text Box 28"/>
          <p:cNvSpPr txBox="1">
            <a:spLocks noChangeArrowheads="1"/>
          </p:cNvSpPr>
          <p:nvPr/>
        </p:nvSpPr>
        <p:spPr bwMode="auto">
          <a:xfrm>
            <a:off x="5557838" y="43053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26655" name="Text Box 29"/>
          <p:cNvSpPr txBox="1">
            <a:spLocks noChangeArrowheads="1"/>
          </p:cNvSpPr>
          <p:nvPr/>
        </p:nvSpPr>
        <p:spPr bwMode="auto">
          <a:xfrm>
            <a:off x="3530600" y="5930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26656" name="Text Box 30"/>
          <p:cNvSpPr txBox="1">
            <a:spLocks noChangeArrowheads="1"/>
          </p:cNvSpPr>
          <p:nvPr/>
        </p:nvSpPr>
        <p:spPr bwMode="auto">
          <a:xfrm>
            <a:off x="4379913" y="53530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26657" name="Text Box 31"/>
          <p:cNvSpPr txBox="1">
            <a:spLocks noChangeArrowheads="1"/>
          </p:cNvSpPr>
          <p:nvPr/>
        </p:nvSpPr>
        <p:spPr bwMode="auto">
          <a:xfrm>
            <a:off x="4776788" y="5957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6658" name="Text Box 32"/>
          <p:cNvSpPr txBox="1">
            <a:spLocks noChangeArrowheads="1"/>
          </p:cNvSpPr>
          <p:nvPr/>
        </p:nvSpPr>
        <p:spPr bwMode="auto">
          <a:xfrm>
            <a:off x="2030413" y="48879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u</a:t>
            </a:r>
          </a:p>
        </p:txBody>
      </p:sp>
      <p:sp>
        <p:nvSpPr>
          <p:cNvPr id="26659" name="Text Box 33"/>
          <p:cNvSpPr txBox="1">
            <a:spLocks noChangeArrowheads="1"/>
          </p:cNvSpPr>
          <p:nvPr/>
        </p:nvSpPr>
        <p:spPr bwMode="auto">
          <a:xfrm>
            <a:off x="4110038" y="63484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v</a:t>
            </a:r>
          </a:p>
        </p:txBody>
      </p:sp>
      <p:sp>
        <p:nvSpPr>
          <p:cNvPr id="26660" name="Text Box 34"/>
          <p:cNvSpPr txBox="1">
            <a:spLocks noChangeArrowheads="1"/>
          </p:cNvSpPr>
          <p:nvPr/>
        </p:nvSpPr>
        <p:spPr bwMode="auto">
          <a:xfrm>
            <a:off x="2689225" y="5772150"/>
            <a:ext cx="649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p(v)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5EE6C0-204F-7B48-8DD0-44B3E5A3A9E1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500F17-25A4-3D40-BA27-E23FAD07138A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271" y="-361557"/>
            <a:ext cx="8352547" cy="1826328"/>
          </a:xfrm>
        </p:spPr>
        <p:txBody>
          <a:bodyPr/>
          <a:lstStyle/>
          <a:p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 Shortest-Path Algorithm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988" y="1267355"/>
            <a:ext cx="8278588" cy="44804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Iterative algorithm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After k iterations, know least-cost path to k nodes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nodes whose least-cost path definitively known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Initially, </a:t>
            </a:r>
            <a:r>
              <a:rPr lang="en-US" b="1" dirty="0">
                <a:latin typeface="Times New Roman" charset="0"/>
                <a:ea typeface="ＭＳ Ｐゴシック" charset="0"/>
              </a:rPr>
              <a:t>S = {u}</a:t>
            </a:r>
            <a:r>
              <a:rPr lang="en-US" dirty="0">
                <a:latin typeface="Times New Roman" charset="0"/>
                <a:ea typeface="ＭＳ Ｐゴシック" charset="0"/>
              </a:rPr>
              <a:t> where u is the source node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Add one node to S in each iteration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D(v)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current cost of path from source to node v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Initially,</a:t>
            </a:r>
            <a:r>
              <a:rPr lang="en-US" b="1" dirty="0">
                <a:latin typeface="Times New Roman" charset="0"/>
                <a:ea typeface="ＭＳ Ｐゴシック" charset="0"/>
              </a:rPr>
              <a:t> D(v) = c(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u,v</a:t>
            </a:r>
            <a:r>
              <a:rPr lang="en-US" b="1" dirty="0">
                <a:latin typeface="Times New Roman" charset="0"/>
                <a:ea typeface="ＭＳ Ｐゴシック" charset="0"/>
              </a:rPr>
              <a:t>)</a:t>
            </a:r>
            <a:r>
              <a:rPr lang="en-US" dirty="0">
                <a:latin typeface="Times New Roman" charset="0"/>
                <a:ea typeface="ＭＳ Ｐゴシック" charset="0"/>
              </a:rPr>
              <a:t> for all nodes v adjacent to u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</a:t>
            </a:r>
            <a:r>
              <a:rPr lang="en-US" b="1" dirty="0">
                <a:latin typeface="Times New Roman" charset="0"/>
                <a:ea typeface="ＭＳ Ｐゴシック" charset="0"/>
              </a:rPr>
              <a:t> D(v) = ∞</a:t>
            </a:r>
            <a:r>
              <a:rPr lang="en-US" dirty="0">
                <a:latin typeface="Times New Roman" charset="0"/>
                <a:ea typeface="ＭＳ Ｐゴシック" charset="0"/>
              </a:rPr>
              <a:t> for all other nodes v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Continually update D(v) as shorter paths are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learned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How to learn paths?  Note, each host different table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69FAF7-8D69-3B4E-9EF7-5F3FF07EB0F7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60A70E-F1E6-2D47-983C-B750BCA20256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2208"/>
            <a:ext cx="6827838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What is Routing?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582" y="125808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 famous quotation from RFC 791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A </a:t>
            </a:r>
            <a:r>
              <a:rPr lang="en-US" i="1" dirty="0">
                <a:latin typeface="Times New Roman" charset="0"/>
                <a:ea typeface="ＭＳ Ｐゴシック" charset="0"/>
              </a:rPr>
              <a:t>name</a:t>
            </a:r>
            <a:r>
              <a:rPr lang="en-US" dirty="0">
                <a:latin typeface="Times New Roman" charset="0"/>
                <a:ea typeface="ＭＳ Ｐゴシック" charset="0"/>
              </a:rPr>
              <a:t> indicates what we seek.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An </a:t>
            </a:r>
            <a:r>
              <a:rPr lang="en-US" i="1" dirty="0">
                <a:latin typeface="Times New Roman" charset="0"/>
                <a:ea typeface="ＭＳ Ｐゴシック" charset="0"/>
              </a:rPr>
              <a:t>address</a:t>
            </a:r>
            <a:r>
              <a:rPr lang="en-US" dirty="0">
                <a:latin typeface="Times New Roman" charset="0"/>
                <a:ea typeface="ＭＳ Ｐゴシック" charset="0"/>
              </a:rPr>
              <a:t> indicates where it is.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A </a:t>
            </a:r>
            <a:r>
              <a:rPr lang="en-US" i="1" dirty="0">
                <a:latin typeface="Times New Roman" charset="0"/>
                <a:ea typeface="ＭＳ Ｐゴシック" charset="0"/>
              </a:rPr>
              <a:t>route</a:t>
            </a:r>
            <a:r>
              <a:rPr lang="en-US" dirty="0">
                <a:latin typeface="Times New Roman" charset="0"/>
                <a:ea typeface="ＭＳ Ｐゴシック" charset="0"/>
              </a:rPr>
              <a:t> indicates how we get there.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/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      -- Jon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Postel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</a:rPr>
              <a:t>Routing </a:t>
            </a:r>
            <a:r>
              <a:rPr lang="mr-IN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Determining the Path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59396" name="Picture 4" descr="MCj021568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3236913"/>
            <a:ext cx="169386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MCj03040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811713"/>
            <a:ext cx="18430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95FCC3-318F-9247-AC9A-35F62D0D893B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1E08AF-FBB9-0146-A0E7-B97DC62A7385}" type="slidenum">
              <a:rPr lang="en-US" sz="1400"/>
              <a:pPr/>
              <a:t>50</a:t>
            </a:fld>
            <a:endParaRPr 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7474" y="155335"/>
            <a:ext cx="7193963" cy="456531"/>
          </a:xfrm>
        </p:spPr>
        <p:txBody>
          <a:bodyPr/>
          <a:lstStyle/>
          <a:p>
            <a:r>
              <a:rPr lang="en-US" sz="3600" dirty="0" err="1">
                <a:latin typeface="Times New Roman" charset="0"/>
                <a:ea typeface="ＭＳ Ｐゴシック" charset="0"/>
                <a:cs typeface="ＭＳ Ｐゴシック" charset="0"/>
              </a:rPr>
              <a:t>Dijsktra</a:t>
            </a:r>
            <a:r>
              <a:rPr lang="ja-JP" alt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80848" y="637441"/>
            <a:ext cx="8125347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</a:rPr>
              <a:t>1  </a:t>
            </a:r>
            <a:r>
              <a:rPr lang="en-US" b="1" i="1" dirty="0">
                <a:latin typeface="Arial" charset="0"/>
              </a:rPr>
              <a:t>Initialization:</a:t>
            </a:r>
            <a:r>
              <a:rPr lang="en-US" dirty="0">
                <a:latin typeface="Arial" charset="0"/>
              </a:rPr>
              <a:t> </a:t>
            </a:r>
          </a:p>
          <a:p>
            <a:r>
              <a:rPr lang="en-US" dirty="0">
                <a:latin typeface="Arial" charset="0"/>
              </a:rPr>
              <a:t>2    S = {u} </a:t>
            </a:r>
          </a:p>
          <a:p>
            <a:r>
              <a:rPr lang="en-US" dirty="0">
                <a:latin typeface="Arial" charset="0"/>
              </a:rPr>
              <a:t>3    for all nodes v </a:t>
            </a:r>
          </a:p>
          <a:p>
            <a:r>
              <a:rPr lang="en-US" dirty="0">
                <a:latin typeface="Arial" charset="0"/>
              </a:rPr>
              <a:t>4      if v adjacent to u {</a:t>
            </a:r>
          </a:p>
          <a:p>
            <a:r>
              <a:rPr lang="en-US" dirty="0">
                <a:latin typeface="Arial" charset="0"/>
              </a:rPr>
              <a:t>5          D(v) = c(</a:t>
            </a:r>
            <a:r>
              <a:rPr lang="en-US" dirty="0" err="1">
                <a:latin typeface="Arial" charset="0"/>
              </a:rPr>
              <a:t>u,v</a:t>
            </a:r>
            <a:r>
              <a:rPr lang="en-US" dirty="0">
                <a:latin typeface="Arial" charset="0"/>
              </a:rPr>
              <a:t>) </a:t>
            </a:r>
          </a:p>
          <a:p>
            <a:r>
              <a:rPr lang="en-US" dirty="0">
                <a:latin typeface="Arial" charset="0"/>
              </a:rPr>
              <a:t>6      else D(v) = </a:t>
            </a:r>
            <a:r>
              <a:rPr lang="en-US" dirty="0">
                <a:latin typeface="Arial" charset="0"/>
                <a:cs typeface="Arial" charset="0"/>
              </a:rPr>
              <a:t>∞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7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8  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Loop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9     find w not in S with the smallest D(w)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10    add w to S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11    update D(v) for all v adjacent to w and not in S: </a:t>
            </a:r>
          </a:p>
          <a:p>
            <a:pPr marL="457200" indent="-457200">
              <a:buAutoNum type="arabicPlain" startAt="12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D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(v) = min{D(v), D(w) + c(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w,v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)} </a:t>
            </a:r>
            <a:endParaRPr lang="en-US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AutoNum type="arabicPlain" startAt="12"/>
            </a:pPr>
            <a:r>
              <a:rPr lang="en-US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/* new cost to v is either old cost to v or known shortest path cost to w plus cost from w to v */</a:t>
            </a:r>
            <a:endParaRPr lang="en-US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13 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until all nodes in 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8678" name="Freeform 4"/>
          <p:cNvSpPr>
            <a:spLocks/>
          </p:cNvSpPr>
          <p:nvPr/>
        </p:nvSpPr>
        <p:spPr bwMode="auto">
          <a:xfrm>
            <a:off x="501650" y="3668713"/>
            <a:ext cx="800100" cy="2947987"/>
          </a:xfrm>
          <a:custGeom>
            <a:avLst/>
            <a:gdLst>
              <a:gd name="T0" fmla="*/ 1270158750 w 504"/>
              <a:gd name="T1" fmla="*/ 2147483647 h 1818"/>
              <a:gd name="T2" fmla="*/ 302418750 w 504"/>
              <a:gd name="T3" fmla="*/ 2147483647 h 1818"/>
              <a:gd name="T4" fmla="*/ 226814063 w 504"/>
              <a:gd name="T5" fmla="*/ 504853314 h 1818"/>
              <a:gd name="T6" fmla="*/ 997981875 w 504"/>
              <a:gd name="T7" fmla="*/ 378639580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FB3E2B-4FC2-BE4C-AF0C-DB8D95FCF1A7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E1B487-A4B7-994E-9E6E-7EC516218F3B}" type="slidenum">
              <a:rPr lang="en-US" sz="1400"/>
              <a:pPr/>
              <a:t>51</a:t>
            </a:fld>
            <a:endParaRPr 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14" y="92707"/>
            <a:ext cx="8250574" cy="1548207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Shortest-Path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Tree for Node u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Built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 Alg.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470025"/>
            <a:ext cx="4275138" cy="4478338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Shortest-path tree from u</a:t>
            </a: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3" y="1476375"/>
            <a:ext cx="3921125" cy="461962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Forwarding table at u</a:t>
            </a:r>
          </a:p>
          <a:p>
            <a:pPr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03" name="Group 5"/>
          <p:cNvGrpSpPr>
            <a:grpSpLocks/>
          </p:cNvGrpSpPr>
          <p:nvPr/>
        </p:nvGrpSpPr>
        <p:grpSpPr bwMode="auto">
          <a:xfrm>
            <a:off x="577850" y="2084388"/>
            <a:ext cx="4565650" cy="2625725"/>
            <a:chOff x="1307" y="1071"/>
            <a:chExt cx="2876" cy="1654"/>
          </a:xfrm>
        </p:grpSpPr>
        <p:sp>
          <p:nvSpPr>
            <p:cNvPr id="29728" name="Oval 6"/>
            <p:cNvSpPr>
              <a:spLocks noChangeArrowheads="1"/>
            </p:cNvSpPr>
            <p:nvPr/>
          </p:nvSpPr>
          <p:spPr bwMode="auto">
            <a:xfrm>
              <a:off x="1556" y="1695"/>
              <a:ext cx="181" cy="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Oval 7"/>
            <p:cNvSpPr>
              <a:spLocks noChangeArrowheads="1"/>
            </p:cNvSpPr>
            <p:nvPr/>
          </p:nvSpPr>
          <p:spPr bwMode="auto">
            <a:xfrm>
              <a:off x="2099" y="2118"/>
              <a:ext cx="181" cy="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Oval 8"/>
            <p:cNvSpPr>
              <a:spLocks noChangeArrowheads="1"/>
            </p:cNvSpPr>
            <p:nvPr/>
          </p:nvSpPr>
          <p:spPr bwMode="auto">
            <a:xfrm>
              <a:off x="2159" y="1325"/>
              <a:ext cx="181" cy="1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Oval 9"/>
            <p:cNvSpPr>
              <a:spLocks noChangeArrowheads="1"/>
            </p:cNvSpPr>
            <p:nvPr/>
          </p:nvSpPr>
          <p:spPr bwMode="auto">
            <a:xfrm>
              <a:off x="2642" y="1748"/>
              <a:ext cx="181" cy="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Oval 10"/>
            <p:cNvSpPr>
              <a:spLocks noChangeArrowheads="1"/>
            </p:cNvSpPr>
            <p:nvPr/>
          </p:nvSpPr>
          <p:spPr bwMode="auto">
            <a:xfrm>
              <a:off x="3185" y="2118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11"/>
            <p:cNvSpPr>
              <a:spLocks noChangeArrowheads="1"/>
            </p:cNvSpPr>
            <p:nvPr/>
          </p:nvSpPr>
          <p:spPr bwMode="auto">
            <a:xfrm>
              <a:off x="3185" y="1325"/>
              <a:ext cx="181" cy="1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Oval 12"/>
            <p:cNvSpPr>
              <a:spLocks noChangeArrowheads="1"/>
            </p:cNvSpPr>
            <p:nvPr/>
          </p:nvSpPr>
          <p:spPr bwMode="auto">
            <a:xfrm>
              <a:off x="2702" y="2436"/>
              <a:ext cx="181" cy="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13"/>
            <p:cNvSpPr>
              <a:spLocks noChangeArrowheads="1"/>
            </p:cNvSpPr>
            <p:nvPr/>
          </p:nvSpPr>
          <p:spPr bwMode="auto">
            <a:xfrm>
              <a:off x="3788" y="1695"/>
              <a:ext cx="181" cy="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14"/>
            <p:cNvSpPr>
              <a:spLocks noChangeShapeType="1"/>
            </p:cNvSpPr>
            <p:nvPr/>
          </p:nvSpPr>
          <p:spPr bwMode="auto">
            <a:xfrm flipV="1">
              <a:off x="1737" y="1430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15"/>
            <p:cNvSpPr>
              <a:spLocks noChangeShapeType="1"/>
            </p:cNvSpPr>
            <p:nvPr/>
          </p:nvSpPr>
          <p:spPr bwMode="auto">
            <a:xfrm>
              <a:off x="1702" y="1846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Line 16"/>
            <p:cNvSpPr>
              <a:spLocks noChangeShapeType="1"/>
            </p:cNvSpPr>
            <p:nvPr/>
          </p:nvSpPr>
          <p:spPr bwMode="auto">
            <a:xfrm>
              <a:off x="2310" y="1439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Line 17"/>
            <p:cNvSpPr>
              <a:spLocks noChangeShapeType="1"/>
            </p:cNvSpPr>
            <p:nvPr/>
          </p:nvSpPr>
          <p:spPr bwMode="auto">
            <a:xfrm>
              <a:off x="2250" y="2224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18"/>
            <p:cNvSpPr>
              <a:spLocks noChangeShapeType="1"/>
            </p:cNvSpPr>
            <p:nvPr/>
          </p:nvSpPr>
          <p:spPr bwMode="auto">
            <a:xfrm flipV="1">
              <a:off x="2270" y="1880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19"/>
            <p:cNvSpPr>
              <a:spLocks noChangeShapeType="1"/>
            </p:cNvSpPr>
            <p:nvPr/>
          </p:nvSpPr>
          <p:spPr bwMode="auto">
            <a:xfrm>
              <a:off x="2793" y="1889"/>
              <a:ext cx="412" cy="24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Line 20"/>
            <p:cNvSpPr>
              <a:spLocks noChangeShapeType="1"/>
            </p:cNvSpPr>
            <p:nvPr/>
          </p:nvSpPr>
          <p:spPr bwMode="auto">
            <a:xfrm flipV="1">
              <a:off x="2853" y="2251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2823" y="1774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Line 22"/>
            <p:cNvSpPr>
              <a:spLocks noChangeShapeType="1"/>
            </p:cNvSpPr>
            <p:nvPr/>
          </p:nvSpPr>
          <p:spPr bwMode="auto">
            <a:xfrm>
              <a:off x="2320" y="1395"/>
              <a:ext cx="865" cy="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Line 23"/>
            <p:cNvSpPr>
              <a:spLocks noChangeShapeType="1"/>
            </p:cNvSpPr>
            <p:nvPr/>
          </p:nvSpPr>
          <p:spPr bwMode="auto">
            <a:xfrm>
              <a:off x="3356" y="1457"/>
              <a:ext cx="483" cy="26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Text Box 24"/>
            <p:cNvSpPr txBox="1">
              <a:spLocks noChangeArrowheads="1"/>
            </p:cNvSpPr>
            <p:nvPr/>
          </p:nvSpPr>
          <p:spPr bwMode="auto">
            <a:xfrm>
              <a:off x="1764" y="129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3</a:t>
              </a:r>
            </a:p>
          </p:txBody>
        </p:sp>
        <p:sp>
          <p:nvSpPr>
            <p:cNvPr id="29747" name="Text Box 25"/>
            <p:cNvSpPr txBox="1">
              <a:spLocks noChangeArrowheads="1"/>
            </p:cNvSpPr>
            <p:nvPr/>
          </p:nvSpPr>
          <p:spPr bwMode="auto">
            <a:xfrm>
              <a:off x="2619" y="107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  <p:sp>
          <p:nvSpPr>
            <p:cNvPr id="29748" name="Text Box 26"/>
            <p:cNvSpPr txBox="1">
              <a:spLocks noChangeArrowheads="1"/>
            </p:cNvSpPr>
            <p:nvPr/>
          </p:nvSpPr>
          <p:spPr bwMode="auto">
            <a:xfrm>
              <a:off x="1835" y="171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/>
                <a:t>2</a:t>
              </a:r>
            </a:p>
          </p:txBody>
        </p:sp>
        <p:sp>
          <p:nvSpPr>
            <p:cNvPr id="29749" name="Text Box 27"/>
            <p:cNvSpPr txBox="1">
              <a:spLocks noChangeArrowheads="1"/>
            </p:cNvSpPr>
            <p:nvPr/>
          </p:nvSpPr>
          <p:spPr bwMode="auto">
            <a:xfrm>
              <a:off x="2468" y="135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29750" name="Text Box 28"/>
            <p:cNvSpPr txBox="1">
              <a:spLocks noChangeArrowheads="1"/>
            </p:cNvSpPr>
            <p:nvPr/>
          </p:nvSpPr>
          <p:spPr bwMode="auto">
            <a:xfrm>
              <a:off x="2277" y="175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/>
                <a:t>1</a:t>
              </a:r>
            </a:p>
          </p:txBody>
        </p:sp>
        <p:sp>
          <p:nvSpPr>
            <p:cNvPr id="29751" name="Text Box 29"/>
            <p:cNvSpPr txBox="1">
              <a:spLocks noChangeArrowheads="1"/>
            </p:cNvSpPr>
            <p:nvPr/>
          </p:nvSpPr>
          <p:spPr bwMode="auto">
            <a:xfrm>
              <a:off x="3082" y="15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29752" name="Text Box 30"/>
            <p:cNvSpPr txBox="1">
              <a:spLocks noChangeArrowheads="1"/>
            </p:cNvSpPr>
            <p:nvPr/>
          </p:nvSpPr>
          <p:spPr bwMode="auto">
            <a:xfrm>
              <a:off x="3524" y="12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1</a:t>
              </a:r>
            </a:p>
          </p:txBody>
        </p:sp>
        <p:sp>
          <p:nvSpPr>
            <p:cNvPr id="29753" name="Text Box 31"/>
            <p:cNvSpPr txBox="1">
              <a:spLocks noChangeArrowheads="1"/>
            </p:cNvSpPr>
            <p:nvPr/>
          </p:nvSpPr>
          <p:spPr bwMode="auto">
            <a:xfrm>
              <a:off x="2247" y="227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  <p:sp>
          <p:nvSpPr>
            <p:cNvPr id="29754" name="Text Box 32"/>
            <p:cNvSpPr txBox="1">
              <a:spLocks noChangeArrowheads="1"/>
            </p:cNvSpPr>
            <p:nvPr/>
          </p:nvSpPr>
          <p:spPr bwMode="auto">
            <a:xfrm>
              <a:off x="2782" y="193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b="1"/>
                <a:t>5</a:t>
              </a:r>
            </a:p>
          </p:txBody>
        </p:sp>
        <p:sp>
          <p:nvSpPr>
            <p:cNvPr id="29755" name="Text Box 33"/>
            <p:cNvSpPr txBox="1">
              <a:spLocks noChangeArrowheads="1"/>
            </p:cNvSpPr>
            <p:nvPr/>
          </p:nvSpPr>
          <p:spPr bwMode="auto">
            <a:xfrm>
              <a:off x="3032" y="22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3</a:t>
              </a:r>
            </a:p>
          </p:txBody>
        </p:sp>
        <p:sp>
          <p:nvSpPr>
            <p:cNvPr id="29756" name="Text Box 34"/>
            <p:cNvSpPr txBox="1">
              <a:spLocks noChangeArrowheads="1"/>
            </p:cNvSpPr>
            <p:nvPr/>
          </p:nvSpPr>
          <p:spPr bwMode="auto">
            <a:xfrm>
              <a:off x="1307" y="1628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u</a:t>
              </a:r>
            </a:p>
          </p:txBody>
        </p:sp>
        <p:sp>
          <p:nvSpPr>
            <p:cNvPr id="29757" name="Text Box 35"/>
            <p:cNvSpPr txBox="1">
              <a:spLocks noChangeArrowheads="1"/>
            </p:cNvSpPr>
            <p:nvPr/>
          </p:nvSpPr>
          <p:spPr bwMode="auto">
            <a:xfrm>
              <a:off x="2108" y="108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v</a:t>
              </a:r>
            </a:p>
          </p:txBody>
        </p:sp>
        <p:sp>
          <p:nvSpPr>
            <p:cNvPr id="29758" name="Text Box 36"/>
            <p:cNvSpPr txBox="1">
              <a:spLocks noChangeArrowheads="1"/>
            </p:cNvSpPr>
            <p:nvPr/>
          </p:nvSpPr>
          <p:spPr bwMode="auto">
            <a:xfrm>
              <a:off x="2064" y="2257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w</a:t>
              </a:r>
            </a:p>
          </p:txBody>
        </p:sp>
        <p:sp>
          <p:nvSpPr>
            <p:cNvPr id="29759" name="Text Box 37"/>
            <p:cNvSpPr txBox="1">
              <a:spLocks noChangeArrowheads="1"/>
            </p:cNvSpPr>
            <p:nvPr/>
          </p:nvSpPr>
          <p:spPr bwMode="auto">
            <a:xfrm>
              <a:off x="2675" y="1523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x</a:t>
              </a:r>
            </a:p>
          </p:txBody>
        </p:sp>
        <p:sp>
          <p:nvSpPr>
            <p:cNvPr id="29760" name="Text Box 38"/>
            <p:cNvSpPr txBox="1">
              <a:spLocks noChangeArrowheads="1"/>
            </p:cNvSpPr>
            <p:nvPr/>
          </p:nvSpPr>
          <p:spPr bwMode="auto">
            <a:xfrm>
              <a:off x="3183" y="1087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y</a:t>
              </a:r>
            </a:p>
          </p:txBody>
        </p:sp>
        <p:sp>
          <p:nvSpPr>
            <p:cNvPr id="29761" name="Text Box 39"/>
            <p:cNvSpPr txBox="1">
              <a:spLocks noChangeArrowheads="1"/>
            </p:cNvSpPr>
            <p:nvPr/>
          </p:nvSpPr>
          <p:spPr bwMode="auto">
            <a:xfrm>
              <a:off x="3987" y="162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z</a:t>
              </a:r>
            </a:p>
          </p:txBody>
        </p:sp>
        <p:sp>
          <p:nvSpPr>
            <p:cNvPr id="29762" name="Text Box 40"/>
            <p:cNvSpPr txBox="1">
              <a:spLocks noChangeArrowheads="1"/>
            </p:cNvSpPr>
            <p:nvPr/>
          </p:nvSpPr>
          <p:spPr bwMode="auto">
            <a:xfrm>
              <a:off x="2832" y="2475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s</a:t>
              </a:r>
            </a:p>
          </p:txBody>
        </p:sp>
        <p:sp>
          <p:nvSpPr>
            <p:cNvPr id="29763" name="Text Box 41"/>
            <p:cNvSpPr txBox="1">
              <a:spLocks noChangeArrowheads="1"/>
            </p:cNvSpPr>
            <p:nvPr/>
          </p:nvSpPr>
          <p:spPr bwMode="auto">
            <a:xfrm>
              <a:off x="3395" y="2055"/>
              <a:ext cx="1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  <a:latin typeface="Helvetica" charset="0"/>
                </a:rPr>
                <a:t>t</a:t>
              </a:r>
            </a:p>
          </p:txBody>
        </p:sp>
      </p:grpSp>
      <p:sp>
        <p:nvSpPr>
          <p:cNvPr id="29704" name="Line 42"/>
          <p:cNvSpPr>
            <a:spLocks noChangeShapeType="1"/>
          </p:cNvSpPr>
          <p:nvPr/>
        </p:nvSpPr>
        <p:spPr bwMode="auto">
          <a:xfrm>
            <a:off x="7069138" y="2343150"/>
            <a:ext cx="38100" cy="385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5" name="Line 43"/>
          <p:cNvSpPr>
            <a:spLocks noChangeShapeType="1"/>
          </p:cNvSpPr>
          <p:nvPr/>
        </p:nvSpPr>
        <p:spPr bwMode="auto">
          <a:xfrm flipV="1">
            <a:off x="5762625" y="2646363"/>
            <a:ext cx="28797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706" name="Group 44"/>
          <p:cNvGrpSpPr>
            <a:grpSpLocks/>
          </p:cNvGrpSpPr>
          <p:nvPr/>
        </p:nvGrpSpPr>
        <p:grpSpPr bwMode="auto">
          <a:xfrm>
            <a:off x="6334125" y="2700338"/>
            <a:ext cx="1922463" cy="519112"/>
            <a:chOff x="3990" y="1726"/>
            <a:chExt cx="1211" cy="327"/>
          </a:xfrm>
        </p:grpSpPr>
        <p:sp>
          <p:nvSpPr>
            <p:cNvPr id="29726" name="Text Box 45"/>
            <p:cNvSpPr txBox="1">
              <a:spLocks noChangeArrowheads="1"/>
            </p:cNvSpPr>
            <p:nvPr/>
          </p:nvSpPr>
          <p:spPr bwMode="auto">
            <a:xfrm>
              <a:off x="3990" y="1726"/>
              <a:ext cx="2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v</a:t>
              </a:r>
            </a:p>
          </p:txBody>
        </p:sp>
        <p:sp>
          <p:nvSpPr>
            <p:cNvPr id="29727" name="Text Box 46"/>
            <p:cNvSpPr txBox="1">
              <a:spLocks noChangeArrowheads="1"/>
            </p:cNvSpPr>
            <p:nvPr/>
          </p:nvSpPr>
          <p:spPr bwMode="auto">
            <a:xfrm>
              <a:off x="4633" y="1726"/>
              <a:ext cx="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(u,v)</a:t>
              </a:r>
            </a:p>
          </p:txBody>
        </p:sp>
      </p:grpSp>
      <p:grpSp>
        <p:nvGrpSpPr>
          <p:cNvPr id="29707" name="Group 47"/>
          <p:cNvGrpSpPr>
            <a:grpSpLocks/>
          </p:cNvGrpSpPr>
          <p:nvPr/>
        </p:nvGrpSpPr>
        <p:grpSpPr bwMode="auto">
          <a:xfrm>
            <a:off x="6311900" y="3187700"/>
            <a:ext cx="1990725" cy="519113"/>
            <a:chOff x="3976" y="2022"/>
            <a:chExt cx="1254" cy="327"/>
          </a:xfrm>
        </p:grpSpPr>
        <p:sp>
          <p:nvSpPr>
            <p:cNvPr id="29724" name="Text Box 48"/>
            <p:cNvSpPr txBox="1">
              <a:spLocks noChangeArrowheads="1"/>
            </p:cNvSpPr>
            <p:nvPr/>
          </p:nvSpPr>
          <p:spPr bwMode="auto">
            <a:xfrm>
              <a:off x="3976" y="2022"/>
              <a:ext cx="2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w</a:t>
              </a:r>
            </a:p>
          </p:txBody>
        </p:sp>
        <p:sp>
          <p:nvSpPr>
            <p:cNvPr id="29725" name="Text Box 49"/>
            <p:cNvSpPr txBox="1">
              <a:spLocks noChangeArrowheads="1"/>
            </p:cNvSpPr>
            <p:nvPr/>
          </p:nvSpPr>
          <p:spPr bwMode="auto">
            <a:xfrm>
              <a:off x="4618" y="2022"/>
              <a:ext cx="6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(u,w)</a:t>
              </a:r>
            </a:p>
          </p:txBody>
        </p:sp>
      </p:grpSp>
      <p:grpSp>
        <p:nvGrpSpPr>
          <p:cNvPr id="29708" name="Group 50"/>
          <p:cNvGrpSpPr>
            <a:grpSpLocks/>
          </p:cNvGrpSpPr>
          <p:nvPr/>
        </p:nvGrpSpPr>
        <p:grpSpPr bwMode="auto">
          <a:xfrm>
            <a:off x="6323013" y="3675063"/>
            <a:ext cx="1979612" cy="520700"/>
            <a:chOff x="3983" y="2317"/>
            <a:chExt cx="1247" cy="328"/>
          </a:xfrm>
        </p:grpSpPr>
        <p:sp>
          <p:nvSpPr>
            <p:cNvPr id="29722" name="Text Box 51"/>
            <p:cNvSpPr txBox="1">
              <a:spLocks noChangeArrowheads="1"/>
            </p:cNvSpPr>
            <p:nvPr/>
          </p:nvSpPr>
          <p:spPr bwMode="auto">
            <a:xfrm>
              <a:off x="3983" y="2317"/>
              <a:ext cx="2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x</a:t>
              </a:r>
            </a:p>
          </p:txBody>
        </p:sp>
        <p:sp>
          <p:nvSpPr>
            <p:cNvPr id="29723" name="Text Box 52"/>
            <p:cNvSpPr txBox="1">
              <a:spLocks noChangeArrowheads="1"/>
            </p:cNvSpPr>
            <p:nvPr/>
          </p:nvSpPr>
          <p:spPr bwMode="auto">
            <a:xfrm>
              <a:off x="4618" y="2318"/>
              <a:ext cx="6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(u,w)</a:t>
              </a:r>
            </a:p>
          </p:txBody>
        </p:sp>
      </p:grpSp>
      <p:grpSp>
        <p:nvGrpSpPr>
          <p:cNvPr id="29709" name="Group 53"/>
          <p:cNvGrpSpPr>
            <a:grpSpLocks/>
          </p:cNvGrpSpPr>
          <p:nvPr/>
        </p:nvGrpSpPr>
        <p:grpSpPr bwMode="auto">
          <a:xfrm>
            <a:off x="6330950" y="4164013"/>
            <a:ext cx="1924050" cy="519112"/>
            <a:chOff x="3988" y="2613"/>
            <a:chExt cx="1212" cy="327"/>
          </a:xfrm>
        </p:grpSpPr>
        <p:sp>
          <p:nvSpPr>
            <p:cNvPr id="29720" name="Text Box 54"/>
            <p:cNvSpPr txBox="1">
              <a:spLocks noChangeArrowheads="1"/>
            </p:cNvSpPr>
            <p:nvPr/>
          </p:nvSpPr>
          <p:spPr bwMode="auto">
            <a:xfrm>
              <a:off x="3988" y="2613"/>
              <a:ext cx="2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y</a:t>
              </a:r>
            </a:p>
          </p:txBody>
        </p:sp>
        <p:sp>
          <p:nvSpPr>
            <p:cNvPr id="29721" name="Text Box 55"/>
            <p:cNvSpPr txBox="1">
              <a:spLocks noChangeArrowheads="1"/>
            </p:cNvSpPr>
            <p:nvPr/>
          </p:nvSpPr>
          <p:spPr bwMode="auto">
            <a:xfrm>
              <a:off x="4632" y="2613"/>
              <a:ext cx="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(u,v)</a:t>
              </a:r>
            </a:p>
          </p:txBody>
        </p:sp>
      </p:grpSp>
      <p:grpSp>
        <p:nvGrpSpPr>
          <p:cNvPr id="29710" name="Group 56"/>
          <p:cNvGrpSpPr>
            <a:grpSpLocks/>
          </p:cNvGrpSpPr>
          <p:nvPr/>
        </p:nvGrpSpPr>
        <p:grpSpPr bwMode="auto">
          <a:xfrm>
            <a:off x="6329363" y="4651375"/>
            <a:ext cx="1925637" cy="520700"/>
            <a:chOff x="3987" y="2908"/>
            <a:chExt cx="1213" cy="328"/>
          </a:xfrm>
        </p:grpSpPr>
        <p:sp>
          <p:nvSpPr>
            <p:cNvPr id="29718" name="Text Box 57"/>
            <p:cNvSpPr txBox="1">
              <a:spLocks noChangeArrowheads="1"/>
            </p:cNvSpPr>
            <p:nvPr/>
          </p:nvSpPr>
          <p:spPr bwMode="auto">
            <a:xfrm>
              <a:off x="3987" y="2908"/>
              <a:ext cx="2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z</a:t>
              </a:r>
            </a:p>
          </p:txBody>
        </p:sp>
        <p:sp>
          <p:nvSpPr>
            <p:cNvPr id="29719" name="Text Box 58"/>
            <p:cNvSpPr txBox="1">
              <a:spLocks noChangeArrowheads="1"/>
            </p:cNvSpPr>
            <p:nvPr/>
          </p:nvSpPr>
          <p:spPr bwMode="auto">
            <a:xfrm>
              <a:off x="4632" y="2909"/>
              <a:ext cx="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(u,v)</a:t>
              </a:r>
            </a:p>
          </p:txBody>
        </p:sp>
      </p:grpSp>
      <p:sp>
        <p:nvSpPr>
          <p:cNvPr id="29711" name="Text Box 59"/>
          <p:cNvSpPr txBox="1">
            <a:spLocks noChangeArrowheads="1"/>
          </p:cNvSpPr>
          <p:nvPr/>
        </p:nvSpPr>
        <p:spPr bwMode="auto">
          <a:xfrm>
            <a:off x="7399338" y="2162175"/>
            <a:ext cx="75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>
                <a:latin typeface="Comic Sans MS" charset="0"/>
              </a:rPr>
              <a:t>link</a:t>
            </a:r>
          </a:p>
        </p:txBody>
      </p:sp>
      <p:grpSp>
        <p:nvGrpSpPr>
          <p:cNvPr id="29712" name="Group 60"/>
          <p:cNvGrpSpPr>
            <a:grpSpLocks/>
          </p:cNvGrpSpPr>
          <p:nvPr/>
        </p:nvGrpSpPr>
        <p:grpSpPr bwMode="auto">
          <a:xfrm>
            <a:off x="6335713" y="5140325"/>
            <a:ext cx="1966912" cy="519113"/>
            <a:chOff x="3991" y="3204"/>
            <a:chExt cx="1239" cy="327"/>
          </a:xfrm>
        </p:grpSpPr>
        <p:sp>
          <p:nvSpPr>
            <p:cNvPr id="29716" name="Text Box 61"/>
            <p:cNvSpPr txBox="1">
              <a:spLocks noChangeArrowheads="1"/>
            </p:cNvSpPr>
            <p:nvPr/>
          </p:nvSpPr>
          <p:spPr bwMode="auto">
            <a:xfrm>
              <a:off x="3991" y="3204"/>
              <a:ext cx="2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s</a:t>
              </a:r>
            </a:p>
          </p:txBody>
        </p:sp>
        <p:sp>
          <p:nvSpPr>
            <p:cNvPr id="29717" name="Text Box 62"/>
            <p:cNvSpPr txBox="1">
              <a:spLocks noChangeArrowheads="1"/>
            </p:cNvSpPr>
            <p:nvPr/>
          </p:nvSpPr>
          <p:spPr bwMode="auto">
            <a:xfrm>
              <a:off x="4618" y="3204"/>
              <a:ext cx="6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(u,w)</a:t>
              </a:r>
            </a:p>
          </p:txBody>
        </p:sp>
      </p:grpSp>
      <p:grpSp>
        <p:nvGrpSpPr>
          <p:cNvPr id="29713" name="Group 63"/>
          <p:cNvGrpSpPr>
            <a:grpSpLocks/>
          </p:cNvGrpSpPr>
          <p:nvPr/>
        </p:nvGrpSpPr>
        <p:grpSpPr bwMode="auto">
          <a:xfrm>
            <a:off x="6337300" y="5626100"/>
            <a:ext cx="1965325" cy="530225"/>
            <a:chOff x="3992" y="3544"/>
            <a:chExt cx="1238" cy="334"/>
          </a:xfrm>
        </p:grpSpPr>
        <p:sp>
          <p:nvSpPr>
            <p:cNvPr id="29714" name="Text Box 64"/>
            <p:cNvSpPr txBox="1">
              <a:spLocks noChangeArrowheads="1"/>
            </p:cNvSpPr>
            <p:nvPr/>
          </p:nvSpPr>
          <p:spPr bwMode="auto">
            <a:xfrm>
              <a:off x="3992" y="3551"/>
              <a:ext cx="22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t</a:t>
              </a:r>
            </a:p>
          </p:txBody>
        </p:sp>
        <p:sp>
          <p:nvSpPr>
            <p:cNvPr id="29715" name="Text Box 65"/>
            <p:cNvSpPr txBox="1">
              <a:spLocks noChangeArrowheads="1"/>
            </p:cNvSpPr>
            <p:nvPr/>
          </p:nvSpPr>
          <p:spPr bwMode="auto">
            <a:xfrm>
              <a:off x="4618" y="3544"/>
              <a:ext cx="6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 charset="0"/>
                </a:rPr>
                <a:t>(u,w)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9867" y="5339924"/>
            <a:ext cx="40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Telling ‘u’ the next hop to reach any other node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57602"/>
            <a:ext cx="7305206" cy="1010506"/>
          </a:xfrm>
        </p:spPr>
        <p:txBody>
          <a:bodyPr/>
          <a:lstStyle/>
          <a:p>
            <a:r>
              <a:rPr lang="en-US" dirty="0" smtClean="0"/>
              <a:t>How to discover ‘my’ graph:</a:t>
            </a:r>
            <a:br>
              <a:rPr lang="en-US" dirty="0" smtClean="0"/>
            </a:br>
            <a:r>
              <a:rPr lang="en-US" dirty="0" smtClean="0"/>
              <a:t> nodes and weights?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27" y="1499124"/>
            <a:ext cx="7772400" cy="4114800"/>
          </a:xfrm>
        </p:spPr>
        <p:txBody>
          <a:bodyPr/>
          <a:lstStyle/>
          <a:p>
            <a:r>
              <a:rPr lang="en-US" dirty="0" smtClean="0"/>
              <a:t>Link-State Routing</a:t>
            </a:r>
          </a:p>
          <a:p>
            <a:r>
              <a:rPr lang="en-US" dirty="0" smtClean="0"/>
              <a:t>Distance Vector Routing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F964D-EDE4-8844-8D8E-DA8E333208B6}" type="datetime1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99C-32EF-BE4C-ACDB-B714622B659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93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A13314-67A3-C34D-A177-BCB0AC4F0F40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D39047-CD51-7044-A7BD-A993D9BF341B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016" y="140085"/>
            <a:ext cx="7768721" cy="105583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Link-State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583" y="1224217"/>
            <a:ext cx="77724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Each router keeps track of its incident links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Whether the link is up or down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The cost on the link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Each router broadcasts the link state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To give every router a complete view of the graph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Each router runs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 algorithm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To compute the shortest paths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constructs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its own </a:t>
            </a:r>
            <a:r>
              <a:rPr lang="en-US" dirty="0">
                <a:latin typeface="Times New Roman" charset="0"/>
                <a:ea typeface="ＭＳ Ｐゴシック" charset="0"/>
              </a:rPr>
              <a:t>forwarding table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Example protocols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Open Shortest Path First (OSPF)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Intermediate System – Intermediate System (IS-IS)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0ECEF6-26F4-1A48-8A41-5C4B23FCE052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C6C708-F212-EA46-8BFF-B53DB5B22C0B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Link State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99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Strategy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send to all nodes (not just neighbors) information about directly connected links (not entire routing table)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Routers can then build their own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graph - map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3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 State Packet (LSP)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id of the node that created the LSP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cost of link to each directly connected neighbor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sequence number (SEQNO)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time-to-live (TTL) for this packet</a:t>
            </a: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6FDE4B-85B2-DC41-BA85-05AE32A048D4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D826CA-3F77-F544-9BB6-A1427F247CDE}" type="slidenum">
              <a:rPr lang="en-US" sz="1400"/>
              <a:pPr/>
              <a:t>55</a:t>
            </a:fld>
            <a:endParaRPr 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908" y="340750"/>
            <a:ext cx="6827838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 State (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cont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1450975"/>
            <a:ext cx="7634288" cy="4645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Reliable flooding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store most recent LSP from each node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forward LSP to all nodes but one that sent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generate new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(my) </a:t>
            </a:r>
            <a:r>
              <a:rPr lang="en-US" dirty="0">
                <a:latin typeface="Times New Roman" charset="0"/>
                <a:ea typeface="ＭＳ Ｐゴシック" charset="0"/>
              </a:rPr>
              <a:t>LSP periodically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increment  SEQNO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start SEQNO at 0 when reboot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decrement TTL of each stored LSP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discard when TTL=0, </a:t>
            </a:r>
            <a:r>
              <a:rPr lang="en-US" sz="24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aging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53D8F5-B3C2-744D-B174-BBDAD6223255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968286-D72B-8348-9C60-0BDC1B7E6DF0}" type="slidenum">
              <a:rPr lang="en-US" sz="1400"/>
              <a:pPr/>
              <a:t>56</a:t>
            </a:fld>
            <a:endParaRPr 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6823149" cy="1071902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Detecting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Local Topology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Changes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542" y="1279895"/>
            <a:ext cx="7568251" cy="49314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Beaconing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Periodic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hello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 messages in both directions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Detect a failure after a few missed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hellos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, usually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k of n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Performance trade-offs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Detection speed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Overhead on link bandwidth and CPU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Likelihood of false detection</a:t>
            </a:r>
          </a:p>
        </p:txBody>
      </p:sp>
      <p:grpSp>
        <p:nvGrpSpPr>
          <p:cNvPr id="33798" name="Group 4"/>
          <p:cNvGrpSpPr>
            <a:grpSpLocks/>
          </p:cNvGrpSpPr>
          <p:nvPr/>
        </p:nvGrpSpPr>
        <p:grpSpPr bwMode="auto">
          <a:xfrm>
            <a:off x="2997200" y="3344863"/>
            <a:ext cx="590550" cy="430212"/>
            <a:chOff x="3120" y="2880"/>
            <a:chExt cx="144" cy="96"/>
          </a:xfrm>
        </p:grpSpPr>
        <p:sp>
          <p:nvSpPr>
            <p:cNvPr id="33827" name="Oval 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Rectangle 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Rectangle 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Oval 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31" name="Group 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33834" name="Group 1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33844" name="Freeform 1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5" name="Freeform 1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6" name="Freeform 1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7" name="Freeform 1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8" name="Freeform 1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9" name="Freeform 1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0" name="Freeform 1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1" name="Freeform 1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35" name="Group 1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33836" name="Freeform 2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7" name="Freeform 2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8" name="Freeform 2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9" name="Freeform 2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0" name="Freeform 2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1" name="Freeform 2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2" name="Freeform 2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3" name="Freeform 2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832" name="Line 2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2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9" name="Group 30"/>
          <p:cNvGrpSpPr>
            <a:grpSpLocks/>
          </p:cNvGrpSpPr>
          <p:nvPr/>
        </p:nvGrpSpPr>
        <p:grpSpPr bwMode="auto">
          <a:xfrm>
            <a:off x="4819650" y="3344863"/>
            <a:ext cx="590550" cy="430212"/>
            <a:chOff x="3120" y="2880"/>
            <a:chExt cx="144" cy="96"/>
          </a:xfrm>
        </p:grpSpPr>
        <p:sp>
          <p:nvSpPr>
            <p:cNvPr id="33802" name="Oval 31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Rectangle 3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Rectangle 3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Oval 34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6" name="Group 35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33809" name="Group 36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33819" name="Freeform 3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0" name="Freeform 3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13 h 148"/>
                    <a:gd name="T2" fmla="*/ 7 w 479"/>
                    <a:gd name="T3" fmla="*/ 16 h 148"/>
                    <a:gd name="T4" fmla="*/ 23 w 479"/>
                    <a:gd name="T5" fmla="*/ 6 h 148"/>
                    <a:gd name="T6" fmla="*/ 30 w 479"/>
                    <a:gd name="T7" fmla="*/ 9 h 148"/>
                    <a:gd name="T8" fmla="*/ 26 w 479"/>
                    <a:gd name="T9" fmla="*/ 0 h 148"/>
                    <a:gd name="T10" fmla="*/ 7 w 479"/>
                    <a:gd name="T11" fmla="*/ 0 h 148"/>
                    <a:gd name="T12" fmla="*/ 15 w 479"/>
                    <a:gd name="T13" fmla="*/ 3 h 148"/>
                    <a:gd name="T14" fmla="*/ 0 w 479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1" name="Freeform 3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2" name="Freeform 4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30 w 480"/>
                    <a:gd name="T1" fmla="*/ 4 h 158"/>
                    <a:gd name="T2" fmla="*/ 23 w 480"/>
                    <a:gd name="T3" fmla="*/ 0 h 158"/>
                    <a:gd name="T4" fmla="*/ 8 w 480"/>
                    <a:gd name="T5" fmla="*/ 11 h 158"/>
                    <a:gd name="T6" fmla="*/ 0 w 480"/>
                    <a:gd name="T7" fmla="*/ 7 h 158"/>
                    <a:gd name="T8" fmla="*/ 4 w 480"/>
                    <a:gd name="T9" fmla="*/ 17 h 158"/>
                    <a:gd name="T10" fmla="*/ 23 w 480"/>
                    <a:gd name="T11" fmla="*/ 17 h 158"/>
                    <a:gd name="T12" fmla="*/ 15 w 480"/>
                    <a:gd name="T13" fmla="*/ 13 h 158"/>
                    <a:gd name="T14" fmla="*/ 30 w 480"/>
                    <a:gd name="T15" fmla="*/ 4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3" name="Freeform 4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4" name="Freeform 4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4 h 149"/>
                    <a:gd name="T2" fmla="*/ 7 w 479"/>
                    <a:gd name="T3" fmla="*/ 0 h 149"/>
                    <a:gd name="T4" fmla="*/ 23 w 479"/>
                    <a:gd name="T5" fmla="*/ 10 h 149"/>
                    <a:gd name="T6" fmla="*/ 30 w 479"/>
                    <a:gd name="T7" fmla="*/ 7 h 149"/>
                    <a:gd name="T8" fmla="*/ 26 w 479"/>
                    <a:gd name="T9" fmla="*/ 17 h 149"/>
                    <a:gd name="T10" fmla="*/ 7 w 479"/>
                    <a:gd name="T11" fmla="*/ 17 h 149"/>
                    <a:gd name="T12" fmla="*/ 15 w 479"/>
                    <a:gd name="T13" fmla="*/ 14 h 149"/>
                    <a:gd name="T14" fmla="*/ 0 w 479"/>
                    <a:gd name="T15" fmla="*/ 4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5" name="Freeform 4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6" name="Freeform 4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30 w 478"/>
                    <a:gd name="T1" fmla="*/ 13 h 148"/>
                    <a:gd name="T2" fmla="*/ 23 w 478"/>
                    <a:gd name="T3" fmla="*/ 17 h 148"/>
                    <a:gd name="T4" fmla="*/ 8 w 478"/>
                    <a:gd name="T5" fmla="*/ 6 h 148"/>
                    <a:gd name="T6" fmla="*/ 0 w 478"/>
                    <a:gd name="T7" fmla="*/ 9 h 148"/>
                    <a:gd name="T8" fmla="*/ 4 w 478"/>
                    <a:gd name="T9" fmla="*/ 0 h 148"/>
                    <a:gd name="T10" fmla="*/ 23 w 478"/>
                    <a:gd name="T11" fmla="*/ 0 h 148"/>
                    <a:gd name="T12" fmla="*/ 15 w 478"/>
                    <a:gd name="T13" fmla="*/ 3 h 148"/>
                    <a:gd name="T14" fmla="*/ 30 w 478"/>
                    <a:gd name="T15" fmla="*/ 13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0" name="Group 45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33811" name="Freeform 4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2" name="Freeform 4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12 h 149"/>
                    <a:gd name="T2" fmla="*/ 7 w 479"/>
                    <a:gd name="T3" fmla="*/ 16 h 149"/>
                    <a:gd name="T4" fmla="*/ 23 w 479"/>
                    <a:gd name="T5" fmla="*/ 5 h 149"/>
                    <a:gd name="T6" fmla="*/ 30 w 479"/>
                    <a:gd name="T7" fmla="*/ 9 h 149"/>
                    <a:gd name="T8" fmla="*/ 26 w 479"/>
                    <a:gd name="T9" fmla="*/ 0 h 149"/>
                    <a:gd name="T10" fmla="*/ 7 w 479"/>
                    <a:gd name="T11" fmla="*/ 0 h 149"/>
                    <a:gd name="T12" fmla="*/ 15 w 479"/>
                    <a:gd name="T13" fmla="*/ 3 h 149"/>
                    <a:gd name="T14" fmla="*/ 0 w 479"/>
                    <a:gd name="T15" fmla="*/ 12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3" name="Freeform 4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4" name="Freeform 4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30 w 480"/>
                    <a:gd name="T1" fmla="*/ 4 h 156"/>
                    <a:gd name="T2" fmla="*/ 23 w 480"/>
                    <a:gd name="T3" fmla="*/ 0 h 156"/>
                    <a:gd name="T4" fmla="*/ 8 w 480"/>
                    <a:gd name="T5" fmla="*/ 11 h 156"/>
                    <a:gd name="T6" fmla="*/ 0 w 480"/>
                    <a:gd name="T7" fmla="*/ 7 h 156"/>
                    <a:gd name="T8" fmla="*/ 4 w 480"/>
                    <a:gd name="T9" fmla="*/ 17 h 156"/>
                    <a:gd name="T10" fmla="*/ 23 w 480"/>
                    <a:gd name="T11" fmla="*/ 17 h 156"/>
                    <a:gd name="T12" fmla="*/ 15 w 480"/>
                    <a:gd name="T13" fmla="*/ 14 h 156"/>
                    <a:gd name="T14" fmla="*/ 30 w 480"/>
                    <a:gd name="T15" fmla="*/ 4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5" name="Freeform 5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6" name="Freeform 5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4 h 148"/>
                    <a:gd name="T2" fmla="*/ 7 w 479"/>
                    <a:gd name="T3" fmla="*/ 0 h 148"/>
                    <a:gd name="T4" fmla="*/ 23 w 479"/>
                    <a:gd name="T5" fmla="*/ 10 h 148"/>
                    <a:gd name="T6" fmla="*/ 30 w 479"/>
                    <a:gd name="T7" fmla="*/ 7 h 148"/>
                    <a:gd name="T8" fmla="*/ 26 w 479"/>
                    <a:gd name="T9" fmla="*/ 16 h 148"/>
                    <a:gd name="T10" fmla="*/ 7 w 479"/>
                    <a:gd name="T11" fmla="*/ 16 h 148"/>
                    <a:gd name="T12" fmla="*/ 15 w 479"/>
                    <a:gd name="T13" fmla="*/ 14 h 148"/>
                    <a:gd name="T14" fmla="*/ 0 w 479"/>
                    <a:gd name="T15" fmla="*/ 4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7" name="Freeform 5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Freeform 5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30 w 478"/>
                    <a:gd name="T1" fmla="*/ 13 h 149"/>
                    <a:gd name="T2" fmla="*/ 23 w 478"/>
                    <a:gd name="T3" fmla="*/ 17 h 149"/>
                    <a:gd name="T4" fmla="*/ 8 w 478"/>
                    <a:gd name="T5" fmla="*/ 6 h 149"/>
                    <a:gd name="T6" fmla="*/ 0 w 478"/>
                    <a:gd name="T7" fmla="*/ 9 h 149"/>
                    <a:gd name="T8" fmla="*/ 4 w 478"/>
                    <a:gd name="T9" fmla="*/ 0 h 149"/>
                    <a:gd name="T10" fmla="*/ 23 w 478"/>
                    <a:gd name="T11" fmla="*/ 0 h 149"/>
                    <a:gd name="T12" fmla="*/ 15 w 478"/>
                    <a:gd name="T13" fmla="*/ 3 h 149"/>
                    <a:gd name="T14" fmla="*/ 30 w 478"/>
                    <a:gd name="T15" fmla="*/ 13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807" name="Line 54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55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0" name="Line 56"/>
          <p:cNvSpPr>
            <a:spLocks noChangeShapeType="1"/>
          </p:cNvSpPr>
          <p:nvPr/>
        </p:nvSpPr>
        <p:spPr bwMode="auto">
          <a:xfrm flipV="1">
            <a:off x="3571875" y="3575050"/>
            <a:ext cx="12922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57"/>
          <p:cNvSpPr txBox="1">
            <a:spLocks noChangeArrowheads="1"/>
          </p:cNvSpPr>
          <p:nvPr/>
        </p:nvSpPr>
        <p:spPr bwMode="auto">
          <a:xfrm>
            <a:off x="3189288" y="2855913"/>
            <a:ext cx="1030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2000" b="1">
                <a:latin typeface="Helvetica" charset="0"/>
              </a:rPr>
              <a:t>“</a:t>
            </a:r>
            <a:r>
              <a:rPr lang="en-US" sz="2000" b="1">
                <a:latin typeface="Helvetica" charset="0"/>
              </a:rPr>
              <a:t>hello</a:t>
            </a:r>
            <a:r>
              <a:rPr lang="ja-JP" altLang="en-US" sz="2000" b="1">
                <a:latin typeface="Helvetica" charset="0"/>
              </a:rPr>
              <a:t>”</a:t>
            </a:r>
            <a:endParaRPr lang="en-US" sz="2000" b="1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2F4411-6A68-534F-A8EC-D11AD46ED413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C61E55-8278-1547-BFE2-356D40AF63BC}" type="slidenum">
              <a:rPr lang="en-US" sz="1400"/>
              <a:pPr/>
              <a:t>57</a:t>
            </a:fld>
            <a:endParaRPr lang="en-US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3863"/>
            <a:ext cx="6827838" cy="954087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When to Initiate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Flooding?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905" y="1517664"/>
            <a:ext cx="7944857" cy="42857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Topology change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Link or 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Link or node recovery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Configuration change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Link cost change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Periodically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Refresh the link-state information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Typically (say) 30 minutes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Corrects for possible corruption of the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3C3AA-90B8-7542-BFED-B1CDE1CB6542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43F7D8-A6D6-E444-9082-682CA9D96257}" type="slidenum">
              <a:rPr lang="en-US" sz="1400"/>
              <a:pPr/>
              <a:t>58</a:t>
            </a:fld>
            <a:endParaRPr 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2413"/>
            <a:ext cx="6827838" cy="1252537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Broadcasting the Link State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164" y="1390605"/>
            <a:ext cx="8324736" cy="46817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Reliable flooding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Ensure all nodes receive link-state information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that they use the latest version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Challenges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Out-of-order arrival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Solutions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Acknowledgments and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retransmissions (in routing protocol)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Sequence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Time-to-live for each packet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06630C-22F2-3743-95CB-AB00B1491416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577E22-47D8-A640-A57F-58982670DFA9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6827838" cy="6223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Issue: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Broadcasting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Link State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719" y="1263573"/>
            <a:ext cx="7527693" cy="4864359"/>
          </a:xfrm>
        </p:spPr>
        <p:txBody>
          <a:bodyPr/>
          <a:lstStyle/>
          <a:p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Flooding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Node sends link-state information out its links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then the next node sends out all of its links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… except the one where the information arrived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note race and time stamp needed at node B</a:t>
            </a:r>
          </a:p>
        </p:txBody>
      </p:sp>
      <p:sp>
        <p:nvSpPr>
          <p:cNvPr id="34822" name="Freeform 4"/>
          <p:cNvSpPr>
            <a:spLocks/>
          </p:cNvSpPr>
          <p:nvPr/>
        </p:nvSpPr>
        <p:spPr bwMode="auto">
          <a:xfrm>
            <a:off x="2503488" y="3613150"/>
            <a:ext cx="288925" cy="288925"/>
          </a:xfrm>
          <a:custGeom>
            <a:avLst/>
            <a:gdLst>
              <a:gd name="T0" fmla="*/ 343529447 w 243"/>
              <a:gd name="T1" fmla="*/ 172475092 h 242"/>
              <a:gd name="T2" fmla="*/ 343529447 w 243"/>
              <a:gd name="T3" fmla="*/ 199557632 h 242"/>
              <a:gd name="T4" fmla="*/ 337874602 w 243"/>
              <a:gd name="T5" fmla="*/ 228065695 h 242"/>
              <a:gd name="T6" fmla="*/ 326564912 w 243"/>
              <a:gd name="T7" fmla="*/ 250871667 h 242"/>
              <a:gd name="T8" fmla="*/ 311014089 w 243"/>
              <a:gd name="T9" fmla="*/ 272253311 h 242"/>
              <a:gd name="T10" fmla="*/ 294049555 w 243"/>
              <a:gd name="T11" fmla="*/ 295059284 h 242"/>
              <a:gd name="T12" fmla="*/ 277085020 w 243"/>
              <a:gd name="T13" fmla="*/ 312164360 h 242"/>
              <a:gd name="T14" fmla="*/ 254466830 w 243"/>
              <a:gd name="T15" fmla="*/ 329269436 h 242"/>
              <a:gd name="T16" fmla="*/ 227606316 w 243"/>
              <a:gd name="T17" fmla="*/ 339246900 h 242"/>
              <a:gd name="T18" fmla="*/ 199332092 w 243"/>
              <a:gd name="T19" fmla="*/ 344948990 h 242"/>
              <a:gd name="T20" fmla="*/ 172471579 w 243"/>
              <a:gd name="T21" fmla="*/ 344948990 h 242"/>
              <a:gd name="T22" fmla="*/ 144197355 w 243"/>
              <a:gd name="T23" fmla="*/ 344948990 h 242"/>
              <a:gd name="T24" fmla="*/ 117336842 w 243"/>
              <a:gd name="T25" fmla="*/ 339246900 h 242"/>
              <a:gd name="T26" fmla="*/ 94717462 w 243"/>
              <a:gd name="T27" fmla="*/ 329269436 h 242"/>
              <a:gd name="T28" fmla="*/ 72099272 w 243"/>
              <a:gd name="T29" fmla="*/ 312164360 h 242"/>
              <a:gd name="T30" fmla="*/ 50893604 w 243"/>
              <a:gd name="T31" fmla="*/ 295059284 h 242"/>
              <a:gd name="T32" fmla="*/ 33929069 w 243"/>
              <a:gd name="T33" fmla="*/ 272253311 h 242"/>
              <a:gd name="T34" fmla="*/ 16964535 w 243"/>
              <a:gd name="T35" fmla="*/ 250871667 h 242"/>
              <a:gd name="T36" fmla="*/ 5654845 w 243"/>
              <a:gd name="T37" fmla="*/ 228065695 h 242"/>
              <a:gd name="T38" fmla="*/ 0 w 243"/>
              <a:gd name="T39" fmla="*/ 199557632 h 242"/>
              <a:gd name="T40" fmla="*/ 0 w 243"/>
              <a:gd name="T41" fmla="*/ 172475092 h 242"/>
              <a:gd name="T42" fmla="*/ 0 w 243"/>
              <a:gd name="T43" fmla="*/ 143965836 h 242"/>
              <a:gd name="T44" fmla="*/ 5654845 w 243"/>
              <a:gd name="T45" fmla="*/ 116883295 h 242"/>
              <a:gd name="T46" fmla="*/ 16964535 w 243"/>
              <a:gd name="T47" fmla="*/ 94077323 h 242"/>
              <a:gd name="T48" fmla="*/ 33929069 w 243"/>
              <a:gd name="T49" fmla="*/ 71270157 h 242"/>
              <a:gd name="T50" fmla="*/ 50893604 w 243"/>
              <a:gd name="T51" fmla="*/ 49889707 h 242"/>
              <a:gd name="T52" fmla="*/ 72099272 w 243"/>
              <a:gd name="T53" fmla="*/ 32784630 h 242"/>
              <a:gd name="T54" fmla="*/ 94717462 w 243"/>
              <a:gd name="T55" fmla="*/ 15679554 h 242"/>
              <a:gd name="T56" fmla="*/ 117336842 w 243"/>
              <a:gd name="T57" fmla="*/ 5702090 h 242"/>
              <a:gd name="T58" fmla="*/ 144197355 w 243"/>
              <a:gd name="T59" fmla="*/ 0 h 242"/>
              <a:gd name="T60" fmla="*/ 172471579 w 243"/>
              <a:gd name="T61" fmla="*/ 0 h 242"/>
              <a:gd name="T62" fmla="*/ 199332092 w 243"/>
              <a:gd name="T63" fmla="*/ 0 h 242"/>
              <a:gd name="T64" fmla="*/ 227606316 w 243"/>
              <a:gd name="T65" fmla="*/ 5702090 h 242"/>
              <a:gd name="T66" fmla="*/ 254466830 w 243"/>
              <a:gd name="T67" fmla="*/ 15679554 h 242"/>
              <a:gd name="T68" fmla="*/ 277085020 w 243"/>
              <a:gd name="T69" fmla="*/ 32784630 h 242"/>
              <a:gd name="T70" fmla="*/ 294049555 w 243"/>
              <a:gd name="T71" fmla="*/ 49889707 h 242"/>
              <a:gd name="T72" fmla="*/ 311014089 w 243"/>
              <a:gd name="T73" fmla="*/ 71270157 h 242"/>
              <a:gd name="T74" fmla="*/ 326564912 w 243"/>
              <a:gd name="T75" fmla="*/ 94077323 h 242"/>
              <a:gd name="T76" fmla="*/ 337874602 w 243"/>
              <a:gd name="T77" fmla="*/ 116883295 h 242"/>
              <a:gd name="T78" fmla="*/ 343529447 w 243"/>
              <a:gd name="T79" fmla="*/ 143965836 h 242"/>
              <a:gd name="T80" fmla="*/ 343529447 w 243"/>
              <a:gd name="T81" fmla="*/ 172475092 h 242"/>
              <a:gd name="T82" fmla="*/ 343529447 w 243"/>
              <a:gd name="T83" fmla="*/ 172475092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Freeform 5"/>
          <p:cNvSpPr>
            <a:spLocks/>
          </p:cNvSpPr>
          <p:nvPr/>
        </p:nvSpPr>
        <p:spPr bwMode="auto">
          <a:xfrm>
            <a:off x="2503488" y="3613150"/>
            <a:ext cx="288925" cy="288925"/>
          </a:xfrm>
          <a:custGeom>
            <a:avLst/>
            <a:gdLst>
              <a:gd name="T0" fmla="*/ 343529447 w 243"/>
              <a:gd name="T1" fmla="*/ 172475092 h 242"/>
              <a:gd name="T2" fmla="*/ 343529447 w 243"/>
              <a:gd name="T3" fmla="*/ 199557632 h 242"/>
              <a:gd name="T4" fmla="*/ 337874602 w 243"/>
              <a:gd name="T5" fmla="*/ 228065695 h 242"/>
              <a:gd name="T6" fmla="*/ 326564912 w 243"/>
              <a:gd name="T7" fmla="*/ 250871667 h 242"/>
              <a:gd name="T8" fmla="*/ 311014089 w 243"/>
              <a:gd name="T9" fmla="*/ 272253311 h 242"/>
              <a:gd name="T10" fmla="*/ 294049555 w 243"/>
              <a:gd name="T11" fmla="*/ 295059284 h 242"/>
              <a:gd name="T12" fmla="*/ 277085020 w 243"/>
              <a:gd name="T13" fmla="*/ 312164360 h 242"/>
              <a:gd name="T14" fmla="*/ 254466830 w 243"/>
              <a:gd name="T15" fmla="*/ 329269436 h 242"/>
              <a:gd name="T16" fmla="*/ 227606316 w 243"/>
              <a:gd name="T17" fmla="*/ 339246900 h 242"/>
              <a:gd name="T18" fmla="*/ 199332092 w 243"/>
              <a:gd name="T19" fmla="*/ 344948990 h 242"/>
              <a:gd name="T20" fmla="*/ 172471579 w 243"/>
              <a:gd name="T21" fmla="*/ 344948990 h 242"/>
              <a:gd name="T22" fmla="*/ 144197355 w 243"/>
              <a:gd name="T23" fmla="*/ 344948990 h 242"/>
              <a:gd name="T24" fmla="*/ 117336842 w 243"/>
              <a:gd name="T25" fmla="*/ 339246900 h 242"/>
              <a:gd name="T26" fmla="*/ 94717462 w 243"/>
              <a:gd name="T27" fmla="*/ 329269436 h 242"/>
              <a:gd name="T28" fmla="*/ 72099272 w 243"/>
              <a:gd name="T29" fmla="*/ 312164360 h 242"/>
              <a:gd name="T30" fmla="*/ 50893604 w 243"/>
              <a:gd name="T31" fmla="*/ 295059284 h 242"/>
              <a:gd name="T32" fmla="*/ 33929069 w 243"/>
              <a:gd name="T33" fmla="*/ 272253311 h 242"/>
              <a:gd name="T34" fmla="*/ 16964535 w 243"/>
              <a:gd name="T35" fmla="*/ 250871667 h 242"/>
              <a:gd name="T36" fmla="*/ 5654845 w 243"/>
              <a:gd name="T37" fmla="*/ 228065695 h 242"/>
              <a:gd name="T38" fmla="*/ 0 w 243"/>
              <a:gd name="T39" fmla="*/ 199557632 h 242"/>
              <a:gd name="T40" fmla="*/ 0 w 243"/>
              <a:gd name="T41" fmla="*/ 172475092 h 242"/>
              <a:gd name="T42" fmla="*/ 0 w 243"/>
              <a:gd name="T43" fmla="*/ 143965836 h 242"/>
              <a:gd name="T44" fmla="*/ 5654845 w 243"/>
              <a:gd name="T45" fmla="*/ 116883295 h 242"/>
              <a:gd name="T46" fmla="*/ 16964535 w 243"/>
              <a:gd name="T47" fmla="*/ 94077323 h 242"/>
              <a:gd name="T48" fmla="*/ 33929069 w 243"/>
              <a:gd name="T49" fmla="*/ 71270157 h 242"/>
              <a:gd name="T50" fmla="*/ 50893604 w 243"/>
              <a:gd name="T51" fmla="*/ 49889707 h 242"/>
              <a:gd name="T52" fmla="*/ 72099272 w 243"/>
              <a:gd name="T53" fmla="*/ 32784630 h 242"/>
              <a:gd name="T54" fmla="*/ 94717462 w 243"/>
              <a:gd name="T55" fmla="*/ 15679554 h 242"/>
              <a:gd name="T56" fmla="*/ 117336842 w 243"/>
              <a:gd name="T57" fmla="*/ 5702090 h 242"/>
              <a:gd name="T58" fmla="*/ 144197355 w 243"/>
              <a:gd name="T59" fmla="*/ 0 h 242"/>
              <a:gd name="T60" fmla="*/ 172471579 w 243"/>
              <a:gd name="T61" fmla="*/ 0 h 242"/>
              <a:gd name="T62" fmla="*/ 199332092 w 243"/>
              <a:gd name="T63" fmla="*/ 0 h 242"/>
              <a:gd name="T64" fmla="*/ 227606316 w 243"/>
              <a:gd name="T65" fmla="*/ 5702090 h 242"/>
              <a:gd name="T66" fmla="*/ 254466830 w 243"/>
              <a:gd name="T67" fmla="*/ 15679554 h 242"/>
              <a:gd name="T68" fmla="*/ 277085020 w 243"/>
              <a:gd name="T69" fmla="*/ 32784630 h 242"/>
              <a:gd name="T70" fmla="*/ 294049555 w 243"/>
              <a:gd name="T71" fmla="*/ 49889707 h 242"/>
              <a:gd name="T72" fmla="*/ 311014089 w 243"/>
              <a:gd name="T73" fmla="*/ 71270157 h 242"/>
              <a:gd name="T74" fmla="*/ 326564912 w 243"/>
              <a:gd name="T75" fmla="*/ 94077323 h 242"/>
              <a:gd name="T76" fmla="*/ 337874602 w 243"/>
              <a:gd name="T77" fmla="*/ 116883295 h 242"/>
              <a:gd name="T78" fmla="*/ 343529447 w 243"/>
              <a:gd name="T79" fmla="*/ 143965836 h 242"/>
              <a:gd name="T80" fmla="*/ 343529447 w 243"/>
              <a:gd name="T81" fmla="*/ 172475092 h 242"/>
              <a:gd name="T82" fmla="*/ 343529447 w 243"/>
              <a:gd name="T83" fmla="*/ 172475092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Freeform 6"/>
          <p:cNvSpPr>
            <a:spLocks/>
          </p:cNvSpPr>
          <p:nvPr/>
        </p:nvSpPr>
        <p:spPr bwMode="auto">
          <a:xfrm>
            <a:off x="4832350" y="3613150"/>
            <a:ext cx="288925" cy="288925"/>
          </a:xfrm>
          <a:custGeom>
            <a:avLst/>
            <a:gdLst>
              <a:gd name="T0" fmla="*/ 343529447 w 243"/>
              <a:gd name="T1" fmla="*/ 172475092 h 242"/>
              <a:gd name="T2" fmla="*/ 343529447 w 243"/>
              <a:gd name="T3" fmla="*/ 199557632 h 242"/>
              <a:gd name="T4" fmla="*/ 337874602 w 243"/>
              <a:gd name="T5" fmla="*/ 228065695 h 242"/>
              <a:gd name="T6" fmla="*/ 326564912 w 243"/>
              <a:gd name="T7" fmla="*/ 250871667 h 242"/>
              <a:gd name="T8" fmla="*/ 311014089 w 243"/>
              <a:gd name="T9" fmla="*/ 272253311 h 242"/>
              <a:gd name="T10" fmla="*/ 294049555 w 243"/>
              <a:gd name="T11" fmla="*/ 295059284 h 242"/>
              <a:gd name="T12" fmla="*/ 277085020 w 243"/>
              <a:gd name="T13" fmla="*/ 312164360 h 242"/>
              <a:gd name="T14" fmla="*/ 254466830 w 243"/>
              <a:gd name="T15" fmla="*/ 329269436 h 242"/>
              <a:gd name="T16" fmla="*/ 227606316 w 243"/>
              <a:gd name="T17" fmla="*/ 339246900 h 242"/>
              <a:gd name="T18" fmla="*/ 199332092 w 243"/>
              <a:gd name="T19" fmla="*/ 344948990 h 242"/>
              <a:gd name="T20" fmla="*/ 172471579 w 243"/>
              <a:gd name="T21" fmla="*/ 344948990 h 242"/>
              <a:gd name="T22" fmla="*/ 144197355 w 243"/>
              <a:gd name="T23" fmla="*/ 344948990 h 242"/>
              <a:gd name="T24" fmla="*/ 117336842 w 243"/>
              <a:gd name="T25" fmla="*/ 339246900 h 242"/>
              <a:gd name="T26" fmla="*/ 94717462 w 243"/>
              <a:gd name="T27" fmla="*/ 329269436 h 242"/>
              <a:gd name="T28" fmla="*/ 72099272 w 243"/>
              <a:gd name="T29" fmla="*/ 312164360 h 242"/>
              <a:gd name="T30" fmla="*/ 50893604 w 243"/>
              <a:gd name="T31" fmla="*/ 295059284 h 242"/>
              <a:gd name="T32" fmla="*/ 33929069 w 243"/>
              <a:gd name="T33" fmla="*/ 272253311 h 242"/>
              <a:gd name="T34" fmla="*/ 16964535 w 243"/>
              <a:gd name="T35" fmla="*/ 250871667 h 242"/>
              <a:gd name="T36" fmla="*/ 5654845 w 243"/>
              <a:gd name="T37" fmla="*/ 228065695 h 242"/>
              <a:gd name="T38" fmla="*/ 0 w 243"/>
              <a:gd name="T39" fmla="*/ 199557632 h 242"/>
              <a:gd name="T40" fmla="*/ 0 w 243"/>
              <a:gd name="T41" fmla="*/ 172475092 h 242"/>
              <a:gd name="T42" fmla="*/ 0 w 243"/>
              <a:gd name="T43" fmla="*/ 143965836 h 242"/>
              <a:gd name="T44" fmla="*/ 5654845 w 243"/>
              <a:gd name="T45" fmla="*/ 116883295 h 242"/>
              <a:gd name="T46" fmla="*/ 16964535 w 243"/>
              <a:gd name="T47" fmla="*/ 94077323 h 242"/>
              <a:gd name="T48" fmla="*/ 33929069 w 243"/>
              <a:gd name="T49" fmla="*/ 71270157 h 242"/>
              <a:gd name="T50" fmla="*/ 50893604 w 243"/>
              <a:gd name="T51" fmla="*/ 49889707 h 242"/>
              <a:gd name="T52" fmla="*/ 72099272 w 243"/>
              <a:gd name="T53" fmla="*/ 32784630 h 242"/>
              <a:gd name="T54" fmla="*/ 94717462 w 243"/>
              <a:gd name="T55" fmla="*/ 15679554 h 242"/>
              <a:gd name="T56" fmla="*/ 117336842 w 243"/>
              <a:gd name="T57" fmla="*/ 5702090 h 242"/>
              <a:gd name="T58" fmla="*/ 144197355 w 243"/>
              <a:gd name="T59" fmla="*/ 0 h 242"/>
              <a:gd name="T60" fmla="*/ 172471579 w 243"/>
              <a:gd name="T61" fmla="*/ 0 h 242"/>
              <a:gd name="T62" fmla="*/ 199332092 w 243"/>
              <a:gd name="T63" fmla="*/ 0 h 242"/>
              <a:gd name="T64" fmla="*/ 227606316 w 243"/>
              <a:gd name="T65" fmla="*/ 5702090 h 242"/>
              <a:gd name="T66" fmla="*/ 254466830 w 243"/>
              <a:gd name="T67" fmla="*/ 15679554 h 242"/>
              <a:gd name="T68" fmla="*/ 277085020 w 243"/>
              <a:gd name="T69" fmla="*/ 32784630 h 242"/>
              <a:gd name="T70" fmla="*/ 294049555 w 243"/>
              <a:gd name="T71" fmla="*/ 49889707 h 242"/>
              <a:gd name="T72" fmla="*/ 311014089 w 243"/>
              <a:gd name="T73" fmla="*/ 71270157 h 242"/>
              <a:gd name="T74" fmla="*/ 326564912 w 243"/>
              <a:gd name="T75" fmla="*/ 94077323 h 242"/>
              <a:gd name="T76" fmla="*/ 337874602 w 243"/>
              <a:gd name="T77" fmla="*/ 116883295 h 242"/>
              <a:gd name="T78" fmla="*/ 343529447 w 243"/>
              <a:gd name="T79" fmla="*/ 143965836 h 242"/>
              <a:gd name="T80" fmla="*/ 343529447 w 243"/>
              <a:gd name="T81" fmla="*/ 172475092 h 242"/>
              <a:gd name="T82" fmla="*/ 343529447 w 243"/>
              <a:gd name="T83" fmla="*/ 172475092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Freeform 7"/>
          <p:cNvSpPr>
            <a:spLocks/>
          </p:cNvSpPr>
          <p:nvPr/>
        </p:nvSpPr>
        <p:spPr bwMode="auto">
          <a:xfrm>
            <a:off x="4832350" y="3613150"/>
            <a:ext cx="288925" cy="288925"/>
          </a:xfrm>
          <a:custGeom>
            <a:avLst/>
            <a:gdLst>
              <a:gd name="T0" fmla="*/ 343529447 w 243"/>
              <a:gd name="T1" fmla="*/ 172475092 h 242"/>
              <a:gd name="T2" fmla="*/ 343529447 w 243"/>
              <a:gd name="T3" fmla="*/ 199557632 h 242"/>
              <a:gd name="T4" fmla="*/ 337874602 w 243"/>
              <a:gd name="T5" fmla="*/ 228065695 h 242"/>
              <a:gd name="T6" fmla="*/ 326564912 w 243"/>
              <a:gd name="T7" fmla="*/ 250871667 h 242"/>
              <a:gd name="T8" fmla="*/ 311014089 w 243"/>
              <a:gd name="T9" fmla="*/ 272253311 h 242"/>
              <a:gd name="T10" fmla="*/ 294049555 w 243"/>
              <a:gd name="T11" fmla="*/ 295059284 h 242"/>
              <a:gd name="T12" fmla="*/ 277085020 w 243"/>
              <a:gd name="T13" fmla="*/ 312164360 h 242"/>
              <a:gd name="T14" fmla="*/ 254466830 w 243"/>
              <a:gd name="T15" fmla="*/ 329269436 h 242"/>
              <a:gd name="T16" fmla="*/ 227606316 w 243"/>
              <a:gd name="T17" fmla="*/ 339246900 h 242"/>
              <a:gd name="T18" fmla="*/ 199332092 w 243"/>
              <a:gd name="T19" fmla="*/ 344948990 h 242"/>
              <a:gd name="T20" fmla="*/ 172471579 w 243"/>
              <a:gd name="T21" fmla="*/ 344948990 h 242"/>
              <a:gd name="T22" fmla="*/ 144197355 w 243"/>
              <a:gd name="T23" fmla="*/ 344948990 h 242"/>
              <a:gd name="T24" fmla="*/ 117336842 w 243"/>
              <a:gd name="T25" fmla="*/ 339246900 h 242"/>
              <a:gd name="T26" fmla="*/ 94717462 w 243"/>
              <a:gd name="T27" fmla="*/ 329269436 h 242"/>
              <a:gd name="T28" fmla="*/ 72099272 w 243"/>
              <a:gd name="T29" fmla="*/ 312164360 h 242"/>
              <a:gd name="T30" fmla="*/ 50893604 w 243"/>
              <a:gd name="T31" fmla="*/ 295059284 h 242"/>
              <a:gd name="T32" fmla="*/ 33929069 w 243"/>
              <a:gd name="T33" fmla="*/ 272253311 h 242"/>
              <a:gd name="T34" fmla="*/ 16964535 w 243"/>
              <a:gd name="T35" fmla="*/ 250871667 h 242"/>
              <a:gd name="T36" fmla="*/ 5654845 w 243"/>
              <a:gd name="T37" fmla="*/ 228065695 h 242"/>
              <a:gd name="T38" fmla="*/ 0 w 243"/>
              <a:gd name="T39" fmla="*/ 199557632 h 242"/>
              <a:gd name="T40" fmla="*/ 0 w 243"/>
              <a:gd name="T41" fmla="*/ 172475092 h 242"/>
              <a:gd name="T42" fmla="*/ 0 w 243"/>
              <a:gd name="T43" fmla="*/ 143965836 h 242"/>
              <a:gd name="T44" fmla="*/ 5654845 w 243"/>
              <a:gd name="T45" fmla="*/ 116883295 h 242"/>
              <a:gd name="T46" fmla="*/ 16964535 w 243"/>
              <a:gd name="T47" fmla="*/ 94077323 h 242"/>
              <a:gd name="T48" fmla="*/ 33929069 w 243"/>
              <a:gd name="T49" fmla="*/ 71270157 h 242"/>
              <a:gd name="T50" fmla="*/ 50893604 w 243"/>
              <a:gd name="T51" fmla="*/ 49889707 h 242"/>
              <a:gd name="T52" fmla="*/ 72099272 w 243"/>
              <a:gd name="T53" fmla="*/ 32784630 h 242"/>
              <a:gd name="T54" fmla="*/ 94717462 w 243"/>
              <a:gd name="T55" fmla="*/ 15679554 h 242"/>
              <a:gd name="T56" fmla="*/ 117336842 w 243"/>
              <a:gd name="T57" fmla="*/ 5702090 h 242"/>
              <a:gd name="T58" fmla="*/ 144197355 w 243"/>
              <a:gd name="T59" fmla="*/ 0 h 242"/>
              <a:gd name="T60" fmla="*/ 172471579 w 243"/>
              <a:gd name="T61" fmla="*/ 0 h 242"/>
              <a:gd name="T62" fmla="*/ 199332092 w 243"/>
              <a:gd name="T63" fmla="*/ 0 h 242"/>
              <a:gd name="T64" fmla="*/ 227606316 w 243"/>
              <a:gd name="T65" fmla="*/ 5702090 h 242"/>
              <a:gd name="T66" fmla="*/ 254466830 w 243"/>
              <a:gd name="T67" fmla="*/ 15679554 h 242"/>
              <a:gd name="T68" fmla="*/ 277085020 w 243"/>
              <a:gd name="T69" fmla="*/ 32784630 h 242"/>
              <a:gd name="T70" fmla="*/ 294049555 w 243"/>
              <a:gd name="T71" fmla="*/ 49889707 h 242"/>
              <a:gd name="T72" fmla="*/ 311014089 w 243"/>
              <a:gd name="T73" fmla="*/ 71270157 h 242"/>
              <a:gd name="T74" fmla="*/ 326564912 w 243"/>
              <a:gd name="T75" fmla="*/ 94077323 h 242"/>
              <a:gd name="T76" fmla="*/ 337874602 w 243"/>
              <a:gd name="T77" fmla="*/ 116883295 h 242"/>
              <a:gd name="T78" fmla="*/ 343529447 w 243"/>
              <a:gd name="T79" fmla="*/ 143965836 h 242"/>
              <a:gd name="T80" fmla="*/ 343529447 w 243"/>
              <a:gd name="T81" fmla="*/ 172475092 h 242"/>
              <a:gd name="T82" fmla="*/ 343529447 w 243"/>
              <a:gd name="T83" fmla="*/ 172475092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2"/>
              <a:gd name="T128" fmla="*/ 243 w 243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2">
                <a:moveTo>
                  <a:pt x="243" y="121"/>
                </a:moveTo>
                <a:lnTo>
                  <a:pt x="243" y="140"/>
                </a:lnTo>
                <a:lnTo>
                  <a:pt x="239" y="160"/>
                </a:lnTo>
                <a:lnTo>
                  <a:pt x="231" y="176"/>
                </a:lnTo>
                <a:lnTo>
                  <a:pt x="220" y="191"/>
                </a:lnTo>
                <a:lnTo>
                  <a:pt x="208" y="207"/>
                </a:lnTo>
                <a:lnTo>
                  <a:pt x="196" y="219"/>
                </a:lnTo>
                <a:lnTo>
                  <a:pt x="180" y="231"/>
                </a:lnTo>
                <a:lnTo>
                  <a:pt x="161" y="238"/>
                </a:lnTo>
                <a:lnTo>
                  <a:pt x="141" y="242"/>
                </a:lnTo>
                <a:lnTo>
                  <a:pt x="122" y="242"/>
                </a:lnTo>
                <a:lnTo>
                  <a:pt x="102" y="242"/>
                </a:lnTo>
                <a:lnTo>
                  <a:pt x="83" y="238"/>
                </a:lnTo>
                <a:lnTo>
                  <a:pt x="67" y="231"/>
                </a:lnTo>
                <a:lnTo>
                  <a:pt x="51" y="219"/>
                </a:lnTo>
                <a:lnTo>
                  <a:pt x="36" y="207"/>
                </a:lnTo>
                <a:lnTo>
                  <a:pt x="24" y="191"/>
                </a:lnTo>
                <a:lnTo>
                  <a:pt x="12" y="176"/>
                </a:lnTo>
                <a:lnTo>
                  <a:pt x="4" y="160"/>
                </a:lnTo>
                <a:lnTo>
                  <a:pt x="0" y="140"/>
                </a:lnTo>
                <a:lnTo>
                  <a:pt x="0" y="121"/>
                </a:lnTo>
                <a:lnTo>
                  <a:pt x="0" y="101"/>
                </a:lnTo>
                <a:lnTo>
                  <a:pt x="4" y="82"/>
                </a:lnTo>
                <a:lnTo>
                  <a:pt x="12" y="66"/>
                </a:lnTo>
                <a:lnTo>
                  <a:pt x="24" y="50"/>
                </a:lnTo>
                <a:lnTo>
                  <a:pt x="36" y="35"/>
                </a:lnTo>
                <a:lnTo>
                  <a:pt x="51" y="23"/>
                </a:lnTo>
                <a:lnTo>
                  <a:pt x="67" y="11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1"/>
                </a:lnTo>
                <a:lnTo>
                  <a:pt x="196" y="23"/>
                </a:lnTo>
                <a:lnTo>
                  <a:pt x="208" y="35"/>
                </a:lnTo>
                <a:lnTo>
                  <a:pt x="220" y="50"/>
                </a:lnTo>
                <a:lnTo>
                  <a:pt x="231" y="66"/>
                </a:lnTo>
                <a:lnTo>
                  <a:pt x="239" y="82"/>
                </a:lnTo>
                <a:lnTo>
                  <a:pt x="243" y="101"/>
                </a:lnTo>
                <a:lnTo>
                  <a:pt x="243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Freeform 8"/>
          <p:cNvSpPr>
            <a:spLocks/>
          </p:cNvSpPr>
          <p:nvPr/>
        </p:nvSpPr>
        <p:spPr bwMode="auto">
          <a:xfrm>
            <a:off x="5472113" y="3613150"/>
            <a:ext cx="292100" cy="288925"/>
          </a:xfrm>
          <a:custGeom>
            <a:avLst/>
            <a:gdLst>
              <a:gd name="T0" fmla="*/ 346839065 w 246"/>
              <a:gd name="T1" fmla="*/ 172475092 h 242"/>
              <a:gd name="T2" fmla="*/ 341198923 w 246"/>
              <a:gd name="T3" fmla="*/ 199557632 h 242"/>
              <a:gd name="T4" fmla="*/ 335559968 w 246"/>
              <a:gd name="T5" fmla="*/ 228065695 h 242"/>
              <a:gd name="T6" fmla="*/ 324280871 w 246"/>
              <a:gd name="T7" fmla="*/ 250871667 h 242"/>
              <a:gd name="T8" fmla="*/ 314411215 w 246"/>
              <a:gd name="T9" fmla="*/ 272253311 h 242"/>
              <a:gd name="T10" fmla="*/ 297491976 w 246"/>
              <a:gd name="T11" fmla="*/ 295059284 h 242"/>
              <a:gd name="T12" fmla="*/ 274933782 w 246"/>
              <a:gd name="T13" fmla="*/ 312164360 h 242"/>
              <a:gd name="T14" fmla="*/ 253785029 w 246"/>
              <a:gd name="T15" fmla="*/ 329269436 h 242"/>
              <a:gd name="T16" fmla="*/ 231225648 w 246"/>
              <a:gd name="T17" fmla="*/ 339246900 h 242"/>
              <a:gd name="T18" fmla="*/ 203027311 w 246"/>
              <a:gd name="T19" fmla="*/ 344948990 h 242"/>
              <a:gd name="T20" fmla="*/ 176239604 w 246"/>
              <a:gd name="T21" fmla="*/ 344948990 h 242"/>
              <a:gd name="T22" fmla="*/ 148041267 w 246"/>
              <a:gd name="T23" fmla="*/ 344948990 h 242"/>
              <a:gd name="T24" fmla="*/ 121252372 w 246"/>
              <a:gd name="T25" fmla="*/ 339246900 h 242"/>
              <a:gd name="T26" fmla="*/ 93054036 w 246"/>
              <a:gd name="T27" fmla="*/ 329269436 h 242"/>
              <a:gd name="T28" fmla="*/ 70495841 w 246"/>
              <a:gd name="T29" fmla="*/ 312164360 h 242"/>
              <a:gd name="T30" fmla="*/ 54987231 w 246"/>
              <a:gd name="T31" fmla="*/ 295059284 h 242"/>
              <a:gd name="T32" fmla="*/ 32427850 w 246"/>
              <a:gd name="T33" fmla="*/ 272253311 h 242"/>
              <a:gd name="T34" fmla="*/ 21148752 w 246"/>
              <a:gd name="T35" fmla="*/ 250871667 h 242"/>
              <a:gd name="T36" fmla="*/ 9869655 w 246"/>
              <a:gd name="T37" fmla="*/ 228065695 h 242"/>
              <a:gd name="T38" fmla="*/ 4229513 w 246"/>
              <a:gd name="T39" fmla="*/ 199557632 h 242"/>
              <a:gd name="T40" fmla="*/ 0 w 246"/>
              <a:gd name="T41" fmla="*/ 172475092 h 242"/>
              <a:gd name="T42" fmla="*/ 4229513 w 246"/>
              <a:gd name="T43" fmla="*/ 143965836 h 242"/>
              <a:gd name="T44" fmla="*/ 9869655 w 246"/>
              <a:gd name="T45" fmla="*/ 116883295 h 242"/>
              <a:gd name="T46" fmla="*/ 21148752 w 246"/>
              <a:gd name="T47" fmla="*/ 94077323 h 242"/>
              <a:gd name="T48" fmla="*/ 32427850 w 246"/>
              <a:gd name="T49" fmla="*/ 71270157 h 242"/>
              <a:gd name="T50" fmla="*/ 54987231 w 246"/>
              <a:gd name="T51" fmla="*/ 49889707 h 242"/>
              <a:gd name="T52" fmla="*/ 70495841 w 246"/>
              <a:gd name="T53" fmla="*/ 32784630 h 242"/>
              <a:gd name="T54" fmla="*/ 93054036 w 246"/>
              <a:gd name="T55" fmla="*/ 15679554 h 242"/>
              <a:gd name="T56" fmla="*/ 121252372 w 246"/>
              <a:gd name="T57" fmla="*/ 5702090 h 242"/>
              <a:gd name="T58" fmla="*/ 148041267 w 246"/>
              <a:gd name="T59" fmla="*/ 0 h 242"/>
              <a:gd name="T60" fmla="*/ 176239604 w 246"/>
              <a:gd name="T61" fmla="*/ 0 h 242"/>
              <a:gd name="T62" fmla="*/ 203027311 w 246"/>
              <a:gd name="T63" fmla="*/ 0 h 242"/>
              <a:gd name="T64" fmla="*/ 231225648 w 246"/>
              <a:gd name="T65" fmla="*/ 5702090 h 242"/>
              <a:gd name="T66" fmla="*/ 253785029 w 246"/>
              <a:gd name="T67" fmla="*/ 15679554 h 242"/>
              <a:gd name="T68" fmla="*/ 274933782 w 246"/>
              <a:gd name="T69" fmla="*/ 32784630 h 242"/>
              <a:gd name="T70" fmla="*/ 297491976 w 246"/>
              <a:gd name="T71" fmla="*/ 49889707 h 242"/>
              <a:gd name="T72" fmla="*/ 314411215 w 246"/>
              <a:gd name="T73" fmla="*/ 71270157 h 242"/>
              <a:gd name="T74" fmla="*/ 324280871 w 246"/>
              <a:gd name="T75" fmla="*/ 94077323 h 242"/>
              <a:gd name="T76" fmla="*/ 335559968 w 246"/>
              <a:gd name="T77" fmla="*/ 116883295 h 242"/>
              <a:gd name="T78" fmla="*/ 341198923 w 246"/>
              <a:gd name="T79" fmla="*/ 143965836 h 242"/>
              <a:gd name="T80" fmla="*/ 346839065 w 246"/>
              <a:gd name="T81" fmla="*/ 172475092 h 242"/>
              <a:gd name="T82" fmla="*/ 346839065 w 246"/>
              <a:gd name="T83" fmla="*/ 172475092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2"/>
              <a:gd name="T128" fmla="*/ 246 w 246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0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0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3" y="140"/>
                </a:lnTo>
                <a:lnTo>
                  <a:pt x="0" y="121"/>
                </a:lnTo>
                <a:lnTo>
                  <a:pt x="3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0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0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Freeform 9"/>
          <p:cNvSpPr>
            <a:spLocks/>
          </p:cNvSpPr>
          <p:nvPr/>
        </p:nvSpPr>
        <p:spPr bwMode="auto">
          <a:xfrm>
            <a:off x="5472113" y="3613150"/>
            <a:ext cx="292100" cy="288925"/>
          </a:xfrm>
          <a:custGeom>
            <a:avLst/>
            <a:gdLst>
              <a:gd name="T0" fmla="*/ 346839065 w 246"/>
              <a:gd name="T1" fmla="*/ 172475092 h 242"/>
              <a:gd name="T2" fmla="*/ 341198923 w 246"/>
              <a:gd name="T3" fmla="*/ 199557632 h 242"/>
              <a:gd name="T4" fmla="*/ 335559968 w 246"/>
              <a:gd name="T5" fmla="*/ 228065695 h 242"/>
              <a:gd name="T6" fmla="*/ 324280871 w 246"/>
              <a:gd name="T7" fmla="*/ 250871667 h 242"/>
              <a:gd name="T8" fmla="*/ 314411215 w 246"/>
              <a:gd name="T9" fmla="*/ 272253311 h 242"/>
              <a:gd name="T10" fmla="*/ 297491976 w 246"/>
              <a:gd name="T11" fmla="*/ 295059284 h 242"/>
              <a:gd name="T12" fmla="*/ 274933782 w 246"/>
              <a:gd name="T13" fmla="*/ 312164360 h 242"/>
              <a:gd name="T14" fmla="*/ 253785029 w 246"/>
              <a:gd name="T15" fmla="*/ 329269436 h 242"/>
              <a:gd name="T16" fmla="*/ 231225648 w 246"/>
              <a:gd name="T17" fmla="*/ 339246900 h 242"/>
              <a:gd name="T18" fmla="*/ 203027311 w 246"/>
              <a:gd name="T19" fmla="*/ 344948990 h 242"/>
              <a:gd name="T20" fmla="*/ 176239604 w 246"/>
              <a:gd name="T21" fmla="*/ 344948990 h 242"/>
              <a:gd name="T22" fmla="*/ 148041267 w 246"/>
              <a:gd name="T23" fmla="*/ 344948990 h 242"/>
              <a:gd name="T24" fmla="*/ 121252372 w 246"/>
              <a:gd name="T25" fmla="*/ 339246900 h 242"/>
              <a:gd name="T26" fmla="*/ 93054036 w 246"/>
              <a:gd name="T27" fmla="*/ 329269436 h 242"/>
              <a:gd name="T28" fmla="*/ 70495841 w 246"/>
              <a:gd name="T29" fmla="*/ 312164360 h 242"/>
              <a:gd name="T30" fmla="*/ 54987231 w 246"/>
              <a:gd name="T31" fmla="*/ 295059284 h 242"/>
              <a:gd name="T32" fmla="*/ 32427850 w 246"/>
              <a:gd name="T33" fmla="*/ 272253311 h 242"/>
              <a:gd name="T34" fmla="*/ 21148752 w 246"/>
              <a:gd name="T35" fmla="*/ 250871667 h 242"/>
              <a:gd name="T36" fmla="*/ 9869655 w 246"/>
              <a:gd name="T37" fmla="*/ 228065695 h 242"/>
              <a:gd name="T38" fmla="*/ 4229513 w 246"/>
              <a:gd name="T39" fmla="*/ 199557632 h 242"/>
              <a:gd name="T40" fmla="*/ 0 w 246"/>
              <a:gd name="T41" fmla="*/ 172475092 h 242"/>
              <a:gd name="T42" fmla="*/ 4229513 w 246"/>
              <a:gd name="T43" fmla="*/ 143965836 h 242"/>
              <a:gd name="T44" fmla="*/ 9869655 w 246"/>
              <a:gd name="T45" fmla="*/ 116883295 h 242"/>
              <a:gd name="T46" fmla="*/ 21148752 w 246"/>
              <a:gd name="T47" fmla="*/ 94077323 h 242"/>
              <a:gd name="T48" fmla="*/ 32427850 w 246"/>
              <a:gd name="T49" fmla="*/ 71270157 h 242"/>
              <a:gd name="T50" fmla="*/ 54987231 w 246"/>
              <a:gd name="T51" fmla="*/ 49889707 h 242"/>
              <a:gd name="T52" fmla="*/ 70495841 w 246"/>
              <a:gd name="T53" fmla="*/ 32784630 h 242"/>
              <a:gd name="T54" fmla="*/ 93054036 w 246"/>
              <a:gd name="T55" fmla="*/ 15679554 h 242"/>
              <a:gd name="T56" fmla="*/ 121252372 w 246"/>
              <a:gd name="T57" fmla="*/ 5702090 h 242"/>
              <a:gd name="T58" fmla="*/ 148041267 w 246"/>
              <a:gd name="T59" fmla="*/ 0 h 242"/>
              <a:gd name="T60" fmla="*/ 176239604 w 246"/>
              <a:gd name="T61" fmla="*/ 0 h 242"/>
              <a:gd name="T62" fmla="*/ 203027311 w 246"/>
              <a:gd name="T63" fmla="*/ 0 h 242"/>
              <a:gd name="T64" fmla="*/ 231225648 w 246"/>
              <a:gd name="T65" fmla="*/ 5702090 h 242"/>
              <a:gd name="T66" fmla="*/ 253785029 w 246"/>
              <a:gd name="T67" fmla="*/ 15679554 h 242"/>
              <a:gd name="T68" fmla="*/ 274933782 w 246"/>
              <a:gd name="T69" fmla="*/ 32784630 h 242"/>
              <a:gd name="T70" fmla="*/ 297491976 w 246"/>
              <a:gd name="T71" fmla="*/ 49889707 h 242"/>
              <a:gd name="T72" fmla="*/ 314411215 w 246"/>
              <a:gd name="T73" fmla="*/ 71270157 h 242"/>
              <a:gd name="T74" fmla="*/ 324280871 w 246"/>
              <a:gd name="T75" fmla="*/ 94077323 h 242"/>
              <a:gd name="T76" fmla="*/ 335559968 w 246"/>
              <a:gd name="T77" fmla="*/ 116883295 h 242"/>
              <a:gd name="T78" fmla="*/ 341198923 w 246"/>
              <a:gd name="T79" fmla="*/ 143965836 h 242"/>
              <a:gd name="T80" fmla="*/ 346839065 w 246"/>
              <a:gd name="T81" fmla="*/ 172475092 h 242"/>
              <a:gd name="T82" fmla="*/ 346839065 w 246"/>
              <a:gd name="T83" fmla="*/ 172475092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2"/>
              <a:gd name="T128" fmla="*/ 246 w 246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0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0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3" y="140"/>
                </a:lnTo>
                <a:lnTo>
                  <a:pt x="0" y="121"/>
                </a:lnTo>
                <a:lnTo>
                  <a:pt x="3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0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0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Freeform 10"/>
          <p:cNvSpPr>
            <a:spLocks/>
          </p:cNvSpPr>
          <p:nvPr/>
        </p:nvSpPr>
        <p:spPr bwMode="auto">
          <a:xfrm>
            <a:off x="4832350" y="4251325"/>
            <a:ext cx="288925" cy="293688"/>
          </a:xfrm>
          <a:custGeom>
            <a:avLst/>
            <a:gdLst>
              <a:gd name="T0" fmla="*/ 343529447 w 243"/>
              <a:gd name="T1" fmla="*/ 172459324 h 246"/>
              <a:gd name="T2" fmla="*/ 343529447 w 243"/>
              <a:gd name="T3" fmla="*/ 206666813 h 246"/>
              <a:gd name="T4" fmla="*/ 337874602 w 243"/>
              <a:gd name="T5" fmla="*/ 228046344 h 246"/>
              <a:gd name="T6" fmla="*/ 326564912 w 243"/>
              <a:gd name="T7" fmla="*/ 256551988 h 246"/>
              <a:gd name="T8" fmla="*/ 311014089 w 243"/>
              <a:gd name="T9" fmla="*/ 279355787 h 246"/>
              <a:gd name="T10" fmla="*/ 294049555 w 243"/>
              <a:gd name="T11" fmla="*/ 300735318 h 246"/>
              <a:gd name="T12" fmla="*/ 277085020 w 243"/>
              <a:gd name="T13" fmla="*/ 317838466 h 246"/>
              <a:gd name="T14" fmla="*/ 254466830 w 243"/>
              <a:gd name="T15" fmla="*/ 329240962 h 246"/>
              <a:gd name="T16" fmla="*/ 227606316 w 243"/>
              <a:gd name="T17" fmla="*/ 340643458 h 246"/>
              <a:gd name="T18" fmla="*/ 199332092 w 243"/>
              <a:gd name="T19" fmla="*/ 344919842 h 246"/>
              <a:gd name="T20" fmla="*/ 172471579 w 243"/>
              <a:gd name="T21" fmla="*/ 350620493 h 246"/>
              <a:gd name="T22" fmla="*/ 144197355 w 243"/>
              <a:gd name="T23" fmla="*/ 344919842 h 246"/>
              <a:gd name="T24" fmla="*/ 117336842 w 243"/>
              <a:gd name="T25" fmla="*/ 340643458 h 246"/>
              <a:gd name="T26" fmla="*/ 94717462 w 243"/>
              <a:gd name="T27" fmla="*/ 329240962 h 246"/>
              <a:gd name="T28" fmla="*/ 72099272 w 243"/>
              <a:gd name="T29" fmla="*/ 317838466 h 246"/>
              <a:gd name="T30" fmla="*/ 50893604 w 243"/>
              <a:gd name="T31" fmla="*/ 300735318 h 246"/>
              <a:gd name="T32" fmla="*/ 33929069 w 243"/>
              <a:gd name="T33" fmla="*/ 279355787 h 246"/>
              <a:gd name="T34" fmla="*/ 16964535 w 243"/>
              <a:gd name="T35" fmla="*/ 256551988 h 246"/>
              <a:gd name="T36" fmla="*/ 5654845 w 243"/>
              <a:gd name="T37" fmla="*/ 228046344 h 246"/>
              <a:gd name="T38" fmla="*/ 0 w 243"/>
              <a:gd name="T39" fmla="*/ 206666813 h 246"/>
              <a:gd name="T40" fmla="*/ 0 w 243"/>
              <a:gd name="T41" fmla="*/ 178161169 h 246"/>
              <a:gd name="T42" fmla="*/ 0 w 243"/>
              <a:gd name="T43" fmla="*/ 145379142 h 246"/>
              <a:gd name="T44" fmla="*/ 5654845 w 243"/>
              <a:gd name="T45" fmla="*/ 122574149 h 246"/>
              <a:gd name="T46" fmla="*/ 16964535 w 243"/>
              <a:gd name="T47" fmla="*/ 94068505 h 246"/>
              <a:gd name="T48" fmla="*/ 33929069 w 243"/>
              <a:gd name="T49" fmla="*/ 72690168 h 246"/>
              <a:gd name="T50" fmla="*/ 50893604 w 243"/>
              <a:gd name="T51" fmla="*/ 49885175 h 246"/>
              <a:gd name="T52" fmla="*/ 72099272 w 243"/>
              <a:gd name="T53" fmla="*/ 32782028 h 246"/>
              <a:gd name="T54" fmla="*/ 94717462 w 243"/>
              <a:gd name="T55" fmla="*/ 21379531 h 246"/>
              <a:gd name="T56" fmla="*/ 117336842 w 243"/>
              <a:gd name="T57" fmla="*/ 11402496 h 246"/>
              <a:gd name="T58" fmla="*/ 144197355 w 243"/>
              <a:gd name="T59" fmla="*/ 5700651 h 246"/>
              <a:gd name="T60" fmla="*/ 172471579 w 243"/>
              <a:gd name="T61" fmla="*/ 0 h 246"/>
              <a:gd name="T62" fmla="*/ 199332092 w 243"/>
              <a:gd name="T63" fmla="*/ 5700651 h 246"/>
              <a:gd name="T64" fmla="*/ 227606316 w 243"/>
              <a:gd name="T65" fmla="*/ 11402496 h 246"/>
              <a:gd name="T66" fmla="*/ 254466830 w 243"/>
              <a:gd name="T67" fmla="*/ 21379531 h 246"/>
              <a:gd name="T68" fmla="*/ 277085020 w 243"/>
              <a:gd name="T69" fmla="*/ 32782028 h 246"/>
              <a:gd name="T70" fmla="*/ 294049555 w 243"/>
              <a:gd name="T71" fmla="*/ 49885175 h 246"/>
              <a:gd name="T72" fmla="*/ 311014089 w 243"/>
              <a:gd name="T73" fmla="*/ 72690168 h 246"/>
              <a:gd name="T74" fmla="*/ 326564912 w 243"/>
              <a:gd name="T75" fmla="*/ 94068505 h 246"/>
              <a:gd name="T76" fmla="*/ 337874602 w 243"/>
              <a:gd name="T77" fmla="*/ 122574149 h 246"/>
              <a:gd name="T78" fmla="*/ 343529447 w 243"/>
              <a:gd name="T79" fmla="*/ 145379142 h 246"/>
              <a:gd name="T80" fmla="*/ 343529447 w 243"/>
              <a:gd name="T81" fmla="*/ 178161169 h 246"/>
              <a:gd name="T82" fmla="*/ 343529447 w 243"/>
              <a:gd name="T83" fmla="*/ 178161169 h 246"/>
              <a:gd name="T84" fmla="*/ 343529447 w 243"/>
              <a:gd name="T85" fmla="*/ 172459324 h 2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246"/>
              <a:gd name="T131" fmla="*/ 243 w 243"/>
              <a:gd name="T132" fmla="*/ 246 h 24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  <a:lnTo>
                  <a:pt x="243" y="12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Freeform 11"/>
          <p:cNvSpPr>
            <a:spLocks/>
          </p:cNvSpPr>
          <p:nvPr/>
        </p:nvSpPr>
        <p:spPr bwMode="auto">
          <a:xfrm>
            <a:off x="4832350" y="4251325"/>
            <a:ext cx="288925" cy="293688"/>
          </a:xfrm>
          <a:custGeom>
            <a:avLst/>
            <a:gdLst>
              <a:gd name="T0" fmla="*/ 343529447 w 243"/>
              <a:gd name="T1" fmla="*/ 172459324 h 246"/>
              <a:gd name="T2" fmla="*/ 343529447 w 243"/>
              <a:gd name="T3" fmla="*/ 206666813 h 246"/>
              <a:gd name="T4" fmla="*/ 337874602 w 243"/>
              <a:gd name="T5" fmla="*/ 228046344 h 246"/>
              <a:gd name="T6" fmla="*/ 326564912 w 243"/>
              <a:gd name="T7" fmla="*/ 256551988 h 246"/>
              <a:gd name="T8" fmla="*/ 311014089 w 243"/>
              <a:gd name="T9" fmla="*/ 279355787 h 246"/>
              <a:gd name="T10" fmla="*/ 294049555 w 243"/>
              <a:gd name="T11" fmla="*/ 300735318 h 246"/>
              <a:gd name="T12" fmla="*/ 277085020 w 243"/>
              <a:gd name="T13" fmla="*/ 317838466 h 246"/>
              <a:gd name="T14" fmla="*/ 254466830 w 243"/>
              <a:gd name="T15" fmla="*/ 329240962 h 246"/>
              <a:gd name="T16" fmla="*/ 227606316 w 243"/>
              <a:gd name="T17" fmla="*/ 340643458 h 246"/>
              <a:gd name="T18" fmla="*/ 199332092 w 243"/>
              <a:gd name="T19" fmla="*/ 344919842 h 246"/>
              <a:gd name="T20" fmla="*/ 172471579 w 243"/>
              <a:gd name="T21" fmla="*/ 350620493 h 246"/>
              <a:gd name="T22" fmla="*/ 144197355 w 243"/>
              <a:gd name="T23" fmla="*/ 344919842 h 246"/>
              <a:gd name="T24" fmla="*/ 117336842 w 243"/>
              <a:gd name="T25" fmla="*/ 340643458 h 246"/>
              <a:gd name="T26" fmla="*/ 94717462 w 243"/>
              <a:gd name="T27" fmla="*/ 329240962 h 246"/>
              <a:gd name="T28" fmla="*/ 72099272 w 243"/>
              <a:gd name="T29" fmla="*/ 317838466 h 246"/>
              <a:gd name="T30" fmla="*/ 50893604 w 243"/>
              <a:gd name="T31" fmla="*/ 300735318 h 246"/>
              <a:gd name="T32" fmla="*/ 33929069 w 243"/>
              <a:gd name="T33" fmla="*/ 279355787 h 246"/>
              <a:gd name="T34" fmla="*/ 16964535 w 243"/>
              <a:gd name="T35" fmla="*/ 256551988 h 246"/>
              <a:gd name="T36" fmla="*/ 5654845 w 243"/>
              <a:gd name="T37" fmla="*/ 228046344 h 246"/>
              <a:gd name="T38" fmla="*/ 0 w 243"/>
              <a:gd name="T39" fmla="*/ 206666813 h 246"/>
              <a:gd name="T40" fmla="*/ 0 w 243"/>
              <a:gd name="T41" fmla="*/ 178161169 h 246"/>
              <a:gd name="T42" fmla="*/ 0 w 243"/>
              <a:gd name="T43" fmla="*/ 145379142 h 246"/>
              <a:gd name="T44" fmla="*/ 5654845 w 243"/>
              <a:gd name="T45" fmla="*/ 122574149 h 246"/>
              <a:gd name="T46" fmla="*/ 16964535 w 243"/>
              <a:gd name="T47" fmla="*/ 94068505 h 246"/>
              <a:gd name="T48" fmla="*/ 33929069 w 243"/>
              <a:gd name="T49" fmla="*/ 72690168 h 246"/>
              <a:gd name="T50" fmla="*/ 50893604 w 243"/>
              <a:gd name="T51" fmla="*/ 49885175 h 246"/>
              <a:gd name="T52" fmla="*/ 72099272 w 243"/>
              <a:gd name="T53" fmla="*/ 32782028 h 246"/>
              <a:gd name="T54" fmla="*/ 94717462 w 243"/>
              <a:gd name="T55" fmla="*/ 21379531 h 246"/>
              <a:gd name="T56" fmla="*/ 117336842 w 243"/>
              <a:gd name="T57" fmla="*/ 11402496 h 246"/>
              <a:gd name="T58" fmla="*/ 144197355 w 243"/>
              <a:gd name="T59" fmla="*/ 5700651 h 246"/>
              <a:gd name="T60" fmla="*/ 172471579 w 243"/>
              <a:gd name="T61" fmla="*/ 0 h 246"/>
              <a:gd name="T62" fmla="*/ 199332092 w 243"/>
              <a:gd name="T63" fmla="*/ 5700651 h 246"/>
              <a:gd name="T64" fmla="*/ 227606316 w 243"/>
              <a:gd name="T65" fmla="*/ 11402496 h 246"/>
              <a:gd name="T66" fmla="*/ 254466830 w 243"/>
              <a:gd name="T67" fmla="*/ 21379531 h 246"/>
              <a:gd name="T68" fmla="*/ 277085020 w 243"/>
              <a:gd name="T69" fmla="*/ 32782028 h 246"/>
              <a:gd name="T70" fmla="*/ 294049555 w 243"/>
              <a:gd name="T71" fmla="*/ 49885175 h 246"/>
              <a:gd name="T72" fmla="*/ 311014089 w 243"/>
              <a:gd name="T73" fmla="*/ 72690168 h 246"/>
              <a:gd name="T74" fmla="*/ 326564912 w 243"/>
              <a:gd name="T75" fmla="*/ 94068505 h 246"/>
              <a:gd name="T76" fmla="*/ 337874602 w 243"/>
              <a:gd name="T77" fmla="*/ 122574149 h 246"/>
              <a:gd name="T78" fmla="*/ 343529447 w 243"/>
              <a:gd name="T79" fmla="*/ 145379142 h 246"/>
              <a:gd name="T80" fmla="*/ 343529447 w 243"/>
              <a:gd name="T81" fmla="*/ 178161169 h 246"/>
              <a:gd name="T82" fmla="*/ 343529447 w 243"/>
              <a:gd name="T83" fmla="*/ 178161169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6"/>
              <a:gd name="T128" fmla="*/ 243 w 243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Freeform 12"/>
          <p:cNvSpPr>
            <a:spLocks/>
          </p:cNvSpPr>
          <p:nvPr/>
        </p:nvSpPr>
        <p:spPr bwMode="auto">
          <a:xfrm>
            <a:off x="2503488" y="5313363"/>
            <a:ext cx="288925" cy="288925"/>
          </a:xfrm>
          <a:custGeom>
            <a:avLst/>
            <a:gdLst>
              <a:gd name="T0" fmla="*/ 343529447 w 243"/>
              <a:gd name="T1" fmla="*/ 172471579 h 243"/>
              <a:gd name="T2" fmla="*/ 343529447 w 243"/>
              <a:gd name="T3" fmla="*/ 199332092 h 243"/>
              <a:gd name="T4" fmla="*/ 337874602 w 243"/>
              <a:gd name="T5" fmla="*/ 227606316 h 243"/>
              <a:gd name="T6" fmla="*/ 326564912 w 243"/>
              <a:gd name="T7" fmla="*/ 248811985 h 243"/>
              <a:gd name="T8" fmla="*/ 311014089 w 243"/>
              <a:gd name="T9" fmla="*/ 277085020 h 243"/>
              <a:gd name="T10" fmla="*/ 294049555 w 243"/>
              <a:gd name="T11" fmla="*/ 294049555 h 243"/>
              <a:gd name="T12" fmla="*/ 277085020 w 243"/>
              <a:gd name="T13" fmla="*/ 309600378 h 243"/>
              <a:gd name="T14" fmla="*/ 254466830 w 243"/>
              <a:gd name="T15" fmla="*/ 326564912 h 243"/>
              <a:gd name="T16" fmla="*/ 227606316 w 243"/>
              <a:gd name="T17" fmla="*/ 337874602 h 243"/>
              <a:gd name="T18" fmla="*/ 199332092 w 243"/>
              <a:gd name="T19" fmla="*/ 343529447 h 243"/>
              <a:gd name="T20" fmla="*/ 172471579 w 243"/>
              <a:gd name="T21" fmla="*/ 343529447 h 243"/>
              <a:gd name="T22" fmla="*/ 144197355 w 243"/>
              <a:gd name="T23" fmla="*/ 343529447 h 243"/>
              <a:gd name="T24" fmla="*/ 117336842 w 243"/>
              <a:gd name="T25" fmla="*/ 337874602 h 243"/>
              <a:gd name="T26" fmla="*/ 94717462 w 243"/>
              <a:gd name="T27" fmla="*/ 326564912 h 243"/>
              <a:gd name="T28" fmla="*/ 72099272 w 243"/>
              <a:gd name="T29" fmla="*/ 309600378 h 243"/>
              <a:gd name="T30" fmla="*/ 50893604 w 243"/>
              <a:gd name="T31" fmla="*/ 294049555 h 243"/>
              <a:gd name="T32" fmla="*/ 33929069 w 243"/>
              <a:gd name="T33" fmla="*/ 277085020 h 243"/>
              <a:gd name="T34" fmla="*/ 16964535 w 243"/>
              <a:gd name="T35" fmla="*/ 248811985 h 243"/>
              <a:gd name="T36" fmla="*/ 5654845 w 243"/>
              <a:gd name="T37" fmla="*/ 227606316 h 243"/>
              <a:gd name="T38" fmla="*/ 0 w 243"/>
              <a:gd name="T39" fmla="*/ 199332092 h 243"/>
              <a:gd name="T40" fmla="*/ 0 w 243"/>
              <a:gd name="T41" fmla="*/ 172471579 h 243"/>
              <a:gd name="T42" fmla="*/ 0 w 243"/>
              <a:gd name="T43" fmla="*/ 144197355 h 243"/>
              <a:gd name="T44" fmla="*/ 5654845 w 243"/>
              <a:gd name="T45" fmla="*/ 115923131 h 243"/>
              <a:gd name="T46" fmla="*/ 16964535 w 243"/>
              <a:gd name="T47" fmla="*/ 94717462 h 243"/>
              <a:gd name="T48" fmla="*/ 33929069 w 243"/>
              <a:gd name="T49" fmla="*/ 72099272 h 243"/>
              <a:gd name="T50" fmla="*/ 50893604 w 243"/>
              <a:gd name="T51" fmla="*/ 49479892 h 243"/>
              <a:gd name="T52" fmla="*/ 72099272 w 243"/>
              <a:gd name="T53" fmla="*/ 33929069 h 243"/>
              <a:gd name="T54" fmla="*/ 94717462 w 243"/>
              <a:gd name="T55" fmla="*/ 16964535 h 243"/>
              <a:gd name="T56" fmla="*/ 117336842 w 243"/>
              <a:gd name="T57" fmla="*/ 5654845 h 243"/>
              <a:gd name="T58" fmla="*/ 144197355 w 243"/>
              <a:gd name="T59" fmla="*/ 0 h 243"/>
              <a:gd name="T60" fmla="*/ 172471579 w 243"/>
              <a:gd name="T61" fmla="*/ 0 h 243"/>
              <a:gd name="T62" fmla="*/ 199332092 w 243"/>
              <a:gd name="T63" fmla="*/ 0 h 243"/>
              <a:gd name="T64" fmla="*/ 227606316 w 243"/>
              <a:gd name="T65" fmla="*/ 5654845 h 243"/>
              <a:gd name="T66" fmla="*/ 254466830 w 243"/>
              <a:gd name="T67" fmla="*/ 16964535 h 243"/>
              <a:gd name="T68" fmla="*/ 277085020 w 243"/>
              <a:gd name="T69" fmla="*/ 33929069 h 243"/>
              <a:gd name="T70" fmla="*/ 294049555 w 243"/>
              <a:gd name="T71" fmla="*/ 49479892 h 243"/>
              <a:gd name="T72" fmla="*/ 311014089 w 243"/>
              <a:gd name="T73" fmla="*/ 72099272 h 243"/>
              <a:gd name="T74" fmla="*/ 326564912 w 243"/>
              <a:gd name="T75" fmla="*/ 94717462 h 243"/>
              <a:gd name="T76" fmla="*/ 337874602 w 243"/>
              <a:gd name="T77" fmla="*/ 115923131 h 243"/>
              <a:gd name="T78" fmla="*/ 343529447 w 243"/>
              <a:gd name="T79" fmla="*/ 144197355 h 243"/>
              <a:gd name="T80" fmla="*/ 343529447 w 243"/>
              <a:gd name="T81" fmla="*/ 172471579 h 243"/>
              <a:gd name="T82" fmla="*/ 343529447 w 243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Freeform 13"/>
          <p:cNvSpPr>
            <a:spLocks/>
          </p:cNvSpPr>
          <p:nvPr/>
        </p:nvSpPr>
        <p:spPr bwMode="auto">
          <a:xfrm>
            <a:off x="2503488" y="5313363"/>
            <a:ext cx="288925" cy="288925"/>
          </a:xfrm>
          <a:custGeom>
            <a:avLst/>
            <a:gdLst>
              <a:gd name="T0" fmla="*/ 343529447 w 243"/>
              <a:gd name="T1" fmla="*/ 172471579 h 243"/>
              <a:gd name="T2" fmla="*/ 343529447 w 243"/>
              <a:gd name="T3" fmla="*/ 199332092 h 243"/>
              <a:gd name="T4" fmla="*/ 337874602 w 243"/>
              <a:gd name="T5" fmla="*/ 227606316 h 243"/>
              <a:gd name="T6" fmla="*/ 326564912 w 243"/>
              <a:gd name="T7" fmla="*/ 248811985 h 243"/>
              <a:gd name="T8" fmla="*/ 311014089 w 243"/>
              <a:gd name="T9" fmla="*/ 277085020 h 243"/>
              <a:gd name="T10" fmla="*/ 294049555 w 243"/>
              <a:gd name="T11" fmla="*/ 294049555 h 243"/>
              <a:gd name="T12" fmla="*/ 277085020 w 243"/>
              <a:gd name="T13" fmla="*/ 309600378 h 243"/>
              <a:gd name="T14" fmla="*/ 254466830 w 243"/>
              <a:gd name="T15" fmla="*/ 326564912 h 243"/>
              <a:gd name="T16" fmla="*/ 227606316 w 243"/>
              <a:gd name="T17" fmla="*/ 337874602 h 243"/>
              <a:gd name="T18" fmla="*/ 199332092 w 243"/>
              <a:gd name="T19" fmla="*/ 343529447 h 243"/>
              <a:gd name="T20" fmla="*/ 172471579 w 243"/>
              <a:gd name="T21" fmla="*/ 343529447 h 243"/>
              <a:gd name="T22" fmla="*/ 144197355 w 243"/>
              <a:gd name="T23" fmla="*/ 343529447 h 243"/>
              <a:gd name="T24" fmla="*/ 117336842 w 243"/>
              <a:gd name="T25" fmla="*/ 337874602 h 243"/>
              <a:gd name="T26" fmla="*/ 94717462 w 243"/>
              <a:gd name="T27" fmla="*/ 326564912 h 243"/>
              <a:gd name="T28" fmla="*/ 72099272 w 243"/>
              <a:gd name="T29" fmla="*/ 309600378 h 243"/>
              <a:gd name="T30" fmla="*/ 50893604 w 243"/>
              <a:gd name="T31" fmla="*/ 294049555 h 243"/>
              <a:gd name="T32" fmla="*/ 33929069 w 243"/>
              <a:gd name="T33" fmla="*/ 277085020 h 243"/>
              <a:gd name="T34" fmla="*/ 16964535 w 243"/>
              <a:gd name="T35" fmla="*/ 248811985 h 243"/>
              <a:gd name="T36" fmla="*/ 5654845 w 243"/>
              <a:gd name="T37" fmla="*/ 227606316 h 243"/>
              <a:gd name="T38" fmla="*/ 0 w 243"/>
              <a:gd name="T39" fmla="*/ 199332092 h 243"/>
              <a:gd name="T40" fmla="*/ 0 w 243"/>
              <a:gd name="T41" fmla="*/ 172471579 h 243"/>
              <a:gd name="T42" fmla="*/ 0 w 243"/>
              <a:gd name="T43" fmla="*/ 144197355 h 243"/>
              <a:gd name="T44" fmla="*/ 5654845 w 243"/>
              <a:gd name="T45" fmla="*/ 115923131 h 243"/>
              <a:gd name="T46" fmla="*/ 16964535 w 243"/>
              <a:gd name="T47" fmla="*/ 94717462 h 243"/>
              <a:gd name="T48" fmla="*/ 33929069 w 243"/>
              <a:gd name="T49" fmla="*/ 72099272 h 243"/>
              <a:gd name="T50" fmla="*/ 50893604 w 243"/>
              <a:gd name="T51" fmla="*/ 49479892 h 243"/>
              <a:gd name="T52" fmla="*/ 72099272 w 243"/>
              <a:gd name="T53" fmla="*/ 33929069 h 243"/>
              <a:gd name="T54" fmla="*/ 94717462 w 243"/>
              <a:gd name="T55" fmla="*/ 16964535 h 243"/>
              <a:gd name="T56" fmla="*/ 117336842 w 243"/>
              <a:gd name="T57" fmla="*/ 5654845 h 243"/>
              <a:gd name="T58" fmla="*/ 144197355 w 243"/>
              <a:gd name="T59" fmla="*/ 0 h 243"/>
              <a:gd name="T60" fmla="*/ 172471579 w 243"/>
              <a:gd name="T61" fmla="*/ 0 h 243"/>
              <a:gd name="T62" fmla="*/ 199332092 w 243"/>
              <a:gd name="T63" fmla="*/ 0 h 243"/>
              <a:gd name="T64" fmla="*/ 227606316 w 243"/>
              <a:gd name="T65" fmla="*/ 5654845 h 243"/>
              <a:gd name="T66" fmla="*/ 254466830 w 243"/>
              <a:gd name="T67" fmla="*/ 16964535 h 243"/>
              <a:gd name="T68" fmla="*/ 277085020 w 243"/>
              <a:gd name="T69" fmla="*/ 33929069 h 243"/>
              <a:gd name="T70" fmla="*/ 294049555 w 243"/>
              <a:gd name="T71" fmla="*/ 49479892 h 243"/>
              <a:gd name="T72" fmla="*/ 311014089 w 243"/>
              <a:gd name="T73" fmla="*/ 72099272 h 243"/>
              <a:gd name="T74" fmla="*/ 326564912 w 243"/>
              <a:gd name="T75" fmla="*/ 94717462 h 243"/>
              <a:gd name="T76" fmla="*/ 337874602 w 243"/>
              <a:gd name="T77" fmla="*/ 115923131 h 243"/>
              <a:gd name="T78" fmla="*/ 343529447 w 243"/>
              <a:gd name="T79" fmla="*/ 144197355 h 243"/>
              <a:gd name="T80" fmla="*/ 343529447 w 243"/>
              <a:gd name="T81" fmla="*/ 172471579 h 243"/>
              <a:gd name="T82" fmla="*/ 343529447 w 243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Freeform 14"/>
          <p:cNvSpPr>
            <a:spLocks/>
          </p:cNvSpPr>
          <p:nvPr/>
        </p:nvSpPr>
        <p:spPr bwMode="auto">
          <a:xfrm>
            <a:off x="3141663" y="5313363"/>
            <a:ext cx="293687" cy="288925"/>
          </a:xfrm>
          <a:custGeom>
            <a:avLst/>
            <a:gdLst>
              <a:gd name="T0" fmla="*/ 350618106 w 246"/>
              <a:gd name="T1" fmla="*/ 172471579 h 243"/>
              <a:gd name="T2" fmla="*/ 344917474 w 246"/>
              <a:gd name="T3" fmla="*/ 199332092 h 243"/>
              <a:gd name="T4" fmla="*/ 339215648 w 246"/>
              <a:gd name="T5" fmla="*/ 227606316 h 243"/>
              <a:gd name="T6" fmla="*/ 329238647 w 246"/>
              <a:gd name="T7" fmla="*/ 248811985 h 243"/>
              <a:gd name="T8" fmla="*/ 317836190 w 246"/>
              <a:gd name="T9" fmla="*/ 277085020 h 243"/>
              <a:gd name="T10" fmla="*/ 300733100 w 246"/>
              <a:gd name="T11" fmla="*/ 294049555 h 243"/>
              <a:gd name="T12" fmla="*/ 277929379 w 246"/>
              <a:gd name="T13" fmla="*/ 309600378 h 243"/>
              <a:gd name="T14" fmla="*/ 256549921 w 246"/>
              <a:gd name="T15" fmla="*/ 326564912 h 243"/>
              <a:gd name="T16" fmla="*/ 233745006 w 246"/>
              <a:gd name="T17" fmla="*/ 337874602 h 243"/>
              <a:gd name="T18" fmla="*/ 205239459 w 246"/>
              <a:gd name="T19" fmla="*/ 343529447 h 243"/>
              <a:gd name="T20" fmla="*/ 178159369 w 246"/>
              <a:gd name="T21" fmla="*/ 343529447 h 243"/>
              <a:gd name="T22" fmla="*/ 149653822 w 246"/>
              <a:gd name="T23" fmla="*/ 343529447 h 243"/>
              <a:gd name="T24" fmla="*/ 122573732 w 246"/>
              <a:gd name="T25" fmla="*/ 337874602 h 243"/>
              <a:gd name="T26" fmla="*/ 94068185 w 246"/>
              <a:gd name="T27" fmla="*/ 326564912 h 243"/>
              <a:gd name="T28" fmla="*/ 72688726 w 246"/>
              <a:gd name="T29" fmla="*/ 309600378 h 243"/>
              <a:gd name="T30" fmla="*/ 55585637 w 246"/>
              <a:gd name="T31" fmla="*/ 294049555 h 243"/>
              <a:gd name="T32" fmla="*/ 32781916 w 246"/>
              <a:gd name="T33" fmla="*/ 277085020 h 243"/>
              <a:gd name="T34" fmla="*/ 21379459 w 246"/>
              <a:gd name="T35" fmla="*/ 248811985 h 243"/>
              <a:gd name="T36" fmla="*/ 9977001 w 246"/>
              <a:gd name="T37" fmla="*/ 227606316 h 243"/>
              <a:gd name="T38" fmla="*/ 5700632 w 246"/>
              <a:gd name="T39" fmla="*/ 199332092 h 243"/>
              <a:gd name="T40" fmla="*/ 0 w 246"/>
              <a:gd name="T41" fmla="*/ 172471579 h 243"/>
              <a:gd name="T42" fmla="*/ 5700632 w 246"/>
              <a:gd name="T43" fmla="*/ 144197355 h 243"/>
              <a:gd name="T44" fmla="*/ 9977001 w 246"/>
              <a:gd name="T45" fmla="*/ 115923131 h 243"/>
              <a:gd name="T46" fmla="*/ 21379459 w 246"/>
              <a:gd name="T47" fmla="*/ 94717462 h 243"/>
              <a:gd name="T48" fmla="*/ 32781916 w 246"/>
              <a:gd name="T49" fmla="*/ 72099272 h 243"/>
              <a:gd name="T50" fmla="*/ 55585637 w 246"/>
              <a:gd name="T51" fmla="*/ 49479892 h 243"/>
              <a:gd name="T52" fmla="*/ 72688726 w 246"/>
              <a:gd name="T53" fmla="*/ 33929069 h 243"/>
              <a:gd name="T54" fmla="*/ 94068185 w 246"/>
              <a:gd name="T55" fmla="*/ 16964535 h 243"/>
              <a:gd name="T56" fmla="*/ 122573732 w 246"/>
              <a:gd name="T57" fmla="*/ 5654845 h 243"/>
              <a:gd name="T58" fmla="*/ 149653822 w 246"/>
              <a:gd name="T59" fmla="*/ 0 h 243"/>
              <a:gd name="T60" fmla="*/ 178159369 w 246"/>
              <a:gd name="T61" fmla="*/ 0 h 243"/>
              <a:gd name="T62" fmla="*/ 205239459 w 246"/>
              <a:gd name="T63" fmla="*/ 0 h 243"/>
              <a:gd name="T64" fmla="*/ 233745006 w 246"/>
              <a:gd name="T65" fmla="*/ 5654845 h 243"/>
              <a:gd name="T66" fmla="*/ 256549921 w 246"/>
              <a:gd name="T67" fmla="*/ 16964535 h 243"/>
              <a:gd name="T68" fmla="*/ 277929379 w 246"/>
              <a:gd name="T69" fmla="*/ 33929069 h 243"/>
              <a:gd name="T70" fmla="*/ 300733100 w 246"/>
              <a:gd name="T71" fmla="*/ 49479892 h 243"/>
              <a:gd name="T72" fmla="*/ 317836190 w 246"/>
              <a:gd name="T73" fmla="*/ 72099272 h 243"/>
              <a:gd name="T74" fmla="*/ 329238647 w 246"/>
              <a:gd name="T75" fmla="*/ 94717462 h 243"/>
              <a:gd name="T76" fmla="*/ 339215648 w 246"/>
              <a:gd name="T77" fmla="*/ 115923131 h 243"/>
              <a:gd name="T78" fmla="*/ 344917474 w 246"/>
              <a:gd name="T79" fmla="*/ 144197355 h 243"/>
              <a:gd name="T80" fmla="*/ 350618106 w 246"/>
              <a:gd name="T81" fmla="*/ 172471579 h 243"/>
              <a:gd name="T82" fmla="*/ 350618106 w 246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1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4" y="141"/>
                </a:lnTo>
                <a:lnTo>
                  <a:pt x="0" y="122"/>
                </a:lnTo>
                <a:lnTo>
                  <a:pt x="4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1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1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Freeform 15"/>
          <p:cNvSpPr>
            <a:spLocks/>
          </p:cNvSpPr>
          <p:nvPr/>
        </p:nvSpPr>
        <p:spPr bwMode="auto">
          <a:xfrm>
            <a:off x="3141663" y="5313363"/>
            <a:ext cx="293687" cy="288925"/>
          </a:xfrm>
          <a:custGeom>
            <a:avLst/>
            <a:gdLst>
              <a:gd name="T0" fmla="*/ 350618106 w 246"/>
              <a:gd name="T1" fmla="*/ 172471579 h 243"/>
              <a:gd name="T2" fmla="*/ 344917474 w 246"/>
              <a:gd name="T3" fmla="*/ 199332092 h 243"/>
              <a:gd name="T4" fmla="*/ 339215648 w 246"/>
              <a:gd name="T5" fmla="*/ 227606316 h 243"/>
              <a:gd name="T6" fmla="*/ 329238647 w 246"/>
              <a:gd name="T7" fmla="*/ 248811985 h 243"/>
              <a:gd name="T8" fmla="*/ 317836190 w 246"/>
              <a:gd name="T9" fmla="*/ 277085020 h 243"/>
              <a:gd name="T10" fmla="*/ 300733100 w 246"/>
              <a:gd name="T11" fmla="*/ 294049555 h 243"/>
              <a:gd name="T12" fmla="*/ 277929379 w 246"/>
              <a:gd name="T13" fmla="*/ 309600378 h 243"/>
              <a:gd name="T14" fmla="*/ 256549921 w 246"/>
              <a:gd name="T15" fmla="*/ 326564912 h 243"/>
              <a:gd name="T16" fmla="*/ 233745006 w 246"/>
              <a:gd name="T17" fmla="*/ 337874602 h 243"/>
              <a:gd name="T18" fmla="*/ 205239459 w 246"/>
              <a:gd name="T19" fmla="*/ 343529447 h 243"/>
              <a:gd name="T20" fmla="*/ 178159369 w 246"/>
              <a:gd name="T21" fmla="*/ 343529447 h 243"/>
              <a:gd name="T22" fmla="*/ 149653822 w 246"/>
              <a:gd name="T23" fmla="*/ 343529447 h 243"/>
              <a:gd name="T24" fmla="*/ 122573732 w 246"/>
              <a:gd name="T25" fmla="*/ 337874602 h 243"/>
              <a:gd name="T26" fmla="*/ 94068185 w 246"/>
              <a:gd name="T27" fmla="*/ 326564912 h 243"/>
              <a:gd name="T28" fmla="*/ 72688726 w 246"/>
              <a:gd name="T29" fmla="*/ 309600378 h 243"/>
              <a:gd name="T30" fmla="*/ 55585637 w 246"/>
              <a:gd name="T31" fmla="*/ 294049555 h 243"/>
              <a:gd name="T32" fmla="*/ 32781916 w 246"/>
              <a:gd name="T33" fmla="*/ 277085020 h 243"/>
              <a:gd name="T34" fmla="*/ 21379459 w 246"/>
              <a:gd name="T35" fmla="*/ 248811985 h 243"/>
              <a:gd name="T36" fmla="*/ 9977001 w 246"/>
              <a:gd name="T37" fmla="*/ 227606316 h 243"/>
              <a:gd name="T38" fmla="*/ 5700632 w 246"/>
              <a:gd name="T39" fmla="*/ 199332092 h 243"/>
              <a:gd name="T40" fmla="*/ 0 w 246"/>
              <a:gd name="T41" fmla="*/ 172471579 h 243"/>
              <a:gd name="T42" fmla="*/ 5700632 w 246"/>
              <a:gd name="T43" fmla="*/ 144197355 h 243"/>
              <a:gd name="T44" fmla="*/ 9977001 w 246"/>
              <a:gd name="T45" fmla="*/ 115923131 h 243"/>
              <a:gd name="T46" fmla="*/ 21379459 w 246"/>
              <a:gd name="T47" fmla="*/ 94717462 h 243"/>
              <a:gd name="T48" fmla="*/ 32781916 w 246"/>
              <a:gd name="T49" fmla="*/ 72099272 h 243"/>
              <a:gd name="T50" fmla="*/ 55585637 w 246"/>
              <a:gd name="T51" fmla="*/ 49479892 h 243"/>
              <a:gd name="T52" fmla="*/ 72688726 w 246"/>
              <a:gd name="T53" fmla="*/ 33929069 h 243"/>
              <a:gd name="T54" fmla="*/ 94068185 w 246"/>
              <a:gd name="T55" fmla="*/ 16964535 h 243"/>
              <a:gd name="T56" fmla="*/ 122573732 w 246"/>
              <a:gd name="T57" fmla="*/ 5654845 h 243"/>
              <a:gd name="T58" fmla="*/ 149653822 w 246"/>
              <a:gd name="T59" fmla="*/ 0 h 243"/>
              <a:gd name="T60" fmla="*/ 178159369 w 246"/>
              <a:gd name="T61" fmla="*/ 0 h 243"/>
              <a:gd name="T62" fmla="*/ 205239459 w 246"/>
              <a:gd name="T63" fmla="*/ 0 h 243"/>
              <a:gd name="T64" fmla="*/ 233745006 w 246"/>
              <a:gd name="T65" fmla="*/ 5654845 h 243"/>
              <a:gd name="T66" fmla="*/ 256549921 w 246"/>
              <a:gd name="T67" fmla="*/ 16964535 h 243"/>
              <a:gd name="T68" fmla="*/ 277929379 w 246"/>
              <a:gd name="T69" fmla="*/ 33929069 h 243"/>
              <a:gd name="T70" fmla="*/ 300733100 w 246"/>
              <a:gd name="T71" fmla="*/ 49479892 h 243"/>
              <a:gd name="T72" fmla="*/ 317836190 w 246"/>
              <a:gd name="T73" fmla="*/ 72099272 h 243"/>
              <a:gd name="T74" fmla="*/ 329238647 w 246"/>
              <a:gd name="T75" fmla="*/ 94717462 h 243"/>
              <a:gd name="T76" fmla="*/ 339215648 w 246"/>
              <a:gd name="T77" fmla="*/ 115923131 h 243"/>
              <a:gd name="T78" fmla="*/ 344917474 w 246"/>
              <a:gd name="T79" fmla="*/ 144197355 h 243"/>
              <a:gd name="T80" fmla="*/ 350618106 w 246"/>
              <a:gd name="T81" fmla="*/ 172471579 h 243"/>
              <a:gd name="T82" fmla="*/ 350618106 w 246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1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4" y="141"/>
                </a:lnTo>
                <a:lnTo>
                  <a:pt x="0" y="122"/>
                </a:lnTo>
                <a:lnTo>
                  <a:pt x="4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1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1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</a:path>
            </a:pathLst>
          </a:custGeom>
          <a:solidFill>
            <a:schemeClr val="hlink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Freeform 16"/>
          <p:cNvSpPr>
            <a:spLocks/>
          </p:cNvSpPr>
          <p:nvPr/>
        </p:nvSpPr>
        <p:spPr bwMode="auto">
          <a:xfrm>
            <a:off x="2503488" y="5951538"/>
            <a:ext cx="288925" cy="293687"/>
          </a:xfrm>
          <a:custGeom>
            <a:avLst/>
            <a:gdLst>
              <a:gd name="T0" fmla="*/ 343529447 w 243"/>
              <a:gd name="T1" fmla="*/ 172478689 h 247"/>
              <a:gd name="T2" fmla="*/ 343529447 w 243"/>
              <a:gd name="T3" fmla="*/ 204994715 h 247"/>
              <a:gd name="T4" fmla="*/ 337874602 w 243"/>
              <a:gd name="T5" fmla="*/ 227615748 h 247"/>
              <a:gd name="T6" fmla="*/ 326564912 w 243"/>
              <a:gd name="T7" fmla="*/ 254476813 h 247"/>
              <a:gd name="T8" fmla="*/ 311014089 w 243"/>
              <a:gd name="T9" fmla="*/ 277096657 h 247"/>
              <a:gd name="T10" fmla="*/ 294049555 w 243"/>
              <a:gd name="T11" fmla="*/ 299716501 h 247"/>
              <a:gd name="T12" fmla="*/ 277085020 w 243"/>
              <a:gd name="T13" fmla="*/ 316682573 h 247"/>
              <a:gd name="T14" fmla="*/ 254466830 w 243"/>
              <a:gd name="T15" fmla="*/ 326578755 h 247"/>
              <a:gd name="T16" fmla="*/ 227606316 w 243"/>
              <a:gd name="T17" fmla="*/ 337888677 h 247"/>
              <a:gd name="T18" fmla="*/ 199332092 w 243"/>
              <a:gd name="T19" fmla="*/ 343543638 h 247"/>
              <a:gd name="T20" fmla="*/ 172471579 w 243"/>
              <a:gd name="T21" fmla="*/ 349198599 h 247"/>
              <a:gd name="T22" fmla="*/ 144197355 w 243"/>
              <a:gd name="T23" fmla="*/ 343543638 h 247"/>
              <a:gd name="T24" fmla="*/ 117336842 w 243"/>
              <a:gd name="T25" fmla="*/ 337888677 h 247"/>
              <a:gd name="T26" fmla="*/ 94717462 w 243"/>
              <a:gd name="T27" fmla="*/ 326578755 h 247"/>
              <a:gd name="T28" fmla="*/ 72099272 w 243"/>
              <a:gd name="T29" fmla="*/ 316682573 h 247"/>
              <a:gd name="T30" fmla="*/ 50893604 w 243"/>
              <a:gd name="T31" fmla="*/ 299716501 h 247"/>
              <a:gd name="T32" fmla="*/ 33929069 w 243"/>
              <a:gd name="T33" fmla="*/ 277096657 h 247"/>
              <a:gd name="T34" fmla="*/ 16964535 w 243"/>
              <a:gd name="T35" fmla="*/ 254476813 h 247"/>
              <a:gd name="T36" fmla="*/ 5654845 w 243"/>
              <a:gd name="T37" fmla="*/ 227615748 h 247"/>
              <a:gd name="T38" fmla="*/ 0 w 243"/>
              <a:gd name="T39" fmla="*/ 204994715 h 247"/>
              <a:gd name="T40" fmla="*/ 0 w 243"/>
              <a:gd name="T41" fmla="*/ 178133650 h 247"/>
              <a:gd name="T42" fmla="*/ 0 w 243"/>
              <a:gd name="T43" fmla="*/ 149858845 h 247"/>
              <a:gd name="T44" fmla="*/ 5654845 w 243"/>
              <a:gd name="T45" fmla="*/ 122996591 h 247"/>
              <a:gd name="T46" fmla="*/ 16964535 w 243"/>
              <a:gd name="T47" fmla="*/ 94721786 h 247"/>
              <a:gd name="T48" fmla="*/ 33929069 w 243"/>
              <a:gd name="T49" fmla="*/ 72101942 h 247"/>
              <a:gd name="T50" fmla="*/ 50893604 w 243"/>
              <a:gd name="T51" fmla="*/ 56550799 h 247"/>
              <a:gd name="T52" fmla="*/ 72099272 w 243"/>
              <a:gd name="T53" fmla="*/ 33929766 h 247"/>
              <a:gd name="T54" fmla="*/ 94717462 w 243"/>
              <a:gd name="T55" fmla="*/ 22619844 h 247"/>
              <a:gd name="T56" fmla="*/ 117336842 w 243"/>
              <a:gd name="T57" fmla="*/ 11309922 h 247"/>
              <a:gd name="T58" fmla="*/ 144197355 w 243"/>
              <a:gd name="T59" fmla="*/ 5654961 h 247"/>
              <a:gd name="T60" fmla="*/ 172471579 w 243"/>
              <a:gd name="T61" fmla="*/ 0 h 247"/>
              <a:gd name="T62" fmla="*/ 199332092 w 243"/>
              <a:gd name="T63" fmla="*/ 5654961 h 247"/>
              <a:gd name="T64" fmla="*/ 227606316 w 243"/>
              <a:gd name="T65" fmla="*/ 11309922 h 247"/>
              <a:gd name="T66" fmla="*/ 254466830 w 243"/>
              <a:gd name="T67" fmla="*/ 22619844 h 247"/>
              <a:gd name="T68" fmla="*/ 277085020 w 243"/>
              <a:gd name="T69" fmla="*/ 33929766 h 247"/>
              <a:gd name="T70" fmla="*/ 294049555 w 243"/>
              <a:gd name="T71" fmla="*/ 56550799 h 247"/>
              <a:gd name="T72" fmla="*/ 311014089 w 243"/>
              <a:gd name="T73" fmla="*/ 72101942 h 247"/>
              <a:gd name="T74" fmla="*/ 326564912 w 243"/>
              <a:gd name="T75" fmla="*/ 94721786 h 247"/>
              <a:gd name="T76" fmla="*/ 337874602 w 243"/>
              <a:gd name="T77" fmla="*/ 122996591 h 247"/>
              <a:gd name="T78" fmla="*/ 343529447 w 243"/>
              <a:gd name="T79" fmla="*/ 149858845 h 247"/>
              <a:gd name="T80" fmla="*/ 343529447 w 243"/>
              <a:gd name="T81" fmla="*/ 178133650 h 247"/>
              <a:gd name="T82" fmla="*/ 343529447 w 243"/>
              <a:gd name="T83" fmla="*/ 178133650 h 247"/>
              <a:gd name="T84" fmla="*/ 343529447 w 243"/>
              <a:gd name="T85" fmla="*/ 172478689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247"/>
              <a:gd name="T131" fmla="*/ 243 w 243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Freeform 17"/>
          <p:cNvSpPr>
            <a:spLocks/>
          </p:cNvSpPr>
          <p:nvPr/>
        </p:nvSpPr>
        <p:spPr bwMode="auto">
          <a:xfrm>
            <a:off x="2503488" y="5951538"/>
            <a:ext cx="288925" cy="293687"/>
          </a:xfrm>
          <a:custGeom>
            <a:avLst/>
            <a:gdLst>
              <a:gd name="T0" fmla="*/ 343529447 w 243"/>
              <a:gd name="T1" fmla="*/ 172478689 h 247"/>
              <a:gd name="T2" fmla="*/ 343529447 w 243"/>
              <a:gd name="T3" fmla="*/ 204994715 h 247"/>
              <a:gd name="T4" fmla="*/ 337874602 w 243"/>
              <a:gd name="T5" fmla="*/ 227615748 h 247"/>
              <a:gd name="T6" fmla="*/ 326564912 w 243"/>
              <a:gd name="T7" fmla="*/ 254476813 h 247"/>
              <a:gd name="T8" fmla="*/ 311014089 w 243"/>
              <a:gd name="T9" fmla="*/ 277096657 h 247"/>
              <a:gd name="T10" fmla="*/ 294049555 w 243"/>
              <a:gd name="T11" fmla="*/ 299716501 h 247"/>
              <a:gd name="T12" fmla="*/ 277085020 w 243"/>
              <a:gd name="T13" fmla="*/ 316682573 h 247"/>
              <a:gd name="T14" fmla="*/ 254466830 w 243"/>
              <a:gd name="T15" fmla="*/ 326578755 h 247"/>
              <a:gd name="T16" fmla="*/ 227606316 w 243"/>
              <a:gd name="T17" fmla="*/ 337888677 h 247"/>
              <a:gd name="T18" fmla="*/ 199332092 w 243"/>
              <a:gd name="T19" fmla="*/ 343543638 h 247"/>
              <a:gd name="T20" fmla="*/ 172471579 w 243"/>
              <a:gd name="T21" fmla="*/ 349198599 h 247"/>
              <a:gd name="T22" fmla="*/ 144197355 w 243"/>
              <a:gd name="T23" fmla="*/ 343543638 h 247"/>
              <a:gd name="T24" fmla="*/ 117336842 w 243"/>
              <a:gd name="T25" fmla="*/ 337888677 h 247"/>
              <a:gd name="T26" fmla="*/ 94717462 w 243"/>
              <a:gd name="T27" fmla="*/ 326578755 h 247"/>
              <a:gd name="T28" fmla="*/ 72099272 w 243"/>
              <a:gd name="T29" fmla="*/ 316682573 h 247"/>
              <a:gd name="T30" fmla="*/ 50893604 w 243"/>
              <a:gd name="T31" fmla="*/ 299716501 h 247"/>
              <a:gd name="T32" fmla="*/ 33929069 w 243"/>
              <a:gd name="T33" fmla="*/ 277096657 h 247"/>
              <a:gd name="T34" fmla="*/ 16964535 w 243"/>
              <a:gd name="T35" fmla="*/ 254476813 h 247"/>
              <a:gd name="T36" fmla="*/ 5654845 w 243"/>
              <a:gd name="T37" fmla="*/ 227615748 h 247"/>
              <a:gd name="T38" fmla="*/ 0 w 243"/>
              <a:gd name="T39" fmla="*/ 204994715 h 247"/>
              <a:gd name="T40" fmla="*/ 0 w 243"/>
              <a:gd name="T41" fmla="*/ 178133650 h 247"/>
              <a:gd name="T42" fmla="*/ 0 w 243"/>
              <a:gd name="T43" fmla="*/ 149858845 h 247"/>
              <a:gd name="T44" fmla="*/ 5654845 w 243"/>
              <a:gd name="T45" fmla="*/ 122996591 h 247"/>
              <a:gd name="T46" fmla="*/ 16964535 w 243"/>
              <a:gd name="T47" fmla="*/ 94721786 h 247"/>
              <a:gd name="T48" fmla="*/ 33929069 w 243"/>
              <a:gd name="T49" fmla="*/ 72101942 h 247"/>
              <a:gd name="T50" fmla="*/ 50893604 w 243"/>
              <a:gd name="T51" fmla="*/ 56550799 h 247"/>
              <a:gd name="T52" fmla="*/ 72099272 w 243"/>
              <a:gd name="T53" fmla="*/ 33929766 h 247"/>
              <a:gd name="T54" fmla="*/ 94717462 w 243"/>
              <a:gd name="T55" fmla="*/ 22619844 h 247"/>
              <a:gd name="T56" fmla="*/ 117336842 w 243"/>
              <a:gd name="T57" fmla="*/ 11309922 h 247"/>
              <a:gd name="T58" fmla="*/ 144197355 w 243"/>
              <a:gd name="T59" fmla="*/ 5654961 h 247"/>
              <a:gd name="T60" fmla="*/ 172471579 w 243"/>
              <a:gd name="T61" fmla="*/ 0 h 247"/>
              <a:gd name="T62" fmla="*/ 199332092 w 243"/>
              <a:gd name="T63" fmla="*/ 5654961 h 247"/>
              <a:gd name="T64" fmla="*/ 227606316 w 243"/>
              <a:gd name="T65" fmla="*/ 11309922 h 247"/>
              <a:gd name="T66" fmla="*/ 254466830 w 243"/>
              <a:gd name="T67" fmla="*/ 22619844 h 247"/>
              <a:gd name="T68" fmla="*/ 277085020 w 243"/>
              <a:gd name="T69" fmla="*/ 33929766 h 247"/>
              <a:gd name="T70" fmla="*/ 294049555 w 243"/>
              <a:gd name="T71" fmla="*/ 56550799 h 247"/>
              <a:gd name="T72" fmla="*/ 311014089 w 243"/>
              <a:gd name="T73" fmla="*/ 72101942 h 247"/>
              <a:gd name="T74" fmla="*/ 326564912 w 243"/>
              <a:gd name="T75" fmla="*/ 94721786 h 247"/>
              <a:gd name="T76" fmla="*/ 337874602 w 243"/>
              <a:gd name="T77" fmla="*/ 122996591 h 247"/>
              <a:gd name="T78" fmla="*/ 343529447 w 243"/>
              <a:gd name="T79" fmla="*/ 149858845 h 247"/>
              <a:gd name="T80" fmla="*/ 343529447 w 243"/>
              <a:gd name="T81" fmla="*/ 178133650 h 247"/>
              <a:gd name="T82" fmla="*/ 343529447 w 243"/>
              <a:gd name="T83" fmla="*/ 178133650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7"/>
              <a:gd name="T128" fmla="*/ 243 w 243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Freeform 18"/>
          <p:cNvSpPr>
            <a:spLocks/>
          </p:cNvSpPr>
          <p:nvPr/>
        </p:nvSpPr>
        <p:spPr bwMode="auto">
          <a:xfrm>
            <a:off x="3141663" y="5951538"/>
            <a:ext cx="293687" cy="293687"/>
          </a:xfrm>
          <a:custGeom>
            <a:avLst/>
            <a:gdLst>
              <a:gd name="T0" fmla="*/ 350618106 w 246"/>
              <a:gd name="T1" fmla="*/ 172478689 h 247"/>
              <a:gd name="T2" fmla="*/ 344917474 w 246"/>
              <a:gd name="T3" fmla="*/ 204994715 h 247"/>
              <a:gd name="T4" fmla="*/ 339215648 w 246"/>
              <a:gd name="T5" fmla="*/ 227615748 h 247"/>
              <a:gd name="T6" fmla="*/ 329238647 w 246"/>
              <a:gd name="T7" fmla="*/ 254476813 h 247"/>
              <a:gd name="T8" fmla="*/ 317836190 w 246"/>
              <a:gd name="T9" fmla="*/ 277096657 h 247"/>
              <a:gd name="T10" fmla="*/ 300733100 w 246"/>
              <a:gd name="T11" fmla="*/ 299716501 h 247"/>
              <a:gd name="T12" fmla="*/ 277929379 w 246"/>
              <a:gd name="T13" fmla="*/ 316682573 h 247"/>
              <a:gd name="T14" fmla="*/ 256549921 w 246"/>
              <a:gd name="T15" fmla="*/ 326578755 h 247"/>
              <a:gd name="T16" fmla="*/ 233745006 w 246"/>
              <a:gd name="T17" fmla="*/ 337888677 h 247"/>
              <a:gd name="T18" fmla="*/ 205239459 w 246"/>
              <a:gd name="T19" fmla="*/ 343543638 h 247"/>
              <a:gd name="T20" fmla="*/ 178159369 w 246"/>
              <a:gd name="T21" fmla="*/ 349198599 h 247"/>
              <a:gd name="T22" fmla="*/ 149653822 w 246"/>
              <a:gd name="T23" fmla="*/ 343543638 h 247"/>
              <a:gd name="T24" fmla="*/ 122573732 w 246"/>
              <a:gd name="T25" fmla="*/ 337888677 h 247"/>
              <a:gd name="T26" fmla="*/ 94068185 w 246"/>
              <a:gd name="T27" fmla="*/ 326578755 h 247"/>
              <a:gd name="T28" fmla="*/ 72688726 w 246"/>
              <a:gd name="T29" fmla="*/ 316682573 h 247"/>
              <a:gd name="T30" fmla="*/ 55585637 w 246"/>
              <a:gd name="T31" fmla="*/ 299716501 h 247"/>
              <a:gd name="T32" fmla="*/ 32781916 w 246"/>
              <a:gd name="T33" fmla="*/ 277096657 h 247"/>
              <a:gd name="T34" fmla="*/ 21379459 w 246"/>
              <a:gd name="T35" fmla="*/ 254476813 h 247"/>
              <a:gd name="T36" fmla="*/ 9977001 w 246"/>
              <a:gd name="T37" fmla="*/ 227615748 h 247"/>
              <a:gd name="T38" fmla="*/ 5700632 w 246"/>
              <a:gd name="T39" fmla="*/ 204994715 h 247"/>
              <a:gd name="T40" fmla="*/ 0 w 246"/>
              <a:gd name="T41" fmla="*/ 178133650 h 247"/>
              <a:gd name="T42" fmla="*/ 5700632 w 246"/>
              <a:gd name="T43" fmla="*/ 149858845 h 247"/>
              <a:gd name="T44" fmla="*/ 9977001 w 246"/>
              <a:gd name="T45" fmla="*/ 122996591 h 247"/>
              <a:gd name="T46" fmla="*/ 21379459 w 246"/>
              <a:gd name="T47" fmla="*/ 94721786 h 247"/>
              <a:gd name="T48" fmla="*/ 32781916 w 246"/>
              <a:gd name="T49" fmla="*/ 72101942 h 247"/>
              <a:gd name="T50" fmla="*/ 55585637 w 246"/>
              <a:gd name="T51" fmla="*/ 56550799 h 247"/>
              <a:gd name="T52" fmla="*/ 72688726 w 246"/>
              <a:gd name="T53" fmla="*/ 33929766 h 247"/>
              <a:gd name="T54" fmla="*/ 94068185 w 246"/>
              <a:gd name="T55" fmla="*/ 22619844 h 247"/>
              <a:gd name="T56" fmla="*/ 122573732 w 246"/>
              <a:gd name="T57" fmla="*/ 11309922 h 247"/>
              <a:gd name="T58" fmla="*/ 149653822 w 246"/>
              <a:gd name="T59" fmla="*/ 5654961 h 247"/>
              <a:gd name="T60" fmla="*/ 178159369 w 246"/>
              <a:gd name="T61" fmla="*/ 0 h 247"/>
              <a:gd name="T62" fmla="*/ 205239459 w 246"/>
              <a:gd name="T63" fmla="*/ 5654961 h 247"/>
              <a:gd name="T64" fmla="*/ 233745006 w 246"/>
              <a:gd name="T65" fmla="*/ 11309922 h 247"/>
              <a:gd name="T66" fmla="*/ 256549921 w 246"/>
              <a:gd name="T67" fmla="*/ 22619844 h 247"/>
              <a:gd name="T68" fmla="*/ 277929379 w 246"/>
              <a:gd name="T69" fmla="*/ 33929766 h 247"/>
              <a:gd name="T70" fmla="*/ 300733100 w 246"/>
              <a:gd name="T71" fmla="*/ 56550799 h 247"/>
              <a:gd name="T72" fmla="*/ 317836190 w 246"/>
              <a:gd name="T73" fmla="*/ 72101942 h 247"/>
              <a:gd name="T74" fmla="*/ 329238647 w 246"/>
              <a:gd name="T75" fmla="*/ 94721786 h 247"/>
              <a:gd name="T76" fmla="*/ 339215648 w 246"/>
              <a:gd name="T77" fmla="*/ 122996591 h 247"/>
              <a:gd name="T78" fmla="*/ 344917474 w 246"/>
              <a:gd name="T79" fmla="*/ 149858845 h 247"/>
              <a:gd name="T80" fmla="*/ 350618106 w 246"/>
              <a:gd name="T81" fmla="*/ 178133650 h 247"/>
              <a:gd name="T82" fmla="*/ 350618106 w 246"/>
              <a:gd name="T83" fmla="*/ 178133650 h 247"/>
              <a:gd name="T84" fmla="*/ 350618106 w 246"/>
              <a:gd name="T85" fmla="*/ 172478689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6"/>
              <a:gd name="T130" fmla="*/ 0 h 247"/>
              <a:gd name="T131" fmla="*/ 246 w 246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4" y="145"/>
                </a:lnTo>
                <a:lnTo>
                  <a:pt x="0" y="126"/>
                </a:lnTo>
                <a:lnTo>
                  <a:pt x="4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1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19"/>
          <p:cNvSpPr>
            <a:spLocks/>
          </p:cNvSpPr>
          <p:nvPr/>
        </p:nvSpPr>
        <p:spPr bwMode="auto">
          <a:xfrm>
            <a:off x="3141663" y="5951538"/>
            <a:ext cx="293687" cy="293687"/>
          </a:xfrm>
          <a:custGeom>
            <a:avLst/>
            <a:gdLst>
              <a:gd name="T0" fmla="*/ 350618106 w 246"/>
              <a:gd name="T1" fmla="*/ 172478689 h 247"/>
              <a:gd name="T2" fmla="*/ 344917474 w 246"/>
              <a:gd name="T3" fmla="*/ 204994715 h 247"/>
              <a:gd name="T4" fmla="*/ 339215648 w 246"/>
              <a:gd name="T5" fmla="*/ 227615748 h 247"/>
              <a:gd name="T6" fmla="*/ 329238647 w 246"/>
              <a:gd name="T7" fmla="*/ 254476813 h 247"/>
              <a:gd name="T8" fmla="*/ 317836190 w 246"/>
              <a:gd name="T9" fmla="*/ 277096657 h 247"/>
              <a:gd name="T10" fmla="*/ 300733100 w 246"/>
              <a:gd name="T11" fmla="*/ 299716501 h 247"/>
              <a:gd name="T12" fmla="*/ 277929379 w 246"/>
              <a:gd name="T13" fmla="*/ 316682573 h 247"/>
              <a:gd name="T14" fmla="*/ 256549921 w 246"/>
              <a:gd name="T15" fmla="*/ 326578755 h 247"/>
              <a:gd name="T16" fmla="*/ 233745006 w 246"/>
              <a:gd name="T17" fmla="*/ 337888677 h 247"/>
              <a:gd name="T18" fmla="*/ 205239459 w 246"/>
              <a:gd name="T19" fmla="*/ 343543638 h 247"/>
              <a:gd name="T20" fmla="*/ 178159369 w 246"/>
              <a:gd name="T21" fmla="*/ 349198599 h 247"/>
              <a:gd name="T22" fmla="*/ 149653822 w 246"/>
              <a:gd name="T23" fmla="*/ 343543638 h 247"/>
              <a:gd name="T24" fmla="*/ 122573732 w 246"/>
              <a:gd name="T25" fmla="*/ 337888677 h 247"/>
              <a:gd name="T26" fmla="*/ 94068185 w 246"/>
              <a:gd name="T27" fmla="*/ 326578755 h 247"/>
              <a:gd name="T28" fmla="*/ 72688726 w 246"/>
              <a:gd name="T29" fmla="*/ 316682573 h 247"/>
              <a:gd name="T30" fmla="*/ 55585637 w 246"/>
              <a:gd name="T31" fmla="*/ 299716501 h 247"/>
              <a:gd name="T32" fmla="*/ 32781916 w 246"/>
              <a:gd name="T33" fmla="*/ 277096657 h 247"/>
              <a:gd name="T34" fmla="*/ 21379459 w 246"/>
              <a:gd name="T35" fmla="*/ 254476813 h 247"/>
              <a:gd name="T36" fmla="*/ 9977001 w 246"/>
              <a:gd name="T37" fmla="*/ 227615748 h 247"/>
              <a:gd name="T38" fmla="*/ 5700632 w 246"/>
              <a:gd name="T39" fmla="*/ 204994715 h 247"/>
              <a:gd name="T40" fmla="*/ 0 w 246"/>
              <a:gd name="T41" fmla="*/ 178133650 h 247"/>
              <a:gd name="T42" fmla="*/ 5700632 w 246"/>
              <a:gd name="T43" fmla="*/ 149858845 h 247"/>
              <a:gd name="T44" fmla="*/ 9977001 w 246"/>
              <a:gd name="T45" fmla="*/ 122996591 h 247"/>
              <a:gd name="T46" fmla="*/ 21379459 w 246"/>
              <a:gd name="T47" fmla="*/ 94721786 h 247"/>
              <a:gd name="T48" fmla="*/ 32781916 w 246"/>
              <a:gd name="T49" fmla="*/ 72101942 h 247"/>
              <a:gd name="T50" fmla="*/ 55585637 w 246"/>
              <a:gd name="T51" fmla="*/ 56550799 h 247"/>
              <a:gd name="T52" fmla="*/ 72688726 w 246"/>
              <a:gd name="T53" fmla="*/ 33929766 h 247"/>
              <a:gd name="T54" fmla="*/ 94068185 w 246"/>
              <a:gd name="T55" fmla="*/ 22619844 h 247"/>
              <a:gd name="T56" fmla="*/ 122573732 w 246"/>
              <a:gd name="T57" fmla="*/ 11309922 h 247"/>
              <a:gd name="T58" fmla="*/ 149653822 w 246"/>
              <a:gd name="T59" fmla="*/ 5654961 h 247"/>
              <a:gd name="T60" fmla="*/ 178159369 w 246"/>
              <a:gd name="T61" fmla="*/ 0 h 247"/>
              <a:gd name="T62" fmla="*/ 205239459 w 246"/>
              <a:gd name="T63" fmla="*/ 5654961 h 247"/>
              <a:gd name="T64" fmla="*/ 233745006 w 246"/>
              <a:gd name="T65" fmla="*/ 11309922 h 247"/>
              <a:gd name="T66" fmla="*/ 256549921 w 246"/>
              <a:gd name="T67" fmla="*/ 22619844 h 247"/>
              <a:gd name="T68" fmla="*/ 277929379 w 246"/>
              <a:gd name="T69" fmla="*/ 33929766 h 247"/>
              <a:gd name="T70" fmla="*/ 300733100 w 246"/>
              <a:gd name="T71" fmla="*/ 56550799 h 247"/>
              <a:gd name="T72" fmla="*/ 317836190 w 246"/>
              <a:gd name="T73" fmla="*/ 72101942 h 247"/>
              <a:gd name="T74" fmla="*/ 329238647 w 246"/>
              <a:gd name="T75" fmla="*/ 94721786 h 247"/>
              <a:gd name="T76" fmla="*/ 339215648 w 246"/>
              <a:gd name="T77" fmla="*/ 122996591 h 247"/>
              <a:gd name="T78" fmla="*/ 344917474 w 246"/>
              <a:gd name="T79" fmla="*/ 149858845 h 247"/>
              <a:gd name="T80" fmla="*/ 350618106 w 246"/>
              <a:gd name="T81" fmla="*/ 178133650 h 247"/>
              <a:gd name="T82" fmla="*/ 350618106 w 246"/>
              <a:gd name="T83" fmla="*/ 178133650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7"/>
              <a:gd name="T128" fmla="*/ 246 w 246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1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4" y="145"/>
                </a:lnTo>
                <a:lnTo>
                  <a:pt x="0" y="126"/>
                </a:lnTo>
                <a:lnTo>
                  <a:pt x="4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1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Freeform 20"/>
          <p:cNvSpPr>
            <a:spLocks/>
          </p:cNvSpPr>
          <p:nvPr/>
        </p:nvSpPr>
        <p:spPr bwMode="auto">
          <a:xfrm>
            <a:off x="4832350" y="5313363"/>
            <a:ext cx="288925" cy="288925"/>
          </a:xfrm>
          <a:custGeom>
            <a:avLst/>
            <a:gdLst>
              <a:gd name="T0" fmla="*/ 343529447 w 243"/>
              <a:gd name="T1" fmla="*/ 172471579 h 243"/>
              <a:gd name="T2" fmla="*/ 343529447 w 243"/>
              <a:gd name="T3" fmla="*/ 199332092 h 243"/>
              <a:gd name="T4" fmla="*/ 337874602 w 243"/>
              <a:gd name="T5" fmla="*/ 227606316 h 243"/>
              <a:gd name="T6" fmla="*/ 326564912 w 243"/>
              <a:gd name="T7" fmla="*/ 248811985 h 243"/>
              <a:gd name="T8" fmla="*/ 311014089 w 243"/>
              <a:gd name="T9" fmla="*/ 277085020 h 243"/>
              <a:gd name="T10" fmla="*/ 294049555 w 243"/>
              <a:gd name="T11" fmla="*/ 294049555 h 243"/>
              <a:gd name="T12" fmla="*/ 277085020 w 243"/>
              <a:gd name="T13" fmla="*/ 309600378 h 243"/>
              <a:gd name="T14" fmla="*/ 254466830 w 243"/>
              <a:gd name="T15" fmla="*/ 326564912 h 243"/>
              <a:gd name="T16" fmla="*/ 227606316 w 243"/>
              <a:gd name="T17" fmla="*/ 337874602 h 243"/>
              <a:gd name="T18" fmla="*/ 199332092 w 243"/>
              <a:gd name="T19" fmla="*/ 343529447 h 243"/>
              <a:gd name="T20" fmla="*/ 172471579 w 243"/>
              <a:gd name="T21" fmla="*/ 343529447 h 243"/>
              <a:gd name="T22" fmla="*/ 144197355 w 243"/>
              <a:gd name="T23" fmla="*/ 343529447 h 243"/>
              <a:gd name="T24" fmla="*/ 117336842 w 243"/>
              <a:gd name="T25" fmla="*/ 337874602 h 243"/>
              <a:gd name="T26" fmla="*/ 94717462 w 243"/>
              <a:gd name="T27" fmla="*/ 326564912 h 243"/>
              <a:gd name="T28" fmla="*/ 72099272 w 243"/>
              <a:gd name="T29" fmla="*/ 309600378 h 243"/>
              <a:gd name="T30" fmla="*/ 50893604 w 243"/>
              <a:gd name="T31" fmla="*/ 294049555 h 243"/>
              <a:gd name="T32" fmla="*/ 33929069 w 243"/>
              <a:gd name="T33" fmla="*/ 277085020 h 243"/>
              <a:gd name="T34" fmla="*/ 16964535 w 243"/>
              <a:gd name="T35" fmla="*/ 248811985 h 243"/>
              <a:gd name="T36" fmla="*/ 5654845 w 243"/>
              <a:gd name="T37" fmla="*/ 227606316 h 243"/>
              <a:gd name="T38" fmla="*/ 0 w 243"/>
              <a:gd name="T39" fmla="*/ 199332092 h 243"/>
              <a:gd name="T40" fmla="*/ 0 w 243"/>
              <a:gd name="T41" fmla="*/ 172471579 h 243"/>
              <a:gd name="T42" fmla="*/ 0 w 243"/>
              <a:gd name="T43" fmla="*/ 144197355 h 243"/>
              <a:gd name="T44" fmla="*/ 5654845 w 243"/>
              <a:gd name="T45" fmla="*/ 115923131 h 243"/>
              <a:gd name="T46" fmla="*/ 16964535 w 243"/>
              <a:gd name="T47" fmla="*/ 94717462 h 243"/>
              <a:gd name="T48" fmla="*/ 33929069 w 243"/>
              <a:gd name="T49" fmla="*/ 72099272 h 243"/>
              <a:gd name="T50" fmla="*/ 50893604 w 243"/>
              <a:gd name="T51" fmla="*/ 49479892 h 243"/>
              <a:gd name="T52" fmla="*/ 72099272 w 243"/>
              <a:gd name="T53" fmla="*/ 33929069 h 243"/>
              <a:gd name="T54" fmla="*/ 94717462 w 243"/>
              <a:gd name="T55" fmla="*/ 16964535 h 243"/>
              <a:gd name="T56" fmla="*/ 117336842 w 243"/>
              <a:gd name="T57" fmla="*/ 5654845 h 243"/>
              <a:gd name="T58" fmla="*/ 144197355 w 243"/>
              <a:gd name="T59" fmla="*/ 0 h 243"/>
              <a:gd name="T60" fmla="*/ 172471579 w 243"/>
              <a:gd name="T61" fmla="*/ 0 h 243"/>
              <a:gd name="T62" fmla="*/ 199332092 w 243"/>
              <a:gd name="T63" fmla="*/ 0 h 243"/>
              <a:gd name="T64" fmla="*/ 227606316 w 243"/>
              <a:gd name="T65" fmla="*/ 5654845 h 243"/>
              <a:gd name="T66" fmla="*/ 254466830 w 243"/>
              <a:gd name="T67" fmla="*/ 16964535 h 243"/>
              <a:gd name="T68" fmla="*/ 277085020 w 243"/>
              <a:gd name="T69" fmla="*/ 33929069 h 243"/>
              <a:gd name="T70" fmla="*/ 294049555 w 243"/>
              <a:gd name="T71" fmla="*/ 49479892 h 243"/>
              <a:gd name="T72" fmla="*/ 311014089 w 243"/>
              <a:gd name="T73" fmla="*/ 72099272 h 243"/>
              <a:gd name="T74" fmla="*/ 326564912 w 243"/>
              <a:gd name="T75" fmla="*/ 94717462 h 243"/>
              <a:gd name="T76" fmla="*/ 337874602 w 243"/>
              <a:gd name="T77" fmla="*/ 115923131 h 243"/>
              <a:gd name="T78" fmla="*/ 343529447 w 243"/>
              <a:gd name="T79" fmla="*/ 144197355 h 243"/>
              <a:gd name="T80" fmla="*/ 343529447 w 243"/>
              <a:gd name="T81" fmla="*/ 172471579 h 243"/>
              <a:gd name="T82" fmla="*/ 343529447 w 243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Freeform 21"/>
          <p:cNvSpPr>
            <a:spLocks/>
          </p:cNvSpPr>
          <p:nvPr/>
        </p:nvSpPr>
        <p:spPr bwMode="auto">
          <a:xfrm>
            <a:off x="4832350" y="5313363"/>
            <a:ext cx="288925" cy="288925"/>
          </a:xfrm>
          <a:custGeom>
            <a:avLst/>
            <a:gdLst>
              <a:gd name="T0" fmla="*/ 343529447 w 243"/>
              <a:gd name="T1" fmla="*/ 172471579 h 243"/>
              <a:gd name="T2" fmla="*/ 343529447 w 243"/>
              <a:gd name="T3" fmla="*/ 199332092 h 243"/>
              <a:gd name="T4" fmla="*/ 337874602 w 243"/>
              <a:gd name="T5" fmla="*/ 227606316 h 243"/>
              <a:gd name="T6" fmla="*/ 326564912 w 243"/>
              <a:gd name="T7" fmla="*/ 248811985 h 243"/>
              <a:gd name="T8" fmla="*/ 311014089 w 243"/>
              <a:gd name="T9" fmla="*/ 277085020 h 243"/>
              <a:gd name="T10" fmla="*/ 294049555 w 243"/>
              <a:gd name="T11" fmla="*/ 294049555 h 243"/>
              <a:gd name="T12" fmla="*/ 277085020 w 243"/>
              <a:gd name="T13" fmla="*/ 309600378 h 243"/>
              <a:gd name="T14" fmla="*/ 254466830 w 243"/>
              <a:gd name="T15" fmla="*/ 326564912 h 243"/>
              <a:gd name="T16" fmla="*/ 227606316 w 243"/>
              <a:gd name="T17" fmla="*/ 337874602 h 243"/>
              <a:gd name="T18" fmla="*/ 199332092 w 243"/>
              <a:gd name="T19" fmla="*/ 343529447 h 243"/>
              <a:gd name="T20" fmla="*/ 172471579 w 243"/>
              <a:gd name="T21" fmla="*/ 343529447 h 243"/>
              <a:gd name="T22" fmla="*/ 144197355 w 243"/>
              <a:gd name="T23" fmla="*/ 343529447 h 243"/>
              <a:gd name="T24" fmla="*/ 117336842 w 243"/>
              <a:gd name="T25" fmla="*/ 337874602 h 243"/>
              <a:gd name="T26" fmla="*/ 94717462 w 243"/>
              <a:gd name="T27" fmla="*/ 326564912 h 243"/>
              <a:gd name="T28" fmla="*/ 72099272 w 243"/>
              <a:gd name="T29" fmla="*/ 309600378 h 243"/>
              <a:gd name="T30" fmla="*/ 50893604 w 243"/>
              <a:gd name="T31" fmla="*/ 294049555 h 243"/>
              <a:gd name="T32" fmla="*/ 33929069 w 243"/>
              <a:gd name="T33" fmla="*/ 277085020 h 243"/>
              <a:gd name="T34" fmla="*/ 16964535 w 243"/>
              <a:gd name="T35" fmla="*/ 248811985 h 243"/>
              <a:gd name="T36" fmla="*/ 5654845 w 243"/>
              <a:gd name="T37" fmla="*/ 227606316 h 243"/>
              <a:gd name="T38" fmla="*/ 0 w 243"/>
              <a:gd name="T39" fmla="*/ 199332092 h 243"/>
              <a:gd name="T40" fmla="*/ 0 w 243"/>
              <a:gd name="T41" fmla="*/ 172471579 h 243"/>
              <a:gd name="T42" fmla="*/ 0 w 243"/>
              <a:gd name="T43" fmla="*/ 144197355 h 243"/>
              <a:gd name="T44" fmla="*/ 5654845 w 243"/>
              <a:gd name="T45" fmla="*/ 115923131 h 243"/>
              <a:gd name="T46" fmla="*/ 16964535 w 243"/>
              <a:gd name="T47" fmla="*/ 94717462 h 243"/>
              <a:gd name="T48" fmla="*/ 33929069 w 243"/>
              <a:gd name="T49" fmla="*/ 72099272 h 243"/>
              <a:gd name="T50" fmla="*/ 50893604 w 243"/>
              <a:gd name="T51" fmla="*/ 49479892 h 243"/>
              <a:gd name="T52" fmla="*/ 72099272 w 243"/>
              <a:gd name="T53" fmla="*/ 33929069 h 243"/>
              <a:gd name="T54" fmla="*/ 94717462 w 243"/>
              <a:gd name="T55" fmla="*/ 16964535 h 243"/>
              <a:gd name="T56" fmla="*/ 117336842 w 243"/>
              <a:gd name="T57" fmla="*/ 5654845 h 243"/>
              <a:gd name="T58" fmla="*/ 144197355 w 243"/>
              <a:gd name="T59" fmla="*/ 0 h 243"/>
              <a:gd name="T60" fmla="*/ 172471579 w 243"/>
              <a:gd name="T61" fmla="*/ 0 h 243"/>
              <a:gd name="T62" fmla="*/ 199332092 w 243"/>
              <a:gd name="T63" fmla="*/ 0 h 243"/>
              <a:gd name="T64" fmla="*/ 227606316 w 243"/>
              <a:gd name="T65" fmla="*/ 5654845 h 243"/>
              <a:gd name="T66" fmla="*/ 254466830 w 243"/>
              <a:gd name="T67" fmla="*/ 16964535 h 243"/>
              <a:gd name="T68" fmla="*/ 277085020 w 243"/>
              <a:gd name="T69" fmla="*/ 33929069 h 243"/>
              <a:gd name="T70" fmla="*/ 294049555 w 243"/>
              <a:gd name="T71" fmla="*/ 49479892 h 243"/>
              <a:gd name="T72" fmla="*/ 311014089 w 243"/>
              <a:gd name="T73" fmla="*/ 72099272 h 243"/>
              <a:gd name="T74" fmla="*/ 326564912 w 243"/>
              <a:gd name="T75" fmla="*/ 94717462 h 243"/>
              <a:gd name="T76" fmla="*/ 337874602 w 243"/>
              <a:gd name="T77" fmla="*/ 115923131 h 243"/>
              <a:gd name="T78" fmla="*/ 343529447 w 243"/>
              <a:gd name="T79" fmla="*/ 144197355 h 243"/>
              <a:gd name="T80" fmla="*/ 343529447 w 243"/>
              <a:gd name="T81" fmla="*/ 172471579 h 243"/>
              <a:gd name="T82" fmla="*/ 343529447 w 243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3"/>
              <a:gd name="T128" fmla="*/ 243 w 243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3">
                <a:moveTo>
                  <a:pt x="243" y="122"/>
                </a:moveTo>
                <a:lnTo>
                  <a:pt x="243" y="141"/>
                </a:lnTo>
                <a:lnTo>
                  <a:pt x="239" y="161"/>
                </a:lnTo>
                <a:lnTo>
                  <a:pt x="231" y="176"/>
                </a:lnTo>
                <a:lnTo>
                  <a:pt x="220" y="196"/>
                </a:lnTo>
                <a:lnTo>
                  <a:pt x="208" y="208"/>
                </a:lnTo>
                <a:lnTo>
                  <a:pt x="196" y="219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3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19"/>
                </a:lnTo>
                <a:lnTo>
                  <a:pt x="36" y="208"/>
                </a:lnTo>
                <a:lnTo>
                  <a:pt x="24" y="196"/>
                </a:lnTo>
                <a:lnTo>
                  <a:pt x="12" y="176"/>
                </a:lnTo>
                <a:lnTo>
                  <a:pt x="4" y="161"/>
                </a:lnTo>
                <a:lnTo>
                  <a:pt x="0" y="141"/>
                </a:lnTo>
                <a:lnTo>
                  <a:pt x="0" y="122"/>
                </a:lnTo>
                <a:lnTo>
                  <a:pt x="0" y="102"/>
                </a:lnTo>
                <a:lnTo>
                  <a:pt x="4" y="82"/>
                </a:lnTo>
                <a:lnTo>
                  <a:pt x="12" y="67"/>
                </a:lnTo>
                <a:lnTo>
                  <a:pt x="24" y="51"/>
                </a:lnTo>
                <a:lnTo>
                  <a:pt x="36" y="35"/>
                </a:lnTo>
                <a:lnTo>
                  <a:pt x="51" y="24"/>
                </a:lnTo>
                <a:lnTo>
                  <a:pt x="67" y="12"/>
                </a:lnTo>
                <a:lnTo>
                  <a:pt x="83" y="4"/>
                </a:lnTo>
                <a:lnTo>
                  <a:pt x="102" y="0"/>
                </a:lnTo>
                <a:lnTo>
                  <a:pt x="122" y="0"/>
                </a:lnTo>
                <a:lnTo>
                  <a:pt x="141" y="0"/>
                </a:lnTo>
                <a:lnTo>
                  <a:pt x="161" y="4"/>
                </a:lnTo>
                <a:lnTo>
                  <a:pt x="180" y="12"/>
                </a:lnTo>
                <a:lnTo>
                  <a:pt x="196" y="24"/>
                </a:lnTo>
                <a:lnTo>
                  <a:pt x="208" y="35"/>
                </a:lnTo>
                <a:lnTo>
                  <a:pt x="220" y="51"/>
                </a:lnTo>
                <a:lnTo>
                  <a:pt x="231" y="67"/>
                </a:lnTo>
                <a:lnTo>
                  <a:pt x="239" y="82"/>
                </a:lnTo>
                <a:lnTo>
                  <a:pt x="243" y="102"/>
                </a:lnTo>
                <a:lnTo>
                  <a:pt x="243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Freeform 22"/>
          <p:cNvSpPr>
            <a:spLocks/>
          </p:cNvSpPr>
          <p:nvPr/>
        </p:nvSpPr>
        <p:spPr bwMode="auto">
          <a:xfrm>
            <a:off x="5472113" y="5313363"/>
            <a:ext cx="292100" cy="288925"/>
          </a:xfrm>
          <a:custGeom>
            <a:avLst/>
            <a:gdLst>
              <a:gd name="T0" fmla="*/ 346839065 w 246"/>
              <a:gd name="T1" fmla="*/ 172471579 h 243"/>
              <a:gd name="T2" fmla="*/ 341198923 w 246"/>
              <a:gd name="T3" fmla="*/ 199332092 h 243"/>
              <a:gd name="T4" fmla="*/ 335559968 w 246"/>
              <a:gd name="T5" fmla="*/ 227606316 h 243"/>
              <a:gd name="T6" fmla="*/ 324280871 w 246"/>
              <a:gd name="T7" fmla="*/ 248811985 h 243"/>
              <a:gd name="T8" fmla="*/ 314411215 w 246"/>
              <a:gd name="T9" fmla="*/ 277085020 h 243"/>
              <a:gd name="T10" fmla="*/ 297491976 w 246"/>
              <a:gd name="T11" fmla="*/ 294049555 h 243"/>
              <a:gd name="T12" fmla="*/ 274933782 w 246"/>
              <a:gd name="T13" fmla="*/ 309600378 h 243"/>
              <a:gd name="T14" fmla="*/ 253785029 w 246"/>
              <a:gd name="T15" fmla="*/ 326564912 h 243"/>
              <a:gd name="T16" fmla="*/ 231225648 w 246"/>
              <a:gd name="T17" fmla="*/ 337874602 h 243"/>
              <a:gd name="T18" fmla="*/ 203027311 w 246"/>
              <a:gd name="T19" fmla="*/ 343529447 h 243"/>
              <a:gd name="T20" fmla="*/ 176239604 w 246"/>
              <a:gd name="T21" fmla="*/ 343529447 h 243"/>
              <a:gd name="T22" fmla="*/ 148041267 w 246"/>
              <a:gd name="T23" fmla="*/ 343529447 h 243"/>
              <a:gd name="T24" fmla="*/ 121252372 w 246"/>
              <a:gd name="T25" fmla="*/ 337874602 h 243"/>
              <a:gd name="T26" fmla="*/ 93054036 w 246"/>
              <a:gd name="T27" fmla="*/ 326564912 h 243"/>
              <a:gd name="T28" fmla="*/ 70495841 w 246"/>
              <a:gd name="T29" fmla="*/ 309600378 h 243"/>
              <a:gd name="T30" fmla="*/ 54987231 w 246"/>
              <a:gd name="T31" fmla="*/ 294049555 h 243"/>
              <a:gd name="T32" fmla="*/ 32427850 w 246"/>
              <a:gd name="T33" fmla="*/ 277085020 h 243"/>
              <a:gd name="T34" fmla="*/ 21148752 w 246"/>
              <a:gd name="T35" fmla="*/ 248811985 h 243"/>
              <a:gd name="T36" fmla="*/ 9869655 w 246"/>
              <a:gd name="T37" fmla="*/ 227606316 h 243"/>
              <a:gd name="T38" fmla="*/ 4229513 w 246"/>
              <a:gd name="T39" fmla="*/ 199332092 h 243"/>
              <a:gd name="T40" fmla="*/ 0 w 246"/>
              <a:gd name="T41" fmla="*/ 172471579 h 243"/>
              <a:gd name="T42" fmla="*/ 4229513 w 246"/>
              <a:gd name="T43" fmla="*/ 144197355 h 243"/>
              <a:gd name="T44" fmla="*/ 9869655 w 246"/>
              <a:gd name="T45" fmla="*/ 115923131 h 243"/>
              <a:gd name="T46" fmla="*/ 21148752 w 246"/>
              <a:gd name="T47" fmla="*/ 94717462 h 243"/>
              <a:gd name="T48" fmla="*/ 32427850 w 246"/>
              <a:gd name="T49" fmla="*/ 72099272 h 243"/>
              <a:gd name="T50" fmla="*/ 54987231 w 246"/>
              <a:gd name="T51" fmla="*/ 49479892 h 243"/>
              <a:gd name="T52" fmla="*/ 70495841 w 246"/>
              <a:gd name="T53" fmla="*/ 33929069 h 243"/>
              <a:gd name="T54" fmla="*/ 93054036 w 246"/>
              <a:gd name="T55" fmla="*/ 16964535 h 243"/>
              <a:gd name="T56" fmla="*/ 121252372 w 246"/>
              <a:gd name="T57" fmla="*/ 5654845 h 243"/>
              <a:gd name="T58" fmla="*/ 148041267 w 246"/>
              <a:gd name="T59" fmla="*/ 0 h 243"/>
              <a:gd name="T60" fmla="*/ 176239604 w 246"/>
              <a:gd name="T61" fmla="*/ 0 h 243"/>
              <a:gd name="T62" fmla="*/ 203027311 w 246"/>
              <a:gd name="T63" fmla="*/ 0 h 243"/>
              <a:gd name="T64" fmla="*/ 231225648 w 246"/>
              <a:gd name="T65" fmla="*/ 5654845 h 243"/>
              <a:gd name="T66" fmla="*/ 253785029 w 246"/>
              <a:gd name="T67" fmla="*/ 16964535 h 243"/>
              <a:gd name="T68" fmla="*/ 274933782 w 246"/>
              <a:gd name="T69" fmla="*/ 33929069 h 243"/>
              <a:gd name="T70" fmla="*/ 297491976 w 246"/>
              <a:gd name="T71" fmla="*/ 49479892 h 243"/>
              <a:gd name="T72" fmla="*/ 314411215 w 246"/>
              <a:gd name="T73" fmla="*/ 72099272 h 243"/>
              <a:gd name="T74" fmla="*/ 324280871 w 246"/>
              <a:gd name="T75" fmla="*/ 94717462 h 243"/>
              <a:gd name="T76" fmla="*/ 335559968 w 246"/>
              <a:gd name="T77" fmla="*/ 115923131 h 243"/>
              <a:gd name="T78" fmla="*/ 341198923 w 246"/>
              <a:gd name="T79" fmla="*/ 144197355 h 243"/>
              <a:gd name="T80" fmla="*/ 346839065 w 246"/>
              <a:gd name="T81" fmla="*/ 172471579 h 243"/>
              <a:gd name="T82" fmla="*/ 346839065 w 246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0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3" y="141"/>
                </a:lnTo>
                <a:lnTo>
                  <a:pt x="0" y="122"/>
                </a:lnTo>
                <a:lnTo>
                  <a:pt x="3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0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0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Freeform 23"/>
          <p:cNvSpPr>
            <a:spLocks/>
          </p:cNvSpPr>
          <p:nvPr/>
        </p:nvSpPr>
        <p:spPr bwMode="auto">
          <a:xfrm>
            <a:off x="5472113" y="5313363"/>
            <a:ext cx="292100" cy="288925"/>
          </a:xfrm>
          <a:custGeom>
            <a:avLst/>
            <a:gdLst>
              <a:gd name="T0" fmla="*/ 346839065 w 246"/>
              <a:gd name="T1" fmla="*/ 172471579 h 243"/>
              <a:gd name="T2" fmla="*/ 341198923 w 246"/>
              <a:gd name="T3" fmla="*/ 199332092 h 243"/>
              <a:gd name="T4" fmla="*/ 335559968 w 246"/>
              <a:gd name="T5" fmla="*/ 227606316 h 243"/>
              <a:gd name="T6" fmla="*/ 324280871 w 246"/>
              <a:gd name="T7" fmla="*/ 248811985 h 243"/>
              <a:gd name="T8" fmla="*/ 314411215 w 246"/>
              <a:gd name="T9" fmla="*/ 277085020 h 243"/>
              <a:gd name="T10" fmla="*/ 297491976 w 246"/>
              <a:gd name="T11" fmla="*/ 294049555 h 243"/>
              <a:gd name="T12" fmla="*/ 274933782 w 246"/>
              <a:gd name="T13" fmla="*/ 309600378 h 243"/>
              <a:gd name="T14" fmla="*/ 253785029 w 246"/>
              <a:gd name="T15" fmla="*/ 326564912 h 243"/>
              <a:gd name="T16" fmla="*/ 231225648 w 246"/>
              <a:gd name="T17" fmla="*/ 337874602 h 243"/>
              <a:gd name="T18" fmla="*/ 203027311 w 246"/>
              <a:gd name="T19" fmla="*/ 343529447 h 243"/>
              <a:gd name="T20" fmla="*/ 176239604 w 246"/>
              <a:gd name="T21" fmla="*/ 343529447 h 243"/>
              <a:gd name="T22" fmla="*/ 148041267 w 246"/>
              <a:gd name="T23" fmla="*/ 343529447 h 243"/>
              <a:gd name="T24" fmla="*/ 121252372 w 246"/>
              <a:gd name="T25" fmla="*/ 337874602 h 243"/>
              <a:gd name="T26" fmla="*/ 93054036 w 246"/>
              <a:gd name="T27" fmla="*/ 326564912 h 243"/>
              <a:gd name="T28" fmla="*/ 70495841 w 246"/>
              <a:gd name="T29" fmla="*/ 309600378 h 243"/>
              <a:gd name="T30" fmla="*/ 54987231 w 246"/>
              <a:gd name="T31" fmla="*/ 294049555 h 243"/>
              <a:gd name="T32" fmla="*/ 32427850 w 246"/>
              <a:gd name="T33" fmla="*/ 277085020 h 243"/>
              <a:gd name="T34" fmla="*/ 21148752 w 246"/>
              <a:gd name="T35" fmla="*/ 248811985 h 243"/>
              <a:gd name="T36" fmla="*/ 9869655 w 246"/>
              <a:gd name="T37" fmla="*/ 227606316 h 243"/>
              <a:gd name="T38" fmla="*/ 4229513 w 246"/>
              <a:gd name="T39" fmla="*/ 199332092 h 243"/>
              <a:gd name="T40" fmla="*/ 0 w 246"/>
              <a:gd name="T41" fmla="*/ 172471579 h 243"/>
              <a:gd name="T42" fmla="*/ 4229513 w 246"/>
              <a:gd name="T43" fmla="*/ 144197355 h 243"/>
              <a:gd name="T44" fmla="*/ 9869655 w 246"/>
              <a:gd name="T45" fmla="*/ 115923131 h 243"/>
              <a:gd name="T46" fmla="*/ 21148752 w 246"/>
              <a:gd name="T47" fmla="*/ 94717462 h 243"/>
              <a:gd name="T48" fmla="*/ 32427850 w 246"/>
              <a:gd name="T49" fmla="*/ 72099272 h 243"/>
              <a:gd name="T50" fmla="*/ 54987231 w 246"/>
              <a:gd name="T51" fmla="*/ 49479892 h 243"/>
              <a:gd name="T52" fmla="*/ 70495841 w 246"/>
              <a:gd name="T53" fmla="*/ 33929069 h 243"/>
              <a:gd name="T54" fmla="*/ 93054036 w 246"/>
              <a:gd name="T55" fmla="*/ 16964535 h 243"/>
              <a:gd name="T56" fmla="*/ 121252372 w 246"/>
              <a:gd name="T57" fmla="*/ 5654845 h 243"/>
              <a:gd name="T58" fmla="*/ 148041267 w 246"/>
              <a:gd name="T59" fmla="*/ 0 h 243"/>
              <a:gd name="T60" fmla="*/ 176239604 w 246"/>
              <a:gd name="T61" fmla="*/ 0 h 243"/>
              <a:gd name="T62" fmla="*/ 203027311 w 246"/>
              <a:gd name="T63" fmla="*/ 0 h 243"/>
              <a:gd name="T64" fmla="*/ 231225648 w 246"/>
              <a:gd name="T65" fmla="*/ 5654845 h 243"/>
              <a:gd name="T66" fmla="*/ 253785029 w 246"/>
              <a:gd name="T67" fmla="*/ 16964535 h 243"/>
              <a:gd name="T68" fmla="*/ 274933782 w 246"/>
              <a:gd name="T69" fmla="*/ 33929069 h 243"/>
              <a:gd name="T70" fmla="*/ 297491976 w 246"/>
              <a:gd name="T71" fmla="*/ 49479892 h 243"/>
              <a:gd name="T72" fmla="*/ 314411215 w 246"/>
              <a:gd name="T73" fmla="*/ 72099272 h 243"/>
              <a:gd name="T74" fmla="*/ 324280871 w 246"/>
              <a:gd name="T75" fmla="*/ 94717462 h 243"/>
              <a:gd name="T76" fmla="*/ 335559968 w 246"/>
              <a:gd name="T77" fmla="*/ 115923131 h 243"/>
              <a:gd name="T78" fmla="*/ 341198923 w 246"/>
              <a:gd name="T79" fmla="*/ 144197355 h 243"/>
              <a:gd name="T80" fmla="*/ 346839065 w 246"/>
              <a:gd name="T81" fmla="*/ 172471579 h 243"/>
              <a:gd name="T82" fmla="*/ 346839065 w 246"/>
              <a:gd name="T83" fmla="*/ 172471579 h 2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3"/>
              <a:gd name="T128" fmla="*/ 246 w 246"/>
              <a:gd name="T129" fmla="*/ 243 h 2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3">
                <a:moveTo>
                  <a:pt x="246" y="122"/>
                </a:moveTo>
                <a:lnTo>
                  <a:pt x="242" y="141"/>
                </a:lnTo>
                <a:lnTo>
                  <a:pt x="238" y="161"/>
                </a:lnTo>
                <a:lnTo>
                  <a:pt x="230" y="176"/>
                </a:lnTo>
                <a:lnTo>
                  <a:pt x="223" y="196"/>
                </a:lnTo>
                <a:lnTo>
                  <a:pt x="211" y="208"/>
                </a:lnTo>
                <a:lnTo>
                  <a:pt x="195" y="219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3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19"/>
                </a:lnTo>
                <a:lnTo>
                  <a:pt x="39" y="208"/>
                </a:lnTo>
                <a:lnTo>
                  <a:pt x="23" y="196"/>
                </a:lnTo>
                <a:lnTo>
                  <a:pt x="15" y="176"/>
                </a:lnTo>
                <a:lnTo>
                  <a:pt x="7" y="161"/>
                </a:lnTo>
                <a:lnTo>
                  <a:pt x="3" y="141"/>
                </a:lnTo>
                <a:lnTo>
                  <a:pt x="0" y="122"/>
                </a:lnTo>
                <a:lnTo>
                  <a:pt x="3" y="102"/>
                </a:lnTo>
                <a:lnTo>
                  <a:pt x="7" y="82"/>
                </a:lnTo>
                <a:lnTo>
                  <a:pt x="15" y="67"/>
                </a:lnTo>
                <a:lnTo>
                  <a:pt x="23" y="51"/>
                </a:lnTo>
                <a:lnTo>
                  <a:pt x="39" y="35"/>
                </a:lnTo>
                <a:lnTo>
                  <a:pt x="50" y="24"/>
                </a:lnTo>
                <a:lnTo>
                  <a:pt x="66" y="12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2"/>
                </a:lnTo>
                <a:lnTo>
                  <a:pt x="195" y="24"/>
                </a:lnTo>
                <a:lnTo>
                  <a:pt x="211" y="35"/>
                </a:lnTo>
                <a:lnTo>
                  <a:pt x="223" y="51"/>
                </a:lnTo>
                <a:lnTo>
                  <a:pt x="230" y="67"/>
                </a:lnTo>
                <a:lnTo>
                  <a:pt x="238" y="82"/>
                </a:lnTo>
                <a:lnTo>
                  <a:pt x="242" y="102"/>
                </a:lnTo>
                <a:lnTo>
                  <a:pt x="246" y="122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Freeform 24"/>
          <p:cNvSpPr>
            <a:spLocks/>
          </p:cNvSpPr>
          <p:nvPr/>
        </p:nvSpPr>
        <p:spPr bwMode="auto">
          <a:xfrm>
            <a:off x="4832350" y="5951538"/>
            <a:ext cx="288925" cy="293687"/>
          </a:xfrm>
          <a:custGeom>
            <a:avLst/>
            <a:gdLst>
              <a:gd name="T0" fmla="*/ 343529447 w 243"/>
              <a:gd name="T1" fmla="*/ 172478689 h 247"/>
              <a:gd name="T2" fmla="*/ 343529447 w 243"/>
              <a:gd name="T3" fmla="*/ 204994715 h 247"/>
              <a:gd name="T4" fmla="*/ 337874602 w 243"/>
              <a:gd name="T5" fmla="*/ 227615748 h 247"/>
              <a:gd name="T6" fmla="*/ 326564912 w 243"/>
              <a:gd name="T7" fmla="*/ 254476813 h 247"/>
              <a:gd name="T8" fmla="*/ 311014089 w 243"/>
              <a:gd name="T9" fmla="*/ 277096657 h 247"/>
              <a:gd name="T10" fmla="*/ 294049555 w 243"/>
              <a:gd name="T11" fmla="*/ 299716501 h 247"/>
              <a:gd name="T12" fmla="*/ 277085020 w 243"/>
              <a:gd name="T13" fmla="*/ 316682573 h 247"/>
              <a:gd name="T14" fmla="*/ 254466830 w 243"/>
              <a:gd name="T15" fmla="*/ 326578755 h 247"/>
              <a:gd name="T16" fmla="*/ 227606316 w 243"/>
              <a:gd name="T17" fmla="*/ 337888677 h 247"/>
              <a:gd name="T18" fmla="*/ 199332092 w 243"/>
              <a:gd name="T19" fmla="*/ 343543638 h 247"/>
              <a:gd name="T20" fmla="*/ 172471579 w 243"/>
              <a:gd name="T21" fmla="*/ 349198599 h 247"/>
              <a:gd name="T22" fmla="*/ 144197355 w 243"/>
              <a:gd name="T23" fmla="*/ 343543638 h 247"/>
              <a:gd name="T24" fmla="*/ 117336842 w 243"/>
              <a:gd name="T25" fmla="*/ 337888677 h 247"/>
              <a:gd name="T26" fmla="*/ 94717462 w 243"/>
              <a:gd name="T27" fmla="*/ 326578755 h 247"/>
              <a:gd name="T28" fmla="*/ 72099272 w 243"/>
              <a:gd name="T29" fmla="*/ 316682573 h 247"/>
              <a:gd name="T30" fmla="*/ 50893604 w 243"/>
              <a:gd name="T31" fmla="*/ 299716501 h 247"/>
              <a:gd name="T32" fmla="*/ 33929069 w 243"/>
              <a:gd name="T33" fmla="*/ 277096657 h 247"/>
              <a:gd name="T34" fmla="*/ 16964535 w 243"/>
              <a:gd name="T35" fmla="*/ 254476813 h 247"/>
              <a:gd name="T36" fmla="*/ 5654845 w 243"/>
              <a:gd name="T37" fmla="*/ 227615748 h 247"/>
              <a:gd name="T38" fmla="*/ 0 w 243"/>
              <a:gd name="T39" fmla="*/ 204994715 h 247"/>
              <a:gd name="T40" fmla="*/ 0 w 243"/>
              <a:gd name="T41" fmla="*/ 178133650 h 247"/>
              <a:gd name="T42" fmla="*/ 0 w 243"/>
              <a:gd name="T43" fmla="*/ 149858845 h 247"/>
              <a:gd name="T44" fmla="*/ 5654845 w 243"/>
              <a:gd name="T45" fmla="*/ 122996591 h 247"/>
              <a:gd name="T46" fmla="*/ 16964535 w 243"/>
              <a:gd name="T47" fmla="*/ 94721786 h 247"/>
              <a:gd name="T48" fmla="*/ 33929069 w 243"/>
              <a:gd name="T49" fmla="*/ 72101942 h 247"/>
              <a:gd name="T50" fmla="*/ 50893604 w 243"/>
              <a:gd name="T51" fmla="*/ 56550799 h 247"/>
              <a:gd name="T52" fmla="*/ 72099272 w 243"/>
              <a:gd name="T53" fmla="*/ 33929766 h 247"/>
              <a:gd name="T54" fmla="*/ 94717462 w 243"/>
              <a:gd name="T55" fmla="*/ 22619844 h 247"/>
              <a:gd name="T56" fmla="*/ 117336842 w 243"/>
              <a:gd name="T57" fmla="*/ 11309922 h 247"/>
              <a:gd name="T58" fmla="*/ 144197355 w 243"/>
              <a:gd name="T59" fmla="*/ 5654961 h 247"/>
              <a:gd name="T60" fmla="*/ 172471579 w 243"/>
              <a:gd name="T61" fmla="*/ 0 h 247"/>
              <a:gd name="T62" fmla="*/ 199332092 w 243"/>
              <a:gd name="T63" fmla="*/ 5654961 h 247"/>
              <a:gd name="T64" fmla="*/ 227606316 w 243"/>
              <a:gd name="T65" fmla="*/ 11309922 h 247"/>
              <a:gd name="T66" fmla="*/ 254466830 w 243"/>
              <a:gd name="T67" fmla="*/ 22619844 h 247"/>
              <a:gd name="T68" fmla="*/ 277085020 w 243"/>
              <a:gd name="T69" fmla="*/ 33929766 h 247"/>
              <a:gd name="T70" fmla="*/ 294049555 w 243"/>
              <a:gd name="T71" fmla="*/ 56550799 h 247"/>
              <a:gd name="T72" fmla="*/ 311014089 w 243"/>
              <a:gd name="T73" fmla="*/ 72101942 h 247"/>
              <a:gd name="T74" fmla="*/ 326564912 w 243"/>
              <a:gd name="T75" fmla="*/ 94721786 h 247"/>
              <a:gd name="T76" fmla="*/ 337874602 w 243"/>
              <a:gd name="T77" fmla="*/ 122996591 h 247"/>
              <a:gd name="T78" fmla="*/ 343529447 w 243"/>
              <a:gd name="T79" fmla="*/ 149858845 h 247"/>
              <a:gd name="T80" fmla="*/ 343529447 w 243"/>
              <a:gd name="T81" fmla="*/ 178133650 h 247"/>
              <a:gd name="T82" fmla="*/ 343529447 w 243"/>
              <a:gd name="T83" fmla="*/ 178133650 h 247"/>
              <a:gd name="T84" fmla="*/ 343529447 w 243"/>
              <a:gd name="T85" fmla="*/ 172478689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3"/>
              <a:gd name="T130" fmla="*/ 0 h 247"/>
              <a:gd name="T131" fmla="*/ 243 w 243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  <a:lnTo>
                  <a:pt x="243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Freeform 25"/>
          <p:cNvSpPr>
            <a:spLocks/>
          </p:cNvSpPr>
          <p:nvPr/>
        </p:nvSpPr>
        <p:spPr bwMode="auto">
          <a:xfrm>
            <a:off x="4832350" y="5951538"/>
            <a:ext cx="288925" cy="293687"/>
          </a:xfrm>
          <a:custGeom>
            <a:avLst/>
            <a:gdLst>
              <a:gd name="T0" fmla="*/ 343529447 w 243"/>
              <a:gd name="T1" fmla="*/ 172478689 h 247"/>
              <a:gd name="T2" fmla="*/ 343529447 w 243"/>
              <a:gd name="T3" fmla="*/ 204994715 h 247"/>
              <a:gd name="T4" fmla="*/ 337874602 w 243"/>
              <a:gd name="T5" fmla="*/ 227615748 h 247"/>
              <a:gd name="T6" fmla="*/ 326564912 w 243"/>
              <a:gd name="T7" fmla="*/ 254476813 h 247"/>
              <a:gd name="T8" fmla="*/ 311014089 w 243"/>
              <a:gd name="T9" fmla="*/ 277096657 h 247"/>
              <a:gd name="T10" fmla="*/ 294049555 w 243"/>
              <a:gd name="T11" fmla="*/ 299716501 h 247"/>
              <a:gd name="T12" fmla="*/ 277085020 w 243"/>
              <a:gd name="T13" fmla="*/ 316682573 h 247"/>
              <a:gd name="T14" fmla="*/ 254466830 w 243"/>
              <a:gd name="T15" fmla="*/ 326578755 h 247"/>
              <a:gd name="T16" fmla="*/ 227606316 w 243"/>
              <a:gd name="T17" fmla="*/ 337888677 h 247"/>
              <a:gd name="T18" fmla="*/ 199332092 w 243"/>
              <a:gd name="T19" fmla="*/ 343543638 h 247"/>
              <a:gd name="T20" fmla="*/ 172471579 w 243"/>
              <a:gd name="T21" fmla="*/ 349198599 h 247"/>
              <a:gd name="T22" fmla="*/ 144197355 w 243"/>
              <a:gd name="T23" fmla="*/ 343543638 h 247"/>
              <a:gd name="T24" fmla="*/ 117336842 w 243"/>
              <a:gd name="T25" fmla="*/ 337888677 h 247"/>
              <a:gd name="T26" fmla="*/ 94717462 w 243"/>
              <a:gd name="T27" fmla="*/ 326578755 h 247"/>
              <a:gd name="T28" fmla="*/ 72099272 w 243"/>
              <a:gd name="T29" fmla="*/ 316682573 h 247"/>
              <a:gd name="T30" fmla="*/ 50893604 w 243"/>
              <a:gd name="T31" fmla="*/ 299716501 h 247"/>
              <a:gd name="T32" fmla="*/ 33929069 w 243"/>
              <a:gd name="T33" fmla="*/ 277096657 h 247"/>
              <a:gd name="T34" fmla="*/ 16964535 w 243"/>
              <a:gd name="T35" fmla="*/ 254476813 h 247"/>
              <a:gd name="T36" fmla="*/ 5654845 w 243"/>
              <a:gd name="T37" fmla="*/ 227615748 h 247"/>
              <a:gd name="T38" fmla="*/ 0 w 243"/>
              <a:gd name="T39" fmla="*/ 204994715 h 247"/>
              <a:gd name="T40" fmla="*/ 0 w 243"/>
              <a:gd name="T41" fmla="*/ 178133650 h 247"/>
              <a:gd name="T42" fmla="*/ 0 w 243"/>
              <a:gd name="T43" fmla="*/ 149858845 h 247"/>
              <a:gd name="T44" fmla="*/ 5654845 w 243"/>
              <a:gd name="T45" fmla="*/ 122996591 h 247"/>
              <a:gd name="T46" fmla="*/ 16964535 w 243"/>
              <a:gd name="T47" fmla="*/ 94721786 h 247"/>
              <a:gd name="T48" fmla="*/ 33929069 w 243"/>
              <a:gd name="T49" fmla="*/ 72101942 h 247"/>
              <a:gd name="T50" fmla="*/ 50893604 w 243"/>
              <a:gd name="T51" fmla="*/ 56550799 h 247"/>
              <a:gd name="T52" fmla="*/ 72099272 w 243"/>
              <a:gd name="T53" fmla="*/ 33929766 h 247"/>
              <a:gd name="T54" fmla="*/ 94717462 w 243"/>
              <a:gd name="T55" fmla="*/ 22619844 h 247"/>
              <a:gd name="T56" fmla="*/ 117336842 w 243"/>
              <a:gd name="T57" fmla="*/ 11309922 h 247"/>
              <a:gd name="T58" fmla="*/ 144197355 w 243"/>
              <a:gd name="T59" fmla="*/ 5654961 h 247"/>
              <a:gd name="T60" fmla="*/ 172471579 w 243"/>
              <a:gd name="T61" fmla="*/ 0 h 247"/>
              <a:gd name="T62" fmla="*/ 199332092 w 243"/>
              <a:gd name="T63" fmla="*/ 5654961 h 247"/>
              <a:gd name="T64" fmla="*/ 227606316 w 243"/>
              <a:gd name="T65" fmla="*/ 11309922 h 247"/>
              <a:gd name="T66" fmla="*/ 254466830 w 243"/>
              <a:gd name="T67" fmla="*/ 22619844 h 247"/>
              <a:gd name="T68" fmla="*/ 277085020 w 243"/>
              <a:gd name="T69" fmla="*/ 33929766 h 247"/>
              <a:gd name="T70" fmla="*/ 294049555 w 243"/>
              <a:gd name="T71" fmla="*/ 56550799 h 247"/>
              <a:gd name="T72" fmla="*/ 311014089 w 243"/>
              <a:gd name="T73" fmla="*/ 72101942 h 247"/>
              <a:gd name="T74" fmla="*/ 326564912 w 243"/>
              <a:gd name="T75" fmla="*/ 94721786 h 247"/>
              <a:gd name="T76" fmla="*/ 337874602 w 243"/>
              <a:gd name="T77" fmla="*/ 122996591 h 247"/>
              <a:gd name="T78" fmla="*/ 343529447 w 243"/>
              <a:gd name="T79" fmla="*/ 149858845 h 247"/>
              <a:gd name="T80" fmla="*/ 343529447 w 243"/>
              <a:gd name="T81" fmla="*/ 178133650 h 247"/>
              <a:gd name="T82" fmla="*/ 343529447 w 243"/>
              <a:gd name="T83" fmla="*/ 178133650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7"/>
              <a:gd name="T128" fmla="*/ 243 w 243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7">
                <a:moveTo>
                  <a:pt x="243" y="122"/>
                </a:moveTo>
                <a:lnTo>
                  <a:pt x="243" y="145"/>
                </a:lnTo>
                <a:lnTo>
                  <a:pt x="239" y="161"/>
                </a:lnTo>
                <a:lnTo>
                  <a:pt x="231" y="180"/>
                </a:lnTo>
                <a:lnTo>
                  <a:pt x="220" y="196"/>
                </a:lnTo>
                <a:lnTo>
                  <a:pt x="208" y="212"/>
                </a:lnTo>
                <a:lnTo>
                  <a:pt x="196" y="224"/>
                </a:lnTo>
                <a:lnTo>
                  <a:pt x="180" y="231"/>
                </a:lnTo>
                <a:lnTo>
                  <a:pt x="161" y="239"/>
                </a:lnTo>
                <a:lnTo>
                  <a:pt x="141" y="243"/>
                </a:lnTo>
                <a:lnTo>
                  <a:pt x="122" y="247"/>
                </a:lnTo>
                <a:lnTo>
                  <a:pt x="102" y="243"/>
                </a:lnTo>
                <a:lnTo>
                  <a:pt x="83" y="239"/>
                </a:lnTo>
                <a:lnTo>
                  <a:pt x="67" y="231"/>
                </a:lnTo>
                <a:lnTo>
                  <a:pt x="51" y="224"/>
                </a:lnTo>
                <a:lnTo>
                  <a:pt x="36" y="212"/>
                </a:lnTo>
                <a:lnTo>
                  <a:pt x="24" y="196"/>
                </a:lnTo>
                <a:lnTo>
                  <a:pt x="12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2" y="67"/>
                </a:lnTo>
                <a:lnTo>
                  <a:pt x="24" y="51"/>
                </a:lnTo>
                <a:lnTo>
                  <a:pt x="36" y="40"/>
                </a:lnTo>
                <a:lnTo>
                  <a:pt x="51" y="24"/>
                </a:lnTo>
                <a:lnTo>
                  <a:pt x="67" y="16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6"/>
                </a:lnTo>
                <a:lnTo>
                  <a:pt x="196" y="24"/>
                </a:lnTo>
                <a:lnTo>
                  <a:pt x="208" y="40"/>
                </a:lnTo>
                <a:lnTo>
                  <a:pt x="220" y="51"/>
                </a:lnTo>
                <a:lnTo>
                  <a:pt x="231" y="67"/>
                </a:lnTo>
                <a:lnTo>
                  <a:pt x="239" y="87"/>
                </a:lnTo>
                <a:lnTo>
                  <a:pt x="243" y="106"/>
                </a:lnTo>
                <a:lnTo>
                  <a:pt x="243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Freeform 26"/>
          <p:cNvSpPr>
            <a:spLocks/>
          </p:cNvSpPr>
          <p:nvPr/>
        </p:nvSpPr>
        <p:spPr bwMode="auto">
          <a:xfrm>
            <a:off x="5472113" y="5951538"/>
            <a:ext cx="292100" cy="293687"/>
          </a:xfrm>
          <a:custGeom>
            <a:avLst/>
            <a:gdLst>
              <a:gd name="T0" fmla="*/ 346839065 w 246"/>
              <a:gd name="T1" fmla="*/ 172478689 h 247"/>
              <a:gd name="T2" fmla="*/ 341198923 w 246"/>
              <a:gd name="T3" fmla="*/ 204994715 h 247"/>
              <a:gd name="T4" fmla="*/ 335559968 w 246"/>
              <a:gd name="T5" fmla="*/ 227615748 h 247"/>
              <a:gd name="T6" fmla="*/ 324280871 w 246"/>
              <a:gd name="T7" fmla="*/ 254476813 h 247"/>
              <a:gd name="T8" fmla="*/ 314411215 w 246"/>
              <a:gd name="T9" fmla="*/ 277096657 h 247"/>
              <a:gd name="T10" fmla="*/ 297491976 w 246"/>
              <a:gd name="T11" fmla="*/ 299716501 h 247"/>
              <a:gd name="T12" fmla="*/ 274933782 w 246"/>
              <a:gd name="T13" fmla="*/ 316682573 h 247"/>
              <a:gd name="T14" fmla="*/ 253785029 w 246"/>
              <a:gd name="T15" fmla="*/ 326578755 h 247"/>
              <a:gd name="T16" fmla="*/ 231225648 w 246"/>
              <a:gd name="T17" fmla="*/ 337888677 h 247"/>
              <a:gd name="T18" fmla="*/ 203027311 w 246"/>
              <a:gd name="T19" fmla="*/ 343543638 h 247"/>
              <a:gd name="T20" fmla="*/ 176239604 w 246"/>
              <a:gd name="T21" fmla="*/ 349198599 h 247"/>
              <a:gd name="T22" fmla="*/ 148041267 w 246"/>
              <a:gd name="T23" fmla="*/ 343543638 h 247"/>
              <a:gd name="T24" fmla="*/ 121252372 w 246"/>
              <a:gd name="T25" fmla="*/ 337888677 h 247"/>
              <a:gd name="T26" fmla="*/ 93054036 w 246"/>
              <a:gd name="T27" fmla="*/ 326578755 h 247"/>
              <a:gd name="T28" fmla="*/ 70495841 w 246"/>
              <a:gd name="T29" fmla="*/ 316682573 h 247"/>
              <a:gd name="T30" fmla="*/ 54987231 w 246"/>
              <a:gd name="T31" fmla="*/ 299716501 h 247"/>
              <a:gd name="T32" fmla="*/ 32427850 w 246"/>
              <a:gd name="T33" fmla="*/ 277096657 h 247"/>
              <a:gd name="T34" fmla="*/ 21148752 w 246"/>
              <a:gd name="T35" fmla="*/ 254476813 h 247"/>
              <a:gd name="T36" fmla="*/ 9869655 w 246"/>
              <a:gd name="T37" fmla="*/ 227615748 h 247"/>
              <a:gd name="T38" fmla="*/ 4229513 w 246"/>
              <a:gd name="T39" fmla="*/ 204994715 h 247"/>
              <a:gd name="T40" fmla="*/ 0 w 246"/>
              <a:gd name="T41" fmla="*/ 178133650 h 247"/>
              <a:gd name="T42" fmla="*/ 4229513 w 246"/>
              <a:gd name="T43" fmla="*/ 149858845 h 247"/>
              <a:gd name="T44" fmla="*/ 9869655 w 246"/>
              <a:gd name="T45" fmla="*/ 122996591 h 247"/>
              <a:gd name="T46" fmla="*/ 21148752 w 246"/>
              <a:gd name="T47" fmla="*/ 94721786 h 247"/>
              <a:gd name="T48" fmla="*/ 32427850 w 246"/>
              <a:gd name="T49" fmla="*/ 72101942 h 247"/>
              <a:gd name="T50" fmla="*/ 54987231 w 246"/>
              <a:gd name="T51" fmla="*/ 56550799 h 247"/>
              <a:gd name="T52" fmla="*/ 70495841 w 246"/>
              <a:gd name="T53" fmla="*/ 33929766 h 247"/>
              <a:gd name="T54" fmla="*/ 93054036 w 246"/>
              <a:gd name="T55" fmla="*/ 22619844 h 247"/>
              <a:gd name="T56" fmla="*/ 121252372 w 246"/>
              <a:gd name="T57" fmla="*/ 11309922 h 247"/>
              <a:gd name="T58" fmla="*/ 148041267 w 246"/>
              <a:gd name="T59" fmla="*/ 5654961 h 247"/>
              <a:gd name="T60" fmla="*/ 176239604 w 246"/>
              <a:gd name="T61" fmla="*/ 0 h 247"/>
              <a:gd name="T62" fmla="*/ 203027311 w 246"/>
              <a:gd name="T63" fmla="*/ 5654961 h 247"/>
              <a:gd name="T64" fmla="*/ 231225648 w 246"/>
              <a:gd name="T65" fmla="*/ 11309922 h 247"/>
              <a:gd name="T66" fmla="*/ 253785029 w 246"/>
              <a:gd name="T67" fmla="*/ 22619844 h 247"/>
              <a:gd name="T68" fmla="*/ 274933782 w 246"/>
              <a:gd name="T69" fmla="*/ 33929766 h 247"/>
              <a:gd name="T70" fmla="*/ 297491976 w 246"/>
              <a:gd name="T71" fmla="*/ 56550799 h 247"/>
              <a:gd name="T72" fmla="*/ 314411215 w 246"/>
              <a:gd name="T73" fmla="*/ 72101942 h 247"/>
              <a:gd name="T74" fmla="*/ 324280871 w 246"/>
              <a:gd name="T75" fmla="*/ 94721786 h 247"/>
              <a:gd name="T76" fmla="*/ 335559968 w 246"/>
              <a:gd name="T77" fmla="*/ 122996591 h 247"/>
              <a:gd name="T78" fmla="*/ 341198923 w 246"/>
              <a:gd name="T79" fmla="*/ 149858845 h 247"/>
              <a:gd name="T80" fmla="*/ 346839065 w 246"/>
              <a:gd name="T81" fmla="*/ 178133650 h 247"/>
              <a:gd name="T82" fmla="*/ 346839065 w 246"/>
              <a:gd name="T83" fmla="*/ 178133650 h 247"/>
              <a:gd name="T84" fmla="*/ 346839065 w 246"/>
              <a:gd name="T85" fmla="*/ 172478689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6"/>
              <a:gd name="T130" fmla="*/ 0 h 247"/>
              <a:gd name="T131" fmla="*/ 246 w 246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0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3" y="145"/>
                </a:lnTo>
                <a:lnTo>
                  <a:pt x="0" y="126"/>
                </a:lnTo>
                <a:lnTo>
                  <a:pt x="3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0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0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  <a:lnTo>
                  <a:pt x="246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27"/>
          <p:cNvSpPr>
            <a:spLocks/>
          </p:cNvSpPr>
          <p:nvPr/>
        </p:nvSpPr>
        <p:spPr bwMode="auto">
          <a:xfrm>
            <a:off x="5472113" y="5951538"/>
            <a:ext cx="292100" cy="293687"/>
          </a:xfrm>
          <a:custGeom>
            <a:avLst/>
            <a:gdLst>
              <a:gd name="T0" fmla="*/ 346839065 w 246"/>
              <a:gd name="T1" fmla="*/ 172478689 h 247"/>
              <a:gd name="T2" fmla="*/ 341198923 w 246"/>
              <a:gd name="T3" fmla="*/ 204994715 h 247"/>
              <a:gd name="T4" fmla="*/ 335559968 w 246"/>
              <a:gd name="T5" fmla="*/ 227615748 h 247"/>
              <a:gd name="T6" fmla="*/ 324280871 w 246"/>
              <a:gd name="T7" fmla="*/ 254476813 h 247"/>
              <a:gd name="T8" fmla="*/ 314411215 w 246"/>
              <a:gd name="T9" fmla="*/ 277096657 h 247"/>
              <a:gd name="T10" fmla="*/ 297491976 w 246"/>
              <a:gd name="T11" fmla="*/ 299716501 h 247"/>
              <a:gd name="T12" fmla="*/ 274933782 w 246"/>
              <a:gd name="T13" fmla="*/ 316682573 h 247"/>
              <a:gd name="T14" fmla="*/ 253785029 w 246"/>
              <a:gd name="T15" fmla="*/ 326578755 h 247"/>
              <a:gd name="T16" fmla="*/ 231225648 w 246"/>
              <a:gd name="T17" fmla="*/ 337888677 h 247"/>
              <a:gd name="T18" fmla="*/ 203027311 w 246"/>
              <a:gd name="T19" fmla="*/ 343543638 h 247"/>
              <a:gd name="T20" fmla="*/ 176239604 w 246"/>
              <a:gd name="T21" fmla="*/ 349198599 h 247"/>
              <a:gd name="T22" fmla="*/ 148041267 w 246"/>
              <a:gd name="T23" fmla="*/ 343543638 h 247"/>
              <a:gd name="T24" fmla="*/ 121252372 w 246"/>
              <a:gd name="T25" fmla="*/ 337888677 h 247"/>
              <a:gd name="T26" fmla="*/ 93054036 w 246"/>
              <a:gd name="T27" fmla="*/ 326578755 h 247"/>
              <a:gd name="T28" fmla="*/ 70495841 w 246"/>
              <a:gd name="T29" fmla="*/ 316682573 h 247"/>
              <a:gd name="T30" fmla="*/ 54987231 w 246"/>
              <a:gd name="T31" fmla="*/ 299716501 h 247"/>
              <a:gd name="T32" fmla="*/ 32427850 w 246"/>
              <a:gd name="T33" fmla="*/ 277096657 h 247"/>
              <a:gd name="T34" fmla="*/ 21148752 w 246"/>
              <a:gd name="T35" fmla="*/ 254476813 h 247"/>
              <a:gd name="T36" fmla="*/ 9869655 w 246"/>
              <a:gd name="T37" fmla="*/ 227615748 h 247"/>
              <a:gd name="T38" fmla="*/ 4229513 w 246"/>
              <a:gd name="T39" fmla="*/ 204994715 h 247"/>
              <a:gd name="T40" fmla="*/ 0 w 246"/>
              <a:gd name="T41" fmla="*/ 178133650 h 247"/>
              <a:gd name="T42" fmla="*/ 4229513 w 246"/>
              <a:gd name="T43" fmla="*/ 149858845 h 247"/>
              <a:gd name="T44" fmla="*/ 9869655 w 246"/>
              <a:gd name="T45" fmla="*/ 122996591 h 247"/>
              <a:gd name="T46" fmla="*/ 21148752 w 246"/>
              <a:gd name="T47" fmla="*/ 94721786 h 247"/>
              <a:gd name="T48" fmla="*/ 32427850 w 246"/>
              <a:gd name="T49" fmla="*/ 72101942 h 247"/>
              <a:gd name="T50" fmla="*/ 54987231 w 246"/>
              <a:gd name="T51" fmla="*/ 56550799 h 247"/>
              <a:gd name="T52" fmla="*/ 70495841 w 246"/>
              <a:gd name="T53" fmla="*/ 33929766 h 247"/>
              <a:gd name="T54" fmla="*/ 93054036 w 246"/>
              <a:gd name="T55" fmla="*/ 22619844 h 247"/>
              <a:gd name="T56" fmla="*/ 121252372 w 246"/>
              <a:gd name="T57" fmla="*/ 11309922 h 247"/>
              <a:gd name="T58" fmla="*/ 148041267 w 246"/>
              <a:gd name="T59" fmla="*/ 5654961 h 247"/>
              <a:gd name="T60" fmla="*/ 176239604 w 246"/>
              <a:gd name="T61" fmla="*/ 0 h 247"/>
              <a:gd name="T62" fmla="*/ 203027311 w 246"/>
              <a:gd name="T63" fmla="*/ 5654961 h 247"/>
              <a:gd name="T64" fmla="*/ 231225648 w 246"/>
              <a:gd name="T65" fmla="*/ 11309922 h 247"/>
              <a:gd name="T66" fmla="*/ 253785029 w 246"/>
              <a:gd name="T67" fmla="*/ 22619844 h 247"/>
              <a:gd name="T68" fmla="*/ 274933782 w 246"/>
              <a:gd name="T69" fmla="*/ 33929766 h 247"/>
              <a:gd name="T70" fmla="*/ 297491976 w 246"/>
              <a:gd name="T71" fmla="*/ 56550799 h 247"/>
              <a:gd name="T72" fmla="*/ 314411215 w 246"/>
              <a:gd name="T73" fmla="*/ 72101942 h 247"/>
              <a:gd name="T74" fmla="*/ 324280871 w 246"/>
              <a:gd name="T75" fmla="*/ 94721786 h 247"/>
              <a:gd name="T76" fmla="*/ 335559968 w 246"/>
              <a:gd name="T77" fmla="*/ 122996591 h 247"/>
              <a:gd name="T78" fmla="*/ 341198923 w 246"/>
              <a:gd name="T79" fmla="*/ 149858845 h 247"/>
              <a:gd name="T80" fmla="*/ 346839065 w 246"/>
              <a:gd name="T81" fmla="*/ 178133650 h 247"/>
              <a:gd name="T82" fmla="*/ 346839065 w 246"/>
              <a:gd name="T83" fmla="*/ 178133650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7"/>
              <a:gd name="T128" fmla="*/ 246 w 246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7">
                <a:moveTo>
                  <a:pt x="246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0" y="180"/>
                </a:lnTo>
                <a:lnTo>
                  <a:pt x="223" y="196"/>
                </a:lnTo>
                <a:lnTo>
                  <a:pt x="211" y="212"/>
                </a:lnTo>
                <a:lnTo>
                  <a:pt x="195" y="224"/>
                </a:lnTo>
                <a:lnTo>
                  <a:pt x="180" y="231"/>
                </a:lnTo>
                <a:lnTo>
                  <a:pt x="164" y="239"/>
                </a:lnTo>
                <a:lnTo>
                  <a:pt x="144" y="243"/>
                </a:lnTo>
                <a:lnTo>
                  <a:pt x="125" y="247"/>
                </a:lnTo>
                <a:lnTo>
                  <a:pt x="105" y="243"/>
                </a:lnTo>
                <a:lnTo>
                  <a:pt x="86" y="239"/>
                </a:lnTo>
                <a:lnTo>
                  <a:pt x="66" y="231"/>
                </a:lnTo>
                <a:lnTo>
                  <a:pt x="50" y="224"/>
                </a:lnTo>
                <a:lnTo>
                  <a:pt x="39" y="212"/>
                </a:lnTo>
                <a:lnTo>
                  <a:pt x="23" y="196"/>
                </a:lnTo>
                <a:lnTo>
                  <a:pt x="15" y="180"/>
                </a:lnTo>
                <a:lnTo>
                  <a:pt x="7" y="161"/>
                </a:lnTo>
                <a:lnTo>
                  <a:pt x="3" y="145"/>
                </a:lnTo>
                <a:lnTo>
                  <a:pt x="0" y="126"/>
                </a:lnTo>
                <a:lnTo>
                  <a:pt x="3" y="106"/>
                </a:lnTo>
                <a:lnTo>
                  <a:pt x="7" y="87"/>
                </a:lnTo>
                <a:lnTo>
                  <a:pt x="15" y="67"/>
                </a:lnTo>
                <a:lnTo>
                  <a:pt x="23" y="51"/>
                </a:lnTo>
                <a:lnTo>
                  <a:pt x="39" y="40"/>
                </a:lnTo>
                <a:lnTo>
                  <a:pt x="50" y="24"/>
                </a:lnTo>
                <a:lnTo>
                  <a:pt x="66" y="16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6"/>
                </a:lnTo>
                <a:lnTo>
                  <a:pt x="195" y="24"/>
                </a:lnTo>
                <a:lnTo>
                  <a:pt x="211" y="40"/>
                </a:lnTo>
                <a:lnTo>
                  <a:pt x="223" y="51"/>
                </a:lnTo>
                <a:lnTo>
                  <a:pt x="230" y="67"/>
                </a:lnTo>
                <a:lnTo>
                  <a:pt x="238" y="87"/>
                </a:lnTo>
                <a:lnTo>
                  <a:pt x="242" y="106"/>
                </a:lnTo>
                <a:lnTo>
                  <a:pt x="246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Freeform 28"/>
          <p:cNvSpPr>
            <a:spLocks/>
          </p:cNvSpPr>
          <p:nvPr/>
        </p:nvSpPr>
        <p:spPr bwMode="auto">
          <a:xfrm>
            <a:off x="6115050" y="5951538"/>
            <a:ext cx="287338" cy="293687"/>
          </a:xfrm>
          <a:custGeom>
            <a:avLst/>
            <a:gdLst>
              <a:gd name="T0" fmla="*/ 341169943 w 242"/>
              <a:gd name="T1" fmla="*/ 172478689 h 247"/>
              <a:gd name="T2" fmla="*/ 341169943 w 242"/>
              <a:gd name="T3" fmla="*/ 204994715 h 247"/>
              <a:gd name="T4" fmla="*/ 335531232 w 242"/>
              <a:gd name="T5" fmla="*/ 227615748 h 247"/>
              <a:gd name="T6" fmla="*/ 325662003 w 242"/>
              <a:gd name="T7" fmla="*/ 254476813 h 247"/>
              <a:gd name="T8" fmla="*/ 308744681 w 242"/>
              <a:gd name="T9" fmla="*/ 277096657 h 247"/>
              <a:gd name="T10" fmla="*/ 291827359 w 242"/>
              <a:gd name="T11" fmla="*/ 299716501 h 247"/>
              <a:gd name="T12" fmla="*/ 274910038 w 242"/>
              <a:gd name="T13" fmla="*/ 316682573 h 247"/>
              <a:gd name="T14" fmla="*/ 253762198 w 242"/>
              <a:gd name="T15" fmla="*/ 326578755 h 247"/>
              <a:gd name="T16" fmla="*/ 225567454 w 242"/>
              <a:gd name="T17" fmla="*/ 337888677 h 247"/>
              <a:gd name="T18" fmla="*/ 198780903 w 242"/>
              <a:gd name="T19" fmla="*/ 343543638 h 247"/>
              <a:gd name="T20" fmla="*/ 170584972 w 242"/>
              <a:gd name="T21" fmla="*/ 349198599 h 247"/>
              <a:gd name="T22" fmla="*/ 142389040 w 242"/>
              <a:gd name="T23" fmla="*/ 343543638 h 247"/>
              <a:gd name="T24" fmla="*/ 115602489 w 242"/>
              <a:gd name="T25" fmla="*/ 337888677 h 247"/>
              <a:gd name="T26" fmla="*/ 93046456 w 242"/>
              <a:gd name="T27" fmla="*/ 326578755 h 247"/>
              <a:gd name="T28" fmla="*/ 71899804 w 242"/>
              <a:gd name="T29" fmla="*/ 316682573 h 247"/>
              <a:gd name="T30" fmla="*/ 49342584 w 242"/>
              <a:gd name="T31" fmla="*/ 299716501 h 247"/>
              <a:gd name="T32" fmla="*/ 32425262 w 242"/>
              <a:gd name="T33" fmla="*/ 277096657 h 247"/>
              <a:gd name="T34" fmla="*/ 15507941 w 242"/>
              <a:gd name="T35" fmla="*/ 254476813 h 247"/>
              <a:gd name="T36" fmla="*/ 5638711 w 242"/>
              <a:gd name="T37" fmla="*/ 227615748 h 247"/>
              <a:gd name="T38" fmla="*/ 0 w 242"/>
              <a:gd name="T39" fmla="*/ 204994715 h 247"/>
              <a:gd name="T40" fmla="*/ 0 w 242"/>
              <a:gd name="T41" fmla="*/ 178133650 h 247"/>
              <a:gd name="T42" fmla="*/ 0 w 242"/>
              <a:gd name="T43" fmla="*/ 149858845 h 247"/>
              <a:gd name="T44" fmla="*/ 5638711 w 242"/>
              <a:gd name="T45" fmla="*/ 122996591 h 247"/>
              <a:gd name="T46" fmla="*/ 15507941 w 242"/>
              <a:gd name="T47" fmla="*/ 94721786 h 247"/>
              <a:gd name="T48" fmla="*/ 32425262 w 242"/>
              <a:gd name="T49" fmla="*/ 72101942 h 247"/>
              <a:gd name="T50" fmla="*/ 49342584 w 242"/>
              <a:gd name="T51" fmla="*/ 56550799 h 247"/>
              <a:gd name="T52" fmla="*/ 71899804 w 242"/>
              <a:gd name="T53" fmla="*/ 33929766 h 247"/>
              <a:gd name="T54" fmla="*/ 93046456 w 242"/>
              <a:gd name="T55" fmla="*/ 22619844 h 247"/>
              <a:gd name="T56" fmla="*/ 115602489 w 242"/>
              <a:gd name="T57" fmla="*/ 11309922 h 247"/>
              <a:gd name="T58" fmla="*/ 142389040 w 242"/>
              <a:gd name="T59" fmla="*/ 5654961 h 247"/>
              <a:gd name="T60" fmla="*/ 170584972 w 242"/>
              <a:gd name="T61" fmla="*/ 0 h 247"/>
              <a:gd name="T62" fmla="*/ 198780903 w 242"/>
              <a:gd name="T63" fmla="*/ 5654961 h 247"/>
              <a:gd name="T64" fmla="*/ 225567454 w 242"/>
              <a:gd name="T65" fmla="*/ 11309922 h 247"/>
              <a:gd name="T66" fmla="*/ 253762198 w 242"/>
              <a:gd name="T67" fmla="*/ 22619844 h 247"/>
              <a:gd name="T68" fmla="*/ 274910038 w 242"/>
              <a:gd name="T69" fmla="*/ 33929766 h 247"/>
              <a:gd name="T70" fmla="*/ 291827359 w 242"/>
              <a:gd name="T71" fmla="*/ 56550799 h 247"/>
              <a:gd name="T72" fmla="*/ 308744681 w 242"/>
              <a:gd name="T73" fmla="*/ 72101942 h 247"/>
              <a:gd name="T74" fmla="*/ 325662003 w 242"/>
              <a:gd name="T75" fmla="*/ 94721786 h 247"/>
              <a:gd name="T76" fmla="*/ 335531232 w 242"/>
              <a:gd name="T77" fmla="*/ 122996591 h 247"/>
              <a:gd name="T78" fmla="*/ 341169943 w 242"/>
              <a:gd name="T79" fmla="*/ 149858845 h 247"/>
              <a:gd name="T80" fmla="*/ 341169943 w 242"/>
              <a:gd name="T81" fmla="*/ 178133650 h 247"/>
              <a:gd name="T82" fmla="*/ 341169943 w 242"/>
              <a:gd name="T83" fmla="*/ 178133650 h 247"/>
              <a:gd name="T84" fmla="*/ 341169943 w 242"/>
              <a:gd name="T85" fmla="*/ 172478689 h 2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2"/>
              <a:gd name="T130" fmla="*/ 0 h 247"/>
              <a:gd name="T131" fmla="*/ 242 w 242"/>
              <a:gd name="T132" fmla="*/ 247 h 2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  <a:lnTo>
                  <a:pt x="242" y="12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Freeform 29"/>
          <p:cNvSpPr>
            <a:spLocks/>
          </p:cNvSpPr>
          <p:nvPr/>
        </p:nvSpPr>
        <p:spPr bwMode="auto">
          <a:xfrm>
            <a:off x="6115050" y="5951538"/>
            <a:ext cx="287338" cy="293687"/>
          </a:xfrm>
          <a:custGeom>
            <a:avLst/>
            <a:gdLst>
              <a:gd name="T0" fmla="*/ 341169943 w 242"/>
              <a:gd name="T1" fmla="*/ 172478689 h 247"/>
              <a:gd name="T2" fmla="*/ 341169943 w 242"/>
              <a:gd name="T3" fmla="*/ 204994715 h 247"/>
              <a:gd name="T4" fmla="*/ 335531232 w 242"/>
              <a:gd name="T5" fmla="*/ 227615748 h 247"/>
              <a:gd name="T6" fmla="*/ 325662003 w 242"/>
              <a:gd name="T7" fmla="*/ 254476813 h 247"/>
              <a:gd name="T8" fmla="*/ 308744681 w 242"/>
              <a:gd name="T9" fmla="*/ 277096657 h 247"/>
              <a:gd name="T10" fmla="*/ 291827359 w 242"/>
              <a:gd name="T11" fmla="*/ 299716501 h 247"/>
              <a:gd name="T12" fmla="*/ 274910038 w 242"/>
              <a:gd name="T13" fmla="*/ 316682573 h 247"/>
              <a:gd name="T14" fmla="*/ 253762198 w 242"/>
              <a:gd name="T15" fmla="*/ 326578755 h 247"/>
              <a:gd name="T16" fmla="*/ 225567454 w 242"/>
              <a:gd name="T17" fmla="*/ 337888677 h 247"/>
              <a:gd name="T18" fmla="*/ 198780903 w 242"/>
              <a:gd name="T19" fmla="*/ 343543638 h 247"/>
              <a:gd name="T20" fmla="*/ 170584972 w 242"/>
              <a:gd name="T21" fmla="*/ 349198599 h 247"/>
              <a:gd name="T22" fmla="*/ 142389040 w 242"/>
              <a:gd name="T23" fmla="*/ 343543638 h 247"/>
              <a:gd name="T24" fmla="*/ 115602489 w 242"/>
              <a:gd name="T25" fmla="*/ 337888677 h 247"/>
              <a:gd name="T26" fmla="*/ 93046456 w 242"/>
              <a:gd name="T27" fmla="*/ 326578755 h 247"/>
              <a:gd name="T28" fmla="*/ 71899804 w 242"/>
              <a:gd name="T29" fmla="*/ 316682573 h 247"/>
              <a:gd name="T30" fmla="*/ 49342584 w 242"/>
              <a:gd name="T31" fmla="*/ 299716501 h 247"/>
              <a:gd name="T32" fmla="*/ 32425262 w 242"/>
              <a:gd name="T33" fmla="*/ 277096657 h 247"/>
              <a:gd name="T34" fmla="*/ 15507941 w 242"/>
              <a:gd name="T35" fmla="*/ 254476813 h 247"/>
              <a:gd name="T36" fmla="*/ 5638711 w 242"/>
              <a:gd name="T37" fmla="*/ 227615748 h 247"/>
              <a:gd name="T38" fmla="*/ 0 w 242"/>
              <a:gd name="T39" fmla="*/ 204994715 h 247"/>
              <a:gd name="T40" fmla="*/ 0 w 242"/>
              <a:gd name="T41" fmla="*/ 178133650 h 247"/>
              <a:gd name="T42" fmla="*/ 0 w 242"/>
              <a:gd name="T43" fmla="*/ 149858845 h 247"/>
              <a:gd name="T44" fmla="*/ 5638711 w 242"/>
              <a:gd name="T45" fmla="*/ 122996591 h 247"/>
              <a:gd name="T46" fmla="*/ 15507941 w 242"/>
              <a:gd name="T47" fmla="*/ 94721786 h 247"/>
              <a:gd name="T48" fmla="*/ 32425262 w 242"/>
              <a:gd name="T49" fmla="*/ 72101942 h 247"/>
              <a:gd name="T50" fmla="*/ 49342584 w 242"/>
              <a:gd name="T51" fmla="*/ 56550799 h 247"/>
              <a:gd name="T52" fmla="*/ 71899804 w 242"/>
              <a:gd name="T53" fmla="*/ 33929766 h 247"/>
              <a:gd name="T54" fmla="*/ 93046456 w 242"/>
              <a:gd name="T55" fmla="*/ 22619844 h 247"/>
              <a:gd name="T56" fmla="*/ 115602489 w 242"/>
              <a:gd name="T57" fmla="*/ 11309922 h 247"/>
              <a:gd name="T58" fmla="*/ 142389040 w 242"/>
              <a:gd name="T59" fmla="*/ 5654961 h 247"/>
              <a:gd name="T60" fmla="*/ 170584972 w 242"/>
              <a:gd name="T61" fmla="*/ 0 h 247"/>
              <a:gd name="T62" fmla="*/ 198780903 w 242"/>
              <a:gd name="T63" fmla="*/ 5654961 h 247"/>
              <a:gd name="T64" fmla="*/ 225567454 w 242"/>
              <a:gd name="T65" fmla="*/ 11309922 h 247"/>
              <a:gd name="T66" fmla="*/ 253762198 w 242"/>
              <a:gd name="T67" fmla="*/ 22619844 h 247"/>
              <a:gd name="T68" fmla="*/ 274910038 w 242"/>
              <a:gd name="T69" fmla="*/ 33929766 h 247"/>
              <a:gd name="T70" fmla="*/ 291827359 w 242"/>
              <a:gd name="T71" fmla="*/ 56550799 h 247"/>
              <a:gd name="T72" fmla="*/ 308744681 w 242"/>
              <a:gd name="T73" fmla="*/ 72101942 h 247"/>
              <a:gd name="T74" fmla="*/ 325662003 w 242"/>
              <a:gd name="T75" fmla="*/ 94721786 h 247"/>
              <a:gd name="T76" fmla="*/ 335531232 w 242"/>
              <a:gd name="T77" fmla="*/ 122996591 h 247"/>
              <a:gd name="T78" fmla="*/ 341169943 w 242"/>
              <a:gd name="T79" fmla="*/ 149858845 h 247"/>
              <a:gd name="T80" fmla="*/ 341169943 w 242"/>
              <a:gd name="T81" fmla="*/ 178133650 h 247"/>
              <a:gd name="T82" fmla="*/ 341169943 w 242"/>
              <a:gd name="T83" fmla="*/ 178133650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7"/>
              <a:gd name="T128" fmla="*/ 242 w 242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</a:path>
            </a:pathLst>
          </a:custGeom>
          <a:solidFill>
            <a:schemeClr val="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Rectangle 30"/>
          <p:cNvSpPr>
            <a:spLocks noChangeArrowheads="1"/>
          </p:cNvSpPr>
          <p:nvPr/>
        </p:nvSpPr>
        <p:spPr bwMode="auto">
          <a:xfrm>
            <a:off x="2587625" y="365125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X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49" name="Rectangle 31"/>
          <p:cNvSpPr>
            <a:spLocks noChangeArrowheads="1"/>
          </p:cNvSpPr>
          <p:nvPr/>
        </p:nvSpPr>
        <p:spPr bwMode="auto">
          <a:xfrm>
            <a:off x="3230563" y="3651250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A</a:t>
            </a:r>
            <a:endParaRPr lang="en-US"/>
          </a:p>
        </p:txBody>
      </p:sp>
      <p:sp>
        <p:nvSpPr>
          <p:cNvPr id="34850" name="Freeform 32"/>
          <p:cNvSpPr>
            <a:spLocks/>
          </p:cNvSpPr>
          <p:nvPr/>
        </p:nvSpPr>
        <p:spPr bwMode="auto">
          <a:xfrm>
            <a:off x="3141663" y="3613150"/>
            <a:ext cx="293687" cy="288925"/>
          </a:xfrm>
          <a:custGeom>
            <a:avLst/>
            <a:gdLst>
              <a:gd name="T0" fmla="*/ 350618106 w 246"/>
              <a:gd name="T1" fmla="*/ 172475092 h 242"/>
              <a:gd name="T2" fmla="*/ 344917474 w 246"/>
              <a:gd name="T3" fmla="*/ 199557632 h 242"/>
              <a:gd name="T4" fmla="*/ 339215648 w 246"/>
              <a:gd name="T5" fmla="*/ 228065695 h 242"/>
              <a:gd name="T6" fmla="*/ 329238647 w 246"/>
              <a:gd name="T7" fmla="*/ 250871667 h 242"/>
              <a:gd name="T8" fmla="*/ 317836190 w 246"/>
              <a:gd name="T9" fmla="*/ 272253311 h 242"/>
              <a:gd name="T10" fmla="*/ 300733100 w 246"/>
              <a:gd name="T11" fmla="*/ 295059284 h 242"/>
              <a:gd name="T12" fmla="*/ 277929379 w 246"/>
              <a:gd name="T13" fmla="*/ 312164360 h 242"/>
              <a:gd name="T14" fmla="*/ 256549921 w 246"/>
              <a:gd name="T15" fmla="*/ 329269436 h 242"/>
              <a:gd name="T16" fmla="*/ 233745006 w 246"/>
              <a:gd name="T17" fmla="*/ 339246900 h 242"/>
              <a:gd name="T18" fmla="*/ 205239459 w 246"/>
              <a:gd name="T19" fmla="*/ 344948990 h 242"/>
              <a:gd name="T20" fmla="*/ 178159369 w 246"/>
              <a:gd name="T21" fmla="*/ 344948990 h 242"/>
              <a:gd name="T22" fmla="*/ 149653822 w 246"/>
              <a:gd name="T23" fmla="*/ 344948990 h 242"/>
              <a:gd name="T24" fmla="*/ 122573732 w 246"/>
              <a:gd name="T25" fmla="*/ 339246900 h 242"/>
              <a:gd name="T26" fmla="*/ 94068185 w 246"/>
              <a:gd name="T27" fmla="*/ 329269436 h 242"/>
              <a:gd name="T28" fmla="*/ 72688726 w 246"/>
              <a:gd name="T29" fmla="*/ 312164360 h 242"/>
              <a:gd name="T30" fmla="*/ 55585637 w 246"/>
              <a:gd name="T31" fmla="*/ 295059284 h 242"/>
              <a:gd name="T32" fmla="*/ 32781916 w 246"/>
              <a:gd name="T33" fmla="*/ 272253311 h 242"/>
              <a:gd name="T34" fmla="*/ 21379459 w 246"/>
              <a:gd name="T35" fmla="*/ 250871667 h 242"/>
              <a:gd name="T36" fmla="*/ 9977001 w 246"/>
              <a:gd name="T37" fmla="*/ 228065695 h 242"/>
              <a:gd name="T38" fmla="*/ 5700632 w 246"/>
              <a:gd name="T39" fmla="*/ 199557632 h 242"/>
              <a:gd name="T40" fmla="*/ 0 w 246"/>
              <a:gd name="T41" fmla="*/ 172475092 h 242"/>
              <a:gd name="T42" fmla="*/ 5700632 w 246"/>
              <a:gd name="T43" fmla="*/ 143965836 h 242"/>
              <a:gd name="T44" fmla="*/ 9977001 w 246"/>
              <a:gd name="T45" fmla="*/ 116883295 h 242"/>
              <a:gd name="T46" fmla="*/ 21379459 w 246"/>
              <a:gd name="T47" fmla="*/ 94077323 h 242"/>
              <a:gd name="T48" fmla="*/ 32781916 w 246"/>
              <a:gd name="T49" fmla="*/ 71270157 h 242"/>
              <a:gd name="T50" fmla="*/ 55585637 w 246"/>
              <a:gd name="T51" fmla="*/ 49889707 h 242"/>
              <a:gd name="T52" fmla="*/ 72688726 w 246"/>
              <a:gd name="T53" fmla="*/ 32784630 h 242"/>
              <a:gd name="T54" fmla="*/ 94068185 w 246"/>
              <a:gd name="T55" fmla="*/ 15679554 h 242"/>
              <a:gd name="T56" fmla="*/ 122573732 w 246"/>
              <a:gd name="T57" fmla="*/ 5702090 h 242"/>
              <a:gd name="T58" fmla="*/ 149653822 w 246"/>
              <a:gd name="T59" fmla="*/ 0 h 242"/>
              <a:gd name="T60" fmla="*/ 178159369 w 246"/>
              <a:gd name="T61" fmla="*/ 0 h 242"/>
              <a:gd name="T62" fmla="*/ 205239459 w 246"/>
              <a:gd name="T63" fmla="*/ 0 h 242"/>
              <a:gd name="T64" fmla="*/ 233745006 w 246"/>
              <a:gd name="T65" fmla="*/ 5702090 h 242"/>
              <a:gd name="T66" fmla="*/ 256549921 w 246"/>
              <a:gd name="T67" fmla="*/ 15679554 h 242"/>
              <a:gd name="T68" fmla="*/ 277929379 w 246"/>
              <a:gd name="T69" fmla="*/ 32784630 h 242"/>
              <a:gd name="T70" fmla="*/ 300733100 w 246"/>
              <a:gd name="T71" fmla="*/ 49889707 h 242"/>
              <a:gd name="T72" fmla="*/ 317836190 w 246"/>
              <a:gd name="T73" fmla="*/ 71270157 h 242"/>
              <a:gd name="T74" fmla="*/ 329238647 w 246"/>
              <a:gd name="T75" fmla="*/ 94077323 h 242"/>
              <a:gd name="T76" fmla="*/ 339215648 w 246"/>
              <a:gd name="T77" fmla="*/ 116883295 h 242"/>
              <a:gd name="T78" fmla="*/ 344917474 w 246"/>
              <a:gd name="T79" fmla="*/ 143965836 h 242"/>
              <a:gd name="T80" fmla="*/ 350618106 w 246"/>
              <a:gd name="T81" fmla="*/ 172475092 h 242"/>
              <a:gd name="T82" fmla="*/ 350618106 w 246"/>
              <a:gd name="T83" fmla="*/ 172475092 h 2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2"/>
              <a:gd name="T128" fmla="*/ 246 w 246"/>
              <a:gd name="T129" fmla="*/ 242 h 2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2">
                <a:moveTo>
                  <a:pt x="246" y="121"/>
                </a:moveTo>
                <a:lnTo>
                  <a:pt x="242" y="140"/>
                </a:lnTo>
                <a:lnTo>
                  <a:pt x="238" y="160"/>
                </a:lnTo>
                <a:lnTo>
                  <a:pt x="231" y="176"/>
                </a:lnTo>
                <a:lnTo>
                  <a:pt x="223" y="191"/>
                </a:lnTo>
                <a:lnTo>
                  <a:pt x="211" y="207"/>
                </a:lnTo>
                <a:lnTo>
                  <a:pt x="195" y="219"/>
                </a:lnTo>
                <a:lnTo>
                  <a:pt x="180" y="231"/>
                </a:lnTo>
                <a:lnTo>
                  <a:pt x="164" y="238"/>
                </a:lnTo>
                <a:lnTo>
                  <a:pt x="144" y="242"/>
                </a:lnTo>
                <a:lnTo>
                  <a:pt x="125" y="242"/>
                </a:lnTo>
                <a:lnTo>
                  <a:pt x="105" y="242"/>
                </a:lnTo>
                <a:lnTo>
                  <a:pt x="86" y="238"/>
                </a:lnTo>
                <a:lnTo>
                  <a:pt x="66" y="231"/>
                </a:lnTo>
                <a:lnTo>
                  <a:pt x="51" y="219"/>
                </a:lnTo>
                <a:lnTo>
                  <a:pt x="39" y="207"/>
                </a:lnTo>
                <a:lnTo>
                  <a:pt x="23" y="191"/>
                </a:lnTo>
                <a:lnTo>
                  <a:pt x="15" y="176"/>
                </a:lnTo>
                <a:lnTo>
                  <a:pt x="7" y="160"/>
                </a:lnTo>
                <a:lnTo>
                  <a:pt x="4" y="140"/>
                </a:lnTo>
                <a:lnTo>
                  <a:pt x="0" y="121"/>
                </a:lnTo>
                <a:lnTo>
                  <a:pt x="4" y="101"/>
                </a:lnTo>
                <a:lnTo>
                  <a:pt x="7" y="82"/>
                </a:lnTo>
                <a:lnTo>
                  <a:pt x="15" y="66"/>
                </a:lnTo>
                <a:lnTo>
                  <a:pt x="23" y="50"/>
                </a:lnTo>
                <a:lnTo>
                  <a:pt x="39" y="35"/>
                </a:lnTo>
                <a:lnTo>
                  <a:pt x="51" y="23"/>
                </a:lnTo>
                <a:lnTo>
                  <a:pt x="66" y="11"/>
                </a:lnTo>
                <a:lnTo>
                  <a:pt x="86" y="4"/>
                </a:lnTo>
                <a:lnTo>
                  <a:pt x="105" y="0"/>
                </a:lnTo>
                <a:lnTo>
                  <a:pt x="125" y="0"/>
                </a:lnTo>
                <a:lnTo>
                  <a:pt x="144" y="0"/>
                </a:lnTo>
                <a:lnTo>
                  <a:pt x="164" y="4"/>
                </a:lnTo>
                <a:lnTo>
                  <a:pt x="180" y="11"/>
                </a:lnTo>
                <a:lnTo>
                  <a:pt x="195" y="23"/>
                </a:lnTo>
                <a:lnTo>
                  <a:pt x="211" y="35"/>
                </a:lnTo>
                <a:lnTo>
                  <a:pt x="223" y="50"/>
                </a:lnTo>
                <a:lnTo>
                  <a:pt x="231" y="66"/>
                </a:lnTo>
                <a:lnTo>
                  <a:pt x="238" y="82"/>
                </a:lnTo>
                <a:lnTo>
                  <a:pt x="242" y="101"/>
                </a:lnTo>
                <a:lnTo>
                  <a:pt x="246" y="12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Line 33"/>
          <p:cNvSpPr>
            <a:spLocks noChangeShapeType="1"/>
          </p:cNvSpPr>
          <p:nvPr/>
        </p:nvSpPr>
        <p:spPr bwMode="auto">
          <a:xfrm>
            <a:off x="2792413" y="3752850"/>
            <a:ext cx="34925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34"/>
          <p:cNvSpPr>
            <a:spLocks noChangeShapeType="1"/>
          </p:cNvSpPr>
          <p:nvPr/>
        </p:nvSpPr>
        <p:spPr bwMode="auto">
          <a:xfrm>
            <a:off x="2647950" y="3902075"/>
            <a:ext cx="158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Line 35"/>
          <p:cNvSpPr>
            <a:spLocks noChangeShapeType="1"/>
          </p:cNvSpPr>
          <p:nvPr/>
        </p:nvSpPr>
        <p:spPr bwMode="auto">
          <a:xfrm flipH="1">
            <a:off x="3278188" y="3883025"/>
            <a:ext cx="0" cy="400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Rectangle 36"/>
          <p:cNvSpPr>
            <a:spLocks noChangeArrowheads="1"/>
          </p:cNvSpPr>
          <p:nvPr/>
        </p:nvSpPr>
        <p:spPr bwMode="auto">
          <a:xfrm>
            <a:off x="2592388" y="42941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C</a:t>
            </a:r>
            <a:endParaRPr lang="en-US"/>
          </a:p>
        </p:txBody>
      </p:sp>
      <p:sp>
        <p:nvSpPr>
          <p:cNvPr id="34855" name="Freeform 37"/>
          <p:cNvSpPr>
            <a:spLocks/>
          </p:cNvSpPr>
          <p:nvPr/>
        </p:nvSpPr>
        <p:spPr bwMode="auto">
          <a:xfrm>
            <a:off x="2503488" y="4251325"/>
            <a:ext cx="288925" cy="293688"/>
          </a:xfrm>
          <a:custGeom>
            <a:avLst/>
            <a:gdLst>
              <a:gd name="T0" fmla="*/ 343529447 w 243"/>
              <a:gd name="T1" fmla="*/ 172459324 h 246"/>
              <a:gd name="T2" fmla="*/ 343529447 w 243"/>
              <a:gd name="T3" fmla="*/ 206666813 h 246"/>
              <a:gd name="T4" fmla="*/ 337874602 w 243"/>
              <a:gd name="T5" fmla="*/ 228046344 h 246"/>
              <a:gd name="T6" fmla="*/ 326564912 w 243"/>
              <a:gd name="T7" fmla="*/ 256551988 h 246"/>
              <a:gd name="T8" fmla="*/ 311014089 w 243"/>
              <a:gd name="T9" fmla="*/ 279355787 h 246"/>
              <a:gd name="T10" fmla="*/ 294049555 w 243"/>
              <a:gd name="T11" fmla="*/ 300735318 h 246"/>
              <a:gd name="T12" fmla="*/ 277085020 w 243"/>
              <a:gd name="T13" fmla="*/ 317838466 h 246"/>
              <a:gd name="T14" fmla="*/ 254466830 w 243"/>
              <a:gd name="T15" fmla="*/ 329240962 h 246"/>
              <a:gd name="T16" fmla="*/ 227606316 w 243"/>
              <a:gd name="T17" fmla="*/ 340643458 h 246"/>
              <a:gd name="T18" fmla="*/ 199332092 w 243"/>
              <a:gd name="T19" fmla="*/ 344919842 h 246"/>
              <a:gd name="T20" fmla="*/ 172471579 w 243"/>
              <a:gd name="T21" fmla="*/ 350620493 h 246"/>
              <a:gd name="T22" fmla="*/ 144197355 w 243"/>
              <a:gd name="T23" fmla="*/ 344919842 h 246"/>
              <a:gd name="T24" fmla="*/ 117336842 w 243"/>
              <a:gd name="T25" fmla="*/ 340643458 h 246"/>
              <a:gd name="T26" fmla="*/ 94717462 w 243"/>
              <a:gd name="T27" fmla="*/ 329240962 h 246"/>
              <a:gd name="T28" fmla="*/ 72099272 w 243"/>
              <a:gd name="T29" fmla="*/ 317838466 h 246"/>
              <a:gd name="T30" fmla="*/ 50893604 w 243"/>
              <a:gd name="T31" fmla="*/ 300735318 h 246"/>
              <a:gd name="T32" fmla="*/ 33929069 w 243"/>
              <a:gd name="T33" fmla="*/ 279355787 h 246"/>
              <a:gd name="T34" fmla="*/ 16964535 w 243"/>
              <a:gd name="T35" fmla="*/ 256551988 h 246"/>
              <a:gd name="T36" fmla="*/ 5654845 w 243"/>
              <a:gd name="T37" fmla="*/ 228046344 h 246"/>
              <a:gd name="T38" fmla="*/ 0 w 243"/>
              <a:gd name="T39" fmla="*/ 206666813 h 246"/>
              <a:gd name="T40" fmla="*/ 0 w 243"/>
              <a:gd name="T41" fmla="*/ 178161169 h 246"/>
              <a:gd name="T42" fmla="*/ 0 w 243"/>
              <a:gd name="T43" fmla="*/ 145379142 h 246"/>
              <a:gd name="T44" fmla="*/ 5654845 w 243"/>
              <a:gd name="T45" fmla="*/ 122574149 h 246"/>
              <a:gd name="T46" fmla="*/ 16964535 w 243"/>
              <a:gd name="T47" fmla="*/ 94068505 h 246"/>
              <a:gd name="T48" fmla="*/ 33929069 w 243"/>
              <a:gd name="T49" fmla="*/ 72690168 h 246"/>
              <a:gd name="T50" fmla="*/ 50893604 w 243"/>
              <a:gd name="T51" fmla="*/ 49885175 h 246"/>
              <a:gd name="T52" fmla="*/ 72099272 w 243"/>
              <a:gd name="T53" fmla="*/ 32782028 h 246"/>
              <a:gd name="T54" fmla="*/ 94717462 w 243"/>
              <a:gd name="T55" fmla="*/ 21379531 h 246"/>
              <a:gd name="T56" fmla="*/ 117336842 w 243"/>
              <a:gd name="T57" fmla="*/ 11402496 h 246"/>
              <a:gd name="T58" fmla="*/ 144197355 w 243"/>
              <a:gd name="T59" fmla="*/ 5700651 h 246"/>
              <a:gd name="T60" fmla="*/ 172471579 w 243"/>
              <a:gd name="T61" fmla="*/ 0 h 246"/>
              <a:gd name="T62" fmla="*/ 199332092 w 243"/>
              <a:gd name="T63" fmla="*/ 5700651 h 246"/>
              <a:gd name="T64" fmla="*/ 227606316 w 243"/>
              <a:gd name="T65" fmla="*/ 11402496 h 246"/>
              <a:gd name="T66" fmla="*/ 254466830 w 243"/>
              <a:gd name="T67" fmla="*/ 21379531 h 246"/>
              <a:gd name="T68" fmla="*/ 277085020 w 243"/>
              <a:gd name="T69" fmla="*/ 32782028 h 246"/>
              <a:gd name="T70" fmla="*/ 294049555 w 243"/>
              <a:gd name="T71" fmla="*/ 49885175 h 246"/>
              <a:gd name="T72" fmla="*/ 311014089 w 243"/>
              <a:gd name="T73" fmla="*/ 72690168 h 246"/>
              <a:gd name="T74" fmla="*/ 326564912 w 243"/>
              <a:gd name="T75" fmla="*/ 94068505 h 246"/>
              <a:gd name="T76" fmla="*/ 337874602 w 243"/>
              <a:gd name="T77" fmla="*/ 122574149 h 246"/>
              <a:gd name="T78" fmla="*/ 343529447 w 243"/>
              <a:gd name="T79" fmla="*/ 145379142 h 246"/>
              <a:gd name="T80" fmla="*/ 343529447 w 243"/>
              <a:gd name="T81" fmla="*/ 178161169 h 246"/>
              <a:gd name="T82" fmla="*/ 343529447 w 243"/>
              <a:gd name="T83" fmla="*/ 178161169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3"/>
              <a:gd name="T127" fmla="*/ 0 h 246"/>
              <a:gd name="T128" fmla="*/ 243 w 243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3" h="246">
                <a:moveTo>
                  <a:pt x="243" y="121"/>
                </a:moveTo>
                <a:lnTo>
                  <a:pt x="243" y="145"/>
                </a:lnTo>
                <a:lnTo>
                  <a:pt x="239" y="160"/>
                </a:lnTo>
                <a:lnTo>
                  <a:pt x="231" y="180"/>
                </a:lnTo>
                <a:lnTo>
                  <a:pt x="220" y="196"/>
                </a:lnTo>
                <a:lnTo>
                  <a:pt x="208" y="211"/>
                </a:lnTo>
                <a:lnTo>
                  <a:pt x="196" y="223"/>
                </a:lnTo>
                <a:lnTo>
                  <a:pt x="180" y="231"/>
                </a:lnTo>
                <a:lnTo>
                  <a:pt x="161" y="239"/>
                </a:lnTo>
                <a:lnTo>
                  <a:pt x="141" y="242"/>
                </a:lnTo>
                <a:lnTo>
                  <a:pt x="122" y="246"/>
                </a:lnTo>
                <a:lnTo>
                  <a:pt x="102" y="242"/>
                </a:lnTo>
                <a:lnTo>
                  <a:pt x="83" y="239"/>
                </a:lnTo>
                <a:lnTo>
                  <a:pt x="67" y="231"/>
                </a:lnTo>
                <a:lnTo>
                  <a:pt x="51" y="223"/>
                </a:lnTo>
                <a:lnTo>
                  <a:pt x="36" y="211"/>
                </a:lnTo>
                <a:lnTo>
                  <a:pt x="24" y="196"/>
                </a:lnTo>
                <a:lnTo>
                  <a:pt x="12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2" y="66"/>
                </a:lnTo>
                <a:lnTo>
                  <a:pt x="24" y="51"/>
                </a:lnTo>
                <a:lnTo>
                  <a:pt x="36" y="35"/>
                </a:lnTo>
                <a:lnTo>
                  <a:pt x="51" y="23"/>
                </a:lnTo>
                <a:lnTo>
                  <a:pt x="67" y="15"/>
                </a:lnTo>
                <a:lnTo>
                  <a:pt x="83" y="8"/>
                </a:lnTo>
                <a:lnTo>
                  <a:pt x="102" y="4"/>
                </a:lnTo>
                <a:lnTo>
                  <a:pt x="122" y="0"/>
                </a:lnTo>
                <a:lnTo>
                  <a:pt x="141" y="4"/>
                </a:lnTo>
                <a:lnTo>
                  <a:pt x="161" y="8"/>
                </a:lnTo>
                <a:lnTo>
                  <a:pt x="180" y="15"/>
                </a:lnTo>
                <a:lnTo>
                  <a:pt x="196" y="23"/>
                </a:lnTo>
                <a:lnTo>
                  <a:pt x="208" y="35"/>
                </a:lnTo>
                <a:lnTo>
                  <a:pt x="220" y="51"/>
                </a:lnTo>
                <a:lnTo>
                  <a:pt x="231" y="66"/>
                </a:lnTo>
                <a:lnTo>
                  <a:pt x="239" y="86"/>
                </a:lnTo>
                <a:lnTo>
                  <a:pt x="243" y="102"/>
                </a:lnTo>
                <a:lnTo>
                  <a:pt x="243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Rectangle 38"/>
          <p:cNvSpPr>
            <a:spLocks noChangeArrowheads="1"/>
          </p:cNvSpPr>
          <p:nvPr/>
        </p:nvSpPr>
        <p:spPr bwMode="auto">
          <a:xfrm>
            <a:off x="3240088" y="4294188"/>
            <a:ext cx="134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</a:t>
            </a:r>
            <a:endParaRPr lang="en-US"/>
          </a:p>
        </p:txBody>
      </p:sp>
      <p:sp>
        <p:nvSpPr>
          <p:cNvPr id="34857" name="Freeform 39"/>
          <p:cNvSpPr>
            <a:spLocks/>
          </p:cNvSpPr>
          <p:nvPr/>
        </p:nvSpPr>
        <p:spPr bwMode="auto">
          <a:xfrm>
            <a:off x="3141663" y="4251325"/>
            <a:ext cx="293687" cy="293688"/>
          </a:xfrm>
          <a:custGeom>
            <a:avLst/>
            <a:gdLst>
              <a:gd name="T0" fmla="*/ 350618106 w 246"/>
              <a:gd name="T1" fmla="*/ 172459324 h 246"/>
              <a:gd name="T2" fmla="*/ 344917474 w 246"/>
              <a:gd name="T3" fmla="*/ 206666813 h 246"/>
              <a:gd name="T4" fmla="*/ 339215648 w 246"/>
              <a:gd name="T5" fmla="*/ 228046344 h 246"/>
              <a:gd name="T6" fmla="*/ 329238647 w 246"/>
              <a:gd name="T7" fmla="*/ 256551988 h 246"/>
              <a:gd name="T8" fmla="*/ 317836190 w 246"/>
              <a:gd name="T9" fmla="*/ 279355787 h 246"/>
              <a:gd name="T10" fmla="*/ 300733100 w 246"/>
              <a:gd name="T11" fmla="*/ 300735318 h 246"/>
              <a:gd name="T12" fmla="*/ 277929379 w 246"/>
              <a:gd name="T13" fmla="*/ 317838466 h 246"/>
              <a:gd name="T14" fmla="*/ 256549921 w 246"/>
              <a:gd name="T15" fmla="*/ 329240962 h 246"/>
              <a:gd name="T16" fmla="*/ 233745006 w 246"/>
              <a:gd name="T17" fmla="*/ 340643458 h 246"/>
              <a:gd name="T18" fmla="*/ 205239459 w 246"/>
              <a:gd name="T19" fmla="*/ 344919842 h 246"/>
              <a:gd name="T20" fmla="*/ 178159369 w 246"/>
              <a:gd name="T21" fmla="*/ 350620493 h 246"/>
              <a:gd name="T22" fmla="*/ 149653822 w 246"/>
              <a:gd name="T23" fmla="*/ 344919842 h 246"/>
              <a:gd name="T24" fmla="*/ 122573732 w 246"/>
              <a:gd name="T25" fmla="*/ 340643458 h 246"/>
              <a:gd name="T26" fmla="*/ 94068185 w 246"/>
              <a:gd name="T27" fmla="*/ 329240962 h 246"/>
              <a:gd name="T28" fmla="*/ 72688726 w 246"/>
              <a:gd name="T29" fmla="*/ 317838466 h 246"/>
              <a:gd name="T30" fmla="*/ 55585637 w 246"/>
              <a:gd name="T31" fmla="*/ 300735318 h 246"/>
              <a:gd name="T32" fmla="*/ 32781916 w 246"/>
              <a:gd name="T33" fmla="*/ 279355787 h 246"/>
              <a:gd name="T34" fmla="*/ 21379459 w 246"/>
              <a:gd name="T35" fmla="*/ 256551988 h 246"/>
              <a:gd name="T36" fmla="*/ 9977001 w 246"/>
              <a:gd name="T37" fmla="*/ 228046344 h 246"/>
              <a:gd name="T38" fmla="*/ 5700632 w 246"/>
              <a:gd name="T39" fmla="*/ 206666813 h 246"/>
              <a:gd name="T40" fmla="*/ 0 w 246"/>
              <a:gd name="T41" fmla="*/ 178161169 h 246"/>
              <a:gd name="T42" fmla="*/ 5700632 w 246"/>
              <a:gd name="T43" fmla="*/ 145379142 h 246"/>
              <a:gd name="T44" fmla="*/ 9977001 w 246"/>
              <a:gd name="T45" fmla="*/ 122574149 h 246"/>
              <a:gd name="T46" fmla="*/ 21379459 w 246"/>
              <a:gd name="T47" fmla="*/ 94068505 h 246"/>
              <a:gd name="T48" fmla="*/ 32781916 w 246"/>
              <a:gd name="T49" fmla="*/ 72690168 h 246"/>
              <a:gd name="T50" fmla="*/ 55585637 w 246"/>
              <a:gd name="T51" fmla="*/ 49885175 h 246"/>
              <a:gd name="T52" fmla="*/ 72688726 w 246"/>
              <a:gd name="T53" fmla="*/ 32782028 h 246"/>
              <a:gd name="T54" fmla="*/ 94068185 w 246"/>
              <a:gd name="T55" fmla="*/ 21379531 h 246"/>
              <a:gd name="T56" fmla="*/ 122573732 w 246"/>
              <a:gd name="T57" fmla="*/ 11402496 h 246"/>
              <a:gd name="T58" fmla="*/ 149653822 w 246"/>
              <a:gd name="T59" fmla="*/ 5700651 h 246"/>
              <a:gd name="T60" fmla="*/ 178159369 w 246"/>
              <a:gd name="T61" fmla="*/ 0 h 246"/>
              <a:gd name="T62" fmla="*/ 205239459 w 246"/>
              <a:gd name="T63" fmla="*/ 5700651 h 246"/>
              <a:gd name="T64" fmla="*/ 233745006 w 246"/>
              <a:gd name="T65" fmla="*/ 11402496 h 246"/>
              <a:gd name="T66" fmla="*/ 256549921 w 246"/>
              <a:gd name="T67" fmla="*/ 21379531 h 246"/>
              <a:gd name="T68" fmla="*/ 277929379 w 246"/>
              <a:gd name="T69" fmla="*/ 32782028 h 246"/>
              <a:gd name="T70" fmla="*/ 300733100 w 246"/>
              <a:gd name="T71" fmla="*/ 49885175 h 246"/>
              <a:gd name="T72" fmla="*/ 317836190 w 246"/>
              <a:gd name="T73" fmla="*/ 72690168 h 246"/>
              <a:gd name="T74" fmla="*/ 329238647 w 246"/>
              <a:gd name="T75" fmla="*/ 94068505 h 246"/>
              <a:gd name="T76" fmla="*/ 339215648 w 246"/>
              <a:gd name="T77" fmla="*/ 122574149 h 246"/>
              <a:gd name="T78" fmla="*/ 344917474 w 246"/>
              <a:gd name="T79" fmla="*/ 145379142 h 246"/>
              <a:gd name="T80" fmla="*/ 350618106 w 246"/>
              <a:gd name="T81" fmla="*/ 178161169 h 246"/>
              <a:gd name="T82" fmla="*/ 350618106 w 246"/>
              <a:gd name="T83" fmla="*/ 178161169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6"/>
              <a:gd name="T128" fmla="*/ 246 w 246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6">
                <a:moveTo>
                  <a:pt x="246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23" y="196"/>
                </a:lnTo>
                <a:lnTo>
                  <a:pt x="211" y="211"/>
                </a:lnTo>
                <a:lnTo>
                  <a:pt x="195" y="223"/>
                </a:lnTo>
                <a:lnTo>
                  <a:pt x="180" y="231"/>
                </a:lnTo>
                <a:lnTo>
                  <a:pt x="164" y="239"/>
                </a:lnTo>
                <a:lnTo>
                  <a:pt x="144" y="242"/>
                </a:lnTo>
                <a:lnTo>
                  <a:pt x="125" y="246"/>
                </a:lnTo>
                <a:lnTo>
                  <a:pt x="105" y="242"/>
                </a:lnTo>
                <a:lnTo>
                  <a:pt x="86" y="239"/>
                </a:lnTo>
                <a:lnTo>
                  <a:pt x="66" y="231"/>
                </a:lnTo>
                <a:lnTo>
                  <a:pt x="51" y="223"/>
                </a:lnTo>
                <a:lnTo>
                  <a:pt x="39" y="211"/>
                </a:lnTo>
                <a:lnTo>
                  <a:pt x="23" y="196"/>
                </a:lnTo>
                <a:lnTo>
                  <a:pt x="15" y="180"/>
                </a:lnTo>
                <a:lnTo>
                  <a:pt x="7" y="160"/>
                </a:lnTo>
                <a:lnTo>
                  <a:pt x="4" y="145"/>
                </a:lnTo>
                <a:lnTo>
                  <a:pt x="0" y="125"/>
                </a:lnTo>
                <a:lnTo>
                  <a:pt x="4" y="102"/>
                </a:lnTo>
                <a:lnTo>
                  <a:pt x="7" y="86"/>
                </a:lnTo>
                <a:lnTo>
                  <a:pt x="15" y="66"/>
                </a:lnTo>
                <a:lnTo>
                  <a:pt x="23" y="51"/>
                </a:lnTo>
                <a:lnTo>
                  <a:pt x="39" y="35"/>
                </a:lnTo>
                <a:lnTo>
                  <a:pt x="51" y="23"/>
                </a:lnTo>
                <a:lnTo>
                  <a:pt x="66" y="15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5"/>
                </a:lnTo>
                <a:lnTo>
                  <a:pt x="195" y="23"/>
                </a:lnTo>
                <a:lnTo>
                  <a:pt x="211" y="35"/>
                </a:lnTo>
                <a:lnTo>
                  <a:pt x="223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6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Rectangle 40"/>
          <p:cNvSpPr>
            <a:spLocks noChangeArrowheads="1"/>
          </p:cNvSpPr>
          <p:nvPr/>
        </p:nvSpPr>
        <p:spPr bwMode="auto">
          <a:xfrm>
            <a:off x="3868738" y="42941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34859" name="Freeform 41"/>
          <p:cNvSpPr>
            <a:spLocks/>
          </p:cNvSpPr>
          <p:nvPr/>
        </p:nvSpPr>
        <p:spPr bwMode="auto">
          <a:xfrm>
            <a:off x="3784600" y="4251325"/>
            <a:ext cx="288925" cy="293688"/>
          </a:xfrm>
          <a:custGeom>
            <a:avLst/>
            <a:gdLst>
              <a:gd name="T0" fmla="*/ 344948990 w 242"/>
              <a:gd name="T1" fmla="*/ 172459324 h 246"/>
              <a:gd name="T2" fmla="*/ 344948990 w 242"/>
              <a:gd name="T3" fmla="*/ 206666813 h 246"/>
              <a:gd name="T4" fmla="*/ 339246900 w 242"/>
              <a:gd name="T5" fmla="*/ 228046344 h 246"/>
              <a:gd name="T6" fmla="*/ 329269436 w 242"/>
              <a:gd name="T7" fmla="*/ 256551988 h 246"/>
              <a:gd name="T8" fmla="*/ 312164360 w 242"/>
              <a:gd name="T9" fmla="*/ 279355787 h 246"/>
              <a:gd name="T10" fmla="*/ 295059284 w 242"/>
              <a:gd name="T11" fmla="*/ 300735318 h 246"/>
              <a:gd name="T12" fmla="*/ 277954207 w 242"/>
              <a:gd name="T13" fmla="*/ 317838466 h 246"/>
              <a:gd name="T14" fmla="*/ 256573757 w 242"/>
              <a:gd name="T15" fmla="*/ 329240962 h 246"/>
              <a:gd name="T16" fmla="*/ 228065695 w 242"/>
              <a:gd name="T17" fmla="*/ 340643458 h 246"/>
              <a:gd name="T18" fmla="*/ 200983155 w 242"/>
              <a:gd name="T19" fmla="*/ 344919842 h 246"/>
              <a:gd name="T20" fmla="*/ 172475092 w 242"/>
              <a:gd name="T21" fmla="*/ 350620493 h 246"/>
              <a:gd name="T22" fmla="*/ 143965836 w 242"/>
              <a:gd name="T23" fmla="*/ 344919842 h 246"/>
              <a:gd name="T24" fmla="*/ 116883295 w 242"/>
              <a:gd name="T25" fmla="*/ 340643458 h 246"/>
              <a:gd name="T26" fmla="*/ 94077323 w 242"/>
              <a:gd name="T27" fmla="*/ 329240962 h 246"/>
              <a:gd name="T28" fmla="*/ 72695679 w 242"/>
              <a:gd name="T29" fmla="*/ 317838466 h 246"/>
              <a:gd name="T30" fmla="*/ 49889707 w 242"/>
              <a:gd name="T31" fmla="*/ 300735318 h 246"/>
              <a:gd name="T32" fmla="*/ 32784630 w 242"/>
              <a:gd name="T33" fmla="*/ 279355787 h 246"/>
              <a:gd name="T34" fmla="*/ 15679554 w 242"/>
              <a:gd name="T35" fmla="*/ 256551988 h 246"/>
              <a:gd name="T36" fmla="*/ 5702090 w 242"/>
              <a:gd name="T37" fmla="*/ 228046344 h 246"/>
              <a:gd name="T38" fmla="*/ 0 w 242"/>
              <a:gd name="T39" fmla="*/ 206666813 h 246"/>
              <a:gd name="T40" fmla="*/ 0 w 242"/>
              <a:gd name="T41" fmla="*/ 178161169 h 246"/>
              <a:gd name="T42" fmla="*/ 0 w 242"/>
              <a:gd name="T43" fmla="*/ 145379142 h 246"/>
              <a:gd name="T44" fmla="*/ 5702090 w 242"/>
              <a:gd name="T45" fmla="*/ 122574149 h 246"/>
              <a:gd name="T46" fmla="*/ 15679554 w 242"/>
              <a:gd name="T47" fmla="*/ 94068505 h 246"/>
              <a:gd name="T48" fmla="*/ 32784630 w 242"/>
              <a:gd name="T49" fmla="*/ 72690168 h 246"/>
              <a:gd name="T50" fmla="*/ 49889707 w 242"/>
              <a:gd name="T51" fmla="*/ 49885175 h 246"/>
              <a:gd name="T52" fmla="*/ 72695679 w 242"/>
              <a:gd name="T53" fmla="*/ 32782028 h 246"/>
              <a:gd name="T54" fmla="*/ 94077323 w 242"/>
              <a:gd name="T55" fmla="*/ 21379531 h 246"/>
              <a:gd name="T56" fmla="*/ 116883295 w 242"/>
              <a:gd name="T57" fmla="*/ 11402496 h 246"/>
              <a:gd name="T58" fmla="*/ 143965836 w 242"/>
              <a:gd name="T59" fmla="*/ 5700651 h 246"/>
              <a:gd name="T60" fmla="*/ 172475092 w 242"/>
              <a:gd name="T61" fmla="*/ 0 h 246"/>
              <a:gd name="T62" fmla="*/ 200983155 w 242"/>
              <a:gd name="T63" fmla="*/ 5700651 h 246"/>
              <a:gd name="T64" fmla="*/ 228065695 w 242"/>
              <a:gd name="T65" fmla="*/ 11402496 h 246"/>
              <a:gd name="T66" fmla="*/ 256573757 w 242"/>
              <a:gd name="T67" fmla="*/ 21379531 h 246"/>
              <a:gd name="T68" fmla="*/ 277954207 w 242"/>
              <a:gd name="T69" fmla="*/ 32782028 h 246"/>
              <a:gd name="T70" fmla="*/ 295059284 w 242"/>
              <a:gd name="T71" fmla="*/ 49885175 h 246"/>
              <a:gd name="T72" fmla="*/ 312164360 w 242"/>
              <a:gd name="T73" fmla="*/ 72690168 h 246"/>
              <a:gd name="T74" fmla="*/ 329269436 w 242"/>
              <a:gd name="T75" fmla="*/ 94068505 h 246"/>
              <a:gd name="T76" fmla="*/ 339246900 w 242"/>
              <a:gd name="T77" fmla="*/ 122574149 h 246"/>
              <a:gd name="T78" fmla="*/ 344948990 w 242"/>
              <a:gd name="T79" fmla="*/ 145379142 h 246"/>
              <a:gd name="T80" fmla="*/ 344948990 w 242"/>
              <a:gd name="T81" fmla="*/ 178161169 h 246"/>
              <a:gd name="T82" fmla="*/ 344948990 w 242"/>
              <a:gd name="T83" fmla="*/ 178161169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6"/>
              <a:gd name="T128" fmla="*/ 242 w 242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6">
                <a:moveTo>
                  <a:pt x="242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19" y="196"/>
                </a:lnTo>
                <a:lnTo>
                  <a:pt x="207" y="211"/>
                </a:lnTo>
                <a:lnTo>
                  <a:pt x="195" y="223"/>
                </a:lnTo>
                <a:lnTo>
                  <a:pt x="180" y="231"/>
                </a:lnTo>
                <a:lnTo>
                  <a:pt x="160" y="239"/>
                </a:lnTo>
                <a:lnTo>
                  <a:pt x="141" y="242"/>
                </a:lnTo>
                <a:lnTo>
                  <a:pt x="121" y="246"/>
                </a:lnTo>
                <a:lnTo>
                  <a:pt x="101" y="242"/>
                </a:lnTo>
                <a:lnTo>
                  <a:pt x="82" y="239"/>
                </a:lnTo>
                <a:lnTo>
                  <a:pt x="66" y="231"/>
                </a:lnTo>
                <a:lnTo>
                  <a:pt x="51" y="223"/>
                </a:lnTo>
                <a:lnTo>
                  <a:pt x="35" y="211"/>
                </a:lnTo>
                <a:lnTo>
                  <a:pt x="23" y="196"/>
                </a:lnTo>
                <a:lnTo>
                  <a:pt x="11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1" y="66"/>
                </a:lnTo>
                <a:lnTo>
                  <a:pt x="23" y="51"/>
                </a:lnTo>
                <a:lnTo>
                  <a:pt x="35" y="35"/>
                </a:lnTo>
                <a:lnTo>
                  <a:pt x="51" y="23"/>
                </a:lnTo>
                <a:lnTo>
                  <a:pt x="66" y="15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5"/>
                </a:lnTo>
                <a:lnTo>
                  <a:pt x="195" y="23"/>
                </a:lnTo>
                <a:lnTo>
                  <a:pt x="207" y="35"/>
                </a:lnTo>
                <a:lnTo>
                  <a:pt x="219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2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Line 42"/>
          <p:cNvSpPr>
            <a:spLocks noChangeShapeType="1"/>
          </p:cNvSpPr>
          <p:nvPr/>
        </p:nvSpPr>
        <p:spPr bwMode="auto">
          <a:xfrm>
            <a:off x="2792413" y="4395788"/>
            <a:ext cx="349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Line 43"/>
          <p:cNvSpPr>
            <a:spLocks noChangeShapeType="1"/>
          </p:cNvSpPr>
          <p:nvPr/>
        </p:nvSpPr>
        <p:spPr bwMode="auto">
          <a:xfrm>
            <a:off x="3435350" y="4395788"/>
            <a:ext cx="349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Rectangle 44"/>
          <p:cNvSpPr>
            <a:spLocks noChangeArrowheads="1"/>
          </p:cNvSpPr>
          <p:nvPr/>
        </p:nvSpPr>
        <p:spPr bwMode="auto">
          <a:xfrm>
            <a:off x="3198813" y="466566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(a)</a:t>
            </a:r>
            <a:endParaRPr lang="en-US"/>
          </a:p>
        </p:txBody>
      </p:sp>
      <p:sp>
        <p:nvSpPr>
          <p:cNvPr id="34863" name="Line 45"/>
          <p:cNvSpPr>
            <a:spLocks noChangeShapeType="1"/>
          </p:cNvSpPr>
          <p:nvPr/>
        </p:nvSpPr>
        <p:spPr bwMode="auto">
          <a:xfrm>
            <a:off x="5181600" y="3678238"/>
            <a:ext cx="1444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Freeform 46"/>
          <p:cNvSpPr>
            <a:spLocks/>
          </p:cNvSpPr>
          <p:nvPr/>
        </p:nvSpPr>
        <p:spPr bwMode="auto">
          <a:xfrm>
            <a:off x="5308600" y="3651250"/>
            <a:ext cx="106363" cy="55563"/>
          </a:xfrm>
          <a:custGeom>
            <a:avLst/>
            <a:gdLst>
              <a:gd name="T0" fmla="*/ 0 w 90"/>
              <a:gd name="T1" fmla="*/ 65686106 h 47"/>
              <a:gd name="T2" fmla="*/ 125700975 w 90"/>
              <a:gd name="T3" fmla="*/ 32143787 h 47"/>
              <a:gd name="T4" fmla="*/ 0 w 90"/>
              <a:gd name="T5" fmla="*/ 0 h 47"/>
              <a:gd name="T6" fmla="*/ 0 w 90"/>
              <a:gd name="T7" fmla="*/ 65686106 h 47"/>
              <a:gd name="T8" fmla="*/ 0 w 90"/>
              <a:gd name="T9" fmla="*/ 65686106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47"/>
              <a:gd name="T17" fmla="*/ 90 w 90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47">
                <a:moveTo>
                  <a:pt x="0" y="47"/>
                </a:moveTo>
                <a:lnTo>
                  <a:pt x="90" y="23"/>
                </a:lnTo>
                <a:lnTo>
                  <a:pt x="0" y="0"/>
                </a:lnTo>
                <a:lnTo>
                  <a:pt x="0" y="47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Rectangle 47"/>
          <p:cNvSpPr>
            <a:spLocks noChangeArrowheads="1"/>
          </p:cNvSpPr>
          <p:nvPr/>
        </p:nvSpPr>
        <p:spPr bwMode="auto">
          <a:xfrm>
            <a:off x="4916488" y="3651250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X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66" name="Rectangle 48"/>
          <p:cNvSpPr>
            <a:spLocks noChangeArrowheads="1"/>
          </p:cNvSpPr>
          <p:nvPr/>
        </p:nvSpPr>
        <p:spPr bwMode="auto">
          <a:xfrm>
            <a:off x="5559425" y="365125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67" name="Line 49"/>
          <p:cNvSpPr>
            <a:spLocks noChangeShapeType="1"/>
          </p:cNvSpPr>
          <p:nvPr/>
        </p:nvSpPr>
        <p:spPr bwMode="auto">
          <a:xfrm>
            <a:off x="5121275" y="3752850"/>
            <a:ext cx="350838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50"/>
          <p:cNvSpPr>
            <a:spLocks noChangeShapeType="1"/>
          </p:cNvSpPr>
          <p:nvPr/>
        </p:nvSpPr>
        <p:spPr bwMode="auto">
          <a:xfrm>
            <a:off x="4879975" y="3962400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Freeform 51"/>
          <p:cNvSpPr>
            <a:spLocks/>
          </p:cNvSpPr>
          <p:nvPr/>
        </p:nvSpPr>
        <p:spPr bwMode="auto">
          <a:xfrm>
            <a:off x="4851400" y="4089400"/>
            <a:ext cx="60325" cy="106363"/>
          </a:xfrm>
          <a:custGeom>
            <a:avLst/>
            <a:gdLst>
              <a:gd name="T0" fmla="*/ 0 w 51"/>
              <a:gd name="T1" fmla="*/ 0 h 90"/>
              <a:gd name="T2" fmla="*/ 33578551 w 51"/>
              <a:gd name="T3" fmla="*/ 125700975 h 90"/>
              <a:gd name="T4" fmla="*/ 71355012 w 51"/>
              <a:gd name="T5" fmla="*/ 0 h 90"/>
              <a:gd name="T6" fmla="*/ 0 w 51"/>
              <a:gd name="T7" fmla="*/ 0 h 90"/>
              <a:gd name="T8" fmla="*/ 0 w 51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90"/>
              <a:gd name="T17" fmla="*/ 51 w 5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90">
                <a:moveTo>
                  <a:pt x="0" y="0"/>
                </a:moveTo>
                <a:lnTo>
                  <a:pt x="24" y="90"/>
                </a:ln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Line 52"/>
          <p:cNvSpPr>
            <a:spLocks noChangeShapeType="1"/>
          </p:cNvSpPr>
          <p:nvPr/>
        </p:nvSpPr>
        <p:spPr bwMode="auto">
          <a:xfrm>
            <a:off x="4978400" y="3902075"/>
            <a:ext cx="0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1" name="Line 53"/>
          <p:cNvSpPr>
            <a:spLocks noChangeShapeType="1"/>
          </p:cNvSpPr>
          <p:nvPr/>
        </p:nvSpPr>
        <p:spPr bwMode="auto">
          <a:xfrm>
            <a:off x="5614988" y="3902075"/>
            <a:ext cx="4762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Rectangle 54"/>
          <p:cNvSpPr>
            <a:spLocks noChangeArrowheads="1"/>
          </p:cNvSpPr>
          <p:nvPr/>
        </p:nvSpPr>
        <p:spPr bwMode="auto">
          <a:xfrm>
            <a:off x="4921250" y="4294188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73" name="Rectangle 55"/>
          <p:cNvSpPr>
            <a:spLocks noChangeArrowheads="1"/>
          </p:cNvSpPr>
          <p:nvPr/>
        </p:nvSpPr>
        <p:spPr bwMode="auto">
          <a:xfrm>
            <a:off x="5568950" y="429418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</a:t>
            </a:r>
            <a:endParaRPr lang="en-US"/>
          </a:p>
        </p:txBody>
      </p:sp>
      <p:sp>
        <p:nvSpPr>
          <p:cNvPr id="34874" name="Freeform 56"/>
          <p:cNvSpPr>
            <a:spLocks/>
          </p:cNvSpPr>
          <p:nvPr/>
        </p:nvSpPr>
        <p:spPr bwMode="auto">
          <a:xfrm>
            <a:off x="5472113" y="4251325"/>
            <a:ext cx="292100" cy="293688"/>
          </a:xfrm>
          <a:custGeom>
            <a:avLst/>
            <a:gdLst>
              <a:gd name="T0" fmla="*/ 346839065 w 246"/>
              <a:gd name="T1" fmla="*/ 172459324 h 246"/>
              <a:gd name="T2" fmla="*/ 341198923 w 246"/>
              <a:gd name="T3" fmla="*/ 206666813 h 246"/>
              <a:gd name="T4" fmla="*/ 335559968 w 246"/>
              <a:gd name="T5" fmla="*/ 228046344 h 246"/>
              <a:gd name="T6" fmla="*/ 324280871 w 246"/>
              <a:gd name="T7" fmla="*/ 256551988 h 246"/>
              <a:gd name="T8" fmla="*/ 314411215 w 246"/>
              <a:gd name="T9" fmla="*/ 279355787 h 246"/>
              <a:gd name="T10" fmla="*/ 297491976 w 246"/>
              <a:gd name="T11" fmla="*/ 300735318 h 246"/>
              <a:gd name="T12" fmla="*/ 274933782 w 246"/>
              <a:gd name="T13" fmla="*/ 317838466 h 246"/>
              <a:gd name="T14" fmla="*/ 253785029 w 246"/>
              <a:gd name="T15" fmla="*/ 329240962 h 246"/>
              <a:gd name="T16" fmla="*/ 231225648 w 246"/>
              <a:gd name="T17" fmla="*/ 340643458 h 246"/>
              <a:gd name="T18" fmla="*/ 203027311 w 246"/>
              <a:gd name="T19" fmla="*/ 344919842 h 246"/>
              <a:gd name="T20" fmla="*/ 176239604 w 246"/>
              <a:gd name="T21" fmla="*/ 350620493 h 246"/>
              <a:gd name="T22" fmla="*/ 148041267 w 246"/>
              <a:gd name="T23" fmla="*/ 344919842 h 246"/>
              <a:gd name="T24" fmla="*/ 121252372 w 246"/>
              <a:gd name="T25" fmla="*/ 340643458 h 246"/>
              <a:gd name="T26" fmla="*/ 93054036 w 246"/>
              <a:gd name="T27" fmla="*/ 329240962 h 246"/>
              <a:gd name="T28" fmla="*/ 70495841 w 246"/>
              <a:gd name="T29" fmla="*/ 317838466 h 246"/>
              <a:gd name="T30" fmla="*/ 54987231 w 246"/>
              <a:gd name="T31" fmla="*/ 300735318 h 246"/>
              <a:gd name="T32" fmla="*/ 32427850 w 246"/>
              <a:gd name="T33" fmla="*/ 279355787 h 246"/>
              <a:gd name="T34" fmla="*/ 21148752 w 246"/>
              <a:gd name="T35" fmla="*/ 256551988 h 246"/>
              <a:gd name="T36" fmla="*/ 9869655 w 246"/>
              <a:gd name="T37" fmla="*/ 228046344 h 246"/>
              <a:gd name="T38" fmla="*/ 4229513 w 246"/>
              <a:gd name="T39" fmla="*/ 206666813 h 246"/>
              <a:gd name="T40" fmla="*/ 0 w 246"/>
              <a:gd name="T41" fmla="*/ 178161169 h 246"/>
              <a:gd name="T42" fmla="*/ 4229513 w 246"/>
              <a:gd name="T43" fmla="*/ 145379142 h 246"/>
              <a:gd name="T44" fmla="*/ 9869655 w 246"/>
              <a:gd name="T45" fmla="*/ 122574149 h 246"/>
              <a:gd name="T46" fmla="*/ 21148752 w 246"/>
              <a:gd name="T47" fmla="*/ 94068505 h 246"/>
              <a:gd name="T48" fmla="*/ 32427850 w 246"/>
              <a:gd name="T49" fmla="*/ 72690168 h 246"/>
              <a:gd name="T50" fmla="*/ 54987231 w 246"/>
              <a:gd name="T51" fmla="*/ 49885175 h 246"/>
              <a:gd name="T52" fmla="*/ 70495841 w 246"/>
              <a:gd name="T53" fmla="*/ 32782028 h 246"/>
              <a:gd name="T54" fmla="*/ 93054036 w 246"/>
              <a:gd name="T55" fmla="*/ 21379531 h 246"/>
              <a:gd name="T56" fmla="*/ 121252372 w 246"/>
              <a:gd name="T57" fmla="*/ 11402496 h 246"/>
              <a:gd name="T58" fmla="*/ 148041267 w 246"/>
              <a:gd name="T59" fmla="*/ 5700651 h 246"/>
              <a:gd name="T60" fmla="*/ 176239604 w 246"/>
              <a:gd name="T61" fmla="*/ 0 h 246"/>
              <a:gd name="T62" fmla="*/ 203027311 w 246"/>
              <a:gd name="T63" fmla="*/ 5700651 h 246"/>
              <a:gd name="T64" fmla="*/ 231225648 w 246"/>
              <a:gd name="T65" fmla="*/ 11402496 h 246"/>
              <a:gd name="T66" fmla="*/ 253785029 w 246"/>
              <a:gd name="T67" fmla="*/ 21379531 h 246"/>
              <a:gd name="T68" fmla="*/ 274933782 w 246"/>
              <a:gd name="T69" fmla="*/ 32782028 h 246"/>
              <a:gd name="T70" fmla="*/ 297491976 w 246"/>
              <a:gd name="T71" fmla="*/ 49885175 h 246"/>
              <a:gd name="T72" fmla="*/ 314411215 w 246"/>
              <a:gd name="T73" fmla="*/ 72690168 h 246"/>
              <a:gd name="T74" fmla="*/ 324280871 w 246"/>
              <a:gd name="T75" fmla="*/ 94068505 h 246"/>
              <a:gd name="T76" fmla="*/ 335559968 w 246"/>
              <a:gd name="T77" fmla="*/ 122574149 h 246"/>
              <a:gd name="T78" fmla="*/ 341198923 w 246"/>
              <a:gd name="T79" fmla="*/ 145379142 h 246"/>
              <a:gd name="T80" fmla="*/ 346839065 w 246"/>
              <a:gd name="T81" fmla="*/ 178161169 h 246"/>
              <a:gd name="T82" fmla="*/ 346839065 w 246"/>
              <a:gd name="T83" fmla="*/ 178161169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6"/>
              <a:gd name="T127" fmla="*/ 0 h 246"/>
              <a:gd name="T128" fmla="*/ 246 w 246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6" h="246">
                <a:moveTo>
                  <a:pt x="246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0" y="180"/>
                </a:lnTo>
                <a:lnTo>
                  <a:pt x="223" y="196"/>
                </a:lnTo>
                <a:lnTo>
                  <a:pt x="211" y="211"/>
                </a:lnTo>
                <a:lnTo>
                  <a:pt x="195" y="223"/>
                </a:lnTo>
                <a:lnTo>
                  <a:pt x="180" y="231"/>
                </a:lnTo>
                <a:lnTo>
                  <a:pt x="164" y="239"/>
                </a:lnTo>
                <a:lnTo>
                  <a:pt x="144" y="242"/>
                </a:lnTo>
                <a:lnTo>
                  <a:pt x="125" y="246"/>
                </a:lnTo>
                <a:lnTo>
                  <a:pt x="105" y="242"/>
                </a:lnTo>
                <a:lnTo>
                  <a:pt x="86" y="239"/>
                </a:lnTo>
                <a:lnTo>
                  <a:pt x="66" y="231"/>
                </a:lnTo>
                <a:lnTo>
                  <a:pt x="50" y="223"/>
                </a:lnTo>
                <a:lnTo>
                  <a:pt x="39" y="211"/>
                </a:lnTo>
                <a:lnTo>
                  <a:pt x="23" y="196"/>
                </a:lnTo>
                <a:lnTo>
                  <a:pt x="15" y="180"/>
                </a:lnTo>
                <a:lnTo>
                  <a:pt x="7" y="160"/>
                </a:lnTo>
                <a:lnTo>
                  <a:pt x="3" y="145"/>
                </a:lnTo>
                <a:lnTo>
                  <a:pt x="0" y="125"/>
                </a:lnTo>
                <a:lnTo>
                  <a:pt x="3" y="102"/>
                </a:lnTo>
                <a:lnTo>
                  <a:pt x="7" y="86"/>
                </a:lnTo>
                <a:lnTo>
                  <a:pt x="15" y="66"/>
                </a:lnTo>
                <a:lnTo>
                  <a:pt x="23" y="51"/>
                </a:lnTo>
                <a:lnTo>
                  <a:pt x="39" y="35"/>
                </a:lnTo>
                <a:lnTo>
                  <a:pt x="50" y="23"/>
                </a:lnTo>
                <a:lnTo>
                  <a:pt x="66" y="15"/>
                </a:lnTo>
                <a:lnTo>
                  <a:pt x="86" y="8"/>
                </a:lnTo>
                <a:lnTo>
                  <a:pt x="105" y="4"/>
                </a:lnTo>
                <a:lnTo>
                  <a:pt x="125" y="0"/>
                </a:lnTo>
                <a:lnTo>
                  <a:pt x="144" y="4"/>
                </a:lnTo>
                <a:lnTo>
                  <a:pt x="164" y="8"/>
                </a:lnTo>
                <a:lnTo>
                  <a:pt x="180" y="15"/>
                </a:lnTo>
                <a:lnTo>
                  <a:pt x="195" y="23"/>
                </a:lnTo>
                <a:lnTo>
                  <a:pt x="211" y="35"/>
                </a:lnTo>
                <a:lnTo>
                  <a:pt x="223" y="51"/>
                </a:lnTo>
                <a:lnTo>
                  <a:pt x="230" y="66"/>
                </a:lnTo>
                <a:lnTo>
                  <a:pt x="238" y="86"/>
                </a:lnTo>
                <a:lnTo>
                  <a:pt x="242" y="102"/>
                </a:lnTo>
                <a:lnTo>
                  <a:pt x="246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Rectangle 57"/>
          <p:cNvSpPr>
            <a:spLocks noChangeArrowheads="1"/>
          </p:cNvSpPr>
          <p:nvPr/>
        </p:nvSpPr>
        <p:spPr bwMode="auto">
          <a:xfrm>
            <a:off x="6197600" y="42941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34876" name="Freeform 58"/>
          <p:cNvSpPr>
            <a:spLocks/>
          </p:cNvSpPr>
          <p:nvPr/>
        </p:nvSpPr>
        <p:spPr bwMode="auto">
          <a:xfrm>
            <a:off x="6115050" y="4251325"/>
            <a:ext cx="287338" cy="293688"/>
          </a:xfrm>
          <a:custGeom>
            <a:avLst/>
            <a:gdLst>
              <a:gd name="T0" fmla="*/ 341169943 w 242"/>
              <a:gd name="T1" fmla="*/ 172459324 h 246"/>
              <a:gd name="T2" fmla="*/ 341169943 w 242"/>
              <a:gd name="T3" fmla="*/ 206666813 h 246"/>
              <a:gd name="T4" fmla="*/ 335531232 w 242"/>
              <a:gd name="T5" fmla="*/ 228046344 h 246"/>
              <a:gd name="T6" fmla="*/ 325662003 w 242"/>
              <a:gd name="T7" fmla="*/ 256551988 h 246"/>
              <a:gd name="T8" fmla="*/ 308744681 w 242"/>
              <a:gd name="T9" fmla="*/ 279355787 h 246"/>
              <a:gd name="T10" fmla="*/ 291827359 w 242"/>
              <a:gd name="T11" fmla="*/ 300735318 h 246"/>
              <a:gd name="T12" fmla="*/ 274910038 w 242"/>
              <a:gd name="T13" fmla="*/ 317838466 h 246"/>
              <a:gd name="T14" fmla="*/ 253762198 w 242"/>
              <a:gd name="T15" fmla="*/ 329240962 h 246"/>
              <a:gd name="T16" fmla="*/ 225567454 w 242"/>
              <a:gd name="T17" fmla="*/ 340643458 h 246"/>
              <a:gd name="T18" fmla="*/ 198780903 w 242"/>
              <a:gd name="T19" fmla="*/ 344919842 h 246"/>
              <a:gd name="T20" fmla="*/ 170584972 w 242"/>
              <a:gd name="T21" fmla="*/ 350620493 h 246"/>
              <a:gd name="T22" fmla="*/ 142389040 w 242"/>
              <a:gd name="T23" fmla="*/ 344919842 h 246"/>
              <a:gd name="T24" fmla="*/ 115602489 w 242"/>
              <a:gd name="T25" fmla="*/ 340643458 h 246"/>
              <a:gd name="T26" fmla="*/ 93046456 w 242"/>
              <a:gd name="T27" fmla="*/ 329240962 h 246"/>
              <a:gd name="T28" fmla="*/ 71899804 w 242"/>
              <a:gd name="T29" fmla="*/ 317838466 h 246"/>
              <a:gd name="T30" fmla="*/ 49342584 w 242"/>
              <a:gd name="T31" fmla="*/ 300735318 h 246"/>
              <a:gd name="T32" fmla="*/ 32425262 w 242"/>
              <a:gd name="T33" fmla="*/ 279355787 h 246"/>
              <a:gd name="T34" fmla="*/ 15507941 w 242"/>
              <a:gd name="T35" fmla="*/ 256551988 h 246"/>
              <a:gd name="T36" fmla="*/ 5638711 w 242"/>
              <a:gd name="T37" fmla="*/ 228046344 h 246"/>
              <a:gd name="T38" fmla="*/ 0 w 242"/>
              <a:gd name="T39" fmla="*/ 206666813 h 246"/>
              <a:gd name="T40" fmla="*/ 0 w 242"/>
              <a:gd name="T41" fmla="*/ 178161169 h 246"/>
              <a:gd name="T42" fmla="*/ 0 w 242"/>
              <a:gd name="T43" fmla="*/ 145379142 h 246"/>
              <a:gd name="T44" fmla="*/ 5638711 w 242"/>
              <a:gd name="T45" fmla="*/ 122574149 h 246"/>
              <a:gd name="T46" fmla="*/ 15507941 w 242"/>
              <a:gd name="T47" fmla="*/ 94068505 h 246"/>
              <a:gd name="T48" fmla="*/ 32425262 w 242"/>
              <a:gd name="T49" fmla="*/ 72690168 h 246"/>
              <a:gd name="T50" fmla="*/ 49342584 w 242"/>
              <a:gd name="T51" fmla="*/ 49885175 h 246"/>
              <a:gd name="T52" fmla="*/ 71899804 w 242"/>
              <a:gd name="T53" fmla="*/ 32782028 h 246"/>
              <a:gd name="T54" fmla="*/ 93046456 w 242"/>
              <a:gd name="T55" fmla="*/ 21379531 h 246"/>
              <a:gd name="T56" fmla="*/ 115602489 w 242"/>
              <a:gd name="T57" fmla="*/ 11402496 h 246"/>
              <a:gd name="T58" fmla="*/ 142389040 w 242"/>
              <a:gd name="T59" fmla="*/ 5700651 h 246"/>
              <a:gd name="T60" fmla="*/ 170584972 w 242"/>
              <a:gd name="T61" fmla="*/ 0 h 246"/>
              <a:gd name="T62" fmla="*/ 198780903 w 242"/>
              <a:gd name="T63" fmla="*/ 5700651 h 246"/>
              <a:gd name="T64" fmla="*/ 225567454 w 242"/>
              <a:gd name="T65" fmla="*/ 11402496 h 246"/>
              <a:gd name="T66" fmla="*/ 253762198 w 242"/>
              <a:gd name="T67" fmla="*/ 21379531 h 246"/>
              <a:gd name="T68" fmla="*/ 274910038 w 242"/>
              <a:gd name="T69" fmla="*/ 32782028 h 246"/>
              <a:gd name="T70" fmla="*/ 291827359 w 242"/>
              <a:gd name="T71" fmla="*/ 49885175 h 246"/>
              <a:gd name="T72" fmla="*/ 308744681 w 242"/>
              <a:gd name="T73" fmla="*/ 72690168 h 246"/>
              <a:gd name="T74" fmla="*/ 325662003 w 242"/>
              <a:gd name="T75" fmla="*/ 94068505 h 246"/>
              <a:gd name="T76" fmla="*/ 335531232 w 242"/>
              <a:gd name="T77" fmla="*/ 122574149 h 246"/>
              <a:gd name="T78" fmla="*/ 341169943 w 242"/>
              <a:gd name="T79" fmla="*/ 145379142 h 246"/>
              <a:gd name="T80" fmla="*/ 341169943 w 242"/>
              <a:gd name="T81" fmla="*/ 178161169 h 246"/>
              <a:gd name="T82" fmla="*/ 341169943 w 242"/>
              <a:gd name="T83" fmla="*/ 178161169 h 2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6"/>
              <a:gd name="T128" fmla="*/ 242 w 242"/>
              <a:gd name="T129" fmla="*/ 246 h 2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6">
                <a:moveTo>
                  <a:pt x="242" y="121"/>
                </a:moveTo>
                <a:lnTo>
                  <a:pt x="242" y="145"/>
                </a:lnTo>
                <a:lnTo>
                  <a:pt x="238" y="160"/>
                </a:lnTo>
                <a:lnTo>
                  <a:pt x="231" y="180"/>
                </a:lnTo>
                <a:lnTo>
                  <a:pt x="219" y="196"/>
                </a:lnTo>
                <a:lnTo>
                  <a:pt x="207" y="211"/>
                </a:lnTo>
                <a:lnTo>
                  <a:pt x="195" y="223"/>
                </a:lnTo>
                <a:lnTo>
                  <a:pt x="180" y="231"/>
                </a:lnTo>
                <a:lnTo>
                  <a:pt x="160" y="239"/>
                </a:lnTo>
                <a:lnTo>
                  <a:pt x="141" y="242"/>
                </a:lnTo>
                <a:lnTo>
                  <a:pt x="121" y="246"/>
                </a:lnTo>
                <a:lnTo>
                  <a:pt x="101" y="242"/>
                </a:lnTo>
                <a:lnTo>
                  <a:pt x="82" y="239"/>
                </a:lnTo>
                <a:lnTo>
                  <a:pt x="66" y="231"/>
                </a:lnTo>
                <a:lnTo>
                  <a:pt x="51" y="223"/>
                </a:lnTo>
                <a:lnTo>
                  <a:pt x="35" y="211"/>
                </a:lnTo>
                <a:lnTo>
                  <a:pt x="23" y="196"/>
                </a:lnTo>
                <a:lnTo>
                  <a:pt x="11" y="180"/>
                </a:lnTo>
                <a:lnTo>
                  <a:pt x="4" y="160"/>
                </a:lnTo>
                <a:lnTo>
                  <a:pt x="0" y="145"/>
                </a:lnTo>
                <a:lnTo>
                  <a:pt x="0" y="125"/>
                </a:lnTo>
                <a:lnTo>
                  <a:pt x="0" y="102"/>
                </a:lnTo>
                <a:lnTo>
                  <a:pt x="4" y="86"/>
                </a:lnTo>
                <a:lnTo>
                  <a:pt x="11" y="66"/>
                </a:lnTo>
                <a:lnTo>
                  <a:pt x="23" y="51"/>
                </a:lnTo>
                <a:lnTo>
                  <a:pt x="35" y="35"/>
                </a:lnTo>
                <a:lnTo>
                  <a:pt x="51" y="23"/>
                </a:lnTo>
                <a:lnTo>
                  <a:pt x="66" y="15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5"/>
                </a:lnTo>
                <a:lnTo>
                  <a:pt x="195" y="23"/>
                </a:lnTo>
                <a:lnTo>
                  <a:pt x="207" y="35"/>
                </a:lnTo>
                <a:lnTo>
                  <a:pt x="219" y="51"/>
                </a:lnTo>
                <a:lnTo>
                  <a:pt x="231" y="66"/>
                </a:lnTo>
                <a:lnTo>
                  <a:pt x="238" y="86"/>
                </a:lnTo>
                <a:lnTo>
                  <a:pt x="242" y="102"/>
                </a:lnTo>
                <a:lnTo>
                  <a:pt x="242" y="12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59"/>
          <p:cNvSpPr>
            <a:spLocks noChangeShapeType="1"/>
          </p:cNvSpPr>
          <p:nvPr/>
        </p:nvSpPr>
        <p:spPr bwMode="auto">
          <a:xfrm>
            <a:off x="5121275" y="4395788"/>
            <a:ext cx="350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60"/>
          <p:cNvSpPr>
            <a:spLocks noChangeShapeType="1"/>
          </p:cNvSpPr>
          <p:nvPr/>
        </p:nvSpPr>
        <p:spPr bwMode="auto">
          <a:xfrm>
            <a:off x="5764213" y="4395788"/>
            <a:ext cx="3508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Rectangle 61"/>
          <p:cNvSpPr>
            <a:spLocks noChangeArrowheads="1"/>
          </p:cNvSpPr>
          <p:nvPr/>
        </p:nvSpPr>
        <p:spPr bwMode="auto">
          <a:xfrm>
            <a:off x="5522913" y="466566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(b)</a:t>
            </a:r>
            <a:endParaRPr lang="en-US"/>
          </a:p>
        </p:txBody>
      </p:sp>
      <p:sp>
        <p:nvSpPr>
          <p:cNvPr id="34880" name="Rectangle 62"/>
          <p:cNvSpPr>
            <a:spLocks noChangeArrowheads="1"/>
          </p:cNvSpPr>
          <p:nvPr/>
        </p:nvSpPr>
        <p:spPr bwMode="auto">
          <a:xfrm>
            <a:off x="2587625" y="5351463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X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81" name="Rectangle 63"/>
          <p:cNvSpPr>
            <a:spLocks noChangeArrowheads="1"/>
          </p:cNvSpPr>
          <p:nvPr/>
        </p:nvSpPr>
        <p:spPr bwMode="auto">
          <a:xfrm>
            <a:off x="3230563" y="5351463"/>
            <a:ext cx="134937" cy="244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82" name="Line 64"/>
          <p:cNvSpPr>
            <a:spLocks noChangeShapeType="1"/>
          </p:cNvSpPr>
          <p:nvPr/>
        </p:nvSpPr>
        <p:spPr bwMode="auto">
          <a:xfrm>
            <a:off x="2792413" y="5459413"/>
            <a:ext cx="349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Line 65"/>
          <p:cNvSpPr>
            <a:spLocks noChangeShapeType="1"/>
          </p:cNvSpPr>
          <p:nvPr/>
        </p:nvSpPr>
        <p:spPr bwMode="auto">
          <a:xfrm>
            <a:off x="2647950" y="5602288"/>
            <a:ext cx="158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Line 66"/>
          <p:cNvSpPr>
            <a:spLocks noChangeShapeType="1"/>
          </p:cNvSpPr>
          <p:nvPr/>
        </p:nvSpPr>
        <p:spPr bwMode="auto">
          <a:xfrm>
            <a:off x="3365500" y="5662613"/>
            <a:ext cx="0" cy="144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5" name="Freeform 67"/>
          <p:cNvSpPr>
            <a:spLocks/>
          </p:cNvSpPr>
          <p:nvPr/>
        </p:nvSpPr>
        <p:spPr bwMode="auto">
          <a:xfrm>
            <a:off x="3336925" y="5788025"/>
            <a:ext cx="61913" cy="107950"/>
          </a:xfrm>
          <a:custGeom>
            <a:avLst/>
            <a:gdLst>
              <a:gd name="T0" fmla="*/ 0 w 51"/>
              <a:gd name="T1" fmla="*/ 0 h 90"/>
              <a:gd name="T2" fmla="*/ 33896761 w 51"/>
              <a:gd name="T3" fmla="*/ 129480028 h 90"/>
              <a:gd name="T4" fmla="*/ 75161168 w 51"/>
              <a:gd name="T5" fmla="*/ 0 h 90"/>
              <a:gd name="T6" fmla="*/ 0 w 51"/>
              <a:gd name="T7" fmla="*/ 0 h 90"/>
              <a:gd name="T8" fmla="*/ 0 w 51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90"/>
              <a:gd name="T17" fmla="*/ 51 w 5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90">
                <a:moveTo>
                  <a:pt x="0" y="0"/>
                </a:moveTo>
                <a:lnTo>
                  <a:pt x="23" y="90"/>
                </a:lnTo>
                <a:lnTo>
                  <a:pt x="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6" name="Line 68"/>
          <p:cNvSpPr>
            <a:spLocks noChangeShapeType="1"/>
          </p:cNvSpPr>
          <p:nvPr/>
        </p:nvSpPr>
        <p:spPr bwMode="auto">
          <a:xfrm>
            <a:off x="3278188" y="5595938"/>
            <a:ext cx="0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7" name="Line 69"/>
          <p:cNvSpPr>
            <a:spLocks noChangeShapeType="1"/>
          </p:cNvSpPr>
          <p:nvPr/>
        </p:nvSpPr>
        <p:spPr bwMode="auto">
          <a:xfrm>
            <a:off x="2852738" y="6016625"/>
            <a:ext cx="14446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8" name="Freeform 70"/>
          <p:cNvSpPr>
            <a:spLocks/>
          </p:cNvSpPr>
          <p:nvPr/>
        </p:nvSpPr>
        <p:spPr bwMode="auto">
          <a:xfrm>
            <a:off x="2979738" y="5994400"/>
            <a:ext cx="106362" cy="55563"/>
          </a:xfrm>
          <a:custGeom>
            <a:avLst/>
            <a:gdLst>
              <a:gd name="T0" fmla="*/ 0 w 90"/>
              <a:gd name="T1" fmla="*/ 60095522 h 47"/>
              <a:gd name="T2" fmla="*/ 125698612 w 90"/>
              <a:gd name="T3" fmla="*/ 32143787 h 47"/>
              <a:gd name="T4" fmla="*/ 0 w 90"/>
              <a:gd name="T5" fmla="*/ 0 h 47"/>
              <a:gd name="T6" fmla="*/ 0 w 90"/>
              <a:gd name="T7" fmla="*/ 65686106 h 47"/>
              <a:gd name="T8" fmla="*/ 0 w 90"/>
              <a:gd name="T9" fmla="*/ 65686106 h 47"/>
              <a:gd name="T10" fmla="*/ 0 w 90"/>
              <a:gd name="T11" fmla="*/ 60095522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47"/>
              <a:gd name="T20" fmla="*/ 90 w 90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47">
                <a:moveTo>
                  <a:pt x="0" y="43"/>
                </a:moveTo>
                <a:lnTo>
                  <a:pt x="90" y="23"/>
                </a:lnTo>
                <a:lnTo>
                  <a:pt x="0" y="0"/>
                </a:lnTo>
                <a:lnTo>
                  <a:pt x="0" y="47"/>
                </a:lnTo>
                <a:lnTo>
                  <a:pt x="0" y="4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9" name="Rectangle 71"/>
          <p:cNvSpPr>
            <a:spLocks noChangeArrowheads="1"/>
          </p:cNvSpPr>
          <p:nvPr/>
        </p:nvSpPr>
        <p:spPr bwMode="auto">
          <a:xfrm>
            <a:off x="2592388" y="59944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90" name="Rectangle 72"/>
          <p:cNvSpPr>
            <a:spLocks noChangeArrowheads="1"/>
          </p:cNvSpPr>
          <p:nvPr/>
        </p:nvSpPr>
        <p:spPr bwMode="auto">
          <a:xfrm>
            <a:off x="3240088" y="5994400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B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91" name="Rectangle 73"/>
          <p:cNvSpPr>
            <a:spLocks noChangeArrowheads="1"/>
          </p:cNvSpPr>
          <p:nvPr/>
        </p:nvSpPr>
        <p:spPr bwMode="auto">
          <a:xfrm>
            <a:off x="3868738" y="5994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34892" name="Freeform 74"/>
          <p:cNvSpPr>
            <a:spLocks/>
          </p:cNvSpPr>
          <p:nvPr/>
        </p:nvSpPr>
        <p:spPr bwMode="auto">
          <a:xfrm>
            <a:off x="3784600" y="5951538"/>
            <a:ext cx="288925" cy="293687"/>
          </a:xfrm>
          <a:custGeom>
            <a:avLst/>
            <a:gdLst>
              <a:gd name="T0" fmla="*/ 344948990 w 242"/>
              <a:gd name="T1" fmla="*/ 172478689 h 247"/>
              <a:gd name="T2" fmla="*/ 344948990 w 242"/>
              <a:gd name="T3" fmla="*/ 204994715 h 247"/>
              <a:gd name="T4" fmla="*/ 339246900 w 242"/>
              <a:gd name="T5" fmla="*/ 227615748 h 247"/>
              <a:gd name="T6" fmla="*/ 329269436 w 242"/>
              <a:gd name="T7" fmla="*/ 254476813 h 247"/>
              <a:gd name="T8" fmla="*/ 312164360 w 242"/>
              <a:gd name="T9" fmla="*/ 277096657 h 247"/>
              <a:gd name="T10" fmla="*/ 295059284 w 242"/>
              <a:gd name="T11" fmla="*/ 299716501 h 247"/>
              <a:gd name="T12" fmla="*/ 277954207 w 242"/>
              <a:gd name="T13" fmla="*/ 316682573 h 247"/>
              <a:gd name="T14" fmla="*/ 256573757 w 242"/>
              <a:gd name="T15" fmla="*/ 326578755 h 247"/>
              <a:gd name="T16" fmla="*/ 228065695 w 242"/>
              <a:gd name="T17" fmla="*/ 337888677 h 247"/>
              <a:gd name="T18" fmla="*/ 200983155 w 242"/>
              <a:gd name="T19" fmla="*/ 343543638 h 247"/>
              <a:gd name="T20" fmla="*/ 172475092 w 242"/>
              <a:gd name="T21" fmla="*/ 349198599 h 247"/>
              <a:gd name="T22" fmla="*/ 143965836 w 242"/>
              <a:gd name="T23" fmla="*/ 343543638 h 247"/>
              <a:gd name="T24" fmla="*/ 116883295 w 242"/>
              <a:gd name="T25" fmla="*/ 337888677 h 247"/>
              <a:gd name="T26" fmla="*/ 94077323 w 242"/>
              <a:gd name="T27" fmla="*/ 326578755 h 247"/>
              <a:gd name="T28" fmla="*/ 72695679 w 242"/>
              <a:gd name="T29" fmla="*/ 316682573 h 247"/>
              <a:gd name="T30" fmla="*/ 49889707 w 242"/>
              <a:gd name="T31" fmla="*/ 299716501 h 247"/>
              <a:gd name="T32" fmla="*/ 32784630 w 242"/>
              <a:gd name="T33" fmla="*/ 277096657 h 247"/>
              <a:gd name="T34" fmla="*/ 15679554 w 242"/>
              <a:gd name="T35" fmla="*/ 254476813 h 247"/>
              <a:gd name="T36" fmla="*/ 5702090 w 242"/>
              <a:gd name="T37" fmla="*/ 227615748 h 247"/>
              <a:gd name="T38" fmla="*/ 0 w 242"/>
              <a:gd name="T39" fmla="*/ 204994715 h 247"/>
              <a:gd name="T40" fmla="*/ 0 w 242"/>
              <a:gd name="T41" fmla="*/ 178133650 h 247"/>
              <a:gd name="T42" fmla="*/ 0 w 242"/>
              <a:gd name="T43" fmla="*/ 149858845 h 247"/>
              <a:gd name="T44" fmla="*/ 5702090 w 242"/>
              <a:gd name="T45" fmla="*/ 122996591 h 247"/>
              <a:gd name="T46" fmla="*/ 15679554 w 242"/>
              <a:gd name="T47" fmla="*/ 94721786 h 247"/>
              <a:gd name="T48" fmla="*/ 32784630 w 242"/>
              <a:gd name="T49" fmla="*/ 72101942 h 247"/>
              <a:gd name="T50" fmla="*/ 49889707 w 242"/>
              <a:gd name="T51" fmla="*/ 56550799 h 247"/>
              <a:gd name="T52" fmla="*/ 72695679 w 242"/>
              <a:gd name="T53" fmla="*/ 33929766 h 247"/>
              <a:gd name="T54" fmla="*/ 94077323 w 242"/>
              <a:gd name="T55" fmla="*/ 22619844 h 247"/>
              <a:gd name="T56" fmla="*/ 116883295 w 242"/>
              <a:gd name="T57" fmla="*/ 11309922 h 247"/>
              <a:gd name="T58" fmla="*/ 143965836 w 242"/>
              <a:gd name="T59" fmla="*/ 5654961 h 247"/>
              <a:gd name="T60" fmla="*/ 172475092 w 242"/>
              <a:gd name="T61" fmla="*/ 0 h 247"/>
              <a:gd name="T62" fmla="*/ 200983155 w 242"/>
              <a:gd name="T63" fmla="*/ 5654961 h 247"/>
              <a:gd name="T64" fmla="*/ 228065695 w 242"/>
              <a:gd name="T65" fmla="*/ 11309922 h 247"/>
              <a:gd name="T66" fmla="*/ 256573757 w 242"/>
              <a:gd name="T67" fmla="*/ 22619844 h 247"/>
              <a:gd name="T68" fmla="*/ 277954207 w 242"/>
              <a:gd name="T69" fmla="*/ 33929766 h 247"/>
              <a:gd name="T70" fmla="*/ 295059284 w 242"/>
              <a:gd name="T71" fmla="*/ 56550799 h 247"/>
              <a:gd name="T72" fmla="*/ 312164360 w 242"/>
              <a:gd name="T73" fmla="*/ 72101942 h 247"/>
              <a:gd name="T74" fmla="*/ 329269436 w 242"/>
              <a:gd name="T75" fmla="*/ 94721786 h 247"/>
              <a:gd name="T76" fmla="*/ 339246900 w 242"/>
              <a:gd name="T77" fmla="*/ 122996591 h 247"/>
              <a:gd name="T78" fmla="*/ 344948990 w 242"/>
              <a:gd name="T79" fmla="*/ 149858845 h 247"/>
              <a:gd name="T80" fmla="*/ 344948990 w 242"/>
              <a:gd name="T81" fmla="*/ 178133650 h 247"/>
              <a:gd name="T82" fmla="*/ 344948990 w 242"/>
              <a:gd name="T83" fmla="*/ 178133650 h 2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2"/>
              <a:gd name="T127" fmla="*/ 0 h 247"/>
              <a:gd name="T128" fmla="*/ 242 w 242"/>
              <a:gd name="T129" fmla="*/ 247 h 2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2" h="247">
                <a:moveTo>
                  <a:pt x="242" y="122"/>
                </a:moveTo>
                <a:lnTo>
                  <a:pt x="242" y="145"/>
                </a:lnTo>
                <a:lnTo>
                  <a:pt x="238" y="161"/>
                </a:lnTo>
                <a:lnTo>
                  <a:pt x="231" y="180"/>
                </a:lnTo>
                <a:lnTo>
                  <a:pt x="219" y="196"/>
                </a:lnTo>
                <a:lnTo>
                  <a:pt x="207" y="212"/>
                </a:lnTo>
                <a:lnTo>
                  <a:pt x="195" y="224"/>
                </a:lnTo>
                <a:lnTo>
                  <a:pt x="180" y="231"/>
                </a:lnTo>
                <a:lnTo>
                  <a:pt x="160" y="239"/>
                </a:lnTo>
                <a:lnTo>
                  <a:pt x="141" y="243"/>
                </a:lnTo>
                <a:lnTo>
                  <a:pt x="121" y="247"/>
                </a:lnTo>
                <a:lnTo>
                  <a:pt x="101" y="243"/>
                </a:lnTo>
                <a:lnTo>
                  <a:pt x="82" y="239"/>
                </a:lnTo>
                <a:lnTo>
                  <a:pt x="66" y="231"/>
                </a:lnTo>
                <a:lnTo>
                  <a:pt x="51" y="224"/>
                </a:lnTo>
                <a:lnTo>
                  <a:pt x="35" y="212"/>
                </a:lnTo>
                <a:lnTo>
                  <a:pt x="23" y="196"/>
                </a:lnTo>
                <a:lnTo>
                  <a:pt x="11" y="180"/>
                </a:lnTo>
                <a:lnTo>
                  <a:pt x="4" y="161"/>
                </a:lnTo>
                <a:lnTo>
                  <a:pt x="0" y="145"/>
                </a:lnTo>
                <a:lnTo>
                  <a:pt x="0" y="126"/>
                </a:lnTo>
                <a:lnTo>
                  <a:pt x="0" y="106"/>
                </a:lnTo>
                <a:lnTo>
                  <a:pt x="4" y="87"/>
                </a:lnTo>
                <a:lnTo>
                  <a:pt x="11" y="67"/>
                </a:lnTo>
                <a:lnTo>
                  <a:pt x="23" y="51"/>
                </a:lnTo>
                <a:lnTo>
                  <a:pt x="35" y="40"/>
                </a:lnTo>
                <a:lnTo>
                  <a:pt x="51" y="24"/>
                </a:lnTo>
                <a:lnTo>
                  <a:pt x="66" y="16"/>
                </a:lnTo>
                <a:lnTo>
                  <a:pt x="82" y="8"/>
                </a:lnTo>
                <a:lnTo>
                  <a:pt x="101" y="4"/>
                </a:lnTo>
                <a:lnTo>
                  <a:pt x="121" y="0"/>
                </a:lnTo>
                <a:lnTo>
                  <a:pt x="141" y="4"/>
                </a:lnTo>
                <a:lnTo>
                  <a:pt x="160" y="8"/>
                </a:lnTo>
                <a:lnTo>
                  <a:pt x="180" y="16"/>
                </a:lnTo>
                <a:lnTo>
                  <a:pt x="195" y="24"/>
                </a:lnTo>
                <a:lnTo>
                  <a:pt x="207" y="40"/>
                </a:lnTo>
                <a:lnTo>
                  <a:pt x="219" y="51"/>
                </a:lnTo>
                <a:lnTo>
                  <a:pt x="231" y="67"/>
                </a:lnTo>
                <a:lnTo>
                  <a:pt x="238" y="87"/>
                </a:lnTo>
                <a:lnTo>
                  <a:pt x="242" y="106"/>
                </a:lnTo>
                <a:lnTo>
                  <a:pt x="242" y="12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3" name="Line 75"/>
          <p:cNvSpPr>
            <a:spLocks noChangeShapeType="1"/>
          </p:cNvSpPr>
          <p:nvPr/>
        </p:nvSpPr>
        <p:spPr bwMode="auto">
          <a:xfrm>
            <a:off x="2792413" y="6096000"/>
            <a:ext cx="349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4" name="Line 76"/>
          <p:cNvSpPr>
            <a:spLocks noChangeShapeType="1"/>
          </p:cNvSpPr>
          <p:nvPr/>
        </p:nvSpPr>
        <p:spPr bwMode="auto">
          <a:xfrm>
            <a:off x="3435350" y="6096000"/>
            <a:ext cx="349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5" name="Rectangle 77"/>
          <p:cNvSpPr>
            <a:spLocks noChangeArrowheads="1"/>
          </p:cNvSpPr>
          <p:nvPr/>
        </p:nvSpPr>
        <p:spPr bwMode="auto">
          <a:xfrm>
            <a:off x="3203575" y="6372225"/>
            <a:ext cx="236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(c)</a:t>
            </a:r>
            <a:endParaRPr lang="en-US"/>
          </a:p>
        </p:txBody>
      </p:sp>
      <p:sp>
        <p:nvSpPr>
          <p:cNvPr id="34896" name="Rectangle 78"/>
          <p:cNvSpPr>
            <a:spLocks noChangeArrowheads="1"/>
          </p:cNvSpPr>
          <p:nvPr/>
        </p:nvSpPr>
        <p:spPr bwMode="auto">
          <a:xfrm>
            <a:off x="4916488" y="5351463"/>
            <a:ext cx="144462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X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97" name="Rectangle 79"/>
          <p:cNvSpPr>
            <a:spLocks noChangeArrowheads="1"/>
          </p:cNvSpPr>
          <p:nvPr/>
        </p:nvSpPr>
        <p:spPr bwMode="auto">
          <a:xfrm>
            <a:off x="5559425" y="5351463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98" name="Line 80"/>
          <p:cNvSpPr>
            <a:spLocks noChangeShapeType="1"/>
          </p:cNvSpPr>
          <p:nvPr/>
        </p:nvSpPr>
        <p:spPr bwMode="auto">
          <a:xfrm>
            <a:off x="5121275" y="5459413"/>
            <a:ext cx="350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99" name="Line 81"/>
          <p:cNvSpPr>
            <a:spLocks noChangeShapeType="1"/>
          </p:cNvSpPr>
          <p:nvPr/>
        </p:nvSpPr>
        <p:spPr bwMode="auto">
          <a:xfrm>
            <a:off x="4978400" y="5602288"/>
            <a:ext cx="0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0" name="Line 82"/>
          <p:cNvSpPr>
            <a:spLocks noChangeShapeType="1"/>
          </p:cNvSpPr>
          <p:nvPr/>
        </p:nvSpPr>
        <p:spPr bwMode="auto">
          <a:xfrm>
            <a:off x="5614988" y="5602288"/>
            <a:ext cx="4762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1" name="Rectangle 83"/>
          <p:cNvSpPr>
            <a:spLocks noChangeArrowheads="1"/>
          </p:cNvSpPr>
          <p:nvPr/>
        </p:nvSpPr>
        <p:spPr bwMode="auto">
          <a:xfrm>
            <a:off x="4921250" y="59944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902" name="Rectangle 84"/>
          <p:cNvSpPr>
            <a:spLocks noChangeArrowheads="1"/>
          </p:cNvSpPr>
          <p:nvPr/>
        </p:nvSpPr>
        <p:spPr bwMode="auto">
          <a:xfrm>
            <a:off x="5568950" y="5994400"/>
            <a:ext cx="144463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B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903" name="Rectangle 85"/>
          <p:cNvSpPr>
            <a:spLocks noChangeArrowheads="1"/>
          </p:cNvSpPr>
          <p:nvPr/>
        </p:nvSpPr>
        <p:spPr bwMode="auto">
          <a:xfrm>
            <a:off x="6197600" y="5994400"/>
            <a:ext cx="155575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904" name="Line 86"/>
          <p:cNvSpPr>
            <a:spLocks noChangeShapeType="1"/>
          </p:cNvSpPr>
          <p:nvPr/>
        </p:nvSpPr>
        <p:spPr bwMode="auto">
          <a:xfrm>
            <a:off x="5121275" y="6096000"/>
            <a:ext cx="350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5" name="Line 87"/>
          <p:cNvSpPr>
            <a:spLocks noChangeShapeType="1"/>
          </p:cNvSpPr>
          <p:nvPr/>
        </p:nvSpPr>
        <p:spPr bwMode="auto">
          <a:xfrm>
            <a:off x="5824538" y="6016625"/>
            <a:ext cx="14446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6" name="Freeform 88"/>
          <p:cNvSpPr>
            <a:spLocks/>
          </p:cNvSpPr>
          <p:nvPr/>
        </p:nvSpPr>
        <p:spPr bwMode="auto">
          <a:xfrm>
            <a:off x="5946775" y="5994400"/>
            <a:ext cx="106363" cy="55563"/>
          </a:xfrm>
          <a:custGeom>
            <a:avLst/>
            <a:gdLst>
              <a:gd name="T0" fmla="*/ 0 w 90"/>
              <a:gd name="T1" fmla="*/ 60095522 h 47"/>
              <a:gd name="T2" fmla="*/ 125700975 w 90"/>
              <a:gd name="T3" fmla="*/ 32143787 h 47"/>
              <a:gd name="T4" fmla="*/ 5586421 w 90"/>
              <a:gd name="T5" fmla="*/ 0 h 47"/>
              <a:gd name="T6" fmla="*/ 5586421 w 90"/>
              <a:gd name="T7" fmla="*/ 65686106 h 47"/>
              <a:gd name="T8" fmla="*/ 5586421 w 90"/>
              <a:gd name="T9" fmla="*/ 65686106 h 47"/>
              <a:gd name="T10" fmla="*/ 0 w 90"/>
              <a:gd name="T11" fmla="*/ 60095522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47"/>
              <a:gd name="T20" fmla="*/ 90 w 90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47">
                <a:moveTo>
                  <a:pt x="0" y="43"/>
                </a:moveTo>
                <a:lnTo>
                  <a:pt x="90" y="23"/>
                </a:lnTo>
                <a:lnTo>
                  <a:pt x="4" y="0"/>
                </a:lnTo>
                <a:lnTo>
                  <a:pt x="4" y="47"/>
                </a:lnTo>
                <a:lnTo>
                  <a:pt x="0" y="4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7" name="Line 89"/>
          <p:cNvSpPr>
            <a:spLocks noChangeShapeType="1"/>
          </p:cNvSpPr>
          <p:nvPr/>
        </p:nvSpPr>
        <p:spPr bwMode="auto">
          <a:xfrm>
            <a:off x="5764213" y="6096000"/>
            <a:ext cx="3508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08" name="Rectangle 90"/>
          <p:cNvSpPr>
            <a:spLocks noChangeArrowheads="1"/>
          </p:cNvSpPr>
          <p:nvPr/>
        </p:nvSpPr>
        <p:spPr bwMode="auto">
          <a:xfrm>
            <a:off x="5522913" y="6372225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(d)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4F3-33E5-584D-8228-282F2341EAD3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53BBCB-E580-1548-B9DE-1C480FE25CDC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65"/>
            <a:ext cx="6827838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IP Routing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02" y="1063399"/>
            <a:ext cx="8426913" cy="47215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Routing - operational aspects of Internet (NANOG)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Routing - process of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choosing/creating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a path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Router - network node making the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choice on packet path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IP Routing Factors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Network load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Datagram length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Requested service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Physical network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characteristics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SDN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Metrics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Truth - shortest paths usually based on hop counts</a:t>
            </a:r>
            <a:r>
              <a:rPr lang="en-US" sz="2000" dirty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??</a:t>
            </a:r>
            <a:r>
              <a:rPr lang="en-US" sz="2000" dirty="0" smtClean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  <a:endParaRPr lang="en-US" sz="2000" dirty="0">
              <a:solidFill>
                <a:srgbClr val="FF66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Net neutrality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CF51CB-A544-FA49-BBEC-4E1C8A029877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BCC94B-3B97-1F4F-ACCE-23C8C273AFC8}" type="slidenum">
              <a:rPr lang="en-US" sz="1400"/>
              <a:pPr/>
              <a:t>60</a:t>
            </a:fld>
            <a:endParaRPr 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79375"/>
            <a:ext cx="6827837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Convergence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987" y="972059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Getting consistent routing information to all nodes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E.g., all nodes having the same link-state database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Consistent forwarding after convergence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All nodes have the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same</a:t>
            </a:r>
            <a:r>
              <a:rPr lang="en-US" dirty="0">
                <a:latin typeface="Times New Roman" charset="0"/>
                <a:ea typeface="ＭＳ Ｐゴシック" charset="0"/>
              </a:rPr>
              <a:t> link-state database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All nodes forward packets on shortest paths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The next router on the path forwards to the next hop</a:t>
            </a:r>
          </a:p>
        </p:txBody>
      </p:sp>
      <p:sp>
        <p:nvSpPr>
          <p:cNvPr id="37894" name="Oval 4"/>
          <p:cNvSpPr>
            <a:spLocks noChangeArrowheads="1"/>
          </p:cNvSpPr>
          <p:nvPr/>
        </p:nvSpPr>
        <p:spPr bwMode="auto">
          <a:xfrm>
            <a:off x="2433638" y="5033963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5"/>
          <p:cNvSpPr>
            <a:spLocks noChangeArrowheads="1"/>
          </p:cNvSpPr>
          <p:nvPr/>
        </p:nvSpPr>
        <p:spPr bwMode="auto">
          <a:xfrm>
            <a:off x="3295650" y="5705475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3390900" y="4446588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7"/>
          <p:cNvSpPr>
            <a:spLocks noChangeArrowheads="1"/>
          </p:cNvSpPr>
          <p:nvPr/>
        </p:nvSpPr>
        <p:spPr bwMode="auto">
          <a:xfrm>
            <a:off x="4157663" y="5118100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8"/>
          <p:cNvSpPr>
            <a:spLocks noChangeArrowheads="1"/>
          </p:cNvSpPr>
          <p:nvPr/>
        </p:nvSpPr>
        <p:spPr bwMode="auto">
          <a:xfrm>
            <a:off x="5019675" y="5705475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9"/>
          <p:cNvSpPr>
            <a:spLocks noChangeArrowheads="1"/>
          </p:cNvSpPr>
          <p:nvPr/>
        </p:nvSpPr>
        <p:spPr bwMode="auto">
          <a:xfrm>
            <a:off x="5019675" y="4446588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0"/>
          <p:cNvSpPr>
            <a:spLocks noChangeArrowheads="1"/>
          </p:cNvSpPr>
          <p:nvPr/>
        </p:nvSpPr>
        <p:spPr bwMode="auto">
          <a:xfrm>
            <a:off x="4252913" y="6210300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1"/>
          <p:cNvSpPr>
            <a:spLocks noChangeArrowheads="1"/>
          </p:cNvSpPr>
          <p:nvPr/>
        </p:nvSpPr>
        <p:spPr bwMode="auto">
          <a:xfrm>
            <a:off x="5976938" y="5033963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2"/>
          <p:cNvSpPr>
            <a:spLocks noChangeShapeType="1"/>
          </p:cNvSpPr>
          <p:nvPr/>
        </p:nvSpPr>
        <p:spPr bwMode="auto">
          <a:xfrm flipV="1">
            <a:off x="2720975" y="4613275"/>
            <a:ext cx="669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>
            <a:off x="2671763" y="5257800"/>
            <a:ext cx="623887" cy="5318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4"/>
          <p:cNvSpPr>
            <a:spLocks noChangeShapeType="1"/>
          </p:cNvSpPr>
          <p:nvPr/>
        </p:nvSpPr>
        <p:spPr bwMode="auto">
          <a:xfrm>
            <a:off x="3630613" y="4627563"/>
            <a:ext cx="574675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5"/>
          <p:cNvSpPr>
            <a:spLocks noChangeShapeType="1"/>
          </p:cNvSpPr>
          <p:nvPr/>
        </p:nvSpPr>
        <p:spPr bwMode="auto">
          <a:xfrm>
            <a:off x="3535363" y="5873750"/>
            <a:ext cx="717550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Line 16"/>
          <p:cNvSpPr>
            <a:spLocks noChangeShapeType="1"/>
          </p:cNvSpPr>
          <p:nvPr/>
        </p:nvSpPr>
        <p:spPr bwMode="auto">
          <a:xfrm flipV="1">
            <a:off x="3567113" y="5327650"/>
            <a:ext cx="638175" cy="4206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7"/>
          <p:cNvSpPr>
            <a:spLocks noChangeShapeType="1"/>
          </p:cNvSpPr>
          <p:nvPr/>
        </p:nvSpPr>
        <p:spPr bwMode="auto">
          <a:xfrm>
            <a:off x="4397375" y="5341938"/>
            <a:ext cx="654050" cy="392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18"/>
          <p:cNvSpPr>
            <a:spLocks noChangeShapeType="1"/>
          </p:cNvSpPr>
          <p:nvPr/>
        </p:nvSpPr>
        <p:spPr bwMode="auto">
          <a:xfrm flipV="1">
            <a:off x="4492625" y="5916613"/>
            <a:ext cx="59055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Line 19"/>
          <p:cNvSpPr>
            <a:spLocks noChangeShapeType="1"/>
          </p:cNvSpPr>
          <p:nvPr/>
        </p:nvSpPr>
        <p:spPr bwMode="auto">
          <a:xfrm flipV="1">
            <a:off x="4445000" y="5159375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Line 20"/>
          <p:cNvSpPr>
            <a:spLocks noChangeShapeType="1"/>
          </p:cNvSpPr>
          <p:nvPr/>
        </p:nvSpPr>
        <p:spPr bwMode="auto">
          <a:xfrm>
            <a:off x="3646488" y="4557713"/>
            <a:ext cx="1373187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1"/>
          <p:cNvSpPr>
            <a:spLocks noChangeShapeType="1"/>
          </p:cNvSpPr>
          <p:nvPr/>
        </p:nvSpPr>
        <p:spPr bwMode="auto">
          <a:xfrm>
            <a:off x="5291138" y="4656138"/>
            <a:ext cx="7667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Text Box 22"/>
          <p:cNvSpPr txBox="1">
            <a:spLocks noChangeArrowheads="1"/>
          </p:cNvSpPr>
          <p:nvPr/>
        </p:nvSpPr>
        <p:spPr bwMode="auto">
          <a:xfrm>
            <a:off x="2763838" y="4392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37913" name="Text Box 23"/>
          <p:cNvSpPr txBox="1">
            <a:spLocks noChangeArrowheads="1"/>
          </p:cNvSpPr>
          <p:nvPr/>
        </p:nvSpPr>
        <p:spPr bwMode="auto">
          <a:xfrm>
            <a:off x="4121150" y="40433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37914" name="Text Box 24"/>
          <p:cNvSpPr txBox="1">
            <a:spLocks noChangeArrowheads="1"/>
          </p:cNvSpPr>
          <p:nvPr/>
        </p:nvSpPr>
        <p:spPr bwMode="auto">
          <a:xfrm>
            <a:off x="2876550" y="50657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37915" name="Text Box 25"/>
          <p:cNvSpPr txBox="1">
            <a:spLocks noChangeArrowheads="1"/>
          </p:cNvSpPr>
          <p:nvPr/>
        </p:nvSpPr>
        <p:spPr bwMode="auto">
          <a:xfrm>
            <a:off x="3881438" y="44910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7916" name="Text Box 26"/>
          <p:cNvSpPr txBox="1">
            <a:spLocks noChangeArrowheads="1"/>
          </p:cNvSpPr>
          <p:nvPr/>
        </p:nvSpPr>
        <p:spPr bwMode="auto">
          <a:xfrm>
            <a:off x="3578225" y="51355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7917" name="Text Box 27"/>
          <p:cNvSpPr txBox="1">
            <a:spLocks noChangeArrowheads="1"/>
          </p:cNvSpPr>
          <p:nvPr/>
        </p:nvSpPr>
        <p:spPr bwMode="auto">
          <a:xfrm>
            <a:off x="4856163" y="47291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37918" name="Text Box 28"/>
          <p:cNvSpPr txBox="1">
            <a:spLocks noChangeArrowheads="1"/>
          </p:cNvSpPr>
          <p:nvPr/>
        </p:nvSpPr>
        <p:spPr bwMode="auto">
          <a:xfrm>
            <a:off x="5557838" y="43227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7919" name="Text Box 29"/>
          <p:cNvSpPr txBox="1">
            <a:spLocks noChangeArrowheads="1"/>
          </p:cNvSpPr>
          <p:nvPr/>
        </p:nvSpPr>
        <p:spPr bwMode="auto">
          <a:xfrm>
            <a:off x="3530600" y="59483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37920" name="Text Box 30"/>
          <p:cNvSpPr txBox="1">
            <a:spLocks noChangeArrowheads="1"/>
          </p:cNvSpPr>
          <p:nvPr/>
        </p:nvSpPr>
        <p:spPr bwMode="auto">
          <a:xfrm>
            <a:off x="4379913" y="5408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37921" name="Text Box 31"/>
          <p:cNvSpPr txBox="1">
            <a:spLocks noChangeArrowheads="1"/>
          </p:cNvSpPr>
          <p:nvPr/>
        </p:nvSpPr>
        <p:spPr bwMode="auto">
          <a:xfrm>
            <a:off x="4776788" y="5975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8B1DC7-D11B-FF41-A017-1AD667F8591C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0FC456-2632-6A4E-928A-01D15C2D3845}" type="slidenum">
              <a:rPr lang="en-US" sz="1400"/>
              <a:pPr/>
              <a:t>61</a:t>
            </a:fld>
            <a:endParaRPr 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448" y="162818"/>
            <a:ext cx="6827838" cy="95885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Convergence Delay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771" y="1080270"/>
            <a:ext cx="8074641" cy="48622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Sources of convergence delay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Detection latency of failed links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Forwarding incorrect info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Inconsistent link-state database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Flooding of link-state information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Shortest-path computation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Creating the forwarding table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Performance during convergence period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Lost packets due to black holes and TTL expiring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Looping packets consuming resources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Out-of-order packets reaching the destination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Very bad for VoIP, online gaming, and video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134C4D-D60F-A44D-B926-9B32EAF8F00F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B4687D-B6B3-0343-863E-0D810F7835DC}" type="slidenum">
              <a:rPr lang="en-US" sz="1400"/>
              <a:pPr/>
              <a:t>62</a:t>
            </a:fld>
            <a:endParaRPr 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637" y="118253"/>
            <a:ext cx="6827838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Reducing Convergence Delay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75" y="1341521"/>
            <a:ext cx="8714293" cy="48142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Faster detection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Smaller hello timers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Link-layer technologies that can detect failures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Faster flooding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Flooding immediately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Sending link-state packets with high-priority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Faster computation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Faster processors on the routers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Incremental </a:t>
            </a:r>
            <a:r>
              <a:rPr lang="en-US" dirty="0" err="1">
                <a:latin typeface="Times New Roman" charset="0"/>
                <a:ea typeface="ＭＳ Ｐゴシック" charset="0"/>
              </a:rPr>
              <a:t>Dijkstra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algorithm (can rebuild for part of graph)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Faster forwarding-table update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Data structures supporting incremental updates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6235BB-BF8C-BD47-B83D-A56F634515F6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70EC7E-E886-3446-879C-2A0ED95AAB12}" type="slidenum">
              <a:rPr lang="en-US" sz="1400"/>
              <a:pPr/>
              <a:t>63</a:t>
            </a:fld>
            <a:endParaRPr 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816062" cy="1372064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Another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Approach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Distance Vector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256" y="1297434"/>
            <a:ext cx="8287859" cy="45709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Each node maintains a set of triples 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Courier New" charset="0"/>
                <a:ea typeface="ＭＳ Ｐゴシック" charset="0"/>
              </a:rPr>
              <a:t>(Destination, Cost,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NextHop</a:t>
            </a:r>
            <a:r>
              <a:rPr lang="en-US" sz="2000" b="1" dirty="0">
                <a:latin typeface="Courier New" charset="0"/>
                <a:ea typeface="ＭＳ Ｐゴシック" charset="0"/>
              </a:rPr>
              <a:t>)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Directly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connected neighbors exchange </a:t>
            </a: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 table updates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periodically (on the order of several seconds)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whenever table changes (called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triggered</a:t>
            </a:r>
            <a:r>
              <a:rPr lang="en-US" sz="2000" dirty="0">
                <a:latin typeface="Times New Roman" charset="0"/>
                <a:ea typeface="ＭＳ Ｐゴシック" charset="0"/>
              </a:rPr>
              <a:t> update)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Each update is a list of pairs: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(</a:t>
            </a:r>
            <a:r>
              <a:rPr lang="en-US" sz="2000" b="1" dirty="0">
                <a:latin typeface="Courier New" charset="0"/>
                <a:ea typeface="ＭＳ Ｐゴシック" charset="0"/>
              </a:rPr>
              <a:t>Destination, Cost)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Update local table if receive a </a:t>
            </a:r>
            <a:r>
              <a:rPr lang="ja-JP" alt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better</a:t>
            </a:r>
            <a:r>
              <a:rPr lang="ja-JP" alt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route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smaller cost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came from next-hop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Refresh existing routes; delete if they time out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Depend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on neighbor for correct info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Update = what a neighbor knows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DBC0CD-E413-0646-8D82-C499390D7C99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4F40B5-1C3D-F84C-839F-1740F14E2DB7}" type="slidenum">
              <a:rPr lang="en-US" sz="1400"/>
              <a:pPr/>
              <a:t>64</a:t>
            </a:fld>
            <a:endParaRPr lang="en-US" sz="14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179388"/>
            <a:ext cx="6827838" cy="1303337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Distance Vector Algorithm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609" y="1276625"/>
            <a:ext cx="8222965" cy="4749329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c(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x,v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= cost for direct link from x to v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Node x maintains costs of direct links 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c(</a:t>
            </a:r>
            <a:r>
              <a:rPr lang="en-US" sz="2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x,v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)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(y) = estimate of least cost from x to y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Node x maintains distance vector </a:t>
            </a:r>
            <a:r>
              <a:rPr lang="en-US" sz="2000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= [</a:t>
            </a:r>
            <a:r>
              <a:rPr lang="en-US" sz="2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(y): y </a:t>
            </a:r>
            <a:r>
              <a:rPr lang="ru-RU" sz="2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є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N ]</a:t>
            </a:r>
            <a:endParaRPr lang="ru-RU" sz="2000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Node x maintains its neighbors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distance vectors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For each neighbor v, x maintains </a:t>
            </a:r>
            <a:r>
              <a:rPr lang="en-US" sz="2000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= [</a:t>
            </a:r>
            <a:r>
              <a:rPr lang="en-US" sz="2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(y): y </a:t>
            </a:r>
            <a:r>
              <a:rPr lang="ru-RU" sz="20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є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N ]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Each node v periodically sends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to its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neighbors update their own distance vectors</a:t>
            </a:r>
          </a:p>
          <a:p>
            <a:pPr lvl="1"/>
            <a:r>
              <a:rPr lang="en-US" sz="2000" dirty="0" err="1">
                <a:latin typeface="Times New Roman" charset="0"/>
                <a:ea typeface="ＭＳ Ｐゴシック" charset="0"/>
              </a:rPr>
              <a:t>D</a:t>
            </a:r>
            <a:r>
              <a:rPr lang="en-US" sz="2000" baseline="-25000" dirty="0" err="1">
                <a:latin typeface="Times New Roman" charset="0"/>
                <a:ea typeface="ＭＳ Ｐゴシック" charset="0"/>
              </a:rPr>
              <a:t>x</a:t>
            </a:r>
            <a:r>
              <a:rPr lang="en-US" sz="2000" dirty="0">
                <a:latin typeface="Times New Roman" charset="0"/>
                <a:ea typeface="ＭＳ Ｐゴシック" charset="0"/>
              </a:rPr>
              <a:t>(y) </a:t>
            </a:r>
            <a:r>
              <a:rPr lang="en-US" sz="2000" dirty="0">
                <a:latin typeface="Times New Roman" charset="0"/>
                <a:ea typeface="ＭＳ Ｐゴシック" charset="0"/>
                <a:cs typeface="Lucida Grande" charset="0"/>
              </a:rPr>
              <a:t>←</a:t>
            </a:r>
            <a:r>
              <a:rPr lang="en-US" sz="2000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min</a:t>
            </a:r>
            <a:r>
              <a:rPr lang="en-US" sz="2000" baseline="-25000" dirty="0" err="1">
                <a:latin typeface="Times New Roman" charset="0"/>
                <a:ea typeface="ＭＳ Ｐゴシック" charset="0"/>
              </a:rPr>
              <a:t>v</a:t>
            </a:r>
            <a:r>
              <a:rPr lang="en-US" sz="2000" dirty="0">
                <a:latin typeface="Times New Roman" charset="0"/>
                <a:ea typeface="ＭＳ Ｐゴシック" charset="0"/>
              </a:rPr>
              <a:t>{c(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x,v</a:t>
            </a:r>
            <a:r>
              <a:rPr lang="en-US" sz="2000" dirty="0">
                <a:latin typeface="Times New Roman" charset="0"/>
                <a:ea typeface="ＭＳ Ｐゴシック" charset="0"/>
              </a:rPr>
              <a:t>) +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D</a:t>
            </a:r>
            <a:r>
              <a:rPr lang="en-US" sz="2000" baseline="-25000" dirty="0" err="1">
                <a:latin typeface="Times New Roman" charset="0"/>
                <a:ea typeface="ＭＳ Ｐゴシック" charset="0"/>
              </a:rPr>
              <a:t>v</a:t>
            </a:r>
            <a:r>
              <a:rPr lang="en-US" sz="2000" dirty="0">
                <a:latin typeface="Times New Roman" charset="0"/>
                <a:ea typeface="ＭＳ Ｐゴシック" charset="0"/>
              </a:rPr>
              <a:t>(y)}    for each node y </a:t>
            </a:r>
            <a:r>
              <a:rPr lang="en-US" sz="2000" dirty="0">
                <a:latin typeface="ヒラギノ角ゴ Pro W3" charset="0"/>
                <a:ea typeface="ＭＳ Ｐゴシック" charset="0"/>
              </a:rPr>
              <a:t>∊</a:t>
            </a:r>
            <a:r>
              <a:rPr lang="en-US" sz="2000" dirty="0">
                <a:latin typeface="Times New Roman" charset="0"/>
                <a:ea typeface="ＭＳ Ｐゴシック" charset="0"/>
              </a:rPr>
              <a:t> N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Over time, the distance vector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400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converges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5824F6-51A7-884A-A99F-65B6F914B766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D488C-86BA-8E40-9813-9E8F473A42FE}" type="slidenum">
              <a:rPr lang="en-US" sz="1400"/>
              <a:pPr/>
              <a:t>65</a:t>
            </a:fld>
            <a:endParaRPr 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30178" y="210952"/>
            <a:ext cx="6827838" cy="955675"/>
          </a:xfrm>
        </p:spPr>
        <p:txBody>
          <a:bodyPr/>
          <a:lstStyle/>
          <a:p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Distance Vector Algorithm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5449" y="1430746"/>
            <a:ext cx="3670300" cy="3486150"/>
          </a:xfrm>
        </p:spPr>
        <p:txBody>
          <a:bodyPr/>
          <a:lstStyle/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Iterative, asynchronous: </a:t>
            </a:r>
            <a:endParaRPr lang="en-US" sz="2400" dirty="0" smtClean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each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local iteration caused by: </a:t>
            </a:r>
          </a:p>
          <a:p>
            <a:pPr marL="223838" indent="-223838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Local link cost change </a:t>
            </a:r>
          </a:p>
          <a:p>
            <a:pPr marL="223838" indent="-223838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Distance vector update message from neighbor</a:t>
            </a:r>
          </a:p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Distributed: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3838" indent="-223838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Each node notifies neighbors </a:t>
            </a:r>
            <a:r>
              <a:rPr lang="en-US" sz="2000" i="1" dirty="0">
                <a:latin typeface="Times New Roman" charset="0"/>
                <a:ea typeface="ＭＳ Ｐゴシック" charset="0"/>
                <a:cs typeface="ＭＳ Ｐゴシック" charset="0"/>
              </a:rPr>
              <a:t>only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when its DV changes</a:t>
            </a:r>
          </a:p>
          <a:p>
            <a:pPr marL="223838" indent="-223838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Neighbors then notify their neighbors if necessary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4038" name="Group 4"/>
          <p:cNvGrpSpPr>
            <a:grpSpLocks/>
          </p:cNvGrpSpPr>
          <p:nvPr/>
        </p:nvGrpSpPr>
        <p:grpSpPr bwMode="auto">
          <a:xfrm>
            <a:off x="5110163" y="1762125"/>
            <a:ext cx="3840162" cy="4141788"/>
            <a:chOff x="3354" y="954"/>
            <a:chExt cx="2238" cy="2609"/>
          </a:xfrm>
        </p:grpSpPr>
        <p:sp>
          <p:nvSpPr>
            <p:cNvPr id="44040" name="Text Box 5"/>
            <p:cNvSpPr txBox="1">
              <a:spLocks noChangeArrowheads="1"/>
            </p:cNvSpPr>
            <p:nvPr/>
          </p:nvSpPr>
          <p:spPr bwMode="auto">
            <a:xfrm>
              <a:off x="3372" y="954"/>
              <a:ext cx="2220" cy="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accent2"/>
                  </a:solidFill>
                  <a:latin typeface="Arial" charset="0"/>
                </a:rPr>
                <a:t>wait</a:t>
              </a:r>
              <a:r>
                <a:rPr lang="en-US" sz="2000">
                  <a:latin typeface="Arial" charset="0"/>
                </a:rPr>
                <a:t> for (change in local link cost or message from neighbor)</a:t>
              </a:r>
            </a:p>
            <a:p>
              <a:pPr>
                <a:spcBef>
                  <a:spcPct val="50000"/>
                </a:spcBef>
              </a:pPr>
              <a:endParaRPr lang="en-US" sz="20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accent2"/>
                  </a:solidFill>
                  <a:latin typeface="Arial" charset="0"/>
                </a:rPr>
                <a:t>recompute</a:t>
              </a:r>
              <a:r>
                <a:rPr lang="en-US" sz="2000">
                  <a:latin typeface="Arial" charset="0"/>
                </a:rPr>
                <a:t> estimates</a:t>
              </a:r>
            </a:p>
            <a:p>
              <a:pPr>
                <a:spcBef>
                  <a:spcPct val="50000"/>
                </a:spcBef>
              </a:pPr>
              <a:endParaRPr lang="en-US" sz="20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if DV to any destination has changed, </a:t>
              </a:r>
              <a:r>
                <a:rPr lang="en-US" i="1">
                  <a:solidFill>
                    <a:schemeClr val="accent2"/>
                  </a:solidFill>
                  <a:latin typeface="Arial" charset="0"/>
                </a:rPr>
                <a:t>notify</a:t>
              </a:r>
              <a:r>
                <a:rPr lang="en-US" sz="2000">
                  <a:latin typeface="Arial" charset="0"/>
                </a:rPr>
                <a:t> neighbors </a:t>
              </a:r>
              <a:endParaRPr lang="en-US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4041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>
                <a:gd name="T0" fmla="*/ 960 w 978"/>
                <a:gd name="T1" fmla="*/ 2010 h 2256"/>
                <a:gd name="T2" fmla="*/ 961 w 978"/>
                <a:gd name="T3" fmla="*/ 2256 h 2256"/>
                <a:gd name="T4" fmla="*/ 0 w 978"/>
                <a:gd name="T5" fmla="*/ 2256 h 2256"/>
                <a:gd name="T6" fmla="*/ 0 w 978"/>
                <a:gd name="T7" fmla="*/ 0 h 2256"/>
                <a:gd name="T8" fmla="*/ 978 w 978"/>
                <a:gd name="T9" fmla="*/ 0 h 2256"/>
                <a:gd name="T10" fmla="*/ 978 w 978"/>
                <a:gd name="T11" fmla="*/ 155 h 2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8"/>
                <a:gd name="T19" fmla="*/ 0 h 2256"/>
                <a:gd name="T20" fmla="*/ 978 w 978"/>
                <a:gd name="T21" fmla="*/ 2256 h 2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4873625" y="1379538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Comic Sans MS" charset="0"/>
              </a:rPr>
              <a:t>Each node: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57B188-AED8-CA46-BF7A-23BB166BE74A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BE2087-27B5-3F4C-B04D-0B680903D3ED}" type="slidenum">
              <a:rPr lang="en-US" sz="1400"/>
              <a:pPr/>
              <a:t>66</a:t>
            </a:fld>
            <a:endParaRPr lang="en-US" sz="1400"/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 flipH="1">
            <a:off x="45720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241751" y="91890"/>
            <a:ext cx="7197725" cy="11176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Distance Vector Example: Step 0</a:t>
            </a:r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 flipH="1" flipV="1">
            <a:off x="48006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3" name="Line 5"/>
          <p:cNvSpPr>
            <a:spLocks noChangeShapeType="1"/>
          </p:cNvSpPr>
          <p:nvPr/>
        </p:nvSpPr>
        <p:spPr bwMode="auto">
          <a:xfrm flipV="1">
            <a:off x="62484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76962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 flipV="1">
            <a:off x="67818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 flipH="1" flipV="1">
            <a:off x="62484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 flipV="1">
            <a:off x="46482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8" name="Line 10"/>
          <p:cNvSpPr>
            <a:spLocks noChangeShapeType="1"/>
          </p:cNvSpPr>
          <p:nvPr/>
        </p:nvSpPr>
        <p:spPr bwMode="auto">
          <a:xfrm>
            <a:off x="45720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9" name="Oval 11"/>
          <p:cNvSpPr>
            <a:spLocks noChangeArrowheads="1"/>
          </p:cNvSpPr>
          <p:nvPr/>
        </p:nvSpPr>
        <p:spPr bwMode="auto">
          <a:xfrm>
            <a:off x="43434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A</a:t>
            </a:r>
          </a:p>
        </p:txBody>
      </p:sp>
      <p:sp>
        <p:nvSpPr>
          <p:cNvPr id="45070" name="Oval 12"/>
          <p:cNvSpPr>
            <a:spLocks noChangeArrowheads="1"/>
          </p:cNvSpPr>
          <p:nvPr/>
        </p:nvSpPr>
        <p:spPr bwMode="auto">
          <a:xfrm>
            <a:off x="4572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E</a:t>
            </a:r>
          </a:p>
        </p:txBody>
      </p:sp>
      <p:sp>
        <p:nvSpPr>
          <p:cNvPr id="45071" name="Oval 13"/>
          <p:cNvSpPr>
            <a:spLocks noChangeArrowheads="1"/>
          </p:cNvSpPr>
          <p:nvPr/>
        </p:nvSpPr>
        <p:spPr bwMode="auto">
          <a:xfrm>
            <a:off x="60198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F</a:t>
            </a:r>
          </a:p>
        </p:txBody>
      </p:sp>
      <p:sp>
        <p:nvSpPr>
          <p:cNvPr id="45072" name="Oval 14"/>
          <p:cNvSpPr>
            <a:spLocks noChangeArrowheads="1"/>
          </p:cNvSpPr>
          <p:nvPr/>
        </p:nvSpPr>
        <p:spPr bwMode="auto">
          <a:xfrm>
            <a:off x="74676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C</a:t>
            </a:r>
          </a:p>
        </p:txBody>
      </p:sp>
      <p:sp>
        <p:nvSpPr>
          <p:cNvPr id="45073" name="Oval 15"/>
          <p:cNvSpPr>
            <a:spLocks noChangeArrowheads="1"/>
          </p:cNvSpPr>
          <p:nvPr/>
        </p:nvSpPr>
        <p:spPr bwMode="auto">
          <a:xfrm>
            <a:off x="80010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D</a:t>
            </a:r>
          </a:p>
        </p:txBody>
      </p:sp>
      <p:sp>
        <p:nvSpPr>
          <p:cNvPr id="45074" name="Oval 16"/>
          <p:cNvSpPr>
            <a:spLocks noChangeArrowheads="1"/>
          </p:cNvSpPr>
          <p:nvPr/>
        </p:nvSpPr>
        <p:spPr bwMode="auto">
          <a:xfrm>
            <a:off x="65532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B</a:t>
            </a:r>
          </a:p>
        </p:txBody>
      </p:sp>
      <p:sp>
        <p:nvSpPr>
          <p:cNvPr id="45075" name="Text Box 17"/>
          <p:cNvSpPr txBox="1">
            <a:spLocks noChangeArrowheads="1"/>
          </p:cNvSpPr>
          <p:nvPr/>
        </p:nvSpPr>
        <p:spPr bwMode="auto">
          <a:xfrm>
            <a:off x="4343400" y="2514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2</a:t>
            </a:r>
          </a:p>
        </p:txBody>
      </p:sp>
      <p:sp>
        <p:nvSpPr>
          <p:cNvPr id="45076" name="Text Box 18"/>
          <p:cNvSpPr txBox="1">
            <a:spLocks noChangeArrowheads="1"/>
          </p:cNvSpPr>
          <p:nvPr/>
        </p:nvSpPr>
        <p:spPr bwMode="auto">
          <a:xfrm>
            <a:off x="5410200" y="190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45077" name="Text Box 19"/>
          <p:cNvSpPr txBox="1">
            <a:spLocks noChangeArrowheads="1"/>
          </p:cNvSpPr>
          <p:nvPr/>
        </p:nvSpPr>
        <p:spPr bwMode="auto">
          <a:xfrm>
            <a:off x="5105400" y="2743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6</a:t>
            </a:r>
          </a:p>
        </p:txBody>
      </p:sp>
      <p:sp>
        <p:nvSpPr>
          <p:cNvPr id="45078" name="Text Box 20"/>
          <p:cNvSpPr txBox="1">
            <a:spLocks noChangeArrowheads="1"/>
          </p:cNvSpPr>
          <p:nvPr/>
        </p:nvSpPr>
        <p:spPr bwMode="auto">
          <a:xfrm>
            <a:off x="5638800" y="3352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4</a:t>
            </a:r>
          </a:p>
        </p:txBody>
      </p:sp>
      <p:sp>
        <p:nvSpPr>
          <p:cNvPr id="45079" name="Text Box 21"/>
          <p:cNvSpPr txBox="1">
            <a:spLocks noChangeArrowheads="1"/>
          </p:cNvSpPr>
          <p:nvPr/>
        </p:nvSpPr>
        <p:spPr bwMode="auto">
          <a:xfrm>
            <a:off x="6553200" y="2971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5080" name="Text Box 22"/>
          <p:cNvSpPr txBox="1">
            <a:spLocks noChangeArrowheads="1"/>
          </p:cNvSpPr>
          <p:nvPr/>
        </p:nvSpPr>
        <p:spPr bwMode="auto">
          <a:xfrm>
            <a:off x="6705600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5081" name="Text Box 23"/>
          <p:cNvSpPr txBox="1">
            <a:spLocks noChangeArrowheads="1"/>
          </p:cNvSpPr>
          <p:nvPr/>
        </p:nvSpPr>
        <p:spPr bwMode="auto">
          <a:xfrm>
            <a:off x="7924800" y="2362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5082" name="Text Box 24"/>
          <p:cNvSpPr txBox="1">
            <a:spLocks noChangeArrowheads="1"/>
          </p:cNvSpPr>
          <p:nvPr/>
        </p:nvSpPr>
        <p:spPr bwMode="auto">
          <a:xfrm>
            <a:off x="7391400" y="320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graphicFrame>
        <p:nvGraphicFramePr>
          <p:cNvPr id="85017" name="Group 25"/>
          <p:cNvGraphicFramePr>
            <a:graphicFrameLocks noGrp="1"/>
          </p:cNvGraphicFramePr>
          <p:nvPr/>
        </p:nvGraphicFramePr>
        <p:xfrm>
          <a:off x="685800" y="167005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053" name="Group 61"/>
          <p:cNvGraphicFramePr>
            <a:graphicFrameLocks noGrp="1"/>
          </p:cNvGraphicFramePr>
          <p:nvPr/>
        </p:nvGraphicFramePr>
        <p:xfrm>
          <a:off x="2286000" y="167005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089" name="Group 97"/>
          <p:cNvGraphicFramePr>
            <a:graphicFrameLocks noGrp="1"/>
          </p:cNvGraphicFramePr>
          <p:nvPr/>
        </p:nvGraphicFramePr>
        <p:xfrm>
          <a:off x="685800" y="4108450"/>
          <a:ext cx="1600200" cy="2438399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6350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25" name="Group 133"/>
          <p:cNvGraphicFramePr>
            <a:graphicFrameLocks noGrp="1"/>
          </p:cNvGraphicFramePr>
          <p:nvPr/>
        </p:nvGraphicFramePr>
        <p:xfrm>
          <a:off x="2286000" y="410845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61" name="Group 169"/>
          <p:cNvGraphicFramePr>
            <a:graphicFrameLocks noGrp="1"/>
          </p:cNvGraphicFramePr>
          <p:nvPr/>
        </p:nvGraphicFramePr>
        <p:xfrm>
          <a:off x="3886200" y="410845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97" name="Group 205"/>
          <p:cNvGraphicFramePr>
            <a:graphicFrameLocks noGrp="1"/>
          </p:cNvGraphicFramePr>
          <p:nvPr/>
        </p:nvGraphicFramePr>
        <p:xfrm>
          <a:off x="5486400" y="410845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299" name="Text Box 241"/>
          <p:cNvSpPr txBox="1">
            <a:spLocks noChangeArrowheads="1"/>
          </p:cNvSpPr>
          <p:nvPr/>
        </p:nvSpPr>
        <p:spPr bwMode="auto">
          <a:xfrm>
            <a:off x="914400" y="1295400"/>
            <a:ext cx="228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Helvetica" charset="0"/>
              </a:rPr>
              <a:t>Optimum 1-hop paths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74835F-12AA-C444-84D0-71F85A58B8FF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E60576-6514-494E-86CF-630354ED797A}" type="slidenum">
              <a:rPr lang="en-US" sz="1400"/>
              <a:pPr/>
              <a:t>67</a:t>
            </a:fld>
            <a:endParaRPr 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39" y="0"/>
            <a:ext cx="7291388" cy="114935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Distance Vector Example: Step 2</a:t>
            </a:r>
          </a:p>
        </p:txBody>
      </p:sp>
      <p:graphicFrame>
        <p:nvGraphicFramePr>
          <p:cNvPr id="86019" name="Group 3"/>
          <p:cNvGraphicFramePr>
            <a:graphicFrameLocks noGrp="1"/>
          </p:cNvGraphicFramePr>
          <p:nvPr/>
        </p:nvGraphicFramePr>
        <p:xfrm>
          <a:off x="685800" y="16764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55" name="Group 39"/>
          <p:cNvGraphicFramePr>
            <a:graphicFrameLocks noGrp="1"/>
          </p:cNvGraphicFramePr>
          <p:nvPr/>
        </p:nvGraphicFramePr>
        <p:xfrm>
          <a:off x="2286000" y="16764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91" name="Group 75"/>
          <p:cNvGraphicFramePr>
            <a:graphicFrameLocks noGrp="1"/>
          </p:cNvGraphicFramePr>
          <p:nvPr/>
        </p:nvGraphicFramePr>
        <p:xfrm>
          <a:off x="6858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127" name="Group 111"/>
          <p:cNvGraphicFramePr>
            <a:graphicFrameLocks noGrp="1"/>
          </p:cNvGraphicFramePr>
          <p:nvPr/>
        </p:nvGraphicFramePr>
        <p:xfrm>
          <a:off x="22860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163" name="Group 147"/>
          <p:cNvGraphicFramePr>
            <a:graphicFrameLocks noGrp="1"/>
          </p:cNvGraphicFramePr>
          <p:nvPr/>
        </p:nvGraphicFramePr>
        <p:xfrm>
          <a:off x="38862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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199" name="Group 183"/>
          <p:cNvGraphicFramePr>
            <a:graphicFrameLocks noGrp="1"/>
          </p:cNvGraphicFramePr>
          <p:nvPr/>
        </p:nvGraphicFramePr>
        <p:xfrm>
          <a:off x="54864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301" name="Text Box 219"/>
          <p:cNvSpPr txBox="1">
            <a:spLocks noChangeArrowheads="1"/>
          </p:cNvSpPr>
          <p:nvPr/>
        </p:nvSpPr>
        <p:spPr bwMode="auto">
          <a:xfrm>
            <a:off x="914400" y="1295400"/>
            <a:ext cx="228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Helvetica" charset="0"/>
              </a:rPr>
              <a:t>Optimum 2-hop paths</a:t>
            </a:r>
          </a:p>
        </p:txBody>
      </p:sp>
      <p:sp>
        <p:nvSpPr>
          <p:cNvPr id="46302" name="Line 220"/>
          <p:cNvSpPr>
            <a:spLocks noChangeShapeType="1"/>
          </p:cNvSpPr>
          <p:nvPr/>
        </p:nvSpPr>
        <p:spPr bwMode="auto">
          <a:xfrm flipH="1">
            <a:off x="45720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303" name="Line 221"/>
          <p:cNvSpPr>
            <a:spLocks noChangeShapeType="1"/>
          </p:cNvSpPr>
          <p:nvPr/>
        </p:nvSpPr>
        <p:spPr bwMode="auto">
          <a:xfrm flipH="1" flipV="1">
            <a:off x="48006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304" name="Line 222"/>
          <p:cNvSpPr>
            <a:spLocks noChangeShapeType="1"/>
          </p:cNvSpPr>
          <p:nvPr/>
        </p:nvSpPr>
        <p:spPr bwMode="auto">
          <a:xfrm flipV="1">
            <a:off x="62484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305" name="Line 223"/>
          <p:cNvSpPr>
            <a:spLocks noChangeShapeType="1"/>
          </p:cNvSpPr>
          <p:nvPr/>
        </p:nvSpPr>
        <p:spPr bwMode="auto">
          <a:xfrm>
            <a:off x="76962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306" name="Line 224"/>
          <p:cNvSpPr>
            <a:spLocks noChangeShapeType="1"/>
          </p:cNvSpPr>
          <p:nvPr/>
        </p:nvSpPr>
        <p:spPr bwMode="auto">
          <a:xfrm flipV="1">
            <a:off x="67818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307" name="Line 225"/>
          <p:cNvSpPr>
            <a:spLocks noChangeShapeType="1"/>
          </p:cNvSpPr>
          <p:nvPr/>
        </p:nvSpPr>
        <p:spPr bwMode="auto">
          <a:xfrm flipH="1" flipV="1">
            <a:off x="62484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308" name="Line 226"/>
          <p:cNvSpPr>
            <a:spLocks noChangeShapeType="1"/>
          </p:cNvSpPr>
          <p:nvPr/>
        </p:nvSpPr>
        <p:spPr bwMode="auto">
          <a:xfrm flipV="1">
            <a:off x="46482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309" name="Line 227"/>
          <p:cNvSpPr>
            <a:spLocks noChangeShapeType="1"/>
          </p:cNvSpPr>
          <p:nvPr/>
        </p:nvSpPr>
        <p:spPr bwMode="auto">
          <a:xfrm>
            <a:off x="45720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310" name="Oval 228"/>
          <p:cNvSpPr>
            <a:spLocks noChangeArrowheads="1"/>
          </p:cNvSpPr>
          <p:nvPr/>
        </p:nvSpPr>
        <p:spPr bwMode="auto">
          <a:xfrm>
            <a:off x="43434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A</a:t>
            </a:r>
          </a:p>
        </p:txBody>
      </p:sp>
      <p:sp>
        <p:nvSpPr>
          <p:cNvPr id="46311" name="Oval 229"/>
          <p:cNvSpPr>
            <a:spLocks noChangeArrowheads="1"/>
          </p:cNvSpPr>
          <p:nvPr/>
        </p:nvSpPr>
        <p:spPr bwMode="auto">
          <a:xfrm>
            <a:off x="4572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E</a:t>
            </a:r>
          </a:p>
        </p:txBody>
      </p:sp>
      <p:sp>
        <p:nvSpPr>
          <p:cNvPr id="46312" name="Oval 230"/>
          <p:cNvSpPr>
            <a:spLocks noChangeArrowheads="1"/>
          </p:cNvSpPr>
          <p:nvPr/>
        </p:nvSpPr>
        <p:spPr bwMode="auto">
          <a:xfrm>
            <a:off x="60198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F</a:t>
            </a:r>
          </a:p>
        </p:txBody>
      </p:sp>
      <p:sp>
        <p:nvSpPr>
          <p:cNvPr id="46313" name="Oval 231"/>
          <p:cNvSpPr>
            <a:spLocks noChangeArrowheads="1"/>
          </p:cNvSpPr>
          <p:nvPr/>
        </p:nvSpPr>
        <p:spPr bwMode="auto">
          <a:xfrm>
            <a:off x="74676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C</a:t>
            </a:r>
          </a:p>
        </p:txBody>
      </p:sp>
      <p:sp>
        <p:nvSpPr>
          <p:cNvPr id="46314" name="Oval 232"/>
          <p:cNvSpPr>
            <a:spLocks noChangeArrowheads="1"/>
          </p:cNvSpPr>
          <p:nvPr/>
        </p:nvSpPr>
        <p:spPr bwMode="auto">
          <a:xfrm>
            <a:off x="80010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D</a:t>
            </a:r>
          </a:p>
        </p:txBody>
      </p:sp>
      <p:sp>
        <p:nvSpPr>
          <p:cNvPr id="46315" name="Oval 233"/>
          <p:cNvSpPr>
            <a:spLocks noChangeArrowheads="1"/>
          </p:cNvSpPr>
          <p:nvPr/>
        </p:nvSpPr>
        <p:spPr bwMode="auto">
          <a:xfrm>
            <a:off x="65532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B</a:t>
            </a:r>
          </a:p>
        </p:txBody>
      </p:sp>
      <p:sp>
        <p:nvSpPr>
          <p:cNvPr id="46316" name="Text Box 234"/>
          <p:cNvSpPr txBox="1">
            <a:spLocks noChangeArrowheads="1"/>
          </p:cNvSpPr>
          <p:nvPr/>
        </p:nvSpPr>
        <p:spPr bwMode="auto">
          <a:xfrm>
            <a:off x="4343400" y="2514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2</a:t>
            </a:r>
          </a:p>
        </p:txBody>
      </p:sp>
      <p:sp>
        <p:nvSpPr>
          <p:cNvPr id="46317" name="Text Box 235"/>
          <p:cNvSpPr txBox="1">
            <a:spLocks noChangeArrowheads="1"/>
          </p:cNvSpPr>
          <p:nvPr/>
        </p:nvSpPr>
        <p:spPr bwMode="auto">
          <a:xfrm>
            <a:off x="5410200" y="190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46318" name="Text Box 236"/>
          <p:cNvSpPr txBox="1">
            <a:spLocks noChangeArrowheads="1"/>
          </p:cNvSpPr>
          <p:nvPr/>
        </p:nvSpPr>
        <p:spPr bwMode="auto">
          <a:xfrm>
            <a:off x="5105400" y="2743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6</a:t>
            </a:r>
          </a:p>
        </p:txBody>
      </p:sp>
      <p:sp>
        <p:nvSpPr>
          <p:cNvPr id="46319" name="Text Box 237"/>
          <p:cNvSpPr txBox="1">
            <a:spLocks noChangeArrowheads="1"/>
          </p:cNvSpPr>
          <p:nvPr/>
        </p:nvSpPr>
        <p:spPr bwMode="auto">
          <a:xfrm>
            <a:off x="5638800" y="3352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4</a:t>
            </a:r>
          </a:p>
        </p:txBody>
      </p:sp>
      <p:sp>
        <p:nvSpPr>
          <p:cNvPr id="46320" name="Text Box 238"/>
          <p:cNvSpPr txBox="1">
            <a:spLocks noChangeArrowheads="1"/>
          </p:cNvSpPr>
          <p:nvPr/>
        </p:nvSpPr>
        <p:spPr bwMode="auto">
          <a:xfrm>
            <a:off x="6553200" y="2971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6321" name="Text Box 239"/>
          <p:cNvSpPr txBox="1">
            <a:spLocks noChangeArrowheads="1"/>
          </p:cNvSpPr>
          <p:nvPr/>
        </p:nvSpPr>
        <p:spPr bwMode="auto">
          <a:xfrm>
            <a:off x="6705600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6322" name="Text Box 240"/>
          <p:cNvSpPr txBox="1">
            <a:spLocks noChangeArrowheads="1"/>
          </p:cNvSpPr>
          <p:nvPr/>
        </p:nvSpPr>
        <p:spPr bwMode="auto">
          <a:xfrm>
            <a:off x="7924800" y="2362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6323" name="Text Box 241"/>
          <p:cNvSpPr txBox="1">
            <a:spLocks noChangeArrowheads="1"/>
          </p:cNvSpPr>
          <p:nvPr/>
        </p:nvSpPr>
        <p:spPr bwMode="auto">
          <a:xfrm>
            <a:off x="7391400" y="320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19FBA-8508-6540-BEDF-30B968DDDB94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E1E21D-48CE-4D46-ABC4-87C89CA82887}" type="slidenum">
              <a:rPr lang="en-US" sz="1400"/>
              <a:pPr/>
              <a:t>68</a:t>
            </a:fld>
            <a:endParaRPr lang="en-US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755" y="75822"/>
            <a:ext cx="7283450" cy="1131888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Distance Vector Example: Step 3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/>
        </p:nvGraphicFramePr>
        <p:xfrm>
          <a:off x="685800" y="16764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079" name="Group 39"/>
          <p:cNvGraphicFramePr>
            <a:graphicFrameLocks noGrp="1"/>
          </p:cNvGraphicFramePr>
          <p:nvPr/>
        </p:nvGraphicFramePr>
        <p:xfrm>
          <a:off x="2286000" y="16764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115" name="Group 75"/>
          <p:cNvGraphicFramePr>
            <a:graphicFrameLocks noGrp="1"/>
          </p:cNvGraphicFramePr>
          <p:nvPr/>
        </p:nvGraphicFramePr>
        <p:xfrm>
          <a:off x="6858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151" name="Group 111"/>
          <p:cNvGraphicFramePr>
            <a:graphicFrameLocks noGrp="1"/>
          </p:cNvGraphicFramePr>
          <p:nvPr/>
        </p:nvGraphicFramePr>
        <p:xfrm>
          <a:off x="22860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187" name="Group 147"/>
          <p:cNvGraphicFramePr>
            <a:graphicFrameLocks noGrp="1"/>
          </p:cNvGraphicFramePr>
          <p:nvPr/>
        </p:nvGraphicFramePr>
        <p:xfrm>
          <a:off x="38862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223" name="Group 183"/>
          <p:cNvGraphicFramePr>
            <a:graphicFrameLocks noGrp="1"/>
          </p:cNvGraphicFramePr>
          <p:nvPr/>
        </p:nvGraphicFramePr>
        <p:xfrm>
          <a:off x="54864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325" name="Text Box 219"/>
          <p:cNvSpPr txBox="1">
            <a:spLocks noChangeArrowheads="1"/>
          </p:cNvSpPr>
          <p:nvPr/>
        </p:nvSpPr>
        <p:spPr bwMode="auto">
          <a:xfrm>
            <a:off x="914400" y="1282700"/>
            <a:ext cx="228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Helvetica" charset="0"/>
              </a:rPr>
              <a:t>Optimum 3-hop paths</a:t>
            </a:r>
          </a:p>
        </p:txBody>
      </p:sp>
      <p:sp>
        <p:nvSpPr>
          <p:cNvPr id="47326" name="Line 220"/>
          <p:cNvSpPr>
            <a:spLocks noChangeShapeType="1"/>
          </p:cNvSpPr>
          <p:nvPr/>
        </p:nvSpPr>
        <p:spPr bwMode="auto">
          <a:xfrm flipH="1">
            <a:off x="45720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327" name="Line 221"/>
          <p:cNvSpPr>
            <a:spLocks noChangeShapeType="1"/>
          </p:cNvSpPr>
          <p:nvPr/>
        </p:nvSpPr>
        <p:spPr bwMode="auto">
          <a:xfrm flipH="1" flipV="1">
            <a:off x="48006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328" name="Line 222"/>
          <p:cNvSpPr>
            <a:spLocks noChangeShapeType="1"/>
          </p:cNvSpPr>
          <p:nvPr/>
        </p:nvSpPr>
        <p:spPr bwMode="auto">
          <a:xfrm flipV="1">
            <a:off x="62484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329" name="Line 223"/>
          <p:cNvSpPr>
            <a:spLocks noChangeShapeType="1"/>
          </p:cNvSpPr>
          <p:nvPr/>
        </p:nvSpPr>
        <p:spPr bwMode="auto">
          <a:xfrm>
            <a:off x="76962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330" name="Line 224"/>
          <p:cNvSpPr>
            <a:spLocks noChangeShapeType="1"/>
          </p:cNvSpPr>
          <p:nvPr/>
        </p:nvSpPr>
        <p:spPr bwMode="auto">
          <a:xfrm flipV="1">
            <a:off x="67818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331" name="Line 225"/>
          <p:cNvSpPr>
            <a:spLocks noChangeShapeType="1"/>
          </p:cNvSpPr>
          <p:nvPr/>
        </p:nvSpPr>
        <p:spPr bwMode="auto">
          <a:xfrm flipH="1" flipV="1">
            <a:off x="62484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332" name="Line 226"/>
          <p:cNvSpPr>
            <a:spLocks noChangeShapeType="1"/>
          </p:cNvSpPr>
          <p:nvPr/>
        </p:nvSpPr>
        <p:spPr bwMode="auto">
          <a:xfrm flipV="1">
            <a:off x="46482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333" name="Line 227"/>
          <p:cNvSpPr>
            <a:spLocks noChangeShapeType="1"/>
          </p:cNvSpPr>
          <p:nvPr/>
        </p:nvSpPr>
        <p:spPr bwMode="auto">
          <a:xfrm>
            <a:off x="45720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334" name="Oval 228"/>
          <p:cNvSpPr>
            <a:spLocks noChangeArrowheads="1"/>
          </p:cNvSpPr>
          <p:nvPr/>
        </p:nvSpPr>
        <p:spPr bwMode="auto">
          <a:xfrm>
            <a:off x="43434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A</a:t>
            </a:r>
          </a:p>
        </p:txBody>
      </p:sp>
      <p:sp>
        <p:nvSpPr>
          <p:cNvPr id="47335" name="Oval 229"/>
          <p:cNvSpPr>
            <a:spLocks noChangeArrowheads="1"/>
          </p:cNvSpPr>
          <p:nvPr/>
        </p:nvSpPr>
        <p:spPr bwMode="auto">
          <a:xfrm>
            <a:off x="4572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E</a:t>
            </a:r>
          </a:p>
        </p:txBody>
      </p:sp>
      <p:sp>
        <p:nvSpPr>
          <p:cNvPr id="47336" name="Oval 230"/>
          <p:cNvSpPr>
            <a:spLocks noChangeArrowheads="1"/>
          </p:cNvSpPr>
          <p:nvPr/>
        </p:nvSpPr>
        <p:spPr bwMode="auto">
          <a:xfrm>
            <a:off x="60198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F</a:t>
            </a:r>
          </a:p>
        </p:txBody>
      </p:sp>
      <p:sp>
        <p:nvSpPr>
          <p:cNvPr id="47337" name="Oval 231"/>
          <p:cNvSpPr>
            <a:spLocks noChangeArrowheads="1"/>
          </p:cNvSpPr>
          <p:nvPr/>
        </p:nvSpPr>
        <p:spPr bwMode="auto">
          <a:xfrm>
            <a:off x="74676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C</a:t>
            </a:r>
          </a:p>
        </p:txBody>
      </p:sp>
      <p:sp>
        <p:nvSpPr>
          <p:cNvPr id="47338" name="Oval 232"/>
          <p:cNvSpPr>
            <a:spLocks noChangeArrowheads="1"/>
          </p:cNvSpPr>
          <p:nvPr/>
        </p:nvSpPr>
        <p:spPr bwMode="auto">
          <a:xfrm>
            <a:off x="80010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D</a:t>
            </a:r>
          </a:p>
        </p:txBody>
      </p:sp>
      <p:sp>
        <p:nvSpPr>
          <p:cNvPr id="47339" name="Oval 233"/>
          <p:cNvSpPr>
            <a:spLocks noChangeArrowheads="1"/>
          </p:cNvSpPr>
          <p:nvPr/>
        </p:nvSpPr>
        <p:spPr bwMode="auto">
          <a:xfrm>
            <a:off x="65532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B</a:t>
            </a:r>
          </a:p>
        </p:txBody>
      </p:sp>
      <p:sp>
        <p:nvSpPr>
          <p:cNvPr id="47340" name="Text Box 234"/>
          <p:cNvSpPr txBox="1">
            <a:spLocks noChangeArrowheads="1"/>
          </p:cNvSpPr>
          <p:nvPr/>
        </p:nvSpPr>
        <p:spPr bwMode="auto">
          <a:xfrm>
            <a:off x="4343400" y="2514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2</a:t>
            </a:r>
          </a:p>
        </p:txBody>
      </p:sp>
      <p:sp>
        <p:nvSpPr>
          <p:cNvPr id="47341" name="Text Box 235"/>
          <p:cNvSpPr txBox="1">
            <a:spLocks noChangeArrowheads="1"/>
          </p:cNvSpPr>
          <p:nvPr/>
        </p:nvSpPr>
        <p:spPr bwMode="auto">
          <a:xfrm>
            <a:off x="5410200" y="190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47342" name="Text Box 236"/>
          <p:cNvSpPr txBox="1">
            <a:spLocks noChangeArrowheads="1"/>
          </p:cNvSpPr>
          <p:nvPr/>
        </p:nvSpPr>
        <p:spPr bwMode="auto">
          <a:xfrm>
            <a:off x="5105400" y="2743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6</a:t>
            </a:r>
          </a:p>
        </p:txBody>
      </p:sp>
      <p:sp>
        <p:nvSpPr>
          <p:cNvPr id="47343" name="Text Box 237"/>
          <p:cNvSpPr txBox="1">
            <a:spLocks noChangeArrowheads="1"/>
          </p:cNvSpPr>
          <p:nvPr/>
        </p:nvSpPr>
        <p:spPr bwMode="auto">
          <a:xfrm>
            <a:off x="5638800" y="3352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4</a:t>
            </a:r>
          </a:p>
        </p:txBody>
      </p:sp>
      <p:sp>
        <p:nvSpPr>
          <p:cNvPr id="47344" name="Text Box 238"/>
          <p:cNvSpPr txBox="1">
            <a:spLocks noChangeArrowheads="1"/>
          </p:cNvSpPr>
          <p:nvPr/>
        </p:nvSpPr>
        <p:spPr bwMode="auto">
          <a:xfrm>
            <a:off x="6553200" y="2971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7345" name="Text Box 239"/>
          <p:cNvSpPr txBox="1">
            <a:spLocks noChangeArrowheads="1"/>
          </p:cNvSpPr>
          <p:nvPr/>
        </p:nvSpPr>
        <p:spPr bwMode="auto">
          <a:xfrm>
            <a:off x="6705600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7346" name="Text Box 240"/>
          <p:cNvSpPr txBox="1">
            <a:spLocks noChangeArrowheads="1"/>
          </p:cNvSpPr>
          <p:nvPr/>
        </p:nvSpPr>
        <p:spPr bwMode="auto">
          <a:xfrm>
            <a:off x="7924800" y="2362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7347" name="Text Box 241"/>
          <p:cNvSpPr txBox="1">
            <a:spLocks noChangeArrowheads="1"/>
          </p:cNvSpPr>
          <p:nvPr/>
        </p:nvSpPr>
        <p:spPr bwMode="auto">
          <a:xfrm>
            <a:off x="7391400" y="320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0B9DF0-219F-9C4B-847F-702F40895D28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BCEEA0-B0CE-A945-99A8-89478DAAF7AB}" type="slidenum">
              <a:rPr lang="en-US" sz="1400"/>
              <a:pPr/>
              <a:t>69</a:t>
            </a:fld>
            <a:endParaRPr 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77800"/>
            <a:ext cx="7283450" cy="1131888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DV Link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Failures: Set cost  to infinity: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&amp; - Changes propagate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37219" name="Group 3"/>
          <p:cNvGraphicFramePr>
            <a:graphicFrameLocks noGrp="1"/>
          </p:cNvGraphicFramePr>
          <p:nvPr/>
        </p:nvGraphicFramePr>
        <p:xfrm>
          <a:off x="685800" y="16764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255" name="Group 39"/>
          <p:cNvGraphicFramePr>
            <a:graphicFrameLocks noGrp="1"/>
          </p:cNvGraphicFramePr>
          <p:nvPr/>
        </p:nvGraphicFramePr>
        <p:xfrm>
          <a:off x="2286000" y="16764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291" name="Group 75"/>
          <p:cNvGraphicFramePr>
            <a:graphicFrameLocks noGrp="1"/>
          </p:cNvGraphicFramePr>
          <p:nvPr/>
        </p:nvGraphicFramePr>
        <p:xfrm>
          <a:off x="6858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327" name="Group 111"/>
          <p:cNvGraphicFramePr>
            <a:graphicFrameLocks noGrp="1"/>
          </p:cNvGraphicFramePr>
          <p:nvPr/>
        </p:nvGraphicFramePr>
        <p:xfrm>
          <a:off x="22860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363" name="Group 147"/>
          <p:cNvGraphicFramePr>
            <a:graphicFrameLocks noGrp="1"/>
          </p:cNvGraphicFramePr>
          <p:nvPr/>
        </p:nvGraphicFramePr>
        <p:xfrm>
          <a:off x="38862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399" name="Group 183"/>
          <p:cNvGraphicFramePr>
            <a:graphicFrameLocks noGrp="1"/>
          </p:cNvGraphicFramePr>
          <p:nvPr/>
        </p:nvGraphicFramePr>
        <p:xfrm>
          <a:off x="5486400" y="4102100"/>
          <a:ext cx="1600200" cy="2438399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Table for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&amp;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349" name="Text Box 219"/>
          <p:cNvSpPr txBox="1">
            <a:spLocks noChangeArrowheads="1"/>
          </p:cNvSpPr>
          <p:nvPr/>
        </p:nvSpPr>
        <p:spPr bwMode="auto">
          <a:xfrm>
            <a:off x="914400" y="1282700"/>
            <a:ext cx="228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Helvetica" charset="0"/>
              </a:rPr>
              <a:t>Optimum 3-hop paths</a:t>
            </a:r>
          </a:p>
        </p:txBody>
      </p:sp>
      <p:sp>
        <p:nvSpPr>
          <p:cNvPr id="48350" name="Line 220"/>
          <p:cNvSpPr>
            <a:spLocks noChangeShapeType="1"/>
          </p:cNvSpPr>
          <p:nvPr/>
        </p:nvSpPr>
        <p:spPr bwMode="auto">
          <a:xfrm flipH="1">
            <a:off x="45720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351" name="Line 221"/>
          <p:cNvSpPr>
            <a:spLocks noChangeShapeType="1"/>
          </p:cNvSpPr>
          <p:nvPr/>
        </p:nvSpPr>
        <p:spPr bwMode="auto">
          <a:xfrm flipH="1" flipV="1">
            <a:off x="48006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352" name="Line 222"/>
          <p:cNvSpPr>
            <a:spLocks noChangeShapeType="1"/>
          </p:cNvSpPr>
          <p:nvPr/>
        </p:nvSpPr>
        <p:spPr bwMode="auto">
          <a:xfrm flipV="1">
            <a:off x="62484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353" name="Line 223"/>
          <p:cNvSpPr>
            <a:spLocks noChangeShapeType="1"/>
          </p:cNvSpPr>
          <p:nvPr/>
        </p:nvSpPr>
        <p:spPr bwMode="auto">
          <a:xfrm>
            <a:off x="76962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354" name="Line 224"/>
          <p:cNvSpPr>
            <a:spLocks noChangeShapeType="1"/>
          </p:cNvSpPr>
          <p:nvPr/>
        </p:nvSpPr>
        <p:spPr bwMode="auto">
          <a:xfrm flipV="1">
            <a:off x="67818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355" name="Line 225"/>
          <p:cNvSpPr>
            <a:spLocks noChangeShapeType="1"/>
          </p:cNvSpPr>
          <p:nvPr/>
        </p:nvSpPr>
        <p:spPr bwMode="auto">
          <a:xfrm flipH="1" flipV="1">
            <a:off x="62484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356" name="Line 226"/>
          <p:cNvSpPr>
            <a:spLocks noChangeShapeType="1"/>
          </p:cNvSpPr>
          <p:nvPr/>
        </p:nvSpPr>
        <p:spPr bwMode="auto">
          <a:xfrm flipV="1">
            <a:off x="46482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357" name="Line 227"/>
          <p:cNvSpPr>
            <a:spLocks noChangeShapeType="1"/>
          </p:cNvSpPr>
          <p:nvPr/>
        </p:nvSpPr>
        <p:spPr bwMode="auto">
          <a:xfrm>
            <a:off x="45720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358" name="Oval 228"/>
          <p:cNvSpPr>
            <a:spLocks noChangeArrowheads="1"/>
          </p:cNvSpPr>
          <p:nvPr/>
        </p:nvSpPr>
        <p:spPr bwMode="auto">
          <a:xfrm>
            <a:off x="43434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A</a:t>
            </a:r>
          </a:p>
        </p:txBody>
      </p:sp>
      <p:sp>
        <p:nvSpPr>
          <p:cNvPr id="48359" name="Oval 229"/>
          <p:cNvSpPr>
            <a:spLocks noChangeArrowheads="1"/>
          </p:cNvSpPr>
          <p:nvPr/>
        </p:nvSpPr>
        <p:spPr bwMode="auto">
          <a:xfrm>
            <a:off x="4572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E</a:t>
            </a:r>
          </a:p>
        </p:txBody>
      </p:sp>
      <p:sp>
        <p:nvSpPr>
          <p:cNvPr id="48360" name="Oval 230"/>
          <p:cNvSpPr>
            <a:spLocks noChangeArrowheads="1"/>
          </p:cNvSpPr>
          <p:nvPr/>
        </p:nvSpPr>
        <p:spPr bwMode="auto">
          <a:xfrm>
            <a:off x="60198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F</a:t>
            </a:r>
          </a:p>
        </p:txBody>
      </p:sp>
      <p:sp>
        <p:nvSpPr>
          <p:cNvPr id="48361" name="Oval 231"/>
          <p:cNvSpPr>
            <a:spLocks noChangeArrowheads="1"/>
          </p:cNvSpPr>
          <p:nvPr/>
        </p:nvSpPr>
        <p:spPr bwMode="auto">
          <a:xfrm>
            <a:off x="74676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C</a:t>
            </a:r>
          </a:p>
        </p:txBody>
      </p:sp>
      <p:sp>
        <p:nvSpPr>
          <p:cNvPr id="48362" name="Oval 232"/>
          <p:cNvSpPr>
            <a:spLocks noChangeArrowheads="1"/>
          </p:cNvSpPr>
          <p:nvPr/>
        </p:nvSpPr>
        <p:spPr bwMode="auto">
          <a:xfrm>
            <a:off x="80010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D</a:t>
            </a:r>
          </a:p>
        </p:txBody>
      </p:sp>
      <p:sp>
        <p:nvSpPr>
          <p:cNvPr id="48363" name="Oval 233"/>
          <p:cNvSpPr>
            <a:spLocks noChangeArrowheads="1"/>
          </p:cNvSpPr>
          <p:nvPr/>
        </p:nvSpPr>
        <p:spPr bwMode="auto">
          <a:xfrm>
            <a:off x="65532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FFFF99"/>
                </a:solidFill>
                <a:latin typeface="Helvetica" charset="0"/>
              </a:rPr>
              <a:t>B</a:t>
            </a:r>
          </a:p>
        </p:txBody>
      </p:sp>
      <p:sp>
        <p:nvSpPr>
          <p:cNvPr id="48364" name="Text Box 234"/>
          <p:cNvSpPr txBox="1">
            <a:spLocks noChangeArrowheads="1"/>
          </p:cNvSpPr>
          <p:nvPr/>
        </p:nvSpPr>
        <p:spPr bwMode="auto">
          <a:xfrm>
            <a:off x="4343400" y="2514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2</a:t>
            </a:r>
          </a:p>
        </p:txBody>
      </p:sp>
      <p:sp>
        <p:nvSpPr>
          <p:cNvPr id="48365" name="Text Box 235"/>
          <p:cNvSpPr txBox="1">
            <a:spLocks noChangeArrowheads="1"/>
          </p:cNvSpPr>
          <p:nvPr/>
        </p:nvSpPr>
        <p:spPr bwMode="auto">
          <a:xfrm>
            <a:off x="5410200" y="190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48366" name="Text Box 236"/>
          <p:cNvSpPr txBox="1">
            <a:spLocks noChangeArrowheads="1"/>
          </p:cNvSpPr>
          <p:nvPr/>
        </p:nvSpPr>
        <p:spPr bwMode="auto">
          <a:xfrm>
            <a:off x="5105400" y="2743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6</a:t>
            </a:r>
          </a:p>
        </p:txBody>
      </p:sp>
      <p:sp>
        <p:nvSpPr>
          <p:cNvPr id="48367" name="Text Box 237"/>
          <p:cNvSpPr txBox="1">
            <a:spLocks noChangeArrowheads="1"/>
          </p:cNvSpPr>
          <p:nvPr/>
        </p:nvSpPr>
        <p:spPr bwMode="auto">
          <a:xfrm>
            <a:off x="5638800" y="3352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4</a:t>
            </a:r>
          </a:p>
        </p:txBody>
      </p:sp>
      <p:sp>
        <p:nvSpPr>
          <p:cNvPr id="48368" name="Text Box 238"/>
          <p:cNvSpPr txBox="1">
            <a:spLocks noChangeArrowheads="1"/>
          </p:cNvSpPr>
          <p:nvPr/>
        </p:nvSpPr>
        <p:spPr bwMode="auto">
          <a:xfrm>
            <a:off x="6553200" y="2971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8369" name="Text Box 239"/>
          <p:cNvSpPr txBox="1">
            <a:spLocks noChangeArrowheads="1"/>
          </p:cNvSpPr>
          <p:nvPr/>
        </p:nvSpPr>
        <p:spPr bwMode="auto">
          <a:xfrm>
            <a:off x="6705600" y="1981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8370" name="Text Box 240"/>
          <p:cNvSpPr txBox="1">
            <a:spLocks noChangeArrowheads="1"/>
          </p:cNvSpPr>
          <p:nvPr/>
        </p:nvSpPr>
        <p:spPr bwMode="auto">
          <a:xfrm>
            <a:off x="7924800" y="2362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1</a:t>
            </a:r>
          </a:p>
        </p:txBody>
      </p:sp>
      <p:sp>
        <p:nvSpPr>
          <p:cNvPr id="48371" name="Text Box 241"/>
          <p:cNvSpPr txBox="1">
            <a:spLocks noChangeArrowheads="1"/>
          </p:cNvSpPr>
          <p:nvPr/>
        </p:nvSpPr>
        <p:spPr bwMode="auto">
          <a:xfrm>
            <a:off x="7391400" y="3200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Helvetica" charset="0"/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49381" y="5247215"/>
            <a:ext cx="125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What about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D’s table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9059"/>
            <a:ext cx="7008555" cy="936341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Routers</a:t>
            </a:r>
            <a:br>
              <a:rPr lang="en-US" sz="4000" dirty="0" smtClean="0">
                <a:latin typeface="Gill Sans MT" charset="0"/>
              </a:rPr>
            </a:br>
            <a:r>
              <a:rPr lang="en-US" sz="4000" dirty="0" smtClean="0">
                <a:latin typeface="Gill Sans MT" charset="0"/>
              </a:rPr>
              <a:t> </a:t>
            </a:r>
            <a:r>
              <a:rPr lang="en-US" sz="4000" dirty="0">
                <a:latin typeface="Gill Sans MT" charset="0"/>
              </a:rPr>
              <a:t>architecture overview</a:t>
            </a:r>
            <a:endParaRPr lang="en-US" dirty="0">
              <a:latin typeface="Gill Sans MT" charset="0"/>
            </a:endParaRPr>
          </a:p>
        </p:txBody>
      </p:sp>
      <p:grpSp>
        <p:nvGrpSpPr>
          <p:cNvPr id="52226" name="Group 60"/>
          <p:cNvGrpSpPr>
            <a:grpSpLocks/>
          </p:cNvGrpSpPr>
          <p:nvPr/>
        </p:nvGrpSpPr>
        <p:grpSpPr bwMode="auto">
          <a:xfrm>
            <a:off x="2787650" y="3333750"/>
            <a:ext cx="1609725" cy="2343150"/>
            <a:chOff x="2418" y="1882"/>
            <a:chExt cx="1014" cy="1476"/>
          </a:xfrm>
        </p:grpSpPr>
        <p:sp>
          <p:nvSpPr>
            <p:cNvPr id="5227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800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/>
                <a:t>fabric</a:t>
              </a:r>
            </a:p>
          </p:txBody>
        </p:sp>
      </p:grpSp>
      <p:sp>
        <p:nvSpPr>
          <p:cNvPr id="52227" name="Rectangle 46"/>
          <p:cNvSpPr>
            <a:spLocks noChangeArrowheads="1"/>
          </p:cNvSpPr>
          <p:nvPr/>
        </p:nvSpPr>
        <p:spPr bwMode="auto">
          <a:xfrm>
            <a:off x="2805113" y="2371725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Text Box 47"/>
          <p:cNvSpPr txBox="1">
            <a:spLocks noChangeArrowheads="1"/>
          </p:cNvSpPr>
          <p:nvPr/>
        </p:nvSpPr>
        <p:spPr bwMode="auto">
          <a:xfrm>
            <a:off x="2982913" y="2413000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processor</a:t>
            </a:r>
          </a:p>
        </p:txBody>
      </p:sp>
      <p:sp>
        <p:nvSpPr>
          <p:cNvPr id="52229" name="Line 50"/>
          <p:cNvSpPr>
            <a:spLocks noChangeShapeType="1"/>
          </p:cNvSpPr>
          <p:nvPr/>
        </p:nvSpPr>
        <p:spPr bwMode="auto">
          <a:xfrm>
            <a:off x="3533775" y="2890838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744538" y="3348038"/>
            <a:ext cx="2033587" cy="566737"/>
            <a:chOff x="930" y="1989"/>
            <a:chExt cx="1482" cy="357"/>
          </a:xfrm>
        </p:grpSpPr>
        <p:sp>
          <p:nvSpPr>
            <p:cNvPr id="5227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1" name="Group 18"/>
          <p:cNvGrpSpPr>
            <a:grpSpLocks/>
          </p:cNvGrpSpPr>
          <p:nvPr/>
        </p:nvGrpSpPr>
        <p:grpSpPr bwMode="auto">
          <a:xfrm>
            <a:off x="733425" y="5086350"/>
            <a:ext cx="2058988" cy="566738"/>
            <a:chOff x="930" y="1989"/>
            <a:chExt cx="1482" cy="357"/>
          </a:xfrm>
        </p:grpSpPr>
        <p:sp>
          <p:nvSpPr>
            <p:cNvPr id="5226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2" name="Group 29"/>
          <p:cNvGrpSpPr>
            <a:grpSpLocks/>
          </p:cNvGrpSpPr>
          <p:nvPr/>
        </p:nvGrpSpPr>
        <p:grpSpPr bwMode="auto">
          <a:xfrm rot="2656396">
            <a:off x="1363663" y="4238625"/>
            <a:ext cx="546100" cy="546100"/>
            <a:chOff x="354" y="2715"/>
            <a:chExt cx="344" cy="344"/>
          </a:xfrm>
        </p:grpSpPr>
        <p:sp>
          <p:nvSpPr>
            <p:cNvPr id="5226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3" name="Text Box 57"/>
          <p:cNvSpPr txBox="1">
            <a:spLocks noChangeArrowheads="1"/>
          </p:cNvSpPr>
          <p:nvPr/>
        </p:nvSpPr>
        <p:spPr bwMode="auto">
          <a:xfrm>
            <a:off x="639763" y="573246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router input ports</a:t>
            </a:r>
          </a:p>
        </p:txBody>
      </p:sp>
      <p:grpSp>
        <p:nvGrpSpPr>
          <p:cNvPr id="52234" name="Group 37"/>
          <p:cNvGrpSpPr>
            <a:grpSpLocks/>
          </p:cNvGrpSpPr>
          <p:nvPr/>
        </p:nvGrpSpPr>
        <p:grpSpPr bwMode="auto">
          <a:xfrm>
            <a:off x="4344988" y="3352800"/>
            <a:ext cx="1957387" cy="566738"/>
            <a:chOff x="-51" y="2454"/>
            <a:chExt cx="1482" cy="357"/>
          </a:xfrm>
        </p:grpSpPr>
        <p:grpSp>
          <p:nvGrpSpPr>
            <p:cNvPr id="5225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6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5" name="Group 38"/>
          <p:cNvGrpSpPr>
            <a:grpSpLocks/>
          </p:cNvGrpSpPr>
          <p:nvPr/>
        </p:nvGrpSpPr>
        <p:grpSpPr bwMode="auto">
          <a:xfrm>
            <a:off x="4364038" y="5086350"/>
            <a:ext cx="2011362" cy="566738"/>
            <a:chOff x="-51" y="2454"/>
            <a:chExt cx="1482" cy="357"/>
          </a:xfrm>
        </p:grpSpPr>
        <p:grpSp>
          <p:nvGrpSpPr>
            <p:cNvPr id="5225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5225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5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236" name="Group 51"/>
          <p:cNvGrpSpPr>
            <a:grpSpLocks/>
          </p:cNvGrpSpPr>
          <p:nvPr/>
        </p:nvGrpSpPr>
        <p:grpSpPr bwMode="auto">
          <a:xfrm rot="2656396">
            <a:off x="5230813" y="4229100"/>
            <a:ext cx="546100" cy="546100"/>
            <a:chOff x="354" y="2715"/>
            <a:chExt cx="344" cy="344"/>
          </a:xfrm>
        </p:grpSpPr>
        <p:sp>
          <p:nvSpPr>
            <p:cNvPr id="5224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7" name="Text Box 58"/>
          <p:cNvSpPr txBox="1">
            <a:spLocks noChangeArrowheads="1"/>
          </p:cNvSpPr>
          <p:nvPr/>
        </p:nvSpPr>
        <p:spPr bwMode="auto">
          <a:xfrm>
            <a:off x="4664075" y="5773738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router output ports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143250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40513" y="3179763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i="1">
                <a:solidFill>
                  <a:srgbClr val="CC0000"/>
                </a:solidFill>
              </a:rPr>
              <a:t>forwarding data plane  </a:t>
            </a:r>
            <a:r>
              <a:rPr lang="en-US" sz="1600"/>
              <a:t>(hardware) operttes in nanosecond timeframe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3125" y="2076450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i="1">
                <a:solidFill>
                  <a:srgbClr val="CC0000"/>
                </a:solidFill>
              </a:rPr>
              <a:t>routing, management</a:t>
            </a:r>
          </a:p>
          <a:p>
            <a:pPr algn="r"/>
            <a:r>
              <a:rPr lang="en-US" sz="1600" i="1">
                <a:solidFill>
                  <a:srgbClr val="CC0000"/>
                </a:solidFill>
              </a:rPr>
              <a:t>control plane </a:t>
            </a:r>
            <a:r>
              <a:rPr lang="en-US" sz="1600"/>
              <a:t>(software)</a:t>
            </a:r>
          </a:p>
          <a:p>
            <a:pPr algn="r"/>
            <a:r>
              <a:rPr lang="en-US" sz="1600"/>
              <a:t>operates in millisecond </a:t>
            </a:r>
          </a:p>
          <a:p>
            <a:pPr algn="r"/>
            <a:r>
              <a:rPr lang="en-US" sz="1600"/>
              <a:t>time frame</a:t>
            </a:r>
          </a:p>
        </p:txBody>
      </p:sp>
      <p:sp>
        <p:nvSpPr>
          <p:cNvPr id="52242" name="Freeform 10"/>
          <p:cNvSpPr>
            <a:spLocks/>
          </p:cNvSpPr>
          <p:nvPr/>
        </p:nvSpPr>
        <p:spPr bwMode="auto">
          <a:xfrm>
            <a:off x="2198688" y="2667000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43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106 w 8802811"/>
              <a:gd name="T1" fmla="*/ 0 h 2197979"/>
              <a:gd name="T2" fmla="*/ 8288733 w 8802811"/>
              <a:gd name="T3" fmla="*/ 352707 h 2197979"/>
              <a:gd name="T4" fmla="*/ 8300945 w 8802811"/>
              <a:gd name="T5" fmla="*/ 985142 h 2197979"/>
              <a:gd name="T6" fmla="*/ 8313157 w 8802811"/>
              <a:gd name="T7" fmla="*/ 1204063 h 2197979"/>
              <a:gd name="T8" fmla="*/ 8337573 w 8802811"/>
              <a:gd name="T9" fmla="*/ 1374335 h 2197979"/>
              <a:gd name="T10" fmla="*/ 8313157 w 8802811"/>
              <a:gd name="T11" fmla="*/ 1301360 h 2197979"/>
              <a:gd name="T12" fmla="*/ 8300945 w 8802811"/>
              <a:gd name="T13" fmla="*/ 1216224 h 2197979"/>
              <a:gd name="T14" fmla="*/ 8288733 w 8802811"/>
              <a:gd name="T15" fmla="*/ 1167577 h 2197979"/>
              <a:gd name="T16" fmla="*/ 8252106 w 8802811"/>
              <a:gd name="T17" fmla="*/ 985142 h 2197979"/>
              <a:gd name="T18" fmla="*/ 8239894 w 8802811"/>
              <a:gd name="T19" fmla="*/ 851357 h 2197979"/>
              <a:gd name="T20" fmla="*/ 8215466 w 8802811"/>
              <a:gd name="T21" fmla="*/ 681086 h 2197979"/>
              <a:gd name="T22" fmla="*/ 8203254 w 8802811"/>
              <a:gd name="T23" fmla="*/ 547302 h 2197979"/>
              <a:gd name="T24" fmla="*/ 8178839 w 8802811"/>
              <a:gd name="T25" fmla="*/ 547302 h 2197979"/>
              <a:gd name="T26" fmla="*/ 8178839 w 8802811"/>
              <a:gd name="T27" fmla="*/ 547302 h 2197979"/>
              <a:gd name="T28" fmla="*/ 8410838 w 8802811"/>
              <a:gd name="T29" fmla="*/ 620274 h 2197979"/>
              <a:gd name="T30" fmla="*/ 8471893 w 8802811"/>
              <a:gd name="T31" fmla="*/ 681086 h 2197979"/>
              <a:gd name="T32" fmla="*/ 8557363 w 8802811"/>
              <a:gd name="T33" fmla="*/ 790546 h 2197979"/>
              <a:gd name="T34" fmla="*/ 8581787 w 8802811"/>
              <a:gd name="T35" fmla="*/ 863520 h 2197979"/>
              <a:gd name="T36" fmla="*/ 8618427 w 8802811"/>
              <a:gd name="T37" fmla="*/ 948655 h 2197979"/>
              <a:gd name="T38" fmla="*/ 8691690 w 8802811"/>
              <a:gd name="T39" fmla="*/ 1179738 h 2197979"/>
              <a:gd name="T40" fmla="*/ 8703889 w 8802811"/>
              <a:gd name="T41" fmla="*/ 1252712 h 2197979"/>
              <a:gd name="T42" fmla="*/ 8716105 w 8802811"/>
              <a:gd name="T43" fmla="*/ 1337848 h 2197979"/>
              <a:gd name="T44" fmla="*/ 8740529 w 8802811"/>
              <a:gd name="T45" fmla="*/ 1398658 h 2197979"/>
              <a:gd name="T46" fmla="*/ 8801584 w 8802811"/>
              <a:gd name="T47" fmla="*/ 1398658 h 2197979"/>
              <a:gd name="T48" fmla="*/ 8801584 w 8802811"/>
              <a:gd name="T49" fmla="*/ 1398658 h 2197979"/>
              <a:gd name="T50" fmla="*/ 8789368 w 8802811"/>
              <a:gd name="T51" fmla="*/ 1666229 h 2197979"/>
              <a:gd name="T52" fmla="*/ 8789368 w 8802811"/>
              <a:gd name="T53" fmla="*/ 1666229 h 2197979"/>
              <a:gd name="T54" fmla="*/ 8703889 w 8802811"/>
              <a:gd name="T55" fmla="*/ 1568931 h 2197979"/>
              <a:gd name="T56" fmla="*/ 8642842 w 8802811"/>
              <a:gd name="T57" fmla="*/ 1508118 h 2197979"/>
              <a:gd name="T58" fmla="*/ 8581787 w 8802811"/>
              <a:gd name="T59" fmla="*/ 1410821 h 2197979"/>
              <a:gd name="T60" fmla="*/ 8508524 w 8802811"/>
              <a:gd name="T61" fmla="*/ 1325685 h 2197979"/>
              <a:gd name="T62" fmla="*/ 8435261 w 8802811"/>
              <a:gd name="T63" fmla="*/ 1228387 h 2197979"/>
              <a:gd name="T64" fmla="*/ 8300945 w 8802811"/>
              <a:gd name="T65" fmla="*/ 1033790 h 2197979"/>
              <a:gd name="T66" fmla="*/ 8227678 w 8802811"/>
              <a:gd name="T67" fmla="*/ 912168 h 2197979"/>
              <a:gd name="T68" fmla="*/ 8215466 w 8802811"/>
              <a:gd name="T69" fmla="*/ 875682 h 2197979"/>
              <a:gd name="T70" fmla="*/ 8191051 w 8802811"/>
              <a:gd name="T71" fmla="*/ 839194 h 2197979"/>
              <a:gd name="T72" fmla="*/ 8178839 w 8802811"/>
              <a:gd name="T73" fmla="*/ 790546 h 2197979"/>
              <a:gd name="T74" fmla="*/ 8129991 w 8802811"/>
              <a:gd name="T75" fmla="*/ 717572 h 2197979"/>
              <a:gd name="T76" fmla="*/ 8117788 w 8802811"/>
              <a:gd name="T77" fmla="*/ 705410 h 2197979"/>
              <a:gd name="T78" fmla="*/ 8215466 w 8802811"/>
              <a:gd name="T79" fmla="*/ 778383 h 2197979"/>
              <a:gd name="T80" fmla="*/ 8252106 w 8802811"/>
              <a:gd name="T81" fmla="*/ 814870 h 2197979"/>
              <a:gd name="T82" fmla="*/ 8361996 w 8802811"/>
              <a:gd name="T83" fmla="*/ 912168 h 2197979"/>
              <a:gd name="T84" fmla="*/ 8435261 w 8802811"/>
              <a:gd name="T85" fmla="*/ 1009466 h 2197979"/>
              <a:gd name="T86" fmla="*/ 8471893 w 8802811"/>
              <a:gd name="T87" fmla="*/ 1045954 h 2197979"/>
              <a:gd name="T88" fmla="*/ 8459685 w 8802811"/>
              <a:gd name="T89" fmla="*/ 1033790 h 2197979"/>
              <a:gd name="T90" fmla="*/ 632656 w 8802811"/>
              <a:gd name="T91" fmla="*/ 2152719 h 2197979"/>
              <a:gd name="T92" fmla="*/ 1524038 w 8802811"/>
              <a:gd name="T93" fmla="*/ 2189205 h 2197979"/>
              <a:gd name="T94" fmla="*/ 1035614 w 8802811"/>
              <a:gd name="T95" fmla="*/ 2152719 h 2197979"/>
              <a:gd name="T96" fmla="*/ 547181 w 8802811"/>
              <a:gd name="T97" fmla="*/ 2104070 h 2197979"/>
              <a:gd name="T98" fmla="*/ 70968 w 8802811"/>
              <a:gd name="T99" fmla="*/ 207974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52271" idx="0"/>
          </p:cNvCxnSpPr>
          <p:nvPr/>
        </p:nvCxnSpPr>
        <p:spPr bwMode="auto">
          <a:xfrm rot="5400000">
            <a:off x="1215231" y="3729832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Content Placeholder 1"/>
          <p:cNvSpPr>
            <a:spLocks noGrp="1"/>
          </p:cNvSpPr>
          <p:nvPr>
            <p:ph idx="1"/>
          </p:nvPr>
        </p:nvSpPr>
        <p:spPr>
          <a:xfrm>
            <a:off x="533400" y="1287463"/>
            <a:ext cx="7772400" cy="585787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high-level view of generic router architecture:</a:t>
            </a:r>
          </a:p>
        </p:txBody>
      </p:sp>
    </p:spTree>
    <p:extLst>
      <p:ext uri="{BB962C8B-B14F-4D97-AF65-F5344CB8AC3E}">
        <p14:creationId xmlns:p14="http://schemas.microsoft.com/office/powerpoint/2010/main" val="16349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EBA1D8-F614-2945-81DD-53F8077A2858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8B2DA1-A3BE-8F4D-88FA-5AFC77C6E76E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038"/>
            <a:ext cx="8212138" cy="104457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Distance Vector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 Cost Changes, an Issue!!</a:t>
            </a: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270327" y="1321563"/>
            <a:ext cx="8165653" cy="267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Link cost changes: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Node detects local link cost change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Updates the distance table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If cost change in least cost path, notify neighbors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pic>
        <p:nvPicPr>
          <p:cNvPr id="49158" name="Picture 44" descr="04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70" y="3562459"/>
            <a:ext cx="382111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45A36A-8963-9D41-A92D-39992E3E07A3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8E2AF2-0BBD-794A-B88F-8667DDC6A52D}" type="slidenum">
              <a:rPr lang="en-US" sz="1400"/>
              <a:pPr/>
              <a:t>71</a:t>
            </a:fld>
            <a:endParaRPr 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325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Distance Vector: Link Cost Changes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58525" y="1045916"/>
            <a:ext cx="8687321" cy="30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Count to Infinity: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Link from A to E goes down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Next advertisements: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A advertises infinity to E, but B and C advertise a distance of 2 to 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Depending on timing: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B hearing that E can be reached in 2 hops via C, concludes it (B) can reach E in 3 hops, hearing this A concludes it can get to E in 4 hops via B, hearing this C concludes it can get to E in 5 hops, etc.</a:t>
            </a:r>
          </a:p>
        </p:txBody>
      </p:sp>
      <p:pic>
        <p:nvPicPr>
          <p:cNvPr id="50182" name="Picture 4" descr="04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70" y="4790875"/>
            <a:ext cx="38211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7769" y="6220587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CS125 - </a:t>
            </a:r>
            <a:r>
              <a:rPr lang="en-US" dirty="0" err="1" smtClean="0"/>
              <a:t>myrouting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6C2EE1-9DFF-6D42-B7C6-52E77D6BE313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7F191F-050C-0C4B-A3B7-8BBB83D300DA}" type="slidenum">
              <a:rPr lang="en-US" sz="1400"/>
              <a:pPr/>
              <a:t>72</a:t>
            </a:fld>
            <a:endParaRPr 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Loop-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Breaking</a:t>
            </a:r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 Heuristics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20" y="1767718"/>
            <a:ext cx="8424917" cy="30715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Set infinity to 16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Split horizon - Don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 send routes back to source of update  - need to keep that info in the table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Split horizon with poison reverse - send routes back to source, but set distance to infinity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C98707-A98B-A345-A4FE-D145B12375DB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E33992-7851-2748-8A1C-B544F268FF39}" type="slidenum">
              <a:rPr lang="en-US" sz="1400"/>
              <a:pPr/>
              <a:t>73</a:t>
            </a:fld>
            <a:endParaRPr 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76530" y="266584"/>
            <a:ext cx="6827838" cy="1143000"/>
          </a:xfrm>
        </p:spPr>
        <p:txBody>
          <a:bodyPr/>
          <a:lstStyle/>
          <a:p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Comparison of LS and DV algorithms</a:t>
            </a:r>
            <a:endParaRPr lang="en-US" sz="4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225" y="1788040"/>
            <a:ext cx="3952333" cy="3987605"/>
          </a:xfrm>
        </p:spPr>
        <p:txBody>
          <a:bodyPr/>
          <a:lstStyle/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Message complexity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3838" indent="-223838">
              <a:lnSpc>
                <a:spcPct val="90000"/>
              </a:lnSpc>
            </a:pPr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LS: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with n nodes, E links, O(</a:t>
            </a:r>
            <a:r>
              <a:rPr lang="en-US" sz="2000" dirty="0" err="1">
                <a:latin typeface="Times New Roman" charset="0"/>
                <a:ea typeface="ＭＳ Ｐゴシック" charset="0"/>
                <a:cs typeface="ＭＳ Ｐゴシック" charset="0"/>
              </a:rPr>
              <a:t>nE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) messages sent  </a:t>
            </a:r>
          </a:p>
          <a:p>
            <a:pPr marL="223838" indent="-223838">
              <a:lnSpc>
                <a:spcPct val="90000"/>
              </a:lnSpc>
            </a:pPr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DV: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exchange between neighbors only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Convergence time varies</a:t>
            </a:r>
          </a:p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Speed of Convergence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223838" indent="-223838">
              <a:lnSpc>
                <a:spcPct val="90000"/>
              </a:lnSpc>
            </a:pPr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LS: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O(n</a:t>
            </a:r>
            <a:r>
              <a:rPr lang="en-US" sz="2000" b="1" baseline="30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) algorithm requires O(</a:t>
            </a:r>
            <a:r>
              <a:rPr lang="en-US" sz="2000" dirty="0" err="1">
                <a:latin typeface="Times New Roman" charset="0"/>
                <a:ea typeface="ＭＳ Ｐゴシック" charset="0"/>
                <a:cs typeface="ＭＳ Ｐゴシック" charset="0"/>
              </a:rPr>
              <a:t>nE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) messages</a:t>
            </a:r>
          </a:p>
          <a:p>
            <a:pPr marL="223838" indent="-223838">
              <a:lnSpc>
                <a:spcPct val="90000"/>
              </a:lnSpc>
            </a:pPr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DV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: convergence time varies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May be routing loops</a:t>
            </a:r>
          </a:p>
          <a:p>
            <a:pPr marL="563563" lvl="1" indent="-223838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Count-to-infinity problem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2929" y="1788040"/>
            <a:ext cx="4302918" cy="412666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Robustness: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what happens if router malfunctions?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LS: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Node can advertise incorrect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link</a:t>
            </a:r>
            <a:r>
              <a:rPr lang="en-US" sz="2000" dirty="0">
                <a:latin typeface="Times New Roman" charset="0"/>
                <a:ea typeface="ＭＳ Ｐゴシック" charset="0"/>
              </a:rPr>
              <a:t> cost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node computes only its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own</a:t>
            </a:r>
            <a:r>
              <a:rPr lang="en-US" sz="2000" dirty="0">
                <a:latin typeface="Times New Roman" charset="0"/>
                <a:ea typeface="ＭＳ Ｐゴシック" charset="0"/>
              </a:rPr>
              <a:t> table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DV:</a:t>
            </a: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DV node can advertise incorrect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path</a:t>
            </a:r>
            <a:r>
              <a:rPr lang="en-US" sz="2000" dirty="0">
                <a:latin typeface="Times New Roman" charset="0"/>
                <a:ea typeface="ＭＳ Ｐゴシック" charset="0"/>
              </a:rPr>
              <a:t> cost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sz="2000" dirty="0">
                <a:latin typeface="Times New Roman" charset="0"/>
                <a:ea typeface="ＭＳ Ｐゴシック" charset="0"/>
              </a:rPr>
              <a:t>s table used by others (error propagates)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6CED88-2CAF-0E43-BB43-41A895A1F77D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9AF494-B26A-3845-98C2-9E616277DA74}" type="slidenum">
              <a:rPr lang="en-US" sz="1400"/>
              <a:pPr/>
              <a:t>74</a:t>
            </a:fld>
            <a:endParaRPr 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Summary of LS and DV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311" y="1730890"/>
            <a:ext cx="8362021" cy="417454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Distance Vector -- each node talks to its directly connected neighbors.  It tells them everything that it knows about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connectivity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Link State - each node talks to all other nodes, but it tells them only what it knows for sure -- directly connected links.  Nodes then build their own network graph.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ECF0E2-4FFB-6047-9EA5-5C6455DAC8EA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24A84A-324B-6A45-A3B6-FE7E8369B076}" type="slidenum">
              <a:rPr lang="en-US" sz="1400"/>
              <a:pPr/>
              <a:t>75</a:t>
            </a:fld>
            <a:endParaRPr 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881" y="350020"/>
            <a:ext cx="6827838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1150"/>
            <a:ext cx="7772400" cy="3873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Routing is a distributed algorithm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React to changes in the topology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Compute the shortest paths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Two main shortest-path algorithms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ＭＳ Ｐゴシック" charset="0"/>
              </a:rPr>
              <a:t>Dijkstra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Wingdings" charset="0"/>
              </a:rPr>
              <a:t> link-state routing (e.g., OSPF and IS-IS)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sym typeface="Wingdings" charset="0"/>
              </a:rPr>
              <a:t>Bellman-Ford  distance vector routing (e.g., RIP)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Convergence process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Changing from one topology to another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Transient periods of inconsistency across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routers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07B15C-4BAE-1242-BC62-5D6E5FF1E79B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623C72-69FB-8A43-82C4-78C9118D5005}" type="slidenum">
              <a:rPr lang="en-US" sz="1400"/>
              <a:pPr/>
              <a:t>76</a:t>
            </a:fld>
            <a:endParaRPr lang="en-US" sz="14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745" y="93671"/>
            <a:ext cx="6827838" cy="105727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Scaling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7138"/>
            <a:ext cx="8105775" cy="4868862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Overhead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routing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Determining Router Graph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Running </a:t>
            </a:r>
            <a:r>
              <a:rPr lang="en-US" dirty="0" err="1">
                <a:latin typeface="Times New Roman" charset="0"/>
                <a:ea typeface="ＭＳ Ｐゴシック" charset="0"/>
              </a:rPr>
              <a:t>Dijkstra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</a:rPr>
              <a:t>s shortest-path algorithm on each router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Introduce hierarchy through 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areas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6" name="Oval 4"/>
          <p:cNvSpPr>
            <a:spLocks noChangeArrowheads="1"/>
          </p:cNvSpPr>
          <p:nvPr/>
        </p:nvSpPr>
        <p:spPr bwMode="auto">
          <a:xfrm>
            <a:off x="3568700" y="4037013"/>
            <a:ext cx="3078163" cy="15684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Area 0</a:t>
            </a:r>
          </a:p>
        </p:txBody>
      </p:sp>
      <p:sp>
        <p:nvSpPr>
          <p:cNvPr id="40967" name="Oval 5"/>
          <p:cNvSpPr>
            <a:spLocks noChangeArrowheads="1"/>
          </p:cNvSpPr>
          <p:nvPr/>
        </p:nvSpPr>
        <p:spPr bwMode="auto">
          <a:xfrm>
            <a:off x="1905000" y="3290888"/>
            <a:ext cx="1020763" cy="1006475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6"/>
          <p:cNvSpPr>
            <a:spLocks noChangeArrowheads="1"/>
          </p:cNvSpPr>
          <p:nvPr/>
        </p:nvSpPr>
        <p:spPr bwMode="auto">
          <a:xfrm>
            <a:off x="3071813" y="4175125"/>
            <a:ext cx="287337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auto">
          <a:xfrm>
            <a:off x="3324225" y="4357688"/>
            <a:ext cx="320675" cy="18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8"/>
          <p:cNvSpPr>
            <a:spLocks noChangeShapeType="1"/>
          </p:cNvSpPr>
          <p:nvPr/>
        </p:nvSpPr>
        <p:spPr bwMode="auto">
          <a:xfrm>
            <a:off x="2928938" y="3854450"/>
            <a:ext cx="274637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auto">
          <a:xfrm>
            <a:off x="2655888" y="4252913"/>
            <a:ext cx="427037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1838325" y="3541713"/>
            <a:ext cx="1141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Area 1</a:t>
            </a:r>
          </a:p>
        </p:txBody>
      </p:sp>
      <p:grpSp>
        <p:nvGrpSpPr>
          <p:cNvPr id="40973" name="Group 11"/>
          <p:cNvGrpSpPr>
            <a:grpSpLocks/>
          </p:cNvGrpSpPr>
          <p:nvPr/>
        </p:nvGrpSpPr>
        <p:grpSpPr bwMode="auto">
          <a:xfrm flipH="1">
            <a:off x="6777038" y="3198813"/>
            <a:ext cx="1520825" cy="1135062"/>
            <a:chOff x="1081" y="2227"/>
            <a:chExt cx="958" cy="715"/>
          </a:xfrm>
        </p:grpSpPr>
        <p:sp>
          <p:nvSpPr>
            <p:cNvPr id="40990" name="Oval 12"/>
            <p:cNvSpPr>
              <a:spLocks noChangeArrowheads="1"/>
            </p:cNvSpPr>
            <p:nvPr/>
          </p:nvSpPr>
          <p:spPr bwMode="auto">
            <a:xfrm>
              <a:off x="1123" y="2227"/>
              <a:ext cx="643" cy="634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Oval 13"/>
            <p:cNvSpPr>
              <a:spLocks noChangeArrowheads="1"/>
            </p:cNvSpPr>
            <p:nvPr/>
          </p:nvSpPr>
          <p:spPr bwMode="auto">
            <a:xfrm>
              <a:off x="1858" y="2784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14"/>
            <p:cNvSpPr>
              <a:spLocks noChangeShapeType="1"/>
            </p:cNvSpPr>
            <p:nvPr/>
          </p:nvSpPr>
          <p:spPr bwMode="auto">
            <a:xfrm>
              <a:off x="1768" y="2582"/>
              <a:ext cx="173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Line 15"/>
            <p:cNvSpPr>
              <a:spLocks noChangeShapeType="1"/>
            </p:cNvSpPr>
            <p:nvPr/>
          </p:nvSpPr>
          <p:spPr bwMode="auto">
            <a:xfrm>
              <a:off x="1596" y="2833"/>
              <a:ext cx="269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Text Box 16"/>
            <p:cNvSpPr txBox="1">
              <a:spLocks noChangeArrowheads="1"/>
            </p:cNvSpPr>
            <p:nvPr/>
          </p:nvSpPr>
          <p:spPr bwMode="auto">
            <a:xfrm>
              <a:off x="1081" y="2385"/>
              <a:ext cx="7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/>
                <a:t>Area 2</a:t>
              </a:r>
            </a:p>
          </p:txBody>
        </p:sp>
      </p:grpSp>
      <p:sp>
        <p:nvSpPr>
          <p:cNvPr id="40974" name="Line 17"/>
          <p:cNvSpPr>
            <a:spLocks noChangeShapeType="1"/>
          </p:cNvSpPr>
          <p:nvPr/>
        </p:nvSpPr>
        <p:spPr bwMode="auto">
          <a:xfrm flipH="1">
            <a:off x="6526213" y="4297363"/>
            <a:ext cx="273050" cy="18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5" name="Group 18"/>
          <p:cNvGrpSpPr>
            <a:grpSpLocks/>
          </p:cNvGrpSpPr>
          <p:nvPr/>
        </p:nvGrpSpPr>
        <p:grpSpPr bwMode="auto">
          <a:xfrm>
            <a:off x="1974850" y="5224463"/>
            <a:ext cx="1808163" cy="1250950"/>
            <a:chOff x="1071" y="3349"/>
            <a:chExt cx="1139" cy="788"/>
          </a:xfrm>
        </p:grpSpPr>
        <p:sp>
          <p:nvSpPr>
            <p:cNvPr id="40984" name="Oval 19"/>
            <p:cNvSpPr>
              <a:spLocks noChangeArrowheads="1"/>
            </p:cNvSpPr>
            <p:nvPr/>
          </p:nvSpPr>
          <p:spPr bwMode="auto">
            <a:xfrm flipV="1">
              <a:off x="1114" y="3503"/>
              <a:ext cx="643" cy="634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Oval 20"/>
            <p:cNvSpPr>
              <a:spLocks noChangeArrowheads="1"/>
            </p:cNvSpPr>
            <p:nvPr/>
          </p:nvSpPr>
          <p:spPr bwMode="auto">
            <a:xfrm flipV="1">
              <a:off x="1849" y="3422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Line 21"/>
            <p:cNvSpPr>
              <a:spLocks noChangeShapeType="1"/>
            </p:cNvSpPr>
            <p:nvPr/>
          </p:nvSpPr>
          <p:spPr bwMode="auto">
            <a:xfrm flipV="1">
              <a:off x="2008" y="3349"/>
              <a:ext cx="202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22"/>
            <p:cNvSpPr>
              <a:spLocks noChangeShapeType="1"/>
            </p:cNvSpPr>
            <p:nvPr/>
          </p:nvSpPr>
          <p:spPr bwMode="auto">
            <a:xfrm flipV="1">
              <a:off x="1759" y="3590"/>
              <a:ext cx="173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23"/>
            <p:cNvSpPr>
              <a:spLocks noChangeShapeType="1"/>
            </p:cNvSpPr>
            <p:nvPr/>
          </p:nvSpPr>
          <p:spPr bwMode="auto">
            <a:xfrm flipV="1">
              <a:off x="1587" y="3483"/>
              <a:ext cx="269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Text Box 24"/>
            <p:cNvSpPr txBox="1">
              <a:spLocks noChangeArrowheads="1"/>
            </p:cNvSpPr>
            <p:nvPr/>
          </p:nvSpPr>
          <p:spPr bwMode="auto">
            <a:xfrm>
              <a:off x="1071" y="3652"/>
              <a:ext cx="7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/>
                <a:t>Area 3</a:t>
              </a:r>
            </a:p>
          </p:txBody>
        </p:sp>
      </p:grpSp>
      <p:sp>
        <p:nvSpPr>
          <p:cNvPr id="40976" name="Oval 25"/>
          <p:cNvSpPr>
            <a:spLocks noChangeArrowheads="1"/>
          </p:cNvSpPr>
          <p:nvPr/>
        </p:nvSpPr>
        <p:spPr bwMode="auto">
          <a:xfrm flipH="1" flipV="1">
            <a:off x="7067550" y="5514975"/>
            <a:ext cx="1020763" cy="1006475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26"/>
          <p:cNvSpPr>
            <a:spLocks noChangeArrowheads="1"/>
          </p:cNvSpPr>
          <p:nvPr/>
        </p:nvSpPr>
        <p:spPr bwMode="auto">
          <a:xfrm flipH="1" flipV="1">
            <a:off x="6634163" y="5386388"/>
            <a:ext cx="287337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27"/>
          <p:cNvSpPr>
            <a:spLocks noChangeShapeType="1"/>
          </p:cNvSpPr>
          <p:nvPr/>
        </p:nvSpPr>
        <p:spPr bwMode="auto">
          <a:xfrm flipH="1" flipV="1">
            <a:off x="6348413" y="5270500"/>
            <a:ext cx="320675" cy="18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8"/>
          <p:cNvSpPr>
            <a:spLocks noChangeShapeType="1"/>
          </p:cNvSpPr>
          <p:nvPr/>
        </p:nvSpPr>
        <p:spPr bwMode="auto">
          <a:xfrm flipH="1" flipV="1">
            <a:off x="6789738" y="5653088"/>
            <a:ext cx="274637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9"/>
          <p:cNvSpPr>
            <a:spLocks noChangeShapeType="1"/>
          </p:cNvSpPr>
          <p:nvPr/>
        </p:nvSpPr>
        <p:spPr bwMode="auto">
          <a:xfrm flipH="1" flipV="1">
            <a:off x="6910388" y="5483225"/>
            <a:ext cx="427037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Text Box 30"/>
          <p:cNvSpPr txBox="1">
            <a:spLocks noChangeArrowheads="1"/>
          </p:cNvSpPr>
          <p:nvPr/>
        </p:nvSpPr>
        <p:spPr bwMode="auto">
          <a:xfrm flipH="1">
            <a:off x="7015163" y="5751513"/>
            <a:ext cx="1141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/>
              <a:t>Area 4</a:t>
            </a:r>
          </a:p>
        </p:txBody>
      </p:sp>
      <p:sp>
        <p:nvSpPr>
          <p:cNvPr id="40982" name="Freeform 31"/>
          <p:cNvSpPr>
            <a:spLocks/>
          </p:cNvSpPr>
          <p:nvPr/>
        </p:nvSpPr>
        <p:spPr bwMode="auto">
          <a:xfrm>
            <a:off x="1555750" y="4454525"/>
            <a:ext cx="1477963" cy="625475"/>
          </a:xfrm>
          <a:custGeom>
            <a:avLst/>
            <a:gdLst>
              <a:gd name="T0" fmla="*/ 0 w 931"/>
              <a:gd name="T1" fmla="*/ 992941563 h 394"/>
              <a:gd name="T2" fmla="*/ 1282760759 w 931"/>
              <a:gd name="T3" fmla="*/ 168851263 h 394"/>
              <a:gd name="T4" fmla="*/ 1378526729 w 931"/>
              <a:gd name="T5" fmla="*/ 556955325 h 394"/>
              <a:gd name="T6" fmla="*/ 2147483647 w 931"/>
              <a:gd name="T7" fmla="*/ 0 h 394"/>
              <a:gd name="T8" fmla="*/ 0 60000 65536"/>
              <a:gd name="T9" fmla="*/ 0 60000 65536"/>
              <a:gd name="T10" fmla="*/ 0 60000 65536"/>
              <a:gd name="T11" fmla="*/ 0 60000 65536"/>
              <a:gd name="T12" fmla="*/ 0 w 931"/>
              <a:gd name="T13" fmla="*/ 0 h 394"/>
              <a:gd name="T14" fmla="*/ 931 w 931"/>
              <a:gd name="T15" fmla="*/ 394 h 3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1" h="394">
                <a:moveTo>
                  <a:pt x="0" y="394"/>
                </a:moveTo>
                <a:cubicBezTo>
                  <a:pt x="209" y="245"/>
                  <a:pt x="418" y="96"/>
                  <a:pt x="509" y="67"/>
                </a:cubicBezTo>
                <a:cubicBezTo>
                  <a:pt x="600" y="38"/>
                  <a:pt x="477" y="232"/>
                  <a:pt x="547" y="221"/>
                </a:cubicBezTo>
                <a:cubicBezTo>
                  <a:pt x="617" y="210"/>
                  <a:pt x="774" y="105"/>
                  <a:pt x="931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83" name="Text Box 32"/>
          <p:cNvSpPr txBox="1">
            <a:spLocks noChangeArrowheads="1"/>
          </p:cNvSpPr>
          <p:nvPr/>
        </p:nvSpPr>
        <p:spPr bwMode="auto">
          <a:xfrm>
            <a:off x="682625" y="4645025"/>
            <a:ext cx="11128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800"/>
              <a:t>area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border</a:t>
            </a:r>
          </a:p>
          <a:p>
            <a:pPr algn="ctr">
              <a:lnSpc>
                <a:spcPct val="90000"/>
              </a:lnSpc>
            </a:pPr>
            <a:r>
              <a:rPr lang="en-US" sz="2800"/>
              <a:t>router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431F1C-BEB0-C647-A590-5DDBE56F4EBA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3DA239-29BD-1142-9AD6-D8DD20AB4C9A}" type="slidenum">
              <a:rPr lang="en-US" sz="1400"/>
              <a:pPr/>
              <a:t>77</a:t>
            </a:fld>
            <a:endParaRPr lang="en-US" sz="14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39447" y="387103"/>
            <a:ext cx="7286665" cy="1086938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Routing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Worlds </a:t>
            </a:r>
            <a:r>
              <a:rPr lang="mr-IN" dirty="0" smtClean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Problem Decomposition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232" y="1480582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IGP </a:t>
            </a:r>
            <a:r>
              <a:rPr lang="mr-IN" dirty="0" smtClean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within a Domain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 </a:t>
            </a:r>
            <a:r>
              <a:rPr lang="mr-IN" dirty="0" smtClean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Autonomous System == Domain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Interior Gateway protocols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–  within  AS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Intra</a:t>
            </a:r>
            <a:r>
              <a:rPr lang="en-US" dirty="0" err="1">
                <a:latin typeface="Times New Roman" charset="0"/>
                <a:ea typeface="ＭＳ Ｐゴシック" charset="0"/>
              </a:rPr>
              <a:t>domain</a:t>
            </a:r>
            <a:r>
              <a:rPr lang="en-US" dirty="0">
                <a:latin typeface="Times New Roman" charset="0"/>
                <a:ea typeface="ＭＳ Ｐゴシック" charset="0"/>
              </a:rPr>
              <a:t> Routing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Need to define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‘</a:t>
            </a:r>
            <a:r>
              <a:rPr lang="en-US" dirty="0">
                <a:latin typeface="Times New Roman" charset="0"/>
                <a:ea typeface="ＭＳ Ｐゴシック" charset="0"/>
              </a:rPr>
              <a:t>Domain</a:t>
            </a:r>
            <a:r>
              <a:rPr lang="ja-JP" altLang="en-US" dirty="0" smtClean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e.g., Claremont Colleges 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EGP </a:t>
            </a:r>
            <a:r>
              <a:rPr lang="mr-IN" dirty="0" smtClean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between Domains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Exterior Gateway protocols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Inter</a:t>
            </a:r>
            <a:r>
              <a:rPr lang="en-US" dirty="0" err="1">
                <a:latin typeface="Times New Roman" charset="0"/>
                <a:ea typeface="ＭＳ Ｐゴシック" charset="0"/>
              </a:rPr>
              <a:t>domain</a:t>
            </a:r>
            <a:r>
              <a:rPr lang="en-US" dirty="0">
                <a:latin typeface="Times New Roman" charset="0"/>
                <a:ea typeface="ＭＳ Ｐゴシック" charset="0"/>
              </a:rPr>
              <a:t> Routing protocols – Between ASs</a:t>
            </a: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  <a:p>
            <a:pPr lvl="1"/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D35809-F910-3E43-8AB1-C45F8C6E945C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977D0D-3972-C343-BE38-E789ABE6DB6F}" type="slidenum">
              <a:rPr lang="en-US" sz="1400"/>
              <a:pPr/>
              <a:t>78</a:t>
            </a:fld>
            <a:endParaRPr 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04" y="35002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What Routers?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Internet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Structure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174" y="171398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Recent Past</a:t>
            </a:r>
          </a:p>
        </p:txBody>
      </p:sp>
      <p:sp>
        <p:nvSpPr>
          <p:cNvPr id="62470" name="Freeform 105"/>
          <p:cNvSpPr>
            <a:spLocks/>
          </p:cNvSpPr>
          <p:nvPr/>
        </p:nvSpPr>
        <p:spPr bwMode="auto">
          <a:xfrm>
            <a:off x="3822700" y="3643313"/>
            <a:ext cx="1230313" cy="387350"/>
          </a:xfrm>
          <a:custGeom>
            <a:avLst/>
            <a:gdLst>
              <a:gd name="T0" fmla="*/ 1859876068 w 775"/>
              <a:gd name="T1" fmla="*/ 0 h 244"/>
              <a:gd name="T2" fmla="*/ 1859876068 w 775"/>
              <a:gd name="T3" fmla="*/ 0 h 244"/>
              <a:gd name="T4" fmla="*/ 1882558278 w 775"/>
              <a:gd name="T5" fmla="*/ 30241875 h 244"/>
              <a:gd name="T6" fmla="*/ 1905238899 w 775"/>
              <a:gd name="T7" fmla="*/ 68045013 h 244"/>
              <a:gd name="T8" fmla="*/ 1912800165 w 775"/>
              <a:gd name="T9" fmla="*/ 100806250 h 244"/>
              <a:gd name="T10" fmla="*/ 1920359843 w 775"/>
              <a:gd name="T11" fmla="*/ 138609388 h 244"/>
              <a:gd name="T12" fmla="*/ 1920359843 w 775"/>
              <a:gd name="T13" fmla="*/ 138609388 h 244"/>
              <a:gd name="T14" fmla="*/ 1912800165 w 775"/>
              <a:gd name="T15" fmla="*/ 183972200 h 244"/>
              <a:gd name="T16" fmla="*/ 1897679221 w 775"/>
              <a:gd name="T17" fmla="*/ 229335013 h 244"/>
              <a:gd name="T18" fmla="*/ 1867437334 w 775"/>
              <a:gd name="T19" fmla="*/ 269657513 h 244"/>
              <a:gd name="T20" fmla="*/ 1837195447 w 775"/>
              <a:gd name="T21" fmla="*/ 307459063 h 244"/>
              <a:gd name="T22" fmla="*/ 1791832616 w 775"/>
              <a:gd name="T23" fmla="*/ 345262200 h 244"/>
              <a:gd name="T24" fmla="*/ 1736389156 w 775"/>
              <a:gd name="T25" fmla="*/ 383063750 h 244"/>
              <a:gd name="T26" fmla="*/ 1675905381 w 775"/>
              <a:gd name="T27" fmla="*/ 415826575 h 244"/>
              <a:gd name="T28" fmla="*/ 1605340977 w 775"/>
              <a:gd name="T29" fmla="*/ 446068450 h 244"/>
              <a:gd name="T30" fmla="*/ 1537295937 w 775"/>
              <a:gd name="T31" fmla="*/ 476310325 h 244"/>
              <a:gd name="T32" fmla="*/ 1451610590 w 775"/>
              <a:gd name="T33" fmla="*/ 498990938 h 244"/>
              <a:gd name="T34" fmla="*/ 1282760846 w 775"/>
              <a:gd name="T35" fmla="*/ 536794075 h 244"/>
              <a:gd name="T36" fmla="*/ 1098788572 w 775"/>
              <a:gd name="T37" fmla="*/ 569555313 h 244"/>
              <a:gd name="T38" fmla="*/ 907256619 w 775"/>
              <a:gd name="T39" fmla="*/ 577116575 h 244"/>
              <a:gd name="T40" fmla="*/ 907256619 w 775"/>
              <a:gd name="T41" fmla="*/ 577116575 h 244"/>
              <a:gd name="T42" fmla="*/ 761087497 w 775"/>
              <a:gd name="T43" fmla="*/ 569555313 h 244"/>
              <a:gd name="T44" fmla="*/ 630039319 w 775"/>
              <a:gd name="T45" fmla="*/ 561995638 h 244"/>
              <a:gd name="T46" fmla="*/ 498991140 w 775"/>
              <a:gd name="T47" fmla="*/ 536794075 h 244"/>
              <a:gd name="T48" fmla="*/ 375504228 w 775"/>
              <a:gd name="T49" fmla="*/ 506552200 h 244"/>
              <a:gd name="T50" fmla="*/ 262096357 w 775"/>
              <a:gd name="T51" fmla="*/ 468749063 h 244"/>
              <a:gd name="T52" fmla="*/ 161290066 w 775"/>
              <a:gd name="T53" fmla="*/ 423386250 h 244"/>
              <a:gd name="T54" fmla="*/ 68045040 w 775"/>
              <a:gd name="T55" fmla="*/ 375504075 h 244"/>
              <a:gd name="T56" fmla="*/ 0 w 775"/>
              <a:gd name="T57" fmla="*/ 322580000 h 244"/>
              <a:gd name="T58" fmla="*/ 0 w 775"/>
              <a:gd name="T59" fmla="*/ 322580000 h 244"/>
              <a:gd name="T60" fmla="*/ 68045040 w 775"/>
              <a:gd name="T61" fmla="*/ 383063750 h 244"/>
              <a:gd name="T62" fmla="*/ 153730387 w 775"/>
              <a:gd name="T63" fmla="*/ 438507188 h 244"/>
              <a:gd name="T64" fmla="*/ 252015727 w 775"/>
              <a:gd name="T65" fmla="*/ 491431263 h 244"/>
              <a:gd name="T66" fmla="*/ 375504228 w 775"/>
              <a:gd name="T67" fmla="*/ 529232813 h 244"/>
              <a:gd name="T68" fmla="*/ 498991140 w 775"/>
              <a:gd name="T69" fmla="*/ 569555313 h 244"/>
              <a:gd name="T70" fmla="*/ 645160262 w 775"/>
              <a:gd name="T71" fmla="*/ 592237513 h 244"/>
              <a:gd name="T72" fmla="*/ 791329384 w 775"/>
              <a:gd name="T73" fmla="*/ 607358450 h 244"/>
              <a:gd name="T74" fmla="*/ 945059772 w 775"/>
              <a:gd name="T75" fmla="*/ 614918125 h 244"/>
              <a:gd name="T76" fmla="*/ 945059772 w 775"/>
              <a:gd name="T77" fmla="*/ 614918125 h 244"/>
              <a:gd name="T78" fmla="*/ 1136591724 w 775"/>
              <a:gd name="T79" fmla="*/ 607358450 h 244"/>
              <a:gd name="T80" fmla="*/ 1323083363 w 775"/>
              <a:gd name="T81" fmla="*/ 577116575 h 244"/>
              <a:gd name="T82" fmla="*/ 1491933106 w 775"/>
              <a:gd name="T83" fmla="*/ 536794075 h 244"/>
              <a:gd name="T84" fmla="*/ 1567537825 w 775"/>
              <a:gd name="T85" fmla="*/ 514111875 h 244"/>
              <a:gd name="T86" fmla="*/ 1645663494 w 775"/>
              <a:gd name="T87" fmla="*/ 483870000 h 244"/>
              <a:gd name="T88" fmla="*/ 1713706946 w 775"/>
              <a:gd name="T89" fmla="*/ 453628125 h 244"/>
              <a:gd name="T90" fmla="*/ 1776711672 w 775"/>
              <a:gd name="T91" fmla="*/ 423386250 h 244"/>
              <a:gd name="T92" fmla="*/ 1829634181 w 775"/>
              <a:gd name="T93" fmla="*/ 383063750 h 244"/>
              <a:gd name="T94" fmla="*/ 1867437334 w 775"/>
              <a:gd name="T95" fmla="*/ 345262200 h 244"/>
              <a:gd name="T96" fmla="*/ 1905238899 w 775"/>
              <a:gd name="T97" fmla="*/ 307459063 h 244"/>
              <a:gd name="T98" fmla="*/ 1938001738 w 775"/>
              <a:gd name="T99" fmla="*/ 269657513 h 244"/>
              <a:gd name="T100" fmla="*/ 1953122681 w 775"/>
              <a:gd name="T101" fmla="*/ 221773750 h 244"/>
              <a:gd name="T102" fmla="*/ 1953122681 w 775"/>
              <a:gd name="T103" fmla="*/ 176410938 h 244"/>
              <a:gd name="T104" fmla="*/ 1953122681 w 775"/>
              <a:gd name="T105" fmla="*/ 176410938 h 244"/>
              <a:gd name="T106" fmla="*/ 1953122681 w 775"/>
              <a:gd name="T107" fmla="*/ 131048125 h 244"/>
              <a:gd name="T108" fmla="*/ 1930440472 w 775"/>
              <a:gd name="T109" fmla="*/ 83165950 h 244"/>
              <a:gd name="T110" fmla="*/ 1897679221 w 775"/>
              <a:gd name="T111" fmla="*/ 37803138 h 244"/>
              <a:gd name="T112" fmla="*/ 1859876068 w 775"/>
              <a:gd name="T113" fmla="*/ 0 h 244"/>
              <a:gd name="T114" fmla="*/ 1859876068 w 775"/>
              <a:gd name="T115" fmla="*/ 0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5"/>
              <a:gd name="T175" fmla="*/ 0 h 244"/>
              <a:gd name="T176" fmla="*/ 775 w 775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5" h="244">
                <a:moveTo>
                  <a:pt x="738" y="0"/>
                </a:moveTo>
                <a:lnTo>
                  <a:pt x="738" y="0"/>
                </a:lnTo>
                <a:lnTo>
                  <a:pt x="747" y="12"/>
                </a:lnTo>
                <a:lnTo>
                  <a:pt x="756" y="27"/>
                </a:lnTo>
                <a:lnTo>
                  <a:pt x="759" y="40"/>
                </a:lnTo>
                <a:lnTo>
                  <a:pt x="762" y="55"/>
                </a:lnTo>
                <a:lnTo>
                  <a:pt x="759" y="73"/>
                </a:lnTo>
                <a:lnTo>
                  <a:pt x="753" y="91"/>
                </a:lnTo>
                <a:lnTo>
                  <a:pt x="741" y="107"/>
                </a:lnTo>
                <a:lnTo>
                  <a:pt x="729" y="122"/>
                </a:lnTo>
                <a:lnTo>
                  <a:pt x="711" y="137"/>
                </a:lnTo>
                <a:lnTo>
                  <a:pt x="689" y="152"/>
                </a:lnTo>
                <a:lnTo>
                  <a:pt x="665" y="165"/>
                </a:lnTo>
                <a:lnTo>
                  <a:pt x="637" y="177"/>
                </a:lnTo>
                <a:lnTo>
                  <a:pt x="610" y="189"/>
                </a:lnTo>
                <a:lnTo>
                  <a:pt x="576" y="198"/>
                </a:lnTo>
                <a:lnTo>
                  <a:pt x="509" y="213"/>
                </a:lnTo>
                <a:lnTo>
                  <a:pt x="436" y="226"/>
                </a:lnTo>
                <a:lnTo>
                  <a:pt x="360" y="229"/>
                </a:lnTo>
                <a:lnTo>
                  <a:pt x="302" y="226"/>
                </a:lnTo>
                <a:lnTo>
                  <a:pt x="250" y="223"/>
                </a:lnTo>
                <a:lnTo>
                  <a:pt x="198" y="213"/>
                </a:lnTo>
                <a:lnTo>
                  <a:pt x="149" y="201"/>
                </a:lnTo>
                <a:lnTo>
                  <a:pt x="104" y="186"/>
                </a:lnTo>
                <a:lnTo>
                  <a:pt x="64" y="168"/>
                </a:lnTo>
                <a:lnTo>
                  <a:pt x="27" y="149"/>
                </a:lnTo>
                <a:lnTo>
                  <a:pt x="0" y="128"/>
                </a:lnTo>
                <a:lnTo>
                  <a:pt x="27" y="152"/>
                </a:lnTo>
                <a:lnTo>
                  <a:pt x="61" y="174"/>
                </a:lnTo>
                <a:lnTo>
                  <a:pt x="100" y="195"/>
                </a:lnTo>
                <a:lnTo>
                  <a:pt x="149" y="210"/>
                </a:lnTo>
                <a:lnTo>
                  <a:pt x="198" y="226"/>
                </a:lnTo>
                <a:lnTo>
                  <a:pt x="256" y="235"/>
                </a:lnTo>
                <a:lnTo>
                  <a:pt x="314" y="241"/>
                </a:lnTo>
                <a:lnTo>
                  <a:pt x="375" y="244"/>
                </a:lnTo>
                <a:lnTo>
                  <a:pt x="451" y="241"/>
                </a:lnTo>
                <a:lnTo>
                  <a:pt x="525" y="229"/>
                </a:lnTo>
                <a:lnTo>
                  <a:pt x="592" y="213"/>
                </a:lnTo>
                <a:lnTo>
                  <a:pt x="622" y="204"/>
                </a:lnTo>
                <a:lnTo>
                  <a:pt x="653" y="192"/>
                </a:lnTo>
                <a:lnTo>
                  <a:pt x="680" y="180"/>
                </a:lnTo>
                <a:lnTo>
                  <a:pt x="705" y="168"/>
                </a:lnTo>
                <a:lnTo>
                  <a:pt x="726" y="152"/>
                </a:lnTo>
                <a:lnTo>
                  <a:pt x="741" y="137"/>
                </a:lnTo>
                <a:lnTo>
                  <a:pt x="756" y="122"/>
                </a:lnTo>
                <a:lnTo>
                  <a:pt x="769" y="107"/>
                </a:lnTo>
                <a:lnTo>
                  <a:pt x="775" y="88"/>
                </a:lnTo>
                <a:lnTo>
                  <a:pt x="775" y="70"/>
                </a:lnTo>
                <a:lnTo>
                  <a:pt x="775" y="52"/>
                </a:lnTo>
                <a:lnTo>
                  <a:pt x="766" y="33"/>
                </a:lnTo>
                <a:lnTo>
                  <a:pt x="753" y="15"/>
                </a:lnTo>
                <a:lnTo>
                  <a:pt x="738" y="0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Freeform 106"/>
          <p:cNvSpPr>
            <a:spLocks/>
          </p:cNvSpPr>
          <p:nvPr/>
        </p:nvSpPr>
        <p:spPr bwMode="auto">
          <a:xfrm>
            <a:off x="4165600" y="4465638"/>
            <a:ext cx="746125" cy="330200"/>
          </a:xfrm>
          <a:custGeom>
            <a:avLst/>
            <a:gdLst>
              <a:gd name="T0" fmla="*/ 524192500 w 470"/>
              <a:gd name="T1" fmla="*/ 486390950 h 208"/>
              <a:gd name="T2" fmla="*/ 524192500 w 470"/>
              <a:gd name="T3" fmla="*/ 486390950 h 208"/>
              <a:gd name="T4" fmla="*/ 446068450 w 470"/>
              <a:gd name="T5" fmla="*/ 486390950 h 208"/>
              <a:gd name="T6" fmla="*/ 362902500 w 470"/>
              <a:gd name="T7" fmla="*/ 478829688 h 208"/>
              <a:gd name="T8" fmla="*/ 292338125 w 470"/>
              <a:gd name="T9" fmla="*/ 461189388 h 208"/>
              <a:gd name="T10" fmla="*/ 224294700 w 470"/>
              <a:gd name="T11" fmla="*/ 446068450 h 208"/>
              <a:gd name="T12" fmla="*/ 153730325 w 470"/>
              <a:gd name="T13" fmla="*/ 423386250 h 208"/>
              <a:gd name="T14" fmla="*/ 93246575 w 470"/>
              <a:gd name="T15" fmla="*/ 393144375 h 208"/>
              <a:gd name="T16" fmla="*/ 47883763 w 470"/>
              <a:gd name="T17" fmla="*/ 362902500 h 208"/>
              <a:gd name="T18" fmla="*/ 0 w 470"/>
              <a:gd name="T19" fmla="*/ 332660625 h 208"/>
              <a:gd name="T20" fmla="*/ 0 w 470"/>
              <a:gd name="T21" fmla="*/ 332660625 h 208"/>
              <a:gd name="T22" fmla="*/ 40322500 w 470"/>
              <a:gd name="T23" fmla="*/ 370463763 h 208"/>
              <a:gd name="T24" fmla="*/ 93246575 w 470"/>
              <a:gd name="T25" fmla="*/ 408265313 h 208"/>
              <a:gd name="T26" fmla="*/ 153730325 w 470"/>
              <a:gd name="T27" fmla="*/ 438507188 h 208"/>
              <a:gd name="T28" fmla="*/ 224294700 w 470"/>
              <a:gd name="T29" fmla="*/ 471270013 h 208"/>
              <a:gd name="T30" fmla="*/ 299899388 w 470"/>
              <a:gd name="T31" fmla="*/ 493950625 h 208"/>
              <a:gd name="T32" fmla="*/ 385584700 w 470"/>
              <a:gd name="T33" fmla="*/ 509071563 h 208"/>
              <a:gd name="T34" fmla="*/ 471270013 w 470"/>
              <a:gd name="T35" fmla="*/ 524192500 h 208"/>
              <a:gd name="T36" fmla="*/ 561995638 w 470"/>
              <a:gd name="T37" fmla="*/ 524192500 h 208"/>
              <a:gd name="T38" fmla="*/ 561995638 w 470"/>
              <a:gd name="T39" fmla="*/ 524192500 h 208"/>
              <a:gd name="T40" fmla="*/ 685482500 w 470"/>
              <a:gd name="T41" fmla="*/ 516632825 h 208"/>
              <a:gd name="T42" fmla="*/ 808970950 w 470"/>
              <a:gd name="T43" fmla="*/ 501511888 h 208"/>
              <a:gd name="T44" fmla="*/ 907256250 w 470"/>
              <a:gd name="T45" fmla="*/ 471270013 h 208"/>
              <a:gd name="T46" fmla="*/ 1000502825 w 470"/>
              <a:gd name="T47" fmla="*/ 423386250 h 208"/>
              <a:gd name="T48" fmla="*/ 1078626875 w 470"/>
              <a:gd name="T49" fmla="*/ 378023438 h 208"/>
              <a:gd name="T50" fmla="*/ 1108868750 w 470"/>
              <a:gd name="T51" fmla="*/ 347781563 h 208"/>
              <a:gd name="T52" fmla="*/ 1139110625 w 470"/>
              <a:gd name="T53" fmla="*/ 317539688 h 208"/>
              <a:gd name="T54" fmla="*/ 1161792825 w 470"/>
              <a:gd name="T55" fmla="*/ 284778450 h 208"/>
              <a:gd name="T56" fmla="*/ 1176913763 w 470"/>
              <a:gd name="T57" fmla="*/ 254536575 h 208"/>
              <a:gd name="T58" fmla="*/ 1184473438 w 470"/>
              <a:gd name="T59" fmla="*/ 216733438 h 208"/>
              <a:gd name="T60" fmla="*/ 1184473438 w 470"/>
              <a:gd name="T61" fmla="*/ 186491563 h 208"/>
              <a:gd name="T62" fmla="*/ 1184473438 w 470"/>
              <a:gd name="T63" fmla="*/ 186491563 h 208"/>
              <a:gd name="T64" fmla="*/ 1176913763 w 470"/>
              <a:gd name="T65" fmla="*/ 138609388 h 208"/>
              <a:gd name="T66" fmla="*/ 1161792825 w 470"/>
              <a:gd name="T67" fmla="*/ 85685313 h 208"/>
              <a:gd name="T68" fmla="*/ 1131550950 w 470"/>
              <a:gd name="T69" fmla="*/ 47883763 h 208"/>
              <a:gd name="T70" fmla="*/ 1093747813 w 470"/>
              <a:gd name="T71" fmla="*/ 0 h 208"/>
              <a:gd name="T72" fmla="*/ 1093747813 w 470"/>
              <a:gd name="T73" fmla="*/ 0 h 208"/>
              <a:gd name="T74" fmla="*/ 1116430013 w 470"/>
              <a:gd name="T75" fmla="*/ 40322500 h 208"/>
              <a:gd name="T76" fmla="*/ 1131550950 w 470"/>
              <a:gd name="T77" fmla="*/ 70564375 h 208"/>
              <a:gd name="T78" fmla="*/ 1146671888 w 470"/>
              <a:gd name="T79" fmla="*/ 108367513 h 208"/>
              <a:gd name="T80" fmla="*/ 1146671888 w 470"/>
              <a:gd name="T81" fmla="*/ 146169063 h 208"/>
              <a:gd name="T82" fmla="*/ 1146671888 w 470"/>
              <a:gd name="T83" fmla="*/ 146169063 h 208"/>
              <a:gd name="T84" fmla="*/ 1146671888 w 470"/>
              <a:gd name="T85" fmla="*/ 186491563 h 208"/>
              <a:gd name="T86" fmla="*/ 1139110625 w 470"/>
              <a:gd name="T87" fmla="*/ 216733438 h 208"/>
              <a:gd name="T88" fmla="*/ 1123989688 w 470"/>
              <a:gd name="T89" fmla="*/ 246975313 h 208"/>
              <a:gd name="T90" fmla="*/ 1101309075 w 470"/>
              <a:gd name="T91" fmla="*/ 277217188 h 208"/>
              <a:gd name="T92" fmla="*/ 1078626875 w 470"/>
              <a:gd name="T93" fmla="*/ 307459063 h 208"/>
              <a:gd name="T94" fmla="*/ 1045865638 w 470"/>
              <a:gd name="T95" fmla="*/ 340221888 h 208"/>
              <a:gd name="T96" fmla="*/ 970260950 w 470"/>
              <a:gd name="T97" fmla="*/ 385584700 h 208"/>
              <a:gd name="T98" fmla="*/ 877014375 w 470"/>
              <a:gd name="T99" fmla="*/ 430947513 h 208"/>
              <a:gd name="T100" fmla="*/ 768648450 w 470"/>
              <a:gd name="T101" fmla="*/ 461189388 h 208"/>
              <a:gd name="T102" fmla="*/ 655240625 w 470"/>
              <a:gd name="T103" fmla="*/ 486390950 h 208"/>
              <a:gd name="T104" fmla="*/ 524192500 w 470"/>
              <a:gd name="T105" fmla="*/ 486390950 h 208"/>
              <a:gd name="T106" fmla="*/ 524192500 w 470"/>
              <a:gd name="T107" fmla="*/ 486390950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8"/>
              <a:gd name="T164" fmla="*/ 470 w 470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8">
                <a:moveTo>
                  <a:pt x="208" y="193"/>
                </a:moveTo>
                <a:lnTo>
                  <a:pt x="208" y="193"/>
                </a:lnTo>
                <a:lnTo>
                  <a:pt x="177" y="193"/>
                </a:lnTo>
                <a:lnTo>
                  <a:pt x="144" y="190"/>
                </a:lnTo>
                <a:lnTo>
                  <a:pt x="116" y="183"/>
                </a:lnTo>
                <a:lnTo>
                  <a:pt x="89" y="177"/>
                </a:lnTo>
                <a:lnTo>
                  <a:pt x="61" y="168"/>
                </a:lnTo>
                <a:lnTo>
                  <a:pt x="37" y="156"/>
                </a:lnTo>
                <a:lnTo>
                  <a:pt x="19" y="144"/>
                </a:lnTo>
                <a:lnTo>
                  <a:pt x="0" y="132"/>
                </a:lnTo>
                <a:lnTo>
                  <a:pt x="16" y="147"/>
                </a:lnTo>
                <a:lnTo>
                  <a:pt x="37" y="162"/>
                </a:lnTo>
                <a:lnTo>
                  <a:pt x="61" y="174"/>
                </a:lnTo>
                <a:lnTo>
                  <a:pt x="89" y="187"/>
                </a:lnTo>
                <a:lnTo>
                  <a:pt x="119" y="196"/>
                </a:lnTo>
                <a:lnTo>
                  <a:pt x="153" y="202"/>
                </a:lnTo>
                <a:lnTo>
                  <a:pt x="187" y="208"/>
                </a:lnTo>
                <a:lnTo>
                  <a:pt x="223" y="208"/>
                </a:lnTo>
                <a:lnTo>
                  <a:pt x="272" y="205"/>
                </a:lnTo>
                <a:lnTo>
                  <a:pt x="321" y="199"/>
                </a:lnTo>
                <a:lnTo>
                  <a:pt x="360" y="187"/>
                </a:lnTo>
                <a:lnTo>
                  <a:pt x="397" y="168"/>
                </a:lnTo>
                <a:lnTo>
                  <a:pt x="428" y="150"/>
                </a:lnTo>
                <a:lnTo>
                  <a:pt x="440" y="138"/>
                </a:lnTo>
                <a:lnTo>
                  <a:pt x="452" y="126"/>
                </a:lnTo>
                <a:lnTo>
                  <a:pt x="461" y="113"/>
                </a:lnTo>
                <a:lnTo>
                  <a:pt x="467" y="101"/>
                </a:lnTo>
                <a:lnTo>
                  <a:pt x="470" y="86"/>
                </a:lnTo>
                <a:lnTo>
                  <a:pt x="470" y="74"/>
                </a:lnTo>
                <a:lnTo>
                  <a:pt x="467" y="55"/>
                </a:lnTo>
                <a:lnTo>
                  <a:pt x="461" y="34"/>
                </a:lnTo>
                <a:lnTo>
                  <a:pt x="449" y="19"/>
                </a:lnTo>
                <a:lnTo>
                  <a:pt x="434" y="0"/>
                </a:lnTo>
                <a:lnTo>
                  <a:pt x="443" y="16"/>
                </a:lnTo>
                <a:lnTo>
                  <a:pt x="449" y="28"/>
                </a:lnTo>
                <a:lnTo>
                  <a:pt x="455" y="43"/>
                </a:lnTo>
                <a:lnTo>
                  <a:pt x="455" y="58"/>
                </a:lnTo>
                <a:lnTo>
                  <a:pt x="455" y="74"/>
                </a:lnTo>
                <a:lnTo>
                  <a:pt x="452" y="86"/>
                </a:lnTo>
                <a:lnTo>
                  <a:pt x="446" y="98"/>
                </a:lnTo>
                <a:lnTo>
                  <a:pt x="437" y="110"/>
                </a:lnTo>
                <a:lnTo>
                  <a:pt x="428" y="122"/>
                </a:lnTo>
                <a:lnTo>
                  <a:pt x="415" y="135"/>
                </a:lnTo>
                <a:lnTo>
                  <a:pt x="385" y="153"/>
                </a:lnTo>
                <a:lnTo>
                  <a:pt x="348" y="171"/>
                </a:lnTo>
                <a:lnTo>
                  <a:pt x="305" y="183"/>
                </a:lnTo>
                <a:lnTo>
                  <a:pt x="260" y="193"/>
                </a:lnTo>
                <a:lnTo>
                  <a:pt x="208" y="193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Freeform 107"/>
          <p:cNvSpPr>
            <a:spLocks/>
          </p:cNvSpPr>
          <p:nvPr/>
        </p:nvSpPr>
        <p:spPr bwMode="auto">
          <a:xfrm>
            <a:off x="4902200" y="4094163"/>
            <a:ext cx="746125" cy="328612"/>
          </a:xfrm>
          <a:custGeom>
            <a:avLst/>
            <a:gdLst>
              <a:gd name="T0" fmla="*/ 524192500 w 470"/>
              <a:gd name="T1" fmla="*/ 491428927 h 207"/>
              <a:gd name="T2" fmla="*/ 524192500 w 470"/>
              <a:gd name="T3" fmla="*/ 491428927 h 207"/>
              <a:gd name="T4" fmla="*/ 446068450 w 470"/>
              <a:gd name="T5" fmla="*/ 483869264 h 207"/>
              <a:gd name="T6" fmla="*/ 362902500 w 470"/>
              <a:gd name="T7" fmla="*/ 476308013 h 207"/>
              <a:gd name="T8" fmla="*/ 292338125 w 470"/>
              <a:gd name="T9" fmla="*/ 461187098 h 207"/>
              <a:gd name="T10" fmla="*/ 224294700 w 470"/>
              <a:gd name="T11" fmla="*/ 446066184 h 207"/>
              <a:gd name="T12" fmla="*/ 153730325 w 470"/>
              <a:gd name="T13" fmla="*/ 420864660 h 207"/>
              <a:gd name="T14" fmla="*/ 93246575 w 470"/>
              <a:gd name="T15" fmla="*/ 390622831 h 207"/>
              <a:gd name="T16" fmla="*/ 45362813 w 470"/>
              <a:gd name="T17" fmla="*/ 360381002 h 207"/>
              <a:gd name="T18" fmla="*/ 0 w 470"/>
              <a:gd name="T19" fmla="*/ 330139173 h 207"/>
              <a:gd name="T20" fmla="*/ 0 w 470"/>
              <a:gd name="T21" fmla="*/ 330139173 h 207"/>
              <a:gd name="T22" fmla="*/ 37803138 w 470"/>
              <a:gd name="T23" fmla="*/ 367942253 h 207"/>
              <a:gd name="T24" fmla="*/ 93246575 w 470"/>
              <a:gd name="T25" fmla="*/ 405743745 h 207"/>
              <a:gd name="T26" fmla="*/ 153730325 w 470"/>
              <a:gd name="T27" fmla="*/ 435985574 h 207"/>
              <a:gd name="T28" fmla="*/ 224294700 w 470"/>
              <a:gd name="T29" fmla="*/ 468748349 h 207"/>
              <a:gd name="T30" fmla="*/ 299899388 w 470"/>
              <a:gd name="T31" fmla="*/ 491428927 h 207"/>
              <a:gd name="T32" fmla="*/ 385584700 w 470"/>
              <a:gd name="T33" fmla="*/ 506549842 h 207"/>
              <a:gd name="T34" fmla="*/ 468749063 w 470"/>
              <a:gd name="T35" fmla="*/ 521670756 h 207"/>
              <a:gd name="T36" fmla="*/ 561995638 w 470"/>
              <a:gd name="T37" fmla="*/ 521670756 h 207"/>
              <a:gd name="T38" fmla="*/ 561995638 w 470"/>
              <a:gd name="T39" fmla="*/ 521670756 h 207"/>
              <a:gd name="T40" fmla="*/ 685482500 w 470"/>
              <a:gd name="T41" fmla="*/ 514111093 h 207"/>
              <a:gd name="T42" fmla="*/ 806450000 w 470"/>
              <a:gd name="T43" fmla="*/ 498990178 h 207"/>
              <a:gd name="T44" fmla="*/ 907256250 w 470"/>
              <a:gd name="T45" fmla="*/ 468748349 h 207"/>
              <a:gd name="T46" fmla="*/ 1000502825 w 470"/>
              <a:gd name="T47" fmla="*/ 420864660 h 207"/>
              <a:gd name="T48" fmla="*/ 1076107513 w 470"/>
              <a:gd name="T49" fmla="*/ 375501916 h 207"/>
              <a:gd name="T50" fmla="*/ 1106349388 w 470"/>
              <a:gd name="T51" fmla="*/ 345260087 h 207"/>
              <a:gd name="T52" fmla="*/ 1139110625 w 470"/>
              <a:gd name="T53" fmla="*/ 315018258 h 207"/>
              <a:gd name="T54" fmla="*/ 1161792825 w 470"/>
              <a:gd name="T55" fmla="*/ 282257071 h 207"/>
              <a:gd name="T56" fmla="*/ 1176913763 w 470"/>
              <a:gd name="T57" fmla="*/ 252015242 h 207"/>
              <a:gd name="T58" fmla="*/ 1184473438 w 470"/>
              <a:gd name="T59" fmla="*/ 221773413 h 207"/>
              <a:gd name="T60" fmla="*/ 1184473438 w 470"/>
              <a:gd name="T61" fmla="*/ 183970333 h 207"/>
              <a:gd name="T62" fmla="*/ 1184473438 w 470"/>
              <a:gd name="T63" fmla="*/ 183970333 h 207"/>
              <a:gd name="T64" fmla="*/ 1176913763 w 470"/>
              <a:gd name="T65" fmla="*/ 138607589 h 207"/>
              <a:gd name="T66" fmla="*/ 1161792825 w 470"/>
              <a:gd name="T67" fmla="*/ 90725487 h 207"/>
              <a:gd name="T68" fmla="*/ 1131550950 w 470"/>
              <a:gd name="T69" fmla="*/ 45362743 h 207"/>
              <a:gd name="T70" fmla="*/ 1091228450 w 470"/>
              <a:gd name="T71" fmla="*/ 0 h 207"/>
              <a:gd name="T72" fmla="*/ 1091228450 w 470"/>
              <a:gd name="T73" fmla="*/ 0 h 207"/>
              <a:gd name="T74" fmla="*/ 1113909063 w 470"/>
              <a:gd name="T75" fmla="*/ 37801492 h 207"/>
              <a:gd name="T76" fmla="*/ 1131550950 w 470"/>
              <a:gd name="T77" fmla="*/ 68043321 h 207"/>
              <a:gd name="T78" fmla="*/ 1146671888 w 470"/>
              <a:gd name="T79" fmla="*/ 105846401 h 207"/>
              <a:gd name="T80" fmla="*/ 1146671888 w 470"/>
              <a:gd name="T81" fmla="*/ 146168840 h 207"/>
              <a:gd name="T82" fmla="*/ 1146671888 w 470"/>
              <a:gd name="T83" fmla="*/ 146168840 h 207"/>
              <a:gd name="T84" fmla="*/ 1146671888 w 470"/>
              <a:gd name="T85" fmla="*/ 183970333 h 207"/>
              <a:gd name="T86" fmla="*/ 1139110625 w 470"/>
              <a:gd name="T87" fmla="*/ 214212162 h 207"/>
              <a:gd name="T88" fmla="*/ 1123989688 w 470"/>
              <a:gd name="T89" fmla="*/ 244453991 h 207"/>
              <a:gd name="T90" fmla="*/ 1098788125 w 470"/>
              <a:gd name="T91" fmla="*/ 274695820 h 207"/>
              <a:gd name="T92" fmla="*/ 1076107513 w 470"/>
              <a:gd name="T93" fmla="*/ 307458595 h 207"/>
              <a:gd name="T94" fmla="*/ 1045865638 w 470"/>
              <a:gd name="T95" fmla="*/ 337700424 h 207"/>
              <a:gd name="T96" fmla="*/ 970260950 w 470"/>
              <a:gd name="T97" fmla="*/ 390622831 h 207"/>
              <a:gd name="T98" fmla="*/ 877014375 w 470"/>
              <a:gd name="T99" fmla="*/ 428425911 h 207"/>
              <a:gd name="T100" fmla="*/ 768648450 w 470"/>
              <a:gd name="T101" fmla="*/ 461187098 h 207"/>
              <a:gd name="T102" fmla="*/ 652721263 w 470"/>
              <a:gd name="T103" fmla="*/ 483869264 h 207"/>
              <a:gd name="T104" fmla="*/ 524192500 w 470"/>
              <a:gd name="T105" fmla="*/ 491428927 h 207"/>
              <a:gd name="T106" fmla="*/ 524192500 w 470"/>
              <a:gd name="T107" fmla="*/ 491428927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7"/>
              <a:gd name="T164" fmla="*/ 470 w 470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7">
                <a:moveTo>
                  <a:pt x="208" y="195"/>
                </a:moveTo>
                <a:lnTo>
                  <a:pt x="208" y="195"/>
                </a:lnTo>
                <a:lnTo>
                  <a:pt x="177" y="192"/>
                </a:lnTo>
                <a:lnTo>
                  <a:pt x="144" y="189"/>
                </a:lnTo>
                <a:lnTo>
                  <a:pt x="116" y="183"/>
                </a:lnTo>
                <a:lnTo>
                  <a:pt x="89" y="177"/>
                </a:lnTo>
                <a:lnTo>
                  <a:pt x="61" y="167"/>
                </a:lnTo>
                <a:lnTo>
                  <a:pt x="37" y="155"/>
                </a:lnTo>
                <a:lnTo>
                  <a:pt x="18" y="143"/>
                </a:lnTo>
                <a:lnTo>
                  <a:pt x="0" y="131"/>
                </a:lnTo>
                <a:lnTo>
                  <a:pt x="15" y="146"/>
                </a:lnTo>
                <a:lnTo>
                  <a:pt x="37" y="161"/>
                </a:lnTo>
                <a:lnTo>
                  <a:pt x="61" y="173"/>
                </a:lnTo>
                <a:lnTo>
                  <a:pt x="89" y="186"/>
                </a:lnTo>
                <a:lnTo>
                  <a:pt x="119" y="195"/>
                </a:lnTo>
                <a:lnTo>
                  <a:pt x="153" y="201"/>
                </a:lnTo>
                <a:lnTo>
                  <a:pt x="186" y="207"/>
                </a:lnTo>
                <a:lnTo>
                  <a:pt x="223" y="207"/>
                </a:lnTo>
                <a:lnTo>
                  <a:pt x="272" y="204"/>
                </a:lnTo>
                <a:lnTo>
                  <a:pt x="320" y="198"/>
                </a:lnTo>
                <a:lnTo>
                  <a:pt x="360" y="186"/>
                </a:lnTo>
                <a:lnTo>
                  <a:pt x="397" y="167"/>
                </a:lnTo>
                <a:lnTo>
                  <a:pt x="427" y="149"/>
                </a:lnTo>
                <a:lnTo>
                  <a:pt x="439" y="137"/>
                </a:lnTo>
                <a:lnTo>
                  <a:pt x="452" y="125"/>
                </a:lnTo>
                <a:lnTo>
                  <a:pt x="461" y="112"/>
                </a:lnTo>
                <a:lnTo>
                  <a:pt x="467" y="100"/>
                </a:lnTo>
                <a:lnTo>
                  <a:pt x="470" y="88"/>
                </a:lnTo>
                <a:lnTo>
                  <a:pt x="470" y="73"/>
                </a:lnTo>
                <a:lnTo>
                  <a:pt x="467" y="55"/>
                </a:lnTo>
                <a:lnTo>
                  <a:pt x="461" y="36"/>
                </a:lnTo>
                <a:lnTo>
                  <a:pt x="449" y="18"/>
                </a:lnTo>
                <a:lnTo>
                  <a:pt x="433" y="0"/>
                </a:lnTo>
                <a:lnTo>
                  <a:pt x="442" y="15"/>
                </a:lnTo>
                <a:lnTo>
                  <a:pt x="449" y="27"/>
                </a:lnTo>
                <a:lnTo>
                  <a:pt x="455" y="42"/>
                </a:lnTo>
                <a:lnTo>
                  <a:pt x="455" y="58"/>
                </a:lnTo>
                <a:lnTo>
                  <a:pt x="455" y="73"/>
                </a:lnTo>
                <a:lnTo>
                  <a:pt x="452" y="85"/>
                </a:lnTo>
                <a:lnTo>
                  <a:pt x="446" y="97"/>
                </a:lnTo>
                <a:lnTo>
                  <a:pt x="436" y="109"/>
                </a:lnTo>
                <a:lnTo>
                  <a:pt x="427" y="122"/>
                </a:lnTo>
                <a:lnTo>
                  <a:pt x="415" y="134"/>
                </a:lnTo>
                <a:lnTo>
                  <a:pt x="385" y="155"/>
                </a:lnTo>
                <a:lnTo>
                  <a:pt x="348" y="170"/>
                </a:lnTo>
                <a:lnTo>
                  <a:pt x="305" y="183"/>
                </a:lnTo>
                <a:lnTo>
                  <a:pt x="259" y="192"/>
                </a:lnTo>
                <a:lnTo>
                  <a:pt x="208" y="195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Freeform 108"/>
          <p:cNvSpPr>
            <a:spLocks/>
          </p:cNvSpPr>
          <p:nvPr/>
        </p:nvSpPr>
        <p:spPr bwMode="auto">
          <a:xfrm>
            <a:off x="3405188" y="4156075"/>
            <a:ext cx="746125" cy="330200"/>
          </a:xfrm>
          <a:custGeom>
            <a:avLst/>
            <a:gdLst>
              <a:gd name="T0" fmla="*/ 524192500 w 470"/>
              <a:gd name="T1" fmla="*/ 491431263 h 208"/>
              <a:gd name="T2" fmla="*/ 524192500 w 470"/>
              <a:gd name="T3" fmla="*/ 491431263 h 208"/>
              <a:gd name="T4" fmla="*/ 446068450 w 470"/>
              <a:gd name="T5" fmla="*/ 483870000 h 208"/>
              <a:gd name="T6" fmla="*/ 362902500 w 470"/>
              <a:gd name="T7" fmla="*/ 476310325 h 208"/>
              <a:gd name="T8" fmla="*/ 292338125 w 470"/>
              <a:gd name="T9" fmla="*/ 461189388 h 208"/>
              <a:gd name="T10" fmla="*/ 224294700 w 470"/>
              <a:gd name="T11" fmla="*/ 446068450 h 208"/>
              <a:gd name="T12" fmla="*/ 153730325 w 470"/>
              <a:gd name="T13" fmla="*/ 423386250 h 208"/>
              <a:gd name="T14" fmla="*/ 93246575 w 470"/>
              <a:gd name="T15" fmla="*/ 393144375 h 208"/>
              <a:gd name="T16" fmla="*/ 47883763 w 470"/>
              <a:gd name="T17" fmla="*/ 362902500 h 208"/>
              <a:gd name="T18" fmla="*/ 0 w 470"/>
              <a:gd name="T19" fmla="*/ 330141263 h 208"/>
              <a:gd name="T20" fmla="*/ 0 w 470"/>
              <a:gd name="T21" fmla="*/ 330141263 h 208"/>
              <a:gd name="T22" fmla="*/ 40322500 w 470"/>
              <a:gd name="T23" fmla="*/ 370463763 h 208"/>
              <a:gd name="T24" fmla="*/ 93246575 w 470"/>
              <a:gd name="T25" fmla="*/ 408265313 h 208"/>
              <a:gd name="T26" fmla="*/ 153730325 w 470"/>
              <a:gd name="T27" fmla="*/ 446068450 h 208"/>
              <a:gd name="T28" fmla="*/ 224294700 w 470"/>
              <a:gd name="T29" fmla="*/ 468749063 h 208"/>
              <a:gd name="T30" fmla="*/ 299899388 w 470"/>
              <a:gd name="T31" fmla="*/ 491431263 h 208"/>
              <a:gd name="T32" fmla="*/ 385584700 w 470"/>
              <a:gd name="T33" fmla="*/ 509071563 h 208"/>
              <a:gd name="T34" fmla="*/ 471270013 w 470"/>
              <a:gd name="T35" fmla="*/ 524192500 h 208"/>
              <a:gd name="T36" fmla="*/ 561995638 w 470"/>
              <a:gd name="T37" fmla="*/ 524192500 h 208"/>
              <a:gd name="T38" fmla="*/ 561995638 w 470"/>
              <a:gd name="T39" fmla="*/ 524192500 h 208"/>
              <a:gd name="T40" fmla="*/ 685482500 w 470"/>
              <a:gd name="T41" fmla="*/ 516632825 h 208"/>
              <a:gd name="T42" fmla="*/ 808970950 w 470"/>
              <a:gd name="T43" fmla="*/ 501511888 h 208"/>
              <a:gd name="T44" fmla="*/ 907256250 w 470"/>
              <a:gd name="T45" fmla="*/ 468749063 h 208"/>
              <a:gd name="T46" fmla="*/ 1000502825 w 470"/>
              <a:gd name="T47" fmla="*/ 423386250 h 208"/>
              <a:gd name="T48" fmla="*/ 1078626875 w 470"/>
              <a:gd name="T49" fmla="*/ 378023438 h 208"/>
              <a:gd name="T50" fmla="*/ 1108868750 w 470"/>
              <a:gd name="T51" fmla="*/ 347781563 h 208"/>
              <a:gd name="T52" fmla="*/ 1139110625 w 470"/>
              <a:gd name="T53" fmla="*/ 315020325 h 208"/>
              <a:gd name="T54" fmla="*/ 1154231563 w 470"/>
              <a:gd name="T55" fmla="*/ 284778450 h 208"/>
              <a:gd name="T56" fmla="*/ 1169352500 w 470"/>
              <a:gd name="T57" fmla="*/ 254536575 h 208"/>
              <a:gd name="T58" fmla="*/ 1184473438 w 470"/>
              <a:gd name="T59" fmla="*/ 224294700 h 208"/>
              <a:gd name="T60" fmla="*/ 1184473438 w 470"/>
              <a:gd name="T61" fmla="*/ 183972200 h 208"/>
              <a:gd name="T62" fmla="*/ 1184473438 w 470"/>
              <a:gd name="T63" fmla="*/ 183972200 h 208"/>
              <a:gd name="T64" fmla="*/ 1176913763 w 470"/>
              <a:gd name="T65" fmla="*/ 138609388 h 208"/>
              <a:gd name="T66" fmla="*/ 1161792825 w 470"/>
              <a:gd name="T67" fmla="*/ 93246575 h 208"/>
              <a:gd name="T68" fmla="*/ 1131550950 w 470"/>
              <a:gd name="T69" fmla="*/ 47883763 h 208"/>
              <a:gd name="T70" fmla="*/ 1093747813 w 470"/>
              <a:gd name="T71" fmla="*/ 0 h 208"/>
              <a:gd name="T72" fmla="*/ 1093747813 w 470"/>
              <a:gd name="T73" fmla="*/ 0 h 208"/>
              <a:gd name="T74" fmla="*/ 1116430013 w 470"/>
              <a:gd name="T75" fmla="*/ 40322500 h 208"/>
              <a:gd name="T76" fmla="*/ 1131550950 w 470"/>
              <a:gd name="T77" fmla="*/ 70564375 h 208"/>
              <a:gd name="T78" fmla="*/ 1146671888 w 470"/>
              <a:gd name="T79" fmla="*/ 108367513 h 208"/>
              <a:gd name="T80" fmla="*/ 1146671888 w 470"/>
              <a:gd name="T81" fmla="*/ 146169063 h 208"/>
              <a:gd name="T82" fmla="*/ 1146671888 w 470"/>
              <a:gd name="T83" fmla="*/ 146169063 h 208"/>
              <a:gd name="T84" fmla="*/ 1146671888 w 470"/>
              <a:gd name="T85" fmla="*/ 183972200 h 208"/>
              <a:gd name="T86" fmla="*/ 1139110625 w 470"/>
              <a:gd name="T87" fmla="*/ 216733438 h 208"/>
              <a:gd name="T88" fmla="*/ 1123989688 w 470"/>
              <a:gd name="T89" fmla="*/ 246975313 h 208"/>
              <a:gd name="T90" fmla="*/ 1101309075 w 470"/>
              <a:gd name="T91" fmla="*/ 277217188 h 208"/>
              <a:gd name="T92" fmla="*/ 1078626875 w 470"/>
              <a:gd name="T93" fmla="*/ 307459063 h 208"/>
              <a:gd name="T94" fmla="*/ 1038304375 w 470"/>
              <a:gd name="T95" fmla="*/ 337700938 h 208"/>
              <a:gd name="T96" fmla="*/ 970260950 w 470"/>
              <a:gd name="T97" fmla="*/ 393144375 h 208"/>
              <a:gd name="T98" fmla="*/ 877014375 w 470"/>
              <a:gd name="T99" fmla="*/ 430947513 h 208"/>
              <a:gd name="T100" fmla="*/ 771167813 w 470"/>
              <a:gd name="T101" fmla="*/ 461189388 h 208"/>
              <a:gd name="T102" fmla="*/ 655240625 w 470"/>
              <a:gd name="T103" fmla="*/ 483870000 h 208"/>
              <a:gd name="T104" fmla="*/ 524192500 w 470"/>
              <a:gd name="T105" fmla="*/ 491431263 h 208"/>
              <a:gd name="T106" fmla="*/ 524192500 w 470"/>
              <a:gd name="T107" fmla="*/ 491431263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8"/>
              <a:gd name="T164" fmla="*/ 470 w 470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8">
                <a:moveTo>
                  <a:pt x="208" y="195"/>
                </a:moveTo>
                <a:lnTo>
                  <a:pt x="208" y="195"/>
                </a:lnTo>
                <a:lnTo>
                  <a:pt x="177" y="192"/>
                </a:lnTo>
                <a:lnTo>
                  <a:pt x="144" y="189"/>
                </a:lnTo>
                <a:lnTo>
                  <a:pt x="116" y="183"/>
                </a:lnTo>
                <a:lnTo>
                  <a:pt x="89" y="177"/>
                </a:lnTo>
                <a:lnTo>
                  <a:pt x="61" y="168"/>
                </a:lnTo>
                <a:lnTo>
                  <a:pt x="37" y="156"/>
                </a:lnTo>
                <a:lnTo>
                  <a:pt x="19" y="144"/>
                </a:lnTo>
                <a:lnTo>
                  <a:pt x="0" y="131"/>
                </a:lnTo>
                <a:lnTo>
                  <a:pt x="16" y="147"/>
                </a:lnTo>
                <a:lnTo>
                  <a:pt x="37" y="162"/>
                </a:lnTo>
                <a:lnTo>
                  <a:pt x="61" y="177"/>
                </a:lnTo>
                <a:lnTo>
                  <a:pt x="89" y="186"/>
                </a:lnTo>
                <a:lnTo>
                  <a:pt x="119" y="195"/>
                </a:lnTo>
                <a:lnTo>
                  <a:pt x="153" y="202"/>
                </a:lnTo>
                <a:lnTo>
                  <a:pt x="187" y="208"/>
                </a:lnTo>
                <a:lnTo>
                  <a:pt x="223" y="208"/>
                </a:lnTo>
                <a:lnTo>
                  <a:pt x="272" y="205"/>
                </a:lnTo>
                <a:lnTo>
                  <a:pt x="321" y="199"/>
                </a:lnTo>
                <a:lnTo>
                  <a:pt x="360" y="186"/>
                </a:lnTo>
                <a:lnTo>
                  <a:pt x="397" y="168"/>
                </a:lnTo>
                <a:lnTo>
                  <a:pt x="428" y="150"/>
                </a:lnTo>
                <a:lnTo>
                  <a:pt x="440" y="138"/>
                </a:lnTo>
                <a:lnTo>
                  <a:pt x="452" y="125"/>
                </a:lnTo>
                <a:lnTo>
                  <a:pt x="458" y="113"/>
                </a:lnTo>
                <a:lnTo>
                  <a:pt x="464" y="101"/>
                </a:lnTo>
                <a:lnTo>
                  <a:pt x="470" y="89"/>
                </a:lnTo>
                <a:lnTo>
                  <a:pt x="470" y="73"/>
                </a:lnTo>
                <a:lnTo>
                  <a:pt x="467" y="55"/>
                </a:lnTo>
                <a:lnTo>
                  <a:pt x="461" y="37"/>
                </a:lnTo>
                <a:lnTo>
                  <a:pt x="449" y="19"/>
                </a:lnTo>
                <a:lnTo>
                  <a:pt x="434" y="0"/>
                </a:lnTo>
                <a:lnTo>
                  <a:pt x="443" y="16"/>
                </a:lnTo>
                <a:lnTo>
                  <a:pt x="449" y="28"/>
                </a:lnTo>
                <a:lnTo>
                  <a:pt x="455" y="43"/>
                </a:lnTo>
                <a:lnTo>
                  <a:pt x="455" y="58"/>
                </a:lnTo>
                <a:lnTo>
                  <a:pt x="455" y="73"/>
                </a:lnTo>
                <a:lnTo>
                  <a:pt x="452" y="86"/>
                </a:lnTo>
                <a:lnTo>
                  <a:pt x="446" y="98"/>
                </a:lnTo>
                <a:lnTo>
                  <a:pt x="437" y="110"/>
                </a:lnTo>
                <a:lnTo>
                  <a:pt x="428" y="122"/>
                </a:lnTo>
                <a:lnTo>
                  <a:pt x="412" y="134"/>
                </a:lnTo>
                <a:lnTo>
                  <a:pt x="385" y="156"/>
                </a:lnTo>
                <a:lnTo>
                  <a:pt x="348" y="171"/>
                </a:lnTo>
                <a:lnTo>
                  <a:pt x="306" y="183"/>
                </a:lnTo>
                <a:lnTo>
                  <a:pt x="260" y="192"/>
                </a:lnTo>
                <a:lnTo>
                  <a:pt x="208" y="195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Freeform 109"/>
          <p:cNvSpPr>
            <a:spLocks/>
          </p:cNvSpPr>
          <p:nvPr/>
        </p:nvSpPr>
        <p:spPr bwMode="auto">
          <a:xfrm>
            <a:off x="6099175" y="3468688"/>
            <a:ext cx="1235075" cy="387350"/>
          </a:xfrm>
          <a:custGeom>
            <a:avLst/>
            <a:gdLst>
              <a:gd name="T0" fmla="*/ 907256250 w 778"/>
              <a:gd name="T1" fmla="*/ 577116575 h 244"/>
              <a:gd name="T2" fmla="*/ 907256250 w 778"/>
              <a:gd name="T3" fmla="*/ 577116575 h 244"/>
              <a:gd name="T4" fmla="*/ 768648450 w 778"/>
              <a:gd name="T5" fmla="*/ 577116575 h 244"/>
              <a:gd name="T6" fmla="*/ 630039063 w 778"/>
              <a:gd name="T7" fmla="*/ 561995638 h 244"/>
              <a:gd name="T8" fmla="*/ 498990938 w 778"/>
              <a:gd name="T9" fmla="*/ 539313438 h 244"/>
              <a:gd name="T10" fmla="*/ 375504075 w 778"/>
              <a:gd name="T11" fmla="*/ 506552200 h 244"/>
              <a:gd name="T12" fmla="*/ 259576888 w 778"/>
              <a:gd name="T13" fmla="*/ 468749063 h 244"/>
              <a:gd name="T14" fmla="*/ 161290000 w 778"/>
              <a:gd name="T15" fmla="*/ 430947513 h 244"/>
              <a:gd name="T16" fmla="*/ 75604688 w 778"/>
              <a:gd name="T17" fmla="*/ 378023438 h 244"/>
              <a:gd name="T18" fmla="*/ 0 w 778"/>
              <a:gd name="T19" fmla="*/ 322580000 h 244"/>
              <a:gd name="T20" fmla="*/ 0 w 778"/>
              <a:gd name="T21" fmla="*/ 322580000 h 244"/>
              <a:gd name="T22" fmla="*/ 68045013 w 778"/>
              <a:gd name="T23" fmla="*/ 385584700 h 244"/>
              <a:gd name="T24" fmla="*/ 153730325 w 778"/>
              <a:gd name="T25" fmla="*/ 446068450 h 244"/>
              <a:gd name="T26" fmla="*/ 252015625 w 778"/>
              <a:gd name="T27" fmla="*/ 491431263 h 244"/>
              <a:gd name="T28" fmla="*/ 375504075 w 778"/>
              <a:gd name="T29" fmla="*/ 531753763 h 244"/>
              <a:gd name="T30" fmla="*/ 506552200 w 778"/>
              <a:gd name="T31" fmla="*/ 569555313 h 244"/>
              <a:gd name="T32" fmla="*/ 645160000 w 778"/>
              <a:gd name="T33" fmla="*/ 592237513 h 244"/>
              <a:gd name="T34" fmla="*/ 791329063 w 778"/>
              <a:gd name="T35" fmla="*/ 607358450 h 244"/>
              <a:gd name="T36" fmla="*/ 945059388 w 778"/>
              <a:gd name="T37" fmla="*/ 614918125 h 244"/>
              <a:gd name="T38" fmla="*/ 945059388 w 778"/>
              <a:gd name="T39" fmla="*/ 614918125 h 244"/>
              <a:gd name="T40" fmla="*/ 1136591263 w 778"/>
              <a:gd name="T41" fmla="*/ 607358450 h 244"/>
              <a:gd name="T42" fmla="*/ 1320561875 w 778"/>
              <a:gd name="T43" fmla="*/ 584676250 h 244"/>
              <a:gd name="T44" fmla="*/ 1489413138 w 778"/>
              <a:gd name="T45" fmla="*/ 539313438 h 244"/>
              <a:gd name="T46" fmla="*/ 1567537188 w 778"/>
              <a:gd name="T47" fmla="*/ 514111875 h 244"/>
              <a:gd name="T48" fmla="*/ 1643141875 w 778"/>
              <a:gd name="T49" fmla="*/ 483870000 h 244"/>
              <a:gd name="T50" fmla="*/ 1713706250 w 778"/>
              <a:gd name="T51" fmla="*/ 453628125 h 244"/>
              <a:gd name="T52" fmla="*/ 1774190000 w 778"/>
              <a:gd name="T53" fmla="*/ 423386250 h 244"/>
              <a:gd name="T54" fmla="*/ 1829633438 w 778"/>
              <a:gd name="T55" fmla="*/ 385584700 h 244"/>
              <a:gd name="T56" fmla="*/ 1874996250 w 778"/>
              <a:gd name="T57" fmla="*/ 345262200 h 244"/>
              <a:gd name="T58" fmla="*/ 1905238125 w 778"/>
              <a:gd name="T59" fmla="*/ 307459063 h 244"/>
              <a:gd name="T60" fmla="*/ 1935480000 w 778"/>
              <a:gd name="T61" fmla="*/ 269657513 h 244"/>
              <a:gd name="T62" fmla="*/ 1953121888 w 778"/>
              <a:gd name="T63" fmla="*/ 224294700 h 244"/>
              <a:gd name="T64" fmla="*/ 1960681563 w 778"/>
              <a:gd name="T65" fmla="*/ 176410938 h 244"/>
              <a:gd name="T66" fmla="*/ 1960681563 w 778"/>
              <a:gd name="T67" fmla="*/ 176410938 h 244"/>
              <a:gd name="T68" fmla="*/ 1953121888 w 778"/>
              <a:gd name="T69" fmla="*/ 131048125 h 244"/>
              <a:gd name="T70" fmla="*/ 1927920325 w 778"/>
              <a:gd name="T71" fmla="*/ 85685313 h 244"/>
              <a:gd name="T72" fmla="*/ 1897678450 w 778"/>
              <a:gd name="T73" fmla="*/ 37803138 h 244"/>
              <a:gd name="T74" fmla="*/ 1859875313 w 778"/>
              <a:gd name="T75" fmla="*/ 0 h 244"/>
              <a:gd name="T76" fmla="*/ 1859875313 w 778"/>
              <a:gd name="T77" fmla="*/ 0 h 244"/>
              <a:gd name="T78" fmla="*/ 1882557513 w 778"/>
              <a:gd name="T79" fmla="*/ 30241875 h 244"/>
              <a:gd name="T80" fmla="*/ 1905238125 w 778"/>
              <a:gd name="T81" fmla="*/ 70564375 h 244"/>
              <a:gd name="T82" fmla="*/ 1912799388 w 778"/>
              <a:gd name="T83" fmla="*/ 108367513 h 244"/>
              <a:gd name="T84" fmla="*/ 1920359063 w 778"/>
              <a:gd name="T85" fmla="*/ 146169063 h 244"/>
              <a:gd name="T86" fmla="*/ 1920359063 w 778"/>
              <a:gd name="T87" fmla="*/ 146169063 h 244"/>
              <a:gd name="T88" fmla="*/ 1912799388 w 778"/>
              <a:gd name="T89" fmla="*/ 183972200 h 244"/>
              <a:gd name="T90" fmla="*/ 1897678450 w 778"/>
              <a:gd name="T91" fmla="*/ 231854375 h 244"/>
              <a:gd name="T92" fmla="*/ 1867436575 w 778"/>
              <a:gd name="T93" fmla="*/ 269657513 h 244"/>
              <a:gd name="T94" fmla="*/ 1837194700 w 778"/>
              <a:gd name="T95" fmla="*/ 315020325 h 244"/>
              <a:gd name="T96" fmla="*/ 1789310938 w 778"/>
              <a:gd name="T97" fmla="*/ 352821875 h 244"/>
              <a:gd name="T98" fmla="*/ 1736388450 w 778"/>
              <a:gd name="T99" fmla="*/ 385584700 h 244"/>
              <a:gd name="T100" fmla="*/ 1675904700 w 778"/>
              <a:gd name="T101" fmla="*/ 423386250 h 244"/>
              <a:gd name="T102" fmla="*/ 1605340325 w 778"/>
              <a:gd name="T103" fmla="*/ 453628125 h 244"/>
              <a:gd name="T104" fmla="*/ 1537295313 w 778"/>
              <a:gd name="T105" fmla="*/ 476310325 h 244"/>
              <a:gd name="T106" fmla="*/ 1451610000 w 778"/>
              <a:gd name="T107" fmla="*/ 506552200 h 244"/>
              <a:gd name="T108" fmla="*/ 1282760325 w 778"/>
              <a:gd name="T109" fmla="*/ 546874700 h 244"/>
              <a:gd name="T110" fmla="*/ 1098788125 w 778"/>
              <a:gd name="T111" fmla="*/ 569555313 h 244"/>
              <a:gd name="T112" fmla="*/ 907256250 w 778"/>
              <a:gd name="T113" fmla="*/ 577116575 h 244"/>
              <a:gd name="T114" fmla="*/ 907256250 w 778"/>
              <a:gd name="T115" fmla="*/ 577116575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8"/>
              <a:gd name="T175" fmla="*/ 0 h 244"/>
              <a:gd name="T176" fmla="*/ 778 w 778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8" h="244">
                <a:moveTo>
                  <a:pt x="360" y="229"/>
                </a:moveTo>
                <a:lnTo>
                  <a:pt x="360" y="229"/>
                </a:lnTo>
                <a:lnTo>
                  <a:pt x="305" y="229"/>
                </a:lnTo>
                <a:lnTo>
                  <a:pt x="250" y="223"/>
                </a:lnTo>
                <a:lnTo>
                  <a:pt x="198" y="214"/>
                </a:lnTo>
                <a:lnTo>
                  <a:pt x="149" y="201"/>
                </a:lnTo>
                <a:lnTo>
                  <a:pt x="103" y="186"/>
                </a:lnTo>
                <a:lnTo>
                  <a:pt x="64" y="171"/>
                </a:lnTo>
                <a:lnTo>
                  <a:pt x="30" y="150"/>
                </a:lnTo>
                <a:lnTo>
                  <a:pt x="0" y="128"/>
                </a:lnTo>
                <a:lnTo>
                  <a:pt x="27" y="153"/>
                </a:lnTo>
                <a:lnTo>
                  <a:pt x="61" y="177"/>
                </a:lnTo>
                <a:lnTo>
                  <a:pt x="100" y="195"/>
                </a:lnTo>
                <a:lnTo>
                  <a:pt x="149" y="211"/>
                </a:lnTo>
                <a:lnTo>
                  <a:pt x="201" y="226"/>
                </a:lnTo>
                <a:lnTo>
                  <a:pt x="256" y="235"/>
                </a:lnTo>
                <a:lnTo>
                  <a:pt x="314" y="241"/>
                </a:lnTo>
                <a:lnTo>
                  <a:pt x="375" y="244"/>
                </a:lnTo>
                <a:lnTo>
                  <a:pt x="451" y="241"/>
                </a:lnTo>
                <a:lnTo>
                  <a:pt x="524" y="232"/>
                </a:lnTo>
                <a:lnTo>
                  <a:pt x="591" y="214"/>
                </a:lnTo>
                <a:lnTo>
                  <a:pt x="622" y="204"/>
                </a:lnTo>
                <a:lnTo>
                  <a:pt x="652" y="192"/>
                </a:lnTo>
                <a:lnTo>
                  <a:pt x="680" y="180"/>
                </a:lnTo>
                <a:lnTo>
                  <a:pt x="704" y="168"/>
                </a:lnTo>
                <a:lnTo>
                  <a:pt x="726" y="153"/>
                </a:lnTo>
                <a:lnTo>
                  <a:pt x="744" y="137"/>
                </a:lnTo>
                <a:lnTo>
                  <a:pt x="756" y="122"/>
                </a:lnTo>
                <a:lnTo>
                  <a:pt x="768" y="107"/>
                </a:lnTo>
                <a:lnTo>
                  <a:pt x="775" y="89"/>
                </a:lnTo>
                <a:lnTo>
                  <a:pt x="778" y="70"/>
                </a:lnTo>
                <a:lnTo>
                  <a:pt x="775" y="52"/>
                </a:lnTo>
                <a:lnTo>
                  <a:pt x="765" y="34"/>
                </a:lnTo>
                <a:lnTo>
                  <a:pt x="753" y="15"/>
                </a:lnTo>
                <a:lnTo>
                  <a:pt x="738" y="0"/>
                </a:lnTo>
                <a:lnTo>
                  <a:pt x="747" y="12"/>
                </a:lnTo>
                <a:lnTo>
                  <a:pt x="756" y="28"/>
                </a:lnTo>
                <a:lnTo>
                  <a:pt x="759" y="43"/>
                </a:lnTo>
                <a:lnTo>
                  <a:pt x="762" y="58"/>
                </a:lnTo>
                <a:lnTo>
                  <a:pt x="759" y="73"/>
                </a:lnTo>
                <a:lnTo>
                  <a:pt x="753" y="92"/>
                </a:lnTo>
                <a:lnTo>
                  <a:pt x="741" y="107"/>
                </a:lnTo>
                <a:lnTo>
                  <a:pt x="729" y="125"/>
                </a:lnTo>
                <a:lnTo>
                  <a:pt x="710" y="140"/>
                </a:lnTo>
                <a:lnTo>
                  <a:pt x="689" y="153"/>
                </a:lnTo>
                <a:lnTo>
                  <a:pt x="665" y="168"/>
                </a:lnTo>
                <a:lnTo>
                  <a:pt x="637" y="180"/>
                </a:lnTo>
                <a:lnTo>
                  <a:pt x="610" y="189"/>
                </a:lnTo>
                <a:lnTo>
                  <a:pt x="576" y="201"/>
                </a:lnTo>
                <a:lnTo>
                  <a:pt x="509" y="217"/>
                </a:lnTo>
                <a:lnTo>
                  <a:pt x="436" y="226"/>
                </a:lnTo>
                <a:lnTo>
                  <a:pt x="360" y="229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Freeform 110"/>
          <p:cNvSpPr>
            <a:spLocks/>
          </p:cNvSpPr>
          <p:nvPr/>
        </p:nvSpPr>
        <p:spPr bwMode="auto">
          <a:xfrm>
            <a:off x="7091363" y="2970213"/>
            <a:ext cx="750887" cy="328612"/>
          </a:xfrm>
          <a:custGeom>
            <a:avLst/>
            <a:gdLst>
              <a:gd name="T0" fmla="*/ 531751821 w 473"/>
              <a:gd name="T1" fmla="*/ 483869264 h 207"/>
              <a:gd name="T2" fmla="*/ 531751821 w 473"/>
              <a:gd name="T3" fmla="*/ 483869264 h 207"/>
              <a:gd name="T4" fmla="*/ 446066565 w 473"/>
              <a:gd name="T5" fmla="*/ 483869264 h 207"/>
              <a:gd name="T6" fmla="*/ 367942567 w 473"/>
              <a:gd name="T7" fmla="*/ 476308013 h 207"/>
              <a:gd name="T8" fmla="*/ 292337930 w 473"/>
              <a:gd name="T9" fmla="*/ 461187098 h 207"/>
              <a:gd name="T10" fmla="*/ 224292963 w 473"/>
              <a:gd name="T11" fmla="*/ 446066184 h 207"/>
              <a:gd name="T12" fmla="*/ 161289893 w 473"/>
              <a:gd name="T13" fmla="*/ 423385606 h 207"/>
              <a:gd name="T14" fmla="*/ 100806183 w 473"/>
              <a:gd name="T15" fmla="*/ 390622831 h 207"/>
              <a:gd name="T16" fmla="*/ 45362782 w 473"/>
              <a:gd name="T17" fmla="*/ 360381002 h 207"/>
              <a:gd name="T18" fmla="*/ 0 w 473"/>
              <a:gd name="T19" fmla="*/ 330139173 h 207"/>
              <a:gd name="T20" fmla="*/ 0 w 473"/>
              <a:gd name="T21" fmla="*/ 330139173 h 207"/>
              <a:gd name="T22" fmla="*/ 45362782 w 473"/>
              <a:gd name="T23" fmla="*/ 367942253 h 207"/>
              <a:gd name="T24" fmla="*/ 100806183 w 473"/>
              <a:gd name="T25" fmla="*/ 408264691 h 207"/>
              <a:gd name="T26" fmla="*/ 161289893 w 473"/>
              <a:gd name="T27" fmla="*/ 438506520 h 207"/>
              <a:gd name="T28" fmla="*/ 231854221 w 473"/>
              <a:gd name="T29" fmla="*/ 468748349 h 207"/>
              <a:gd name="T30" fmla="*/ 307458858 w 473"/>
              <a:gd name="T31" fmla="*/ 491428927 h 207"/>
              <a:gd name="T32" fmla="*/ 385582856 w 473"/>
              <a:gd name="T33" fmla="*/ 506549842 h 207"/>
              <a:gd name="T34" fmla="*/ 476308420 w 473"/>
              <a:gd name="T35" fmla="*/ 521670756 h 207"/>
              <a:gd name="T36" fmla="*/ 569554933 w 473"/>
              <a:gd name="T37" fmla="*/ 521670756 h 207"/>
              <a:gd name="T38" fmla="*/ 569554933 w 473"/>
              <a:gd name="T39" fmla="*/ 521670756 h 207"/>
              <a:gd name="T40" fmla="*/ 693041714 w 473"/>
              <a:gd name="T41" fmla="*/ 514111093 h 207"/>
              <a:gd name="T42" fmla="*/ 806449463 w 473"/>
              <a:gd name="T43" fmla="*/ 498990178 h 207"/>
              <a:gd name="T44" fmla="*/ 914815316 w 473"/>
              <a:gd name="T45" fmla="*/ 468748349 h 207"/>
              <a:gd name="T46" fmla="*/ 1008061829 w 473"/>
              <a:gd name="T47" fmla="*/ 423385606 h 207"/>
              <a:gd name="T48" fmla="*/ 1083666466 w 473"/>
              <a:gd name="T49" fmla="*/ 375501916 h 207"/>
              <a:gd name="T50" fmla="*/ 1113908321 w 473"/>
              <a:gd name="T51" fmla="*/ 345260087 h 207"/>
              <a:gd name="T52" fmla="*/ 1139109866 w 473"/>
              <a:gd name="T53" fmla="*/ 315018258 h 207"/>
              <a:gd name="T54" fmla="*/ 1161790464 w 473"/>
              <a:gd name="T55" fmla="*/ 284776429 h 207"/>
              <a:gd name="T56" fmla="*/ 1176911391 w 473"/>
              <a:gd name="T57" fmla="*/ 254534600 h 207"/>
              <a:gd name="T58" fmla="*/ 1184472649 w 473"/>
              <a:gd name="T59" fmla="*/ 214212162 h 207"/>
              <a:gd name="T60" fmla="*/ 1192032319 w 473"/>
              <a:gd name="T61" fmla="*/ 183970333 h 207"/>
              <a:gd name="T62" fmla="*/ 1192032319 w 473"/>
              <a:gd name="T63" fmla="*/ 183970333 h 207"/>
              <a:gd name="T64" fmla="*/ 1184472649 w 473"/>
              <a:gd name="T65" fmla="*/ 138607589 h 207"/>
              <a:gd name="T66" fmla="*/ 1161790464 w 473"/>
              <a:gd name="T67" fmla="*/ 83164236 h 207"/>
              <a:gd name="T68" fmla="*/ 1129029248 w 473"/>
              <a:gd name="T69" fmla="*/ 45362743 h 207"/>
              <a:gd name="T70" fmla="*/ 1091226136 w 473"/>
              <a:gd name="T71" fmla="*/ 0 h 207"/>
              <a:gd name="T72" fmla="*/ 1091226136 w 473"/>
              <a:gd name="T73" fmla="*/ 0 h 207"/>
              <a:gd name="T74" fmla="*/ 1113908321 w 473"/>
              <a:gd name="T75" fmla="*/ 37801492 h 207"/>
              <a:gd name="T76" fmla="*/ 1139109866 w 473"/>
              <a:gd name="T77" fmla="*/ 68043321 h 207"/>
              <a:gd name="T78" fmla="*/ 1146669536 w 473"/>
              <a:gd name="T79" fmla="*/ 108365760 h 207"/>
              <a:gd name="T80" fmla="*/ 1154230794 w 473"/>
              <a:gd name="T81" fmla="*/ 146168840 h 207"/>
              <a:gd name="T82" fmla="*/ 1154230794 w 473"/>
              <a:gd name="T83" fmla="*/ 146168840 h 207"/>
              <a:gd name="T84" fmla="*/ 1146669536 w 473"/>
              <a:gd name="T85" fmla="*/ 183970333 h 207"/>
              <a:gd name="T86" fmla="*/ 1139109866 w 473"/>
              <a:gd name="T87" fmla="*/ 214212162 h 207"/>
              <a:gd name="T88" fmla="*/ 1121467991 w 473"/>
              <a:gd name="T89" fmla="*/ 246974937 h 207"/>
              <a:gd name="T90" fmla="*/ 1106347063 w 473"/>
              <a:gd name="T91" fmla="*/ 277216766 h 207"/>
              <a:gd name="T92" fmla="*/ 1076105208 w 473"/>
              <a:gd name="T93" fmla="*/ 307458595 h 207"/>
              <a:gd name="T94" fmla="*/ 1045863354 w 473"/>
              <a:gd name="T95" fmla="*/ 337700424 h 207"/>
              <a:gd name="T96" fmla="*/ 967739356 w 473"/>
              <a:gd name="T97" fmla="*/ 383063167 h 207"/>
              <a:gd name="T98" fmla="*/ 877013791 w 473"/>
              <a:gd name="T99" fmla="*/ 430945269 h 207"/>
              <a:gd name="T100" fmla="*/ 768646351 w 473"/>
              <a:gd name="T101" fmla="*/ 461187098 h 207"/>
              <a:gd name="T102" fmla="*/ 652719240 w 473"/>
              <a:gd name="T103" fmla="*/ 483869264 h 207"/>
              <a:gd name="T104" fmla="*/ 531751821 w 473"/>
              <a:gd name="T105" fmla="*/ 483869264 h 207"/>
              <a:gd name="T106" fmla="*/ 531751821 w 473"/>
              <a:gd name="T107" fmla="*/ 483869264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3"/>
              <a:gd name="T163" fmla="*/ 0 h 207"/>
              <a:gd name="T164" fmla="*/ 473 w 473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3" h="207">
                <a:moveTo>
                  <a:pt x="211" y="192"/>
                </a:moveTo>
                <a:lnTo>
                  <a:pt x="211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9" y="177"/>
                </a:lnTo>
                <a:lnTo>
                  <a:pt x="64" y="168"/>
                </a:lnTo>
                <a:lnTo>
                  <a:pt x="40" y="155"/>
                </a:lnTo>
                <a:lnTo>
                  <a:pt x="18" y="143"/>
                </a:lnTo>
                <a:lnTo>
                  <a:pt x="0" y="131"/>
                </a:lnTo>
                <a:lnTo>
                  <a:pt x="18" y="146"/>
                </a:lnTo>
                <a:lnTo>
                  <a:pt x="40" y="162"/>
                </a:lnTo>
                <a:lnTo>
                  <a:pt x="64" y="174"/>
                </a:lnTo>
                <a:lnTo>
                  <a:pt x="92" y="186"/>
                </a:lnTo>
                <a:lnTo>
                  <a:pt x="122" y="195"/>
                </a:lnTo>
                <a:lnTo>
                  <a:pt x="153" y="201"/>
                </a:lnTo>
                <a:lnTo>
                  <a:pt x="189" y="207"/>
                </a:lnTo>
                <a:lnTo>
                  <a:pt x="226" y="207"/>
                </a:lnTo>
                <a:lnTo>
                  <a:pt x="275" y="204"/>
                </a:lnTo>
                <a:lnTo>
                  <a:pt x="320" y="198"/>
                </a:lnTo>
                <a:lnTo>
                  <a:pt x="363" y="186"/>
                </a:lnTo>
                <a:lnTo>
                  <a:pt x="400" y="168"/>
                </a:lnTo>
                <a:lnTo>
                  <a:pt x="430" y="149"/>
                </a:lnTo>
                <a:lnTo>
                  <a:pt x="442" y="137"/>
                </a:lnTo>
                <a:lnTo>
                  <a:pt x="452" y="125"/>
                </a:lnTo>
                <a:lnTo>
                  <a:pt x="461" y="113"/>
                </a:lnTo>
                <a:lnTo>
                  <a:pt x="467" y="101"/>
                </a:lnTo>
                <a:lnTo>
                  <a:pt x="470" y="85"/>
                </a:lnTo>
                <a:lnTo>
                  <a:pt x="473" y="73"/>
                </a:lnTo>
                <a:lnTo>
                  <a:pt x="470" y="55"/>
                </a:lnTo>
                <a:lnTo>
                  <a:pt x="461" y="33"/>
                </a:lnTo>
                <a:lnTo>
                  <a:pt x="448" y="18"/>
                </a:lnTo>
                <a:lnTo>
                  <a:pt x="433" y="0"/>
                </a:lnTo>
                <a:lnTo>
                  <a:pt x="442" y="15"/>
                </a:lnTo>
                <a:lnTo>
                  <a:pt x="452" y="27"/>
                </a:lnTo>
                <a:lnTo>
                  <a:pt x="455" y="43"/>
                </a:lnTo>
                <a:lnTo>
                  <a:pt x="458" y="58"/>
                </a:lnTo>
                <a:lnTo>
                  <a:pt x="455" y="73"/>
                </a:lnTo>
                <a:lnTo>
                  <a:pt x="452" y="85"/>
                </a:lnTo>
                <a:lnTo>
                  <a:pt x="445" y="98"/>
                </a:lnTo>
                <a:lnTo>
                  <a:pt x="439" y="110"/>
                </a:lnTo>
                <a:lnTo>
                  <a:pt x="427" y="122"/>
                </a:lnTo>
                <a:lnTo>
                  <a:pt x="415" y="134"/>
                </a:lnTo>
                <a:lnTo>
                  <a:pt x="384" y="152"/>
                </a:lnTo>
                <a:lnTo>
                  <a:pt x="348" y="171"/>
                </a:lnTo>
                <a:lnTo>
                  <a:pt x="305" y="183"/>
                </a:lnTo>
                <a:lnTo>
                  <a:pt x="259" y="192"/>
                </a:lnTo>
                <a:lnTo>
                  <a:pt x="211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Freeform 111"/>
          <p:cNvSpPr>
            <a:spLocks/>
          </p:cNvSpPr>
          <p:nvPr/>
        </p:nvSpPr>
        <p:spPr bwMode="auto">
          <a:xfrm>
            <a:off x="6864350" y="4044950"/>
            <a:ext cx="744538" cy="330200"/>
          </a:xfrm>
          <a:custGeom>
            <a:avLst/>
            <a:gdLst>
              <a:gd name="T0" fmla="*/ 521673488 w 469"/>
              <a:gd name="T1" fmla="*/ 483870000 h 208"/>
              <a:gd name="T2" fmla="*/ 521673488 w 469"/>
              <a:gd name="T3" fmla="*/ 483870000 h 208"/>
              <a:gd name="T4" fmla="*/ 446068750 w 469"/>
              <a:gd name="T5" fmla="*/ 483870000 h 208"/>
              <a:gd name="T6" fmla="*/ 367943060 w 469"/>
              <a:gd name="T7" fmla="*/ 476310325 h 208"/>
              <a:gd name="T8" fmla="*/ 292338321 w 469"/>
              <a:gd name="T9" fmla="*/ 461189388 h 208"/>
              <a:gd name="T10" fmla="*/ 221773899 w 469"/>
              <a:gd name="T11" fmla="*/ 446068450 h 208"/>
              <a:gd name="T12" fmla="*/ 153730428 w 469"/>
              <a:gd name="T13" fmla="*/ 423386250 h 208"/>
              <a:gd name="T14" fmla="*/ 98286954 w 469"/>
              <a:gd name="T15" fmla="*/ 393144375 h 208"/>
              <a:gd name="T16" fmla="*/ 45362843 w 469"/>
              <a:gd name="T17" fmla="*/ 360383138 h 208"/>
              <a:gd name="T18" fmla="*/ 0 w 469"/>
              <a:gd name="T19" fmla="*/ 330141263 h 208"/>
              <a:gd name="T20" fmla="*/ 0 w 469"/>
              <a:gd name="T21" fmla="*/ 330141263 h 208"/>
              <a:gd name="T22" fmla="*/ 37803163 w 469"/>
              <a:gd name="T23" fmla="*/ 370463763 h 208"/>
              <a:gd name="T24" fmla="*/ 90725686 w 469"/>
              <a:gd name="T25" fmla="*/ 408265313 h 208"/>
              <a:gd name="T26" fmla="*/ 153730428 w 469"/>
              <a:gd name="T27" fmla="*/ 438507188 h 208"/>
              <a:gd name="T28" fmla="*/ 221773899 w 469"/>
              <a:gd name="T29" fmla="*/ 468749063 h 208"/>
              <a:gd name="T30" fmla="*/ 299899589 w 469"/>
              <a:gd name="T31" fmla="*/ 491431263 h 208"/>
              <a:gd name="T32" fmla="*/ 383064007 w 469"/>
              <a:gd name="T33" fmla="*/ 506552200 h 208"/>
              <a:gd name="T34" fmla="*/ 468749377 w 469"/>
              <a:gd name="T35" fmla="*/ 524192500 h 208"/>
              <a:gd name="T36" fmla="*/ 559475063 w 469"/>
              <a:gd name="T37" fmla="*/ 524192500 h 208"/>
              <a:gd name="T38" fmla="*/ 559475063 w 469"/>
              <a:gd name="T39" fmla="*/ 524192500 h 208"/>
              <a:gd name="T40" fmla="*/ 690523276 w 469"/>
              <a:gd name="T41" fmla="*/ 514111875 h 208"/>
              <a:gd name="T42" fmla="*/ 806450542 w 469"/>
              <a:gd name="T43" fmla="*/ 498990938 h 208"/>
              <a:gd name="T44" fmla="*/ 914818127 w 469"/>
              <a:gd name="T45" fmla="*/ 468749063 h 208"/>
              <a:gd name="T46" fmla="*/ 1005543813 w 469"/>
              <a:gd name="T47" fmla="*/ 423386250 h 208"/>
              <a:gd name="T48" fmla="*/ 1083667915 w 469"/>
              <a:gd name="T49" fmla="*/ 378023438 h 208"/>
              <a:gd name="T50" fmla="*/ 1113909811 w 469"/>
              <a:gd name="T51" fmla="*/ 345262200 h 208"/>
              <a:gd name="T52" fmla="*/ 1136592026 w 469"/>
              <a:gd name="T53" fmla="*/ 315020325 h 208"/>
              <a:gd name="T54" fmla="*/ 1159272654 w 469"/>
              <a:gd name="T55" fmla="*/ 284778450 h 208"/>
              <a:gd name="T56" fmla="*/ 1174393601 w 469"/>
              <a:gd name="T57" fmla="*/ 254536575 h 208"/>
              <a:gd name="T58" fmla="*/ 1181954869 w 469"/>
              <a:gd name="T59" fmla="*/ 216733438 h 208"/>
              <a:gd name="T60" fmla="*/ 1181954869 w 469"/>
              <a:gd name="T61" fmla="*/ 183972200 h 208"/>
              <a:gd name="T62" fmla="*/ 1181954869 w 469"/>
              <a:gd name="T63" fmla="*/ 183972200 h 208"/>
              <a:gd name="T64" fmla="*/ 1181954869 w 469"/>
              <a:gd name="T65" fmla="*/ 138609388 h 208"/>
              <a:gd name="T66" fmla="*/ 1159272654 w 469"/>
              <a:gd name="T67" fmla="*/ 85685313 h 208"/>
              <a:gd name="T68" fmla="*/ 1129030758 w 469"/>
              <a:gd name="T69" fmla="*/ 45362813 h 208"/>
              <a:gd name="T70" fmla="*/ 1091229183 w 469"/>
              <a:gd name="T71" fmla="*/ 0 h 208"/>
              <a:gd name="T72" fmla="*/ 1091229183 w 469"/>
              <a:gd name="T73" fmla="*/ 0 h 208"/>
              <a:gd name="T74" fmla="*/ 1113909811 w 469"/>
              <a:gd name="T75" fmla="*/ 37803138 h 208"/>
              <a:gd name="T76" fmla="*/ 1136592026 w 469"/>
              <a:gd name="T77" fmla="*/ 70564375 h 208"/>
              <a:gd name="T78" fmla="*/ 1144151706 w 469"/>
              <a:gd name="T79" fmla="*/ 108367513 h 208"/>
              <a:gd name="T80" fmla="*/ 1151712973 w 469"/>
              <a:gd name="T81" fmla="*/ 146169063 h 208"/>
              <a:gd name="T82" fmla="*/ 1151712973 w 469"/>
              <a:gd name="T83" fmla="*/ 146169063 h 208"/>
              <a:gd name="T84" fmla="*/ 1144151706 w 469"/>
              <a:gd name="T85" fmla="*/ 183972200 h 208"/>
              <a:gd name="T86" fmla="*/ 1136592026 w 469"/>
              <a:gd name="T87" fmla="*/ 216733438 h 208"/>
              <a:gd name="T88" fmla="*/ 1121471078 w 469"/>
              <a:gd name="T89" fmla="*/ 246975313 h 208"/>
              <a:gd name="T90" fmla="*/ 1098788863 w 469"/>
              <a:gd name="T91" fmla="*/ 277217188 h 208"/>
              <a:gd name="T92" fmla="*/ 1076108235 w 469"/>
              <a:gd name="T93" fmla="*/ 307459063 h 208"/>
              <a:gd name="T94" fmla="*/ 1045866340 w 469"/>
              <a:gd name="T95" fmla="*/ 337700938 h 208"/>
              <a:gd name="T96" fmla="*/ 967740650 w 469"/>
              <a:gd name="T97" fmla="*/ 385584700 h 208"/>
              <a:gd name="T98" fmla="*/ 874495600 w 469"/>
              <a:gd name="T99" fmla="*/ 430947513 h 208"/>
              <a:gd name="T100" fmla="*/ 768648966 w 469"/>
              <a:gd name="T101" fmla="*/ 461189388 h 208"/>
              <a:gd name="T102" fmla="*/ 652721701 w 469"/>
              <a:gd name="T103" fmla="*/ 483870000 h 208"/>
              <a:gd name="T104" fmla="*/ 521673488 w 469"/>
              <a:gd name="T105" fmla="*/ 483870000 h 208"/>
              <a:gd name="T106" fmla="*/ 521673488 w 469"/>
              <a:gd name="T107" fmla="*/ 483870000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69"/>
              <a:gd name="T163" fmla="*/ 0 h 208"/>
              <a:gd name="T164" fmla="*/ 469 w 469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69" h="208">
                <a:moveTo>
                  <a:pt x="207" y="192"/>
                </a:moveTo>
                <a:lnTo>
                  <a:pt x="207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8" y="177"/>
                </a:lnTo>
                <a:lnTo>
                  <a:pt x="61" y="168"/>
                </a:lnTo>
                <a:lnTo>
                  <a:pt x="39" y="156"/>
                </a:lnTo>
                <a:lnTo>
                  <a:pt x="18" y="143"/>
                </a:lnTo>
                <a:lnTo>
                  <a:pt x="0" y="131"/>
                </a:lnTo>
                <a:lnTo>
                  <a:pt x="15" y="147"/>
                </a:lnTo>
                <a:lnTo>
                  <a:pt x="36" y="162"/>
                </a:lnTo>
                <a:lnTo>
                  <a:pt x="61" y="174"/>
                </a:lnTo>
                <a:lnTo>
                  <a:pt x="88" y="186"/>
                </a:lnTo>
                <a:lnTo>
                  <a:pt x="119" y="195"/>
                </a:lnTo>
                <a:lnTo>
                  <a:pt x="152" y="201"/>
                </a:lnTo>
                <a:lnTo>
                  <a:pt x="186" y="208"/>
                </a:lnTo>
                <a:lnTo>
                  <a:pt x="222" y="208"/>
                </a:lnTo>
                <a:lnTo>
                  <a:pt x="274" y="204"/>
                </a:lnTo>
                <a:lnTo>
                  <a:pt x="320" y="198"/>
                </a:lnTo>
                <a:lnTo>
                  <a:pt x="363" y="186"/>
                </a:lnTo>
                <a:lnTo>
                  <a:pt x="399" y="168"/>
                </a:lnTo>
                <a:lnTo>
                  <a:pt x="430" y="150"/>
                </a:lnTo>
                <a:lnTo>
                  <a:pt x="442" y="137"/>
                </a:lnTo>
                <a:lnTo>
                  <a:pt x="451" y="125"/>
                </a:lnTo>
                <a:lnTo>
                  <a:pt x="460" y="113"/>
                </a:lnTo>
                <a:lnTo>
                  <a:pt x="466" y="101"/>
                </a:lnTo>
                <a:lnTo>
                  <a:pt x="469" y="86"/>
                </a:lnTo>
                <a:lnTo>
                  <a:pt x="469" y="73"/>
                </a:lnTo>
                <a:lnTo>
                  <a:pt x="469" y="55"/>
                </a:lnTo>
                <a:lnTo>
                  <a:pt x="460" y="34"/>
                </a:lnTo>
                <a:lnTo>
                  <a:pt x="448" y="18"/>
                </a:lnTo>
                <a:lnTo>
                  <a:pt x="433" y="0"/>
                </a:lnTo>
                <a:lnTo>
                  <a:pt x="442" y="15"/>
                </a:lnTo>
                <a:lnTo>
                  <a:pt x="451" y="28"/>
                </a:lnTo>
                <a:lnTo>
                  <a:pt x="454" y="43"/>
                </a:lnTo>
                <a:lnTo>
                  <a:pt x="457" y="58"/>
                </a:lnTo>
                <a:lnTo>
                  <a:pt x="454" y="73"/>
                </a:lnTo>
                <a:lnTo>
                  <a:pt x="451" y="86"/>
                </a:lnTo>
                <a:lnTo>
                  <a:pt x="445" y="98"/>
                </a:lnTo>
                <a:lnTo>
                  <a:pt x="436" y="110"/>
                </a:lnTo>
                <a:lnTo>
                  <a:pt x="427" y="122"/>
                </a:lnTo>
                <a:lnTo>
                  <a:pt x="415" y="134"/>
                </a:lnTo>
                <a:lnTo>
                  <a:pt x="384" y="153"/>
                </a:lnTo>
                <a:lnTo>
                  <a:pt x="347" y="171"/>
                </a:lnTo>
                <a:lnTo>
                  <a:pt x="305" y="183"/>
                </a:lnTo>
                <a:lnTo>
                  <a:pt x="259" y="192"/>
                </a:lnTo>
                <a:lnTo>
                  <a:pt x="207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Freeform 112"/>
          <p:cNvSpPr>
            <a:spLocks/>
          </p:cNvSpPr>
          <p:nvPr/>
        </p:nvSpPr>
        <p:spPr bwMode="auto">
          <a:xfrm>
            <a:off x="5837238" y="4035425"/>
            <a:ext cx="746125" cy="328613"/>
          </a:xfrm>
          <a:custGeom>
            <a:avLst/>
            <a:gdLst>
              <a:gd name="T0" fmla="*/ 521673138 w 470"/>
              <a:gd name="T1" fmla="*/ 483870736 h 207"/>
              <a:gd name="T2" fmla="*/ 521673138 w 470"/>
              <a:gd name="T3" fmla="*/ 483870736 h 207"/>
              <a:gd name="T4" fmla="*/ 446068450 w 470"/>
              <a:gd name="T5" fmla="*/ 483870736 h 207"/>
              <a:gd name="T6" fmla="*/ 367942813 w 470"/>
              <a:gd name="T7" fmla="*/ 476311050 h 207"/>
              <a:gd name="T8" fmla="*/ 292338125 w 470"/>
              <a:gd name="T9" fmla="*/ 461190089 h 207"/>
              <a:gd name="T10" fmla="*/ 221773750 w 470"/>
              <a:gd name="T11" fmla="*/ 446069129 h 207"/>
              <a:gd name="T12" fmla="*/ 153730325 w 470"/>
              <a:gd name="T13" fmla="*/ 423386894 h 207"/>
              <a:gd name="T14" fmla="*/ 100806250 w 470"/>
              <a:gd name="T15" fmla="*/ 393144973 h 207"/>
              <a:gd name="T16" fmla="*/ 45362813 w 470"/>
              <a:gd name="T17" fmla="*/ 360383686 h 207"/>
              <a:gd name="T18" fmla="*/ 0 w 470"/>
              <a:gd name="T19" fmla="*/ 330141765 h 207"/>
              <a:gd name="T20" fmla="*/ 0 w 470"/>
              <a:gd name="T21" fmla="*/ 330141765 h 207"/>
              <a:gd name="T22" fmla="*/ 37803138 w 470"/>
              <a:gd name="T23" fmla="*/ 367943372 h 207"/>
              <a:gd name="T24" fmla="*/ 93246575 w 470"/>
              <a:gd name="T25" fmla="*/ 408265934 h 207"/>
              <a:gd name="T26" fmla="*/ 153730325 w 470"/>
              <a:gd name="T27" fmla="*/ 438507855 h 207"/>
              <a:gd name="T28" fmla="*/ 221773750 w 470"/>
              <a:gd name="T29" fmla="*/ 468749776 h 207"/>
              <a:gd name="T30" fmla="*/ 299899388 w 470"/>
              <a:gd name="T31" fmla="*/ 491432010 h 207"/>
              <a:gd name="T32" fmla="*/ 383063750 w 470"/>
              <a:gd name="T33" fmla="*/ 506552971 h 207"/>
              <a:gd name="T34" fmla="*/ 468749063 w 470"/>
              <a:gd name="T35" fmla="*/ 521673931 h 207"/>
              <a:gd name="T36" fmla="*/ 561995638 w 470"/>
              <a:gd name="T37" fmla="*/ 521673931 h 207"/>
              <a:gd name="T38" fmla="*/ 561995638 w 470"/>
              <a:gd name="T39" fmla="*/ 521673931 h 207"/>
              <a:gd name="T40" fmla="*/ 690522813 w 470"/>
              <a:gd name="T41" fmla="*/ 514112657 h 207"/>
              <a:gd name="T42" fmla="*/ 806450000 w 470"/>
              <a:gd name="T43" fmla="*/ 498991697 h 207"/>
              <a:gd name="T44" fmla="*/ 914817513 w 470"/>
              <a:gd name="T45" fmla="*/ 468749776 h 207"/>
              <a:gd name="T46" fmla="*/ 1008062500 w 470"/>
              <a:gd name="T47" fmla="*/ 423386894 h 207"/>
              <a:gd name="T48" fmla="*/ 1083667188 w 470"/>
              <a:gd name="T49" fmla="*/ 375504646 h 207"/>
              <a:gd name="T50" fmla="*/ 1113909063 w 470"/>
              <a:gd name="T51" fmla="*/ 345262725 h 207"/>
              <a:gd name="T52" fmla="*/ 1136591263 w 470"/>
              <a:gd name="T53" fmla="*/ 315020804 h 207"/>
              <a:gd name="T54" fmla="*/ 1161792825 w 470"/>
              <a:gd name="T55" fmla="*/ 284778883 h 207"/>
              <a:gd name="T56" fmla="*/ 1176913763 w 470"/>
              <a:gd name="T57" fmla="*/ 254536962 h 207"/>
              <a:gd name="T58" fmla="*/ 1184473438 w 470"/>
              <a:gd name="T59" fmla="*/ 214214401 h 207"/>
              <a:gd name="T60" fmla="*/ 1184473438 w 470"/>
              <a:gd name="T61" fmla="*/ 183972480 h 207"/>
              <a:gd name="T62" fmla="*/ 1184473438 w 470"/>
              <a:gd name="T63" fmla="*/ 183972480 h 207"/>
              <a:gd name="T64" fmla="*/ 1184473438 w 470"/>
              <a:gd name="T65" fmla="*/ 138609598 h 207"/>
              <a:gd name="T66" fmla="*/ 1161792825 w 470"/>
              <a:gd name="T67" fmla="*/ 85685443 h 207"/>
              <a:gd name="T68" fmla="*/ 1129030000 w 470"/>
              <a:gd name="T69" fmla="*/ 45362882 h 207"/>
              <a:gd name="T70" fmla="*/ 1091228450 w 470"/>
              <a:gd name="T71" fmla="*/ 0 h 207"/>
              <a:gd name="T72" fmla="*/ 1091228450 w 470"/>
              <a:gd name="T73" fmla="*/ 0 h 207"/>
              <a:gd name="T74" fmla="*/ 1113909063 w 470"/>
              <a:gd name="T75" fmla="*/ 37803195 h 207"/>
              <a:gd name="T76" fmla="*/ 1136591263 w 470"/>
              <a:gd name="T77" fmla="*/ 68045116 h 207"/>
              <a:gd name="T78" fmla="*/ 1144150938 w 470"/>
              <a:gd name="T79" fmla="*/ 108367677 h 207"/>
              <a:gd name="T80" fmla="*/ 1154231563 w 470"/>
              <a:gd name="T81" fmla="*/ 146169285 h 207"/>
              <a:gd name="T82" fmla="*/ 1154231563 w 470"/>
              <a:gd name="T83" fmla="*/ 146169285 h 207"/>
              <a:gd name="T84" fmla="*/ 1144150938 w 470"/>
              <a:gd name="T85" fmla="*/ 183972480 h 207"/>
              <a:gd name="T86" fmla="*/ 1136591263 w 470"/>
              <a:gd name="T87" fmla="*/ 214214401 h 207"/>
              <a:gd name="T88" fmla="*/ 1121470325 w 470"/>
              <a:gd name="T89" fmla="*/ 246975688 h 207"/>
              <a:gd name="T90" fmla="*/ 1098788125 w 470"/>
              <a:gd name="T91" fmla="*/ 277217609 h 207"/>
              <a:gd name="T92" fmla="*/ 1076107513 w 470"/>
              <a:gd name="T93" fmla="*/ 307459530 h 207"/>
              <a:gd name="T94" fmla="*/ 1045865638 w 470"/>
              <a:gd name="T95" fmla="*/ 337701451 h 207"/>
              <a:gd name="T96" fmla="*/ 967740000 w 470"/>
              <a:gd name="T97" fmla="*/ 385585287 h 207"/>
              <a:gd name="T98" fmla="*/ 877014375 w 470"/>
              <a:gd name="T99" fmla="*/ 430948168 h 207"/>
              <a:gd name="T100" fmla="*/ 768648450 w 470"/>
              <a:gd name="T101" fmla="*/ 461190089 h 207"/>
              <a:gd name="T102" fmla="*/ 652721263 w 470"/>
              <a:gd name="T103" fmla="*/ 483870736 h 207"/>
              <a:gd name="T104" fmla="*/ 521673138 w 470"/>
              <a:gd name="T105" fmla="*/ 483870736 h 207"/>
              <a:gd name="T106" fmla="*/ 521673138 w 470"/>
              <a:gd name="T107" fmla="*/ 483870736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0"/>
              <a:gd name="T163" fmla="*/ 0 h 207"/>
              <a:gd name="T164" fmla="*/ 470 w 470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0" h="207">
                <a:moveTo>
                  <a:pt x="207" y="192"/>
                </a:moveTo>
                <a:lnTo>
                  <a:pt x="207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8" y="177"/>
                </a:lnTo>
                <a:lnTo>
                  <a:pt x="61" y="168"/>
                </a:lnTo>
                <a:lnTo>
                  <a:pt x="40" y="156"/>
                </a:lnTo>
                <a:lnTo>
                  <a:pt x="18" y="143"/>
                </a:lnTo>
                <a:lnTo>
                  <a:pt x="0" y="131"/>
                </a:lnTo>
                <a:lnTo>
                  <a:pt x="15" y="146"/>
                </a:lnTo>
                <a:lnTo>
                  <a:pt x="37" y="162"/>
                </a:lnTo>
                <a:lnTo>
                  <a:pt x="61" y="174"/>
                </a:lnTo>
                <a:lnTo>
                  <a:pt x="88" y="186"/>
                </a:lnTo>
                <a:lnTo>
                  <a:pt x="119" y="195"/>
                </a:lnTo>
                <a:lnTo>
                  <a:pt x="152" y="201"/>
                </a:lnTo>
                <a:lnTo>
                  <a:pt x="186" y="207"/>
                </a:lnTo>
                <a:lnTo>
                  <a:pt x="223" y="207"/>
                </a:lnTo>
                <a:lnTo>
                  <a:pt x="274" y="204"/>
                </a:lnTo>
                <a:lnTo>
                  <a:pt x="320" y="198"/>
                </a:lnTo>
                <a:lnTo>
                  <a:pt x="363" y="186"/>
                </a:lnTo>
                <a:lnTo>
                  <a:pt x="400" y="168"/>
                </a:lnTo>
                <a:lnTo>
                  <a:pt x="430" y="149"/>
                </a:lnTo>
                <a:lnTo>
                  <a:pt x="442" y="137"/>
                </a:lnTo>
                <a:lnTo>
                  <a:pt x="451" y="125"/>
                </a:lnTo>
                <a:lnTo>
                  <a:pt x="461" y="113"/>
                </a:lnTo>
                <a:lnTo>
                  <a:pt x="467" y="101"/>
                </a:lnTo>
                <a:lnTo>
                  <a:pt x="470" y="85"/>
                </a:lnTo>
                <a:lnTo>
                  <a:pt x="470" y="73"/>
                </a:lnTo>
                <a:lnTo>
                  <a:pt x="470" y="55"/>
                </a:lnTo>
                <a:lnTo>
                  <a:pt x="461" y="34"/>
                </a:lnTo>
                <a:lnTo>
                  <a:pt x="448" y="18"/>
                </a:lnTo>
                <a:lnTo>
                  <a:pt x="433" y="0"/>
                </a:lnTo>
                <a:lnTo>
                  <a:pt x="442" y="15"/>
                </a:lnTo>
                <a:lnTo>
                  <a:pt x="451" y="27"/>
                </a:lnTo>
                <a:lnTo>
                  <a:pt x="454" y="43"/>
                </a:lnTo>
                <a:lnTo>
                  <a:pt x="458" y="58"/>
                </a:lnTo>
                <a:lnTo>
                  <a:pt x="454" y="73"/>
                </a:lnTo>
                <a:lnTo>
                  <a:pt x="451" y="85"/>
                </a:lnTo>
                <a:lnTo>
                  <a:pt x="445" y="98"/>
                </a:lnTo>
                <a:lnTo>
                  <a:pt x="436" y="110"/>
                </a:lnTo>
                <a:lnTo>
                  <a:pt x="427" y="122"/>
                </a:lnTo>
                <a:lnTo>
                  <a:pt x="415" y="134"/>
                </a:lnTo>
                <a:lnTo>
                  <a:pt x="384" y="153"/>
                </a:lnTo>
                <a:lnTo>
                  <a:pt x="348" y="171"/>
                </a:lnTo>
                <a:lnTo>
                  <a:pt x="305" y="183"/>
                </a:lnTo>
                <a:lnTo>
                  <a:pt x="259" y="192"/>
                </a:lnTo>
                <a:lnTo>
                  <a:pt x="207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Freeform 113"/>
          <p:cNvSpPr>
            <a:spLocks/>
          </p:cNvSpPr>
          <p:nvPr/>
        </p:nvSpPr>
        <p:spPr bwMode="auto">
          <a:xfrm>
            <a:off x="3067050" y="2549525"/>
            <a:ext cx="3776663" cy="715963"/>
          </a:xfrm>
          <a:custGeom>
            <a:avLst/>
            <a:gdLst>
              <a:gd name="T0" fmla="*/ 2147483647 w 2379"/>
              <a:gd name="T1" fmla="*/ 567036346 h 451"/>
              <a:gd name="T2" fmla="*/ 2147483647 w 2379"/>
              <a:gd name="T3" fmla="*/ 622479822 h 451"/>
              <a:gd name="T4" fmla="*/ 2147483647 w 2379"/>
              <a:gd name="T5" fmla="*/ 682963614 h 451"/>
              <a:gd name="T6" fmla="*/ 2147483647 w 2379"/>
              <a:gd name="T7" fmla="*/ 783769935 h 451"/>
              <a:gd name="T8" fmla="*/ 2147483647 w 2379"/>
              <a:gd name="T9" fmla="*/ 882055303 h 451"/>
              <a:gd name="T10" fmla="*/ 2147483647 w 2379"/>
              <a:gd name="T11" fmla="*/ 967740676 h 451"/>
              <a:gd name="T12" fmla="*/ 2147483647 w 2379"/>
              <a:gd name="T13" fmla="*/ 1035785736 h 451"/>
              <a:gd name="T14" fmla="*/ 2147483647 w 2379"/>
              <a:gd name="T15" fmla="*/ 1091229212 h 451"/>
              <a:gd name="T16" fmla="*/ 2147483647 w 2379"/>
              <a:gd name="T17" fmla="*/ 1121471108 h 451"/>
              <a:gd name="T18" fmla="*/ 2147483647 w 2379"/>
              <a:gd name="T19" fmla="*/ 1136592056 h 451"/>
              <a:gd name="T20" fmla="*/ 2147483647 w 2379"/>
              <a:gd name="T21" fmla="*/ 1129030788 h 451"/>
              <a:gd name="T22" fmla="*/ 2106850904 w 2379"/>
              <a:gd name="T23" fmla="*/ 1106350160 h 451"/>
              <a:gd name="T24" fmla="*/ 1567537395 w 2379"/>
              <a:gd name="T25" fmla="*/ 1068546996 h 451"/>
              <a:gd name="T26" fmla="*/ 1091228594 w 2379"/>
              <a:gd name="T27" fmla="*/ 1005543840 h 451"/>
              <a:gd name="T28" fmla="*/ 682963228 w 2379"/>
              <a:gd name="T29" fmla="*/ 929939099 h 451"/>
              <a:gd name="T30" fmla="*/ 360383185 w 2379"/>
              <a:gd name="T31" fmla="*/ 836692459 h 451"/>
              <a:gd name="T32" fmla="*/ 138609406 w 2379"/>
              <a:gd name="T33" fmla="*/ 735886139 h 451"/>
              <a:gd name="T34" fmla="*/ 30241879 w 2379"/>
              <a:gd name="T35" fmla="*/ 652721718 h 451"/>
              <a:gd name="T36" fmla="*/ 7561264 w 2379"/>
              <a:gd name="T37" fmla="*/ 589716974 h 451"/>
              <a:gd name="T38" fmla="*/ 0 w 2379"/>
              <a:gd name="T39" fmla="*/ 567036346 h 451"/>
              <a:gd name="T40" fmla="*/ 15120940 w 2379"/>
              <a:gd name="T41" fmla="*/ 506552554 h 451"/>
              <a:gd name="T42" fmla="*/ 60483758 w 2379"/>
              <a:gd name="T43" fmla="*/ 453628442 h 451"/>
              <a:gd name="T44" fmla="*/ 236894719 w 2379"/>
              <a:gd name="T45" fmla="*/ 345262441 h 451"/>
              <a:gd name="T46" fmla="*/ 514111943 w 2379"/>
              <a:gd name="T47" fmla="*/ 244456121 h 451"/>
              <a:gd name="T48" fmla="*/ 877014491 w 2379"/>
              <a:gd name="T49" fmla="*/ 161290113 h 451"/>
              <a:gd name="T50" fmla="*/ 1323083000 w 2379"/>
              <a:gd name="T51" fmla="*/ 90725688 h 451"/>
              <a:gd name="T52" fmla="*/ 1829633680 w 2379"/>
              <a:gd name="T53" fmla="*/ 37803164 h 451"/>
              <a:gd name="T54" fmla="*/ 2147483647 w 2379"/>
              <a:gd name="T55" fmla="*/ 7561268 h 451"/>
              <a:gd name="T56" fmla="*/ 2147483647 w 2379"/>
              <a:gd name="T57" fmla="*/ 0 h 451"/>
              <a:gd name="T58" fmla="*/ 2147483647 w 2379"/>
              <a:gd name="T59" fmla="*/ 0 h 451"/>
              <a:gd name="T60" fmla="*/ 2147483647 w 2379"/>
              <a:gd name="T61" fmla="*/ 22682216 h 451"/>
              <a:gd name="T62" fmla="*/ 2147483647 w 2379"/>
              <a:gd name="T63" fmla="*/ 68045060 h 451"/>
              <a:gd name="T64" fmla="*/ 2147483647 w 2379"/>
              <a:gd name="T65" fmla="*/ 120967584 h 451"/>
              <a:gd name="T66" fmla="*/ 2147483647 w 2379"/>
              <a:gd name="T67" fmla="*/ 206652957 h 451"/>
              <a:gd name="T68" fmla="*/ 2147483647 w 2379"/>
              <a:gd name="T69" fmla="*/ 289818965 h 451"/>
              <a:gd name="T70" fmla="*/ 2147483647 w 2379"/>
              <a:gd name="T71" fmla="*/ 398184966 h 451"/>
              <a:gd name="T72" fmla="*/ 2147483647 w 2379"/>
              <a:gd name="T73" fmla="*/ 476310658 h 451"/>
              <a:gd name="T74" fmla="*/ 2147483647 w 2379"/>
              <a:gd name="T75" fmla="*/ 536794450 h 451"/>
              <a:gd name="T76" fmla="*/ 2147483647 w 2379"/>
              <a:gd name="T77" fmla="*/ 567036346 h 4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79"/>
              <a:gd name="T118" fmla="*/ 0 h 451"/>
              <a:gd name="T119" fmla="*/ 2379 w 2379"/>
              <a:gd name="T120" fmla="*/ 451 h 4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79" h="451">
                <a:moveTo>
                  <a:pt x="2379" y="225"/>
                </a:moveTo>
                <a:lnTo>
                  <a:pt x="2379" y="225"/>
                </a:lnTo>
                <a:lnTo>
                  <a:pt x="2376" y="234"/>
                </a:lnTo>
                <a:lnTo>
                  <a:pt x="2373" y="247"/>
                </a:lnTo>
                <a:lnTo>
                  <a:pt x="2367" y="259"/>
                </a:lnTo>
                <a:lnTo>
                  <a:pt x="2355" y="271"/>
                </a:lnTo>
                <a:lnTo>
                  <a:pt x="2325" y="292"/>
                </a:lnTo>
                <a:lnTo>
                  <a:pt x="2285" y="311"/>
                </a:lnTo>
                <a:lnTo>
                  <a:pt x="2236" y="332"/>
                </a:lnTo>
                <a:lnTo>
                  <a:pt x="2175" y="350"/>
                </a:lnTo>
                <a:lnTo>
                  <a:pt x="2108" y="369"/>
                </a:lnTo>
                <a:lnTo>
                  <a:pt x="2032" y="384"/>
                </a:lnTo>
                <a:lnTo>
                  <a:pt x="1946" y="399"/>
                </a:lnTo>
                <a:lnTo>
                  <a:pt x="1855" y="411"/>
                </a:lnTo>
                <a:lnTo>
                  <a:pt x="1757" y="424"/>
                </a:lnTo>
                <a:lnTo>
                  <a:pt x="1653" y="433"/>
                </a:lnTo>
                <a:lnTo>
                  <a:pt x="1544" y="439"/>
                </a:lnTo>
                <a:lnTo>
                  <a:pt x="1431" y="445"/>
                </a:lnTo>
                <a:lnTo>
                  <a:pt x="1312" y="448"/>
                </a:lnTo>
                <a:lnTo>
                  <a:pt x="1190" y="451"/>
                </a:lnTo>
                <a:lnTo>
                  <a:pt x="1068" y="448"/>
                </a:lnTo>
                <a:lnTo>
                  <a:pt x="949" y="445"/>
                </a:lnTo>
                <a:lnTo>
                  <a:pt x="836" y="439"/>
                </a:lnTo>
                <a:lnTo>
                  <a:pt x="726" y="433"/>
                </a:lnTo>
                <a:lnTo>
                  <a:pt x="622" y="424"/>
                </a:lnTo>
                <a:lnTo>
                  <a:pt x="525" y="411"/>
                </a:lnTo>
                <a:lnTo>
                  <a:pt x="433" y="399"/>
                </a:lnTo>
                <a:lnTo>
                  <a:pt x="348" y="384"/>
                </a:lnTo>
                <a:lnTo>
                  <a:pt x="271" y="369"/>
                </a:lnTo>
                <a:lnTo>
                  <a:pt x="204" y="350"/>
                </a:lnTo>
                <a:lnTo>
                  <a:pt x="143" y="332"/>
                </a:lnTo>
                <a:lnTo>
                  <a:pt x="94" y="311"/>
                </a:lnTo>
                <a:lnTo>
                  <a:pt x="55" y="292"/>
                </a:lnTo>
                <a:lnTo>
                  <a:pt x="24" y="271"/>
                </a:lnTo>
                <a:lnTo>
                  <a:pt x="12" y="259"/>
                </a:lnTo>
                <a:lnTo>
                  <a:pt x="6" y="247"/>
                </a:lnTo>
                <a:lnTo>
                  <a:pt x="3" y="234"/>
                </a:lnTo>
                <a:lnTo>
                  <a:pt x="0" y="225"/>
                </a:lnTo>
                <a:lnTo>
                  <a:pt x="3" y="213"/>
                </a:lnTo>
                <a:lnTo>
                  <a:pt x="6" y="201"/>
                </a:lnTo>
                <a:lnTo>
                  <a:pt x="12" y="189"/>
                </a:lnTo>
                <a:lnTo>
                  <a:pt x="24" y="180"/>
                </a:lnTo>
                <a:lnTo>
                  <a:pt x="55" y="158"/>
                </a:lnTo>
                <a:lnTo>
                  <a:pt x="94" y="137"/>
                </a:lnTo>
                <a:lnTo>
                  <a:pt x="143" y="115"/>
                </a:lnTo>
                <a:lnTo>
                  <a:pt x="204" y="97"/>
                </a:lnTo>
                <a:lnTo>
                  <a:pt x="271" y="82"/>
                </a:lnTo>
                <a:lnTo>
                  <a:pt x="348" y="64"/>
                </a:lnTo>
                <a:lnTo>
                  <a:pt x="433" y="48"/>
                </a:lnTo>
                <a:lnTo>
                  <a:pt x="525" y="36"/>
                </a:lnTo>
                <a:lnTo>
                  <a:pt x="622" y="27"/>
                </a:lnTo>
                <a:lnTo>
                  <a:pt x="726" y="15"/>
                </a:lnTo>
                <a:lnTo>
                  <a:pt x="836" y="9"/>
                </a:lnTo>
                <a:lnTo>
                  <a:pt x="949" y="3"/>
                </a:lnTo>
                <a:lnTo>
                  <a:pt x="1068" y="0"/>
                </a:lnTo>
                <a:lnTo>
                  <a:pt x="1190" y="0"/>
                </a:lnTo>
                <a:lnTo>
                  <a:pt x="1312" y="0"/>
                </a:lnTo>
                <a:lnTo>
                  <a:pt x="1431" y="3"/>
                </a:lnTo>
                <a:lnTo>
                  <a:pt x="1544" y="9"/>
                </a:lnTo>
                <a:lnTo>
                  <a:pt x="1653" y="15"/>
                </a:lnTo>
                <a:lnTo>
                  <a:pt x="1757" y="27"/>
                </a:lnTo>
                <a:lnTo>
                  <a:pt x="1855" y="36"/>
                </a:lnTo>
                <a:lnTo>
                  <a:pt x="1946" y="48"/>
                </a:lnTo>
                <a:lnTo>
                  <a:pt x="2032" y="64"/>
                </a:lnTo>
                <a:lnTo>
                  <a:pt x="2108" y="82"/>
                </a:lnTo>
                <a:lnTo>
                  <a:pt x="2175" y="97"/>
                </a:lnTo>
                <a:lnTo>
                  <a:pt x="2236" y="115"/>
                </a:lnTo>
                <a:lnTo>
                  <a:pt x="2285" y="137"/>
                </a:lnTo>
                <a:lnTo>
                  <a:pt x="2325" y="158"/>
                </a:lnTo>
                <a:lnTo>
                  <a:pt x="2355" y="180"/>
                </a:lnTo>
                <a:lnTo>
                  <a:pt x="2367" y="189"/>
                </a:lnTo>
                <a:lnTo>
                  <a:pt x="2373" y="201"/>
                </a:lnTo>
                <a:lnTo>
                  <a:pt x="2376" y="213"/>
                </a:lnTo>
                <a:lnTo>
                  <a:pt x="2379" y="225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Freeform 114"/>
          <p:cNvSpPr>
            <a:spLocks/>
          </p:cNvSpPr>
          <p:nvPr/>
        </p:nvSpPr>
        <p:spPr bwMode="auto">
          <a:xfrm>
            <a:off x="3048000" y="2509838"/>
            <a:ext cx="3776663" cy="717550"/>
          </a:xfrm>
          <a:custGeom>
            <a:avLst/>
            <a:gdLst>
              <a:gd name="T0" fmla="*/ 2147483647 w 2379"/>
              <a:gd name="T1" fmla="*/ 569555313 h 452"/>
              <a:gd name="T2" fmla="*/ 2147483647 w 2379"/>
              <a:gd name="T3" fmla="*/ 630039063 h 452"/>
              <a:gd name="T4" fmla="*/ 2147483647 w 2379"/>
              <a:gd name="T5" fmla="*/ 685482500 h 452"/>
              <a:gd name="T6" fmla="*/ 2147483647 w 2379"/>
              <a:gd name="T7" fmla="*/ 791329063 h 452"/>
              <a:gd name="T8" fmla="*/ 2147483647 w 2379"/>
              <a:gd name="T9" fmla="*/ 884575638 h 452"/>
              <a:gd name="T10" fmla="*/ 2147483647 w 2379"/>
              <a:gd name="T11" fmla="*/ 967740000 h 452"/>
              <a:gd name="T12" fmla="*/ 2147483647 w 2379"/>
              <a:gd name="T13" fmla="*/ 1038304375 h 452"/>
              <a:gd name="T14" fmla="*/ 2147483647 w 2379"/>
              <a:gd name="T15" fmla="*/ 1091228450 h 452"/>
              <a:gd name="T16" fmla="*/ 2147483647 w 2379"/>
              <a:gd name="T17" fmla="*/ 1121470325 h 452"/>
              <a:gd name="T18" fmla="*/ 2147483647 w 2379"/>
              <a:gd name="T19" fmla="*/ 1139110625 h 452"/>
              <a:gd name="T20" fmla="*/ 2147483647 w 2379"/>
              <a:gd name="T21" fmla="*/ 1139110625 h 452"/>
              <a:gd name="T22" fmla="*/ 2106850904 w 2379"/>
              <a:gd name="T23" fmla="*/ 1113909063 h 452"/>
              <a:gd name="T24" fmla="*/ 1567537395 w 2379"/>
              <a:gd name="T25" fmla="*/ 1068546250 h 452"/>
              <a:gd name="T26" fmla="*/ 1091228594 w 2379"/>
              <a:gd name="T27" fmla="*/ 1008062500 h 452"/>
              <a:gd name="T28" fmla="*/ 682963228 w 2379"/>
              <a:gd name="T29" fmla="*/ 929938450 h 452"/>
              <a:gd name="T30" fmla="*/ 360383185 w 2379"/>
              <a:gd name="T31" fmla="*/ 839212825 h 452"/>
              <a:gd name="T32" fmla="*/ 138609406 w 2379"/>
              <a:gd name="T33" fmla="*/ 738406575 h 452"/>
              <a:gd name="T34" fmla="*/ 30241879 w 2379"/>
              <a:gd name="T35" fmla="*/ 652721263 h 452"/>
              <a:gd name="T36" fmla="*/ 7561264 w 2379"/>
              <a:gd name="T37" fmla="*/ 599797188 h 452"/>
              <a:gd name="T38" fmla="*/ 0 w 2379"/>
              <a:gd name="T39" fmla="*/ 569555313 h 452"/>
              <a:gd name="T40" fmla="*/ 15120940 w 2379"/>
              <a:gd name="T41" fmla="*/ 506552200 h 452"/>
              <a:gd name="T42" fmla="*/ 60483758 w 2379"/>
              <a:gd name="T43" fmla="*/ 453628125 h 452"/>
              <a:gd name="T44" fmla="*/ 236894719 w 2379"/>
              <a:gd name="T45" fmla="*/ 345262200 h 452"/>
              <a:gd name="T46" fmla="*/ 514111943 w 2379"/>
              <a:gd name="T47" fmla="*/ 254536575 h 452"/>
              <a:gd name="T48" fmla="*/ 874495128 w 2379"/>
              <a:gd name="T49" fmla="*/ 168851263 h 452"/>
              <a:gd name="T50" fmla="*/ 1320562050 w 2379"/>
              <a:gd name="T51" fmla="*/ 100806250 h 452"/>
              <a:gd name="T52" fmla="*/ 1829633680 w 2379"/>
              <a:gd name="T53" fmla="*/ 45362813 h 452"/>
              <a:gd name="T54" fmla="*/ 2147483647 w 2379"/>
              <a:gd name="T55" fmla="*/ 15120938 h 452"/>
              <a:gd name="T56" fmla="*/ 2147483647 w 2379"/>
              <a:gd name="T57" fmla="*/ 0 h 452"/>
              <a:gd name="T58" fmla="*/ 2147483647 w 2379"/>
              <a:gd name="T59" fmla="*/ 0 h 452"/>
              <a:gd name="T60" fmla="*/ 2147483647 w 2379"/>
              <a:gd name="T61" fmla="*/ 22682200 h 452"/>
              <a:gd name="T62" fmla="*/ 2147483647 w 2379"/>
              <a:gd name="T63" fmla="*/ 70564375 h 452"/>
              <a:gd name="T64" fmla="*/ 2147483647 w 2379"/>
              <a:gd name="T65" fmla="*/ 131048125 h 452"/>
              <a:gd name="T66" fmla="*/ 2147483647 w 2379"/>
              <a:gd name="T67" fmla="*/ 209173763 h 452"/>
              <a:gd name="T68" fmla="*/ 2147483647 w 2379"/>
              <a:gd name="T69" fmla="*/ 299899388 h 452"/>
              <a:gd name="T70" fmla="*/ 2147483647 w 2379"/>
              <a:gd name="T71" fmla="*/ 400705638 h 452"/>
              <a:gd name="T72" fmla="*/ 2147483647 w 2379"/>
              <a:gd name="T73" fmla="*/ 483870000 h 452"/>
              <a:gd name="T74" fmla="*/ 2147483647 w 2379"/>
              <a:gd name="T75" fmla="*/ 539313438 h 452"/>
              <a:gd name="T76" fmla="*/ 2147483647 w 2379"/>
              <a:gd name="T77" fmla="*/ 569555313 h 4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79"/>
              <a:gd name="T118" fmla="*/ 0 h 452"/>
              <a:gd name="T119" fmla="*/ 2379 w 2379"/>
              <a:gd name="T120" fmla="*/ 452 h 4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79" h="452">
                <a:moveTo>
                  <a:pt x="2379" y="226"/>
                </a:moveTo>
                <a:lnTo>
                  <a:pt x="2379" y="226"/>
                </a:lnTo>
                <a:lnTo>
                  <a:pt x="2376" y="238"/>
                </a:lnTo>
                <a:lnTo>
                  <a:pt x="2373" y="250"/>
                </a:lnTo>
                <a:lnTo>
                  <a:pt x="2367" y="259"/>
                </a:lnTo>
                <a:lnTo>
                  <a:pt x="2355" y="272"/>
                </a:lnTo>
                <a:lnTo>
                  <a:pt x="2324" y="293"/>
                </a:lnTo>
                <a:lnTo>
                  <a:pt x="2285" y="314"/>
                </a:lnTo>
                <a:lnTo>
                  <a:pt x="2236" y="333"/>
                </a:lnTo>
                <a:lnTo>
                  <a:pt x="2175" y="351"/>
                </a:lnTo>
                <a:lnTo>
                  <a:pt x="2108" y="369"/>
                </a:lnTo>
                <a:lnTo>
                  <a:pt x="2031" y="384"/>
                </a:lnTo>
                <a:lnTo>
                  <a:pt x="1946" y="400"/>
                </a:lnTo>
                <a:lnTo>
                  <a:pt x="1855" y="412"/>
                </a:lnTo>
                <a:lnTo>
                  <a:pt x="1757" y="424"/>
                </a:lnTo>
                <a:lnTo>
                  <a:pt x="1653" y="433"/>
                </a:lnTo>
                <a:lnTo>
                  <a:pt x="1543" y="442"/>
                </a:lnTo>
                <a:lnTo>
                  <a:pt x="1430" y="445"/>
                </a:lnTo>
                <a:lnTo>
                  <a:pt x="1312" y="452"/>
                </a:lnTo>
                <a:lnTo>
                  <a:pt x="1189" y="452"/>
                </a:lnTo>
                <a:lnTo>
                  <a:pt x="1067" y="452"/>
                </a:lnTo>
                <a:lnTo>
                  <a:pt x="948" y="445"/>
                </a:lnTo>
                <a:lnTo>
                  <a:pt x="836" y="442"/>
                </a:lnTo>
                <a:lnTo>
                  <a:pt x="726" y="433"/>
                </a:lnTo>
                <a:lnTo>
                  <a:pt x="622" y="424"/>
                </a:lnTo>
                <a:lnTo>
                  <a:pt x="524" y="412"/>
                </a:lnTo>
                <a:lnTo>
                  <a:pt x="433" y="400"/>
                </a:lnTo>
                <a:lnTo>
                  <a:pt x="347" y="384"/>
                </a:lnTo>
                <a:lnTo>
                  <a:pt x="271" y="369"/>
                </a:lnTo>
                <a:lnTo>
                  <a:pt x="204" y="351"/>
                </a:lnTo>
                <a:lnTo>
                  <a:pt x="143" y="333"/>
                </a:lnTo>
                <a:lnTo>
                  <a:pt x="94" y="314"/>
                </a:lnTo>
                <a:lnTo>
                  <a:pt x="55" y="293"/>
                </a:lnTo>
                <a:lnTo>
                  <a:pt x="24" y="272"/>
                </a:lnTo>
                <a:lnTo>
                  <a:pt x="12" y="259"/>
                </a:lnTo>
                <a:lnTo>
                  <a:pt x="6" y="250"/>
                </a:lnTo>
                <a:lnTo>
                  <a:pt x="3" y="238"/>
                </a:lnTo>
                <a:lnTo>
                  <a:pt x="0" y="226"/>
                </a:lnTo>
                <a:lnTo>
                  <a:pt x="3" y="214"/>
                </a:lnTo>
                <a:lnTo>
                  <a:pt x="6" y="201"/>
                </a:lnTo>
                <a:lnTo>
                  <a:pt x="12" y="192"/>
                </a:lnTo>
                <a:lnTo>
                  <a:pt x="24" y="180"/>
                </a:lnTo>
                <a:lnTo>
                  <a:pt x="55" y="159"/>
                </a:lnTo>
                <a:lnTo>
                  <a:pt x="94" y="137"/>
                </a:lnTo>
                <a:lnTo>
                  <a:pt x="143" y="119"/>
                </a:lnTo>
                <a:lnTo>
                  <a:pt x="204" y="101"/>
                </a:lnTo>
                <a:lnTo>
                  <a:pt x="271" y="83"/>
                </a:lnTo>
                <a:lnTo>
                  <a:pt x="347" y="67"/>
                </a:lnTo>
                <a:lnTo>
                  <a:pt x="433" y="52"/>
                </a:lnTo>
                <a:lnTo>
                  <a:pt x="524" y="40"/>
                </a:lnTo>
                <a:lnTo>
                  <a:pt x="622" y="28"/>
                </a:lnTo>
                <a:lnTo>
                  <a:pt x="726" y="18"/>
                </a:lnTo>
                <a:lnTo>
                  <a:pt x="836" y="9"/>
                </a:lnTo>
                <a:lnTo>
                  <a:pt x="948" y="6"/>
                </a:lnTo>
                <a:lnTo>
                  <a:pt x="1067" y="0"/>
                </a:lnTo>
                <a:lnTo>
                  <a:pt x="1189" y="0"/>
                </a:lnTo>
                <a:lnTo>
                  <a:pt x="1312" y="0"/>
                </a:lnTo>
                <a:lnTo>
                  <a:pt x="1430" y="6"/>
                </a:lnTo>
                <a:lnTo>
                  <a:pt x="1543" y="9"/>
                </a:lnTo>
                <a:lnTo>
                  <a:pt x="1653" y="18"/>
                </a:lnTo>
                <a:lnTo>
                  <a:pt x="1757" y="28"/>
                </a:lnTo>
                <a:lnTo>
                  <a:pt x="1855" y="40"/>
                </a:lnTo>
                <a:lnTo>
                  <a:pt x="1946" y="52"/>
                </a:lnTo>
                <a:lnTo>
                  <a:pt x="2031" y="67"/>
                </a:lnTo>
                <a:lnTo>
                  <a:pt x="2108" y="83"/>
                </a:lnTo>
                <a:lnTo>
                  <a:pt x="2175" y="101"/>
                </a:lnTo>
                <a:lnTo>
                  <a:pt x="2236" y="119"/>
                </a:lnTo>
                <a:lnTo>
                  <a:pt x="2285" y="137"/>
                </a:lnTo>
                <a:lnTo>
                  <a:pt x="2324" y="159"/>
                </a:lnTo>
                <a:lnTo>
                  <a:pt x="2355" y="180"/>
                </a:lnTo>
                <a:lnTo>
                  <a:pt x="2367" y="192"/>
                </a:lnTo>
                <a:lnTo>
                  <a:pt x="2373" y="201"/>
                </a:lnTo>
                <a:lnTo>
                  <a:pt x="2376" y="214"/>
                </a:lnTo>
                <a:lnTo>
                  <a:pt x="2379" y="22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Line 115"/>
          <p:cNvSpPr>
            <a:spLocks noChangeShapeType="1"/>
          </p:cNvSpPr>
          <p:nvPr/>
        </p:nvSpPr>
        <p:spPr bwMode="auto">
          <a:xfrm>
            <a:off x="6278563" y="3163888"/>
            <a:ext cx="13970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116"/>
          <p:cNvSpPr>
            <a:spLocks noChangeShapeType="1"/>
          </p:cNvSpPr>
          <p:nvPr/>
        </p:nvSpPr>
        <p:spPr bwMode="auto">
          <a:xfrm flipH="1">
            <a:off x="7023100" y="3222625"/>
            <a:ext cx="141288" cy="106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17"/>
          <p:cNvSpPr>
            <a:spLocks noChangeShapeType="1"/>
          </p:cNvSpPr>
          <p:nvPr/>
        </p:nvSpPr>
        <p:spPr bwMode="auto">
          <a:xfrm>
            <a:off x="6999288" y="3817938"/>
            <a:ext cx="73025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118"/>
          <p:cNvSpPr>
            <a:spLocks noChangeShapeType="1"/>
          </p:cNvSpPr>
          <p:nvPr/>
        </p:nvSpPr>
        <p:spPr bwMode="auto">
          <a:xfrm flipH="1">
            <a:off x="6292850" y="3822700"/>
            <a:ext cx="82550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119"/>
          <p:cNvSpPr>
            <a:spLocks noChangeShapeType="1"/>
          </p:cNvSpPr>
          <p:nvPr/>
        </p:nvSpPr>
        <p:spPr bwMode="auto">
          <a:xfrm flipH="1">
            <a:off x="4432300" y="3216275"/>
            <a:ext cx="34925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120"/>
          <p:cNvSpPr>
            <a:spLocks noChangeShapeType="1"/>
          </p:cNvSpPr>
          <p:nvPr/>
        </p:nvSpPr>
        <p:spPr bwMode="auto">
          <a:xfrm>
            <a:off x="4897438" y="3929063"/>
            <a:ext cx="101600" cy="87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121"/>
          <p:cNvSpPr>
            <a:spLocks noChangeShapeType="1"/>
          </p:cNvSpPr>
          <p:nvPr/>
        </p:nvSpPr>
        <p:spPr bwMode="auto">
          <a:xfrm flipH="1">
            <a:off x="3938588" y="3971925"/>
            <a:ext cx="10160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122"/>
          <p:cNvSpPr>
            <a:spLocks noChangeShapeType="1"/>
          </p:cNvSpPr>
          <p:nvPr/>
        </p:nvSpPr>
        <p:spPr bwMode="auto">
          <a:xfrm>
            <a:off x="4456113" y="4025900"/>
            <a:ext cx="39687" cy="319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Line 123"/>
          <p:cNvSpPr>
            <a:spLocks noChangeShapeType="1"/>
          </p:cNvSpPr>
          <p:nvPr/>
        </p:nvSpPr>
        <p:spPr bwMode="auto">
          <a:xfrm flipH="1">
            <a:off x="3119438" y="3109913"/>
            <a:ext cx="280987" cy="16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Line 124"/>
          <p:cNvSpPr>
            <a:spLocks noChangeShapeType="1"/>
          </p:cNvSpPr>
          <p:nvPr/>
        </p:nvSpPr>
        <p:spPr bwMode="auto">
          <a:xfrm>
            <a:off x="2859088" y="3759200"/>
            <a:ext cx="9525" cy="115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Line 125"/>
          <p:cNvSpPr>
            <a:spLocks noChangeShapeType="1"/>
          </p:cNvSpPr>
          <p:nvPr/>
        </p:nvSpPr>
        <p:spPr bwMode="auto">
          <a:xfrm flipH="1">
            <a:off x="2132013" y="3667125"/>
            <a:ext cx="146050" cy="115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Line 126"/>
          <p:cNvSpPr>
            <a:spLocks noChangeShapeType="1"/>
          </p:cNvSpPr>
          <p:nvPr/>
        </p:nvSpPr>
        <p:spPr bwMode="auto">
          <a:xfrm flipH="1" flipV="1">
            <a:off x="2181225" y="3140075"/>
            <a:ext cx="130175" cy="14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2" name="Rectangle 127"/>
          <p:cNvSpPr>
            <a:spLocks noChangeArrowheads="1"/>
          </p:cNvSpPr>
          <p:nvPr/>
        </p:nvSpPr>
        <p:spPr bwMode="auto">
          <a:xfrm>
            <a:off x="4278313" y="2801938"/>
            <a:ext cx="131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NSFNET backbone</a:t>
            </a:r>
            <a:endParaRPr lang="en-GB"/>
          </a:p>
        </p:txBody>
      </p:sp>
      <p:sp>
        <p:nvSpPr>
          <p:cNvPr id="62493" name="Freeform 128"/>
          <p:cNvSpPr>
            <a:spLocks/>
          </p:cNvSpPr>
          <p:nvPr/>
        </p:nvSpPr>
        <p:spPr bwMode="auto">
          <a:xfrm>
            <a:off x="2165350" y="3400425"/>
            <a:ext cx="1230313" cy="387350"/>
          </a:xfrm>
          <a:custGeom>
            <a:avLst/>
            <a:gdLst>
              <a:gd name="T0" fmla="*/ 899696941 w 775"/>
              <a:gd name="T1" fmla="*/ 577116575 h 244"/>
              <a:gd name="T2" fmla="*/ 899696941 w 775"/>
              <a:gd name="T3" fmla="*/ 577116575 h 244"/>
              <a:gd name="T4" fmla="*/ 763608448 w 775"/>
              <a:gd name="T5" fmla="*/ 577116575 h 244"/>
              <a:gd name="T6" fmla="*/ 624999004 w 775"/>
              <a:gd name="T7" fmla="*/ 561995638 h 244"/>
              <a:gd name="T8" fmla="*/ 493950826 w 775"/>
              <a:gd name="T9" fmla="*/ 539313438 h 244"/>
              <a:gd name="T10" fmla="*/ 370463913 w 775"/>
              <a:gd name="T11" fmla="*/ 509071563 h 244"/>
              <a:gd name="T12" fmla="*/ 262096357 w 775"/>
              <a:gd name="T13" fmla="*/ 468749063 h 244"/>
              <a:gd name="T14" fmla="*/ 156249751 w 775"/>
              <a:gd name="T15" fmla="*/ 430947513 h 244"/>
              <a:gd name="T16" fmla="*/ 70564404 w 775"/>
              <a:gd name="T17" fmla="*/ 378023438 h 244"/>
              <a:gd name="T18" fmla="*/ 0 w 775"/>
              <a:gd name="T19" fmla="*/ 325100950 h 244"/>
              <a:gd name="T20" fmla="*/ 0 w 775"/>
              <a:gd name="T21" fmla="*/ 325100950 h 244"/>
              <a:gd name="T22" fmla="*/ 63004726 w 775"/>
              <a:gd name="T23" fmla="*/ 385584700 h 244"/>
              <a:gd name="T24" fmla="*/ 156249751 w 775"/>
              <a:gd name="T25" fmla="*/ 446068450 h 244"/>
              <a:gd name="T26" fmla="*/ 254536678 w 775"/>
              <a:gd name="T27" fmla="*/ 493950625 h 244"/>
              <a:gd name="T28" fmla="*/ 370463913 w 775"/>
              <a:gd name="T29" fmla="*/ 531753763 h 244"/>
              <a:gd name="T30" fmla="*/ 501512091 w 775"/>
              <a:gd name="T31" fmla="*/ 569555313 h 244"/>
              <a:gd name="T32" fmla="*/ 640119948 w 775"/>
              <a:gd name="T33" fmla="*/ 592237513 h 244"/>
              <a:gd name="T34" fmla="*/ 793850335 w 775"/>
              <a:gd name="T35" fmla="*/ 607358450 h 244"/>
              <a:gd name="T36" fmla="*/ 940019457 w 775"/>
              <a:gd name="T37" fmla="*/ 614918125 h 244"/>
              <a:gd name="T38" fmla="*/ 940019457 w 775"/>
              <a:gd name="T39" fmla="*/ 614918125 h 244"/>
              <a:gd name="T40" fmla="*/ 1131551410 w 775"/>
              <a:gd name="T41" fmla="*/ 607358450 h 244"/>
              <a:gd name="T42" fmla="*/ 1315522097 w 775"/>
              <a:gd name="T43" fmla="*/ 584676250 h 244"/>
              <a:gd name="T44" fmla="*/ 1491933106 w 775"/>
              <a:gd name="T45" fmla="*/ 539313438 h 244"/>
              <a:gd name="T46" fmla="*/ 1570058776 w 775"/>
              <a:gd name="T47" fmla="*/ 516632825 h 244"/>
              <a:gd name="T48" fmla="*/ 1645663494 w 775"/>
              <a:gd name="T49" fmla="*/ 486390950 h 244"/>
              <a:gd name="T50" fmla="*/ 1708666632 w 775"/>
              <a:gd name="T51" fmla="*/ 453628125 h 244"/>
              <a:gd name="T52" fmla="*/ 1769150406 w 775"/>
              <a:gd name="T53" fmla="*/ 423386250 h 244"/>
              <a:gd name="T54" fmla="*/ 1824593867 w 775"/>
              <a:gd name="T55" fmla="*/ 385584700 h 244"/>
              <a:gd name="T56" fmla="*/ 1869956697 w 775"/>
              <a:gd name="T57" fmla="*/ 347781563 h 244"/>
              <a:gd name="T58" fmla="*/ 1907759850 w 775"/>
              <a:gd name="T59" fmla="*/ 307459063 h 244"/>
              <a:gd name="T60" fmla="*/ 1930440472 w 775"/>
              <a:gd name="T61" fmla="*/ 269657513 h 244"/>
              <a:gd name="T62" fmla="*/ 1945561416 w 775"/>
              <a:gd name="T63" fmla="*/ 224294700 h 244"/>
              <a:gd name="T64" fmla="*/ 1953122681 w 775"/>
              <a:gd name="T65" fmla="*/ 178931888 h 244"/>
              <a:gd name="T66" fmla="*/ 1953122681 w 775"/>
              <a:gd name="T67" fmla="*/ 178931888 h 244"/>
              <a:gd name="T68" fmla="*/ 1945561416 w 775"/>
              <a:gd name="T69" fmla="*/ 131048125 h 244"/>
              <a:gd name="T70" fmla="*/ 1930440472 w 775"/>
              <a:gd name="T71" fmla="*/ 85685313 h 244"/>
              <a:gd name="T72" fmla="*/ 1900198585 w 775"/>
              <a:gd name="T73" fmla="*/ 40322500 h 244"/>
              <a:gd name="T74" fmla="*/ 1854835754 w 775"/>
              <a:gd name="T75" fmla="*/ 0 h 244"/>
              <a:gd name="T76" fmla="*/ 1854835754 w 775"/>
              <a:gd name="T77" fmla="*/ 0 h 244"/>
              <a:gd name="T78" fmla="*/ 1885077641 w 775"/>
              <a:gd name="T79" fmla="*/ 32762825 h 244"/>
              <a:gd name="T80" fmla="*/ 1900198585 w 775"/>
              <a:gd name="T81" fmla="*/ 70564375 h 244"/>
              <a:gd name="T82" fmla="*/ 1915319528 w 775"/>
              <a:gd name="T83" fmla="*/ 108367513 h 244"/>
              <a:gd name="T84" fmla="*/ 1915319528 w 775"/>
              <a:gd name="T85" fmla="*/ 146169063 h 244"/>
              <a:gd name="T86" fmla="*/ 1915319528 w 775"/>
              <a:gd name="T87" fmla="*/ 146169063 h 244"/>
              <a:gd name="T88" fmla="*/ 1915319528 w 775"/>
              <a:gd name="T89" fmla="*/ 186491563 h 244"/>
              <a:gd name="T90" fmla="*/ 1900198585 w 775"/>
              <a:gd name="T91" fmla="*/ 231854375 h 244"/>
              <a:gd name="T92" fmla="*/ 1869956697 w 775"/>
              <a:gd name="T93" fmla="*/ 269657513 h 244"/>
              <a:gd name="T94" fmla="*/ 1832155132 w 775"/>
              <a:gd name="T95" fmla="*/ 315020325 h 244"/>
              <a:gd name="T96" fmla="*/ 1784271350 w 775"/>
              <a:gd name="T97" fmla="*/ 355342825 h 244"/>
              <a:gd name="T98" fmla="*/ 1738908519 w 775"/>
              <a:gd name="T99" fmla="*/ 385584700 h 244"/>
              <a:gd name="T100" fmla="*/ 1678424745 w 775"/>
              <a:gd name="T101" fmla="*/ 423386250 h 244"/>
              <a:gd name="T102" fmla="*/ 1607860341 w 775"/>
              <a:gd name="T103" fmla="*/ 453628125 h 244"/>
              <a:gd name="T104" fmla="*/ 1532255623 w 775"/>
              <a:gd name="T105" fmla="*/ 478829688 h 244"/>
              <a:gd name="T106" fmla="*/ 1454131541 w 775"/>
              <a:gd name="T107" fmla="*/ 509071563 h 244"/>
              <a:gd name="T108" fmla="*/ 1285280210 w 775"/>
              <a:gd name="T109" fmla="*/ 546874700 h 244"/>
              <a:gd name="T110" fmla="*/ 1101309523 w 775"/>
              <a:gd name="T111" fmla="*/ 569555313 h 244"/>
              <a:gd name="T112" fmla="*/ 899696941 w 775"/>
              <a:gd name="T113" fmla="*/ 577116575 h 244"/>
              <a:gd name="T114" fmla="*/ 899696941 w 775"/>
              <a:gd name="T115" fmla="*/ 577116575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5"/>
              <a:gd name="T175" fmla="*/ 0 h 244"/>
              <a:gd name="T176" fmla="*/ 775 w 775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5" h="244">
                <a:moveTo>
                  <a:pt x="357" y="229"/>
                </a:moveTo>
                <a:lnTo>
                  <a:pt x="357" y="229"/>
                </a:lnTo>
                <a:lnTo>
                  <a:pt x="303" y="229"/>
                </a:lnTo>
                <a:lnTo>
                  <a:pt x="248" y="223"/>
                </a:lnTo>
                <a:lnTo>
                  <a:pt x="196" y="214"/>
                </a:lnTo>
                <a:lnTo>
                  <a:pt x="147" y="202"/>
                </a:lnTo>
                <a:lnTo>
                  <a:pt x="104" y="186"/>
                </a:lnTo>
                <a:lnTo>
                  <a:pt x="62" y="171"/>
                </a:lnTo>
                <a:lnTo>
                  <a:pt x="28" y="150"/>
                </a:lnTo>
                <a:lnTo>
                  <a:pt x="0" y="129"/>
                </a:lnTo>
                <a:lnTo>
                  <a:pt x="25" y="153"/>
                </a:lnTo>
                <a:lnTo>
                  <a:pt x="62" y="177"/>
                </a:lnTo>
                <a:lnTo>
                  <a:pt x="101" y="196"/>
                </a:lnTo>
                <a:lnTo>
                  <a:pt x="147" y="211"/>
                </a:lnTo>
                <a:lnTo>
                  <a:pt x="199" y="226"/>
                </a:lnTo>
                <a:lnTo>
                  <a:pt x="254" y="235"/>
                </a:lnTo>
                <a:lnTo>
                  <a:pt x="315" y="241"/>
                </a:lnTo>
                <a:lnTo>
                  <a:pt x="373" y="244"/>
                </a:lnTo>
                <a:lnTo>
                  <a:pt x="449" y="241"/>
                </a:lnTo>
                <a:lnTo>
                  <a:pt x="522" y="232"/>
                </a:lnTo>
                <a:lnTo>
                  <a:pt x="592" y="214"/>
                </a:lnTo>
                <a:lnTo>
                  <a:pt x="623" y="205"/>
                </a:lnTo>
                <a:lnTo>
                  <a:pt x="653" y="193"/>
                </a:lnTo>
                <a:lnTo>
                  <a:pt x="678" y="180"/>
                </a:lnTo>
                <a:lnTo>
                  <a:pt x="702" y="168"/>
                </a:lnTo>
                <a:lnTo>
                  <a:pt x="724" y="153"/>
                </a:lnTo>
                <a:lnTo>
                  <a:pt x="742" y="138"/>
                </a:lnTo>
                <a:lnTo>
                  <a:pt x="757" y="122"/>
                </a:lnTo>
                <a:lnTo>
                  <a:pt x="766" y="107"/>
                </a:lnTo>
                <a:lnTo>
                  <a:pt x="772" y="89"/>
                </a:lnTo>
                <a:lnTo>
                  <a:pt x="775" y="71"/>
                </a:lnTo>
                <a:lnTo>
                  <a:pt x="772" y="52"/>
                </a:lnTo>
                <a:lnTo>
                  <a:pt x="766" y="34"/>
                </a:lnTo>
                <a:lnTo>
                  <a:pt x="754" y="16"/>
                </a:lnTo>
                <a:lnTo>
                  <a:pt x="736" y="0"/>
                </a:lnTo>
                <a:lnTo>
                  <a:pt x="748" y="13"/>
                </a:lnTo>
                <a:lnTo>
                  <a:pt x="754" y="28"/>
                </a:lnTo>
                <a:lnTo>
                  <a:pt x="760" y="43"/>
                </a:lnTo>
                <a:lnTo>
                  <a:pt x="760" y="58"/>
                </a:lnTo>
                <a:lnTo>
                  <a:pt x="760" y="74"/>
                </a:lnTo>
                <a:lnTo>
                  <a:pt x="754" y="92"/>
                </a:lnTo>
                <a:lnTo>
                  <a:pt x="742" y="107"/>
                </a:lnTo>
                <a:lnTo>
                  <a:pt x="727" y="125"/>
                </a:lnTo>
                <a:lnTo>
                  <a:pt x="708" y="141"/>
                </a:lnTo>
                <a:lnTo>
                  <a:pt x="690" y="153"/>
                </a:lnTo>
                <a:lnTo>
                  <a:pt x="666" y="168"/>
                </a:lnTo>
                <a:lnTo>
                  <a:pt x="638" y="180"/>
                </a:lnTo>
                <a:lnTo>
                  <a:pt x="608" y="190"/>
                </a:lnTo>
                <a:lnTo>
                  <a:pt x="577" y="202"/>
                </a:lnTo>
                <a:lnTo>
                  <a:pt x="510" y="217"/>
                </a:lnTo>
                <a:lnTo>
                  <a:pt x="437" y="226"/>
                </a:lnTo>
                <a:lnTo>
                  <a:pt x="357" y="229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4" name="Freeform 129"/>
          <p:cNvSpPr>
            <a:spLocks/>
          </p:cNvSpPr>
          <p:nvPr/>
        </p:nvSpPr>
        <p:spPr bwMode="auto">
          <a:xfrm>
            <a:off x="1701800" y="2844800"/>
            <a:ext cx="749300" cy="323850"/>
          </a:xfrm>
          <a:custGeom>
            <a:avLst/>
            <a:gdLst>
              <a:gd name="T0" fmla="*/ 529232813 w 472"/>
              <a:gd name="T1" fmla="*/ 483870000 h 204"/>
              <a:gd name="T2" fmla="*/ 529232813 w 472"/>
              <a:gd name="T3" fmla="*/ 483870000 h 204"/>
              <a:gd name="T4" fmla="*/ 446068450 w 472"/>
              <a:gd name="T5" fmla="*/ 476310325 h 204"/>
              <a:gd name="T6" fmla="*/ 367942813 w 472"/>
              <a:gd name="T7" fmla="*/ 468749063 h 204"/>
              <a:gd name="T8" fmla="*/ 292338125 w 472"/>
              <a:gd name="T9" fmla="*/ 453628125 h 204"/>
              <a:gd name="T10" fmla="*/ 221773750 w 472"/>
              <a:gd name="T11" fmla="*/ 435987825 h 204"/>
              <a:gd name="T12" fmla="*/ 161290000 w 472"/>
              <a:gd name="T13" fmla="*/ 413305625 h 204"/>
              <a:gd name="T14" fmla="*/ 98286888 w 472"/>
              <a:gd name="T15" fmla="*/ 383063750 h 204"/>
              <a:gd name="T16" fmla="*/ 45362813 w 472"/>
              <a:gd name="T17" fmla="*/ 352821875 h 204"/>
              <a:gd name="T18" fmla="*/ 0 w 472"/>
              <a:gd name="T19" fmla="*/ 322580000 h 204"/>
              <a:gd name="T20" fmla="*/ 0 w 472"/>
              <a:gd name="T21" fmla="*/ 322580000 h 204"/>
              <a:gd name="T22" fmla="*/ 45362813 w 472"/>
              <a:gd name="T23" fmla="*/ 360383138 h 204"/>
              <a:gd name="T24" fmla="*/ 98286888 w 472"/>
              <a:gd name="T25" fmla="*/ 398184688 h 204"/>
              <a:gd name="T26" fmla="*/ 161290000 w 472"/>
              <a:gd name="T27" fmla="*/ 435987825 h 204"/>
              <a:gd name="T28" fmla="*/ 229335013 w 472"/>
              <a:gd name="T29" fmla="*/ 461189388 h 204"/>
              <a:gd name="T30" fmla="*/ 307459063 w 472"/>
              <a:gd name="T31" fmla="*/ 483870000 h 204"/>
              <a:gd name="T32" fmla="*/ 390625013 w 472"/>
              <a:gd name="T33" fmla="*/ 506552200 h 204"/>
              <a:gd name="T34" fmla="*/ 476310325 w 472"/>
              <a:gd name="T35" fmla="*/ 514111875 h 204"/>
              <a:gd name="T36" fmla="*/ 567035950 w 472"/>
              <a:gd name="T37" fmla="*/ 514111875 h 204"/>
              <a:gd name="T38" fmla="*/ 567035950 w 472"/>
              <a:gd name="T39" fmla="*/ 514111875 h 204"/>
              <a:gd name="T40" fmla="*/ 690522813 w 472"/>
              <a:gd name="T41" fmla="*/ 514111875 h 204"/>
              <a:gd name="T42" fmla="*/ 806450000 w 472"/>
              <a:gd name="T43" fmla="*/ 491431263 h 204"/>
              <a:gd name="T44" fmla="*/ 914817513 w 472"/>
              <a:gd name="T45" fmla="*/ 461189388 h 204"/>
              <a:gd name="T46" fmla="*/ 1005543138 w 472"/>
              <a:gd name="T47" fmla="*/ 420866888 h 204"/>
              <a:gd name="T48" fmla="*/ 1083667188 w 472"/>
              <a:gd name="T49" fmla="*/ 367942813 h 204"/>
              <a:gd name="T50" fmla="*/ 1113909063 w 472"/>
              <a:gd name="T51" fmla="*/ 337700938 h 204"/>
              <a:gd name="T52" fmla="*/ 1144150938 w 472"/>
              <a:gd name="T53" fmla="*/ 307459063 h 204"/>
              <a:gd name="T54" fmla="*/ 1159271875 w 472"/>
              <a:gd name="T55" fmla="*/ 274697825 h 204"/>
              <a:gd name="T56" fmla="*/ 1174392813 w 472"/>
              <a:gd name="T57" fmla="*/ 244455950 h 204"/>
              <a:gd name="T58" fmla="*/ 1189513750 w 472"/>
              <a:gd name="T59" fmla="*/ 214214075 h 204"/>
              <a:gd name="T60" fmla="*/ 1189513750 w 472"/>
              <a:gd name="T61" fmla="*/ 176410938 h 204"/>
              <a:gd name="T62" fmla="*/ 1189513750 w 472"/>
              <a:gd name="T63" fmla="*/ 176410938 h 204"/>
              <a:gd name="T64" fmla="*/ 1181954075 w 472"/>
              <a:gd name="T65" fmla="*/ 128528763 h 204"/>
              <a:gd name="T66" fmla="*/ 1166833138 w 472"/>
              <a:gd name="T67" fmla="*/ 83165950 h 204"/>
              <a:gd name="T68" fmla="*/ 1136591263 w 472"/>
              <a:gd name="T69" fmla="*/ 37803138 h 204"/>
              <a:gd name="T70" fmla="*/ 1091228450 w 472"/>
              <a:gd name="T71" fmla="*/ 0 h 204"/>
              <a:gd name="T72" fmla="*/ 1091228450 w 472"/>
              <a:gd name="T73" fmla="*/ 0 h 204"/>
              <a:gd name="T74" fmla="*/ 1121470325 w 472"/>
              <a:gd name="T75" fmla="*/ 30241875 h 204"/>
              <a:gd name="T76" fmla="*/ 1136591263 w 472"/>
              <a:gd name="T77" fmla="*/ 68045013 h 204"/>
              <a:gd name="T78" fmla="*/ 1151712200 w 472"/>
              <a:gd name="T79" fmla="*/ 98286888 h 204"/>
              <a:gd name="T80" fmla="*/ 1151712200 w 472"/>
              <a:gd name="T81" fmla="*/ 138609388 h 204"/>
              <a:gd name="T82" fmla="*/ 1151712200 w 472"/>
              <a:gd name="T83" fmla="*/ 138609388 h 204"/>
              <a:gd name="T84" fmla="*/ 1151712200 w 472"/>
              <a:gd name="T85" fmla="*/ 176410938 h 204"/>
              <a:gd name="T86" fmla="*/ 1136591263 w 472"/>
              <a:gd name="T87" fmla="*/ 206652813 h 204"/>
              <a:gd name="T88" fmla="*/ 1121470325 w 472"/>
              <a:gd name="T89" fmla="*/ 244455950 h 204"/>
              <a:gd name="T90" fmla="*/ 1106349388 w 472"/>
              <a:gd name="T91" fmla="*/ 274697825 h 204"/>
              <a:gd name="T92" fmla="*/ 1076107513 w 472"/>
              <a:gd name="T93" fmla="*/ 307459063 h 204"/>
              <a:gd name="T94" fmla="*/ 1045865638 w 472"/>
              <a:gd name="T95" fmla="*/ 330141263 h 204"/>
              <a:gd name="T96" fmla="*/ 967740000 w 472"/>
              <a:gd name="T97" fmla="*/ 383063750 h 204"/>
              <a:gd name="T98" fmla="*/ 874495013 w 472"/>
              <a:gd name="T99" fmla="*/ 420866888 h 204"/>
              <a:gd name="T100" fmla="*/ 776208125 w 472"/>
              <a:gd name="T101" fmla="*/ 453628125 h 204"/>
              <a:gd name="T102" fmla="*/ 652721263 w 472"/>
              <a:gd name="T103" fmla="*/ 476310325 h 204"/>
              <a:gd name="T104" fmla="*/ 529232813 w 472"/>
              <a:gd name="T105" fmla="*/ 483870000 h 204"/>
              <a:gd name="T106" fmla="*/ 529232813 w 472"/>
              <a:gd name="T107" fmla="*/ 483870000 h 2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2"/>
              <a:gd name="T163" fmla="*/ 0 h 204"/>
              <a:gd name="T164" fmla="*/ 472 w 472"/>
              <a:gd name="T165" fmla="*/ 204 h 20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2" h="204">
                <a:moveTo>
                  <a:pt x="210" y="192"/>
                </a:moveTo>
                <a:lnTo>
                  <a:pt x="210" y="192"/>
                </a:lnTo>
                <a:lnTo>
                  <a:pt x="177" y="189"/>
                </a:lnTo>
                <a:lnTo>
                  <a:pt x="146" y="186"/>
                </a:lnTo>
                <a:lnTo>
                  <a:pt x="116" y="180"/>
                </a:lnTo>
                <a:lnTo>
                  <a:pt x="88" y="173"/>
                </a:lnTo>
                <a:lnTo>
                  <a:pt x="64" y="164"/>
                </a:lnTo>
                <a:lnTo>
                  <a:pt x="39" y="152"/>
                </a:lnTo>
                <a:lnTo>
                  <a:pt x="18" y="140"/>
                </a:lnTo>
                <a:lnTo>
                  <a:pt x="0" y="128"/>
                </a:lnTo>
                <a:lnTo>
                  <a:pt x="18" y="143"/>
                </a:lnTo>
                <a:lnTo>
                  <a:pt x="39" y="158"/>
                </a:lnTo>
                <a:lnTo>
                  <a:pt x="64" y="173"/>
                </a:lnTo>
                <a:lnTo>
                  <a:pt x="91" y="183"/>
                </a:lnTo>
                <a:lnTo>
                  <a:pt x="122" y="192"/>
                </a:lnTo>
                <a:lnTo>
                  <a:pt x="155" y="201"/>
                </a:lnTo>
                <a:lnTo>
                  <a:pt x="189" y="204"/>
                </a:lnTo>
                <a:lnTo>
                  <a:pt x="225" y="204"/>
                </a:lnTo>
                <a:lnTo>
                  <a:pt x="274" y="204"/>
                </a:lnTo>
                <a:lnTo>
                  <a:pt x="320" y="195"/>
                </a:lnTo>
                <a:lnTo>
                  <a:pt x="363" y="183"/>
                </a:lnTo>
                <a:lnTo>
                  <a:pt x="399" y="167"/>
                </a:lnTo>
                <a:lnTo>
                  <a:pt x="430" y="146"/>
                </a:lnTo>
                <a:lnTo>
                  <a:pt x="442" y="134"/>
                </a:lnTo>
                <a:lnTo>
                  <a:pt x="454" y="122"/>
                </a:lnTo>
                <a:lnTo>
                  <a:pt x="460" y="109"/>
                </a:lnTo>
                <a:lnTo>
                  <a:pt x="466" y="97"/>
                </a:lnTo>
                <a:lnTo>
                  <a:pt x="472" y="85"/>
                </a:lnTo>
                <a:lnTo>
                  <a:pt x="472" y="70"/>
                </a:lnTo>
                <a:lnTo>
                  <a:pt x="469" y="51"/>
                </a:lnTo>
                <a:lnTo>
                  <a:pt x="463" y="33"/>
                </a:lnTo>
                <a:lnTo>
                  <a:pt x="451" y="15"/>
                </a:lnTo>
                <a:lnTo>
                  <a:pt x="433" y="0"/>
                </a:lnTo>
                <a:lnTo>
                  <a:pt x="445" y="12"/>
                </a:lnTo>
                <a:lnTo>
                  <a:pt x="451" y="27"/>
                </a:lnTo>
                <a:lnTo>
                  <a:pt x="457" y="39"/>
                </a:lnTo>
                <a:lnTo>
                  <a:pt x="457" y="55"/>
                </a:lnTo>
                <a:lnTo>
                  <a:pt x="457" y="70"/>
                </a:lnTo>
                <a:lnTo>
                  <a:pt x="451" y="82"/>
                </a:lnTo>
                <a:lnTo>
                  <a:pt x="445" y="97"/>
                </a:lnTo>
                <a:lnTo>
                  <a:pt x="439" y="109"/>
                </a:lnTo>
                <a:lnTo>
                  <a:pt x="427" y="122"/>
                </a:lnTo>
                <a:lnTo>
                  <a:pt x="415" y="131"/>
                </a:lnTo>
                <a:lnTo>
                  <a:pt x="384" y="152"/>
                </a:lnTo>
                <a:lnTo>
                  <a:pt x="347" y="167"/>
                </a:lnTo>
                <a:lnTo>
                  <a:pt x="308" y="180"/>
                </a:lnTo>
                <a:lnTo>
                  <a:pt x="259" y="189"/>
                </a:lnTo>
                <a:lnTo>
                  <a:pt x="210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5" name="Freeform 130"/>
          <p:cNvSpPr>
            <a:spLocks/>
          </p:cNvSpPr>
          <p:nvPr/>
        </p:nvSpPr>
        <p:spPr bwMode="auto">
          <a:xfrm>
            <a:off x="2587625" y="4002088"/>
            <a:ext cx="750888" cy="328612"/>
          </a:xfrm>
          <a:custGeom>
            <a:avLst/>
            <a:gdLst>
              <a:gd name="T0" fmla="*/ 529233165 w 473"/>
              <a:gd name="T1" fmla="*/ 483869264 h 207"/>
              <a:gd name="T2" fmla="*/ 529233165 w 473"/>
              <a:gd name="T3" fmla="*/ 483869264 h 207"/>
              <a:gd name="T4" fmla="*/ 446068747 w 473"/>
              <a:gd name="T5" fmla="*/ 483869264 h 207"/>
              <a:gd name="T6" fmla="*/ 367943058 w 473"/>
              <a:gd name="T7" fmla="*/ 476308013 h 207"/>
              <a:gd name="T8" fmla="*/ 292338320 w 473"/>
              <a:gd name="T9" fmla="*/ 461187098 h 207"/>
              <a:gd name="T10" fmla="*/ 221773898 w 473"/>
              <a:gd name="T11" fmla="*/ 446066184 h 207"/>
              <a:gd name="T12" fmla="*/ 161290107 w 473"/>
              <a:gd name="T13" fmla="*/ 420864660 h 207"/>
              <a:gd name="T14" fmla="*/ 100806317 w 473"/>
              <a:gd name="T15" fmla="*/ 390622831 h 207"/>
              <a:gd name="T16" fmla="*/ 45362843 w 473"/>
              <a:gd name="T17" fmla="*/ 360381002 h 207"/>
              <a:gd name="T18" fmla="*/ 0 w 473"/>
              <a:gd name="T19" fmla="*/ 330139173 h 207"/>
              <a:gd name="T20" fmla="*/ 0 w 473"/>
              <a:gd name="T21" fmla="*/ 330139173 h 207"/>
              <a:gd name="T22" fmla="*/ 45362843 w 473"/>
              <a:gd name="T23" fmla="*/ 367942253 h 207"/>
              <a:gd name="T24" fmla="*/ 100806317 w 473"/>
              <a:gd name="T25" fmla="*/ 405743745 h 207"/>
              <a:gd name="T26" fmla="*/ 161290107 w 473"/>
              <a:gd name="T27" fmla="*/ 438506520 h 207"/>
              <a:gd name="T28" fmla="*/ 229335165 w 473"/>
              <a:gd name="T29" fmla="*/ 468748349 h 207"/>
              <a:gd name="T30" fmla="*/ 307459267 w 473"/>
              <a:gd name="T31" fmla="*/ 491428927 h 207"/>
              <a:gd name="T32" fmla="*/ 383064005 w 473"/>
              <a:gd name="T33" fmla="*/ 506549842 h 207"/>
              <a:gd name="T34" fmla="*/ 476310642 w 473"/>
              <a:gd name="T35" fmla="*/ 521670756 h 207"/>
              <a:gd name="T36" fmla="*/ 569555692 w 473"/>
              <a:gd name="T37" fmla="*/ 521670756 h 207"/>
              <a:gd name="T38" fmla="*/ 569555692 w 473"/>
              <a:gd name="T39" fmla="*/ 521670756 h 207"/>
              <a:gd name="T40" fmla="*/ 690523272 w 473"/>
              <a:gd name="T41" fmla="*/ 514111093 h 207"/>
              <a:gd name="T42" fmla="*/ 806450537 w 473"/>
              <a:gd name="T43" fmla="*/ 498990178 h 207"/>
              <a:gd name="T44" fmla="*/ 914818122 w 473"/>
              <a:gd name="T45" fmla="*/ 468748349 h 207"/>
              <a:gd name="T46" fmla="*/ 1008063171 w 473"/>
              <a:gd name="T47" fmla="*/ 420864660 h 207"/>
              <a:gd name="T48" fmla="*/ 1083667909 w 473"/>
              <a:gd name="T49" fmla="*/ 375501916 h 207"/>
              <a:gd name="T50" fmla="*/ 1113909804 w 473"/>
              <a:gd name="T51" fmla="*/ 345260087 h 207"/>
              <a:gd name="T52" fmla="*/ 1144151699 w 473"/>
              <a:gd name="T53" fmla="*/ 315018258 h 207"/>
              <a:gd name="T54" fmla="*/ 1161793599 w 473"/>
              <a:gd name="T55" fmla="*/ 284776429 h 207"/>
              <a:gd name="T56" fmla="*/ 1176914546 w 473"/>
              <a:gd name="T57" fmla="*/ 252015242 h 207"/>
              <a:gd name="T58" fmla="*/ 1184474226 w 473"/>
              <a:gd name="T59" fmla="*/ 214212162 h 207"/>
              <a:gd name="T60" fmla="*/ 1192035494 w 473"/>
              <a:gd name="T61" fmla="*/ 183970333 h 207"/>
              <a:gd name="T62" fmla="*/ 1192035494 w 473"/>
              <a:gd name="T63" fmla="*/ 183970333 h 207"/>
              <a:gd name="T64" fmla="*/ 1184474226 w 473"/>
              <a:gd name="T65" fmla="*/ 138607589 h 207"/>
              <a:gd name="T66" fmla="*/ 1169353279 w 473"/>
              <a:gd name="T67" fmla="*/ 83164236 h 207"/>
              <a:gd name="T68" fmla="*/ 1136592019 w 473"/>
              <a:gd name="T69" fmla="*/ 45362743 h 207"/>
              <a:gd name="T70" fmla="*/ 1091229177 w 473"/>
              <a:gd name="T71" fmla="*/ 0 h 207"/>
              <a:gd name="T72" fmla="*/ 1091229177 w 473"/>
              <a:gd name="T73" fmla="*/ 0 h 207"/>
              <a:gd name="T74" fmla="*/ 1121471072 w 473"/>
              <a:gd name="T75" fmla="*/ 37801492 h 207"/>
              <a:gd name="T76" fmla="*/ 1136592019 w 473"/>
              <a:gd name="T77" fmla="*/ 68043321 h 207"/>
              <a:gd name="T78" fmla="*/ 1154232331 w 473"/>
              <a:gd name="T79" fmla="*/ 105846401 h 207"/>
              <a:gd name="T80" fmla="*/ 1154232331 w 473"/>
              <a:gd name="T81" fmla="*/ 146168840 h 207"/>
              <a:gd name="T82" fmla="*/ 1154232331 w 473"/>
              <a:gd name="T83" fmla="*/ 146168840 h 207"/>
              <a:gd name="T84" fmla="*/ 1154232331 w 473"/>
              <a:gd name="T85" fmla="*/ 183970333 h 207"/>
              <a:gd name="T86" fmla="*/ 1136592019 w 473"/>
              <a:gd name="T87" fmla="*/ 214212162 h 207"/>
              <a:gd name="T88" fmla="*/ 1121471072 w 473"/>
              <a:gd name="T89" fmla="*/ 244453991 h 207"/>
              <a:gd name="T90" fmla="*/ 1106350124 w 473"/>
              <a:gd name="T91" fmla="*/ 274695820 h 207"/>
              <a:gd name="T92" fmla="*/ 1076108229 w 473"/>
              <a:gd name="T93" fmla="*/ 307458595 h 207"/>
              <a:gd name="T94" fmla="*/ 1045866334 w 473"/>
              <a:gd name="T95" fmla="*/ 337700424 h 207"/>
              <a:gd name="T96" fmla="*/ 967740644 w 473"/>
              <a:gd name="T97" fmla="*/ 383063167 h 207"/>
              <a:gd name="T98" fmla="*/ 877014959 w 473"/>
              <a:gd name="T99" fmla="*/ 428425911 h 207"/>
              <a:gd name="T100" fmla="*/ 776208642 w 473"/>
              <a:gd name="T101" fmla="*/ 461187098 h 207"/>
              <a:gd name="T102" fmla="*/ 652721697 w 473"/>
              <a:gd name="T103" fmla="*/ 483869264 h 207"/>
              <a:gd name="T104" fmla="*/ 529233165 w 473"/>
              <a:gd name="T105" fmla="*/ 483869264 h 207"/>
              <a:gd name="T106" fmla="*/ 529233165 w 473"/>
              <a:gd name="T107" fmla="*/ 483869264 h 2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3"/>
              <a:gd name="T163" fmla="*/ 0 h 207"/>
              <a:gd name="T164" fmla="*/ 473 w 473"/>
              <a:gd name="T165" fmla="*/ 207 h 2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3" h="207">
                <a:moveTo>
                  <a:pt x="210" y="192"/>
                </a:moveTo>
                <a:lnTo>
                  <a:pt x="210" y="192"/>
                </a:lnTo>
                <a:lnTo>
                  <a:pt x="177" y="192"/>
                </a:lnTo>
                <a:lnTo>
                  <a:pt x="146" y="189"/>
                </a:lnTo>
                <a:lnTo>
                  <a:pt x="116" y="183"/>
                </a:lnTo>
                <a:lnTo>
                  <a:pt x="88" y="177"/>
                </a:lnTo>
                <a:lnTo>
                  <a:pt x="64" y="167"/>
                </a:lnTo>
                <a:lnTo>
                  <a:pt x="40" y="155"/>
                </a:lnTo>
                <a:lnTo>
                  <a:pt x="18" y="143"/>
                </a:lnTo>
                <a:lnTo>
                  <a:pt x="0" y="131"/>
                </a:lnTo>
                <a:lnTo>
                  <a:pt x="18" y="146"/>
                </a:lnTo>
                <a:lnTo>
                  <a:pt x="40" y="161"/>
                </a:lnTo>
                <a:lnTo>
                  <a:pt x="64" y="174"/>
                </a:lnTo>
                <a:lnTo>
                  <a:pt x="91" y="186"/>
                </a:lnTo>
                <a:lnTo>
                  <a:pt x="122" y="195"/>
                </a:lnTo>
                <a:lnTo>
                  <a:pt x="152" y="201"/>
                </a:lnTo>
                <a:lnTo>
                  <a:pt x="189" y="207"/>
                </a:lnTo>
                <a:lnTo>
                  <a:pt x="226" y="207"/>
                </a:lnTo>
                <a:lnTo>
                  <a:pt x="274" y="204"/>
                </a:lnTo>
                <a:lnTo>
                  <a:pt x="320" y="198"/>
                </a:lnTo>
                <a:lnTo>
                  <a:pt x="363" y="186"/>
                </a:lnTo>
                <a:lnTo>
                  <a:pt x="400" y="167"/>
                </a:lnTo>
                <a:lnTo>
                  <a:pt x="430" y="149"/>
                </a:lnTo>
                <a:lnTo>
                  <a:pt x="442" y="137"/>
                </a:lnTo>
                <a:lnTo>
                  <a:pt x="454" y="125"/>
                </a:lnTo>
                <a:lnTo>
                  <a:pt x="461" y="113"/>
                </a:lnTo>
                <a:lnTo>
                  <a:pt x="467" y="100"/>
                </a:lnTo>
                <a:lnTo>
                  <a:pt x="470" y="85"/>
                </a:lnTo>
                <a:lnTo>
                  <a:pt x="473" y="73"/>
                </a:lnTo>
                <a:lnTo>
                  <a:pt x="470" y="55"/>
                </a:lnTo>
                <a:lnTo>
                  <a:pt x="464" y="33"/>
                </a:lnTo>
                <a:lnTo>
                  <a:pt x="451" y="18"/>
                </a:lnTo>
                <a:lnTo>
                  <a:pt x="433" y="0"/>
                </a:lnTo>
                <a:lnTo>
                  <a:pt x="445" y="15"/>
                </a:lnTo>
                <a:lnTo>
                  <a:pt x="451" y="27"/>
                </a:lnTo>
                <a:lnTo>
                  <a:pt x="458" y="42"/>
                </a:lnTo>
                <a:lnTo>
                  <a:pt x="458" y="58"/>
                </a:lnTo>
                <a:lnTo>
                  <a:pt x="458" y="73"/>
                </a:lnTo>
                <a:lnTo>
                  <a:pt x="451" y="85"/>
                </a:lnTo>
                <a:lnTo>
                  <a:pt x="445" y="97"/>
                </a:lnTo>
                <a:lnTo>
                  <a:pt x="439" y="109"/>
                </a:lnTo>
                <a:lnTo>
                  <a:pt x="427" y="122"/>
                </a:lnTo>
                <a:lnTo>
                  <a:pt x="415" y="134"/>
                </a:lnTo>
                <a:lnTo>
                  <a:pt x="384" y="152"/>
                </a:lnTo>
                <a:lnTo>
                  <a:pt x="348" y="170"/>
                </a:lnTo>
                <a:lnTo>
                  <a:pt x="308" y="183"/>
                </a:lnTo>
                <a:lnTo>
                  <a:pt x="259" y="192"/>
                </a:lnTo>
                <a:lnTo>
                  <a:pt x="210" y="19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6" name="Freeform 131"/>
          <p:cNvSpPr>
            <a:spLocks/>
          </p:cNvSpPr>
          <p:nvPr/>
        </p:nvSpPr>
        <p:spPr bwMode="auto">
          <a:xfrm>
            <a:off x="1624013" y="3884613"/>
            <a:ext cx="750887" cy="330200"/>
          </a:xfrm>
          <a:custGeom>
            <a:avLst/>
            <a:gdLst>
              <a:gd name="T0" fmla="*/ 1091226136 w 473"/>
              <a:gd name="T1" fmla="*/ 0 h 208"/>
              <a:gd name="T2" fmla="*/ 1091226136 w 473"/>
              <a:gd name="T3" fmla="*/ 0 h 208"/>
              <a:gd name="T4" fmla="*/ 1113908321 w 473"/>
              <a:gd name="T5" fmla="*/ 32762825 h 208"/>
              <a:gd name="T6" fmla="*/ 1136588918 w 473"/>
              <a:gd name="T7" fmla="*/ 70564375 h 208"/>
              <a:gd name="T8" fmla="*/ 1144150176 w 473"/>
              <a:gd name="T9" fmla="*/ 100806250 h 208"/>
              <a:gd name="T10" fmla="*/ 1151709846 w 473"/>
              <a:gd name="T11" fmla="*/ 138609388 h 208"/>
              <a:gd name="T12" fmla="*/ 1151709846 w 473"/>
              <a:gd name="T13" fmla="*/ 138609388 h 208"/>
              <a:gd name="T14" fmla="*/ 1144150176 w 473"/>
              <a:gd name="T15" fmla="*/ 178931888 h 208"/>
              <a:gd name="T16" fmla="*/ 1136588918 w 473"/>
              <a:gd name="T17" fmla="*/ 209173763 h 208"/>
              <a:gd name="T18" fmla="*/ 1121467991 w 473"/>
              <a:gd name="T19" fmla="*/ 246975313 h 208"/>
              <a:gd name="T20" fmla="*/ 1106347063 w 473"/>
              <a:gd name="T21" fmla="*/ 277217188 h 208"/>
              <a:gd name="T22" fmla="*/ 1076105208 w 473"/>
              <a:gd name="T23" fmla="*/ 307459063 h 208"/>
              <a:gd name="T24" fmla="*/ 1045863354 w 473"/>
              <a:gd name="T25" fmla="*/ 332660625 h 208"/>
              <a:gd name="T26" fmla="*/ 967739356 w 473"/>
              <a:gd name="T27" fmla="*/ 385584700 h 208"/>
              <a:gd name="T28" fmla="*/ 877013791 w 473"/>
              <a:gd name="T29" fmla="*/ 423386250 h 208"/>
              <a:gd name="T30" fmla="*/ 768646351 w 473"/>
              <a:gd name="T31" fmla="*/ 453628125 h 208"/>
              <a:gd name="T32" fmla="*/ 652719240 w 473"/>
              <a:gd name="T33" fmla="*/ 478829688 h 208"/>
              <a:gd name="T34" fmla="*/ 529232460 w 473"/>
              <a:gd name="T35" fmla="*/ 486390950 h 208"/>
              <a:gd name="T36" fmla="*/ 529232460 w 473"/>
              <a:gd name="T37" fmla="*/ 486390950 h 208"/>
              <a:gd name="T38" fmla="*/ 446066565 w 473"/>
              <a:gd name="T39" fmla="*/ 478829688 h 208"/>
              <a:gd name="T40" fmla="*/ 367942567 w 473"/>
              <a:gd name="T41" fmla="*/ 471270013 h 208"/>
              <a:gd name="T42" fmla="*/ 292337930 w 473"/>
              <a:gd name="T43" fmla="*/ 453628125 h 208"/>
              <a:gd name="T44" fmla="*/ 221773602 w 473"/>
              <a:gd name="T45" fmla="*/ 438507188 h 208"/>
              <a:gd name="T46" fmla="*/ 161289893 w 473"/>
              <a:gd name="T47" fmla="*/ 415826575 h 208"/>
              <a:gd name="T48" fmla="*/ 98285235 w 473"/>
              <a:gd name="T49" fmla="*/ 393144375 h 208"/>
              <a:gd name="T50" fmla="*/ 45362782 w 473"/>
              <a:gd name="T51" fmla="*/ 362902500 h 208"/>
              <a:gd name="T52" fmla="*/ 0 w 473"/>
              <a:gd name="T53" fmla="*/ 325100950 h 208"/>
              <a:gd name="T54" fmla="*/ 0 w 473"/>
              <a:gd name="T55" fmla="*/ 325100950 h 208"/>
              <a:gd name="T56" fmla="*/ 45362782 w 473"/>
              <a:gd name="T57" fmla="*/ 362902500 h 208"/>
              <a:gd name="T58" fmla="*/ 98285235 w 473"/>
              <a:gd name="T59" fmla="*/ 400705638 h 208"/>
              <a:gd name="T60" fmla="*/ 161289893 w 473"/>
              <a:gd name="T61" fmla="*/ 438507188 h 208"/>
              <a:gd name="T62" fmla="*/ 229333272 w 473"/>
              <a:gd name="T63" fmla="*/ 461189388 h 208"/>
              <a:gd name="T64" fmla="*/ 307458858 w 473"/>
              <a:gd name="T65" fmla="*/ 486390950 h 208"/>
              <a:gd name="T66" fmla="*/ 383063495 w 473"/>
              <a:gd name="T67" fmla="*/ 509071563 h 208"/>
              <a:gd name="T68" fmla="*/ 476308420 w 473"/>
              <a:gd name="T69" fmla="*/ 516632825 h 208"/>
              <a:gd name="T70" fmla="*/ 569554933 w 473"/>
              <a:gd name="T71" fmla="*/ 524192500 h 208"/>
              <a:gd name="T72" fmla="*/ 569554933 w 473"/>
              <a:gd name="T73" fmla="*/ 524192500 h 208"/>
              <a:gd name="T74" fmla="*/ 690522353 w 473"/>
              <a:gd name="T75" fmla="*/ 516632825 h 208"/>
              <a:gd name="T76" fmla="*/ 806449463 w 473"/>
              <a:gd name="T77" fmla="*/ 493950625 h 208"/>
              <a:gd name="T78" fmla="*/ 914815316 w 473"/>
              <a:gd name="T79" fmla="*/ 461189388 h 208"/>
              <a:gd name="T80" fmla="*/ 1005540880 w 473"/>
              <a:gd name="T81" fmla="*/ 423386250 h 208"/>
              <a:gd name="T82" fmla="*/ 1083666466 w 473"/>
              <a:gd name="T83" fmla="*/ 370463763 h 208"/>
              <a:gd name="T84" fmla="*/ 1113908321 w 473"/>
              <a:gd name="T85" fmla="*/ 340221888 h 208"/>
              <a:gd name="T86" fmla="*/ 1136588918 w 473"/>
              <a:gd name="T87" fmla="*/ 317539688 h 208"/>
              <a:gd name="T88" fmla="*/ 1159271103 w 473"/>
              <a:gd name="T89" fmla="*/ 277217188 h 208"/>
              <a:gd name="T90" fmla="*/ 1176911391 w 473"/>
              <a:gd name="T91" fmla="*/ 246975313 h 208"/>
              <a:gd name="T92" fmla="*/ 1184472649 w 473"/>
              <a:gd name="T93" fmla="*/ 216733438 h 208"/>
              <a:gd name="T94" fmla="*/ 1192032319 w 473"/>
              <a:gd name="T95" fmla="*/ 178931888 h 208"/>
              <a:gd name="T96" fmla="*/ 1192032319 w 473"/>
              <a:gd name="T97" fmla="*/ 178931888 h 208"/>
              <a:gd name="T98" fmla="*/ 1184472649 w 473"/>
              <a:gd name="T99" fmla="*/ 131048125 h 208"/>
              <a:gd name="T100" fmla="*/ 1159271103 w 473"/>
              <a:gd name="T101" fmla="*/ 85685313 h 208"/>
              <a:gd name="T102" fmla="*/ 1129029248 w 473"/>
              <a:gd name="T103" fmla="*/ 40322500 h 208"/>
              <a:gd name="T104" fmla="*/ 1091226136 w 473"/>
              <a:gd name="T105" fmla="*/ 0 h 208"/>
              <a:gd name="T106" fmla="*/ 1091226136 w 473"/>
              <a:gd name="T107" fmla="*/ 0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3"/>
              <a:gd name="T163" fmla="*/ 0 h 208"/>
              <a:gd name="T164" fmla="*/ 473 w 473"/>
              <a:gd name="T165" fmla="*/ 208 h 2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3" h="208">
                <a:moveTo>
                  <a:pt x="433" y="0"/>
                </a:moveTo>
                <a:lnTo>
                  <a:pt x="433" y="0"/>
                </a:lnTo>
                <a:lnTo>
                  <a:pt x="442" y="13"/>
                </a:lnTo>
                <a:lnTo>
                  <a:pt x="451" y="28"/>
                </a:lnTo>
                <a:lnTo>
                  <a:pt x="454" y="40"/>
                </a:lnTo>
                <a:lnTo>
                  <a:pt x="457" y="55"/>
                </a:lnTo>
                <a:lnTo>
                  <a:pt x="454" y="71"/>
                </a:lnTo>
                <a:lnTo>
                  <a:pt x="451" y="83"/>
                </a:lnTo>
                <a:lnTo>
                  <a:pt x="445" y="98"/>
                </a:lnTo>
                <a:lnTo>
                  <a:pt x="439" y="110"/>
                </a:lnTo>
                <a:lnTo>
                  <a:pt x="427" y="122"/>
                </a:lnTo>
                <a:lnTo>
                  <a:pt x="415" y="132"/>
                </a:lnTo>
                <a:lnTo>
                  <a:pt x="384" y="153"/>
                </a:lnTo>
                <a:lnTo>
                  <a:pt x="348" y="168"/>
                </a:lnTo>
                <a:lnTo>
                  <a:pt x="305" y="180"/>
                </a:lnTo>
                <a:lnTo>
                  <a:pt x="259" y="190"/>
                </a:lnTo>
                <a:lnTo>
                  <a:pt x="210" y="193"/>
                </a:lnTo>
                <a:lnTo>
                  <a:pt x="177" y="190"/>
                </a:lnTo>
                <a:lnTo>
                  <a:pt x="146" y="187"/>
                </a:lnTo>
                <a:lnTo>
                  <a:pt x="116" y="180"/>
                </a:lnTo>
                <a:lnTo>
                  <a:pt x="88" y="174"/>
                </a:lnTo>
                <a:lnTo>
                  <a:pt x="64" y="165"/>
                </a:lnTo>
                <a:lnTo>
                  <a:pt x="39" y="156"/>
                </a:lnTo>
                <a:lnTo>
                  <a:pt x="18" y="144"/>
                </a:lnTo>
                <a:lnTo>
                  <a:pt x="0" y="129"/>
                </a:lnTo>
                <a:lnTo>
                  <a:pt x="18" y="144"/>
                </a:lnTo>
                <a:lnTo>
                  <a:pt x="39" y="159"/>
                </a:lnTo>
                <a:lnTo>
                  <a:pt x="64" y="174"/>
                </a:lnTo>
                <a:lnTo>
                  <a:pt x="91" y="183"/>
                </a:lnTo>
                <a:lnTo>
                  <a:pt x="122" y="193"/>
                </a:lnTo>
                <a:lnTo>
                  <a:pt x="152" y="202"/>
                </a:lnTo>
                <a:lnTo>
                  <a:pt x="189" y="205"/>
                </a:lnTo>
                <a:lnTo>
                  <a:pt x="226" y="208"/>
                </a:lnTo>
                <a:lnTo>
                  <a:pt x="274" y="205"/>
                </a:lnTo>
                <a:lnTo>
                  <a:pt x="320" y="196"/>
                </a:lnTo>
                <a:lnTo>
                  <a:pt x="363" y="183"/>
                </a:lnTo>
                <a:lnTo>
                  <a:pt x="399" y="168"/>
                </a:lnTo>
                <a:lnTo>
                  <a:pt x="430" y="147"/>
                </a:lnTo>
                <a:lnTo>
                  <a:pt x="442" y="135"/>
                </a:lnTo>
                <a:lnTo>
                  <a:pt x="451" y="126"/>
                </a:lnTo>
                <a:lnTo>
                  <a:pt x="460" y="110"/>
                </a:lnTo>
                <a:lnTo>
                  <a:pt x="467" y="98"/>
                </a:lnTo>
                <a:lnTo>
                  <a:pt x="470" y="86"/>
                </a:lnTo>
                <a:lnTo>
                  <a:pt x="473" y="71"/>
                </a:lnTo>
                <a:lnTo>
                  <a:pt x="470" y="52"/>
                </a:lnTo>
                <a:lnTo>
                  <a:pt x="460" y="34"/>
                </a:lnTo>
                <a:lnTo>
                  <a:pt x="448" y="16"/>
                </a:lnTo>
                <a:lnTo>
                  <a:pt x="433" y="0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7" name="Freeform 132"/>
          <p:cNvSpPr>
            <a:spLocks/>
          </p:cNvSpPr>
          <p:nvPr/>
        </p:nvSpPr>
        <p:spPr bwMode="auto">
          <a:xfrm>
            <a:off x="2103438" y="3211513"/>
            <a:ext cx="1268412" cy="552450"/>
          </a:xfrm>
          <a:custGeom>
            <a:avLst/>
            <a:gdLst>
              <a:gd name="T0" fmla="*/ 1912797046 w 799"/>
              <a:gd name="T1" fmla="*/ 254536575 h 348"/>
              <a:gd name="T2" fmla="*/ 1912797046 w 799"/>
              <a:gd name="T3" fmla="*/ 254536575 h 348"/>
              <a:gd name="T4" fmla="*/ 1844753648 w 799"/>
              <a:gd name="T5" fmla="*/ 201612500 h 348"/>
              <a:gd name="T6" fmla="*/ 1759068369 w 799"/>
              <a:gd name="T7" fmla="*/ 153730325 h 348"/>
              <a:gd name="T8" fmla="*/ 1653221848 w 799"/>
              <a:gd name="T9" fmla="*/ 108367513 h 348"/>
              <a:gd name="T10" fmla="*/ 1544854379 w 799"/>
              <a:gd name="T11" fmla="*/ 70564375 h 348"/>
              <a:gd name="T12" fmla="*/ 1421367565 w 799"/>
              <a:gd name="T13" fmla="*/ 47883763 h 348"/>
              <a:gd name="T14" fmla="*/ 1290319491 w 799"/>
              <a:gd name="T15" fmla="*/ 25201563 h 348"/>
              <a:gd name="T16" fmla="*/ 1151710159 w 799"/>
              <a:gd name="T17" fmla="*/ 7561263 h 348"/>
              <a:gd name="T18" fmla="*/ 1015621775 w 799"/>
              <a:gd name="T19" fmla="*/ 0 h 348"/>
              <a:gd name="T20" fmla="*/ 1015621775 w 799"/>
              <a:gd name="T21" fmla="*/ 0 h 348"/>
              <a:gd name="T22" fmla="*/ 814009354 w 799"/>
              <a:gd name="T23" fmla="*/ 17641888 h 348"/>
              <a:gd name="T24" fmla="*/ 630038814 w 799"/>
              <a:gd name="T25" fmla="*/ 40322500 h 348"/>
              <a:gd name="T26" fmla="*/ 461187618 w 799"/>
              <a:gd name="T27" fmla="*/ 78125638 h 348"/>
              <a:gd name="T28" fmla="*/ 383063599 w 799"/>
              <a:gd name="T29" fmla="*/ 100806250 h 348"/>
              <a:gd name="T30" fmla="*/ 307458941 w 799"/>
              <a:gd name="T31" fmla="*/ 131048125 h 348"/>
              <a:gd name="T32" fmla="*/ 236894594 w 799"/>
              <a:gd name="T33" fmla="*/ 163810950 h 348"/>
              <a:gd name="T34" fmla="*/ 183970540 w 799"/>
              <a:gd name="T35" fmla="*/ 194052825 h 348"/>
              <a:gd name="T36" fmla="*/ 131048073 w 799"/>
              <a:gd name="T37" fmla="*/ 231854375 h 348"/>
              <a:gd name="T38" fmla="*/ 83164330 w 799"/>
              <a:gd name="T39" fmla="*/ 269657513 h 348"/>
              <a:gd name="T40" fmla="*/ 45362795 w 799"/>
              <a:gd name="T41" fmla="*/ 307459063 h 348"/>
              <a:gd name="T42" fmla="*/ 22680604 w 799"/>
              <a:gd name="T43" fmla="*/ 355342825 h 348"/>
              <a:gd name="T44" fmla="*/ 0 w 799"/>
              <a:gd name="T45" fmla="*/ 393144375 h 348"/>
              <a:gd name="T46" fmla="*/ 0 w 799"/>
              <a:gd name="T47" fmla="*/ 438507188 h 348"/>
              <a:gd name="T48" fmla="*/ 0 w 799"/>
              <a:gd name="T49" fmla="*/ 438507188 h 348"/>
              <a:gd name="T50" fmla="*/ 0 w 799"/>
              <a:gd name="T51" fmla="*/ 478829688 h 348"/>
              <a:gd name="T52" fmla="*/ 15120932 w 799"/>
              <a:gd name="T53" fmla="*/ 516632825 h 348"/>
              <a:gd name="T54" fmla="*/ 30241863 w 799"/>
              <a:gd name="T55" fmla="*/ 546874700 h 348"/>
              <a:gd name="T56" fmla="*/ 60483726 w 799"/>
              <a:gd name="T57" fmla="*/ 584676250 h 348"/>
              <a:gd name="T58" fmla="*/ 60483726 w 799"/>
              <a:gd name="T59" fmla="*/ 584676250 h 348"/>
              <a:gd name="T60" fmla="*/ 90725589 w 799"/>
              <a:gd name="T61" fmla="*/ 614918125 h 348"/>
              <a:gd name="T62" fmla="*/ 123486814 w 799"/>
              <a:gd name="T63" fmla="*/ 647680950 h 348"/>
              <a:gd name="T64" fmla="*/ 214212403 w 799"/>
              <a:gd name="T65" fmla="*/ 700603438 h 348"/>
              <a:gd name="T66" fmla="*/ 315018613 w 799"/>
              <a:gd name="T67" fmla="*/ 745966250 h 348"/>
              <a:gd name="T68" fmla="*/ 438507015 w 799"/>
              <a:gd name="T69" fmla="*/ 793850013 h 348"/>
              <a:gd name="T70" fmla="*/ 569555088 w 799"/>
              <a:gd name="T71" fmla="*/ 824091888 h 348"/>
              <a:gd name="T72" fmla="*/ 705643472 w 799"/>
              <a:gd name="T73" fmla="*/ 854333763 h 348"/>
              <a:gd name="T74" fmla="*/ 861893098 w 799"/>
              <a:gd name="T75" fmla="*/ 869454700 h 348"/>
              <a:gd name="T76" fmla="*/ 1015621775 w 799"/>
              <a:gd name="T77" fmla="*/ 877014375 h 348"/>
              <a:gd name="T78" fmla="*/ 1015621775 w 799"/>
              <a:gd name="T79" fmla="*/ 877014375 h 348"/>
              <a:gd name="T80" fmla="*/ 1207153574 w 799"/>
              <a:gd name="T81" fmla="*/ 861893438 h 348"/>
              <a:gd name="T82" fmla="*/ 1383564442 w 799"/>
              <a:gd name="T83" fmla="*/ 839212825 h 348"/>
              <a:gd name="T84" fmla="*/ 1559975310 w 799"/>
              <a:gd name="T85" fmla="*/ 801409688 h 348"/>
              <a:gd name="T86" fmla="*/ 1638100917 w 799"/>
              <a:gd name="T87" fmla="*/ 778729075 h 348"/>
              <a:gd name="T88" fmla="*/ 1706144315 w 799"/>
              <a:gd name="T89" fmla="*/ 745966250 h 348"/>
              <a:gd name="T90" fmla="*/ 1776708662 w 799"/>
              <a:gd name="T91" fmla="*/ 715724375 h 348"/>
              <a:gd name="T92" fmla="*/ 1837192388 w 799"/>
              <a:gd name="T93" fmla="*/ 685482500 h 348"/>
              <a:gd name="T94" fmla="*/ 1882555183 w 799"/>
              <a:gd name="T95" fmla="*/ 647680950 h 348"/>
              <a:gd name="T96" fmla="*/ 1930438927 w 799"/>
              <a:gd name="T97" fmla="*/ 607358450 h 348"/>
              <a:gd name="T98" fmla="*/ 1968240462 w 799"/>
              <a:gd name="T99" fmla="*/ 569555313 h 348"/>
              <a:gd name="T100" fmla="*/ 1990922653 w 799"/>
              <a:gd name="T101" fmla="*/ 524192500 h 348"/>
              <a:gd name="T102" fmla="*/ 2006043584 w 799"/>
              <a:gd name="T103" fmla="*/ 486390950 h 348"/>
              <a:gd name="T104" fmla="*/ 2013603256 w 799"/>
              <a:gd name="T105" fmla="*/ 438507188 h 348"/>
              <a:gd name="T106" fmla="*/ 2013603256 w 799"/>
              <a:gd name="T107" fmla="*/ 438507188 h 348"/>
              <a:gd name="T108" fmla="*/ 2006043584 w 799"/>
              <a:gd name="T109" fmla="*/ 393144375 h 348"/>
              <a:gd name="T110" fmla="*/ 1990922653 w 799"/>
              <a:gd name="T111" fmla="*/ 347781563 h 348"/>
              <a:gd name="T112" fmla="*/ 1960680790 w 799"/>
              <a:gd name="T113" fmla="*/ 299899388 h 348"/>
              <a:gd name="T114" fmla="*/ 1912797046 w 799"/>
              <a:gd name="T115" fmla="*/ 254536575 h 348"/>
              <a:gd name="T116" fmla="*/ 1912797046 w 799"/>
              <a:gd name="T117" fmla="*/ 254536575 h 3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99"/>
              <a:gd name="T178" fmla="*/ 0 h 348"/>
              <a:gd name="T179" fmla="*/ 799 w 799"/>
              <a:gd name="T180" fmla="*/ 348 h 3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99" h="348">
                <a:moveTo>
                  <a:pt x="759" y="101"/>
                </a:moveTo>
                <a:lnTo>
                  <a:pt x="759" y="101"/>
                </a:lnTo>
                <a:lnTo>
                  <a:pt x="732" y="80"/>
                </a:lnTo>
                <a:lnTo>
                  <a:pt x="698" y="61"/>
                </a:lnTo>
                <a:lnTo>
                  <a:pt x="656" y="43"/>
                </a:lnTo>
                <a:lnTo>
                  <a:pt x="613" y="28"/>
                </a:lnTo>
                <a:lnTo>
                  <a:pt x="564" y="19"/>
                </a:lnTo>
                <a:lnTo>
                  <a:pt x="512" y="10"/>
                </a:lnTo>
                <a:lnTo>
                  <a:pt x="457" y="3"/>
                </a:lnTo>
                <a:lnTo>
                  <a:pt x="403" y="0"/>
                </a:lnTo>
                <a:lnTo>
                  <a:pt x="323" y="7"/>
                </a:lnTo>
                <a:lnTo>
                  <a:pt x="250" y="16"/>
                </a:lnTo>
                <a:lnTo>
                  <a:pt x="183" y="31"/>
                </a:lnTo>
                <a:lnTo>
                  <a:pt x="152" y="40"/>
                </a:lnTo>
                <a:lnTo>
                  <a:pt x="122" y="52"/>
                </a:lnTo>
                <a:lnTo>
                  <a:pt x="94" y="65"/>
                </a:lnTo>
                <a:lnTo>
                  <a:pt x="73" y="77"/>
                </a:lnTo>
                <a:lnTo>
                  <a:pt x="52" y="92"/>
                </a:lnTo>
                <a:lnTo>
                  <a:pt x="33" y="107"/>
                </a:lnTo>
                <a:lnTo>
                  <a:pt x="18" y="122"/>
                </a:lnTo>
                <a:lnTo>
                  <a:pt x="9" y="141"/>
                </a:lnTo>
                <a:lnTo>
                  <a:pt x="0" y="156"/>
                </a:lnTo>
                <a:lnTo>
                  <a:pt x="0" y="174"/>
                </a:lnTo>
                <a:lnTo>
                  <a:pt x="0" y="190"/>
                </a:lnTo>
                <a:lnTo>
                  <a:pt x="6" y="205"/>
                </a:lnTo>
                <a:lnTo>
                  <a:pt x="12" y="217"/>
                </a:lnTo>
                <a:lnTo>
                  <a:pt x="24" y="232"/>
                </a:lnTo>
                <a:lnTo>
                  <a:pt x="36" y="244"/>
                </a:lnTo>
                <a:lnTo>
                  <a:pt x="49" y="257"/>
                </a:lnTo>
                <a:lnTo>
                  <a:pt x="85" y="278"/>
                </a:lnTo>
                <a:lnTo>
                  <a:pt x="125" y="296"/>
                </a:lnTo>
                <a:lnTo>
                  <a:pt x="174" y="315"/>
                </a:lnTo>
                <a:lnTo>
                  <a:pt x="226" y="327"/>
                </a:lnTo>
                <a:lnTo>
                  <a:pt x="280" y="339"/>
                </a:lnTo>
                <a:lnTo>
                  <a:pt x="342" y="345"/>
                </a:lnTo>
                <a:lnTo>
                  <a:pt x="403" y="348"/>
                </a:lnTo>
                <a:lnTo>
                  <a:pt x="479" y="342"/>
                </a:lnTo>
                <a:lnTo>
                  <a:pt x="549" y="333"/>
                </a:lnTo>
                <a:lnTo>
                  <a:pt x="619" y="318"/>
                </a:lnTo>
                <a:lnTo>
                  <a:pt x="650" y="309"/>
                </a:lnTo>
                <a:lnTo>
                  <a:pt x="677" y="296"/>
                </a:lnTo>
                <a:lnTo>
                  <a:pt x="705" y="284"/>
                </a:lnTo>
                <a:lnTo>
                  <a:pt x="729" y="272"/>
                </a:lnTo>
                <a:lnTo>
                  <a:pt x="747" y="257"/>
                </a:lnTo>
                <a:lnTo>
                  <a:pt x="766" y="241"/>
                </a:lnTo>
                <a:lnTo>
                  <a:pt x="781" y="226"/>
                </a:lnTo>
                <a:lnTo>
                  <a:pt x="790" y="208"/>
                </a:lnTo>
                <a:lnTo>
                  <a:pt x="796" y="193"/>
                </a:lnTo>
                <a:lnTo>
                  <a:pt x="799" y="174"/>
                </a:lnTo>
                <a:lnTo>
                  <a:pt x="796" y="156"/>
                </a:lnTo>
                <a:lnTo>
                  <a:pt x="790" y="138"/>
                </a:lnTo>
                <a:lnTo>
                  <a:pt x="778" y="119"/>
                </a:lnTo>
                <a:lnTo>
                  <a:pt x="759" y="10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Freeform 133"/>
          <p:cNvSpPr>
            <a:spLocks/>
          </p:cNvSpPr>
          <p:nvPr/>
        </p:nvSpPr>
        <p:spPr bwMode="auto">
          <a:xfrm>
            <a:off x="2528888" y="3875088"/>
            <a:ext cx="785812" cy="431800"/>
          </a:xfrm>
          <a:custGeom>
            <a:avLst/>
            <a:gdLst>
              <a:gd name="T0" fmla="*/ 1146669570 w 495"/>
              <a:gd name="T1" fmla="*/ 161290000 h 272"/>
              <a:gd name="T2" fmla="*/ 1146669570 w 495"/>
              <a:gd name="T3" fmla="*/ 161290000 h 272"/>
              <a:gd name="T4" fmla="*/ 1108868044 w 495"/>
              <a:gd name="T5" fmla="*/ 131048125 h 272"/>
              <a:gd name="T6" fmla="*/ 1053424642 w 495"/>
              <a:gd name="T7" fmla="*/ 100806250 h 272"/>
              <a:gd name="T8" fmla="*/ 992940931 w 495"/>
              <a:gd name="T9" fmla="*/ 70564375 h 272"/>
              <a:gd name="T10" fmla="*/ 929936271 w 495"/>
              <a:gd name="T11" fmla="*/ 47883763 h 272"/>
              <a:gd name="T12" fmla="*/ 854331631 w 495"/>
              <a:gd name="T13" fmla="*/ 32762825 h 272"/>
              <a:gd name="T14" fmla="*/ 783767301 w 495"/>
              <a:gd name="T15" fmla="*/ 15120938 h 272"/>
              <a:gd name="T16" fmla="*/ 708162662 w 495"/>
              <a:gd name="T17" fmla="*/ 7561263 h 272"/>
              <a:gd name="T18" fmla="*/ 622477404 w 495"/>
              <a:gd name="T19" fmla="*/ 0 h 272"/>
              <a:gd name="T20" fmla="*/ 622477404 w 495"/>
              <a:gd name="T21" fmla="*/ 0 h 272"/>
              <a:gd name="T22" fmla="*/ 501509981 w 495"/>
              <a:gd name="T23" fmla="*/ 7561263 h 272"/>
              <a:gd name="T24" fmla="*/ 378023197 w 495"/>
              <a:gd name="T25" fmla="*/ 32762825 h 272"/>
              <a:gd name="T26" fmla="*/ 277217011 w 495"/>
              <a:gd name="T27" fmla="*/ 63004700 h 272"/>
              <a:gd name="T28" fmla="*/ 186491444 w 495"/>
              <a:gd name="T29" fmla="*/ 100806250 h 272"/>
              <a:gd name="T30" fmla="*/ 108365856 w 495"/>
              <a:gd name="T31" fmla="*/ 153730325 h 272"/>
              <a:gd name="T32" fmla="*/ 78124000 w 495"/>
              <a:gd name="T33" fmla="*/ 176410938 h 272"/>
              <a:gd name="T34" fmla="*/ 47882145 w 495"/>
              <a:gd name="T35" fmla="*/ 209173763 h 272"/>
              <a:gd name="T36" fmla="*/ 22680598 w 495"/>
              <a:gd name="T37" fmla="*/ 239415638 h 272"/>
              <a:gd name="T38" fmla="*/ 7559670 w 495"/>
              <a:gd name="T39" fmla="*/ 277217188 h 272"/>
              <a:gd name="T40" fmla="*/ 0 w 495"/>
              <a:gd name="T41" fmla="*/ 307459063 h 272"/>
              <a:gd name="T42" fmla="*/ 0 w 495"/>
              <a:gd name="T43" fmla="*/ 347781563 h 272"/>
              <a:gd name="T44" fmla="*/ 0 w 495"/>
              <a:gd name="T45" fmla="*/ 347781563 h 272"/>
              <a:gd name="T46" fmla="*/ 0 w 495"/>
              <a:gd name="T47" fmla="*/ 385584700 h 272"/>
              <a:gd name="T48" fmla="*/ 15120928 w 495"/>
              <a:gd name="T49" fmla="*/ 415826575 h 272"/>
              <a:gd name="T50" fmla="*/ 30241856 w 495"/>
              <a:gd name="T51" fmla="*/ 453628125 h 272"/>
              <a:gd name="T52" fmla="*/ 63003072 w 495"/>
              <a:gd name="T53" fmla="*/ 486390950 h 272"/>
              <a:gd name="T54" fmla="*/ 63003072 w 495"/>
              <a:gd name="T55" fmla="*/ 486390950 h 272"/>
              <a:gd name="T56" fmla="*/ 100806186 w 495"/>
              <a:gd name="T57" fmla="*/ 531753763 h 272"/>
              <a:gd name="T58" fmla="*/ 153728640 w 495"/>
              <a:gd name="T59" fmla="*/ 569555313 h 272"/>
              <a:gd name="T60" fmla="*/ 216733300 w 495"/>
              <a:gd name="T61" fmla="*/ 599797188 h 272"/>
              <a:gd name="T62" fmla="*/ 284776681 w 495"/>
              <a:gd name="T63" fmla="*/ 630039063 h 272"/>
              <a:gd name="T64" fmla="*/ 362902269 w 495"/>
              <a:gd name="T65" fmla="*/ 655240625 h 272"/>
              <a:gd name="T66" fmla="*/ 446066579 w 495"/>
              <a:gd name="T67" fmla="*/ 670361563 h 272"/>
              <a:gd name="T68" fmla="*/ 531751837 w 495"/>
              <a:gd name="T69" fmla="*/ 677922825 h 272"/>
              <a:gd name="T70" fmla="*/ 622477404 w 495"/>
              <a:gd name="T71" fmla="*/ 685482500 h 272"/>
              <a:gd name="T72" fmla="*/ 622477404 w 495"/>
              <a:gd name="T73" fmla="*/ 685482500 h 272"/>
              <a:gd name="T74" fmla="*/ 745965775 w 495"/>
              <a:gd name="T75" fmla="*/ 677922825 h 272"/>
              <a:gd name="T76" fmla="*/ 861892889 w 495"/>
              <a:gd name="T77" fmla="*/ 655240625 h 272"/>
              <a:gd name="T78" fmla="*/ 970258745 w 495"/>
              <a:gd name="T79" fmla="*/ 622479388 h 272"/>
              <a:gd name="T80" fmla="*/ 1060984312 w 495"/>
              <a:gd name="T81" fmla="*/ 584676250 h 272"/>
              <a:gd name="T82" fmla="*/ 1139109900 w 495"/>
              <a:gd name="T83" fmla="*/ 531753763 h 272"/>
              <a:gd name="T84" fmla="*/ 1169351756 w 495"/>
              <a:gd name="T85" fmla="*/ 509071563 h 272"/>
              <a:gd name="T86" fmla="*/ 1199593612 w 495"/>
              <a:gd name="T87" fmla="*/ 476310325 h 272"/>
              <a:gd name="T88" fmla="*/ 1214714540 w 495"/>
              <a:gd name="T89" fmla="*/ 446068450 h 272"/>
              <a:gd name="T90" fmla="*/ 1229835467 w 495"/>
              <a:gd name="T91" fmla="*/ 415826575 h 272"/>
              <a:gd name="T92" fmla="*/ 1247475756 w 495"/>
              <a:gd name="T93" fmla="*/ 378023438 h 272"/>
              <a:gd name="T94" fmla="*/ 1247475756 w 495"/>
              <a:gd name="T95" fmla="*/ 347781563 h 272"/>
              <a:gd name="T96" fmla="*/ 1247475756 w 495"/>
              <a:gd name="T97" fmla="*/ 347781563 h 272"/>
              <a:gd name="T98" fmla="*/ 1237395138 w 495"/>
              <a:gd name="T99" fmla="*/ 292338125 h 272"/>
              <a:gd name="T100" fmla="*/ 1222274210 w 495"/>
              <a:gd name="T101" fmla="*/ 246975313 h 272"/>
              <a:gd name="T102" fmla="*/ 1192032354 w 495"/>
              <a:gd name="T103" fmla="*/ 201612500 h 272"/>
              <a:gd name="T104" fmla="*/ 1146669570 w 495"/>
              <a:gd name="T105" fmla="*/ 161290000 h 272"/>
              <a:gd name="T106" fmla="*/ 1146669570 w 495"/>
              <a:gd name="T107" fmla="*/ 161290000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272"/>
              <a:gd name="T164" fmla="*/ 495 w 495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272">
                <a:moveTo>
                  <a:pt x="455" y="64"/>
                </a:moveTo>
                <a:lnTo>
                  <a:pt x="455" y="64"/>
                </a:lnTo>
                <a:lnTo>
                  <a:pt x="440" y="52"/>
                </a:lnTo>
                <a:lnTo>
                  <a:pt x="418" y="40"/>
                </a:lnTo>
                <a:lnTo>
                  <a:pt x="394" y="28"/>
                </a:lnTo>
                <a:lnTo>
                  <a:pt x="369" y="19"/>
                </a:lnTo>
                <a:lnTo>
                  <a:pt x="339" y="13"/>
                </a:lnTo>
                <a:lnTo>
                  <a:pt x="311" y="6"/>
                </a:lnTo>
                <a:lnTo>
                  <a:pt x="281" y="3"/>
                </a:lnTo>
                <a:lnTo>
                  <a:pt x="247" y="0"/>
                </a:lnTo>
                <a:lnTo>
                  <a:pt x="199" y="3"/>
                </a:lnTo>
                <a:lnTo>
                  <a:pt x="150" y="13"/>
                </a:lnTo>
                <a:lnTo>
                  <a:pt x="110" y="25"/>
                </a:lnTo>
                <a:lnTo>
                  <a:pt x="74" y="40"/>
                </a:lnTo>
                <a:lnTo>
                  <a:pt x="43" y="61"/>
                </a:lnTo>
                <a:lnTo>
                  <a:pt x="31" y="70"/>
                </a:lnTo>
                <a:lnTo>
                  <a:pt x="19" y="83"/>
                </a:lnTo>
                <a:lnTo>
                  <a:pt x="9" y="95"/>
                </a:lnTo>
                <a:lnTo>
                  <a:pt x="3" y="110"/>
                </a:lnTo>
                <a:lnTo>
                  <a:pt x="0" y="122"/>
                </a:lnTo>
                <a:lnTo>
                  <a:pt x="0" y="138"/>
                </a:lnTo>
                <a:lnTo>
                  <a:pt x="0" y="153"/>
                </a:lnTo>
                <a:lnTo>
                  <a:pt x="6" y="165"/>
                </a:lnTo>
                <a:lnTo>
                  <a:pt x="12" y="180"/>
                </a:lnTo>
                <a:lnTo>
                  <a:pt x="25" y="193"/>
                </a:lnTo>
                <a:lnTo>
                  <a:pt x="40" y="211"/>
                </a:lnTo>
                <a:lnTo>
                  <a:pt x="61" y="226"/>
                </a:lnTo>
                <a:lnTo>
                  <a:pt x="86" y="238"/>
                </a:lnTo>
                <a:lnTo>
                  <a:pt x="113" y="250"/>
                </a:lnTo>
                <a:lnTo>
                  <a:pt x="144" y="260"/>
                </a:lnTo>
                <a:lnTo>
                  <a:pt x="177" y="266"/>
                </a:lnTo>
                <a:lnTo>
                  <a:pt x="211" y="269"/>
                </a:lnTo>
                <a:lnTo>
                  <a:pt x="247" y="272"/>
                </a:lnTo>
                <a:lnTo>
                  <a:pt x="296" y="269"/>
                </a:lnTo>
                <a:lnTo>
                  <a:pt x="342" y="260"/>
                </a:lnTo>
                <a:lnTo>
                  <a:pt x="385" y="247"/>
                </a:lnTo>
                <a:lnTo>
                  <a:pt x="421" y="232"/>
                </a:lnTo>
                <a:lnTo>
                  <a:pt x="452" y="211"/>
                </a:lnTo>
                <a:lnTo>
                  <a:pt x="464" y="202"/>
                </a:lnTo>
                <a:lnTo>
                  <a:pt x="476" y="189"/>
                </a:lnTo>
                <a:lnTo>
                  <a:pt x="482" y="177"/>
                </a:lnTo>
                <a:lnTo>
                  <a:pt x="488" y="165"/>
                </a:lnTo>
                <a:lnTo>
                  <a:pt x="495" y="150"/>
                </a:lnTo>
                <a:lnTo>
                  <a:pt x="495" y="138"/>
                </a:lnTo>
                <a:lnTo>
                  <a:pt x="491" y="116"/>
                </a:lnTo>
                <a:lnTo>
                  <a:pt x="485" y="98"/>
                </a:lnTo>
                <a:lnTo>
                  <a:pt x="473" y="80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Freeform 134"/>
          <p:cNvSpPr>
            <a:spLocks/>
          </p:cNvSpPr>
          <p:nvPr/>
        </p:nvSpPr>
        <p:spPr bwMode="auto">
          <a:xfrm>
            <a:off x="1560513" y="3759200"/>
            <a:ext cx="784225" cy="431800"/>
          </a:xfrm>
          <a:custGeom>
            <a:avLst/>
            <a:gdLst>
              <a:gd name="T0" fmla="*/ 1146671888 w 494"/>
              <a:gd name="T1" fmla="*/ 161290000 h 272"/>
              <a:gd name="T2" fmla="*/ 1146671888 w 494"/>
              <a:gd name="T3" fmla="*/ 161290000 h 272"/>
              <a:gd name="T4" fmla="*/ 1106349388 w 494"/>
              <a:gd name="T5" fmla="*/ 131048125 h 272"/>
              <a:gd name="T6" fmla="*/ 1053425313 w 494"/>
              <a:gd name="T7" fmla="*/ 100806250 h 272"/>
              <a:gd name="T8" fmla="*/ 992941563 w 494"/>
              <a:gd name="T9" fmla="*/ 70564375 h 272"/>
              <a:gd name="T10" fmla="*/ 929938450 w 494"/>
              <a:gd name="T11" fmla="*/ 45362813 h 272"/>
              <a:gd name="T12" fmla="*/ 854333763 w 494"/>
              <a:gd name="T13" fmla="*/ 30241875 h 272"/>
              <a:gd name="T14" fmla="*/ 783769388 w 494"/>
              <a:gd name="T15" fmla="*/ 15120938 h 272"/>
              <a:gd name="T16" fmla="*/ 708164700 w 494"/>
              <a:gd name="T17" fmla="*/ 7561263 h 272"/>
              <a:gd name="T18" fmla="*/ 622479388 w 494"/>
              <a:gd name="T19" fmla="*/ 0 h 272"/>
              <a:gd name="T20" fmla="*/ 622479388 w 494"/>
              <a:gd name="T21" fmla="*/ 0 h 272"/>
              <a:gd name="T22" fmla="*/ 498990938 w 494"/>
              <a:gd name="T23" fmla="*/ 7561263 h 272"/>
              <a:gd name="T24" fmla="*/ 378023438 w 494"/>
              <a:gd name="T25" fmla="*/ 30241875 h 272"/>
              <a:gd name="T26" fmla="*/ 277217188 w 494"/>
              <a:gd name="T27" fmla="*/ 63004700 h 272"/>
              <a:gd name="T28" fmla="*/ 183972200 w 494"/>
              <a:gd name="T29" fmla="*/ 100806250 h 272"/>
              <a:gd name="T30" fmla="*/ 108367513 w 494"/>
              <a:gd name="T31" fmla="*/ 153730325 h 272"/>
              <a:gd name="T32" fmla="*/ 78125638 w 494"/>
              <a:gd name="T33" fmla="*/ 176410938 h 272"/>
              <a:gd name="T34" fmla="*/ 45362813 w 494"/>
              <a:gd name="T35" fmla="*/ 206652813 h 272"/>
              <a:gd name="T36" fmla="*/ 22682200 w 494"/>
              <a:gd name="T37" fmla="*/ 239415638 h 272"/>
              <a:gd name="T38" fmla="*/ 7561263 w 494"/>
              <a:gd name="T39" fmla="*/ 277217188 h 272"/>
              <a:gd name="T40" fmla="*/ 0 w 494"/>
              <a:gd name="T41" fmla="*/ 307459063 h 272"/>
              <a:gd name="T42" fmla="*/ 0 w 494"/>
              <a:gd name="T43" fmla="*/ 345262200 h 272"/>
              <a:gd name="T44" fmla="*/ 0 w 494"/>
              <a:gd name="T45" fmla="*/ 345262200 h 272"/>
              <a:gd name="T46" fmla="*/ 0 w 494"/>
              <a:gd name="T47" fmla="*/ 385584700 h 272"/>
              <a:gd name="T48" fmla="*/ 15120938 w 494"/>
              <a:gd name="T49" fmla="*/ 415826575 h 272"/>
              <a:gd name="T50" fmla="*/ 30241875 w 494"/>
              <a:gd name="T51" fmla="*/ 453628125 h 272"/>
              <a:gd name="T52" fmla="*/ 63004700 w 494"/>
              <a:gd name="T53" fmla="*/ 483870000 h 272"/>
              <a:gd name="T54" fmla="*/ 63004700 w 494"/>
              <a:gd name="T55" fmla="*/ 483870000 h 272"/>
              <a:gd name="T56" fmla="*/ 100806250 w 494"/>
              <a:gd name="T57" fmla="*/ 531753763 h 272"/>
              <a:gd name="T58" fmla="*/ 153730325 w 494"/>
              <a:gd name="T59" fmla="*/ 569555313 h 272"/>
              <a:gd name="T60" fmla="*/ 216733438 w 494"/>
              <a:gd name="T61" fmla="*/ 599797188 h 272"/>
              <a:gd name="T62" fmla="*/ 284778450 w 494"/>
              <a:gd name="T63" fmla="*/ 630039063 h 272"/>
              <a:gd name="T64" fmla="*/ 362902500 w 494"/>
              <a:gd name="T65" fmla="*/ 652721263 h 272"/>
              <a:gd name="T66" fmla="*/ 446068450 w 494"/>
              <a:gd name="T67" fmla="*/ 670361563 h 272"/>
              <a:gd name="T68" fmla="*/ 531753763 w 494"/>
              <a:gd name="T69" fmla="*/ 677922825 h 272"/>
              <a:gd name="T70" fmla="*/ 622479388 w 494"/>
              <a:gd name="T71" fmla="*/ 685482500 h 272"/>
              <a:gd name="T72" fmla="*/ 622479388 w 494"/>
              <a:gd name="T73" fmla="*/ 685482500 h 272"/>
              <a:gd name="T74" fmla="*/ 745966250 w 494"/>
              <a:gd name="T75" fmla="*/ 677922825 h 272"/>
              <a:gd name="T76" fmla="*/ 861893438 w 494"/>
              <a:gd name="T77" fmla="*/ 652721263 h 272"/>
              <a:gd name="T78" fmla="*/ 970260950 w 494"/>
              <a:gd name="T79" fmla="*/ 622479388 h 272"/>
              <a:gd name="T80" fmla="*/ 1060986575 w 494"/>
              <a:gd name="T81" fmla="*/ 584676250 h 272"/>
              <a:gd name="T82" fmla="*/ 1139110625 w 494"/>
              <a:gd name="T83" fmla="*/ 531753763 h 272"/>
              <a:gd name="T84" fmla="*/ 1169352500 w 494"/>
              <a:gd name="T85" fmla="*/ 506552200 h 272"/>
              <a:gd name="T86" fmla="*/ 1199594375 w 494"/>
              <a:gd name="T87" fmla="*/ 476310325 h 272"/>
              <a:gd name="T88" fmla="*/ 1214715313 w 494"/>
              <a:gd name="T89" fmla="*/ 446068450 h 272"/>
              <a:gd name="T90" fmla="*/ 1229836250 w 494"/>
              <a:gd name="T91" fmla="*/ 415826575 h 272"/>
              <a:gd name="T92" fmla="*/ 1244957188 w 494"/>
              <a:gd name="T93" fmla="*/ 378023438 h 272"/>
              <a:gd name="T94" fmla="*/ 1244957188 w 494"/>
              <a:gd name="T95" fmla="*/ 345262200 h 272"/>
              <a:gd name="T96" fmla="*/ 1244957188 w 494"/>
              <a:gd name="T97" fmla="*/ 345262200 h 272"/>
              <a:gd name="T98" fmla="*/ 1237397513 w 494"/>
              <a:gd name="T99" fmla="*/ 292338125 h 272"/>
              <a:gd name="T100" fmla="*/ 1222276575 w 494"/>
              <a:gd name="T101" fmla="*/ 246975313 h 272"/>
              <a:gd name="T102" fmla="*/ 1192034700 w 494"/>
              <a:gd name="T103" fmla="*/ 199093138 h 272"/>
              <a:gd name="T104" fmla="*/ 1146671888 w 494"/>
              <a:gd name="T105" fmla="*/ 161290000 h 272"/>
              <a:gd name="T106" fmla="*/ 1146671888 w 494"/>
              <a:gd name="T107" fmla="*/ 161290000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2"/>
              <a:gd name="T164" fmla="*/ 494 w 494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2">
                <a:moveTo>
                  <a:pt x="455" y="64"/>
                </a:moveTo>
                <a:lnTo>
                  <a:pt x="455" y="64"/>
                </a:lnTo>
                <a:lnTo>
                  <a:pt x="439" y="52"/>
                </a:lnTo>
                <a:lnTo>
                  <a:pt x="418" y="40"/>
                </a:lnTo>
                <a:lnTo>
                  <a:pt x="394" y="28"/>
                </a:lnTo>
                <a:lnTo>
                  <a:pt x="369" y="18"/>
                </a:lnTo>
                <a:lnTo>
                  <a:pt x="339" y="12"/>
                </a:lnTo>
                <a:lnTo>
                  <a:pt x="311" y="6"/>
                </a:lnTo>
                <a:lnTo>
                  <a:pt x="281" y="3"/>
                </a:lnTo>
                <a:lnTo>
                  <a:pt x="247" y="0"/>
                </a:lnTo>
                <a:lnTo>
                  <a:pt x="198" y="3"/>
                </a:lnTo>
                <a:lnTo>
                  <a:pt x="150" y="12"/>
                </a:lnTo>
                <a:lnTo>
                  <a:pt x="110" y="25"/>
                </a:lnTo>
                <a:lnTo>
                  <a:pt x="73" y="40"/>
                </a:lnTo>
                <a:lnTo>
                  <a:pt x="43" y="61"/>
                </a:lnTo>
                <a:lnTo>
                  <a:pt x="31" y="70"/>
                </a:lnTo>
                <a:lnTo>
                  <a:pt x="18" y="82"/>
                </a:lnTo>
                <a:lnTo>
                  <a:pt x="9" y="95"/>
                </a:lnTo>
                <a:lnTo>
                  <a:pt x="3" y="110"/>
                </a:lnTo>
                <a:lnTo>
                  <a:pt x="0" y="122"/>
                </a:lnTo>
                <a:lnTo>
                  <a:pt x="0" y="137"/>
                </a:lnTo>
                <a:lnTo>
                  <a:pt x="0" y="153"/>
                </a:lnTo>
                <a:lnTo>
                  <a:pt x="6" y="165"/>
                </a:lnTo>
                <a:lnTo>
                  <a:pt x="12" y="180"/>
                </a:lnTo>
                <a:lnTo>
                  <a:pt x="25" y="192"/>
                </a:lnTo>
                <a:lnTo>
                  <a:pt x="40" y="211"/>
                </a:lnTo>
                <a:lnTo>
                  <a:pt x="61" y="226"/>
                </a:lnTo>
                <a:lnTo>
                  <a:pt x="86" y="238"/>
                </a:lnTo>
                <a:lnTo>
                  <a:pt x="113" y="250"/>
                </a:lnTo>
                <a:lnTo>
                  <a:pt x="144" y="259"/>
                </a:lnTo>
                <a:lnTo>
                  <a:pt x="177" y="266"/>
                </a:lnTo>
                <a:lnTo>
                  <a:pt x="211" y="269"/>
                </a:lnTo>
                <a:lnTo>
                  <a:pt x="247" y="272"/>
                </a:lnTo>
                <a:lnTo>
                  <a:pt x="296" y="269"/>
                </a:lnTo>
                <a:lnTo>
                  <a:pt x="342" y="259"/>
                </a:lnTo>
                <a:lnTo>
                  <a:pt x="385" y="247"/>
                </a:lnTo>
                <a:lnTo>
                  <a:pt x="421" y="232"/>
                </a:lnTo>
                <a:lnTo>
                  <a:pt x="452" y="211"/>
                </a:lnTo>
                <a:lnTo>
                  <a:pt x="464" y="201"/>
                </a:lnTo>
                <a:lnTo>
                  <a:pt x="476" y="189"/>
                </a:lnTo>
                <a:lnTo>
                  <a:pt x="482" y="177"/>
                </a:lnTo>
                <a:lnTo>
                  <a:pt x="488" y="165"/>
                </a:lnTo>
                <a:lnTo>
                  <a:pt x="494" y="150"/>
                </a:lnTo>
                <a:lnTo>
                  <a:pt x="494" y="137"/>
                </a:lnTo>
                <a:lnTo>
                  <a:pt x="491" y="116"/>
                </a:lnTo>
                <a:lnTo>
                  <a:pt x="485" y="98"/>
                </a:lnTo>
                <a:lnTo>
                  <a:pt x="473" y="79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0" name="Freeform 135"/>
          <p:cNvSpPr>
            <a:spLocks/>
          </p:cNvSpPr>
          <p:nvPr/>
        </p:nvSpPr>
        <p:spPr bwMode="auto">
          <a:xfrm>
            <a:off x="1638300" y="2717800"/>
            <a:ext cx="788988" cy="431800"/>
          </a:xfrm>
          <a:custGeom>
            <a:avLst/>
            <a:gdLst>
              <a:gd name="T0" fmla="*/ 0 w 497"/>
              <a:gd name="T1" fmla="*/ 340221888 h 272"/>
              <a:gd name="T2" fmla="*/ 0 w 497"/>
              <a:gd name="T3" fmla="*/ 340221888 h 272"/>
              <a:gd name="T4" fmla="*/ 7561267 w 497"/>
              <a:gd name="T5" fmla="*/ 378023438 h 272"/>
              <a:gd name="T6" fmla="*/ 15120947 w 497"/>
              <a:gd name="T7" fmla="*/ 415826575 h 272"/>
              <a:gd name="T8" fmla="*/ 37803161 w 497"/>
              <a:gd name="T9" fmla="*/ 453628125 h 272"/>
              <a:gd name="T10" fmla="*/ 60483788 w 497"/>
              <a:gd name="T11" fmla="*/ 483870000 h 272"/>
              <a:gd name="T12" fmla="*/ 60483788 w 497"/>
              <a:gd name="T13" fmla="*/ 483870000 h 272"/>
              <a:gd name="T14" fmla="*/ 108367581 w 497"/>
              <a:gd name="T15" fmla="*/ 524192500 h 272"/>
              <a:gd name="T16" fmla="*/ 161290102 w 497"/>
              <a:gd name="T17" fmla="*/ 561995638 h 272"/>
              <a:gd name="T18" fmla="*/ 221773891 w 497"/>
              <a:gd name="T19" fmla="*/ 599797188 h 272"/>
              <a:gd name="T20" fmla="*/ 292338310 w 497"/>
              <a:gd name="T21" fmla="*/ 622479388 h 272"/>
              <a:gd name="T22" fmla="*/ 360383366 w 497"/>
              <a:gd name="T23" fmla="*/ 647680950 h 272"/>
              <a:gd name="T24" fmla="*/ 446068733 w 497"/>
              <a:gd name="T25" fmla="*/ 670361563 h 272"/>
              <a:gd name="T26" fmla="*/ 539313779 w 497"/>
              <a:gd name="T27" fmla="*/ 677922825 h 272"/>
              <a:gd name="T28" fmla="*/ 630039462 w 497"/>
              <a:gd name="T29" fmla="*/ 685482500 h 272"/>
              <a:gd name="T30" fmla="*/ 630039462 w 497"/>
              <a:gd name="T31" fmla="*/ 685482500 h 272"/>
              <a:gd name="T32" fmla="*/ 753527990 w 497"/>
              <a:gd name="T33" fmla="*/ 677922825 h 272"/>
              <a:gd name="T34" fmla="*/ 869455251 w 497"/>
              <a:gd name="T35" fmla="*/ 655240625 h 272"/>
              <a:gd name="T36" fmla="*/ 975301881 w 497"/>
              <a:gd name="T37" fmla="*/ 622479388 h 272"/>
              <a:gd name="T38" fmla="*/ 1068546927 w 497"/>
              <a:gd name="T39" fmla="*/ 584676250 h 272"/>
              <a:gd name="T40" fmla="*/ 1146672614 w 497"/>
              <a:gd name="T41" fmla="*/ 531753763 h 272"/>
              <a:gd name="T42" fmla="*/ 1176914508 w 497"/>
              <a:gd name="T43" fmla="*/ 501511888 h 272"/>
              <a:gd name="T44" fmla="*/ 1199595135 w 497"/>
              <a:gd name="T45" fmla="*/ 476310325 h 272"/>
              <a:gd name="T46" fmla="*/ 1222277350 w 497"/>
              <a:gd name="T47" fmla="*/ 438507188 h 272"/>
              <a:gd name="T48" fmla="*/ 1237398297 w 497"/>
              <a:gd name="T49" fmla="*/ 408265313 h 272"/>
              <a:gd name="T50" fmla="*/ 1244957976 w 497"/>
              <a:gd name="T51" fmla="*/ 378023438 h 272"/>
              <a:gd name="T52" fmla="*/ 1252519244 w 497"/>
              <a:gd name="T53" fmla="*/ 340221888 h 272"/>
              <a:gd name="T54" fmla="*/ 1252519244 w 497"/>
              <a:gd name="T55" fmla="*/ 340221888 h 272"/>
              <a:gd name="T56" fmla="*/ 1244957976 w 497"/>
              <a:gd name="T57" fmla="*/ 292338125 h 272"/>
              <a:gd name="T58" fmla="*/ 1222277350 w 497"/>
              <a:gd name="T59" fmla="*/ 246975313 h 272"/>
              <a:gd name="T60" fmla="*/ 1192035455 w 497"/>
              <a:gd name="T61" fmla="*/ 201612500 h 272"/>
              <a:gd name="T62" fmla="*/ 1154232294 w 497"/>
              <a:gd name="T63" fmla="*/ 161290000 h 272"/>
              <a:gd name="T64" fmla="*/ 1154232294 w 497"/>
              <a:gd name="T65" fmla="*/ 161290000 h 272"/>
              <a:gd name="T66" fmla="*/ 1106350089 w 497"/>
              <a:gd name="T67" fmla="*/ 123488450 h 272"/>
              <a:gd name="T68" fmla="*/ 1053425980 w 497"/>
              <a:gd name="T69" fmla="*/ 93246575 h 272"/>
              <a:gd name="T70" fmla="*/ 1000503459 w 497"/>
              <a:gd name="T71" fmla="*/ 70564375 h 272"/>
              <a:gd name="T72" fmla="*/ 929939039 w 497"/>
              <a:gd name="T73" fmla="*/ 47883763 h 272"/>
              <a:gd name="T74" fmla="*/ 861893984 w 497"/>
              <a:gd name="T75" fmla="*/ 22682200 h 272"/>
              <a:gd name="T76" fmla="*/ 783769884 w 497"/>
              <a:gd name="T77" fmla="*/ 7561263 h 272"/>
              <a:gd name="T78" fmla="*/ 708165149 w 497"/>
              <a:gd name="T79" fmla="*/ 0 h 272"/>
              <a:gd name="T80" fmla="*/ 630039462 w 497"/>
              <a:gd name="T81" fmla="*/ 0 h 272"/>
              <a:gd name="T82" fmla="*/ 630039462 w 497"/>
              <a:gd name="T83" fmla="*/ 0 h 272"/>
              <a:gd name="T84" fmla="*/ 498991254 w 497"/>
              <a:gd name="T85" fmla="*/ 7561263 h 272"/>
              <a:gd name="T86" fmla="*/ 383063993 w 497"/>
              <a:gd name="T87" fmla="*/ 22682200 h 272"/>
              <a:gd name="T88" fmla="*/ 277217363 w 497"/>
              <a:gd name="T89" fmla="*/ 63004700 h 272"/>
              <a:gd name="T90" fmla="*/ 183972317 w 497"/>
              <a:gd name="T91" fmla="*/ 100806250 h 272"/>
              <a:gd name="T92" fmla="*/ 108367581 w 497"/>
              <a:gd name="T93" fmla="*/ 153730325 h 272"/>
              <a:gd name="T94" fmla="*/ 75604735 w 497"/>
              <a:gd name="T95" fmla="*/ 176410938 h 272"/>
              <a:gd name="T96" fmla="*/ 52924109 w 497"/>
              <a:gd name="T97" fmla="*/ 209173763 h 272"/>
              <a:gd name="T98" fmla="*/ 30241894 w 497"/>
              <a:gd name="T99" fmla="*/ 239415638 h 272"/>
              <a:gd name="T100" fmla="*/ 15120947 w 497"/>
              <a:gd name="T101" fmla="*/ 269657513 h 272"/>
              <a:gd name="T102" fmla="*/ 7561267 w 497"/>
              <a:gd name="T103" fmla="*/ 307459063 h 272"/>
              <a:gd name="T104" fmla="*/ 0 w 497"/>
              <a:gd name="T105" fmla="*/ 340221888 h 272"/>
              <a:gd name="T106" fmla="*/ 0 w 497"/>
              <a:gd name="T107" fmla="*/ 340221888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7"/>
              <a:gd name="T163" fmla="*/ 0 h 272"/>
              <a:gd name="T164" fmla="*/ 497 w 497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7" h="272">
                <a:moveTo>
                  <a:pt x="0" y="135"/>
                </a:moveTo>
                <a:lnTo>
                  <a:pt x="0" y="135"/>
                </a:lnTo>
                <a:lnTo>
                  <a:pt x="3" y="150"/>
                </a:lnTo>
                <a:lnTo>
                  <a:pt x="6" y="165"/>
                </a:lnTo>
                <a:lnTo>
                  <a:pt x="15" y="180"/>
                </a:lnTo>
                <a:lnTo>
                  <a:pt x="24" y="192"/>
                </a:lnTo>
                <a:lnTo>
                  <a:pt x="43" y="208"/>
                </a:lnTo>
                <a:lnTo>
                  <a:pt x="64" y="223"/>
                </a:lnTo>
                <a:lnTo>
                  <a:pt x="88" y="238"/>
                </a:lnTo>
                <a:lnTo>
                  <a:pt x="116" y="247"/>
                </a:lnTo>
                <a:lnTo>
                  <a:pt x="143" y="257"/>
                </a:lnTo>
                <a:lnTo>
                  <a:pt x="177" y="266"/>
                </a:lnTo>
                <a:lnTo>
                  <a:pt x="214" y="269"/>
                </a:lnTo>
                <a:lnTo>
                  <a:pt x="250" y="272"/>
                </a:lnTo>
                <a:lnTo>
                  <a:pt x="299" y="269"/>
                </a:lnTo>
                <a:lnTo>
                  <a:pt x="345" y="260"/>
                </a:lnTo>
                <a:lnTo>
                  <a:pt x="387" y="247"/>
                </a:lnTo>
                <a:lnTo>
                  <a:pt x="424" y="232"/>
                </a:lnTo>
                <a:lnTo>
                  <a:pt x="455" y="211"/>
                </a:lnTo>
                <a:lnTo>
                  <a:pt x="467" y="199"/>
                </a:lnTo>
                <a:lnTo>
                  <a:pt x="476" y="189"/>
                </a:lnTo>
                <a:lnTo>
                  <a:pt x="485" y="174"/>
                </a:lnTo>
                <a:lnTo>
                  <a:pt x="491" y="162"/>
                </a:lnTo>
                <a:lnTo>
                  <a:pt x="494" y="150"/>
                </a:lnTo>
                <a:lnTo>
                  <a:pt x="497" y="135"/>
                </a:lnTo>
                <a:lnTo>
                  <a:pt x="494" y="116"/>
                </a:lnTo>
                <a:lnTo>
                  <a:pt x="485" y="98"/>
                </a:lnTo>
                <a:lnTo>
                  <a:pt x="473" y="80"/>
                </a:lnTo>
                <a:lnTo>
                  <a:pt x="458" y="64"/>
                </a:lnTo>
                <a:lnTo>
                  <a:pt x="439" y="49"/>
                </a:lnTo>
                <a:lnTo>
                  <a:pt x="418" y="37"/>
                </a:lnTo>
                <a:lnTo>
                  <a:pt x="397" y="28"/>
                </a:lnTo>
                <a:lnTo>
                  <a:pt x="369" y="19"/>
                </a:lnTo>
                <a:lnTo>
                  <a:pt x="342" y="9"/>
                </a:lnTo>
                <a:lnTo>
                  <a:pt x="311" y="3"/>
                </a:lnTo>
                <a:lnTo>
                  <a:pt x="281" y="0"/>
                </a:lnTo>
                <a:lnTo>
                  <a:pt x="250" y="0"/>
                </a:lnTo>
                <a:lnTo>
                  <a:pt x="198" y="3"/>
                </a:lnTo>
                <a:lnTo>
                  <a:pt x="152" y="9"/>
                </a:lnTo>
                <a:lnTo>
                  <a:pt x="110" y="25"/>
                </a:lnTo>
                <a:lnTo>
                  <a:pt x="73" y="40"/>
                </a:lnTo>
                <a:lnTo>
                  <a:pt x="43" y="61"/>
                </a:lnTo>
                <a:lnTo>
                  <a:pt x="30" y="70"/>
                </a:lnTo>
                <a:lnTo>
                  <a:pt x="21" y="83"/>
                </a:lnTo>
                <a:lnTo>
                  <a:pt x="12" y="95"/>
                </a:lnTo>
                <a:lnTo>
                  <a:pt x="6" y="107"/>
                </a:lnTo>
                <a:lnTo>
                  <a:pt x="3" y="122"/>
                </a:lnTo>
                <a:lnTo>
                  <a:pt x="0" y="13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1" name="Freeform 136"/>
          <p:cNvSpPr>
            <a:spLocks/>
          </p:cNvSpPr>
          <p:nvPr/>
        </p:nvSpPr>
        <p:spPr bwMode="auto">
          <a:xfrm>
            <a:off x="3759200" y="3454400"/>
            <a:ext cx="1273175" cy="547688"/>
          </a:xfrm>
          <a:custGeom>
            <a:avLst/>
            <a:gdLst>
              <a:gd name="T0" fmla="*/ 0 w 802"/>
              <a:gd name="T1" fmla="*/ 438507588 h 345"/>
              <a:gd name="T2" fmla="*/ 0 w 802"/>
              <a:gd name="T3" fmla="*/ 438507588 h 345"/>
              <a:gd name="T4" fmla="*/ 7561263 w 802"/>
              <a:gd name="T5" fmla="*/ 468749490 h 345"/>
              <a:gd name="T6" fmla="*/ 15120938 w 802"/>
              <a:gd name="T7" fmla="*/ 506552662 h 345"/>
              <a:gd name="T8" fmla="*/ 37803138 w 802"/>
              <a:gd name="T9" fmla="*/ 546875199 h 345"/>
              <a:gd name="T10" fmla="*/ 63004700 w 802"/>
              <a:gd name="T11" fmla="*/ 577117102 h 345"/>
              <a:gd name="T12" fmla="*/ 63004700 w 802"/>
              <a:gd name="T13" fmla="*/ 577117102 h 345"/>
              <a:gd name="T14" fmla="*/ 93246575 w 802"/>
              <a:gd name="T15" fmla="*/ 607359004 h 345"/>
              <a:gd name="T16" fmla="*/ 131048125 w 802"/>
              <a:gd name="T17" fmla="*/ 637600907 h 345"/>
              <a:gd name="T18" fmla="*/ 216733438 w 802"/>
              <a:gd name="T19" fmla="*/ 700604077 h 345"/>
              <a:gd name="T20" fmla="*/ 322580000 w 802"/>
              <a:gd name="T21" fmla="*/ 745966931 h 345"/>
              <a:gd name="T22" fmla="*/ 438507188 w 802"/>
              <a:gd name="T23" fmla="*/ 791329785 h 345"/>
              <a:gd name="T24" fmla="*/ 569555313 w 802"/>
              <a:gd name="T25" fmla="*/ 821571688 h 345"/>
              <a:gd name="T26" fmla="*/ 715724375 w 802"/>
              <a:gd name="T27" fmla="*/ 844253908 h 345"/>
              <a:gd name="T28" fmla="*/ 861893438 w 802"/>
              <a:gd name="T29" fmla="*/ 861894224 h 345"/>
              <a:gd name="T30" fmla="*/ 1015623763 w 802"/>
              <a:gd name="T31" fmla="*/ 869455494 h 345"/>
              <a:gd name="T32" fmla="*/ 1015623763 w 802"/>
              <a:gd name="T33" fmla="*/ 869455494 h 345"/>
              <a:gd name="T34" fmla="*/ 1207155638 w 802"/>
              <a:gd name="T35" fmla="*/ 861894224 h 345"/>
              <a:gd name="T36" fmla="*/ 1391126250 w 802"/>
              <a:gd name="T37" fmla="*/ 836692639 h 345"/>
              <a:gd name="T38" fmla="*/ 1559977513 w 802"/>
              <a:gd name="T39" fmla="*/ 798891054 h 345"/>
              <a:gd name="T40" fmla="*/ 1638101563 w 802"/>
              <a:gd name="T41" fmla="*/ 768649152 h 345"/>
              <a:gd name="T42" fmla="*/ 1713706250 w 802"/>
              <a:gd name="T43" fmla="*/ 745966931 h 345"/>
              <a:gd name="T44" fmla="*/ 1776710950 w 802"/>
              <a:gd name="T45" fmla="*/ 715725028 h 345"/>
              <a:gd name="T46" fmla="*/ 1837194700 w 802"/>
              <a:gd name="T47" fmla="*/ 675402492 h 345"/>
              <a:gd name="T48" fmla="*/ 1892638138 w 802"/>
              <a:gd name="T49" fmla="*/ 645160589 h 345"/>
              <a:gd name="T50" fmla="*/ 1938000950 w 802"/>
              <a:gd name="T51" fmla="*/ 607359004 h 345"/>
              <a:gd name="T52" fmla="*/ 1968242825 w 802"/>
              <a:gd name="T53" fmla="*/ 561996151 h 345"/>
              <a:gd name="T54" fmla="*/ 1998484700 w 802"/>
              <a:gd name="T55" fmla="*/ 521673614 h 345"/>
              <a:gd name="T56" fmla="*/ 2013605638 w 802"/>
              <a:gd name="T57" fmla="*/ 476310760 h 345"/>
              <a:gd name="T58" fmla="*/ 2021165313 w 802"/>
              <a:gd name="T59" fmla="*/ 438507588 h 345"/>
              <a:gd name="T60" fmla="*/ 2021165313 w 802"/>
              <a:gd name="T61" fmla="*/ 438507588 h 345"/>
              <a:gd name="T62" fmla="*/ 2013605638 w 802"/>
              <a:gd name="T63" fmla="*/ 383064100 h 345"/>
              <a:gd name="T64" fmla="*/ 1990923438 w 802"/>
              <a:gd name="T65" fmla="*/ 337701246 h 345"/>
              <a:gd name="T66" fmla="*/ 1960681563 w 802"/>
              <a:gd name="T67" fmla="*/ 292338392 h 345"/>
              <a:gd name="T68" fmla="*/ 1922880013 w 802"/>
              <a:gd name="T69" fmla="*/ 254536807 h 345"/>
              <a:gd name="T70" fmla="*/ 1922880013 w 802"/>
              <a:gd name="T71" fmla="*/ 254536807 h 345"/>
              <a:gd name="T72" fmla="*/ 1852315638 w 802"/>
              <a:gd name="T73" fmla="*/ 199093319 h 345"/>
              <a:gd name="T74" fmla="*/ 1761590013 w 802"/>
              <a:gd name="T75" fmla="*/ 153730465 h 345"/>
              <a:gd name="T76" fmla="*/ 1660783763 w 802"/>
              <a:gd name="T77" fmla="*/ 108367611 h 345"/>
              <a:gd name="T78" fmla="*/ 1544856575 w 802"/>
              <a:gd name="T79" fmla="*/ 68045075 h 345"/>
              <a:gd name="T80" fmla="*/ 1423889075 w 802"/>
              <a:gd name="T81" fmla="*/ 37803172 h 345"/>
              <a:gd name="T82" fmla="*/ 1292840950 w 802"/>
              <a:gd name="T83" fmla="*/ 15120951 h 345"/>
              <a:gd name="T84" fmla="*/ 1154231563 w 802"/>
              <a:gd name="T85" fmla="*/ 7561269 h 345"/>
              <a:gd name="T86" fmla="*/ 1015623763 w 802"/>
              <a:gd name="T87" fmla="*/ 0 h 345"/>
              <a:gd name="T88" fmla="*/ 1015623763 w 802"/>
              <a:gd name="T89" fmla="*/ 0 h 345"/>
              <a:gd name="T90" fmla="*/ 824091888 w 802"/>
              <a:gd name="T91" fmla="*/ 7561269 h 345"/>
              <a:gd name="T92" fmla="*/ 637600325 w 802"/>
              <a:gd name="T93" fmla="*/ 30241903 h 345"/>
              <a:gd name="T94" fmla="*/ 468749063 w 802"/>
              <a:gd name="T95" fmla="*/ 75604757 h 345"/>
              <a:gd name="T96" fmla="*/ 385584700 w 802"/>
              <a:gd name="T97" fmla="*/ 100806342 h 345"/>
              <a:gd name="T98" fmla="*/ 315020325 w 802"/>
              <a:gd name="T99" fmla="*/ 131048245 h 345"/>
              <a:gd name="T100" fmla="*/ 246975313 w 802"/>
              <a:gd name="T101" fmla="*/ 161290147 h 345"/>
              <a:gd name="T102" fmla="*/ 183972200 w 802"/>
              <a:gd name="T103" fmla="*/ 191532050 h 345"/>
              <a:gd name="T104" fmla="*/ 131048125 w 802"/>
              <a:gd name="T105" fmla="*/ 229335222 h 345"/>
              <a:gd name="T106" fmla="*/ 85685313 w 802"/>
              <a:gd name="T107" fmla="*/ 269657759 h 345"/>
              <a:gd name="T108" fmla="*/ 55443438 w 802"/>
              <a:gd name="T109" fmla="*/ 307459343 h 345"/>
              <a:gd name="T110" fmla="*/ 22682200 w 802"/>
              <a:gd name="T111" fmla="*/ 345262515 h 345"/>
              <a:gd name="T112" fmla="*/ 7561263 w 802"/>
              <a:gd name="T113" fmla="*/ 393144734 h 345"/>
              <a:gd name="T114" fmla="*/ 0 w 802"/>
              <a:gd name="T115" fmla="*/ 438507588 h 345"/>
              <a:gd name="T116" fmla="*/ 0 w 802"/>
              <a:gd name="T117" fmla="*/ 438507588 h 3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02"/>
              <a:gd name="T178" fmla="*/ 0 h 345"/>
              <a:gd name="T179" fmla="*/ 802 w 802"/>
              <a:gd name="T180" fmla="*/ 345 h 3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02" h="345">
                <a:moveTo>
                  <a:pt x="0" y="174"/>
                </a:moveTo>
                <a:lnTo>
                  <a:pt x="0" y="174"/>
                </a:lnTo>
                <a:lnTo>
                  <a:pt x="3" y="186"/>
                </a:lnTo>
                <a:lnTo>
                  <a:pt x="6" y="201"/>
                </a:lnTo>
                <a:lnTo>
                  <a:pt x="15" y="217"/>
                </a:lnTo>
                <a:lnTo>
                  <a:pt x="25" y="229"/>
                </a:lnTo>
                <a:lnTo>
                  <a:pt x="37" y="241"/>
                </a:lnTo>
                <a:lnTo>
                  <a:pt x="52" y="253"/>
                </a:lnTo>
                <a:lnTo>
                  <a:pt x="86" y="278"/>
                </a:lnTo>
                <a:lnTo>
                  <a:pt x="128" y="296"/>
                </a:lnTo>
                <a:lnTo>
                  <a:pt x="174" y="314"/>
                </a:lnTo>
                <a:lnTo>
                  <a:pt x="226" y="326"/>
                </a:lnTo>
                <a:lnTo>
                  <a:pt x="284" y="335"/>
                </a:lnTo>
                <a:lnTo>
                  <a:pt x="342" y="342"/>
                </a:lnTo>
                <a:lnTo>
                  <a:pt x="403" y="345"/>
                </a:lnTo>
                <a:lnTo>
                  <a:pt x="479" y="342"/>
                </a:lnTo>
                <a:lnTo>
                  <a:pt x="552" y="332"/>
                </a:lnTo>
                <a:lnTo>
                  <a:pt x="619" y="317"/>
                </a:lnTo>
                <a:lnTo>
                  <a:pt x="650" y="305"/>
                </a:lnTo>
                <a:lnTo>
                  <a:pt x="680" y="296"/>
                </a:lnTo>
                <a:lnTo>
                  <a:pt x="705" y="284"/>
                </a:lnTo>
                <a:lnTo>
                  <a:pt x="729" y="268"/>
                </a:lnTo>
                <a:lnTo>
                  <a:pt x="751" y="256"/>
                </a:lnTo>
                <a:lnTo>
                  <a:pt x="769" y="241"/>
                </a:lnTo>
                <a:lnTo>
                  <a:pt x="781" y="223"/>
                </a:lnTo>
                <a:lnTo>
                  <a:pt x="793" y="207"/>
                </a:lnTo>
                <a:lnTo>
                  <a:pt x="799" y="189"/>
                </a:lnTo>
                <a:lnTo>
                  <a:pt x="802" y="174"/>
                </a:lnTo>
                <a:lnTo>
                  <a:pt x="799" y="152"/>
                </a:lnTo>
                <a:lnTo>
                  <a:pt x="790" y="134"/>
                </a:lnTo>
                <a:lnTo>
                  <a:pt x="778" y="116"/>
                </a:lnTo>
                <a:lnTo>
                  <a:pt x="763" y="101"/>
                </a:lnTo>
                <a:lnTo>
                  <a:pt x="735" y="79"/>
                </a:lnTo>
                <a:lnTo>
                  <a:pt x="699" y="61"/>
                </a:lnTo>
                <a:lnTo>
                  <a:pt x="659" y="43"/>
                </a:lnTo>
                <a:lnTo>
                  <a:pt x="613" y="27"/>
                </a:lnTo>
                <a:lnTo>
                  <a:pt x="565" y="15"/>
                </a:lnTo>
                <a:lnTo>
                  <a:pt x="513" y="6"/>
                </a:lnTo>
                <a:lnTo>
                  <a:pt x="458" y="3"/>
                </a:lnTo>
                <a:lnTo>
                  <a:pt x="403" y="0"/>
                </a:lnTo>
                <a:lnTo>
                  <a:pt x="327" y="3"/>
                </a:lnTo>
                <a:lnTo>
                  <a:pt x="253" y="12"/>
                </a:lnTo>
                <a:lnTo>
                  <a:pt x="186" y="30"/>
                </a:lnTo>
                <a:lnTo>
                  <a:pt x="153" y="40"/>
                </a:lnTo>
                <a:lnTo>
                  <a:pt x="125" y="52"/>
                </a:lnTo>
                <a:lnTo>
                  <a:pt x="98" y="64"/>
                </a:lnTo>
                <a:lnTo>
                  <a:pt x="73" y="76"/>
                </a:lnTo>
                <a:lnTo>
                  <a:pt x="52" y="91"/>
                </a:lnTo>
                <a:lnTo>
                  <a:pt x="34" y="107"/>
                </a:lnTo>
                <a:lnTo>
                  <a:pt x="22" y="122"/>
                </a:lnTo>
                <a:lnTo>
                  <a:pt x="9" y="137"/>
                </a:lnTo>
                <a:lnTo>
                  <a:pt x="3" y="156"/>
                </a:lnTo>
                <a:lnTo>
                  <a:pt x="0" y="17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2" name="Freeform 137"/>
          <p:cNvSpPr>
            <a:spLocks/>
          </p:cNvSpPr>
          <p:nvPr/>
        </p:nvSpPr>
        <p:spPr bwMode="auto">
          <a:xfrm>
            <a:off x="4103688" y="4344988"/>
            <a:ext cx="784225" cy="427037"/>
          </a:xfrm>
          <a:custGeom>
            <a:avLst/>
            <a:gdLst>
              <a:gd name="T0" fmla="*/ 1151712200 w 494"/>
              <a:gd name="T1" fmla="*/ 153728558 h 269"/>
              <a:gd name="T2" fmla="*/ 1151712200 w 494"/>
              <a:gd name="T3" fmla="*/ 153728558 h 269"/>
              <a:gd name="T4" fmla="*/ 1106349388 w 494"/>
              <a:gd name="T5" fmla="*/ 123486718 h 269"/>
              <a:gd name="T6" fmla="*/ 1053425313 w 494"/>
              <a:gd name="T7" fmla="*/ 93244878 h 269"/>
              <a:gd name="T8" fmla="*/ 990422200 w 494"/>
              <a:gd name="T9" fmla="*/ 63003039 h 269"/>
              <a:gd name="T10" fmla="*/ 929938450 w 494"/>
              <a:gd name="T11" fmla="*/ 37801506 h 269"/>
              <a:gd name="T12" fmla="*/ 859374075 w 494"/>
              <a:gd name="T13" fmla="*/ 22680586 h 269"/>
              <a:gd name="T14" fmla="*/ 783769388 w 494"/>
              <a:gd name="T15" fmla="*/ 7559666 h 269"/>
              <a:gd name="T16" fmla="*/ 705643750 w 494"/>
              <a:gd name="T17" fmla="*/ 0 h 269"/>
              <a:gd name="T18" fmla="*/ 622479388 w 494"/>
              <a:gd name="T19" fmla="*/ 0 h 269"/>
              <a:gd name="T20" fmla="*/ 622479388 w 494"/>
              <a:gd name="T21" fmla="*/ 0 h 269"/>
              <a:gd name="T22" fmla="*/ 498990938 w 494"/>
              <a:gd name="T23" fmla="*/ 7559666 h 269"/>
              <a:gd name="T24" fmla="*/ 383063750 w 494"/>
              <a:gd name="T25" fmla="*/ 22680586 h 269"/>
              <a:gd name="T26" fmla="*/ 277217188 w 494"/>
              <a:gd name="T27" fmla="*/ 55443373 h 269"/>
              <a:gd name="T28" fmla="*/ 183972200 w 494"/>
              <a:gd name="T29" fmla="*/ 100806132 h 269"/>
              <a:gd name="T30" fmla="*/ 105846563 w 494"/>
              <a:gd name="T31" fmla="*/ 146168891 h 269"/>
              <a:gd name="T32" fmla="*/ 75604688 w 494"/>
              <a:gd name="T33" fmla="*/ 176410731 h 269"/>
              <a:gd name="T34" fmla="*/ 45362813 w 494"/>
              <a:gd name="T35" fmla="*/ 209171930 h 269"/>
              <a:gd name="T36" fmla="*/ 30241875 w 494"/>
              <a:gd name="T37" fmla="*/ 239413770 h 269"/>
              <a:gd name="T38" fmla="*/ 15120938 w 494"/>
              <a:gd name="T39" fmla="*/ 269655609 h 269"/>
              <a:gd name="T40" fmla="*/ 0 w 494"/>
              <a:gd name="T41" fmla="*/ 299897449 h 269"/>
              <a:gd name="T42" fmla="*/ 0 w 494"/>
              <a:gd name="T43" fmla="*/ 337700542 h 269"/>
              <a:gd name="T44" fmla="*/ 0 w 494"/>
              <a:gd name="T45" fmla="*/ 337700542 h 269"/>
              <a:gd name="T46" fmla="*/ 7561263 w 494"/>
              <a:gd name="T47" fmla="*/ 378022995 h 269"/>
              <a:gd name="T48" fmla="*/ 15120938 w 494"/>
              <a:gd name="T49" fmla="*/ 415824501 h 269"/>
              <a:gd name="T50" fmla="*/ 30241875 w 494"/>
              <a:gd name="T51" fmla="*/ 446066340 h 269"/>
              <a:gd name="T52" fmla="*/ 60483750 w 494"/>
              <a:gd name="T53" fmla="*/ 483869433 h 269"/>
              <a:gd name="T54" fmla="*/ 60483750 w 494"/>
              <a:gd name="T55" fmla="*/ 483869433 h 269"/>
              <a:gd name="T56" fmla="*/ 98286888 w 494"/>
              <a:gd name="T57" fmla="*/ 524191886 h 269"/>
              <a:gd name="T58" fmla="*/ 153730325 w 494"/>
              <a:gd name="T59" fmla="*/ 561993392 h 269"/>
              <a:gd name="T60" fmla="*/ 214214075 w 494"/>
              <a:gd name="T61" fmla="*/ 592235232 h 269"/>
              <a:gd name="T62" fmla="*/ 284778450 w 494"/>
              <a:gd name="T63" fmla="*/ 622477071 h 269"/>
              <a:gd name="T64" fmla="*/ 360383138 w 494"/>
              <a:gd name="T65" fmla="*/ 645159245 h 269"/>
              <a:gd name="T66" fmla="*/ 446068450 w 494"/>
              <a:gd name="T67" fmla="*/ 662799524 h 269"/>
              <a:gd name="T68" fmla="*/ 529232813 w 494"/>
              <a:gd name="T69" fmla="*/ 677920444 h 269"/>
              <a:gd name="T70" fmla="*/ 622479388 w 494"/>
              <a:gd name="T71" fmla="*/ 677920444 h 269"/>
              <a:gd name="T72" fmla="*/ 622479388 w 494"/>
              <a:gd name="T73" fmla="*/ 677920444 h 269"/>
              <a:gd name="T74" fmla="*/ 745966250 w 494"/>
              <a:gd name="T75" fmla="*/ 670360778 h 269"/>
              <a:gd name="T76" fmla="*/ 866933750 w 494"/>
              <a:gd name="T77" fmla="*/ 652718911 h 269"/>
              <a:gd name="T78" fmla="*/ 967740000 w 494"/>
              <a:gd name="T79" fmla="*/ 622477071 h 269"/>
              <a:gd name="T80" fmla="*/ 1060986575 w 494"/>
              <a:gd name="T81" fmla="*/ 577114312 h 269"/>
              <a:gd name="T82" fmla="*/ 1136591263 w 494"/>
              <a:gd name="T83" fmla="*/ 531751552 h 269"/>
              <a:gd name="T84" fmla="*/ 1166833138 w 494"/>
              <a:gd name="T85" fmla="*/ 498990353 h 269"/>
              <a:gd name="T86" fmla="*/ 1199594375 w 494"/>
              <a:gd name="T87" fmla="*/ 468748514 h 269"/>
              <a:gd name="T88" fmla="*/ 1222276575 w 494"/>
              <a:gd name="T89" fmla="*/ 438506674 h 269"/>
              <a:gd name="T90" fmla="*/ 1237397513 w 494"/>
              <a:gd name="T91" fmla="*/ 408264834 h 269"/>
              <a:gd name="T92" fmla="*/ 1244957188 w 494"/>
              <a:gd name="T93" fmla="*/ 370461741 h 269"/>
              <a:gd name="T94" fmla="*/ 1244957188 w 494"/>
              <a:gd name="T95" fmla="*/ 337700542 h 269"/>
              <a:gd name="T96" fmla="*/ 1244957188 w 494"/>
              <a:gd name="T97" fmla="*/ 337700542 h 269"/>
              <a:gd name="T98" fmla="*/ 1237397513 w 494"/>
              <a:gd name="T99" fmla="*/ 292337783 h 269"/>
              <a:gd name="T100" fmla="*/ 1222276575 w 494"/>
              <a:gd name="T101" fmla="*/ 239413770 h 269"/>
              <a:gd name="T102" fmla="*/ 1192034700 w 494"/>
              <a:gd name="T103" fmla="*/ 201612264 h 269"/>
              <a:gd name="T104" fmla="*/ 1151712200 w 494"/>
              <a:gd name="T105" fmla="*/ 153728558 h 269"/>
              <a:gd name="T106" fmla="*/ 1151712200 w 494"/>
              <a:gd name="T107" fmla="*/ 153728558 h 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69"/>
              <a:gd name="T164" fmla="*/ 494 w 494"/>
              <a:gd name="T165" fmla="*/ 269 h 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69">
                <a:moveTo>
                  <a:pt x="457" y="61"/>
                </a:moveTo>
                <a:lnTo>
                  <a:pt x="457" y="61"/>
                </a:lnTo>
                <a:lnTo>
                  <a:pt x="439" y="49"/>
                </a:lnTo>
                <a:lnTo>
                  <a:pt x="418" y="37"/>
                </a:lnTo>
                <a:lnTo>
                  <a:pt x="393" y="25"/>
                </a:lnTo>
                <a:lnTo>
                  <a:pt x="369" y="15"/>
                </a:lnTo>
                <a:lnTo>
                  <a:pt x="341" y="9"/>
                </a:lnTo>
                <a:lnTo>
                  <a:pt x="311" y="3"/>
                </a:lnTo>
                <a:lnTo>
                  <a:pt x="280" y="0"/>
                </a:lnTo>
                <a:lnTo>
                  <a:pt x="247" y="0"/>
                </a:lnTo>
                <a:lnTo>
                  <a:pt x="198" y="3"/>
                </a:lnTo>
                <a:lnTo>
                  <a:pt x="152" y="9"/>
                </a:lnTo>
                <a:lnTo>
                  <a:pt x="110" y="22"/>
                </a:lnTo>
                <a:lnTo>
                  <a:pt x="73" y="40"/>
                </a:lnTo>
                <a:lnTo>
                  <a:pt x="42" y="58"/>
                </a:lnTo>
                <a:lnTo>
                  <a:pt x="30" y="70"/>
                </a:lnTo>
                <a:lnTo>
                  <a:pt x="18" y="83"/>
                </a:lnTo>
                <a:lnTo>
                  <a:pt x="12" y="95"/>
                </a:lnTo>
                <a:lnTo>
                  <a:pt x="6" y="107"/>
                </a:lnTo>
                <a:lnTo>
                  <a:pt x="0" y="119"/>
                </a:lnTo>
                <a:lnTo>
                  <a:pt x="0" y="134"/>
                </a:lnTo>
                <a:lnTo>
                  <a:pt x="3" y="150"/>
                </a:lnTo>
                <a:lnTo>
                  <a:pt x="6" y="165"/>
                </a:lnTo>
                <a:lnTo>
                  <a:pt x="12" y="177"/>
                </a:lnTo>
                <a:lnTo>
                  <a:pt x="24" y="192"/>
                </a:lnTo>
                <a:lnTo>
                  <a:pt x="39" y="208"/>
                </a:lnTo>
                <a:lnTo>
                  <a:pt x="61" y="223"/>
                </a:lnTo>
                <a:lnTo>
                  <a:pt x="85" y="235"/>
                </a:lnTo>
                <a:lnTo>
                  <a:pt x="113" y="247"/>
                </a:lnTo>
                <a:lnTo>
                  <a:pt x="143" y="256"/>
                </a:lnTo>
                <a:lnTo>
                  <a:pt x="177" y="263"/>
                </a:lnTo>
                <a:lnTo>
                  <a:pt x="210" y="269"/>
                </a:lnTo>
                <a:lnTo>
                  <a:pt x="247" y="269"/>
                </a:lnTo>
                <a:lnTo>
                  <a:pt x="296" y="266"/>
                </a:lnTo>
                <a:lnTo>
                  <a:pt x="344" y="259"/>
                </a:lnTo>
                <a:lnTo>
                  <a:pt x="384" y="247"/>
                </a:lnTo>
                <a:lnTo>
                  <a:pt x="421" y="229"/>
                </a:lnTo>
                <a:lnTo>
                  <a:pt x="451" y="211"/>
                </a:lnTo>
                <a:lnTo>
                  <a:pt x="463" y="198"/>
                </a:lnTo>
                <a:lnTo>
                  <a:pt x="476" y="186"/>
                </a:lnTo>
                <a:lnTo>
                  <a:pt x="485" y="174"/>
                </a:lnTo>
                <a:lnTo>
                  <a:pt x="491" y="162"/>
                </a:lnTo>
                <a:lnTo>
                  <a:pt x="494" y="147"/>
                </a:lnTo>
                <a:lnTo>
                  <a:pt x="494" y="134"/>
                </a:lnTo>
                <a:lnTo>
                  <a:pt x="491" y="116"/>
                </a:lnTo>
                <a:lnTo>
                  <a:pt x="485" y="95"/>
                </a:lnTo>
                <a:lnTo>
                  <a:pt x="473" y="80"/>
                </a:lnTo>
                <a:lnTo>
                  <a:pt x="457" y="6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3" name="Freeform 138"/>
          <p:cNvSpPr>
            <a:spLocks/>
          </p:cNvSpPr>
          <p:nvPr/>
        </p:nvSpPr>
        <p:spPr bwMode="auto">
          <a:xfrm>
            <a:off x="3348038" y="4035425"/>
            <a:ext cx="784225" cy="425450"/>
          </a:xfrm>
          <a:custGeom>
            <a:avLst/>
            <a:gdLst>
              <a:gd name="T0" fmla="*/ 1244957188 w 494"/>
              <a:gd name="T1" fmla="*/ 337700938 h 268"/>
              <a:gd name="T2" fmla="*/ 1244957188 w 494"/>
              <a:gd name="T3" fmla="*/ 337700938 h 268"/>
              <a:gd name="T4" fmla="*/ 1237397513 w 494"/>
              <a:gd name="T5" fmla="*/ 292338125 h 268"/>
              <a:gd name="T6" fmla="*/ 1222276575 w 494"/>
              <a:gd name="T7" fmla="*/ 239415638 h 268"/>
              <a:gd name="T8" fmla="*/ 1192034700 w 494"/>
              <a:gd name="T9" fmla="*/ 199093138 h 268"/>
              <a:gd name="T10" fmla="*/ 1151712200 w 494"/>
              <a:gd name="T11" fmla="*/ 153730325 h 268"/>
              <a:gd name="T12" fmla="*/ 1151712200 w 494"/>
              <a:gd name="T13" fmla="*/ 153730325 h 268"/>
              <a:gd name="T14" fmla="*/ 1106349388 w 494"/>
              <a:gd name="T15" fmla="*/ 123488450 h 268"/>
              <a:gd name="T16" fmla="*/ 1053425313 w 494"/>
              <a:gd name="T17" fmla="*/ 93246575 h 268"/>
              <a:gd name="T18" fmla="*/ 990422200 w 494"/>
              <a:gd name="T19" fmla="*/ 60483750 h 268"/>
              <a:gd name="T20" fmla="*/ 929938450 w 494"/>
              <a:gd name="T21" fmla="*/ 37803138 h 268"/>
              <a:gd name="T22" fmla="*/ 861893438 w 494"/>
              <a:gd name="T23" fmla="*/ 22682200 h 268"/>
              <a:gd name="T24" fmla="*/ 783769388 w 494"/>
              <a:gd name="T25" fmla="*/ 7561263 h 268"/>
              <a:gd name="T26" fmla="*/ 708164700 w 494"/>
              <a:gd name="T27" fmla="*/ 0 h 268"/>
              <a:gd name="T28" fmla="*/ 622479388 w 494"/>
              <a:gd name="T29" fmla="*/ 0 h 268"/>
              <a:gd name="T30" fmla="*/ 622479388 w 494"/>
              <a:gd name="T31" fmla="*/ 0 h 268"/>
              <a:gd name="T32" fmla="*/ 498990938 w 494"/>
              <a:gd name="T33" fmla="*/ 7561263 h 268"/>
              <a:gd name="T34" fmla="*/ 383063750 w 494"/>
              <a:gd name="T35" fmla="*/ 22682200 h 268"/>
              <a:gd name="T36" fmla="*/ 277217188 w 494"/>
              <a:gd name="T37" fmla="*/ 52924075 h 268"/>
              <a:gd name="T38" fmla="*/ 183972200 w 494"/>
              <a:gd name="T39" fmla="*/ 100806250 h 268"/>
              <a:gd name="T40" fmla="*/ 108367513 w 494"/>
              <a:gd name="T41" fmla="*/ 146169063 h 268"/>
              <a:gd name="T42" fmla="*/ 75604688 w 494"/>
              <a:gd name="T43" fmla="*/ 176410938 h 268"/>
              <a:gd name="T44" fmla="*/ 45362813 w 494"/>
              <a:gd name="T45" fmla="*/ 206652813 h 268"/>
              <a:gd name="T46" fmla="*/ 30241875 w 494"/>
              <a:gd name="T47" fmla="*/ 239415638 h 268"/>
              <a:gd name="T48" fmla="*/ 15120938 w 494"/>
              <a:gd name="T49" fmla="*/ 269657513 h 268"/>
              <a:gd name="T50" fmla="*/ 0 w 494"/>
              <a:gd name="T51" fmla="*/ 299899388 h 268"/>
              <a:gd name="T52" fmla="*/ 0 w 494"/>
              <a:gd name="T53" fmla="*/ 337700938 h 268"/>
              <a:gd name="T54" fmla="*/ 0 w 494"/>
              <a:gd name="T55" fmla="*/ 337700938 h 268"/>
              <a:gd name="T56" fmla="*/ 7561263 w 494"/>
              <a:gd name="T57" fmla="*/ 375504075 h 268"/>
              <a:gd name="T58" fmla="*/ 15120938 w 494"/>
              <a:gd name="T59" fmla="*/ 415826575 h 268"/>
              <a:gd name="T60" fmla="*/ 30241875 w 494"/>
              <a:gd name="T61" fmla="*/ 446068450 h 268"/>
              <a:gd name="T62" fmla="*/ 60483750 w 494"/>
              <a:gd name="T63" fmla="*/ 483870000 h 268"/>
              <a:gd name="T64" fmla="*/ 60483750 w 494"/>
              <a:gd name="T65" fmla="*/ 483870000 h 268"/>
              <a:gd name="T66" fmla="*/ 100806250 w 494"/>
              <a:gd name="T67" fmla="*/ 521673138 h 268"/>
              <a:gd name="T68" fmla="*/ 153730325 w 494"/>
              <a:gd name="T69" fmla="*/ 561995638 h 268"/>
              <a:gd name="T70" fmla="*/ 214214075 w 494"/>
              <a:gd name="T71" fmla="*/ 592237513 h 268"/>
              <a:gd name="T72" fmla="*/ 284778450 w 494"/>
              <a:gd name="T73" fmla="*/ 622479388 h 268"/>
              <a:gd name="T74" fmla="*/ 360383138 w 494"/>
              <a:gd name="T75" fmla="*/ 645160000 h 268"/>
              <a:gd name="T76" fmla="*/ 446068450 w 494"/>
              <a:gd name="T77" fmla="*/ 660280938 h 268"/>
              <a:gd name="T78" fmla="*/ 529232813 w 494"/>
              <a:gd name="T79" fmla="*/ 675401875 h 268"/>
              <a:gd name="T80" fmla="*/ 622479388 w 494"/>
              <a:gd name="T81" fmla="*/ 675401875 h 268"/>
              <a:gd name="T82" fmla="*/ 622479388 w 494"/>
              <a:gd name="T83" fmla="*/ 675401875 h 268"/>
              <a:gd name="T84" fmla="*/ 745966250 w 494"/>
              <a:gd name="T85" fmla="*/ 667842200 h 268"/>
              <a:gd name="T86" fmla="*/ 869454700 w 494"/>
              <a:gd name="T87" fmla="*/ 652721263 h 268"/>
              <a:gd name="T88" fmla="*/ 967740000 w 494"/>
              <a:gd name="T89" fmla="*/ 622479388 h 268"/>
              <a:gd name="T90" fmla="*/ 1060986575 w 494"/>
              <a:gd name="T91" fmla="*/ 577116575 h 268"/>
              <a:gd name="T92" fmla="*/ 1136591263 w 494"/>
              <a:gd name="T93" fmla="*/ 529232813 h 268"/>
              <a:gd name="T94" fmla="*/ 1169352500 w 494"/>
              <a:gd name="T95" fmla="*/ 498990938 h 268"/>
              <a:gd name="T96" fmla="*/ 1199594375 w 494"/>
              <a:gd name="T97" fmla="*/ 468749063 h 268"/>
              <a:gd name="T98" fmla="*/ 1222276575 w 494"/>
              <a:gd name="T99" fmla="*/ 438507188 h 268"/>
              <a:gd name="T100" fmla="*/ 1237397513 w 494"/>
              <a:gd name="T101" fmla="*/ 408265313 h 268"/>
              <a:gd name="T102" fmla="*/ 1244957188 w 494"/>
              <a:gd name="T103" fmla="*/ 367942813 h 268"/>
              <a:gd name="T104" fmla="*/ 1244957188 w 494"/>
              <a:gd name="T105" fmla="*/ 337700938 h 268"/>
              <a:gd name="T106" fmla="*/ 1244957188 w 494"/>
              <a:gd name="T107" fmla="*/ 337700938 h 2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68"/>
              <a:gd name="T164" fmla="*/ 494 w 494"/>
              <a:gd name="T165" fmla="*/ 268 h 2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68">
                <a:moveTo>
                  <a:pt x="494" y="134"/>
                </a:moveTo>
                <a:lnTo>
                  <a:pt x="494" y="134"/>
                </a:lnTo>
                <a:lnTo>
                  <a:pt x="491" y="116"/>
                </a:lnTo>
                <a:lnTo>
                  <a:pt x="485" y="95"/>
                </a:lnTo>
                <a:lnTo>
                  <a:pt x="473" y="79"/>
                </a:lnTo>
                <a:lnTo>
                  <a:pt x="457" y="61"/>
                </a:lnTo>
                <a:lnTo>
                  <a:pt x="439" y="49"/>
                </a:lnTo>
                <a:lnTo>
                  <a:pt x="418" y="37"/>
                </a:lnTo>
                <a:lnTo>
                  <a:pt x="393" y="24"/>
                </a:lnTo>
                <a:lnTo>
                  <a:pt x="369" y="15"/>
                </a:lnTo>
                <a:lnTo>
                  <a:pt x="342" y="9"/>
                </a:lnTo>
                <a:lnTo>
                  <a:pt x="311" y="3"/>
                </a:lnTo>
                <a:lnTo>
                  <a:pt x="281" y="0"/>
                </a:lnTo>
                <a:lnTo>
                  <a:pt x="247" y="0"/>
                </a:lnTo>
                <a:lnTo>
                  <a:pt x="198" y="3"/>
                </a:lnTo>
                <a:lnTo>
                  <a:pt x="152" y="9"/>
                </a:lnTo>
                <a:lnTo>
                  <a:pt x="110" y="21"/>
                </a:lnTo>
                <a:lnTo>
                  <a:pt x="73" y="40"/>
                </a:lnTo>
                <a:lnTo>
                  <a:pt x="43" y="58"/>
                </a:lnTo>
                <a:lnTo>
                  <a:pt x="30" y="70"/>
                </a:lnTo>
                <a:lnTo>
                  <a:pt x="18" y="82"/>
                </a:lnTo>
                <a:lnTo>
                  <a:pt x="12" y="95"/>
                </a:lnTo>
                <a:lnTo>
                  <a:pt x="6" y="107"/>
                </a:lnTo>
                <a:lnTo>
                  <a:pt x="0" y="119"/>
                </a:lnTo>
                <a:lnTo>
                  <a:pt x="0" y="134"/>
                </a:lnTo>
                <a:lnTo>
                  <a:pt x="3" y="149"/>
                </a:lnTo>
                <a:lnTo>
                  <a:pt x="6" y="165"/>
                </a:lnTo>
                <a:lnTo>
                  <a:pt x="12" y="177"/>
                </a:lnTo>
                <a:lnTo>
                  <a:pt x="24" y="192"/>
                </a:lnTo>
                <a:lnTo>
                  <a:pt x="40" y="207"/>
                </a:lnTo>
                <a:lnTo>
                  <a:pt x="61" y="223"/>
                </a:lnTo>
                <a:lnTo>
                  <a:pt x="85" y="235"/>
                </a:lnTo>
                <a:lnTo>
                  <a:pt x="113" y="247"/>
                </a:lnTo>
                <a:lnTo>
                  <a:pt x="143" y="256"/>
                </a:lnTo>
                <a:lnTo>
                  <a:pt x="177" y="262"/>
                </a:lnTo>
                <a:lnTo>
                  <a:pt x="210" y="268"/>
                </a:lnTo>
                <a:lnTo>
                  <a:pt x="247" y="268"/>
                </a:lnTo>
                <a:lnTo>
                  <a:pt x="296" y="265"/>
                </a:lnTo>
                <a:lnTo>
                  <a:pt x="345" y="259"/>
                </a:lnTo>
                <a:lnTo>
                  <a:pt x="384" y="247"/>
                </a:lnTo>
                <a:lnTo>
                  <a:pt x="421" y="229"/>
                </a:lnTo>
                <a:lnTo>
                  <a:pt x="451" y="210"/>
                </a:lnTo>
                <a:lnTo>
                  <a:pt x="464" y="198"/>
                </a:lnTo>
                <a:lnTo>
                  <a:pt x="476" y="186"/>
                </a:lnTo>
                <a:lnTo>
                  <a:pt x="485" y="174"/>
                </a:lnTo>
                <a:lnTo>
                  <a:pt x="491" y="162"/>
                </a:lnTo>
                <a:lnTo>
                  <a:pt x="494" y="146"/>
                </a:lnTo>
                <a:lnTo>
                  <a:pt x="494" y="13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4" name="Freeform 139"/>
          <p:cNvSpPr>
            <a:spLocks/>
          </p:cNvSpPr>
          <p:nvPr/>
        </p:nvSpPr>
        <p:spPr bwMode="auto">
          <a:xfrm>
            <a:off x="4845050" y="3971925"/>
            <a:ext cx="784225" cy="431800"/>
          </a:xfrm>
          <a:custGeom>
            <a:avLst/>
            <a:gdLst>
              <a:gd name="T0" fmla="*/ 1144150938 w 494"/>
              <a:gd name="T1" fmla="*/ 161290000 h 272"/>
              <a:gd name="T2" fmla="*/ 1144150938 w 494"/>
              <a:gd name="T3" fmla="*/ 161290000 h 272"/>
              <a:gd name="T4" fmla="*/ 1098788125 w 494"/>
              <a:gd name="T5" fmla="*/ 123488450 h 272"/>
              <a:gd name="T6" fmla="*/ 1050905950 w 494"/>
              <a:gd name="T7" fmla="*/ 93246575 h 272"/>
              <a:gd name="T8" fmla="*/ 990422200 w 494"/>
              <a:gd name="T9" fmla="*/ 70564375 h 272"/>
              <a:gd name="T10" fmla="*/ 929938450 w 494"/>
              <a:gd name="T11" fmla="*/ 47883763 h 272"/>
              <a:gd name="T12" fmla="*/ 851812813 w 494"/>
              <a:gd name="T13" fmla="*/ 22682200 h 272"/>
              <a:gd name="T14" fmla="*/ 783769388 w 494"/>
              <a:gd name="T15" fmla="*/ 7561263 h 272"/>
              <a:gd name="T16" fmla="*/ 698084075 w 494"/>
              <a:gd name="T17" fmla="*/ 0 h 272"/>
              <a:gd name="T18" fmla="*/ 622479388 w 494"/>
              <a:gd name="T19" fmla="*/ 0 h 272"/>
              <a:gd name="T20" fmla="*/ 622479388 w 494"/>
              <a:gd name="T21" fmla="*/ 0 h 272"/>
              <a:gd name="T22" fmla="*/ 491431263 w 494"/>
              <a:gd name="T23" fmla="*/ 7561263 h 272"/>
              <a:gd name="T24" fmla="*/ 375504075 w 494"/>
              <a:gd name="T25" fmla="*/ 22682200 h 272"/>
              <a:gd name="T26" fmla="*/ 267136563 w 494"/>
              <a:gd name="T27" fmla="*/ 63004700 h 272"/>
              <a:gd name="T28" fmla="*/ 176410938 w 494"/>
              <a:gd name="T29" fmla="*/ 100806250 h 272"/>
              <a:gd name="T30" fmla="*/ 105846563 w 494"/>
              <a:gd name="T31" fmla="*/ 153730325 h 272"/>
              <a:gd name="T32" fmla="*/ 68045013 w 494"/>
              <a:gd name="T33" fmla="*/ 178931888 h 272"/>
              <a:gd name="T34" fmla="*/ 45362813 w 494"/>
              <a:gd name="T35" fmla="*/ 209173763 h 272"/>
              <a:gd name="T36" fmla="*/ 22682200 w 494"/>
              <a:gd name="T37" fmla="*/ 239415638 h 272"/>
              <a:gd name="T38" fmla="*/ 7561263 w 494"/>
              <a:gd name="T39" fmla="*/ 269657513 h 272"/>
              <a:gd name="T40" fmla="*/ 0 w 494"/>
              <a:gd name="T41" fmla="*/ 307459063 h 272"/>
              <a:gd name="T42" fmla="*/ 0 w 494"/>
              <a:gd name="T43" fmla="*/ 340221888 h 272"/>
              <a:gd name="T44" fmla="*/ 0 w 494"/>
              <a:gd name="T45" fmla="*/ 340221888 h 272"/>
              <a:gd name="T46" fmla="*/ 0 w 494"/>
              <a:gd name="T47" fmla="*/ 378023438 h 272"/>
              <a:gd name="T48" fmla="*/ 15120938 w 494"/>
              <a:gd name="T49" fmla="*/ 415826575 h 272"/>
              <a:gd name="T50" fmla="*/ 30241875 w 494"/>
              <a:gd name="T51" fmla="*/ 453628125 h 272"/>
              <a:gd name="T52" fmla="*/ 52924075 w 494"/>
              <a:gd name="T53" fmla="*/ 486390950 h 272"/>
              <a:gd name="T54" fmla="*/ 52924075 w 494"/>
              <a:gd name="T55" fmla="*/ 486390950 h 272"/>
              <a:gd name="T56" fmla="*/ 98286888 w 494"/>
              <a:gd name="T57" fmla="*/ 524192500 h 272"/>
              <a:gd name="T58" fmla="*/ 153730325 w 494"/>
              <a:gd name="T59" fmla="*/ 561995638 h 272"/>
              <a:gd name="T60" fmla="*/ 214214075 w 494"/>
              <a:gd name="T61" fmla="*/ 599797188 h 272"/>
              <a:gd name="T62" fmla="*/ 282257500 w 494"/>
              <a:gd name="T63" fmla="*/ 622479388 h 272"/>
              <a:gd name="T64" fmla="*/ 360383138 w 494"/>
              <a:gd name="T65" fmla="*/ 647680950 h 272"/>
              <a:gd name="T66" fmla="*/ 435987825 w 494"/>
              <a:gd name="T67" fmla="*/ 670361563 h 272"/>
              <a:gd name="T68" fmla="*/ 529232813 w 494"/>
              <a:gd name="T69" fmla="*/ 677922825 h 272"/>
              <a:gd name="T70" fmla="*/ 622479388 w 494"/>
              <a:gd name="T71" fmla="*/ 685482500 h 272"/>
              <a:gd name="T72" fmla="*/ 622479388 w 494"/>
              <a:gd name="T73" fmla="*/ 685482500 h 272"/>
              <a:gd name="T74" fmla="*/ 743446888 w 494"/>
              <a:gd name="T75" fmla="*/ 677922825 h 272"/>
              <a:gd name="T76" fmla="*/ 859374075 w 494"/>
              <a:gd name="T77" fmla="*/ 655240625 h 272"/>
              <a:gd name="T78" fmla="*/ 967740000 w 494"/>
              <a:gd name="T79" fmla="*/ 622479388 h 272"/>
              <a:gd name="T80" fmla="*/ 1060986575 w 494"/>
              <a:gd name="T81" fmla="*/ 584676250 h 272"/>
              <a:gd name="T82" fmla="*/ 1136591263 w 494"/>
              <a:gd name="T83" fmla="*/ 531753763 h 272"/>
              <a:gd name="T84" fmla="*/ 1166833138 w 494"/>
              <a:gd name="T85" fmla="*/ 501511888 h 272"/>
              <a:gd name="T86" fmla="*/ 1197075013 w 494"/>
              <a:gd name="T87" fmla="*/ 476310325 h 272"/>
              <a:gd name="T88" fmla="*/ 1214715313 w 494"/>
              <a:gd name="T89" fmla="*/ 438507188 h 272"/>
              <a:gd name="T90" fmla="*/ 1229836250 w 494"/>
              <a:gd name="T91" fmla="*/ 408265313 h 272"/>
              <a:gd name="T92" fmla="*/ 1237397513 w 494"/>
              <a:gd name="T93" fmla="*/ 378023438 h 272"/>
              <a:gd name="T94" fmla="*/ 1244957188 w 494"/>
              <a:gd name="T95" fmla="*/ 340221888 h 272"/>
              <a:gd name="T96" fmla="*/ 1244957188 w 494"/>
              <a:gd name="T97" fmla="*/ 340221888 h 272"/>
              <a:gd name="T98" fmla="*/ 1237397513 w 494"/>
              <a:gd name="T99" fmla="*/ 292338125 h 272"/>
              <a:gd name="T100" fmla="*/ 1222276575 w 494"/>
              <a:gd name="T101" fmla="*/ 246975313 h 272"/>
              <a:gd name="T102" fmla="*/ 1189513750 w 494"/>
              <a:gd name="T103" fmla="*/ 201612500 h 272"/>
              <a:gd name="T104" fmla="*/ 1144150938 w 494"/>
              <a:gd name="T105" fmla="*/ 161290000 h 272"/>
              <a:gd name="T106" fmla="*/ 1144150938 w 494"/>
              <a:gd name="T107" fmla="*/ 161290000 h 2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2"/>
              <a:gd name="T164" fmla="*/ 494 w 494"/>
              <a:gd name="T165" fmla="*/ 272 h 27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2">
                <a:moveTo>
                  <a:pt x="454" y="64"/>
                </a:moveTo>
                <a:lnTo>
                  <a:pt x="454" y="64"/>
                </a:lnTo>
                <a:lnTo>
                  <a:pt x="436" y="49"/>
                </a:lnTo>
                <a:lnTo>
                  <a:pt x="417" y="37"/>
                </a:lnTo>
                <a:lnTo>
                  <a:pt x="393" y="28"/>
                </a:lnTo>
                <a:lnTo>
                  <a:pt x="369" y="19"/>
                </a:lnTo>
                <a:lnTo>
                  <a:pt x="338" y="9"/>
                </a:lnTo>
                <a:lnTo>
                  <a:pt x="311" y="3"/>
                </a:lnTo>
                <a:lnTo>
                  <a:pt x="277" y="0"/>
                </a:lnTo>
                <a:lnTo>
                  <a:pt x="247" y="0"/>
                </a:lnTo>
                <a:lnTo>
                  <a:pt x="195" y="3"/>
                </a:lnTo>
                <a:lnTo>
                  <a:pt x="149" y="9"/>
                </a:lnTo>
                <a:lnTo>
                  <a:pt x="106" y="25"/>
                </a:lnTo>
                <a:lnTo>
                  <a:pt x="70" y="40"/>
                </a:lnTo>
                <a:lnTo>
                  <a:pt x="42" y="61"/>
                </a:lnTo>
                <a:lnTo>
                  <a:pt x="27" y="71"/>
                </a:lnTo>
                <a:lnTo>
                  <a:pt x="18" y="83"/>
                </a:lnTo>
                <a:lnTo>
                  <a:pt x="9" y="95"/>
                </a:lnTo>
                <a:lnTo>
                  <a:pt x="3" y="107"/>
                </a:lnTo>
                <a:lnTo>
                  <a:pt x="0" y="122"/>
                </a:lnTo>
                <a:lnTo>
                  <a:pt x="0" y="135"/>
                </a:lnTo>
                <a:lnTo>
                  <a:pt x="0" y="150"/>
                </a:lnTo>
                <a:lnTo>
                  <a:pt x="6" y="165"/>
                </a:lnTo>
                <a:lnTo>
                  <a:pt x="12" y="180"/>
                </a:lnTo>
                <a:lnTo>
                  <a:pt x="21" y="193"/>
                </a:lnTo>
                <a:lnTo>
                  <a:pt x="39" y="208"/>
                </a:lnTo>
                <a:lnTo>
                  <a:pt x="61" y="223"/>
                </a:lnTo>
                <a:lnTo>
                  <a:pt x="85" y="238"/>
                </a:lnTo>
                <a:lnTo>
                  <a:pt x="112" y="247"/>
                </a:lnTo>
                <a:lnTo>
                  <a:pt x="143" y="257"/>
                </a:lnTo>
                <a:lnTo>
                  <a:pt x="173" y="266"/>
                </a:lnTo>
                <a:lnTo>
                  <a:pt x="210" y="269"/>
                </a:lnTo>
                <a:lnTo>
                  <a:pt x="247" y="272"/>
                </a:lnTo>
                <a:lnTo>
                  <a:pt x="295" y="269"/>
                </a:lnTo>
                <a:lnTo>
                  <a:pt x="341" y="260"/>
                </a:lnTo>
                <a:lnTo>
                  <a:pt x="384" y="247"/>
                </a:lnTo>
                <a:lnTo>
                  <a:pt x="421" y="232"/>
                </a:lnTo>
                <a:lnTo>
                  <a:pt x="451" y="211"/>
                </a:lnTo>
                <a:lnTo>
                  <a:pt x="463" y="199"/>
                </a:lnTo>
                <a:lnTo>
                  <a:pt x="475" y="189"/>
                </a:lnTo>
                <a:lnTo>
                  <a:pt x="482" y="174"/>
                </a:lnTo>
                <a:lnTo>
                  <a:pt x="488" y="162"/>
                </a:lnTo>
                <a:lnTo>
                  <a:pt x="491" y="150"/>
                </a:lnTo>
                <a:lnTo>
                  <a:pt x="494" y="135"/>
                </a:lnTo>
                <a:lnTo>
                  <a:pt x="491" y="116"/>
                </a:lnTo>
                <a:lnTo>
                  <a:pt x="485" y="98"/>
                </a:lnTo>
                <a:lnTo>
                  <a:pt x="472" y="80"/>
                </a:lnTo>
                <a:lnTo>
                  <a:pt x="454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5" name="Freeform 140"/>
          <p:cNvSpPr>
            <a:spLocks/>
          </p:cNvSpPr>
          <p:nvPr/>
        </p:nvSpPr>
        <p:spPr bwMode="auto">
          <a:xfrm>
            <a:off x="6035675" y="3279775"/>
            <a:ext cx="1268413" cy="547688"/>
          </a:xfrm>
          <a:custGeom>
            <a:avLst/>
            <a:gdLst>
              <a:gd name="T0" fmla="*/ 2013606431 w 799"/>
              <a:gd name="T1" fmla="*/ 438507588 h 345"/>
              <a:gd name="T2" fmla="*/ 2013606431 w 799"/>
              <a:gd name="T3" fmla="*/ 438507588 h 345"/>
              <a:gd name="T4" fmla="*/ 2006045166 w 799"/>
              <a:gd name="T5" fmla="*/ 385585052 h 345"/>
              <a:gd name="T6" fmla="*/ 1990924222 w 799"/>
              <a:gd name="T7" fmla="*/ 337701246 h 345"/>
              <a:gd name="T8" fmla="*/ 1960682335 w 799"/>
              <a:gd name="T9" fmla="*/ 292338392 h 345"/>
              <a:gd name="T10" fmla="*/ 1915319505 w 799"/>
              <a:gd name="T11" fmla="*/ 254536807 h 345"/>
              <a:gd name="T12" fmla="*/ 1915319505 w 799"/>
              <a:gd name="T13" fmla="*/ 254536807 h 345"/>
              <a:gd name="T14" fmla="*/ 1844755102 w 799"/>
              <a:gd name="T15" fmla="*/ 199093319 h 345"/>
              <a:gd name="T16" fmla="*/ 1754029441 w 799"/>
              <a:gd name="T17" fmla="*/ 153730465 h 345"/>
              <a:gd name="T18" fmla="*/ 1653223152 w 799"/>
              <a:gd name="T19" fmla="*/ 108367611 h 345"/>
              <a:gd name="T20" fmla="*/ 1544857184 w 799"/>
              <a:gd name="T21" fmla="*/ 70564439 h 345"/>
              <a:gd name="T22" fmla="*/ 1421368685 w 799"/>
              <a:gd name="T23" fmla="*/ 37803172 h 345"/>
              <a:gd name="T24" fmla="*/ 1292841460 w 799"/>
              <a:gd name="T25" fmla="*/ 15120951 h 345"/>
              <a:gd name="T26" fmla="*/ 1154232017 w 799"/>
              <a:gd name="T27" fmla="*/ 7561269 h 345"/>
              <a:gd name="T28" fmla="*/ 1008062897 w 799"/>
              <a:gd name="T29" fmla="*/ 0 h 345"/>
              <a:gd name="T30" fmla="*/ 1008062897 w 799"/>
              <a:gd name="T31" fmla="*/ 0 h 345"/>
              <a:gd name="T32" fmla="*/ 814011583 w 799"/>
              <a:gd name="T33" fmla="*/ 7561269 h 345"/>
              <a:gd name="T34" fmla="*/ 630039311 w 799"/>
              <a:gd name="T35" fmla="*/ 30241903 h 345"/>
              <a:gd name="T36" fmla="*/ 461189569 w 799"/>
              <a:gd name="T37" fmla="*/ 78125709 h 345"/>
              <a:gd name="T38" fmla="*/ 385584852 w 799"/>
              <a:gd name="T39" fmla="*/ 100806342 h 345"/>
              <a:gd name="T40" fmla="*/ 307459184 w 799"/>
              <a:gd name="T41" fmla="*/ 131048245 h 345"/>
              <a:gd name="T42" fmla="*/ 239415732 w 799"/>
              <a:gd name="T43" fmla="*/ 161290147 h 345"/>
              <a:gd name="T44" fmla="*/ 176411007 w 799"/>
              <a:gd name="T45" fmla="*/ 191532050 h 345"/>
              <a:gd name="T46" fmla="*/ 131048177 w 799"/>
              <a:gd name="T47" fmla="*/ 231854587 h 345"/>
              <a:gd name="T48" fmla="*/ 85685346 w 799"/>
              <a:gd name="T49" fmla="*/ 269657759 h 345"/>
              <a:gd name="T50" fmla="*/ 45362830 w 799"/>
              <a:gd name="T51" fmla="*/ 307459343 h 345"/>
              <a:gd name="T52" fmla="*/ 15120943 w 799"/>
              <a:gd name="T53" fmla="*/ 345262515 h 345"/>
              <a:gd name="T54" fmla="*/ 0 w 799"/>
              <a:gd name="T55" fmla="*/ 393144734 h 345"/>
              <a:gd name="T56" fmla="*/ 0 w 799"/>
              <a:gd name="T57" fmla="*/ 438507588 h 345"/>
              <a:gd name="T58" fmla="*/ 0 w 799"/>
              <a:gd name="T59" fmla="*/ 438507588 h 345"/>
              <a:gd name="T60" fmla="*/ 0 w 799"/>
              <a:gd name="T61" fmla="*/ 468749490 h 345"/>
              <a:gd name="T62" fmla="*/ 15120943 w 799"/>
              <a:gd name="T63" fmla="*/ 506552662 h 345"/>
              <a:gd name="T64" fmla="*/ 30241887 w 799"/>
              <a:gd name="T65" fmla="*/ 546875199 h 345"/>
              <a:gd name="T66" fmla="*/ 60483774 w 799"/>
              <a:gd name="T67" fmla="*/ 577117102 h 345"/>
              <a:gd name="T68" fmla="*/ 60483774 w 799"/>
              <a:gd name="T69" fmla="*/ 577117102 h 345"/>
              <a:gd name="T70" fmla="*/ 93246612 w 799"/>
              <a:gd name="T71" fmla="*/ 607359004 h 345"/>
              <a:gd name="T72" fmla="*/ 123488499 w 799"/>
              <a:gd name="T73" fmla="*/ 637600907 h 345"/>
              <a:gd name="T74" fmla="*/ 206652894 w 799"/>
              <a:gd name="T75" fmla="*/ 700604077 h 345"/>
              <a:gd name="T76" fmla="*/ 315020449 w 799"/>
              <a:gd name="T77" fmla="*/ 745966931 h 345"/>
              <a:gd name="T78" fmla="*/ 438507360 w 799"/>
              <a:gd name="T79" fmla="*/ 791329785 h 345"/>
              <a:gd name="T80" fmla="*/ 569555537 w 799"/>
              <a:gd name="T81" fmla="*/ 824092640 h 345"/>
              <a:gd name="T82" fmla="*/ 708164979 w 799"/>
              <a:gd name="T83" fmla="*/ 846773273 h 345"/>
              <a:gd name="T84" fmla="*/ 861893777 w 799"/>
              <a:gd name="T85" fmla="*/ 861894224 h 345"/>
              <a:gd name="T86" fmla="*/ 1008062897 w 799"/>
              <a:gd name="T87" fmla="*/ 869455494 h 345"/>
              <a:gd name="T88" fmla="*/ 1008062897 w 799"/>
              <a:gd name="T89" fmla="*/ 869455494 h 345"/>
              <a:gd name="T90" fmla="*/ 1207156113 w 799"/>
              <a:gd name="T91" fmla="*/ 861894224 h 345"/>
              <a:gd name="T92" fmla="*/ 1383567120 w 799"/>
              <a:gd name="T93" fmla="*/ 839213591 h 345"/>
              <a:gd name="T94" fmla="*/ 1559978127 w 799"/>
              <a:gd name="T95" fmla="*/ 798891054 h 345"/>
              <a:gd name="T96" fmla="*/ 1638102208 w 799"/>
              <a:gd name="T97" fmla="*/ 768649152 h 345"/>
              <a:gd name="T98" fmla="*/ 1706147248 w 799"/>
              <a:gd name="T99" fmla="*/ 745966931 h 345"/>
              <a:gd name="T100" fmla="*/ 1776711650 w 799"/>
              <a:gd name="T101" fmla="*/ 715725028 h 345"/>
              <a:gd name="T102" fmla="*/ 1837195424 w 799"/>
              <a:gd name="T103" fmla="*/ 677923444 h 345"/>
              <a:gd name="T104" fmla="*/ 1882558255 w 799"/>
              <a:gd name="T105" fmla="*/ 645160589 h 345"/>
              <a:gd name="T106" fmla="*/ 1930440448 w 799"/>
              <a:gd name="T107" fmla="*/ 607359004 h 345"/>
              <a:gd name="T108" fmla="*/ 1968243601 w 799"/>
              <a:gd name="T109" fmla="*/ 561996151 h 345"/>
              <a:gd name="T110" fmla="*/ 1990924222 w 799"/>
              <a:gd name="T111" fmla="*/ 524192979 h 345"/>
              <a:gd name="T112" fmla="*/ 2006045166 w 799"/>
              <a:gd name="T113" fmla="*/ 476310760 h 345"/>
              <a:gd name="T114" fmla="*/ 2013606431 w 799"/>
              <a:gd name="T115" fmla="*/ 438507588 h 345"/>
              <a:gd name="T116" fmla="*/ 2013606431 w 799"/>
              <a:gd name="T117" fmla="*/ 438507588 h 3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99"/>
              <a:gd name="T178" fmla="*/ 0 h 345"/>
              <a:gd name="T179" fmla="*/ 799 w 799"/>
              <a:gd name="T180" fmla="*/ 345 h 3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99" h="345">
                <a:moveTo>
                  <a:pt x="799" y="174"/>
                </a:moveTo>
                <a:lnTo>
                  <a:pt x="799" y="174"/>
                </a:lnTo>
                <a:lnTo>
                  <a:pt x="796" y="153"/>
                </a:lnTo>
                <a:lnTo>
                  <a:pt x="790" y="134"/>
                </a:lnTo>
                <a:lnTo>
                  <a:pt x="778" y="116"/>
                </a:lnTo>
                <a:lnTo>
                  <a:pt x="760" y="101"/>
                </a:lnTo>
                <a:lnTo>
                  <a:pt x="732" y="79"/>
                </a:lnTo>
                <a:lnTo>
                  <a:pt x="696" y="61"/>
                </a:lnTo>
                <a:lnTo>
                  <a:pt x="656" y="43"/>
                </a:lnTo>
                <a:lnTo>
                  <a:pt x="613" y="28"/>
                </a:lnTo>
                <a:lnTo>
                  <a:pt x="564" y="15"/>
                </a:lnTo>
                <a:lnTo>
                  <a:pt x="513" y="6"/>
                </a:lnTo>
                <a:lnTo>
                  <a:pt x="458" y="3"/>
                </a:lnTo>
                <a:lnTo>
                  <a:pt x="400" y="0"/>
                </a:lnTo>
                <a:lnTo>
                  <a:pt x="323" y="3"/>
                </a:lnTo>
                <a:lnTo>
                  <a:pt x="250" y="12"/>
                </a:lnTo>
                <a:lnTo>
                  <a:pt x="183" y="31"/>
                </a:lnTo>
                <a:lnTo>
                  <a:pt x="153" y="40"/>
                </a:lnTo>
                <a:lnTo>
                  <a:pt x="122" y="52"/>
                </a:lnTo>
                <a:lnTo>
                  <a:pt x="95" y="64"/>
                </a:lnTo>
                <a:lnTo>
                  <a:pt x="70" y="76"/>
                </a:lnTo>
                <a:lnTo>
                  <a:pt x="52" y="92"/>
                </a:lnTo>
                <a:lnTo>
                  <a:pt x="34" y="107"/>
                </a:lnTo>
                <a:lnTo>
                  <a:pt x="18" y="122"/>
                </a:lnTo>
                <a:lnTo>
                  <a:pt x="6" y="137"/>
                </a:lnTo>
                <a:lnTo>
                  <a:pt x="0" y="156"/>
                </a:lnTo>
                <a:lnTo>
                  <a:pt x="0" y="174"/>
                </a:lnTo>
                <a:lnTo>
                  <a:pt x="0" y="186"/>
                </a:lnTo>
                <a:lnTo>
                  <a:pt x="6" y="201"/>
                </a:lnTo>
                <a:lnTo>
                  <a:pt x="12" y="217"/>
                </a:lnTo>
                <a:lnTo>
                  <a:pt x="24" y="229"/>
                </a:lnTo>
                <a:lnTo>
                  <a:pt x="37" y="241"/>
                </a:lnTo>
                <a:lnTo>
                  <a:pt x="49" y="253"/>
                </a:lnTo>
                <a:lnTo>
                  <a:pt x="82" y="278"/>
                </a:lnTo>
                <a:lnTo>
                  <a:pt x="125" y="296"/>
                </a:lnTo>
                <a:lnTo>
                  <a:pt x="174" y="314"/>
                </a:lnTo>
                <a:lnTo>
                  <a:pt x="226" y="327"/>
                </a:lnTo>
                <a:lnTo>
                  <a:pt x="281" y="336"/>
                </a:lnTo>
                <a:lnTo>
                  <a:pt x="342" y="342"/>
                </a:lnTo>
                <a:lnTo>
                  <a:pt x="400" y="345"/>
                </a:lnTo>
                <a:lnTo>
                  <a:pt x="479" y="342"/>
                </a:lnTo>
                <a:lnTo>
                  <a:pt x="549" y="333"/>
                </a:lnTo>
                <a:lnTo>
                  <a:pt x="619" y="317"/>
                </a:lnTo>
                <a:lnTo>
                  <a:pt x="650" y="305"/>
                </a:lnTo>
                <a:lnTo>
                  <a:pt x="677" y="296"/>
                </a:lnTo>
                <a:lnTo>
                  <a:pt x="705" y="284"/>
                </a:lnTo>
                <a:lnTo>
                  <a:pt x="729" y="269"/>
                </a:lnTo>
                <a:lnTo>
                  <a:pt x="747" y="256"/>
                </a:lnTo>
                <a:lnTo>
                  <a:pt x="766" y="241"/>
                </a:lnTo>
                <a:lnTo>
                  <a:pt x="781" y="223"/>
                </a:lnTo>
                <a:lnTo>
                  <a:pt x="790" y="208"/>
                </a:lnTo>
                <a:lnTo>
                  <a:pt x="796" y="189"/>
                </a:lnTo>
                <a:lnTo>
                  <a:pt x="799" y="17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6" name="Freeform 141"/>
          <p:cNvSpPr>
            <a:spLocks/>
          </p:cNvSpPr>
          <p:nvPr/>
        </p:nvSpPr>
        <p:spPr bwMode="auto">
          <a:xfrm>
            <a:off x="6810375" y="3924300"/>
            <a:ext cx="784225" cy="430213"/>
          </a:xfrm>
          <a:custGeom>
            <a:avLst/>
            <a:gdLst>
              <a:gd name="T0" fmla="*/ 1146671888 w 494"/>
              <a:gd name="T1" fmla="*/ 161290187 h 271"/>
              <a:gd name="T2" fmla="*/ 1146671888 w 494"/>
              <a:gd name="T3" fmla="*/ 161290187 h 271"/>
              <a:gd name="T4" fmla="*/ 1098788125 w 494"/>
              <a:gd name="T5" fmla="*/ 123488594 h 271"/>
              <a:gd name="T6" fmla="*/ 1053425313 w 494"/>
              <a:gd name="T7" fmla="*/ 90725730 h 271"/>
              <a:gd name="T8" fmla="*/ 992941563 w 494"/>
              <a:gd name="T9" fmla="*/ 68045092 h 271"/>
              <a:gd name="T10" fmla="*/ 929938450 w 494"/>
              <a:gd name="T11" fmla="*/ 45362865 h 271"/>
              <a:gd name="T12" fmla="*/ 854333763 w 494"/>
              <a:gd name="T13" fmla="*/ 22682226 h 271"/>
              <a:gd name="T14" fmla="*/ 783769388 w 494"/>
              <a:gd name="T15" fmla="*/ 7561271 h 271"/>
              <a:gd name="T16" fmla="*/ 700603438 w 494"/>
              <a:gd name="T17" fmla="*/ 0 h 271"/>
              <a:gd name="T18" fmla="*/ 622479388 w 494"/>
              <a:gd name="T19" fmla="*/ 0 h 271"/>
              <a:gd name="T20" fmla="*/ 622479388 w 494"/>
              <a:gd name="T21" fmla="*/ 0 h 271"/>
              <a:gd name="T22" fmla="*/ 491431263 w 494"/>
              <a:gd name="T23" fmla="*/ 7561271 h 271"/>
              <a:gd name="T24" fmla="*/ 378023438 w 494"/>
              <a:gd name="T25" fmla="*/ 22682226 h 271"/>
              <a:gd name="T26" fmla="*/ 269657513 w 494"/>
              <a:gd name="T27" fmla="*/ 60483820 h 271"/>
              <a:gd name="T28" fmla="*/ 176410938 w 494"/>
              <a:gd name="T29" fmla="*/ 98287002 h 271"/>
              <a:gd name="T30" fmla="*/ 108367513 w 494"/>
              <a:gd name="T31" fmla="*/ 153730504 h 271"/>
              <a:gd name="T32" fmla="*/ 70564375 w 494"/>
              <a:gd name="T33" fmla="*/ 176411143 h 271"/>
              <a:gd name="T34" fmla="*/ 45362813 w 494"/>
              <a:gd name="T35" fmla="*/ 206653053 h 271"/>
              <a:gd name="T36" fmla="*/ 22682200 w 494"/>
              <a:gd name="T37" fmla="*/ 236894963 h 271"/>
              <a:gd name="T38" fmla="*/ 7561263 w 494"/>
              <a:gd name="T39" fmla="*/ 269657826 h 271"/>
              <a:gd name="T40" fmla="*/ 0 w 494"/>
              <a:gd name="T41" fmla="*/ 307459420 h 271"/>
              <a:gd name="T42" fmla="*/ 0 w 494"/>
              <a:gd name="T43" fmla="*/ 337701330 h 271"/>
              <a:gd name="T44" fmla="*/ 0 w 494"/>
              <a:gd name="T45" fmla="*/ 337701330 h 271"/>
              <a:gd name="T46" fmla="*/ 0 w 494"/>
              <a:gd name="T47" fmla="*/ 375504511 h 271"/>
              <a:gd name="T48" fmla="*/ 15120938 w 494"/>
              <a:gd name="T49" fmla="*/ 415827058 h 271"/>
              <a:gd name="T50" fmla="*/ 30241875 w 494"/>
              <a:gd name="T51" fmla="*/ 453628652 h 271"/>
              <a:gd name="T52" fmla="*/ 52924075 w 494"/>
              <a:gd name="T53" fmla="*/ 483870562 h 271"/>
              <a:gd name="T54" fmla="*/ 52924075 w 494"/>
              <a:gd name="T55" fmla="*/ 483870562 h 271"/>
              <a:gd name="T56" fmla="*/ 100806250 w 494"/>
              <a:gd name="T57" fmla="*/ 521673744 h 271"/>
              <a:gd name="T58" fmla="*/ 153730325 w 494"/>
              <a:gd name="T59" fmla="*/ 561996291 h 271"/>
              <a:gd name="T60" fmla="*/ 216733438 w 494"/>
              <a:gd name="T61" fmla="*/ 599797885 h 271"/>
              <a:gd name="T62" fmla="*/ 284778450 w 494"/>
              <a:gd name="T63" fmla="*/ 622480111 h 271"/>
              <a:gd name="T64" fmla="*/ 360383138 w 494"/>
              <a:gd name="T65" fmla="*/ 645160750 h 271"/>
              <a:gd name="T66" fmla="*/ 438507188 w 494"/>
              <a:gd name="T67" fmla="*/ 667842976 h 271"/>
              <a:gd name="T68" fmla="*/ 531753763 w 494"/>
              <a:gd name="T69" fmla="*/ 675402660 h 271"/>
              <a:gd name="T70" fmla="*/ 622479388 w 494"/>
              <a:gd name="T71" fmla="*/ 682963931 h 271"/>
              <a:gd name="T72" fmla="*/ 622479388 w 494"/>
              <a:gd name="T73" fmla="*/ 682963931 h 271"/>
              <a:gd name="T74" fmla="*/ 745966250 w 494"/>
              <a:gd name="T75" fmla="*/ 675402660 h 271"/>
              <a:gd name="T76" fmla="*/ 861893438 w 494"/>
              <a:gd name="T77" fmla="*/ 652722021 h 271"/>
              <a:gd name="T78" fmla="*/ 967740000 w 494"/>
              <a:gd name="T79" fmla="*/ 622480111 h 271"/>
              <a:gd name="T80" fmla="*/ 1060986575 w 494"/>
              <a:gd name="T81" fmla="*/ 584676930 h 271"/>
              <a:gd name="T82" fmla="*/ 1139110625 w 494"/>
              <a:gd name="T83" fmla="*/ 529233428 h 271"/>
              <a:gd name="T84" fmla="*/ 1169352500 w 494"/>
              <a:gd name="T85" fmla="*/ 498991517 h 271"/>
              <a:gd name="T86" fmla="*/ 1199594375 w 494"/>
              <a:gd name="T87" fmla="*/ 476310879 h 271"/>
              <a:gd name="T88" fmla="*/ 1214715313 w 494"/>
              <a:gd name="T89" fmla="*/ 438507697 h 271"/>
              <a:gd name="T90" fmla="*/ 1229836250 w 494"/>
              <a:gd name="T91" fmla="*/ 408265787 h 271"/>
              <a:gd name="T92" fmla="*/ 1237397513 w 494"/>
              <a:gd name="T93" fmla="*/ 375504511 h 271"/>
              <a:gd name="T94" fmla="*/ 1244957188 w 494"/>
              <a:gd name="T95" fmla="*/ 337701330 h 271"/>
              <a:gd name="T96" fmla="*/ 1244957188 w 494"/>
              <a:gd name="T97" fmla="*/ 337701330 h 271"/>
              <a:gd name="T98" fmla="*/ 1237397513 w 494"/>
              <a:gd name="T99" fmla="*/ 292338465 h 271"/>
              <a:gd name="T100" fmla="*/ 1222276575 w 494"/>
              <a:gd name="T101" fmla="*/ 244456234 h 271"/>
              <a:gd name="T102" fmla="*/ 1192034700 w 494"/>
              <a:gd name="T103" fmla="*/ 199093369 h 271"/>
              <a:gd name="T104" fmla="*/ 1146671888 w 494"/>
              <a:gd name="T105" fmla="*/ 161290187 h 271"/>
              <a:gd name="T106" fmla="*/ 1146671888 w 494"/>
              <a:gd name="T107" fmla="*/ 161290187 h 2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1"/>
              <a:gd name="T164" fmla="*/ 494 w 494"/>
              <a:gd name="T165" fmla="*/ 271 h 2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1">
                <a:moveTo>
                  <a:pt x="455" y="64"/>
                </a:moveTo>
                <a:lnTo>
                  <a:pt x="455" y="64"/>
                </a:lnTo>
                <a:lnTo>
                  <a:pt x="436" y="49"/>
                </a:lnTo>
                <a:lnTo>
                  <a:pt x="418" y="36"/>
                </a:lnTo>
                <a:lnTo>
                  <a:pt x="394" y="27"/>
                </a:lnTo>
                <a:lnTo>
                  <a:pt x="369" y="18"/>
                </a:lnTo>
                <a:lnTo>
                  <a:pt x="339" y="9"/>
                </a:lnTo>
                <a:lnTo>
                  <a:pt x="311" y="3"/>
                </a:lnTo>
                <a:lnTo>
                  <a:pt x="278" y="0"/>
                </a:lnTo>
                <a:lnTo>
                  <a:pt x="247" y="0"/>
                </a:lnTo>
                <a:lnTo>
                  <a:pt x="195" y="3"/>
                </a:lnTo>
                <a:lnTo>
                  <a:pt x="150" y="9"/>
                </a:lnTo>
                <a:lnTo>
                  <a:pt x="107" y="24"/>
                </a:lnTo>
                <a:lnTo>
                  <a:pt x="70" y="39"/>
                </a:lnTo>
                <a:lnTo>
                  <a:pt x="43" y="61"/>
                </a:lnTo>
                <a:lnTo>
                  <a:pt x="28" y="70"/>
                </a:lnTo>
                <a:lnTo>
                  <a:pt x="18" y="82"/>
                </a:lnTo>
                <a:lnTo>
                  <a:pt x="9" y="94"/>
                </a:lnTo>
                <a:lnTo>
                  <a:pt x="3" y="107"/>
                </a:lnTo>
                <a:lnTo>
                  <a:pt x="0" y="122"/>
                </a:lnTo>
                <a:lnTo>
                  <a:pt x="0" y="134"/>
                </a:lnTo>
                <a:lnTo>
                  <a:pt x="0" y="149"/>
                </a:lnTo>
                <a:lnTo>
                  <a:pt x="6" y="165"/>
                </a:lnTo>
                <a:lnTo>
                  <a:pt x="12" y="180"/>
                </a:lnTo>
                <a:lnTo>
                  <a:pt x="21" y="192"/>
                </a:lnTo>
                <a:lnTo>
                  <a:pt x="40" y="207"/>
                </a:lnTo>
                <a:lnTo>
                  <a:pt x="61" y="223"/>
                </a:lnTo>
                <a:lnTo>
                  <a:pt x="86" y="238"/>
                </a:lnTo>
                <a:lnTo>
                  <a:pt x="113" y="247"/>
                </a:lnTo>
                <a:lnTo>
                  <a:pt x="143" y="256"/>
                </a:lnTo>
                <a:lnTo>
                  <a:pt x="174" y="265"/>
                </a:lnTo>
                <a:lnTo>
                  <a:pt x="211" y="268"/>
                </a:lnTo>
                <a:lnTo>
                  <a:pt x="247" y="271"/>
                </a:lnTo>
                <a:lnTo>
                  <a:pt x="296" y="268"/>
                </a:lnTo>
                <a:lnTo>
                  <a:pt x="342" y="259"/>
                </a:lnTo>
                <a:lnTo>
                  <a:pt x="384" y="247"/>
                </a:lnTo>
                <a:lnTo>
                  <a:pt x="421" y="232"/>
                </a:lnTo>
                <a:lnTo>
                  <a:pt x="452" y="210"/>
                </a:lnTo>
                <a:lnTo>
                  <a:pt x="464" y="198"/>
                </a:lnTo>
                <a:lnTo>
                  <a:pt x="476" y="189"/>
                </a:lnTo>
                <a:lnTo>
                  <a:pt x="482" y="174"/>
                </a:lnTo>
                <a:lnTo>
                  <a:pt x="488" y="162"/>
                </a:lnTo>
                <a:lnTo>
                  <a:pt x="491" y="149"/>
                </a:lnTo>
                <a:lnTo>
                  <a:pt x="494" y="134"/>
                </a:lnTo>
                <a:lnTo>
                  <a:pt x="491" y="116"/>
                </a:lnTo>
                <a:lnTo>
                  <a:pt x="485" y="97"/>
                </a:lnTo>
                <a:lnTo>
                  <a:pt x="473" y="79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7" name="Freeform 142"/>
          <p:cNvSpPr>
            <a:spLocks/>
          </p:cNvSpPr>
          <p:nvPr/>
        </p:nvSpPr>
        <p:spPr bwMode="auto">
          <a:xfrm>
            <a:off x="5768975" y="3910013"/>
            <a:ext cx="784225" cy="430212"/>
          </a:xfrm>
          <a:custGeom>
            <a:avLst/>
            <a:gdLst>
              <a:gd name="T0" fmla="*/ 1154231563 w 494"/>
              <a:gd name="T1" fmla="*/ 161289813 h 271"/>
              <a:gd name="T2" fmla="*/ 1154231563 w 494"/>
              <a:gd name="T3" fmla="*/ 161289813 h 271"/>
              <a:gd name="T4" fmla="*/ 1108868750 w 494"/>
              <a:gd name="T5" fmla="*/ 131047973 h 271"/>
              <a:gd name="T6" fmla="*/ 1053425313 w 494"/>
              <a:gd name="T7" fmla="*/ 98285186 h 271"/>
              <a:gd name="T8" fmla="*/ 992941563 w 494"/>
              <a:gd name="T9" fmla="*/ 68043346 h 271"/>
              <a:gd name="T10" fmla="*/ 929938450 w 494"/>
              <a:gd name="T11" fmla="*/ 45362760 h 271"/>
              <a:gd name="T12" fmla="*/ 861893438 w 494"/>
              <a:gd name="T13" fmla="*/ 30241840 h 271"/>
              <a:gd name="T14" fmla="*/ 783769388 w 494"/>
              <a:gd name="T15" fmla="*/ 15120920 h 271"/>
              <a:gd name="T16" fmla="*/ 708164700 w 494"/>
              <a:gd name="T17" fmla="*/ 7559666 h 271"/>
              <a:gd name="T18" fmla="*/ 622479388 w 494"/>
              <a:gd name="T19" fmla="*/ 0 h 271"/>
              <a:gd name="T20" fmla="*/ 622479388 w 494"/>
              <a:gd name="T21" fmla="*/ 0 h 271"/>
              <a:gd name="T22" fmla="*/ 498990938 w 494"/>
              <a:gd name="T23" fmla="*/ 7559666 h 271"/>
              <a:gd name="T24" fmla="*/ 385584700 w 494"/>
              <a:gd name="T25" fmla="*/ 30241840 h 271"/>
              <a:gd name="T26" fmla="*/ 277217188 w 494"/>
              <a:gd name="T27" fmla="*/ 60483680 h 271"/>
              <a:gd name="T28" fmla="*/ 183972200 w 494"/>
              <a:gd name="T29" fmla="*/ 98285186 h 271"/>
              <a:gd name="T30" fmla="*/ 108367513 w 494"/>
              <a:gd name="T31" fmla="*/ 153728559 h 271"/>
              <a:gd name="T32" fmla="*/ 78125638 w 494"/>
              <a:gd name="T33" fmla="*/ 176410732 h 271"/>
              <a:gd name="T34" fmla="*/ 47883763 w 494"/>
              <a:gd name="T35" fmla="*/ 206652572 h 271"/>
              <a:gd name="T36" fmla="*/ 30241875 w 494"/>
              <a:gd name="T37" fmla="*/ 236894412 h 271"/>
              <a:gd name="T38" fmla="*/ 15120938 w 494"/>
              <a:gd name="T39" fmla="*/ 277216865 h 271"/>
              <a:gd name="T40" fmla="*/ 0 w 494"/>
              <a:gd name="T41" fmla="*/ 307458705 h 271"/>
              <a:gd name="T42" fmla="*/ 0 w 494"/>
              <a:gd name="T43" fmla="*/ 345260211 h 271"/>
              <a:gd name="T44" fmla="*/ 0 w 494"/>
              <a:gd name="T45" fmla="*/ 345260211 h 271"/>
              <a:gd name="T46" fmla="*/ 7561263 w 494"/>
              <a:gd name="T47" fmla="*/ 383063305 h 271"/>
              <a:gd name="T48" fmla="*/ 15120938 w 494"/>
              <a:gd name="T49" fmla="*/ 413305145 h 271"/>
              <a:gd name="T50" fmla="*/ 30241875 w 494"/>
              <a:gd name="T51" fmla="*/ 453627598 h 271"/>
              <a:gd name="T52" fmla="*/ 63004700 w 494"/>
              <a:gd name="T53" fmla="*/ 483869438 h 271"/>
              <a:gd name="T54" fmla="*/ 63004700 w 494"/>
              <a:gd name="T55" fmla="*/ 483869438 h 271"/>
              <a:gd name="T56" fmla="*/ 100806250 w 494"/>
              <a:gd name="T57" fmla="*/ 529232197 h 271"/>
              <a:gd name="T58" fmla="*/ 153730325 w 494"/>
              <a:gd name="T59" fmla="*/ 567033703 h 271"/>
              <a:gd name="T60" fmla="*/ 216733438 w 494"/>
              <a:gd name="T61" fmla="*/ 599796490 h 271"/>
              <a:gd name="T62" fmla="*/ 284778450 w 494"/>
              <a:gd name="T63" fmla="*/ 630038330 h 271"/>
              <a:gd name="T64" fmla="*/ 362902500 w 494"/>
              <a:gd name="T65" fmla="*/ 652718916 h 271"/>
              <a:gd name="T66" fmla="*/ 446068450 w 494"/>
              <a:gd name="T67" fmla="*/ 667839836 h 271"/>
              <a:gd name="T68" fmla="*/ 531753763 w 494"/>
              <a:gd name="T69" fmla="*/ 675401090 h 271"/>
              <a:gd name="T70" fmla="*/ 622479388 w 494"/>
              <a:gd name="T71" fmla="*/ 682960756 h 271"/>
              <a:gd name="T72" fmla="*/ 622479388 w 494"/>
              <a:gd name="T73" fmla="*/ 682960756 h 271"/>
              <a:gd name="T74" fmla="*/ 745966250 w 494"/>
              <a:gd name="T75" fmla="*/ 675401090 h 271"/>
              <a:gd name="T76" fmla="*/ 869454700 w 494"/>
              <a:gd name="T77" fmla="*/ 652718916 h 271"/>
              <a:gd name="T78" fmla="*/ 970260950 w 494"/>
              <a:gd name="T79" fmla="*/ 622477077 h 271"/>
              <a:gd name="T80" fmla="*/ 1060986575 w 494"/>
              <a:gd name="T81" fmla="*/ 584675570 h 271"/>
              <a:gd name="T82" fmla="*/ 1139110625 w 494"/>
              <a:gd name="T83" fmla="*/ 529232197 h 271"/>
              <a:gd name="T84" fmla="*/ 1169352500 w 494"/>
              <a:gd name="T85" fmla="*/ 506550024 h 271"/>
              <a:gd name="T86" fmla="*/ 1199594375 w 494"/>
              <a:gd name="T87" fmla="*/ 476308184 h 271"/>
              <a:gd name="T88" fmla="*/ 1222276575 w 494"/>
              <a:gd name="T89" fmla="*/ 446066344 h 271"/>
              <a:gd name="T90" fmla="*/ 1237397513 w 494"/>
              <a:gd name="T91" fmla="*/ 413305145 h 271"/>
              <a:gd name="T92" fmla="*/ 1244957188 w 494"/>
              <a:gd name="T93" fmla="*/ 375502051 h 271"/>
              <a:gd name="T94" fmla="*/ 1244957188 w 494"/>
              <a:gd name="T95" fmla="*/ 345260211 h 271"/>
              <a:gd name="T96" fmla="*/ 1244957188 w 494"/>
              <a:gd name="T97" fmla="*/ 345260211 h 271"/>
              <a:gd name="T98" fmla="*/ 1237397513 w 494"/>
              <a:gd name="T99" fmla="*/ 292337785 h 271"/>
              <a:gd name="T100" fmla="*/ 1222276575 w 494"/>
              <a:gd name="T101" fmla="*/ 244454078 h 271"/>
              <a:gd name="T102" fmla="*/ 1192034700 w 494"/>
              <a:gd name="T103" fmla="*/ 199091319 h 271"/>
              <a:gd name="T104" fmla="*/ 1154231563 w 494"/>
              <a:gd name="T105" fmla="*/ 161289813 h 271"/>
              <a:gd name="T106" fmla="*/ 1154231563 w 494"/>
              <a:gd name="T107" fmla="*/ 161289813 h 2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4"/>
              <a:gd name="T163" fmla="*/ 0 h 271"/>
              <a:gd name="T164" fmla="*/ 494 w 494"/>
              <a:gd name="T165" fmla="*/ 271 h 2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4" h="271">
                <a:moveTo>
                  <a:pt x="458" y="64"/>
                </a:moveTo>
                <a:lnTo>
                  <a:pt x="458" y="64"/>
                </a:lnTo>
                <a:lnTo>
                  <a:pt x="440" y="52"/>
                </a:lnTo>
                <a:lnTo>
                  <a:pt x="418" y="39"/>
                </a:lnTo>
                <a:lnTo>
                  <a:pt x="394" y="27"/>
                </a:lnTo>
                <a:lnTo>
                  <a:pt x="369" y="18"/>
                </a:lnTo>
                <a:lnTo>
                  <a:pt x="342" y="12"/>
                </a:lnTo>
                <a:lnTo>
                  <a:pt x="311" y="6"/>
                </a:lnTo>
                <a:lnTo>
                  <a:pt x="281" y="3"/>
                </a:lnTo>
                <a:lnTo>
                  <a:pt x="247" y="0"/>
                </a:lnTo>
                <a:lnTo>
                  <a:pt x="198" y="3"/>
                </a:lnTo>
                <a:lnTo>
                  <a:pt x="153" y="12"/>
                </a:lnTo>
                <a:lnTo>
                  <a:pt x="110" y="24"/>
                </a:lnTo>
                <a:lnTo>
                  <a:pt x="73" y="39"/>
                </a:lnTo>
                <a:lnTo>
                  <a:pt x="43" y="61"/>
                </a:lnTo>
                <a:lnTo>
                  <a:pt x="31" y="70"/>
                </a:lnTo>
                <a:lnTo>
                  <a:pt x="19" y="82"/>
                </a:lnTo>
                <a:lnTo>
                  <a:pt x="12" y="94"/>
                </a:lnTo>
                <a:lnTo>
                  <a:pt x="6" y="110"/>
                </a:lnTo>
                <a:lnTo>
                  <a:pt x="0" y="122"/>
                </a:lnTo>
                <a:lnTo>
                  <a:pt x="0" y="137"/>
                </a:lnTo>
                <a:lnTo>
                  <a:pt x="3" y="152"/>
                </a:lnTo>
                <a:lnTo>
                  <a:pt x="6" y="164"/>
                </a:lnTo>
                <a:lnTo>
                  <a:pt x="12" y="180"/>
                </a:lnTo>
                <a:lnTo>
                  <a:pt x="25" y="192"/>
                </a:lnTo>
                <a:lnTo>
                  <a:pt x="40" y="210"/>
                </a:lnTo>
                <a:lnTo>
                  <a:pt x="61" y="225"/>
                </a:lnTo>
                <a:lnTo>
                  <a:pt x="86" y="238"/>
                </a:lnTo>
                <a:lnTo>
                  <a:pt x="113" y="250"/>
                </a:lnTo>
                <a:lnTo>
                  <a:pt x="144" y="259"/>
                </a:lnTo>
                <a:lnTo>
                  <a:pt x="177" y="265"/>
                </a:lnTo>
                <a:lnTo>
                  <a:pt x="211" y="268"/>
                </a:lnTo>
                <a:lnTo>
                  <a:pt x="247" y="271"/>
                </a:lnTo>
                <a:lnTo>
                  <a:pt x="296" y="268"/>
                </a:lnTo>
                <a:lnTo>
                  <a:pt x="345" y="259"/>
                </a:lnTo>
                <a:lnTo>
                  <a:pt x="385" y="247"/>
                </a:lnTo>
                <a:lnTo>
                  <a:pt x="421" y="232"/>
                </a:lnTo>
                <a:lnTo>
                  <a:pt x="452" y="210"/>
                </a:lnTo>
                <a:lnTo>
                  <a:pt x="464" y="201"/>
                </a:lnTo>
                <a:lnTo>
                  <a:pt x="476" y="189"/>
                </a:lnTo>
                <a:lnTo>
                  <a:pt x="485" y="177"/>
                </a:lnTo>
                <a:lnTo>
                  <a:pt x="491" y="164"/>
                </a:lnTo>
                <a:lnTo>
                  <a:pt x="494" y="149"/>
                </a:lnTo>
                <a:lnTo>
                  <a:pt x="494" y="137"/>
                </a:lnTo>
                <a:lnTo>
                  <a:pt x="491" y="116"/>
                </a:lnTo>
                <a:lnTo>
                  <a:pt x="485" y="97"/>
                </a:lnTo>
                <a:lnTo>
                  <a:pt x="473" y="79"/>
                </a:lnTo>
                <a:lnTo>
                  <a:pt x="458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8" name="Freeform 143"/>
          <p:cNvSpPr>
            <a:spLocks/>
          </p:cNvSpPr>
          <p:nvPr/>
        </p:nvSpPr>
        <p:spPr bwMode="auto">
          <a:xfrm>
            <a:off x="7032625" y="2849563"/>
            <a:ext cx="785813" cy="430212"/>
          </a:xfrm>
          <a:custGeom>
            <a:avLst/>
            <a:gdLst>
              <a:gd name="T0" fmla="*/ 1146672617 w 495"/>
              <a:gd name="T1" fmla="*/ 161289813 h 271"/>
              <a:gd name="T2" fmla="*/ 1146672617 w 495"/>
              <a:gd name="T3" fmla="*/ 161289813 h 271"/>
              <a:gd name="T4" fmla="*/ 1101309776 w 495"/>
              <a:gd name="T5" fmla="*/ 120967359 h 271"/>
              <a:gd name="T6" fmla="*/ 1053425983 w 495"/>
              <a:gd name="T7" fmla="*/ 90725520 h 271"/>
              <a:gd name="T8" fmla="*/ 992942194 w 495"/>
              <a:gd name="T9" fmla="*/ 68043346 h 271"/>
              <a:gd name="T10" fmla="*/ 932458406 w 495"/>
              <a:gd name="T11" fmla="*/ 45362760 h 271"/>
              <a:gd name="T12" fmla="*/ 854334306 w 495"/>
              <a:gd name="T13" fmla="*/ 22680586 h 271"/>
              <a:gd name="T14" fmla="*/ 786289250 w 495"/>
              <a:gd name="T15" fmla="*/ 7559666 h 271"/>
              <a:gd name="T16" fmla="*/ 700603883 w 495"/>
              <a:gd name="T17" fmla="*/ 0 h 271"/>
              <a:gd name="T18" fmla="*/ 624999148 w 495"/>
              <a:gd name="T19" fmla="*/ 0 h 271"/>
              <a:gd name="T20" fmla="*/ 624999148 w 495"/>
              <a:gd name="T21" fmla="*/ 0 h 271"/>
              <a:gd name="T22" fmla="*/ 493950939 w 495"/>
              <a:gd name="T23" fmla="*/ 7559666 h 271"/>
              <a:gd name="T24" fmla="*/ 378023678 w 495"/>
              <a:gd name="T25" fmla="*/ 22680586 h 271"/>
              <a:gd name="T26" fmla="*/ 269657684 w 495"/>
              <a:gd name="T27" fmla="*/ 60483680 h 271"/>
              <a:gd name="T28" fmla="*/ 178932001 w 495"/>
              <a:gd name="T29" fmla="*/ 98285186 h 271"/>
              <a:gd name="T30" fmla="*/ 108367581 w 495"/>
              <a:gd name="T31" fmla="*/ 153728559 h 271"/>
              <a:gd name="T32" fmla="*/ 70564420 w 495"/>
              <a:gd name="T33" fmla="*/ 176410732 h 271"/>
              <a:gd name="T34" fmla="*/ 47883793 w 495"/>
              <a:gd name="T35" fmla="*/ 206652572 h 271"/>
              <a:gd name="T36" fmla="*/ 25201579 w 495"/>
              <a:gd name="T37" fmla="*/ 236894412 h 271"/>
              <a:gd name="T38" fmla="*/ 7561267 w 495"/>
              <a:gd name="T39" fmla="*/ 267136252 h 271"/>
              <a:gd name="T40" fmla="*/ 0 w 495"/>
              <a:gd name="T41" fmla="*/ 307458705 h 271"/>
              <a:gd name="T42" fmla="*/ 0 w 495"/>
              <a:gd name="T43" fmla="*/ 337700545 h 271"/>
              <a:gd name="T44" fmla="*/ 0 w 495"/>
              <a:gd name="T45" fmla="*/ 337700545 h 271"/>
              <a:gd name="T46" fmla="*/ 0 w 495"/>
              <a:gd name="T47" fmla="*/ 375502051 h 271"/>
              <a:gd name="T48" fmla="*/ 17641899 w 495"/>
              <a:gd name="T49" fmla="*/ 413305145 h 271"/>
              <a:gd name="T50" fmla="*/ 32762846 w 495"/>
              <a:gd name="T51" fmla="*/ 453627598 h 271"/>
              <a:gd name="T52" fmla="*/ 55443473 w 495"/>
              <a:gd name="T53" fmla="*/ 483869438 h 271"/>
              <a:gd name="T54" fmla="*/ 55443473 w 495"/>
              <a:gd name="T55" fmla="*/ 483869438 h 271"/>
              <a:gd name="T56" fmla="*/ 100806314 w 495"/>
              <a:gd name="T57" fmla="*/ 521670944 h 271"/>
              <a:gd name="T58" fmla="*/ 153730423 w 495"/>
              <a:gd name="T59" fmla="*/ 559474037 h 271"/>
              <a:gd name="T60" fmla="*/ 216733575 w 495"/>
              <a:gd name="T61" fmla="*/ 599796490 h 271"/>
              <a:gd name="T62" fmla="*/ 284778631 w 495"/>
              <a:gd name="T63" fmla="*/ 622477077 h 271"/>
              <a:gd name="T64" fmla="*/ 362902731 w 495"/>
              <a:gd name="T65" fmla="*/ 645159250 h 271"/>
              <a:gd name="T66" fmla="*/ 438507467 w 495"/>
              <a:gd name="T67" fmla="*/ 667839836 h 271"/>
              <a:gd name="T68" fmla="*/ 531754101 w 495"/>
              <a:gd name="T69" fmla="*/ 675401090 h 271"/>
              <a:gd name="T70" fmla="*/ 624999148 w 495"/>
              <a:gd name="T71" fmla="*/ 682960756 h 271"/>
              <a:gd name="T72" fmla="*/ 624999148 w 495"/>
              <a:gd name="T73" fmla="*/ 682960756 h 271"/>
              <a:gd name="T74" fmla="*/ 745966725 w 495"/>
              <a:gd name="T75" fmla="*/ 675401090 h 271"/>
              <a:gd name="T76" fmla="*/ 861893986 w 495"/>
              <a:gd name="T77" fmla="*/ 652718916 h 271"/>
              <a:gd name="T78" fmla="*/ 970261567 w 495"/>
              <a:gd name="T79" fmla="*/ 622477077 h 271"/>
              <a:gd name="T80" fmla="*/ 1060987250 w 495"/>
              <a:gd name="T81" fmla="*/ 582154623 h 271"/>
              <a:gd name="T82" fmla="*/ 1139111350 w 495"/>
              <a:gd name="T83" fmla="*/ 529232197 h 271"/>
              <a:gd name="T84" fmla="*/ 1169353244 w 495"/>
              <a:gd name="T85" fmla="*/ 498990358 h 271"/>
              <a:gd name="T86" fmla="*/ 1199595138 w 495"/>
              <a:gd name="T87" fmla="*/ 476308184 h 271"/>
              <a:gd name="T88" fmla="*/ 1214716085 w 495"/>
              <a:gd name="T89" fmla="*/ 438506678 h 271"/>
              <a:gd name="T90" fmla="*/ 1232357984 w 495"/>
              <a:gd name="T91" fmla="*/ 405743891 h 271"/>
              <a:gd name="T92" fmla="*/ 1239917664 w 495"/>
              <a:gd name="T93" fmla="*/ 375502051 h 271"/>
              <a:gd name="T94" fmla="*/ 1247478931 w 495"/>
              <a:gd name="T95" fmla="*/ 337700545 h 271"/>
              <a:gd name="T96" fmla="*/ 1247478931 w 495"/>
              <a:gd name="T97" fmla="*/ 337700545 h 271"/>
              <a:gd name="T98" fmla="*/ 1239917664 w 495"/>
              <a:gd name="T99" fmla="*/ 292337785 h 271"/>
              <a:gd name="T100" fmla="*/ 1222277353 w 495"/>
              <a:gd name="T101" fmla="*/ 244454078 h 271"/>
              <a:gd name="T102" fmla="*/ 1192035458 w 495"/>
              <a:gd name="T103" fmla="*/ 199091319 h 271"/>
              <a:gd name="T104" fmla="*/ 1146672617 w 495"/>
              <a:gd name="T105" fmla="*/ 161289813 h 271"/>
              <a:gd name="T106" fmla="*/ 1146672617 w 495"/>
              <a:gd name="T107" fmla="*/ 161289813 h 2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5"/>
              <a:gd name="T163" fmla="*/ 0 h 271"/>
              <a:gd name="T164" fmla="*/ 495 w 495"/>
              <a:gd name="T165" fmla="*/ 271 h 2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5" h="271">
                <a:moveTo>
                  <a:pt x="455" y="64"/>
                </a:moveTo>
                <a:lnTo>
                  <a:pt x="455" y="64"/>
                </a:lnTo>
                <a:lnTo>
                  <a:pt x="437" y="48"/>
                </a:lnTo>
                <a:lnTo>
                  <a:pt x="418" y="36"/>
                </a:lnTo>
                <a:lnTo>
                  <a:pt x="394" y="27"/>
                </a:lnTo>
                <a:lnTo>
                  <a:pt x="370" y="18"/>
                </a:lnTo>
                <a:lnTo>
                  <a:pt x="339" y="9"/>
                </a:lnTo>
                <a:lnTo>
                  <a:pt x="312" y="3"/>
                </a:lnTo>
                <a:lnTo>
                  <a:pt x="278" y="0"/>
                </a:lnTo>
                <a:lnTo>
                  <a:pt x="248" y="0"/>
                </a:lnTo>
                <a:lnTo>
                  <a:pt x="196" y="3"/>
                </a:lnTo>
                <a:lnTo>
                  <a:pt x="150" y="9"/>
                </a:lnTo>
                <a:lnTo>
                  <a:pt x="107" y="24"/>
                </a:lnTo>
                <a:lnTo>
                  <a:pt x="71" y="39"/>
                </a:lnTo>
                <a:lnTo>
                  <a:pt x="43" y="61"/>
                </a:lnTo>
                <a:lnTo>
                  <a:pt x="28" y="70"/>
                </a:lnTo>
                <a:lnTo>
                  <a:pt x="19" y="82"/>
                </a:lnTo>
                <a:lnTo>
                  <a:pt x="10" y="94"/>
                </a:lnTo>
                <a:lnTo>
                  <a:pt x="3" y="106"/>
                </a:lnTo>
                <a:lnTo>
                  <a:pt x="0" y="122"/>
                </a:lnTo>
                <a:lnTo>
                  <a:pt x="0" y="134"/>
                </a:lnTo>
                <a:lnTo>
                  <a:pt x="0" y="149"/>
                </a:lnTo>
                <a:lnTo>
                  <a:pt x="7" y="164"/>
                </a:lnTo>
                <a:lnTo>
                  <a:pt x="13" y="180"/>
                </a:lnTo>
                <a:lnTo>
                  <a:pt x="22" y="192"/>
                </a:lnTo>
                <a:lnTo>
                  <a:pt x="40" y="207"/>
                </a:lnTo>
                <a:lnTo>
                  <a:pt x="61" y="222"/>
                </a:lnTo>
                <a:lnTo>
                  <a:pt x="86" y="238"/>
                </a:lnTo>
                <a:lnTo>
                  <a:pt x="113" y="247"/>
                </a:lnTo>
                <a:lnTo>
                  <a:pt x="144" y="256"/>
                </a:lnTo>
                <a:lnTo>
                  <a:pt x="174" y="265"/>
                </a:lnTo>
                <a:lnTo>
                  <a:pt x="211" y="268"/>
                </a:lnTo>
                <a:lnTo>
                  <a:pt x="248" y="271"/>
                </a:lnTo>
                <a:lnTo>
                  <a:pt x="296" y="268"/>
                </a:lnTo>
                <a:lnTo>
                  <a:pt x="342" y="259"/>
                </a:lnTo>
                <a:lnTo>
                  <a:pt x="385" y="247"/>
                </a:lnTo>
                <a:lnTo>
                  <a:pt x="421" y="231"/>
                </a:lnTo>
                <a:lnTo>
                  <a:pt x="452" y="210"/>
                </a:lnTo>
                <a:lnTo>
                  <a:pt x="464" y="198"/>
                </a:lnTo>
                <a:lnTo>
                  <a:pt x="476" y="189"/>
                </a:lnTo>
                <a:lnTo>
                  <a:pt x="482" y="174"/>
                </a:lnTo>
                <a:lnTo>
                  <a:pt x="489" y="161"/>
                </a:lnTo>
                <a:lnTo>
                  <a:pt x="492" y="149"/>
                </a:lnTo>
                <a:lnTo>
                  <a:pt x="495" y="134"/>
                </a:lnTo>
                <a:lnTo>
                  <a:pt x="492" y="116"/>
                </a:lnTo>
                <a:lnTo>
                  <a:pt x="485" y="97"/>
                </a:lnTo>
                <a:lnTo>
                  <a:pt x="473" y="79"/>
                </a:lnTo>
                <a:lnTo>
                  <a:pt x="455" y="6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9" name="Rectangle 144"/>
          <p:cNvSpPr>
            <a:spLocks noChangeArrowheads="1"/>
          </p:cNvSpPr>
          <p:nvPr/>
        </p:nvSpPr>
        <p:spPr bwMode="auto">
          <a:xfrm>
            <a:off x="1739900" y="2849563"/>
            <a:ext cx="5762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Stanford</a:t>
            </a:r>
            <a:endParaRPr lang="en-GB"/>
          </a:p>
        </p:txBody>
      </p:sp>
      <p:sp>
        <p:nvSpPr>
          <p:cNvPr id="62510" name="Rectangle 145"/>
          <p:cNvSpPr>
            <a:spLocks noChangeArrowheads="1"/>
          </p:cNvSpPr>
          <p:nvPr/>
        </p:nvSpPr>
        <p:spPr bwMode="auto">
          <a:xfrm>
            <a:off x="2354263" y="3314700"/>
            <a:ext cx="728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BARRNET</a:t>
            </a:r>
            <a:endParaRPr lang="en-GB"/>
          </a:p>
        </p:txBody>
      </p:sp>
      <p:sp>
        <p:nvSpPr>
          <p:cNvPr id="62511" name="Rectangle 146"/>
          <p:cNvSpPr>
            <a:spLocks noChangeArrowheads="1"/>
          </p:cNvSpPr>
          <p:nvPr/>
        </p:nvSpPr>
        <p:spPr bwMode="auto">
          <a:xfrm>
            <a:off x="2462213" y="3498850"/>
            <a:ext cx="542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regional</a:t>
            </a:r>
            <a:endParaRPr lang="en-GB"/>
          </a:p>
        </p:txBody>
      </p:sp>
      <p:sp>
        <p:nvSpPr>
          <p:cNvPr id="62512" name="Rectangle 147"/>
          <p:cNvSpPr>
            <a:spLocks noChangeArrowheads="1"/>
          </p:cNvSpPr>
          <p:nvPr/>
        </p:nvSpPr>
        <p:spPr bwMode="auto">
          <a:xfrm>
            <a:off x="1666875" y="3895725"/>
            <a:ext cx="593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Berkeley</a:t>
            </a:r>
            <a:endParaRPr lang="en-GB"/>
          </a:p>
        </p:txBody>
      </p:sp>
      <p:sp>
        <p:nvSpPr>
          <p:cNvPr id="62513" name="Rectangle 148"/>
          <p:cNvSpPr>
            <a:spLocks noChangeArrowheads="1"/>
          </p:cNvSpPr>
          <p:nvPr/>
        </p:nvSpPr>
        <p:spPr bwMode="auto">
          <a:xfrm>
            <a:off x="2713038" y="4011613"/>
            <a:ext cx="423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PARC</a:t>
            </a:r>
            <a:endParaRPr lang="en-GB"/>
          </a:p>
        </p:txBody>
      </p:sp>
      <p:sp>
        <p:nvSpPr>
          <p:cNvPr id="62514" name="Rectangle 149"/>
          <p:cNvSpPr>
            <a:spLocks noChangeArrowheads="1"/>
          </p:cNvSpPr>
          <p:nvPr/>
        </p:nvSpPr>
        <p:spPr bwMode="auto">
          <a:xfrm>
            <a:off x="3508375" y="4167188"/>
            <a:ext cx="431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NCAR</a:t>
            </a:r>
            <a:endParaRPr lang="en-GB"/>
          </a:p>
        </p:txBody>
      </p:sp>
      <p:sp>
        <p:nvSpPr>
          <p:cNvPr id="62515" name="Rectangle 150"/>
          <p:cNvSpPr>
            <a:spLocks noChangeArrowheads="1"/>
          </p:cNvSpPr>
          <p:nvPr/>
        </p:nvSpPr>
        <p:spPr bwMode="auto">
          <a:xfrm>
            <a:off x="4384675" y="4476750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UA</a:t>
            </a:r>
            <a:endParaRPr lang="en-GB"/>
          </a:p>
        </p:txBody>
      </p:sp>
      <p:sp>
        <p:nvSpPr>
          <p:cNvPr id="62516" name="Rectangle 151"/>
          <p:cNvSpPr>
            <a:spLocks noChangeArrowheads="1"/>
          </p:cNvSpPr>
          <p:nvPr/>
        </p:nvSpPr>
        <p:spPr bwMode="auto">
          <a:xfrm>
            <a:off x="5032375" y="4103688"/>
            <a:ext cx="347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UNM</a:t>
            </a:r>
            <a:endParaRPr lang="en-GB"/>
          </a:p>
        </p:txBody>
      </p:sp>
      <p:sp>
        <p:nvSpPr>
          <p:cNvPr id="62517" name="Rectangle 152"/>
          <p:cNvSpPr>
            <a:spLocks noChangeArrowheads="1"/>
          </p:cNvSpPr>
          <p:nvPr/>
        </p:nvSpPr>
        <p:spPr bwMode="auto">
          <a:xfrm>
            <a:off x="4122738" y="3556000"/>
            <a:ext cx="558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Westnet</a:t>
            </a:r>
            <a:endParaRPr lang="en-GB"/>
          </a:p>
        </p:txBody>
      </p:sp>
      <p:sp>
        <p:nvSpPr>
          <p:cNvPr id="62518" name="Rectangle 153"/>
          <p:cNvSpPr>
            <a:spLocks noChangeArrowheads="1"/>
          </p:cNvSpPr>
          <p:nvPr/>
        </p:nvSpPr>
        <p:spPr bwMode="auto">
          <a:xfrm>
            <a:off x="4122738" y="3740150"/>
            <a:ext cx="542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regional</a:t>
            </a:r>
            <a:endParaRPr lang="en-GB"/>
          </a:p>
        </p:txBody>
      </p:sp>
      <p:sp>
        <p:nvSpPr>
          <p:cNvPr id="62519" name="Rectangle 154"/>
          <p:cNvSpPr>
            <a:spLocks noChangeArrowheads="1"/>
          </p:cNvSpPr>
          <p:nvPr/>
        </p:nvSpPr>
        <p:spPr bwMode="auto">
          <a:xfrm>
            <a:off x="5992813" y="4046538"/>
            <a:ext cx="304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UNL</a:t>
            </a:r>
            <a:endParaRPr lang="en-GB"/>
          </a:p>
        </p:txBody>
      </p:sp>
      <p:sp>
        <p:nvSpPr>
          <p:cNvPr id="62520" name="Rectangle 155"/>
          <p:cNvSpPr>
            <a:spLocks noChangeArrowheads="1"/>
          </p:cNvSpPr>
          <p:nvPr/>
        </p:nvSpPr>
        <p:spPr bwMode="auto">
          <a:xfrm>
            <a:off x="7086600" y="4056063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KU</a:t>
            </a:r>
            <a:endParaRPr lang="en-GB"/>
          </a:p>
        </p:txBody>
      </p:sp>
      <p:sp>
        <p:nvSpPr>
          <p:cNvPr id="62521" name="Rectangle 156"/>
          <p:cNvSpPr>
            <a:spLocks noChangeArrowheads="1"/>
          </p:cNvSpPr>
          <p:nvPr/>
        </p:nvSpPr>
        <p:spPr bwMode="auto">
          <a:xfrm>
            <a:off x="7299325" y="2979738"/>
            <a:ext cx="25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ISU</a:t>
            </a:r>
            <a:endParaRPr lang="en-GB"/>
          </a:p>
        </p:txBody>
      </p:sp>
      <p:sp>
        <p:nvSpPr>
          <p:cNvPr id="62522" name="Rectangle 157"/>
          <p:cNvSpPr>
            <a:spLocks noChangeArrowheads="1"/>
          </p:cNvSpPr>
          <p:nvPr/>
        </p:nvSpPr>
        <p:spPr bwMode="auto">
          <a:xfrm>
            <a:off x="6399213" y="3382963"/>
            <a:ext cx="482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MidNet</a:t>
            </a:r>
            <a:endParaRPr lang="en-GB"/>
          </a:p>
        </p:txBody>
      </p:sp>
      <p:sp>
        <p:nvSpPr>
          <p:cNvPr id="62523" name="Rectangle 158"/>
          <p:cNvSpPr>
            <a:spLocks noChangeArrowheads="1"/>
          </p:cNvSpPr>
          <p:nvPr/>
        </p:nvSpPr>
        <p:spPr bwMode="auto">
          <a:xfrm>
            <a:off x="6394450" y="3567113"/>
            <a:ext cx="5429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Myriad Roman" charset="0"/>
              </a:rPr>
              <a:t>regional</a:t>
            </a:r>
            <a:endParaRPr lang="en-GB"/>
          </a:p>
        </p:txBody>
      </p:sp>
      <p:sp>
        <p:nvSpPr>
          <p:cNvPr id="62524" name="Rectangle 160"/>
          <p:cNvSpPr>
            <a:spLocks noChangeArrowheads="1"/>
          </p:cNvSpPr>
          <p:nvPr/>
        </p:nvSpPr>
        <p:spPr bwMode="auto">
          <a:xfrm>
            <a:off x="5472113" y="3473450"/>
            <a:ext cx="369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cs typeface="Times New Roman" charset="0"/>
              </a:rPr>
              <a:t>■ ■ ■</a:t>
            </a:r>
            <a:r>
              <a:rPr lang="en-US">
                <a:cs typeface="Times New Roman" charset="0"/>
              </a:rPr>
              <a:t> </a:t>
            </a:r>
            <a:endParaRPr lang="en-GB">
              <a:cs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E108EF-6651-554E-9F12-B855E03FC543}" type="datetime1">
              <a:rPr lang="en-US" sz="1400" smtClean="0"/>
              <a:t>10/9/18</a:t>
            </a:fld>
            <a:endParaRPr lang="en-US" sz="140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0A657-9DB4-9F41-888D-04A8B637A93D}" type="slidenum">
              <a:rPr lang="en-US" sz="1400"/>
              <a:pPr/>
              <a:t>79</a:t>
            </a:fld>
            <a:endParaRPr 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06" y="301255"/>
            <a:ext cx="7772400" cy="966788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What Routers: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Internet Structure Now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54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Today</a:t>
            </a:r>
          </a:p>
        </p:txBody>
      </p:sp>
      <p:grpSp>
        <p:nvGrpSpPr>
          <p:cNvPr id="63494" name="Group 111"/>
          <p:cNvGrpSpPr>
            <a:grpSpLocks/>
          </p:cNvGrpSpPr>
          <p:nvPr/>
        </p:nvGrpSpPr>
        <p:grpSpPr bwMode="auto">
          <a:xfrm>
            <a:off x="1724025" y="2533650"/>
            <a:ext cx="5629275" cy="2962275"/>
            <a:chOff x="1086" y="1596"/>
            <a:chExt cx="3546" cy="1866"/>
          </a:xfrm>
        </p:grpSpPr>
        <p:sp>
          <p:nvSpPr>
            <p:cNvPr id="63495" name="Freeform 58"/>
            <p:cNvSpPr>
              <a:spLocks/>
            </p:cNvSpPr>
            <p:nvPr/>
          </p:nvSpPr>
          <p:spPr bwMode="auto">
            <a:xfrm>
              <a:off x="1977" y="2863"/>
              <a:ext cx="975" cy="244"/>
            </a:xfrm>
            <a:custGeom>
              <a:avLst/>
              <a:gdLst>
                <a:gd name="T0" fmla="*/ 952 w 975"/>
                <a:gd name="T1" fmla="*/ 84 h 244"/>
                <a:gd name="T2" fmla="*/ 952 w 975"/>
                <a:gd name="T3" fmla="*/ 84 h 244"/>
                <a:gd name="T4" fmla="*/ 925 w 975"/>
                <a:gd name="T5" fmla="*/ 68 h 244"/>
                <a:gd name="T6" fmla="*/ 884 w 975"/>
                <a:gd name="T7" fmla="*/ 51 h 244"/>
                <a:gd name="T8" fmla="*/ 836 w 975"/>
                <a:gd name="T9" fmla="*/ 37 h 244"/>
                <a:gd name="T10" fmla="*/ 779 w 975"/>
                <a:gd name="T11" fmla="*/ 23 h 244"/>
                <a:gd name="T12" fmla="*/ 715 w 975"/>
                <a:gd name="T13" fmla="*/ 13 h 244"/>
                <a:gd name="T14" fmla="*/ 643 w 975"/>
                <a:gd name="T15" fmla="*/ 7 h 244"/>
                <a:gd name="T16" fmla="*/ 566 w 975"/>
                <a:gd name="T17" fmla="*/ 0 h 244"/>
                <a:gd name="T18" fmla="*/ 488 w 975"/>
                <a:gd name="T19" fmla="*/ 0 h 244"/>
                <a:gd name="T20" fmla="*/ 488 w 975"/>
                <a:gd name="T21" fmla="*/ 0 h 244"/>
                <a:gd name="T22" fmla="*/ 389 w 975"/>
                <a:gd name="T23" fmla="*/ 0 h 244"/>
                <a:gd name="T24" fmla="*/ 298 w 975"/>
                <a:gd name="T25" fmla="*/ 10 h 244"/>
                <a:gd name="T26" fmla="*/ 213 w 975"/>
                <a:gd name="T27" fmla="*/ 20 h 244"/>
                <a:gd name="T28" fmla="*/ 142 w 975"/>
                <a:gd name="T29" fmla="*/ 34 h 244"/>
                <a:gd name="T30" fmla="*/ 81 w 975"/>
                <a:gd name="T31" fmla="*/ 54 h 244"/>
                <a:gd name="T32" fmla="*/ 57 w 975"/>
                <a:gd name="T33" fmla="*/ 64 h 244"/>
                <a:gd name="T34" fmla="*/ 37 w 975"/>
                <a:gd name="T35" fmla="*/ 74 h 244"/>
                <a:gd name="T36" fmla="*/ 20 w 975"/>
                <a:gd name="T37" fmla="*/ 84 h 244"/>
                <a:gd name="T38" fmla="*/ 10 w 975"/>
                <a:gd name="T39" fmla="*/ 95 h 244"/>
                <a:gd name="T40" fmla="*/ 0 w 975"/>
                <a:gd name="T41" fmla="*/ 108 h 244"/>
                <a:gd name="T42" fmla="*/ 0 w 975"/>
                <a:gd name="T43" fmla="*/ 122 h 244"/>
                <a:gd name="T44" fmla="*/ 0 w 975"/>
                <a:gd name="T45" fmla="*/ 122 h 244"/>
                <a:gd name="T46" fmla="*/ 0 w 975"/>
                <a:gd name="T47" fmla="*/ 132 h 244"/>
                <a:gd name="T48" fmla="*/ 7 w 975"/>
                <a:gd name="T49" fmla="*/ 145 h 244"/>
                <a:gd name="T50" fmla="*/ 7 w 975"/>
                <a:gd name="T51" fmla="*/ 145 h 244"/>
                <a:gd name="T52" fmla="*/ 17 w 975"/>
                <a:gd name="T53" fmla="*/ 156 h 244"/>
                <a:gd name="T54" fmla="*/ 30 w 975"/>
                <a:gd name="T55" fmla="*/ 166 h 244"/>
                <a:gd name="T56" fmla="*/ 68 w 975"/>
                <a:gd name="T57" fmla="*/ 183 h 244"/>
                <a:gd name="T58" fmla="*/ 115 w 975"/>
                <a:gd name="T59" fmla="*/ 200 h 244"/>
                <a:gd name="T60" fmla="*/ 173 w 975"/>
                <a:gd name="T61" fmla="*/ 213 h 244"/>
                <a:gd name="T62" fmla="*/ 240 w 975"/>
                <a:gd name="T63" fmla="*/ 227 h 244"/>
                <a:gd name="T64" fmla="*/ 318 w 975"/>
                <a:gd name="T65" fmla="*/ 237 h 244"/>
                <a:gd name="T66" fmla="*/ 400 w 975"/>
                <a:gd name="T67" fmla="*/ 240 h 244"/>
                <a:gd name="T68" fmla="*/ 488 w 975"/>
                <a:gd name="T69" fmla="*/ 244 h 244"/>
                <a:gd name="T70" fmla="*/ 488 w 975"/>
                <a:gd name="T71" fmla="*/ 244 h 244"/>
                <a:gd name="T72" fmla="*/ 586 w 975"/>
                <a:gd name="T73" fmla="*/ 240 h 244"/>
                <a:gd name="T74" fmla="*/ 677 w 975"/>
                <a:gd name="T75" fmla="*/ 233 h 244"/>
                <a:gd name="T76" fmla="*/ 759 w 975"/>
                <a:gd name="T77" fmla="*/ 223 h 244"/>
                <a:gd name="T78" fmla="*/ 830 w 975"/>
                <a:gd name="T79" fmla="*/ 206 h 244"/>
                <a:gd name="T80" fmla="*/ 891 w 975"/>
                <a:gd name="T81" fmla="*/ 189 h 244"/>
                <a:gd name="T82" fmla="*/ 914 w 975"/>
                <a:gd name="T83" fmla="*/ 179 h 244"/>
                <a:gd name="T84" fmla="*/ 935 w 975"/>
                <a:gd name="T85" fmla="*/ 169 h 244"/>
                <a:gd name="T86" fmla="*/ 952 w 975"/>
                <a:gd name="T87" fmla="*/ 156 h 244"/>
                <a:gd name="T88" fmla="*/ 965 w 975"/>
                <a:gd name="T89" fmla="*/ 145 h 244"/>
                <a:gd name="T90" fmla="*/ 972 w 975"/>
                <a:gd name="T91" fmla="*/ 132 h 244"/>
                <a:gd name="T92" fmla="*/ 975 w 975"/>
                <a:gd name="T93" fmla="*/ 122 h 244"/>
                <a:gd name="T94" fmla="*/ 975 w 975"/>
                <a:gd name="T95" fmla="*/ 122 h 244"/>
                <a:gd name="T96" fmla="*/ 972 w 975"/>
                <a:gd name="T97" fmla="*/ 112 h 244"/>
                <a:gd name="T98" fmla="*/ 969 w 975"/>
                <a:gd name="T99" fmla="*/ 101 h 244"/>
                <a:gd name="T100" fmla="*/ 962 w 975"/>
                <a:gd name="T101" fmla="*/ 95 h 244"/>
                <a:gd name="T102" fmla="*/ 952 w 975"/>
                <a:gd name="T103" fmla="*/ 84 h 244"/>
                <a:gd name="T104" fmla="*/ 952 w 975"/>
                <a:gd name="T105" fmla="*/ 84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5"/>
                <a:gd name="T160" fmla="*/ 0 h 244"/>
                <a:gd name="T161" fmla="*/ 975 w 975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5" h="244">
                  <a:moveTo>
                    <a:pt x="952" y="84"/>
                  </a:moveTo>
                  <a:lnTo>
                    <a:pt x="952" y="84"/>
                  </a:lnTo>
                  <a:lnTo>
                    <a:pt x="925" y="68"/>
                  </a:lnTo>
                  <a:lnTo>
                    <a:pt x="884" y="51"/>
                  </a:lnTo>
                  <a:lnTo>
                    <a:pt x="836" y="37"/>
                  </a:lnTo>
                  <a:lnTo>
                    <a:pt x="779" y="23"/>
                  </a:lnTo>
                  <a:lnTo>
                    <a:pt x="715" y="13"/>
                  </a:lnTo>
                  <a:lnTo>
                    <a:pt x="643" y="7"/>
                  </a:lnTo>
                  <a:lnTo>
                    <a:pt x="566" y="0"/>
                  </a:lnTo>
                  <a:lnTo>
                    <a:pt x="488" y="0"/>
                  </a:lnTo>
                  <a:lnTo>
                    <a:pt x="389" y="0"/>
                  </a:lnTo>
                  <a:lnTo>
                    <a:pt x="298" y="10"/>
                  </a:lnTo>
                  <a:lnTo>
                    <a:pt x="213" y="20"/>
                  </a:lnTo>
                  <a:lnTo>
                    <a:pt x="142" y="34"/>
                  </a:lnTo>
                  <a:lnTo>
                    <a:pt x="81" y="54"/>
                  </a:lnTo>
                  <a:lnTo>
                    <a:pt x="57" y="64"/>
                  </a:lnTo>
                  <a:lnTo>
                    <a:pt x="37" y="74"/>
                  </a:lnTo>
                  <a:lnTo>
                    <a:pt x="20" y="84"/>
                  </a:lnTo>
                  <a:lnTo>
                    <a:pt x="10" y="95"/>
                  </a:lnTo>
                  <a:lnTo>
                    <a:pt x="0" y="108"/>
                  </a:lnTo>
                  <a:lnTo>
                    <a:pt x="0" y="122"/>
                  </a:lnTo>
                  <a:lnTo>
                    <a:pt x="0" y="132"/>
                  </a:lnTo>
                  <a:lnTo>
                    <a:pt x="7" y="145"/>
                  </a:lnTo>
                  <a:lnTo>
                    <a:pt x="17" y="156"/>
                  </a:lnTo>
                  <a:lnTo>
                    <a:pt x="30" y="166"/>
                  </a:lnTo>
                  <a:lnTo>
                    <a:pt x="68" y="183"/>
                  </a:lnTo>
                  <a:lnTo>
                    <a:pt x="115" y="200"/>
                  </a:lnTo>
                  <a:lnTo>
                    <a:pt x="173" y="213"/>
                  </a:lnTo>
                  <a:lnTo>
                    <a:pt x="240" y="227"/>
                  </a:lnTo>
                  <a:lnTo>
                    <a:pt x="318" y="237"/>
                  </a:lnTo>
                  <a:lnTo>
                    <a:pt x="400" y="240"/>
                  </a:lnTo>
                  <a:lnTo>
                    <a:pt x="488" y="244"/>
                  </a:lnTo>
                  <a:lnTo>
                    <a:pt x="586" y="240"/>
                  </a:lnTo>
                  <a:lnTo>
                    <a:pt x="677" y="233"/>
                  </a:lnTo>
                  <a:lnTo>
                    <a:pt x="759" y="223"/>
                  </a:lnTo>
                  <a:lnTo>
                    <a:pt x="830" y="206"/>
                  </a:lnTo>
                  <a:lnTo>
                    <a:pt x="891" y="189"/>
                  </a:lnTo>
                  <a:lnTo>
                    <a:pt x="914" y="179"/>
                  </a:lnTo>
                  <a:lnTo>
                    <a:pt x="935" y="169"/>
                  </a:lnTo>
                  <a:lnTo>
                    <a:pt x="952" y="156"/>
                  </a:lnTo>
                  <a:lnTo>
                    <a:pt x="965" y="145"/>
                  </a:lnTo>
                  <a:lnTo>
                    <a:pt x="972" y="132"/>
                  </a:lnTo>
                  <a:lnTo>
                    <a:pt x="975" y="122"/>
                  </a:lnTo>
                  <a:lnTo>
                    <a:pt x="972" y="112"/>
                  </a:lnTo>
                  <a:lnTo>
                    <a:pt x="969" y="101"/>
                  </a:lnTo>
                  <a:lnTo>
                    <a:pt x="962" y="95"/>
                  </a:lnTo>
                  <a:lnTo>
                    <a:pt x="952" y="8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59"/>
            <p:cNvSpPr>
              <a:spLocks/>
            </p:cNvSpPr>
            <p:nvPr/>
          </p:nvSpPr>
          <p:spPr bwMode="auto">
            <a:xfrm>
              <a:off x="2072" y="1616"/>
              <a:ext cx="975" cy="244"/>
            </a:xfrm>
            <a:custGeom>
              <a:avLst/>
              <a:gdLst>
                <a:gd name="T0" fmla="*/ 951 w 975"/>
                <a:gd name="T1" fmla="*/ 85 h 244"/>
                <a:gd name="T2" fmla="*/ 951 w 975"/>
                <a:gd name="T3" fmla="*/ 85 h 244"/>
                <a:gd name="T4" fmla="*/ 924 w 975"/>
                <a:gd name="T5" fmla="*/ 68 h 244"/>
                <a:gd name="T6" fmla="*/ 884 w 975"/>
                <a:gd name="T7" fmla="*/ 51 h 244"/>
                <a:gd name="T8" fmla="*/ 836 w 975"/>
                <a:gd name="T9" fmla="*/ 38 h 244"/>
                <a:gd name="T10" fmla="*/ 779 w 975"/>
                <a:gd name="T11" fmla="*/ 24 h 244"/>
                <a:gd name="T12" fmla="*/ 714 w 975"/>
                <a:gd name="T13" fmla="*/ 14 h 244"/>
                <a:gd name="T14" fmla="*/ 643 w 975"/>
                <a:gd name="T15" fmla="*/ 7 h 244"/>
                <a:gd name="T16" fmla="*/ 569 w 975"/>
                <a:gd name="T17" fmla="*/ 0 h 244"/>
                <a:gd name="T18" fmla="*/ 487 w 975"/>
                <a:gd name="T19" fmla="*/ 0 h 244"/>
                <a:gd name="T20" fmla="*/ 487 w 975"/>
                <a:gd name="T21" fmla="*/ 0 h 244"/>
                <a:gd name="T22" fmla="*/ 389 w 975"/>
                <a:gd name="T23" fmla="*/ 4 h 244"/>
                <a:gd name="T24" fmla="*/ 298 w 975"/>
                <a:gd name="T25" fmla="*/ 11 h 244"/>
                <a:gd name="T26" fmla="*/ 213 w 975"/>
                <a:gd name="T27" fmla="*/ 21 h 244"/>
                <a:gd name="T28" fmla="*/ 142 w 975"/>
                <a:gd name="T29" fmla="*/ 34 h 244"/>
                <a:gd name="T30" fmla="*/ 84 w 975"/>
                <a:gd name="T31" fmla="*/ 55 h 244"/>
                <a:gd name="T32" fmla="*/ 57 w 975"/>
                <a:gd name="T33" fmla="*/ 65 h 244"/>
                <a:gd name="T34" fmla="*/ 37 w 975"/>
                <a:gd name="T35" fmla="*/ 75 h 244"/>
                <a:gd name="T36" fmla="*/ 20 w 975"/>
                <a:gd name="T37" fmla="*/ 85 h 244"/>
                <a:gd name="T38" fmla="*/ 10 w 975"/>
                <a:gd name="T39" fmla="*/ 99 h 244"/>
                <a:gd name="T40" fmla="*/ 3 w 975"/>
                <a:gd name="T41" fmla="*/ 109 h 244"/>
                <a:gd name="T42" fmla="*/ 0 w 975"/>
                <a:gd name="T43" fmla="*/ 122 h 244"/>
                <a:gd name="T44" fmla="*/ 0 w 975"/>
                <a:gd name="T45" fmla="*/ 122 h 244"/>
                <a:gd name="T46" fmla="*/ 3 w 975"/>
                <a:gd name="T47" fmla="*/ 133 h 244"/>
                <a:gd name="T48" fmla="*/ 10 w 975"/>
                <a:gd name="T49" fmla="*/ 146 h 244"/>
                <a:gd name="T50" fmla="*/ 10 w 975"/>
                <a:gd name="T51" fmla="*/ 146 h 244"/>
                <a:gd name="T52" fmla="*/ 17 w 975"/>
                <a:gd name="T53" fmla="*/ 156 h 244"/>
                <a:gd name="T54" fmla="*/ 30 w 975"/>
                <a:gd name="T55" fmla="*/ 166 h 244"/>
                <a:gd name="T56" fmla="*/ 67 w 975"/>
                <a:gd name="T57" fmla="*/ 183 h 244"/>
                <a:gd name="T58" fmla="*/ 115 w 975"/>
                <a:gd name="T59" fmla="*/ 200 h 244"/>
                <a:gd name="T60" fmla="*/ 176 w 975"/>
                <a:gd name="T61" fmla="*/ 217 h 244"/>
                <a:gd name="T62" fmla="*/ 244 w 975"/>
                <a:gd name="T63" fmla="*/ 227 h 244"/>
                <a:gd name="T64" fmla="*/ 318 w 975"/>
                <a:gd name="T65" fmla="*/ 238 h 244"/>
                <a:gd name="T66" fmla="*/ 399 w 975"/>
                <a:gd name="T67" fmla="*/ 241 h 244"/>
                <a:gd name="T68" fmla="*/ 487 w 975"/>
                <a:gd name="T69" fmla="*/ 244 h 244"/>
                <a:gd name="T70" fmla="*/ 487 w 975"/>
                <a:gd name="T71" fmla="*/ 244 h 244"/>
                <a:gd name="T72" fmla="*/ 586 w 975"/>
                <a:gd name="T73" fmla="*/ 241 h 244"/>
                <a:gd name="T74" fmla="*/ 677 w 975"/>
                <a:gd name="T75" fmla="*/ 234 h 244"/>
                <a:gd name="T76" fmla="*/ 758 w 975"/>
                <a:gd name="T77" fmla="*/ 224 h 244"/>
                <a:gd name="T78" fmla="*/ 833 w 975"/>
                <a:gd name="T79" fmla="*/ 207 h 244"/>
                <a:gd name="T80" fmla="*/ 890 w 975"/>
                <a:gd name="T81" fmla="*/ 190 h 244"/>
                <a:gd name="T82" fmla="*/ 918 w 975"/>
                <a:gd name="T83" fmla="*/ 180 h 244"/>
                <a:gd name="T84" fmla="*/ 938 w 975"/>
                <a:gd name="T85" fmla="*/ 170 h 244"/>
                <a:gd name="T86" fmla="*/ 951 w 975"/>
                <a:gd name="T87" fmla="*/ 160 h 244"/>
                <a:gd name="T88" fmla="*/ 965 w 975"/>
                <a:gd name="T89" fmla="*/ 146 h 244"/>
                <a:gd name="T90" fmla="*/ 972 w 975"/>
                <a:gd name="T91" fmla="*/ 136 h 244"/>
                <a:gd name="T92" fmla="*/ 975 w 975"/>
                <a:gd name="T93" fmla="*/ 122 h 244"/>
                <a:gd name="T94" fmla="*/ 975 w 975"/>
                <a:gd name="T95" fmla="*/ 122 h 244"/>
                <a:gd name="T96" fmla="*/ 975 w 975"/>
                <a:gd name="T97" fmla="*/ 112 h 244"/>
                <a:gd name="T98" fmla="*/ 968 w 975"/>
                <a:gd name="T99" fmla="*/ 102 h 244"/>
                <a:gd name="T100" fmla="*/ 962 w 975"/>
                <a:gd name="T101" fmla="*/ 95 h 244"/>
                <a:gd name="T102" fmla="*/ 951 w 975"/>
                <a:gd name="T103" fmla="*/ 85 h 244"/>
                <a:gd name="T104" fmla="*/ 951 w 975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5"/>
                <a:gd name="T160" fmla="*/ 0 h 244"/>
                <a:gd name="T161" fmla="*/ 975 w 975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5" h="244">
                  <a:moveTo>
                    <a:pt x="951" y="85"/>
                  </a:moveTo>
                  <a:lnTo>
                    <a:pt x="951" y="85"/>
                  </a:lnTo>
                  <a:lnTo>
                    <a:pt x="924" y="68"/>
                  </a:lnTo>
                  <a:lnTo>
                    <a:pt x="884" y="51"/>
                  </a:lnTo>
                  <a:lnTo>
                    <a:pt x="836" y="38"/>
                  </a:lnTo>
                  <a:lnTo>
                    <a:pt x="779" y="24"/>
                  </a:lnTo>
                  <a:lnTo>
                    <a:pt x="714" y="14"/>
                  </a:lnTo>
                  <a:lnTo>
                    <a:pt x="643" y="7"/>
                  </a:lnTo>
                  <a:lnTo>
                    <a:pt x="569" y="0"/>
                  </a:lnTo>
                  <a:lnTo>
                    <a:pt x="487" y="0"/>
                  </a:lnTo>
                  <a:lnTo>
                    <a:pt x="389" y="4"/>
                  </a:lnTo>
                  <a:lnTo>
                    <a:pt x="298" y="11"/>
                  </a:lnTo>
                  <a:lnTo>
                    <a:pt x="213" y="21"/>
                  </a:lnTo>
                  <a:lnTo>
                    <a:pt x="142" y="34"/>
                  </a:lnTo>
                  <a:lnTo>
                    <a:pt x="84" y="55"/>
                  </a:lnTo>
                  <a:lnTo>
                    <a:pt x="57" y="65"/>
                  </a:lnTo>
                  <a:lnTo>
                    <a:pt x="37" y="75"/>
                  </a:lnTo>
                  <a:lnTo>
                    <a:pt x="20" y="85"/>
                  </a:lnTo>
                  <a:lnTo>
                    <a:pt x="10" y="99"/>
                  </a:lnTo>
                  <a:lnTo>
                    <a:pt x="3" y="109"/>
                  </a:lnTo>
                  <a:lnTo>
                    <a:pt x="0" y="122"/>
                  </a:lnTo>
                  <a:lnTo>
                    <a:pt x="3" y="133"/>
                  </a:lnTo>
                  <a:lnTo>
                    <a:pt x="10" y="146"/>
                  </a:lnTo>
                  <a:lnTo>
                    <a:pt x="17" y="156"/>
                  </a:lnTo>
                  <a:lnTo>
                    <a:pt x="30" y="166"/>
                  </a:lnTo>
                  <a:lnTo>
                    <a:pt x="67" y="183"/>
                  </a:lnTo>
                  <a:lnTo>
                    <a:pt x="115" y="200"/>
                  </a:lnTo>
                  <a:lnTo>
                    <a:pt x="176" y="217"/>
                  </a:lnTo>
                  <a:lnTo>
                    <a:pt x="244" y="227"/>
                  </a:lnTo>
                  <a:lnTo>
                    <a:pt x="318" y="238"/>
                  </a:lnTo>
                  <a:lnTo>
                    <a:pt x="399" y="241"/>
                  </a:lnTo>
                  <a:lnTo>
                    <a:pt x="487" y="244"/>
                  </a:lnTo>
                  <a:lnTo>
                    <a:pt x="586" y="241"/>
                  </a:lnTo>
                  <a:lnTo>
                    <a:pt x="677" y="234"/>
                  </a:lnTo>
                  <a:lnTo>
                    <a:pt x="758" y="224"/>
                  </a:lnTo>
                  <a:lnTo>
                    <a:pt x="833" y="207"/>
                  </a:lnTo>
                  <a:lnTo>
                    <a:pt x="890" y="190"/>
                  </a:lnTo>
                  <a:lnTo>
                    <a:pt x="918" y="180"/>
                  </a:lnTo>
                  <a:lnTo>
                    <a:pt x="938" y="170"/>
                  </a:lnTo>
                  <a:lnTo>
                    <a:pt x="951" y="160"/>
                  </a:lnTo>
                  <a:lnTo>
                    <a:pt x="965" y="146"/>
                  </a:lnTo>
                  <a:lnTo>
                    <a:pt x="972" y="136"/>
                  </a:lnTo>
                  <a:lnTo>
                    <a:pt x="975" y="122"/>
                  </a:lnTo>
                  <a:lnTo>
                    <a:pt x="975" y="112"/>
                  </a:lnTo>
                  <a:lnTo>
                    <a:pt x="968" y="102"/>
                  </a:lnTo>
                  <a:lnTo>
                    <a:pt x="962" y="95"/>
                  </a:lnTo>
                  <a:lnTo>
                    <a:pt x="951" y="8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60"/>
            <p:cNvSpPr>
              <a:spLocks/>
            </p:cNvSpPr>
            <p:nvPr/>
          </p:nvSpPr>
          <p:spPr bwMode="auto">
            <a:xfrm>
              <a:off x="1100" y="3110"/>
              <a:ext cx="731" cy="352"/>
            </a:xfrm>
            <a:custGeom>
              <a:avLst/>
              <a:gdLst>
                <a:gd name="T0" fmla="*/ 687 w 731"/>
                <a:gd name="T1" fmla="*/ 95 h 352"/>
                <a:gd name="T2" fmla="*/ 687 w 731"/>
                <a:gd name="T3" fmla="*/ 95 h 352"/>
                <a:gd name="T4" fmla="*/ 660 w 731"/>
                <a:gd name="T5" fmla="*/ 75 h 352"/>
                <a:gd name="T6" fmla="*/ 630 w 731"/>
                <a:gd name="T7" fmla="*/ 54 h 352"/>
                <a:gd name="T8" fmla="*/ 596 w 731"/>
                <a:gd name="T9" fmla="*/ 41 h 352"/>
                <a:gd name="T10" fmla="*/ 555 w 731"/>
                <a:gd name="T11" fmla="*/ 27 h 352"/>
                <a:gd name="T12" fmla="*/ 511 w 731"/>
                <a:gd name="T13" fmla="*/ 17 h 352"/>
                <a:gd name="T14" fmla="*/ 464 w 731"/>
                <a:gd name="T15" fmla="*/ 7 h 352"/>
                <a:gd name="T16" fmla="*/ 416 w 731"/>
                <a:gd name="T17" fmla="*/ 3 h 352"/>
                <a:gd name="T18" fmla="*/ 365 w 731"/>
                <a:gd name="T19" fmla="*/ 0 h 352"/>
                <a:gd name="T20" fmla="*/ 365 w 731"/>
                <a:gd name="T21" fmla="*/ 0 h 352"/>
                <a:gd name="T22" fmla="*/ 291 w 731"/>
                <a:gd name="T23" fmla="*/ 3 h 352"/>
                <a:gd name="T24" fmla="*/ 223 w 731"/>
                <a:gd name="T25" fmla="*/ 14 h 352"/>
                <a:gd name="T26" fmla="*/ 159 w 731"/>
                <a:gd name="T27" fmla="*/ 30 h 352"/>
                <a:gd name="T28" fmla="*/ 105 w 731"/>
                <a:gd name="T29" fmla="*/ 51 h 352"/>
                <a:gd name="T30" fmla="*/ 81 w 731"/>
                <a:gd name="T31" fmla="*/ 64 h 352"/>
                <a:gd name="T32" fmla="*/ 61 w 731"/>
                <a:gd name="T33" fmla="*/ 78 h 352"/>
                <a:gd name="T34" fmla="*/ 44 w 731"/>
                <a:gd name="T35" fmla="*/ 91 h 352"/>
                <a:gd name="T36" fmla="*/ 27 w 731"/>
                <a:gd name="T37" fmla="*/ 108 h 352"/>
                <a:gd name="T38" fmla="*/ 13 w 731"/>
                <a:gd name="T39" fmla="*/ 125 h 352"/>
                <a:gd name="T40" fmla="*/ 6 w 731"/>
                <a:gd name="T41" fmla="*/ 142 h 352"/>
                <a:gd name="T42" fmla="*/ 0 w 731"/>
                <a:gd name="T43" fmla="*/ 159 h 352"/>
                <a:gd name="T44" fmla="*/ 0 w 731"/>
                <a:gd name="T45" fmla="*/ 176 h 352"/>
                <a:gd name="T46" fmla="*/ 0 w 731"/>
                <a:gd name="T47" fmla="*/ 176 h 352"/>
                <a:gd name="T48" fmla="*/ 0 w 731"/>
                <a:gd name="T49" fmla="*/ 196 h 352"/>
                <a:gd name="T50" fmla="*/ 6 w 731"/>
                <a:gd name="T51" fmla="*/ 213 h 352"/>
                <a:gd name="T52" fmla="*/ 17 w 731"/>
                <a:gd name="T53" fmla="*/ 230 h 352"/>
                <a:gd name="T54" fmla="*/ 27 w 731"/>
                <a:gd name="T55" fmla="*/ 247 h 352"/>
                <a:gd name="T56" fmla="*/ 27 w 731"/>
                <a:gd name="T57" fmla="*/ 247 h 352"/>
                <a:gd name="T58" fmla="*/ 54 w 731"/>
                <a:gd name="T59" fmla="*/ 268 h 352"/>
                <a:gd name="T60" fmla="*/ 84 w 731"/>
                <a:gd name="T61" fmla="*/ 288 h 352"/>
                <a:gd name="T62" fmla="*/ 118 w 731"/>
                <a:gd name="T63" fmla="*/ 308 h 352"/>
                <a:gd name="T64" fmla="*/ 159 w 731"/>
                <a:gd name="T65" fmla="*/ 322 h 352"/>
                <a:gd name="T66" fmla="*/ 206 w 731"/>
                <a:gd name="T67" fmla="*/ 335 h 352"/>
                <a:gd name="T68" fmla="*/ 257 w 731"/>
                <a:gd name="T69" fmla="*/ 345 h 352"/>
                <a:gd name="T70" fmla="*/ 308 w 731"/>
                <a:gd name="T71" fmla="*/ 352 h 352"/>
                <a:gd name="T72" fmla="*/ 365 w 731"/>
                <a:gd name="T73" fmla="*/ 352 h 352"/>
                <a:gd name="T74" fmla="*/ 365 w 731"/>
                <a:gd name="T75" fmla="*/ 352 h 352"/>
                <a:gd name="T76" fmla="*/ 437 w 731"/>
                <a:gd name="T77" fmla="*/ 349 h 352"/>
                <a:gd name="T78" fmla="*/ 508 w 731"/>
                <a:gd name="T79" fmla="*/ 339 h 352"/>
                <a:gd name="T80" fmla="*/ 569 w 731"/>
                <a:gd name="T81" fmla="*/ 322 h 352"/>
                <a:gd name="T82" fmla="*/ 623 w 731"/>
                <a:gd name="T83" fmla="*/ 301 h 352"/>
                <a:gd name="T84" fmla="*/ 647 w 731"/>
                <a:gd name="T85" fmla="*/ 288 h 352"/>
                <a:gd name="T86" fmla="*/ 667 w 731"/>
                <a:gd name="T87" fmla="*/ 274 h 352"/>
                <a:gd name="T88" fmla="*/ 687 w 731"/>
                <a:gd name="T89" fmla="*/ 261 h 352"/>
                <a:gd name="T90" fmla="*/ 701 w 731"/>
                <a:gd name="T91" fmla="*/ 244 h 352"/>
                <a:gd name="T92" fmla="*/ 714 w 731"/>
                <a:gd name="T93" fmla="*/ 230 h 352"/>
                <a:gd name="T94" fmla="*/ 721 w 731"/>
                <a:gd name="T95" fmla="*/ 213 h 352"/>
                <a:gd name="T96" fmla="*/ 728 w 731"/>
                <a:gd name="T97" fmla="*/ 193 h 352"/>
                <a:gd name="T98" fmla="*/ 731 w 731"/>
                <a:gd name="T99" fmla="*/ 176 h 352"/>
                <a:gd name="T100" fmla="*/ 731 w 731"/>
                <a:gd name="T101" fmla="*/ 176 h 352"/>
                <a:gd name="T102" fmla="*/ 728 w 731"/>
                <a:gd name="T103" fmla="*/ 156 h 352"/>
                <a:gd name="T104" fmla="*/ 718 w 731"/>
                <a:gd name="T105" fmla="*/ 132 h 352"/>
                <a:gd name="T106" fmla="*/ 704 w 731"/>
                <a:gd name="T107" fmla="*/ 112 h 352"/>
                <a:gd name="T108" fmla="*/ 687 w 731"/>
                <a:gd name="T109" fmla="*/ 95 h 352"/>
                <a:gd name="T110" fmla="*/ 687 w 731"/>
                <a:gd name="T111" fmla="*/ 95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1"/>
                <a:gd name="T169" fmla="*/ 0 h 352"/>
                <a:gd name="T170" fmla="*/ 731 w 731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1" h="352">
                  <a:moveTo>
                    <a:pt x="687" y="95"/>
                  </a:moveTo>
                  <a:lnTo>
                    <a:pt x="687" y="95"/>
                  </a:lnTo>
                  <a:lnTo>
                    <a:pt x="660" y="75"/>
                  </a:lnTo>
                  <a:lnTo>
                    <a:pt x="630" y="54"/>
                  </a:lnTo>
                  <a:lnTo>
                    <a:pt x="596" y="41"/>
                  </a:lnTo>
                  <a:lnTo>
                    <a:pt x="555" y="27"/>
                  </a:lnTo>
                  <a:lnTo>
                    <a:pt x="511" y="17"/>
                  </a:lnTo>
                  <a:lnTo>
                    <a:pt x="464" y="7"/>
                  </a:lnTo>
                  <a:lnTo>
                    <a:pt x="416" y="3"/>
                  </a:lnTo>
                  <a:lnTo>
                    <a:pt x="365" y="0"/>
                  </a:lnTo>
                  <a:lnTo>
                    <a:pt x="291" y="3"/>
                  </a:lnTo>
                  <a:lnTo>
                    <a:pt x="223" y="14"/>
                  </a:lnTo>
                  <a:lnTo>
                    <a:pt x="159" y="30"/>
                  </a:lnTo>
                  <a:lnTo>
                    <a:pt x="105" y="51"/>
                  </a:lnTo>
                  <a:lnTo>
                    <a:pt x="81" y="64"/>
                  </a:lnTo>
                  <a:lnTo>
                    <a:pt x="61" y="78"/>
                  </a:lnTo>
                  <a:lnTo>
                    <a:pt x="44" y="91"/>
                  </a:lnTo>
                  <a:lnTo>
                    <a:pt x="27" y="108"/>
                  </a:lnTo>
                  <a:lnTo>
                    <a:pt x="13" y="125"/>
                  </a:lnTo>
                  <a:lnTo>
                    <a:pt x="6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6" y="213"/>
                  </a:lnTo>
                  <a:lnTo>
                    <a:pt x="17" y="230"/>
                  </a:lnTo>
                  <a:lnTo>
                    <a:pt x="27" y="247"/>
                  </a:lnTo>
                  <a:lnTo>
                    <a:pt x="54" y="268"/>
                  </a:lnTo>
                  <a:lnTo>
                    <a:pt x="84" y="288"/>
                  </a:lnTo>
                  <a:lnTo>
                    <a:pt x="118" y="308"/>
                  </a:lnTo>
                  <a:lnTo>
                    <a:pt x="159" y="322"/>
                  </a:lnTo>
                  <a:lnTo>
                    <a:pt x="206" y="335"/>
                  </a:lnTo>
                  <a:lnTo>
                    <a:pt x="257" y="345"/>
                  </a:lnTo>
                  <a:lnTo>
                    <a:pt x="308" y="352"/>
                  </a:lnTo>
                  <a:lnTo>
                    <a:pt x="365" y="352"/>
                  </a:lnTo>
                  <a:lnTo>
                    <a:pt x="437" y="349"/>
                  </a:lnTo>
                  <a:lnTo>
                    <a:pt x="508" y="339"/>
                  </a:lnTo>
                  <a:lnTo>
                    <a:pt x="569" y="322"/>
                  </a:lnTo>
                  <a:lnTo>
                    <a:pt x="623" y="301"/>
                  </a:lnTo>
                  <a:lnTo>
                    <a:pt x="647" y="288"/>
                  </a:lnTo>
                  <a:lnTo>
                    <a:pt x="667" y="274"/>
                  </a:lnTo>
                  <a:lnTo>
                    <a:pt x="687" y="261"/>
                  </a:lnTo>
                  <a:lnTo>
                    <a:pt x="701" y="244"/>
                  </a:lnTo>
                  <a:lnTo>
                    <a:pt x="714" y="230"/>
                  </a:lnTo>
                  <a:lnTo>
                    <a:pt x="721" y="213"/>
                  </a:lnTo>
                  <a:lnTo>
                    <a:pt x="728" y="193"/>
                  </a:lnTo>
                  <a:lnTo>
                    <a:pt x="731" y="176"/>
                  </a:lnTo>
                  <a:lnTo>
                    <a:pt x="728" y="156"/>
                  </a:lnTo>
                  <a:lnTo>
                    <a:pt x="718" y="132"/>
                  </a:lnTo>
                  <a:lnTo>
                    <a:pt x="704" y="112"/>
                  </a:lnTo>
                  <a:lnTo>
                    <a:pt x="687" y="9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61"/>
            <p:cNvSpPr>
              <a:spLocks/>
            </p:cNvSpPr>
            <p:nvPr/>
          </p:nvSpPr>
          <p:spPr bwMode="auto">
            <a:xfrm>
              <a:off x="3738" y="1840"/>
              <a:ext cx="894" cy="244"/>
            </a:xfrm>
            <a:custGeom>
              <a:avLst/>
              <a:gdLst>
                <a:gd name="T0" fmla="*/ 871 w 894"/>
                <a:gd name="T1" fmla="*/ 81 h 244"/>
                <a:gd name="T2" fmla="*/ 871 w 894"/>
                <a:gd name="T3" fmla="*/ 81 h 244"/>
                <a:gd name="T4" fmla="*/ 843 w 894"/>
                <a:gd name="T5" fmla="*/ 64 h 244"/>
                <a:gd name="T6" fmla="*/ 806 w 894"/>
                <a:gd name="T7" fmla="*/ 47 h 244"/>
                <a:gd name="T8" fmla="*/ 762 w 894"/>
                <a:gd name="T9" fmla="*/ 34 h 244"/>
                <a:gd name="T10" fmla="*/ 711 w 894"/>
                <a:gd name="T11" fmla="*/ 24 h 244"/>
                <a:gd name="T12" fmla="*/ 650 w 894"/>
                <a:gd name="T13" fmla="*/ 14 h 244"/>
                <a:gd name="T14" fmla="*/ 589 w 894"/>
                <a:gd name="T15" fmla="*/ 7 h 244"/>
                <a:gd name="T16" fmla="*/ 518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6 w 894"/>
                <a:gd name="T23" fmla="*/ 0 h 244"/>
                <a:gd name="T24" fmla="*/ 274 w 894"/>
                <a:gd name="T25" fmla="*/ 10 h 244"/>
                <a:gd name="T26" fmla="*/ 197 w 894"/>
                <a:gd name="T27" fmla="*/ 20 h 244"/>
                <a:gd name="T28" fmla="*/ 132 w 894"/>
                <a:gd name="T29" fmla="*/ 34 h 244"/>
                <a:gd name="T30" fmla="*/ 75 w 894"/>
                <a:gd name="T31" fmla="*/ 54 h 244"/>
                <a:gd name="T32" fmla="*/ 54 w 894"/>
                <a:gd name="T33" fmla="*/ 64 h 244"/>
                <a:gd name="T34" fmla="*/ 34 w 894"/>
                <a:gd name="T35" fmla="*/ 75 h 244"/>
                <a:gd name="T36" fmla="*/ 20 w 894"/>
                <a:gd name="T37" fmla="*/ 85 h 244"/>
                <a:gd name="T38" fmla="*/ 10 w 894"/>
                <a:gd name="T39" fmla="*/ 95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6 h 244"/>
                <a:gd name="T50" fmla="*/ 10 w 894"/>
                <a:gd name="T51" fmla="*/ 146 h 244"/>
                <a:gd name="T52" fmla="*/ 20 w 894"/>
                <a:gd name="T53" fmla="*/ 156 h 244"/>
                <a:gd name="T54" fmla="*/ 31 w 894"/>
                <a:gd name="T55" fmla="*/ 166 h 244"/>
                <a:gd name="T56" fmla="*/ 64 w 894"/>
                <a:gd name="T57" fmla="*/ 186 h 244"/>
                <a:gd name="T58" fmla="*/ 108 w 894"/>
                <a:gd name="T59" fmla="*/ 200 h 244"/>
                <a:gd name="T60" fmla="*/ 163 w 894"/>
                <a:gd name="T61" fmla="*/ 217 h 244"/>
                <a:gd name="T62" fmla="*/ 224 w 894"/>
                <a:gd name="T63" fmla="*/ 227 h 244"/>
                <a:gd name="T64" fmla="*/ 295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9 w 894"/>
                <a:gd name="T73" fmla="*/ 240 h 244"/>
                <a:gd name="T74" fmla="*/ 620 w 894"/>
                <a:gd name="T75" fmla="*/ 234 h 244"/>
                <a:gd name="T76" fmla="*/ 698 w 894"/>
                <a:gd name="T77" fmla="*/ 224 h 244"/>
                <a:gd name="T78" fmla="*/ 762 w 894"/>
                <a:gd name="T79" fmla="*/ 207 h 244"/>
                <a:gd name="T80" fmla="*/ 816 w 894"/>
                <a:gd name="T81" fmla="*/ 190 h 244"/>
                <a:gd name="T82" fmla="*/ 840 w 894"/>
                <a:gd name="T83" fmla="*/ 179 h 244"/>
                <a:gd name="T84" fmla="*/ 860 w 894"/>
                <a:gd name="T85" fmla="*/ 169 h 244"/>
                <a:gd name="T86" fmla="*/ 874 w 894"/>
                <a:gd name="T87" fmla="*/ 156 h 244"/>
                <a:gd name="T88" fmla="*/ 884 w 894"/>
                <a:gd name="T89" fmla="*/ 146 h 244"/>
                <a:gd name="T90" fmla="*/ 891 w 894"/>
                <a:gd name="T91" fmla="*/ 132 h 244"/>
                <a:gd name="T92" fmla="*/ 894 w 894"/>
                <a:gd name="T93" fmla="*/ 122 h 244"/>
                <a:gd name="T94" fmla="*/ 894 w 894"/>
                <a:gd name="T95" fmla="*/ 122 h 244"/>
                <a:gd name="T96" fmla="*/ 891 w 894"/>
                <a:gd name="T97" fmla="*/ 112 h 244"/>
                <a:gd name="T98" fmla="*/ 887 w 894"/>
                <a:gd name="T99" fmla="*/ 102 h 244"/>
                <a:gd name="T100" fmla="*/ 881 w 894"/>
                <a:gd name="T101" fmla="*/ 91 h 244"/>
                <a:gd name="T102" fmla="*/ 871 w 894"/>
                <a:gd name="T103" fmla="*/ 81 h 244"/>
                <a:gd name="T104" fmla="*/ 871 w 894"/>
                <a:gd name="T105" fmla="*/ 81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1" y="81"/>
                  </a:moveTo>
                  <a:lnTo>
                    <a:pt x="871" y="81"/>
                  </a:lnTo>
                  <a:lnTo>
                    <a:pt x="843" y="64"/>
                  </a:lnTo>
                  <a:lnTo>
                    <a:pt x="806" y="47"/>
                  </a:lnTo>
                  <a:lnTo>
                    <a:pt x="762" y="34"/>
                  </a:lnTo>
                  <a:lnTo>
                    <a:pt x="711" y="24"/>
                  </a:lnTo>
                  <a:lnTo>
                    <a:pt x="650" y="14"/>
                  </a:lnTo>
                  <a:lnTo>
                    <a:pt x="589" y="7"/>
                  </a:lnTo>
                  <a:lnTo>
                    <a:pt x="518" y="0"/>
                  </a:lnTo>
                  <a:lnTo>
                    <a:pt x="447" y="0"/>
                  </a:lnTo>
                  <a:lnTo>
                    <a:pt x="356" y="0"/>
                  </a:lnTo>
                  <a:lnTo>
                    <a:pt x="274" y="10"/>
                  </a:lnTo>
                  <a:lnTo>
                    <a:pt x="197" y="20"/>
                  </a:lnTo>
                  <a:lnTo>
                    <a:pt x="132" y="34"/>
                  </a:lnTo>
                  <a:lnTo>
                    <a:pt x="75" y="54"/>
                  </a:lnTo>
                  <a:lnTo>
                    <a:pt x="54" y="64"/>
                  </a:lnTo>
                  <a:lnTo>
                    <a:pt x="34" y="75"/>
                  </a:lnTo>
                  <a:lnTo>
                    <a:pt x="20" y="85"/>
                  </a:lnTo>
                  <a:lnTo>
                    <a:pt x="10" y="95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6"/>
                  </a:lnTo>
                  <a:lnTo>
                    <a:pt x="20" y="156"/>
                  </a:lnTo>
                  <a:lnTo>
                    <a:pt x="31" y="166"/>
                  </a:lnTo>
                  <a:lnTo>
                    <a:pt x="64" y="186"/>
                  </a:lnTo>
                  <a:lnTo>
                    <a:pt x="108" y="200"/>
                  </a:lnTo>
                  <a:lnTo>
                    <a:pt x="163" y="217"/>
                  </a:lnTo>
                  <a:lnTo>
                    <a:pt x="224" y="227"/>
                  </a:lnTo>
                  <a:lnTo>
                    <a:pt x="295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9" y="240"/>
                  </a:lnTo>
                  <a:lnTo>
                    <a:pt x="620" y="234"/>
                  </a:lnTo>
                  <a:lnTo>
                    <a:pt x="698" y="224"/>
                  </a:lnTo>
                  <a:lnTo>
                    <a:pt x="762" y="207"/>
                  </a:lnTo>
                  <a:lnTo>
                    <a:pt x="816" y="190"/>
                  </a:lnTo>
                  <a:lnTo>
                    <a:pt x="840" y="179"/>
                  </a:lnTo>
                  <a:lnTo>
                    <a:pt x="860" y="169"/>
                  </a:lnTo>
                  <a:lnTo>
                    <a:pt x="874" y="156"/>
                  </a:lnTo>
                  <a:lnTo>
                    <a:pt x="884" y="146"/>
                  </a:lnTo>
                  <a:lnTo>
                    <a:pt x="891" y="132"/>
                  </a:lnTo>
                  <a:lnTo>
                    <a:pt x="894" y="122"/>
                  </a:lnTo>
                  <a:lnTo>
                    <a:pt x="891" y="112"/>
                  </a:lnTo>
                  <a:lnTo>
                    <a:pt x="887" y="102"/>
                  </a:lnTo>
                  <a:lnTo>
                    <a:pt x="881" y="91"/>
                  </a:lnTo>
                  <a:lnTo>
                    <a:pt x="871" y="81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62"/>
            <p:cNvSpPr>
              <a:spLocks/>
            </p:cNvSpPr>
            <p:nvPr/>
          </p:nvSpPr>
          <p:spPr bwMode="auto">
            <a:xfrm>
              <a:off x="3183" y="2812"/>
              <a:ext cx="894" cy="244"/>
            </a:xfrm>
            <a:custGeom>
              <a:avLst/>
              <a:gdLst>
                <a:gd name="T0" fmla="*/ 870 w 894"/>
                <a:gd name="T1" fmla="*/ 85 h 244"/>
                <a:gd name="T2" fmla="*/ 870 w 894"/>
                <a:gd name="T3" fmla="*/ 85 h 244"/>
                <a:gd name="T4" fmla="*/ 843 w 894"/>
                <a:gd name="T5" fmla="*/ 64 h 244"/>
                <a:gd name="T6" fmla="*/ 809 w 894"/>
                <a:gd name="T7" fmla="*/ 51 h 244"/>
                <a:gd name="T8" fmla="*/ 765 w 894"/>
                <a:gd name="T9" fmla="*/ 34 h 244"/>
                <a:gd name="T10" fmla="*/ 711 w 894"/>
                <a:gd name="T11" fmla="*/ 24 h 244"/>
                <a:gd name="T12" fmla="*/ 653 w 894"/>
                <a:gd name="T13" fmla="*/ 14 h 244"/>
                <a:gd name="T14" fmla="*/ 589 w 894"/>
                <a:gd name="T15" fmla="*/ 7 h 244"/>
                <a:gd name="T16" fmla="*/ 521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9 w 894"/>
                <a:gd name="T23" fmla="*/ 3 h 244"/>
                <a:gd name="T24" fmla="*/ 274 w 894"/>
                <a:gd name="T25" fmla="*/ 10 h 244"/>
                <a:gd name="T26" fmla="*/ 196 w 894"/>
                <a:gd name="T27" fmla="*/ 20 h 244"/>
                <a:gd name="T28" fmla="*/ 132 w 894"/>
                <a:gd name="T29" fmla="*/ 37 h 244"/>
                <a:gd name="T30" fmla="*/ 78 w 894"/>
                <a:gd name="T31" fmla="*/ 54 h 244"/>
                <a:gd name="T32" fmla="*/ 54 w 894"/>
                <a:gd name="T33" fmla="*/ 64 h 244"/>
                <a:gd name="T34" fmla="*/ 37 w 894"/>
                <a:gd name="T35" fmla="*/ 74 h 244"/>
                <a:gd name="T36" fmla="*/ 20 w 894"/>
                <a:gd name="T37" fmla="*/ 85 h 244"/>
                <a:gd name="T38" fmla="*/ 10 w 894"/>
                <a:gd name="T39" fmla="*/ 98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6 h 244"/>
                <a:gd name="T50" fmla="*/ 10 w 894"/>
                <a:gd name="T51" fmla="*/ 146 h 244"/>
                <a:gd name="T52" fmla="*/ 20 w 894"/>
                <a:gd name="T53" fmla="*/ 156 h 244"/>
                <a:gd name="T54" fmla="*/ 34 w 894"/>
                <a:gd name="T55" fmla="*/ 166 h 244"/>
                <a:gd name="T56" fmla="*/ 67 w 894"/>
                <a:gd name="T57" fmla="*/ 186 h 244"/>
                <a:gd name="T58" fmla="*/ 111 w 894"/>
                <a:gd name="T59" fmla="*/ 203 h 244"/>
                <a:gd name="T60" fmla="*/ 166 w 894"/>
                <a:gd name="T61" fmla="*/ 217 h 244"/>
                <a:gd name="T62" fmla="*/ 227 w 894"/>
                <a:gd name="T63" fmla="*/ 227 h 244"/>
                <a:gd name="T64" fmla="*/ 294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8 w 894"/>
                <a:gd name="T73" fmla="*/ 240 h 244"/>
                <a:gd name="T74" fmla="*/ 623 w 894"/>
                <a:gd name="T75" fmla="*/ 234 h 244"/>
                <a:gd name="T76" fmla="*/ 697 w 894"/>
                <a:gd name="T77" fmla="*/ 224 h 244"/>
                <a:gd name="T78" fmla="*/ 765 w 894"/>
                <a:gd name="T79" fmla="*/ 207 h 244"/>
                <a:gd name="T80" fmla="*/ 819 w 894"/>
                <a:gd name="T81" fmla="*/ 190 h 244"/>
                <a:gd name="T82" fmla="*/ 840 w 894"/>
                <a:gd name="T83" fmla="*/ 179 h 244"/>
                <a:gd name="T84" fmla="*/ 860 w 894"/>
                <a:gd name="T85" fmla="*/ 169 h 244"/>
                <a:gd name="T86" fmla="*/ 873 w 894"/>
                <a:gd name="T87" fmla="*/ 159 h 244"/>
                <a:gd name="T88" fmla="*/ 887 w 894"/>
                <a:gd name="T89" fmla="*/ 146 h 244"/>
                <a:gd name="T90" fmla="*/ 894 w 894"/>
                <a:gd name="T91" fmla="*/ 135 h 244"/>
                <a:gd name="T92" fmla="*/ 894 w 894"/>
                <a:gd name="T93" fmla="*/ 122 h 244"/>
                <a:gd name="T94" fmla="*/ 894 w 894"/>
                <a:gd name="T95" fmla="*/ 122 h 244"/>
                <a:gd name="T96" fmla="*/ 894 w 894"/>
                <a:gd name="T97" fmla="*/ 112 h 244"/>
                <a:gd name="T98" fmla="*/ 890 w 894"/>
                <a:gd name="T99" fmla="*/ 102 h 244"/>
                <a:gd name="T100" fmla="*/ 880 w 894"/>
                <a:gd name="T101" fmla="*/ 91 h 244"/>
                <a:gd name="T102" fmla="*/ 870 w 894"/>
                <a:gd name="T103" fmla="*/ 85 h 244"/>
                <a:gd name="T104" fmla="*/ 870 w 894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0" y="85"/>
                  </a:moveTo>
                  <a:lnTo>
                    <a:pt x="870" y="85"/>
                  </a:lnTo>
                  <a:lnTo>
                    <a:pt x="843" y="64"/>
                  </a:lnTo>
                  <a:lnTo>
                    <a:pt x="809" y="51"/>
                  </a:lnTo>
                  <a:lnTo>
                    <a:pt x="765" y="34"/>
                  </a:lnTo>
                  <a:lnTo>
                    <a:pt x="711" y="24"/>
                  </a:lnTo>
                  <a:lnTo>
                    <a:pt x="653" y="14"/>
                  </a:lnTo>
                  <a:lnTo>
                    <a:pt x="589" y="7"/>
                  </a:lnTo>
                  <a:lnTo>
                    <a:pt x="521" y="0"/>
                  </a:lnTo>
                  <a:lnTo>
                    <a:pt x="447" y="0"/>
                  </a:lnTo>
                  <a:lnTo>
                    <a:pt x="359" y="3"/>
                  </a:lnTo>
                  <a:lnTo>
                    <a:pt x="274" y="10"/>
                  </a:lnTo>
                  <a:lnTo>
                    <a:pt x="196" y="20"/>
                  </a:lnTo>
                  <a:lnTo>
                    <a:pt x="132" y="37"/>
                  </a:lnTo>
                  <a:lnTo>
                    <a:pt x="78" y="54"/>
                  </a:lnTo>
                  <a:lnTo>
                    <a:pt x="54" y="64"/>
                  </a:lnTo>
                  <a:lnTo>
                    <a:pt x="37" y="74"/>
                  </a:lnTo>
                  <a:lnTo>
                    <a:pt x="20" y="85"/>
                  </a:lnTo>
                  <a:lnTo>
                    <a:pt x="10" y="98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6"/>
                  </a:lnTo>
                  <a:lnTo>
                    <a:pt x="20" y="156"/>
                  </a:lnTo>
                  <a:lnTo>
                    <a:pt x="34" y="166"/>
                  </a:lnTo>
                  <a:lnTo>
                    <a:pt x="67" y="186"/>
                  </a:lnTo>
                  <a:lnTo>
                    <a:pt x="111" y="203"/>
                  </a:lnTo>
                  <a:lnTo>
                    <a:pt x="166" y="217"/>
                  </a:lnTo>
                  <a:lnTo>
                    <a:pt x="227" y="227"/>
                  </a:lnTo>
                  <a:lnTo>
                    <a:pt x="294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8" y="240"/>
                  </a:lnTo>
                  <a:lnTo>
                    <a:pt x="623" y="234"/>
                  </a:lnTo>
                  <a:lnTo>
                    <a:pt x="697" y="224"/>
                  </a:lnTo>
                  <a:lnTo>
                    <a:pt x="765" y="207"/>
                  </a:lnTo>
                  <a:lnTo>
                    <a:pt x="819" y="190"/>
                  </a:lnTo>
                  <a:lnTo>
                    <a:pt x="840" y="179"/>
                  </a:lnTo>
                  <a:lnTo>
                    <a:pt x="860" y="169"/>
                  </a:lnTo>
                  <a:lnTo>
                    <a:pt x="873" y="159"/>
                  </a:lnTo>
                  <a:lnTo>
                    <a:pt x="887" y="146"/>
                  </a:lnTo>
                  <a:lnTo>
                    <a:pt x="894" y="135"/>
                  </a:lnTo>
                  <a:lnTo>
                    <a:pt x="894" y="122"/>
                  </a:lnTo>
                  <a:lnTo>
                    <a:pt x="894" y="112"/>
                  </a:lnTo>
                  <a:lnTo>
                    <a:pt x="890" y="102"/>
                  </a:lnTo>
                  <a:lnTo>
                    <a:pt x="880" y="91"/>
                  </a:lnTo>
                  <a:lnTo>
                    <a:pt x="870" y="85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63"/>
            <p:cNvSpPr>
              <a:spLocks/>
            </p:cNvSpPr>
            <p:nvPr/>
          </p:nvSpPr>
          <p:spPr bwMode="auto">
            <a:xfrm>
              <a:off x="1201" y="2528"/>
              <a:ext cx="894" cy="243"/>
            </a:xfrm>
            <a:custGeom>
              <a:avLst/>
              <a:gdLst>
                <a:gd name="T0" fmla="*/ 0 w 894"/>
                <a:gd name="T1" fmla="*/ 121 h 243"/>
                <a:gd name="T2" fmla="*/ 0 w 894"/>
                <a:gd name="T3" fmla="*/ 121 h 243"/>
                <a:gd name="T4" fmla="*/ 0 w 894"/>
                <a:gd name="T5" fmla="*/ 132 h 243"/>
                <a:gd name="T6" fmla="*/ 10 w 894"/>
                <a:gd name="T7" fmla="*/ 145 h 243"/>
                <a:gd name="T8" fmla="*/ 10 w 894"/>
                <a:gd name="T9" fmla="*/ 145 h 243"/>
                <a:gd name="T10" fmla="*/ 17 w 894"/>
                <a:gd name="T11" fmla="*/ 155 h 243"/>
                <a:gd name="T12" fmla="*/ 31 w 894"/>
                <a:gd name="T13" fmla="*/ 165 h 243"/>
                <a:gd name="T14" fmla="*/ 65 w 894"/>
                <a:gd name="T15" fmla="*/ 182 h 243"/>
                <a:gd name="T16" fmla="*/ 109 w 894"/>
                <a:gd name="T17" fmla="*/ 199 h 243"/>
                <a:gd name="T18" fmla="*/ 163 w 894"/>
                <a:gd name="T19" fmla="*/ 216 h 243"/>
                <a:gd name="T20" fmla="*/ 224 w 894"/>
                <a:gd name="T21" fmla="*/ 226 h 243"/>
                <a:gd name="T22" fmla="*/ 295 w 894"/>
                <a:gd name="T23" fmla="*/ 237 h 243"/>
                <a:gd name="T24" fmla="*/ 366 w 894"/>
                <a:gd name="T25" fmla="*/ 240 h 243"/>
                <a:gd name="T26" fmla="*/ 447 w 894"/>
                <a:gd name="T27" fmla="*/ 243 h 243"/>
                <a:gd name="T28" fmla="*/ 447 w 894"/>
                <a:gd name="T29" fmla="*/ 243 h 243"/>
                <a:gd name="T30" fmla="*/ 535 w 894"/>
                <a:gd name="T31" fmla="*/ 240 h 243"/>
                <a:gd name="T32" fmla="*/ 620 w 894"/>
                <a:gd name="T33" fmla="*/ 233 h 243"/>
                <a:gd name="T34" fmla="*/ 698 w 894"/>
                <a:gd name="T35" fmla="*/ 223 h 243"/>
                <a:gd name="T36" fmla="*/ 762 w 894"/>
                <a:gd name="T37" fmla="*/ 206 h 243"/>
                <a:gd name="T38" fmla="*/ 817 w 894"/>
                <a:gd name="T39" fmla="*/ 189 h 243"/>
                <a:gd name="T40" fmla="*/ 840 w 894"/>
                <a:gd name="T41" fmla="*/ 179 h 243"/>
                <a:gd name="T42" fmla="*/ 857 w 894"/>
                <a:gd name="T43" fmla="*/ 169 h 243"/>
                <a:gd name="T44" fmla="*/ 874 w 894"/>
                <a:gd name="T45" fmla="*/ 155 h 243"/>
                <a:gd name="T46" fmla="*/ 884 w 894"/>
                <a:gd name="T47" fmla="*/ 145 h 243"/>
                <a:gd name="T48" fmla="*/ 891 w 894"/>
                <a:gd name="T49" fmla="*/ 132 h 243"/>
                <a:gd name="T50" fmla="*/ 894 w 894"/>
                <a:gd name="T51" fmla="*/ 121 h 243"/>
                <a:gd name="T52" fmla="*/ 894 w 894"/>
                <a:gd name="T53" fmla="*/ 121 h 243"/>
                <a:gd name="T54" fmla="*/ 891 w 894"/>
                <a:gd name="T55" fmla="*/ 111 h 243"/>
                <a:gd name="T56" fmla="*/ 888 w 894"/>
                <a:gd name="T57" fmla="*/ 101 h 243"/>
                <a:gd name="T58" fmla="*/ 881 w 894"/>
                <a:gd name="T59" fmla="*/ 91 h 243"/>
                <a:gd name="T60" fmla="*/ 871 w 894"/>
                <a:gd name="T61" fmla="*/ 81 h 243"/>
                <a:gd name="T62" fmla="*/ 871 w 894"/>
                <a:gd name="T63" fmla="*/ 81 h 243"/>
                <a:gd name="T64" fmla="*/ 844 w 894"/>
                <a:gd name="T65" fmla="*/ 64 h 243"/>
                <a:gd name="T66" fmla="*/ 806 w 894"/>
                <a:gd name="T67" fmla="*/ 47 h 243"/>
                <a:gd name="T68" fmla="*/ 762 w 894"/>
                <a:gd name="T69" fmla="*/ 33 h 243"/>
                <a:gd name="T70" fmla="*/ 712 w 894"/>
                <a:gd name="T71" fmla="*/ 23 h 243"/>
                <a:gd name="T72" fmla="*/ 651 w 894"/>
                <a:gd name="T73" fmla="*/ 13 h 243"/>
                <a:gd name="T74" fmla="*/ 586 w 894"/>
                <a:gd name="T75" fmla="*/ 6 h 243"/>
                <a:gd name="T76" fmla="*/ 519 w 894"/>
                <a:gd name="T77" fmla="*/ 0 h 243"/>
                <a:gd name="T78" fmla="*/ 447 w 894"/>
                <a:gd name="T79" fmla="*/ 0 h 243"/>
                <a:gd name="T80" fmla="*/ 447 w 894"/>
                <a:gd name="T81" fmla="*/ 0 h 243"/>
                <a:gd name="T82" fmla="*/ 356 w 894"/>
                <a:gd name="T83" fmla="*/ 0 h 243"/>
                <a:gd name="T84" fmla="*/ 271 w 894"/>
                <a:gd name="T85" fmla="*/ 10 h 243"/>
                <a:gd name="T86" fmla="*/ 197 w 894"/>
                <a:gd name="T87" fmla="*/ 20 h 243"/>
                <a:gd name="T88" fmla="*/ 129 w 894"/>
                <a:gd name="T89" fmla="*/ 33 h 243"/>
                <a:gd name="T90" fmla="*/ 75 w 894"/>
                <a:gd name="T91" fmla="*/ 54 h 243"/>
                <a:gd name="T92" fmla="*/ 55 w 894"/>
                <a:gd name="T93" fmla="*/ 64 h 243"/>
                <a:gd name="T94" fmla="*/ 34 w 894"/>
                <a:gd name="T95" fmla="*/ 74 h 243"/>
                <a:gd name="T96" fmla="*/ 21 w 894"/>
                <a:gd name="T97" fmla="*/ 84 h 243"/>
                <a:gd name="T98" fmla="*/ 7 w 894"/>
                <a:gd name="T99" fmla="*/ 94 h 243"/>
                <a:gd name="T100" fmla="*/ 0 w 894"/>
                <a:gd name="T101" fmla="*/ 108 h 243"/>
                <a:gd name="T102" fmla="*/ 0 w 894"/>
                <a:gd name="T103" fmla="*/ 121 h 243"/>
                <a:gd name="T104" fmla="*/ 0 w 894"/>
                <a:gd name="T105" fmla="*/ 121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3"/>
                <a:gd name="T161" fmla="*/ 894 w 894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3">
                  <a:moveTo>
                    <a:pt x="0" y="121"/>
                  </a:moveTo>
                  <a:lnTo>
                    <a:pt x="0" y="121"/>
                  </a:lnTo>
                  <a:lnTo>
                    <a:pt x="0" y="132"/>
                  </a:lnTo>
                  <a:lnTo>
                    <a:pt x="10" y="145"/>
                  </a:lnTo>
                  <a:lnTo>
                    <a:pt x="17" y="155"/>
                  </a:lnTo>
                  <a:lnTo>
                    <a:pt x="31" y="165"/>
                  </a:lnTo>
                  <a:lnTo>
                    <a:pt x="65" y="182"/>
                  </a:lnTo>
                  <a:lnTo>
                    <a:pt x="109" y="199"/>
                  </a:lnTo>
                  <a:lnTo>
                    <a:pt x="163" y="216"/>
                  </a:lnTo>
                  <a:lnTo>
                    <a:pt x="224" y="226"/>
                  </a:lnTo>
                  <a:lnTo>
                    <a:pt x="295" y="237"/>
                  </a:lnTo>
                  <a:lnTo>
                    <a:pt x="366" y="240"/>
                  </a:lnTo>
                  <a:lnTo>
                    <a:pt x="447" y="243"/>
                  </a:lnTo>
                  <a:lnTo>
                    <a:pt x="535" y="240"/>
                  </a:lnTo>
                  <a:lnTo>
                    <a:pt x="620" y="233"/>
                  </a:lnTo>
                  <a:lnTo>
                    <a:pt x="698" y="223"/>
                  </a:lnTo>
                  <a:lnTo>
                    <a:pt x="762" y="206"/>
                  </a:lnTo>
                  <a:lnTo>
                    <a:pt x="817" y="189"/>
                  </a:lnTo>
                  <a:lnTo>
                    <a:pt x="840" y="179"/>
                  </a:lnTo>
                  <a:lnTo>
                    <a:pt x="857" y="169"/>
                  </a:lnTo>
                  <a:lnTo>
                    <a:pt x="874" y="155"/>
                  </a:lnTo>
                  <a:lnTo>
                    <a:pt x="884" y="145"/>
                  </a:lnTo>
                  <a:lnTo>
                    <a:pt x="891" y="132"/>
                  </a:lnTo>
                  <a:lnTo>
                    <a:pt x="894" y="121"/>
                  </a:lnTo>
                  <a:lnTo>
                    <a:pt x="891" y="111"/>
                  </a:lnTo>
                  <a:lnTo>
                    <a:pt x="888" y="101"/>
                  </a:lnTo>
                  <a:lnTo>
                    <a:pt x="881" y="91"/>
                  </a:lnTo>
                  <a:lnTo>
                    <a:pt x="871" y="81"/>
                  </a:lnTo>
                  <a:lnTo>
                    <a:pt x="844" y="64"/>
                  </a:lnTo>
                  <a:lnTo>
                    <a:pt x="806" y="47"/>
                  </a:lnTo>
                  <a:lnTo>
                    <a:pt x="762" y="33"/>
                  </a:lnTo>
                  <a:lnTo>
                    <a:pt x="712" y="23"/>
                  </a:lnTo>
                  <a:lnTo>
                    <a:pt x="651" y="13"/>
                  </a:lnTo>
                  <a:lnTo>
                    <a:pt x="586" y="6"/>
                  </a:lnTo>
                  <a:lnTo>
                    <a:pt x="519" y="0"/>
                  </a:lnTo>
                  <a:lnTo>
                    <a:pt x="447" y="0"/>
                  </a:lnTo>
                  <a:lnTo>
                    <a:pt x="356" y="0"/>
                  </a:lnTo>
                  <a:lnTo>
                    <a:pt x="271" y="10"/>
                  </a:lnTo>
                  <a:lnTo>
                    <a:pt x="197" y="20"/>
                  </a:lnTo>
                  <a:lnTo>
                    <a:pt x="129" y="33"/>
                  </a:lnTo>
                  <a:lnTo>
                    <a:pt x="75" y="54"/>
                  </a:lnTo>
                  <a:lnTo>
                    <a:pt x="55" y="64"/>
                  </a:lnTo>
                  <a:lnTo>
                    <a:pt x="34" y="74"/>
                  </a:lnTo>
                  <a:lnTo>
                    <a:pt x="21" y="84"/>
                  </a:lnTo>
                  <a:lnTo>
                    <a:pt x="7" y="94"/>
                  </a:lnTo>
                  <a:lnTo>
                    <a:pt x="0" y="10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64"/>
            <p:cNvSpPr>
              <a:spLocks noChangeShapeType="1"/>
            </p:cNvSpPr>
            <p:nvPr/>
          </p:nvSpPr>
          <p:spPr bwMode="auto">
            <a:xfrm flipH="1">
              <a:off x="3718" y="2450"/>
              <a:ext cx="288" cy="3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65"/>
            <p:cNvSpPr>
              <a:spLocks noChangeShapeType="1"/>
            </p:cNvSpPr>
            <p:nvPr/>
          </p:nvSpPr>
          <p:spPr bwMode="auto">
            <a:xfrm flipH="1">
              <a:off x="2546" y="2599"/>
              <a:ext cx="193" cy="24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66"/>
            <p:cNvSpPr>
              <a:spLocks noChangeShapeType="1"/>
            </p:cNvSpPr>
            <p:nvPr/>
          </p:nvSpPr>
          <p:spPr bwMode="auto">
            <a:xfrm flipH="1">
              <a:off x="1489" y="2771"/>
              <a:ext cx="102" cy="3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67"/>
            <p:cNvSpPr>
              <a:spLocks noChangeShapeType="1"/>
            </p:cNvSpPr>
            <p:nvPr/>
          </p:nvSpPr>
          <p:spPr bwMode="auto">
            <a:xfrm>
              <a:off x="1621" y="2250"/>
              <a:ext cx="14" cy="2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68"/>
            <p:cNvSpPr>
              <a:spLocks noChangeShapeType="1"/>
            </p:cNvSpPr>
            <p:nvPr/>
          </p:nvSpPr>
          <p:spPr bwMode="auto">
            <a:xfrm flipH="1" flipV="1">
              <a:off x="1621" y="2182"/>
              <a:ext cx="471" cy="2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69"/>
            <p:cNvSpPr>
              <a:spLocks noChangeShapeType="1"/>
            </p:cNvSpPr>
            <p:nvPr/>
          </p:nvSpPr>
          <p:spPr bwMode="auto">
            <a:xfrm flipH="1" flipV="1">
              <a:off x="1621" y="2182"/>
              <a:ext cx="403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70"/>
            <p:cNvSpPr>
              <a:spLocks noChangeShapeType="1"/>
            </p:cNvSpPr>
            <p:nvPr/>
          </p:nvSpPr>
          <p:spPr bwMode="auto">
            <a:xfrm flipH="1">
              <a:off x="1621" y="2182"/>
              <a:ext cx="3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71"/>
            <p:cNvSpPr>
              <a:spLocks/>
            </p:cNvSpPr>
            <p:nvPr/>
          </p:nvSpPr>
          <p:spPr bwMode="auto">
            <a:xfrm>
              <a:off x="2478" y="1857"/>
              <a:ext cx="37" cy="135"/>
            </a:xfrm>
            <a:custGeom>
              <a:avLst/>
              <a:gdLst>
                <a:gd name="T0" fmla="*/ 0 w 37"/>
                <a:gd name="T1" fmla="*/ 135 h 135"/>
                <a:gd name="T2" fmla="*/ 37 w 37"/>
                <a:gd name="T3" fmla="*/ 0 h 135"/>
                <a:gd name="T4" fmla="*/ 0 w 37"/>
                <a:gd name="T5" fmla="*/ 135 h 135"/>
                <a:gd name="T6" fmla="*/ 0 60000 65536"/>
                <a:gd name="T7" fmla="*/ 0 60000 65536"/>
                <a:gd name="T8" fmla="*/ 0 60000 65536"/>
                <a:gd name="T9" fmla="*/ 0 w 37"/>
                <a:gd name="T10" fmla="*/ 0 h 135"/>
                <a:gd name="T11" fmla="*/ 37 w 37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35">
                  <a:moveTo>
                    <a:pt x="0" y="135"/>
                  </a:moveTo>
                  <a:lnTo>
                    <a:pt x="37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72"/>
            <p:cNvSpPr>
              <a:spLocks noChangeShapeType="1"/>
            </p:cNvSpPr>
            <p:nvPr/>
          </p:nvSpPr>
          <p:spPr bwMode="auto">
            <a:xfrm flipV="1">
              <a:off x="2478" y="1857"/>
              <a:ext cx="37" cy="1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73"/>
            <p:cNvSpPr>
              <a:spLocks noChangeShapeType="1"/>
            </p:cNvSpPr>
            <p:nvPr/>
          </p:nvSpPr>
          <p:spPr bwMode="auto">
            <a:xfrm>
              <a:off x="3718" y="2399"/>
              <a:ext cx="33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74"/>
            <p:cNvSpPr>
              <a:spLocks noChangeShapeType="1"/>
            </p:cNvSpPr>
            <p:nvPr/>
          </p:nvSpPr>
          <p:spPr bwMode="auto">
            <a:xfrm>
              <a:off x="3650" y="2290"/>
              <a:ext cx="400" cy="10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75"/>
            <p:cNvSpPr>
              <a:spLocks noChangeShapeType="1"/>
            </p:cNvSpPr>
            <p:nvPr/>
          </p:nvSpPr>
          <p:spPr bwMode="auto">
            <a:xfrm>
              <a:off x="3582" y="2182"/>
              <a:ext cx="468" cy="2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76"/>
            <p:cNvSpPr>
              <a:spLocks noChangeShapeType="1"/>
            </p:cNvSpPr>
            <p:nvPr/>
          </p:nvSpPr>
          <p:spPr bwMode="auto">
            <a:xfrm flipH="1">
              <a:off x="4067" y="2084"/>
              <a:ext cx="67" cy="2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77"/>
            <p:cNvSpPr>
              <a:spLocks/>
            </p:cNvSpPr>
            <p:nvPr/>
          </p:nvSpPr>
          <p:spPr bwMode="auto">
            <a:xfrm>
              <a:off x="1554" y="2114"/>
              <a:ext cx="135" cy="136"/>
            </a:xfrm>
            <a:custGeom>
              <a:avLst/>
              <a:gdLst>
                <a:gd name="T0" fmla="*/ 0 w 135"/>
                <a:gd name="T1" fmla="*/ 68 h 136"/>
                <a:gd name="T2" fmla="*/ 0 w 135"/>
                <a:gd name="T3" fmla="*/ 68 h 136"/>
                <a:gd name="T4" fmla="*/ 6 w 135"/>
                <a:gd name="T5" fmla="*/ 88 h 136"/>
                <a:gd name="T6" fmla="*/ 16 w 135"/>
                <a:gd name="T7" fmla="*/ 109 h 136"/>
                <a:gd name="T8" fmla="*/ 16 w 135"/>
                <a:gd name="T9" fmla="*/ 109 h 136"/>
                <a:gd name="T10" fmla="*/ 27 w 135"/>
                <a:gd name="T11" fmla="*/ 119 h 136"/>
                <a:gd name="T12" fmla="*/ 37 w 135"/>
                <a:gd name="T13" fmla="*/ 129 h 136"/>
                <a:gd name="T14" fmla="*/ 54 w 135"/>
                <a:gd name="T15" fmla="*/ 132 h 136"/>
                <a:gd name="T16" fmla="*/ 67 w 135"/>
                <a:gd name="T17" fmla="*/ 136 h 136"/>
                <a:gd name="T18" fmla="*/ 67 w 135"/>
                <a:gd name="T19" fmla="*/ 136 h 136"/>
                <a:gd name="T20" fmla="*/ 84 w 135"/>
                <a:gd name="T21" fmla="*/ 132 h 136"/>
                <a:gd name="T22" fmla="*/ 94 w 135"/>
                <a:gd name="T23" fmla="*/ 129 h 136"/>
                <a:gd name="T24" fmla="*/ 108 w 135"/>
                <a:gd name="T25" fmla="*/ 122 h 136"/>
                <a:gd name="T26" fmla="*/ 118 w 135"/>
                <a:gd name="T27" fmla="*/ 115 h 136"/>
                <a:gd name="T28" fmla="*/ 125 w 135"/>
                <a:gd name="T29" fmla="*/ 105 h 136"/>
                <a:gd name="T30" fmla="*/ 132 w 135"/>
                <a:gd name="T31" fmla="*/ 95 h 136"/>
                <a:gd name="T32" fmla="*/ 135 w 135"/>
                <a:gd name="T33" fmla="*/ 82 h 136"/>
                <a:gd name="T34" fmla="*/ 135 w 135"/>
                <a:gd name="T35" fmla="*/ 68 h 136"/>
                <a:gd name="T36" fmla="*/ 135 w 135"/>
                <a:gd name="T37" fmla="*/ 68 h 136"/>
                <a:gd name="T38" fmla="*/ 135 w 135"/>
                <a:gd name="T39" fmla="*/ 51 h 136"/>
                <a:gd name="T40" fmla="*/ 128 w 135"/>
                <a:gd name="T41" fmla="*/ 38 h 136"/>
                <a:gd name="T42" fmla="*/ 121 w 135"/>
                <a:gd name="T43" fmla="*/ 24 h 136"/>
                <a:gd name="T44" fmla="*/ 108 w 135"/>
                <a:gd name="T45" fmla="*/ 14 h 136"/>
                <a:gd name="T46" fmla="*/ 108 w 135"/>
                <a:gd name="T47" fmla="*/ 14 h 136"/>
                <a:gd name="T48" fmla="*/ 91 w 135"/>
                <a:gd name="T49" fmla="*/ 4 h 136"/>
                <a:gd name="T50" fmla="*/ 67 w 135"/>
                <a:gd name="T51" fmla="*/ 0 h 136"/>
                <a:gd name="T52" fmla="*/ 67 w 135"/>
                <a:gd name="T53" fmla="*/ 0 h 136"/>
                <a:gd name="T54" fmla="*/ 54 w 135"/>
                <a:gd name="T55" fmla="*/ 0 h 136"/>
                <a:gd name="T56" fmla="*/ 44 w 135"/>
                <a:gd name="T57" fmla="*/ 4 h 136"/>
                <a:gd name="T58" fmla="*/ 30 w 135"/>
                <a:gd name="T59" fmla="*/ 10 h 136"/>
                <a:gd name="T60" fmla="*/ 20 w 135"/>
                <a:gd name="T61" fmla="*/ 21 h 136"/>
                <a:gd name="T62" fmla="*/ 13 w 135"/>
                <a:gd name="T63" fmla="*/ 31 h 136"/>
                <a:gd name="T64" fmla="*/ 6 w 135"/>
                <a:gd name="T65" fmla="*/ 41 h 136"/>
                <a:gd name="T66" fmla="*/ 3 w 135"/>
                <a:gd name="T67" fmla="*/ 55 h 136"/>
                <a:gd name="T68" fmla="*/ 0 w 135"/>
                <a:gd name="T69" fmla="*/ 68 h 136"/>
                <a:gd name="T70" fmla="*/ 0 w 135"/>
                <a:gd name="T71" fmla="*/ 68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"/>
                <a:gd name="T109" fmla="*/ 0 h 136"/>
                <a:gd name="T110" fmla="*/ 135 w 135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" h="136">
                  <a:moveTo>
                    <a:pt x="0" y="68"/>
                  </a:moveTo>
                  <a:lnTo>
                    <a:pt x="0" y="68"/>
                  </a:lnTo>
                  <a:lnTo>
                    <a:pt x="6" y="88"/>
                  </a:lnTo>
                  <a:lnTo>
                    <a:pt x="16" y="109"/>
                  </a:lnTo>
                  <a:lnTo>
                    <a:pt x="27" y="119"/>
                  </a:lnTo>
                  <a:lnTo>
                    <a:pt x="37" y="129"/>
                  </a:lnTo>
                  <a:lnTo>
                    <a:pt x="54" y="132"/>
                  </a:lnTo>
                  <a:lnTo>
                    <a:pt x="67" y="136"/>
                  </a:lnTo>
                  <a:lnTo>
                    <a:pt x="84" y="132"/>
                  </a:lnTo>
                  <a:lnTo>
                    <a:pt x="94" y="129"/>
                  </a:lnTo>
                  <a:lnTo>
                    <a:pt x="108" y="122"/>
                  </a:lnTo>
                  <a:lnTo>
                    <a:pt x="118" y="115"/>
                  </a:lnTo>
                  <a:lnTo>
                    <a:pt x="125" y="105"/>
                  </a:lnTo>
                  <a:lnTo>
                    <a:pt x="132" y="95"/>
                  </a:lnTo>
                  <a:lnTo>
                    <a:pt x="135" y="82"/>
                  </a:lnTo>
                  <a:lnTo>
                    <a:pt x="135" y="68"/>
                  </a:lnTo>
                  <a:lnTo>
                    <a:pt x="135" y="51"/>
                  </a:lnTo>
                  <a:lnTo>
                    <a:pt x="128" y="38"/>
                  </a:lnTo>
                  <a:lnTo>
                    <a:pt x="121" y="24"/>
                  </a:lnTo>
                  <a:lnTo>
                    <a:pt x="108" y="14"/>
                  </a:lnTo>
                  <a:lnTo>
                    <a:pt x="91" y="4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20" y="21"/>
                  </a:lnTo>
                  <a:lnTo>
                    <a:pt x="13" y="31"/>
                  </a:lnTo>
                  <a:lnTo>
                    <a:pt x="6" y="41"/>
                  </a:lnTo>
                  <a:lnTo>
                    <a:pt x="3" y="55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78"/>
            <p:cNvSpPr>
              <a:spLocks/>
            </p:cNvSpPr>
            <p:nvPr/>
          </p:nvSpPr>
          <p:spPr bwMode="auto">
            <a:xfrm>
              <a:off x="3982" y="2331"/>
              <a:ext cx="135" cy="136"/>
            </a:xfrm>
            <a:custGeom>
              <a:avLst/>
              <a:gdLst>
                <a:gd name="T0" fmla="*/ 108 w 135"/>
                <a:gd name="T1" fmla="*/ 14 h 136"/>
                <a:gd name="T2" fmla="*/ 108 w 135"/>
                <a:gd name="T3" fmla="*/ 14 h 136"/>
                <a:gd name="T4" fmla="*/ 88 w 135"/>
                <a:gd name="T5" fmla="*/ 3 h 136"/>
                <a:gd name="T6" fmla="*/ 68 w 135"/>
                <a:gd name="T7" fmla="*/ 0 h 136"/>
                <a:gd name="T8" fmla="*/ 68 w 135"/>
                <a:gd name="T9" fmla="*/ 0 h 136"/>
                <a:gd name="T10" fmla="*/ 54 w 135"/>
                <a:gd name="T11" fmla="*/ 0 h 136"/>
                <a:gd name="T12" fmla="*/ 41 w 135"/>
                <a:gd name="T13" fmla="*/ 3 h 136"/>
                <a:gd name="T14" fmla="*/ 30 w 135"/>
                <a:gd name="T15" fmla="*/ 10 h 136"/>
                <a:gd name="T16" fmla="*/ 20 w 135"/>
                <a:gd name="T17" fmla="*/ 20 h 136"/>
                <a:gd name="T18" fmla="*/ 10 w 135"/>
                <a:gd name="T19" fmla="*/ 31 h 136"/>
                <a:gd name="T20" fmla="*/ 3 w 135"/>
                <a:gd name="T21" fmla="*/ 41 h 136"/>
                <a:gd name="T22" fmla="*/ 0 w 135"/>
                <a:gd name="T23" fmla="*/ 54 h 136"/>
                <a:gd name="T24" fmla="*/ 0 w 135"/>
                <a:gd name="T25" fmla="*/ 68 h 136"/>
                <a:gd name="T26" fmla="*/ 0 w 135"/>
                <a:gd name="T27" fmla="*/ 68 h 136"/>
                <a:gd name="T28" fmla="*/ 3 w 135"/>
                <a:gd name="T29" fmla="*/ 88 h 136"/>
                <a:gd name="T30" fmla="*/ 13 w 135"/>
                <a:gd name="T31" fmla="*/ 108 h 136"/>
                <a:gd name="T32" fmla="*/ 13 w 135"/>
                <a:gd name="T33" fmla="*/ 108 h 136"/>
                <a:gd name="T34" fmla="*/ 24 w 135"/>
                <a:gd name="T35" fmla="*/ 119 h 136"/>
                <a:gd name="T36" fmla="*/ 37 w 135"/>
                <a:gd name="T37" fmla="*/ 129 h 136"/>
                <a:gd name="T38" fmla="*/ 51 w 135"/>
                <a:gd name="T39" fmla="*/ 132 h 136"/>
                <a:gd name="T40" fmla="*/ 68 w 135"/>
                <a:gd name="T41" fmla="*/ 136 h 136"/>
                <a:gd name="T42" fmla="*/ 68 w 135"/>
                <a:gd name="T43" fmla="*/ 136 h 136"/>
                <a:gd name="T44" fmla="*/ 81 w 135"/>
                <a:gd name="T45" fmla="*/ 132 h 136"/>
                <a:gd name="T46" fmla="*/ 95 w 135"/>
                <a:gd name="T47" fmla="*/ 129 h 136"/>
                <a:gd name="T48" fmla="*/ 105 w 135"/>
                <a:gd name="T49" fmla="*/ 122 h 136"/>
                <a:gd name="T50" fmla="*/ 115 w 135"/>
                <a:gd name="T51" fmla="*/ 115 h 136"/>
                <a:gd name="T52" fmla="*/ 122 w 135"/>
                <a:gd name="T53" fmla="*/ 105 h 136"/>
                <a:gd name="T54" fmla="*/ 129 w 135"/>
                <a:gd name="T55" fmla="*/ 95 h 136"/>
                <a:gd name="T56" fmla="*/ 132 w 135"/>
                <a:gd name="T57" fmla="*/ 81 h 136"/>
                <a:gd name="T58" fmla="*/ 135 w 135"/>
                <a:gd name="T59" fmla="*/ 68 h 136"/>
                <a:gd name="T60" fmla="*/ 135 w 135"/>
                <a:gd name="T61" fmla="*/ 68 h 136"/>
                <a:gd name="T62" fmla="*/ 132 w 135"/>
                <a:gd name="T63" fmla="*/ 51 h 136"/>
                <a:gd name="T64" fmla="*/ 129 w 135"/>
                <a:gd name="T65" fmla="*/ 37 h 136"/>
                <a:gd name="T66" fmla="*/ 118 w 135"/>
                <a:gd name="T67" fmla="*/ 24 h 136"/>
                <a:gd name="T68" fmla="*/ 108 w 135"/>
                <a:gd name="T69" fmla="*/ 14 h 136"/>
                <a:gd name="T70" fmla="*/ 108 w 135"/>
                <a:gd name="T71" fmla="*/ 14 h 1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"/>
                <a:gd name="T109" fmla="*/ 0 h 136"/>
                <a:gd name="T110" fmla="*/ 135 w 135"/>
                <a:gd name="T111" fmla="*/ 136 h 1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" h="136">
                  <a:moveTo>
                    <a:pt x="108" y="14"/>
                  </a:moveTo>
                  <a:lnTo>
                    <a:pt x="108" y="14"/>
                  </a:lnTo>
                  <a:lnTo>
                    <a:pt x="88" y="3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1" y="3"/>
                  </a:lnTo>
                  <a:lnTo>
                    <a:pt x="30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3" y="41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3" y="88"/>
                  </a:lnTo>
                  <a:lnTo>
                    <a:pt x="13" y="108"/>
                  </a:lnTo>
                  <a:lnTo>
                    <a:pt x="24" y="119"/>
                  </a:lnTo>
                  <a:lnTo>
                    <a:pt x="37" y="129"/>
                  </a:lnTo>
                  <a:lnTo>
                    <a:pt x="51" y="132"/>
                  </a:lnTo>
                  <a:lnTo>
                    <a:pt x="68" y="136"/>
                  </a:lnTo>
                  <a:lnTo>
                    <a:pt x="81" y="132"/>
                  </a:lnTo>
                  <a:lnTo>
                    <a:pt x="95" y="129"/>
                  </a:lnTo>
                  <a:lnTo>
                    <a:pt x="105" y="122"/>
                  </a:lnTo>
                  <a:lnTo>
                    <a:pt x="115" y="115"/>
                  </a:lnTo>
                  <a:lnTo>
                    <a:pt x="122" y="105"/>
                  </a:lnTo>
                  <a:lnTo>
                    <a:pt x="129" y="95"/>
                  </a:lnTo>
                  <a:lnTo>
                    <a:pt x="132" y="81"/>
                  </a:lnTo>
                  <a:lnTo>
                    <a:pt x="135" y="68"/>
                  </a:lnTo>
                  <a:lnTo>
                    <a:pt x="132" y="51"/>
                  </a:lnTo>
                  <a:lnTo>
                    <a:pt x="129" y="37"/>
                  </a:lnTo>
                  <a:lnTo>
                    <a:pt x="118" y="24"/>
                  </a:lnTo>
                  <a:lnTo>
                    <a:pt x="108" y="1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79"/>
            <p:cNvSpPr>
              <a:spLocks/>
            </p:cNvSpPr>
            <p:nvPr/>
          </p:nvSpPr>
          <p:spPr bwMode="auto">
            <a:xfrm>
              <a:off x="2058" y="1596"/>
              <a:ext cx="976" cy="244"/>
            </a:xfrm>
            <a:custGeom>
              <a:avLst/>
              <a:gdLst>
                <a:gd name="T0" fmla="*/ 952 w 976"/>
                <a:gd name="T1" fmla="*/ 85 h 244"/>
                <a:gd name="T2" fmla="*/ 952 w 976"/>
                <a:gd name="T3" fmla="*/ 85 h 244"/>
                <a:gd name="T4" fmla="*/ 925 w 976"/>
                <a:gd name="T5" fmla="*/ 68 h 244"/>
                <a:gd name="T6" fmla="*/ 884 w 976"/>
                <a:gd name="T7" fmla="*/ 51 h 244"/>
                <a:gd name="T8" fmla="*/ 837 w 976"/>
                <a:gd name="T9" fmla="*/ 37 h 244"/>
                <a:gd name="T10" fmla="*/ 779 w 976"/>
                <a:gd name="T11" fmla="*/ 24 h 244"/>
                <a:gd name="T12" fmla="*/ 715 w 976"/>
                <a:gd name="T13" fmla="*/ 14 h 244"/>
                <a:gd name="T14" fmla="*/ 644 w 976"/>
                <a:gd name="T15" fmla="*/ 7 h 244"/>
                <a:gd name="T16" fmla="*/ 569 w 976"/>
                <a:gd name="T17" fmla="*/ 0 h 244"/>
                <a:gd name="T18" fmla="*/ 488 w 976"/>
                <a:gd name="T19" fmla="*/ 0 h 244"/>
                <a:gd name="T20" fmla="*/ 488 w 976"/>
                <a:gd name="T21" fmla="*/ 0 h 244"/>
                <a:gd name="T22" fmla="*/ 390 w 976"/>
                <a:gd name="T23" fmla="*/ 4 h 244"/>
                <a:gd name="T24" fmla="*/ 298 w 976"/>
                <a:gd name="T25" fmla="*/ 10 h 244"/>
                <a:gd name="T26" fmla="*/ 214 w 976"/>
                <a:gd name="T27" fmla="*/ 20 h 244"/>
                <a:gd name="T28" fmla="*/ 142 w 976"/>
                <a:gd name="T29" fmla="*/ 34 h 244"/>
                <a:gd name="T30" fmla="*/ 85 w 976"/>
                <a:gd name="T31" fmla="*/ 54 h 244"/>
                <a:gd name="T32" fmla="*/ 58 w 976"/>
                <a:gd name="T33" fmla="*/ 65 h 244"/>
                <a:gd name="T34" fmla="*/ 37 w 976"/>
                <a:gd name="T35" fmla="*/ 75 h 244"/>
                <a:gd name="T36" fmla="*/ 21 w 976"/>
                <a:gd name="T37" fmla="*/ 85 h 244"/>
                <a:gd name="T38" fmla="*/ 10 w 976"/>
                <a:gd name="T39" fmla="*/ 98 h 244"/>
                <a:gd name="T40" fmla="*/ 4 w 976"/>
                <a:gd name="T41" fmla="*/ 109 h 244"/>
                <a:gd name="T42" fmla="*/ 0 w 976"/>
                <a:gd name="T43" fmla="*/ 122 h 244"/>
                <a:gd name="T44" fmla="*/ 0 w 976"/>
                <a:gd name="T45" fmla="*/ 122 h 244"/>
                <a:gd name="T46" fmla="*/ 4 w 976"/>
                <a:gd name="T47" fmla="*/ 132 h 244"/>
                <a:gd name="T48" fmla="*/ 10 w 976"/>
                <a:gd name="T49" fmla="*/ 146 h 244"/>
                <a:gd name="T50" fmla="*/ 10 w 976"/>
                <a:gd name="T51" fmla="*/ 146 h 244"/>
                <a:gd name="T52" fmla="*/ 17 w 976"/>
                <a:gd name="T53" fmla="*/ 156 h 244"/>
                <a:gd name="T54" fmla="*/ 31 w 976"/>
                <a:gd name="T55" fmla="*/ 166 h 244"/>
                <a:gd name="T56" fmla="*/ 68 w 976"/>
                <a:gd name="T57" fmla="*/ 183 h 244"/>
                <a:gd name="T58" fmla="*/ 115 w 976"/>
                <a:gd name="T59" fmla="*/ 200 h 244"/>
                <a:gd name="T60" fmla="*/ 176 w 976"/>
                <a:gd name="T61" fmla="*/ 217 h 244"/>
                <a:gd name="T62" fmla="*/ 244 w 976"/>
                <a:gd name="T63" fmla="*/ 227 h 244"/>
                <a:gd name="T64" fmla="*/ 319 w 976"/>
                <a:gd name="T65" fmla="*/ 237 h 244"/>
                <a:gd name="T66" fmla="*/ 400 w 976"/>
                <a:gd name="T67" fmla="*/ 241 h 244"/>
                <a:gd name="T68" fmla="*/ 488 w 976"/>
                <a:gd name="T69" fmla="*/ 244 h 244"/>
                <a:gd name="T70" fmla="*/ 488 w 976"/>
                <a:gd name="T71" fmla="*/ 244 h 244"/>
                <a:gd name="T72" fmla="*/ 586 w 976"/>
                <a:gd name="T73" fmla="*/ 241 h 244"/>
                <a:gd name="T74" fmla="*/ 678 w 976"/>
                <a:gd name="T75" fmla="*/ 234 h 244"/>
                <a:gd name="T76" fmla="*/ 759 w 976"/>
                <a:gd name="T77" fmla="*/ 224 h 244"/>
                <a:gd name="T78" fmla="*/ 833 w 976"/>
                <a:gd name="T79" fmla="*/ 207 h 244"/>
                <a:gd name="T80" fmla="*/ 891 w 976"/>
                <a:gd name="T81" fmla="*/ 190 h 244"/>
                <a:gd name="T82" fmla="*/ 918 w 976"/>
                <a:gd name="T83" fmla="*/ 180 h 244"/>
                <a:gd name="T84" fmla="*/ 938 w 976"/>
                <a:gd name="T85" fmla="*/ 169 h 244"/>
                <a:gd name="T86" fmla="*/ 952 w 976"/>
                <a:gd name="T87" fmla="*/ 159 h 244"/>
                <a:gd name="T88" fmla="*/ 965 w 976"/>
                <a:gd name="T89" fmla="*/ 146 h 244"/>
                <a:gd name="T90" fmla="*/ 972 w 976"/>
                <a:gd name="T91" fmla="*/ 136 h 244"/>
                <a:gd name="T92" fmla="*/ 976 w 976"/>
                <a:gd name="T93" fmla="*/ 122 h 244"/>
                <a:gd name="T94" fmla="*/ 976 w 976"/>
                <a:gd name="T95" fmla="*/ 122 h 244"/>
                <a:gd name="T96" fmla="*/ 976 w 976"/>
                <a:gd name="T97" fmla="*/ 112 h 244"/>
                <a:gd name="T98" fmla="*/ 969 w 976"/>
                <a:gd name="T99" fmla="*/ 102 h 244"/>
                <a:gd name="T100" fmla="*/ 962 w 976"/>
                <a:gd name="T101" fmla="*/ 95 h 244"/>
                <a:gd name="T102" fmla="*/ 952 w 976"/>
                <a:gd name="T103" fmla="*/ 85 h 244"/>
                <a:gd name="T104" fmla="*/ 952 w 976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6"/>
                <a:gd name="T160" fmla="*/ 0 h 244"/>
                <a:gd name="T161" fmla="*/ 976 w 976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6" h="244">
                  <a:moveTo>
                    <a:pt x="952" y="85"/>
                  </a:moveTo>
                  <a:lnTo>
                    <a:pt x="952" y="85"/>
                  </a:lnTo>
                  <a:lnTo>
                    <a:pt x="925" y="68"/>
                  </a:lnTo>
                  <a:lnTo>
                    <a:pt x="884" y="51"/>
                  </a:lnTo>
                  <a:lnTo>
                    <a:pt x="837" y="37"/>
                  </a:lnTo>
                  <a:lnTo>
                    <a:pt x="779" y="24"/>
                  </a:lnTo>
                  <a:lnTo>
                    <a:pt x="715" y="14"/>
                  </a:lnTo>
                  <a:lnTo>
                    <a:pt x="644" y="7"/>
                  </a:lnTo>
                  <a:lnTo>
                    <a:pt x="569" y="0"/>
                  </a:lnTo>
                  <a:lnTo>
                    <a:pt x="488" y="0"/>
                  </a:lnTo>
                  <a:lnTo>
                    <a:pt x="390" y="4"/>
                  </a:lnTo>
                  <a:lnTo>
                    <a:pt x="298" y="10"/>
                  </a:lnTo>
                  <a:lnTo>
                    <a:pt x="214" y="20"/>
                  </a:lnTo>
                  <a:lnTo>
                    <a:pt x="142" y="34"/>
                  </a:lnTo>
                  <a:lnTo>
                    <a:pt x="85" y="54"/>
                  </a:lnTo>
                  <a:lnTo>
                    <a:pt x="58" y="65"/>
                  </a:lnTo>
                  <a:lnTo>
                    <a:pt x="37" y="75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09"/>
                  </a:lnTo>
                  <a:lnTo>
                    <a:pt x="0" y="122"/>
                  </a:lnTo>
                  <a:lnTo>
                    <a:pt x="4" y="132"/>
                  </a:lnTo>
                  <a:lnTo>
                    <a:pt x="10" y="146"/>
                  </a:lnTo>
                  <a:lnTo>
                    <a:pt x="17" y="156"/>
                  </a:lnTo>
                  <a:lnTo>
                    <a:pt x="31" y="166"/>
                  </a:lnTo>
                  <a:lnTo>
                    <a:pt x="68" y="183"/>
                  </a:lnTo>
                  <a:lnTo>
                    <a:pt x="115" y="200"/>
                  </a:lnTo>
                  <a:lnTo>
                    <a:pt x="176" y="217"/>
                  </a:lnTo>
                  <a:lnTo>
                    <a:pt x="244" y="227"/>
                  </a:lnTo>
                  <a:lnTo>
                    <a:pt x="319" y="237"/>
                  </a:lnTo>
                  <a:lnTo>
                    <a:pt x="400" y="241"/>
                  </a:lnTo>
                  <a:lnTo>
                    <a:pt x="488" y="244"/>
                  </a:lnTo>
                  <a:lnTo>
                    <a:pt x="586" y="241"/>
                  </a:lnTo>
                  <a:lnTo>
                    <a:pt x="678" y="234"/>
                  </a:lnTo>
                  <a:lnTo>
                    <a:pt x="759" y="224"/>
                  </a:lnTo>
                  <a:lnTo>
                    <a:pt x="833" y="207"/>
                  </a:lnTo>
                  <a:lnTo>
                    <a:pt x="891" y="190"/>
                  </a:lnTo>
                  <a:lnTo>
                    <a:pt x="918" y="180"/>
                  </a:lnTo>
                  <a:lnTo>
                    <a:pt x="938" y="169"/>
                  </a:lnTo>
                  <a:lnTo>
                    <a:pt x="952" y="159"/>
                  </a:lnTo>
                  <a:lnTo>
                    <a:pt x="965" y="146"/>
                  </a:lnTo>
                  <a:lnTo>
                    <a:pt x="972" y="136"/>
                  </a:lnTo>
                  <a:lnTo>
                    <a:pt x="976" y="122"/>
                  </a:lnTo>
                  <a:lnTo>
                    <a:pt x="976" y="112"/>
                  </a:lnTo>
                  <a:lnTo>
                    <a:pt x="969" y="102"/>
                  </a:lnTo>
                  <a:lnTo>
                    <a:pt x="962" y="95"/>
                  </a:lnTo>
                  <a:lnTo>
                    <a:pt x="952" y="8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80"/>
            <p:cNvSpPr>
              <a:spLocks/>
            </p:cNvSpPr>
            <p:nvPr/>
          </p:nvSpPr>
          <p:spPr bwMode="auto">
            <a:xfrm>
              <a:off x="1963" y="2842"/>
              <a:ext cx="976" cy="244"/>
            </a:xfrm>
            <a:custGeom>
              <a:avLst/>
              <a:gdLst>
                <a:gd name="T0" fmla="*/ 952 w 976"/>
                <a:gd name="T1" fmla="*/ 85 h 244"/>
                <a:gd name="T2" fmla="*/ 952 w 976"/>
                <a:gd name="T3" fmla="*/ 85 h 244"/>
                <a:gd name="T4" fmla="*/ 925 w 976"/>
                <a:gd name="T5" fmla="*/ 68 h 244"/>
                <a:gd name="T6" fmla="*/ 884 w 976"/>
                <a:gd name="T7" fmla="*/ 51 h 244"/>
                <a:gd name="T8" fmla="*/ 837 w 976"/>
                <a:gd name="T9" fmla="*/ 38 h 244"/>
                <a:gd name="T10" fmla="*/ 779 w 976"/>
                <a:gd name="T11" fmla="*/ 24 h 244"/>
                <a:gd name="T12" fmla="*/ 715 w 976"/>
                <a:gd name="T13" fmla="*/ 14 h 244"/>
                <a:gd name="T14" fmla="*/ 644 w 976"/>
                <a:gd name="T15" fmla="*/ 7 h 244"/>
                <a:gd name="T16" fmla="*/ 566 w 976"/>
                <a:gd name="T17" fmla="*/ 4 h 244"/>
                <a:gd name="T18" fmla="*/ 488 w 976"/>
                <a:gd name="T19" fmla="*/ 0 h 244"/>
                <a:gd name="T20" fmla="*/ 488 w 976"/>
                <a:gd name="T21" fmla="*/ 0 h 244"/>
                <a:gd name="T22" fmla="*/ 390 w 976"/>
                <a:gd name="T23" fmla="*/ 4 h 244"/>
                <a:gd name="T24" fmla="*/ 298 w 976"/>
                <a:gd name="T25" fmla="*/ 11 h 244"/>
                <a:gd name="T26" fmla="*/ 214 w 976"/>
                <a:gd name="T27" fmla="*/ 21 h 244"/>
                <a:gd name="T28" fmla="*/ 143 w 976"/>
                <a:gd name="T29" fmla="*/ 38 h 244"/>
                <a:gd name="T30" fmla="*/ 82 w 976"/>
                <a:gd name="T31" fmla="*/ 55 h 244"/>
                <a:gd name="T32" fmla="*/ 58 w 976"/>
                <a:gd name="T33" fmla="*/ 65 h 244"/>
                <a:gd name="T34" fmla="*/ 38 w 976"/>
                <a:gd name="T35" fmla="*/ 75 h 244"/>
                <a:gd name="T36" fmla="*/ 21 w 976"/>
                <a:gd name="T37" fmla="*/ 85 h 244"/>
                <a:gd name="T38" fmla="*/ 11 w 976"/>
                <a:gd name="T39" fmla="*/ 99 h 244"/>
                <a:gd name="T40" fmla="*/ 0 w 976"/>
                <a:gd name="T41" fmla="*/ 109 h 244"/>
                <a:gd name="T42" fmla="*/ 0 w 976"/>
                <a:gd name="T43" fmla="*/ 122 h 244"/>
                <a:gd name="T44" fmla="*/ 0 w 976"/>
                <a:gd name="T45" fmla="*/ 122 h 244"/>
                <a:gd name="T46" fmla="*/ 0 w 976"/>
                <a:gd name="T47" fmla="*/ 136 h 244"/>
                <a:gd name="T48" fmla="*/ 7 w 976"/>
                <a:gd name="T49" fmla="*/ 146 h 244"/>
                <a:gd name="T50" fmla="*/ 7 w 976"/>
                <a:gd name="T51" fmla="*/ 146 h 244"/>
                <a:gd name="T52" fmla="*/ 17 w 976"/>
                <a:gd name="T53" fmla="*/ 156 h 244"/>
                <a:gd name="T54" fmla="*/ 31 w 976"/>
                <a:gd name="T55" fmla="*/ 166 h 244"/>
                <a:gd name="T56" fmla="*/ 68 w 976"/>
                <a:gd name="T57" fmla="*/ 187 h 244"/>
                <a:gd name="T58" fmla="*/ 116 w 976"/>
                <a:gd name="T59" fmla="*/ 200 h 244"/>
                <a:gd name="T60" fmla="*/ 173 w 976"/>
                <a:gd name="T61" fmla="*/ 217 h 244"/>
                <a:gd name="T62" fmla="*/ 241 w 976"/>
                <a:gd name="T63" fmla="*/ 227 h 244"/>
                <a:gd name="T64" fmla="*/ 319 w 976"/>
                <a:gd name="T65" fmla="*/ 238 h 244"/>
                <a:gd name="T66" fmla="*/ 400 w 976"/>
                <a:gd name="T67" fmla="*/ 244 h 244"/>
                <a:gd name="T68" fmla="*/ 488 w 976"/>
                <a:gd name="T69" fmla="*/ 244 h 244"/>
                <a:gd name="T70" fmla="*/ 488 w 976"/>
                <a:gd name="T71" fmla="*/ 244 h 244"/>
                <a:gd name="T72" fmla="*/ 586 w 976"/>
                <a:gd name="T73" fmla="*/ 241 h 244"/>
                <a:gd name="T74" fmla="*/ 678 w 976"/>
                <a:gd name="T75" fmla="*/ 234 h 244"/>
                <a:gd name="T76" fmla="*/ 759 w 976"/>
                <a:gd name="T77" fmla="*/ 224 h 244"/>
                <a:gd name="T78" fmla="*/ 830 w 976"/>
                <a:gd name="T79" fmla="*/ 210 h 244"/>
                <a:gd name="T80" fmla="*/ 891 w 976"/>
                <a:gd name="T81" fmla="*/ 190 h 244"/>
                <a:gd name="T82" fmla="*/ 915 w 976"/>
                <a:gd name="T83" fmla="*/ 180 h 244"/>
                <a:gd name="T84" fmla="*/ 935 w 976"/>
                <a:gd name="T85" fmla="*/ 170 h 244"/>
                <a:gd name="T86" fmla="*/ 952 w 976"/>
                <a:gd name="T87" fmla="*/ 160 h 244"/>
                <a:gd name="T88" fmla="*/ 966 w 976"/>
                <a:gd name="T89" fmla="*/ 146 h 244"/>
                <a:gd name="T90" fmla="*/ 972 w 976"/>
                <a:gd name="T91" fmla="*/ 136 h 244"/>
                <a:gd name="T92" fmla="*/ 976 w 976"/>
                <a:gd name="T93" fmla="*/ 122 h 244"/>
                <a:gd name="T94" fmla="*/ 976 w 976"/>
                <a:gd name="T95" fmla="*/ 122 h 244"/>
                <a:gd name="T96" fmla="*/ 972 w 976"/>
                <a:gd name="T97" fmla="*/ 112 h 244"/>
                <a:gd name="T98" fmla="*/ 969 w 976"/>
                <a:gd name="T99" fmla="*/ 105 h 244"/>
                <a:gd name="T100" fmla="*/ 962 w 976"/>
                <a:gd name="T101" fmla="*/ 95 h 244"/>
                <a:gd name="T102" fmla="*/ 952 w 976"/>
                <a:gd name="T103" fmla="*/ 85 h 244"/>
                <a:gd name="T104" fmla="*/ 952 w 976"/>
                <a:gd name="T105" fmla="*/ 85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6"/>
                <a:gd name="T160" fmla="*/ 0 h 244"/>
                <a:gd name="T161" fmla="*/ 976 w 976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6" h="244">
                  <a:moveTo>
                    <a:pt x="952" y="85"/>
                  </a:moveTo>
                  <a:lnTo>
                    <a:pt x="952" y="85"/>
                  </a:lnTo>
                  <a:lnTo>
                    <a:pt x="925" y="68"/>
                  </a:lnTo>
                  <a:lnTo>
                    <a:pt x="884" y="51"/>
                  </a:lnTo>
                  <a:lnTo>
                    <a:pt x="837" y="38"/>
                  </a:lnTo>
                  <a:lnTo>
                    <a:pt x="779" y="24"/>
                  </a:lnTo>
                  <a:lnTo>
                    <a:pt x="715" y="14"/>
                  </a:lnTo>
                  <a:lnTo>
                    <a:pt x="644" y="7"/>
                  </a:lnTo>
                  <a:lnTo>
                    <a:pt x="566" y="4"/>
                  </a:lnTo>
                  <a:lnTo>
                    <a:pt x="488" y="0"/>
                  </a:lnTo>
                  <a:lnTo>
                    <a:pt x="390" y="4"/>
                  </a:lnTo>
                  <a:lnTo>
                    <a:pt x="298" y="11"/>
                  </a:lnTo>
                  <a:lnTo>
                    <a:pt x="214" y="21"/>
                  </a:lnTo>
                  <a:lnTo>
                    <a:pt x="143" y="38"/>
                  </a:lnTo>
                  <a:lnTo>
                    <a:pt x="82" y="55"/>
                  </a:lnTo>
                  <a:lnTo>
                    <a:pt x="58" y="65"/>
                  </a:lnTo>
                  <a:lnTo>
                    <a:pt x="38" y="75"/>
                  </a:lnTo>
                  <a:lnTo>
                    <a:pt x="21" y="85"/>
                  </a:lnTo>
                  <a:lnTo>
                    <a:pt x="11" y="99"/>
                  </a:lnTo>
                  <a:lnTo>
                    <a:pt x="0" y="109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7" y="146"/>
                  </a:lnTo>
                  <a:lnTo>
                    <a:pt x="17" y="156"/>
                  </a:lnTo>
                  <a:lnTo>
                    <a:pt x="31" y="166"/>
                  </a:lnTo>
                  <a:lnTo>
                    <a:pt x="68" y="187"/>
                  </a:lnTo>
                  <a:lnTo>
                    <a:pt x="116" y="200"/>
                  </a:lnTo>
                  <a:lnTo>
                    <a:pt x="173" y="217"/>
                  </a:lnTo>
                  <a:lnTo>
                    <a:pt x="241" y="227"/>
                  </a:lnTo>
                  <a:lnTo>
                    <a:pt x="319" y="238"/>
                  </a:lnTo>
                  <a:lnTo>
                    <a:pt x="400" y="244"/>
                  </a:lnTo>
                  <a:lnTo>
                    <a:pt x="488" y="244"/>
                  </a:lnTo>
                  <a:lnTo>
                    <a:pt x="586" y="241"/>
                  </a:lnTo>
                  <a:lnTo>
                    <a:pt x="678" y="234"/>
                  </a:lnTo>
                  <a:lnTo>
                    <a:pt x="759" y="224"/>
                  </a:lnTo>
                  <a:lnTo>
                    <a:pt x="830" y="210"/>
                  </a:lnTo>
                  <a:lnTo>
                    <a:pt x="891" y="190"/>
                  </a:lnTo>
                  <a:lnTo>
                    <a:pt x="915" y="180"/>
                  </a:lnTo>
                  <a:lnTo>
                    <a:pt x="935" y="170"/>
                  </a:lnTo>
                  <a:lnTo>
                    <a:pt x="952" y="160"/>
                  </a:lnTo>
                  <a:lnTo>
                    <a:pt x="966" y="146"/>
                  </a:lnTo>
                  <a:lnTo>
                    <a:pt x="972" y="136"/>
                  </a:lnTo>
                  <a:lnTo>
                    <a:pt x="976" y="122"/>
                  </a:lnTo>
                  <a:lnTo>
                    <a:pt x="972" y="112"/>
                  </a:lnTo>
                  <a:lnTo>
                    <a:pt x="969" y="105"/>
                  </a:lnTo>
                  <a:lnTo>
                    <a:pt x="962" y="95"/>
                  </a:lnTo>
                  <a:lnTo>
                    <a:pt x="952" y="8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81"/>
            <p:cNvSpPr>
              <a:spLocks/>
            </p:cNvSpPr>
            <p:nvPr/>
          </p:nvSpPr>
          <p:spPr bwMode="auto">
            <a:xfrm>
              <a:off x="1086" y="3090"/>
              <a:ext cx="732" cy="352"/>
            </a:xfrm>
            <a:custGeom>
              <a:avLst/>
              <a:gdLst>
                <a:gd name="T0" fmla="*/ 688 w 732"/>
                <a:gd name="T1" fmla="*/ 95 h 352"/>
                <a:gd name="T2" fmla="*/ 688 w 732"/>
                <a:gd name="T3" fmla="*/ 95 h 352"/>
                <a:gd name="T4" fmla="*/ 661 w 732"/>
                <a:gd name="T5" fmla="*/ 74 h 352"/>
                <a:gd name="T6" fmla="*/ 630 w 732"/>
                <a:gd name="T7" fmla="*/ 54 h 352"/>
                <a:gd name="T8" fmla="*/ 596 w 732"/>
                <a:gd name="T9" fmla="*/ 40 h 352"/>
                <a:gd name="T10" fmla="*/ 556 w 732"/>
                <a:gd name="T11" fmla="*/ 27 h 352"/>
                <a:gd name="T12" fmla="*/ 512 w 732"/>
                <a:gd name="T13" fmla="*/ 17 h 352"/>
                <a:gd name="T14" fmla="*/ 464 w 732"/>
                <a:gd name="T15" fmla="*/ 6 h 352"/>
                <a:gd name="T16" fmla="*/ 417 w 732"/>
                <a:gd name="T17" fmla="*/ 3 h 352"/>
                <a:gd name="T18" fmla="*/ 366 w 732"/>
                <a:gd name="T19" fmla="*/ 0 h 352"/>
                <a:gd name="T20" fmla="*/ 366 w 732"/>
                <a:gd name="T21" fmla="*/ 0 h 352"/>
                <a:gd name="T22" fmla="*/ 291 w 732"/>
                <a:gd name="T23" fmla="*/ 3 h 352"/>
                <a:gd name="T24" fmla="*/ 224 w 732"/>
                <a:gd name="T25" fmla="*/ 13 h 352"/>
                <a:gd name="T26" fmla="*/ 159 w 732"/>
                <a:gd name="T27" fmla="*/ 30 h 352"/>
                <a:gd name="T28" fmla="*/ 105 w 732"/>
                <a:gd name="T29" fmla="*/ 50 h 352"/>
                <a:gd name="T30" fmla="*/ 81 w 732"/>
                <a:gd name="T31" fmla="*/ 64 h 352"/>
                <a:gd name="T32" fmla="*/ 61 w 732"/>
                <a:gd name="T33" fmla="*/ 78 h 352"/>
                <a:gd name="T34" fmla="*/ 44 w 732"/>
                <a:gd name="T35" fmla="*/ 91 h 352"/>
                <a:gd name="T36" fmla="*/ 27 w 732"/>
                <a:gd name="T37" fmla="*/ 108 h 352"/>
                <a:gd name="T38" fmla="*/ 14 w 732"/>
                <a:gd name="T39" fmla="*/ 125 h 352"/>
                <a:gd name="T40" fmla="*/ 7 w 732"/>
                <a:gd name="T41" fmla="*/ 142 h 352"/>
                <a:gd name="T42" fmla="*/ 0 w 732"/>
                <a:gd name="T43" fmla="*/ 159 h 352"/>
                <a:gd name="T44" fmla="*/ 0 w 732"/>
                <a:gd name="T45" fmla="*/ 176 h 352"/>
                <a:gd name="T46" fmla="*/ 0 w 732"/>
                <a:gd name="T47" fmla="*/ 176 h 352"/>
                <a:gd name="T48" fmla="*/ 0 w 732"/>
                <a:gd name="T49" fmla="*/ 196 h 352"/>
                <a:gd name="T50" fmla="*/ 7 w 732"/>
                <a:gd name="T51" fmla="*/ 213 h 352"/>
                <a:gd name="T52" fmla="*/ 17 w 732"/>
                <a:gd name="T53" fmla="*/ 230 h 352"/>
                <a:gd name="T54" fmla="*/ 27 w 732"/>
                <a:gd name="T55" fmla="*/ 247 h 352"/>
                <a:gd name="T56" fmla="*/ 27 w 732"/>
                <a:gd name="T57" fmla="*/ 247 h 352"/>
                <a:gd name="T58" fmla="*/ 54 w 732"/>
                <a:gd name="T59" fmla="*/ 267 h 352"/>
                <a:gd name="T60" fmla="*/ 85 w 732"/>
                <a:gd name="T61" fmla="*/ 288 h 352"/>
                <a:gd name="T62" fmla="*/ 119 w 732"/>
                <a:gd name="T63" fmla="*/ 308 h 352"/>
                <a:gd name="T64" fmla="*/ 163 w 732"/>
                <a:gd name="T65" fmla="*/ 321 h 352"/>
                <a:gd name="T66" fmla="*/ 207 w 732"/>
                <a:gd name="T67" fmla="*/ 335 h 352"/>
                <a:gd name="T68" fmla="*/ 258 w 732"/>
                <a:gd name="T69" fmla="*/ 345 h 352"/>
                <a:gd name="T70" fmla="*/ 308 w 732"/>
                <a:gd name="T71" fmla="*/ 352 h 352"/>
                <a:gd name="T72" fmla="*/ 366 w 732"/>
                <a:gd name="T73" fmla="*/ 352 h 352"/>
                <a:gd name="T74" fmla="*/ 366 w 732"/>
                <a:gd name="T75" fmla="*/ 352 h 352"/>
                <a:gd name="T76" fmla="*/ 437 w 732"/>
                <a:gd name="T77" fmla="*/ 349 h 352"/>
                <a:gd name="T78" fmla="*/ 508 w 732"/>
                <a:gd name="T79" fmla="*/ 338 h 352"/>
                <a:gd name="T80" fmla="*/ 569 w 732"/>
                <a:gd name="T81" fmla="*/ 321 h 352"/>
                <a:gd name="T82" fmla="*/ 623 w 732"/>
                <a:gd name="T83" fmla="*/ 301 h 352"/>
                <a:gd name="T84" fmla="*/ 647 w 732"/>
                <a:gd name="T85" fmla="*/ 288 h 352"/>
                <a:gd name="T86" fmla="*/ 667 w 732"/>
                <a:gd name="T87" fmla="*/ 274 h 352"/>
                <a:gd name="T88" fmla="*/ 688 w 732"/>
                <a:gd name="T89" fmla="*/ 260 h 352"/>
                <a:gd name="T90" fmla="*/ 701 w 732"/>
                <a:gd name="T91" fmla="*/ 244 h 352"/>
                <a:gd name="T92" fmla="*/ 715 w 732"/>
                <a:gd name="T93" fmla="*/ 230 h 352"/>
                <a:gd name="T94" fmla="*/ 722 w 732"/>
                <a:gd name="T95" fmla="*/ 213 h 352"/>
                <a:gd name="T96" fmla="*/ 728 w 732"/>
                <a:gd name="T97" fmla="*/ 193 h 352"/>
                <a:gd name="T98" fmla="*/ 732 w 732"/>
                <a:gd name="T99" fmla="*/ 176 h 352"/>
                <a:gd name="T100" fmla="*/ 732 w 732"/>
                <a:gd name="T101" fmla="*/ 176 h 352"/>
                <a:gd name="T102" fmla="*/ 728 w 732"/>
                <a:gd name="T103" fmla="*/ 155 h 352"/>
                <a:gd name="T104" fmla="*/ 718 w 732"/>
                <a:gd name="T105" fmla="*/ 132 h 352"/>
                <a:gd name="T106" fmla="*/ 705 w 732"/>
                <a:gd name="T107" fmla="*/ 111 h 352"/>
                <a:gd name="T108" fmla="*/ 688 w 732"/>
                <a:gd name="T109" fmla="*/ 95 h 352"/>
                <a:gd name="T110" fmla="*/ 688 w 732"/>
                <a:gd name="T111" fmla="*/ 95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2"/>
                <a:gd name="T169" fmla="*/ 0 h 352"/>
                <a:gd name="T170" fmla="*/ 732 w 732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2" h="352">
                  <a:moveTo>
                    <a:pt x="688" y="95"/>
                  </a:moveTo>
                  <a:lnTo>
                    <a:pt x="688" y="95"/>
                  </a:lnTo>
                  <a:lnTo>
                    <a:pt x="661" y="74"/>
                  </a:lnTo>
                  <a:lnTo>
                    <a:pt x="630" y="54"/>
                  </a:lnTo>
                  <a:lnTo>
                    <a:pt x="596" y="40"/>
                  </a:lnTo>
                  <a:lnTo>
                    <a:pt x="556" y="27"/>
                  </a:lnTo>
                  <a:lnTo>
                    <a:pt x="512" y="17"/>
                  </a:lnTo>
                  <a:lnTo>
                    <a:pt x="464" y="6"/>
                  </a:lnTo>
                  <a:lnTo>
                    <a:pt x="417" y="3"/>
                  </a:lnTo>
                  <a:lnTo>
                    <a:pt x="366" y="0"/>
                  </a:lnTo>
                  <a:lnTo>
                    <a:pt x="291" y="3"/>
                  </a:lnTo>
                  <a:lnTo>
                    <a:pt x="224" y="13"/>
                  </a:lnTo>
                  <a:lnTo>
                    <a:pt x="159" y="30"/>
                  </a:lnTo>
                  <a:lnTo>
                    <a:pt x="105" y="50"/>
                  </a:lnTo>
                  <a:lnTo>
                    <a:pt x="81" y="64"/>
                  </a:lnTo>
                  <a:lnTo>
                    <a:pt x="61" y="78"/>
                  </a:lnTo>
                  <a:lnTo>
                    <a:pt x="44" y="91"/>
                  </a:lnTo>
                  <a:lnTo>
                    <a:pt x="27" y="108"/>
                  </a:lnTo>
                  <a:lnTo>
                    <a:pt x="14" y="125"/>
                  </a:lnTo>
                  <a:lnTo>
                    <a:pt x="7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7" y="213"/>
                  </a:lnTo>
                  <a:lnTo>
                    <a:pt x="17" y="230"/>
                  </a:lnTo>
                  <a:lnTo>
                    <a:pt x="27" y="247"/>
                  </a:lnTo>
                  <a:lnTo>
                    <a:pt x="54" y="267"/>
                  </a:lnTo>
                  <a:lnTo>
                    <a:pt x="85" y="288"/>
                  </a:lnTo>
                  <a:lnTo>
                    <a:pt x="119" y="308"/>
                  </a:lnTo>
                  <a:lnTo>
                    <a:pt x="163" y="321"/>
                  </a:lnTo>
                  <a:lnTo>
                    <a:pt x="207" y="335"/>
                  </a:lnTo>
                  <a:lnTo>
                    <a:pt x="258" y="345"/>
                  </a:lnTo>
                  <a:lnTo>
                    <a:pt x="308" y="352"/>
                  </a:lnTo>
                  <a:lnTo>
                    <a:pt x="366" y="352"/>
                  </a:lnTo>
                  <a:lnTo>
                    <a:pt x="437" y="349"/>
                  </a:lnTo>
                  <a:lnTo>
                    <a:pt x="508" y="338"/>
                  </a:lnTo>
                  <a:lnTo>
                    <a:pt x="569" y="321"/>
                  </a:lnTo>
                  <a:lnTo>
                    <a:pt x="623" y="301"/>
                  </a:lnTo>
                  <a:lnTo>
                    <a:pt x="647" y="288"/>
                  </a:lnTo>
                  <a:lnTo>
                    <a:pt x="667" y="274"/>
                  </a:lnTo>
                  <a:lnTo>
                    <a:pt x="688" y="260"/>
                  </a:lnTo>
                  <a:lnTo>
                    <a:pt x="701" y="244"/>
                  </a:lnTo>
                  <a:lnTo>
                    <a:pt x="715" y="230"/>
                  </a:lnTo>
                  <a:lnTo>
                    <a:pt x="722" y="213"/>
                  </a:lnTo>
                  <a:lnTo>
                    <a:pt x="728" y="193"/>
                  </a:lnTo>
                  <a:lnTo>
                    <a:pt x="732" y="176"/>
                  </a:lnTo>
                  <a:lnTo>
                    <a:pt x="728" y="155"/>
                  </a:lnTo>
                  <a:lnTo>
                    <a:pt x="718" y="132"/>
                  </a:lnTo>
                  <a:lnTo>
                    <a:pt x="705" y="111"/>
                  </a:lnTo>
                  <a:lnTo>
                    <a:pt x="688" y="9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82"/>
            <p:cNvSpPr>
              <a:spLocks/>
            </p:cNvSpPr>
            <p:nvPr/>
          </p:nvSpPr>
          <p:spPr bwMode="auto">
            <a:xfrm>
              <a:off x="3725" y="1820"/>
              <a:ext cx="894" cy="244"/>
            </a:xfrm>
            <a:custGeom>
              <a:avLst/>
              <a:gdLst>
                <a:gd name="T0" fmla="*/ 870 w 894"/>
                <a:gd name="T1" fmla="*/ 81 h 244"/>
                <a:gd name="T2" fmla="*/ 870 w 894"/>
                <a:gd name="T3" fmla="*/ 81 h 244"/>
                <a:gd name="T4" fmla="*/ 843 w 894"/>
                <a:gd name="T5" fmla="*/ 64 h 244"/>
                <a:gd name="T6" fmla="*/ 806 w 894"/>
                <a:gd name="T7" fmla="*/ 47 h 244"/>
                <a:gd name="T8" fmla="*/ 762 w 894"/>
                <a:gd name="T9" fmla="*/ 34 h 244"/>
                <a:gd name="T10" fmla="*/ 711 w 894"/>
                <a:gd name="T11" fmla="*/ 23 h 244"/>
                <a:gd name="T12" fmla="*/ 650 w 894"/>
                <a:gd name="T13" fmla="*/ 13 h 244"/>
                <a:gd name="T14" fmla="*/ 589 w 894"/>
                <a:gd name="T15" fmla="*/ 6 h 244"/>
                <a:gd name="T16" fmla="*/ 518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5 w 894"/>
                <a:gd name="T23" fmla="*/ 0 h 244"/>
                <a:gd name="T24" fmla="*/ 274 w 894"/>
                <a:gd name="T25" fmla="*/ 10 h 244"/>
                <a:gd name="T26" fmla="*/ 196 w 894"/>
                <a:gd name="T27" fmla="*/ 20 h 244"/>
                <a:gd name="T28" fmla="*/ 132 w 894"/>
                <a:gd name="T29" fmla="*/ 34 h 244"/>
                <a:gd name="T30" fmla="*/ 74 w 894"/>
                <a:gd name="T31" fmla="*/ 54 h 244"/>
                <a:gd name="T32" fmla="*/ 54 w 894"/>
                <a:gd name="T33" fmla="*/ 64 h 244"/>
                <a:gd name="T34" fmla="*/ 33 w 894"/>
                <a:gd name="T35" fmla="*/ 74 h 244"/>
                <a:gd name="T36" fmla="*/ 20 w 894"/>
                <a:gd name="T37" fmla="*/ 84 h 244"/>
                <a:gd name="T38" fmla="*/ 10 w 894"/>
                <a:gd name="T39" fmla="*/ 95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5 h 244"/>
                <a:gd name="T50" fmla="*/ 10 w 894"/>
                <a:gd name="T51" fmla="*/ 145 h 244"/>
                <a:gd name="T52" fmla="*/ 20 w 894"/>
                <a:gd name="T53" fmla="*/ 155 h 244"/>
                <a:gd name="T54" fmla="*/ 30 w 894"/>
                <a:gd name="T55" fmla="*/ 166 h 244"/>
                <a:gd name="T56" fmla="*/ 64 w 894"/>
                <a:gd name="T57" fmla="*/ 186 h 244"/>
                <a:gd name="T58" fmla="*/ 108 w 894"/>
                <a:gd name="T59" fmla="*/ 199 h 244"/>
                <a:gd name="T60" fmla="*/ 162 w 894"/>
                <a:gd name="T61" fmla="*/ 216 h 244"/>
                <a:gd name="T62" fmla="*/ 223 w 894"/>
                <a:gd name="T63" fmla="*/ 227 h 244"/>
                <a:gd name="T64" fmla="*/ 294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5 w 894"/>
                <a:gd name="T73" fmla="*/ 240 h 244"/>
                <a:gd name="T74" fmla="*/ 619 w 894"/>
                <a:gd name="T75" fmla="*/ 233 h 244"/>
                <a:gd name="T76" fmla="*/ 697 w 894"/>
                <a:gd name="T77" fmla="*/ 223 h 244"/>
                <a:gd name="T78" fmla="*/ 762 w 894"/>
                <a:gd name="T79" fmla="*/ 206 h 244"/>
                <a:gd name="T80" fmla="*/ 816 w 894"/>
                <a:gd name="T81" fmla="*/ 189 h 244"/>
                <a:gd name="T82" fmla="*/ 839 w 894"/>
                <a:gd name="T83" fmla="*/ 179 h 244"/>
                <a:gd name="T84" fmla="*/ 860 w 894"/>
                <a:gd name="T85" fmla="*/ 169 h 244"/>
                <a:gd name="T86" fmla="*/ 873 w 894"/>
                <a:gd name="T87" fmla="*/ 155 h 244"/>
                <a:gd name="T88" fmla="*/ 884 w 894"/>
                <a:gd name="T89" fmla="*/ 145 h 244"/>
                <a:gd name="T90" fmla="*/ 890 w 894"/>
                <a:gd name="T91" fmla="*/ 132 h 244"/>
                <a:gd name="T92" fmla="*/ 894 w 894"/>
                <a:gd name="T93" fmla="*/ 122 h 244"/>
                <a:gd name="T94" fmla="*/ 894 w 894"/>
                <a:gd name="T95" fmla="*/ 122 h 244"/>
                <a:gd name="T96" fmla="*/ 890 w 894"/>
                <a:gd name="T97" fmla="*/ 111 h 244"/>
                <a:gd name="T98" fmla="*/ 887 w 894"/>
                <a:gd name="T99" fmla="*/ 101 h 244"/>
                <a:gd name="T100" fmla="*/ 880 w 894"/>
                <a:gd name="T101" fmla="*/ 91 h 244"/>
                <a:gd name="T102" fmla="*/ 870 w 894"/>
                <a:gd name="T103" fmla="*/ 81 h 244"/>
                <a:gd name="T104" fmla="*/ 870 w 894"/>
                <a:gd name="T105" fmla="*/ 81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0" y="81"/>
                  </a:moveTo>
                  <a:lnTo>
                    <a:pt x="870" y="81"/>
                  </a:lnTo>
                  <a:lnTo>
                    <a:pt x="843" y="64"/>
                  </a:lnTo>
                  <a:lnTo>
                    <a:pt x="806" y="47"/>
                  </a:lnTo>
                  <a:lnTo>
                    <a:pt x="762" y="34"/>
                  </a:lnTo>
                  <a:lnTo>
                    <a:pt x="711" y="23"/>
                  </a:lnTo>
                  <a:lnTo>
                    <a:pt x="650" y="13"/>
                  </a:lnTo>
                  <a:lnTo>
                    <a:pt x="589" y="6"/>
                  </a:lnTo>
                  <a:lnTo>
                    <a:pt x="518" y="0"/>
                  </a:lnTo>
                  <a:lnTo>
                    <a:pt x="447" y="0"/>
                  </a:lnTo>
                  <a:lnTo>
                    <a:pt x="355" y="0"/>
                  </a:lnTo>
                  <a:lnTo>
                    <a:pt x="274" y="10"/>
                  </a:lnTo>
                  <a:lnTo>
                    <a:pt x="196" y="20"/>
                  </a:lnTo>
                  <a:lnTo>
                    <a:pt x="132" y="34"/>
                  </a:lnTo>
                  <a:lnTo>
                    <a:pt x="74" y="54"/>
                  </a:lnTo>
                  <a:lnTo>
                    <a:pt x="54" y="64"/>
                  </a:lnTo>
                  <a:lnTo>
                    <a:pt x="33" y="74"/>
                  </a:lnTo>
                  <a:lnTo>
                    <a:pt x="20" y="84"/>
                  </a:lnTo>
                  <a:lnTo>
                    <a:pt x="10" y="95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5"/>
                  </a:lnTo>
                  <a:lnTo>
                    <a:pt x="20" y="155"/>
                  </a:lnTo>
                  <a:lnTo>
                    <a:pt x="30" y="166"/>
                  </a:lnTo>
                  <a:lnTo>
                    <a:pt x="64" y="186"/>
                  </a:lnTo>
                  <a:lnTo>
                    <a:pt x="108" y="199"/>
                  </a:lnTo>
                  <a:lnTo>
                    <a:pt x="162" y="216"/>
                  </a:lnTo>
                  <a:lnTo>
                    <a:pt x="223" y="227"/>
                  </a:lnTo>
                  <a:lnTo>
                    <a:pt x="294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5" y="240"/>
                  </a:lnTo>
                  <a:lnTo>
                    <a:pt x="619" y="233"/>
                  </a:lnTo>
                  <a:lnTo>
                    <a:pt x="697" y="223"/>
                  </a:lnTo>
                  <a:lnTo>
                    <a:pt x="762" y="206"/>
                  </a:lnTo>
                  <a:lnTo>
                    <a:pt x="816" y="189"/>
                  </a:lnTo>
                  <a:lnTo>
                    <a:pt x="839" y="179"/>
                  </a:lnTo>
                  <a:lnTo>
                    <a:pt x="860" y="169"/>
                  </a:lnTo>
                  <a:lnTo>
                    <a:pt x="873" y="155"/>
                  </a:lnTo>
                  <a:lnTo>
                    <a:pt x="884" y="145"/>
                  </a:lnTo>
                  <a:lnTo>
                    <a:pt x="890" y="132"/>
                  </a:lnTo>
                  <a:lnTo>
                    <a:pt x="894" y="122"/>
                  </a:lnTo>
                  <a:lnTo>
                    <a:pt x="890" y="111"/>
                  </a:lnTo>
                  <a:lnTo>
                    <a:pt x="887" y="101"/>
                  </a:lnTo>
                  <a:lnTo>
                    <a:pt x="880" y="91"/>
                  </a:lnTo>
                  <a:lnTo>
                    <a:pt x="870" y="8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83"/>
            <p:cNvSpPr>
              <a:spLocks/>
            </p:cNvSpPr>
            <p:nvPr/>
          </p:nvSpPr>
          <p:spPr bwMode="auto">
            <a:xfrm>
              <a:off x="3169" y="2792"/>
              <a:ext cx="894" cy="244"/>
            </a:xfrm>
            <a:custGeom>
              <a:avLst/>
              <a:gdLst>
                <a:gd name="T0" fmla="*/ 871 w 894"/>
                <a:gd name="T1" fmla="*/ 84 h 244"/>
                <a:gd name="T2" fmla="*/ 871 w 894"/>
                <a:gd name="T3" fmla="*/ 84 h 244"/>
                <a:gd name="T4" fmla="*/ 843 w 894"/>
                <a:gd name="T5" fmla="*/ 64 h 244"/>
                <a:gd name="T6" fmla="*/ 810 w 894"/>
                <a:gd name="T7" fmla="*/ 50 h 244"/>
                <a:gd name="T8" fmla="*/ 766 w 894"/>
                <a:gd name="T9" fmla="*/ 34 h 244"/>
                <a:gd name="T10" fmla="*/ 711 w 894"/>
                <a:gd name="T11" fmla="*/ 23 h 244"/>
                <a:gd name="T12" fmla="*/ 654 w 894"/>
                <a:gd name="T13" fmla="*/ 13 h 244"/>
                <a:gd name="T14" fmla="*/ 589 w 894"/>
                <a:gd name="T15" fmla="*/ 6 h 244"/>
                <a:gd name="T16" fmla="*/ 522 w 894"/>
                <a:gd name="T17" fmla="*/ 0 h 244"/>
                <a:gd name="T18" fmla="*/ 447 w 894"/>
                <a:gd name="T19" fmla="*/ 0 h 244"/>
                <a:gd name="T20" fmla="*/ 447 w 894"/>
                <a:gd name="T21" fmla="*/ 0 h 244"/>
                <a:gd name="T22" fmla="*/ 359 w 894"/>
                <a:gd name="T23" fmla="*/ 3 h 244"/>
                <a:gd name="T24" fmla="*/ 274 w 894"/>
                <a:gd name="T25" fmla="*/ 10 h 244"/>
                <a:gd name="T26" fmla="*/ 197 w 894"/>
                <a:gd name="T27" fmla="*/ 20 h 244"/>
                <a:gd name="T28" fmla="*/ 132 w 894"/>
                <a:gd name="T29" fmla="*/ 37 h 244"/>
                <a:gd name="T30" fmla="*/ 78 w 894"/>
                <a:gd name="T31" fmla="*/ 54 h 244"/>
                <a:gd name="T32" fmla="*/ 54 w 894"/>
                <a:gd name="T33" fmla="*/ 64 h 244"/>
                <a:gd name="T34" fmla="*/ 37 w 894"/>
                <a:gd name="T35" fmla="*/ 74 h 244"/>
                <a:gd name="T36" fmla="*/ 20 w 894"/>
                <a:gd name="T37" fmla="*/ 84 h 244"/>
                <a:gd name="T38" fmla="*/ 10 w 894"/>
                <a:gd name="T39" fmla="*/ 98 h 244"/>
                <a:gd name="T40" fmla="*/ 3 w 894"/>
                <a:gd name="T41" fmla="*/ 108 h 244"/>
                <a:gd name="T42" fmla="*/ 0 w 894"/>
                <a:gd name="T43" fmla="*/ 122 h 244"/>
                <a:gd name="T44" fmla="*/ 0 w 894"/>
                <a:gd name="T45" fmla="*/ 122 h 244"/>
                <a:gd name="T46" fmla="*/ 3 w 894"/>
                <a:gd name="T47" fmla="*/ 135 h 244"/>
                <a:gd name="T48" fmla="*/ 10 w 894"/>
                <a:gd name="T49" fmla="*/ 145 h 244"/>
                <a:gd name="T50" fmla="*/ 10 w 894"/>
                <a:gd name="T51" fmla="*/ 145 h 244"/>
                <a:gd name="T52" fmla="*/ 20 w 894"/>
                <a:gd name="T53" fmla="*/ 155 h 244"/>
                <a:gd name="T54" fmla="*/ 34 w 894"/>
                <a:gd name="T55" fmla="*/ 166 h 244"/>
                <a:gd name="T56" fmla="*/ 68 w 894"/>
                <a:gd name="T57" fmla="*/ 186 h 244"/>
                <a:gd name="T58" fmla="*/ 112 w 894"/>
                <a:gd name="T59" fmla="*/ 203 h 244"/>
                <a:gd name="T60" fmla="*/ 166 w 894"/>
                <a:gd name="T61" fmla="*/ 216 h 244"/>
                <a:gd name="T62" fmla="*/ 227 w 894"/>
                <a:gd name="T63" fmla="*/ 227 h 244"/>
                <a:gd name="T64" fmla="*/ 295 w 894"/>
                <a:gd name="T65" fmla="*/ 237 h 244"/>
                <a:gd name="T66" fmla="*/ 369 w 894"/>
                <a:gd name="T67" fmla="*/ 240 h 244"/>
                <a:gd name="T68" fmla="*/ 447 w 894"/>
                <a:gd name="T69" fmla="*/ 244 h 244"/>
                <a:gd name="T70" fmla="*/ 447 w 894"/>
                <a:gd name="T71" fmla="*/ 244 h 244"/>
                <a:gd name="T72" fmla="*/ 539 w 894"/>
                <a:gd name="T73" fmla="*/ 240 h 244"/>
                <a:gd name="T74" fmla="*/ 623 w 894"/>
                <a:gd name="T75" fmla="*/ 233 h 244"/>
                <a:gd name="T76" fmla="*/ 698 w 894"/>
                <a:gd name="T77" fmla="*/ 223 h 244"/>
                <a:gd name="T78" fmla="*/ 766 w 894"/>
                <a:gd name="T79" fmla="*/ 206 h 244"/>
                <a:gd name="T80" fmla="*/ 820 w 894"/>
                <a:gd name="T81" fmla="*/ 189 h 244"/>
                <a:gd name="T82" fmla="*/ 840 w 894"/>
                <a:gd name="T83" fmla="*/ 179 h 244"/>
                <a:gd name="T84" fmla="*/ 860 w 894"/>
                <a:gd name="T85" fmla="*/ 169 h 244"/>
                <a:gd name="T86" fmla="*/ 874 w 894"/>
                <a:gd name="T87" fmla="*/ 159 h 244"/>
                <a:gd name="T88" fmla="*/ 887 w 894"/>
                <a:gd name="T89" fmla="*/ 145 h 244"/>
                <a:gd name="T90" fmla="*/ 894 w 894"/>
                <a:gd name="T91" fmla="*/ 135 h 244"/>
                <a:gd name="T92" fmla="*/ 894 w 894"/>
                <a:gd name="T93" fmla="*/ 122 h 244"/>
                <a:gd name="T94" fmla="*/ 894 w 894"/>
                <a:gd name="T95" fmla="*/ 122 h 244"/>
                <a:gd name="T96" fmla="*/ 894 w 894"/>
                <a:gd name="T97" fmla="*/ 111 h 244"/>
                <a:gd name="T98" fmla="*/ 891 w 894"/>
                <a:gd name="T99" fmla="*/ 101 h 244"/>
                <a:gd name="T100" fmla="*/ 881 w 894"/>
                <a:gd name="T101" fmla="*/ 91 h 244"/>
                <a:gd name="T102" fmla="*/ 871 w 894"/>
                <a:gd name="T103" fmla="*/ 84 h 244"/>
                <a:gd name="T104" fmla="*/ 871 w 894"/>
                <a:gd name="T105" fmla="*/ 84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871" y="84"/>
                  </a:moveTo>
                  <a:lnTo>
                    <a:pt x="871" y="84"/>
                  </a:lnTo>
                  <a:lnTo>
                    <a:pt x="843" y="64"/>
                  </a:lnTo>
                  <a:lnTo>
                    <a:pt x="810" y="50"/>
                  </a:lnTo>
                  <a:lnTo>
                    <a:pt x="766" y="34"/>
                  </a:lnTo>
                  <a:lnTo>
                    <a:pt x="711" y="23"/>
                  </a:lnTo>
                  <a:lnTo>
                    <a:pt x="654" y="13"/>
                  </a:lnTo>
                  <a:lnTo>
                    <a:pt x="589" y="6"/>
                  </a:lnTo>
                  <a:lnTo>
                    <a:pt x="522" y="0"/>
                  </a:lnTo>
                  <a:lnTo>
                    <a:pt x="447" y="0"/>
                  </a:lnTo>
                  <a:lnTo>
                    <a:pt x="359" y="3"/>
                  </a:lnTo>
                  <a:lnTo>
                    <a:pt x="274" y="10"/>
                  </a:lnTo>
                  <a:lnTo>
                    <a:pt x="197" y="20"/>
                  </a:lnTo>
                  <a:lnTo>
                    <a:pt x="132" y="37"/>
                  </a:lnTo>
                  <a:lnTo>
                    <a:pt x="78" y="54"/>
                  </a:lnTo>
                  <a:lnTo>
                    <a:pt x="54" y="64"/>
                  </a:lnTo>
                  <a:lnTo>
                    <a:pt x="37" y="74"/>
                  </a:lnTo>
                  <a:lnTo>
                    <a:pt x="20" y="84"/>
                  </a:lnTo>
                  <a:lnTo>
                    <a:pt x="10" y="98"/>
                  </a:lnTo>
                  <a:lnTo>
                    <a:pt x="3" y="108"/>
                  </a:lnTo>
                  <a:lnTo>
                    <a:pt x="0" y="122"/>
                  </a:lnTo>
                  <a:lnTo>
                    <a:pt x="3" y="135"/>
                  </a:lnTo>
                  <a:lnTo>
                    <a:pt x="10" y="145"/>
                  </a:lnTo>
                  <a:lnTo>
                    <a:pt x="20" y="155"/>
                  </a:lnTo>
                  <a:lnTo>
                    <a:pt x="34" y="166"/>
                  </a:lnTo>
                  <a:lnTo>
                    <a:pt x="68" y="186"/>
                  </a:lnTo>
                  <a:lnTo>
                    <a:pt x="112" y="203"/>
                  </a:lnTo>
                  <a:lnTo>
                    <a:pt x="166" y="216"/>
                  </a:lnTo>
                  <a:lnTo>
                    <a:pt x="227" y="227"/>
                  </a:lnTo>
                  <a:lnTo>
                    <a:pt x="295" y="237"/>
                  </a:lnTo>
                  <a:lnTo>
                    <a:pt x="369" y="240"/>
                  </a:lnTo>
                  <a:lnTo>
                    <a:pt x="447" y="244"/>
                  </a:lnTo>
                  <a:lnTo>
                    <a:pt x="539" y="240"/>
                  </a:lnTo>
                  <a:lnTo>
                    <a:pt x="623" y="233"/>
                  </a:lnTo>
                  <a:lnTo>
                    <a:pt x="698" y="223"/>
                  </a:lnTo>
                  <a:lnTo>
                    <a:pt x="766" y="206"/>
                  </a:lnTo>
                  <a:lnTo>
                    <a:pt x="820" y="189"/>
                  </a:lnTo>
                  <a:lnTo>
                    <a:pt x="840" y="179"/>
                  </a:lnTo>
                  <a:lnTo>
                    <a:pt x="860" y="169"/>
                  </a:lnTo>
                  <a:lnTo>
                    <a:pt x="874" y="159"/>
                  </a:lnTo>
                  <a:lnTo>
                    <a:pt x="887" y="145"/>
                  </a:lnTo>
                  <a:lnTo>
                    <a:pt x="894" y="135"/>
                  </a:lnTo>
                  <a:lnTo>
                    <a:pt x="894" y="122"/>
                  </a:lnTo>
                  <a:lnTo>
                    <a:pt x="894" y="111"/>
                  </a:lnTo>
                  <a:lnTo>
                    <a:pt x="891" y="101"/>
                  </a:lnTo>
                  <a:lnTo>
                    <a:pt x="881" y="91"/>
                  </a:lnTo>
                  <a:lnTo>
                    <a:pt x="871" y="8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84"/>
            <p:cNvSpPr>
              <a:spLocks/>
            </p:cNvSpPr>
            <p:nvPr/>
          </p:nvSpPr>
          <p:spPr bwMode="auto">
            <a:xfrm>
              <a:off x="1188" y="2507"/>
              <a:ext cx="894" cy="244"/>
            </a:xfrm>
            <a:custGeom>
              <a:avLst/>
              <a:gdLst>
                <a:gd name="T0" fmla="*/ 0 w 894"/>
                <a:gd name="T1" fmla="*/ 122 h 244"/>
                <a:gd name="T2" fmla="*/ 0 w 894"/>
                <a:gd name="T3" fmla="*/ 122 h 244"/>
                <a:gd name="T4" fmla="*/ 0 w 894"/>
                <a:gd name="T5" fmla="*/ 132 h 244"/>
                <a:gd name="T6" fmla="*/ 10 w 894"/>
                <a:gd name="T7" fmla="*/ 146 h 244"/>
                <a:gd name="T8" fmla="*/ 10 w 894"/>
                <a:gd name="T9" fmla="*/ 146 h 244"/>
                <a:gd name="T10" fmla="*/ 17 w 894"/>
                <a:gd name="T11" fmla="*/ 156 h 244"/>
                <a:gd name="T12" fmla="*/ 30 w 894"/>
                <a:gd name="T13" fmla="*/ 166 h 244"/>
                <a:gd name="T14" fmla="*/ 64 w 894"/>
                <a:gd name="T15" fmla="*/ 183 h 244"/>
                <a:gd name="T16" fmla="*/ 108 w 894"/>
                <a:gd name="T17" fmla="*/ 200 h 244"/>
                <a:gd name="T18" fmla="*/ 162 w 894"/>
                <a:gd name="T19" fmla="*/ 217 h 244"/>
                <a:gd name="T20" fmla="*/ 223 w 894"/>
                <a:gd name="T21" fmla="*/ 227 h 244"/>
                <a:gd name="T22" fmla="*/ 294 w 894"/>
                <a:gd name="T23" fmla="*/ 237 h 244"/>
                <a:gd name="T24" fmla="*/ 366 w 894"/>
                <a:gd name="T25" fmla="*/ 241 h 244"/>
                <a:gd name="T26" fmla="*/ 447 w 894"/>
                <a:gd name="T27" fmla="*/ 244 h 244"/>
                <a:gd name="T28" fmla="*/ 447 w 894"/>
                <a:gd name="T29" fmla="*/ 244 h 244"/>
                <a:gd name="T30" fmla="*/ 535 w 894"/>
                <a:gd name="T31" fmla="*/ 241 h 244"/>
                <a:gd name="T32" fmla="*/ 620 w 894"/>
                <a:gd name="T33" fmla="*/ 234 h 244"/>
                <a:gd name="T34" fmla="*/ 697 w 894"/>
                <a:gd name="T35" fmla="*/ 224 h 244"/>
                <a:gd name="T36" fmla="*/ 762 w 894"/>
                <a:gd name="T37" fmla="*/ 207 h 244"/>
                <a:gd name="T38" fmla="*/ 816 w 894"/>
                <a:gd name="T39" fmla="*/ 190 h 244"/>
                <a:gd name="T40" fmla="*/ 840 w 894"/>
                <a:gd name="T41" fmla="*/ 180 h 244"/>
                <a:gd name="T42" fmla="*/ 857 w 894"/>
                <a:gd name="T43" fmla="*/ 170 h 244"/>
                <a:gd name="T44" fmla="*/ 874 w 894"/>
                <a:gd name="T45" fmla="*/ 156 h 244"/>
                <a:gd name="T46" fmla="*/ 884 w 894"/>
                <a:gd name="T47" fmla="*/ 146 h 244"/>
                <a:gd name="T48" fmla="*/ 891 w 894"/>
                <a:gd name="T49" fmla="*/ 132 h 244"/>
                <a:gd name="T50" fmla="*/ 894 w 894"/>
                <a:gd name="T51" fmla="*/ 122 h 244"/>
                <a:gd name="T52" fmla="*/ 894 w 894"/>
                <a:gd name="T53" fmla="*/ 122 h 244"/>
                <a:gd name="T54" fmla="*/ 891 w 894"/>
                <a:gd name="T55" fmla="*/ 112 h 244"/>
                <a:gd name="T56" fmla="*/ 887 w 894"/>
                <a:gd name="T57" fmla="*/ 102 h 244"/>
                <a:gd name="T58" fmla="*/ 880 w 894"/>
                <a:gd name="T59" fmla="*/ 92 h 244"/>
                <a:gd name="T60" fmla="*/ 870 w 894"/>
                <a:gd name="T61" fmla="*/ 81 h 244"/>
                <a:gd name="T62" fmla="*/ 870 w 894"/>
                <a:gd name="T63" fmla="*/ 81 h 244"/>
                <a:gd name="T64" fmla="*/ 843 w 894"/>
                <a:gd name="T65" fmla="*/ 65 h 244"/>
                <a:gd name="T66" fmla="*/ 806 w 894"/>
                <a:gd name="T67" fmla="*/ 48 h 244"/>
                <a:gd name="T68" fmla="*/ 762 w 894"/>
                <a:gd name="T69" fmla="*/ 34 h 244"/>
                <a:gd name="T70" fmla="*/ 711 w 894"/>
                <a:gd name="T71" fmla="*/ 24 h 244"/>
                <a:gd name="T72" fmla="*/ 650 w 894"/>
                <a:gd name="T73" fmla="*/ 14 h 244"/>
                <a:gd name="T74" fmla="*/ 586 w 894"/>
                <a:gd name="T75" fmla="*/ 7 h 244"/>
                <a:gd name="T76" fmla="*/ 518 w 894"/>
                <a:gd name="T77" fmla="*/ 0 h 244"/>
                <a:gd name="T78" fmla="*/ 447 w 894"/>
                <a:gd name="T79" fmla="*/ 0 h 244"/>
                <a:gd name="T80" fmla="*/ 447 w 894"/>
                <a:gd name="T81" fmla="*/ 0 h 244"/>
                <a:gd name="T82" fmla="*/ 355 w 894"/>
                <a:gd name="T83" fmla="*/ 0 h 244"/>
                <a:gd name="T84" fmla="*/ 271 w 894"/>
                <a:gd name="T85" fmla="*/ 10 h 244"/>
                <a:gd name="T86" fmla="*/ 196 w 894"/>
                <a:gd name="T87" fmla="*/ 21 h 244"/>
                <a:gd name="T88" fmla="*/ 128 w 894"/>
                <a:gd name="T89" fmla="*/ 34 h 244"/>
                <a:gd name="T90" fmla="*/ 74 w 894"/>
                <a:gd name="T91" fmla="*/ 54 h 244"/>
                <a:gd name="T92" fmla="*/ 54 w 894"/>
                <a:gd name="T93" fmla="*/ 65 h 244"/>
                <a:gd name="T94" fmla="*/ 34 w 894"/>
                <a:gd name="T95" fmla="*/ 75 h 244"/>
                <a:gd name="T96" fmla="*/ 20 w 894"/>
                <a:gd name="T97" fmla="*/ 85 h 244"/>
                <a:gd name="T98" fmla="*/ 7 w 894"/>
                <a:gd name="T99" fmla="*/ 95 h 244"/>
                <a:gd name="T100" fmla="*/ 0 w 894"/>
                <a:gd name="T101" fmla="*/ 109 h 244"/>
                <a:gd name="T102" fmla="*/ 0 w 894"/>
                <a:gd name="T103" fmla="*/ 122 h 244"/>
                <a:gd name="T104" fmla="*/ 0 w 894"/>
                <a:gd name="T105" fmla="*/ 122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"/>
                <a:gd name="T160" fmla="*/ 0 h 244"/>
                <a:gd name="T161" fmla="*/ 894 w 894"/>
                <a:gd name="T162" fmla="*/ 244 h 2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" h="244">
                  <a:moveTo>
                    <a:pt x="0" y="122"/>
                  </a:moveTo>
                  <a:lnTo>
                    <a:pt x="0" y="122"/>
                  </a:lnTo>
                  <a:lnTo>
                    <a:pt x="0" y="132"/>
                  </a:lnTo>
                  <a:lnTo>
                    <a:pt x="10" y="146"/>
                  </a:lnTo>
                  <a:lnTo>
                    <a:pt x="17" y="156"/>
                  </a:lnTo>
                  <a:lnTo>
                    <a:pt x="30" y="166"/>
                  </a:lnTo>
                  <a:lnTo>
                    <a:pt x="64" y="183"/>
                  </a:lnTo>
                  <a:lnTo>
                    <a:pt x="108" y="200"/>
                  </a:lnTo>
                  <a:lnTo>
                    <a:pt x="162" y="217"/>
                  </a:lnTo>
                  <a:lnTo>
                    <a:pt x="223" y="227"/>
                  </a:lnTo>
                  <a:lnTo>
                    <a:pt x="294" y="237"/>
                  </a:lnTo>
                  <a:lnTo>
                    <a:pt x="366" y="241"/>
                  </a:lnTo>
                  <a:lnTo>
                    <a:pt x="447" y="244"/>
                  </a:lnTo>
                  <a:lnTo>
                    <a:pt x="535" y="241"/>
                  </a:lnTo>
                  <a:lnTo>
                    <a:pt x="620" y="234"/>
                  </a:lnTo>
                  <a:lnTo>
                    <a:pt x="697" y="224"/>
                  </a:lnTo>
                  <a:lnTo>
                    <a:pt x="762" y="207"/>
                  </a:lnTo>
                  <a:lnTo>
                    <a:pt x="816" y="190"/>
                  </a:lnTo>
                  <a:lnTo>
                    <a:pt x="840" y="180"/>
                  </a:lnTo>
                  <a:lnTo>
                    <a:pt x="857" y="170"/>
                  </a:lnTo>
                  <a:lnTo>
                    <a:pt x="874" y="156"/>
                  </a:lnTo>
                  <a:lnTo>
                    <a:pt x="884" y="146"/>
                  </a:lnTo>
                  <a:lnTo>
                    <a:pt x="891" y="132"/>
                  </a:lnTo>
                  <a:lnTo>
                    <a:pt x="894" y="122"/>
                  </a:lnTo>
                  <a:lnTo>
                    <a:pt x="891" y="112"/>
                  </a:lnTo>
                  <a:lnTo>
                    <a:pt x="887" y="102"/>
                  </a:lnTo>
                  <a:lnTo>
                    <a:pt x="880" y="92"/>
                  </a:lnTo>
                  <a:lnTo>
                    <a:pt x="870" y="81"/>
                  </a:lnTo>
                  <a:lnTo>
                    <a:pt x="843" y="65"/>
                  </a:lnTo>
                  <a:lnTo>
                    <a:pt x="806" y="48"/>
                  </a:lnTo>
                  <a:lnTo>
                    <a:pt x="762" y="34"/>
                  </a:lnTo>
                  <a:lnTo>
                    <a:pt x="711" y="24"/>
                  </a:lnTo>
                  <a:lnTo>
                    <a:pt x="650" y="14"/>
                  </a:lnTo>
                  <a:lnTo>
                    <a:pt x="586" y="7"/>
                  </a:lnTo>
                  <a:lnTo>
                    <a:pt x="518" y="0"/>
                  </a:lnTo>
                  <a:lnTo>
                    <a:pt x="447" y="0"/>
                  </a:lnTo>
                  <a:lnTo>
                    <a:pt x="355" y="0"/>
                  </a:lnTo>
                  <a:lnTo>
                    <a:pt x="271" y="10"/>
                  </a:lnTo>
                  <a:lnTo>
                    <a:pt x="196" y="21"/>
                  </a:lnTo>
                  <a:lnTo>
                    <a:pt x="128" y="34"/>
                  </a:lnTo>
                  <a:lnTo>
                    <a:pt x="74" y="54"/>
                  </a:lnTo>
                  <a:lnTo>
                    <a:pt x="54" y="65"/>
                  </a:lnTo>
                  <a:lnTo>
                    <a:pt x="34" y="75"/>
                  </a:lnTo>
                  <a:lnTo>
                    <a:pt x="20" y="85"/>
                  </a:lnTo>
                  <a:lnTo>
                    <a:pt x="7" y="95"/>
                  </a:lnTo>
                  <a:lnTo>
                    <a:pt x="0" y="109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85"/>
            <p:cNvSpPr>
              <a:spLocks/>
            </p:cNvSpPr>
            <p:nvPr/>
          </p:nvSpPr>
          <p:spPr bwMode="auto">
            <a:xfrm>
              <a:off x="1957" y="1979"/>
              <a:ext cx="1625" cy="288"/>
            </a:xfrm>
            <a:custGeom>
              <a:avLst/>
              <a:gdLst>
                <a:gd name="T0" fmla="*/ 880 w 1625"/>
                <a:gd name="T1" fmla="*/ 108 h 288"/>
                <a:gd name="T2" fmla="*/ 1114 w 1625"/>
                <a:gd name="T3" fmla="*/ 115 h 288"/>
                <a:gd name="T4" fmla="*/ 1324 w 1625"/>
                <a:gd name="T5" fmla="*/ 142 h 288"/>
                <a:gd name="T6" fmla="*/ 1493 w 1625"/>
                <a:gd name="T7" fmla="*/ 179 h 288"/>
                <a:gd name="T8" fmla="*/ 1619 w 1625"/>
                <a:gd name="T9" fmla="*/ 227 h 288"/>
                <a:gd name="T10" fmla="*/ 1622 w 1625"/>
                <a:gd name="T11" fmla="*/ 213 h 288"/>
                <a:gd name="T12" fmla="*/ 1625 w 1625"/>
                <a:gd name="T13" fmla="*/ 203 h 288"/>
                <a:gd name="T14" fmla="*/ 1619 w 1625"/>
                <a:gd name="T15" fmla="*/ 183 h 288"/>
                <a:gd name="T16" fmla="*/ 1588 w 1625"/>
                <a:gd name="T17" fmla="*/ 142 h 288"/>
                <a:gd name="T18" fmla="*/ 1527 w 1625"/>
                <a:gd name="T19" fmla="*/ 105 h 288"/>
                <a:gd name="T20" fmla="*/ 1439 w 1625"/>
                <a:gd name="T21" fmla="*/ 74 h 288"/>
                <a:gd name="T22" fmla="*/ 1327 w 1625"/>
                <a:gd name="T23" fmla="*/ 47 h 288"/>
                <a:gd name="T24" fmla="*/ 1199 w 1625"/>
                <a:gd name="T25" fmla="*/ 24 h 288"/>
                <a:gd name="T26" fmla="*/ 1053 w 1625"/>
                <a:gd name="T27" fmla="*/ 10 h 288"/>
                <a:gd name="T28" fmla="*/ 894 w 1625"/>
                <a:gd name="T29" fmla="*/ 0 h 288"/>
                <a:gd name="T30" fmla="*/ 812 w 1625"/>
                <a:gd name="T31" fmla="*/ 0 h 288"/>
                <a:gd name="T32" fmla="*/ 646 w 1625"/>
                <a:gd name="T33" fmla="*/ 3 h 288"/>
                <a:gd name="T34" fmla="*/ 494 w 1625"/>
                <a:gd name="T35" fmla="*/ 17 h 288"/>
                <a:gd name="T36" fmla="*/ 355 w 1625"/>
                <a:gd name="T37" fmla="*/ 34 h 288"/>
                <a:gd name="T38" fmla="*/ 237 w 1625"/>
                <a:gd name="T39" fmla="*/ 57 h 288"/>
                <a:gd name="T40" fmla="*/ 138 w 1625"/>
                <a:gd name="T41" fmla="*/ 88 h 288"/>
                <a:gd name="T42" fmla="*/ 64 w 1625"/>
                <a:gd name="T43" fmla="*/ 122 h 288"/>
                <a:gd name="T44" fmla="*/ 17 w 1625"/>
                <a:gd name="T45" fmla="*/ 162 h 288"/>
                <a:gd name="T46" fmla="*/ 0 w 1625"/>
                <a:gd name="T47" fmla="*/ 193 h 288"/>
                <a:gd name="T48" fmla="*/ 0 w 1625"/>
                <a:gd name="T49" fmla="*/ 203 h 288"/>
                <a:gd name="T50" fmla="*/ 3 w 1625"/>
                <a:gd name="T51" fmla="*/ 223 h 288"/>
                <a:gd name="T52" fmla="*/ 40 w 1625"/>
                <a:gd name="T53" fmla="*/ 267 h 288"/>
                <a:gd name="T54" fmla="*/ 71 w 1625"/>
                <a:gd name="T55" fmla="*/ 288 h 288"/>
                <a:gd name="T56" fmla="*/ 105 w 1625"/>
                <a:gd name="T57" fmla="*/ 250 h 288"/>
                <a:gd name="T58" fmla="*/ 159 w 1625"/>
                <a:gd name="T59" fmla="*/ 217 h 288"/>
                <a:gd name="T60" fmla="*/ 237 w 1625"/>
                <a:gd name="T61" fmla="*/ 186 h 288"/>
                <a:gd name="T62" fmla="*/ 338 w 1625"/>
                <a:gd name="T63" fmla="*/ 159 h 288"/>
                <a:gd name="T64" fmla="*/ 586 w 1625"/>
                <a:gd name="T65" fmla="*/ 122 h 288"/>
                <a:gd name="T66" fmla="*/ 880 w 1625"/>
                <a:gd name="T67" fmla="*/ 108 h 2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5"/>
                <a:gd name="T103" fmla="*/ 0 h 288"/>
                <a:gd name="T104" fmla="*/ 1625 w 1625"/>
                <a:gd name="T105" fmla="*/ 288 h 2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5" h="288">
                  <a:moveTo>
                    <a:pt x="880" y="108"/>
                  </a:moveTo>
                  <a:lnTo>
                    <a:pt x="880" y="108"/>
                  </a:lnTo>
                  <a:lnTo>
                    <a:pt x="999" y="108"/>
                  </a:lnTo>
                  <a:lnTo>
                    <a:pt x="1114" y="115"/>
                  </a:lnTo>
                  <a:lnTo>
                    <a:pt x="1222" y="125"/>
                  </a:lnTo>
                  <a:lnTo>
                    <a:pt x="1324" y="142"/>
                  </a:lnTo>
                  <a:lnTo>
                    <a:pt x="1415" y="159"/>
                  </a:lnTo>
                  <a:lnTo>
                    <a:pt x="1493" y="179"/>
                  </a:lnTo>
                  <a:lnTo>
                    <a:pt x="1564" y="200"/>
                  </a:lnTo>
                  <a:lnTo>
                    <a:pt x="1619" y="227"/>
                  </a:lnTo>
                  <a:lnTo>
                    <a:pt x="1622" y="213"/>
                  </a:lnTo>
                  <a:lnTo>
                    <a:pt x="1625" y="203"/>
                  </a:lnTo>
                  <a:lnTo>
                    <a:pt x="1622" y="193"/>
                  </a:lnTo>
                  <a:lnTo>
                    <a:pt x="1619" y="183"/>
                  </a:lnTo>
                  <a:lnTo>
                    <a:pt x="1608" y="162"/>
                  </a:lnTo>
                  <a:lnTo>
                    <a:pt x="1588" y="142"/>
                  </a:lnTo>
                  <a:lnTo>
                    <a:pt x="1561" y="122"/>
                  </a:lnTo>
                  <a:lnTo>
                    <a:pt x="1527" y="105"/>
                  </a:lnTo>
                  <a:lnTo>
                    <a:pt x="1486" y="88"/>
                  </a:lnTo>
                  <a:lnTo>
                    <a:pt x="1439" y="74"/>
                  </a:lnTo>
                  <a:lnTo>
                    <a:pt x="1385" y="57"/>
                  </a:lnTo>
                  <a:lnTo>
                    <a:pt x="1327" y="47"/>
                  </a:lnTo>
                  <a:lnTo>
                    <a:pt x="1266" y="34"/>
                  </a:lnTo>
                  <a:lnTo>
                    <a:pt x="1199" y="24"/>
                  </a:lnTo>
                  <a:lnTo>
                    <a:pt x="1127" y="17"/>
                  </a:lnTo>
                  <a:lnTo>
                    <a:pt x="1053" y="10"/>
                  </a:lnTo>
                  <a:lnTo>
                    <a:pt x="975" y="3"/>
                  </a:lnTo>
                  <a:lnTo>
                    <a:pt x="894" y="0"/>
                  </a:lnTo>
                  <a:lnTo>
                    <a:pt x="812" y="0"/>
                  </a:lnTo>
                  <a:lnTo>
                    <a:pt x="728" y="0"/>
                  </a:lnTo>
                  <a:lnTo>
                    <a:pt x="646" y="3"/>
                  </a:lnTo>
                  <a:lnTo>
                    <a:pt x="569" y="10"/>
                  </a:lnTo>
                  <a:lnTo>
                    <a:pt x="494" y="17"/>
                  </a:lnTo>
                  <a:lnTo>
                    <a:pt x="423" y="24"/>
                  </a:lnTo>
                  <a:lnTo>
                    <a:pt x="355" y="34"/>
                  </a:lnTo>
                  <a:lnTo>
                    <a:pt x="294" y="47"/>
                  </a:lnTo>
                  <a:lnTo>
                    <a:pt x="237" y="57"/>
                  </a:lnTo>
                  <a:lnTo>
                    <a:pt x="182" y="74"/>
                  </a:lnTo>
                  <a:lnTo>
                    <a:pt x="138" y="88"/>
                  </a:lnTo>
                  <a:lnTo>
                    <a:pt x="98" y="105"/>
                  </a:lnTo>
                  <a:lnTo>
                    <a:pt x="64" y="122"/>
                  </a:lnTo>
                  <a:lnTo>
                    <a:pt x="33" y="142"/>
                  </a:lnTo>
                  <a:lnTo>
                    <a:pt x="17" y="162"/>
                  </a:lnTo>
                  <a:lnTo>
                    <a:pt x="3" y="183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0" y="213"/>
                  </a:lnTo>
                  <a:lnTo>
                    <a:pt x="3" y="223"/>
                  </a:lnTo>
                  <a:lnTo>
                    <a:pt x="17" y="247"/>
                  </a:lnTo>
                  <a:lnTo>
                    <a:pt x="40" y="267"/>
                  </a:lnTo>
                  <a:lnTo>
                    <a:pt x="71" y="288"/>
                  </a:lnTo>
                  <a:lnTo>
                    <a:pt x="84" y="267"/>
                  </a:lnTo>
                  <a:lnTo>
                    <a:pt x="105" y="250"/>
                  </a:lnTo>
                  <a:lnTo>
                    <a:pt x="128" y="234"/>
                  </a:lnTo>
                  <a:lnTo>
                    <a:pt x="159" y="217"/>
                  </a:lnTo>
                  <a:lnTo>
                    <a:pt x="196" y="200"/>
                  </a:lnTo>
                  <a:lnTo>
                    <a:pt x="237" y="186"/>
                  </a:lnTo>
                  <a:lnTo>
                    <a:pt x="284" y="173"/>
                  </a:lnTo>
                  <a:lnTo>
                    <a:pt x="338" y="159"/>
                  </a:lnTo>
                  <a:lnTo>
                    <a:pt x="453" y="139"/>
                  </a:lnTo>
                  <a:lnTo>
                    <a:pt x="586" y="122"/>
                  </a:lnTo>
                  <a:lnTo>
                    <a:pt x="728" y="112"/>
                  </a:lnTo>
                  <a:lnTo>
                    <a:pt x="880" y="108"/>
                  </a:lnTo>
                  <a:close/>
                </a:path>
              </a:pathLst>
            </a:custGeom>
            <a:solidFill>
              <a:srgbClr val="4EBDD7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86"/>
            <p:cNvSpPr>
              <a:spLocks/>
            </p:cNvSpPr>
            <p:nvPr/>
          </p:nvSpPr>
          <p:spPr bwMode="auto">
            <a:xfrm>
              <a:off x="2024" y="2087"/>
              <a:ext cx="1626" cy="288"/>
            </a:xfrm>
            <a:custGeom>
              <a:avLst/>
              <a:gdLst>
                <a:gd name="T0" fmla="*/ 881 w 1626"/>
                <a:gd name="T1" fmla="*/ 109 h 288"/>
                <a:gd name="T2" fmla="*/ 1115 w 1626"/>
                <a:gd name="T3" fmla="*/ 115 h 288"/>
                <a:gd name="T4" fmla="*/ 1325 w 1626"/>
                <a:gd name="T5" fmla="*/ 142 h 288"/>
                <a:gd name="T6" fmla="*/ 1494 w 1626"/>
                <a:gd name="T7" fmla="*/ 180 h 288"/>
                <a:gd name="T8" fmla="*/ 1619 w 1626"/>
                <a:gd name="T9" fmla="*/ 227 h 288"/>
                <a:gd name="T10" fmla="*/ 1623 w 1626"/>
                <a:gd name="T11" fmla="*/ 214 h 288"/>
                <a:gd name="T12" fmla="*/ 1626 w 1626"/>
                <a:gd name="T13" fmla="*/ 203 h 288"/>
                <a:gd name="T14" fmla="*/ 1619 w 1626"/>
                <a:gd name="T15" fmla="*/ 180 h 288"/>
                <a:gd name="T16" fmla="*/ 1582 w 1626"/>
                <a:gd name="T17" fmla="*/ 139 h 288"/>
                <a:gd name="T18" fmla="*/ 1552 w 1626"/>
                <a:gd name="T19" fmla="*/ 119 h 288"/>
                <a:gd name="T20" fmla="*/ 1426 w 1626"/>
                <a:gd name="T21" fmla="*/ 71 h 288"/>
                <a:gd name="T22" fmla="*/ 1257 w 1626"/>
                <a:gd name="T23" fmla="*/ 34 h 288"/>
                <a:gd name="T24" fmla="*/ 1047 w 1626"/>
                <a:gd name="T25" fmla="*/ 7 h 288"/>
                <a:gd name="T26" fmla="*/ 813 w 1626"/>
                <a:gd name="T27" fmla="*/ 0 h 288"/>
                <a:gd name="T28" fmla="*/ 661 w 1626"/>
                <a:gd name="T29" fmla="*/ 4 h 288"/>
                <a:gd name="T30" fmla="*/ 386 w 1626"/>
                <a:gd name="T31" fmla="*/ 31 h 288"/>
                <a:gd name="T32" fmla="*/ 217 w 1626"/>
                <a:gd name="T33" fmla="*/ 65 h 288"/>
                <a:gd name="T34" fmla="*/ 129 w 1626"/>
                <a:gd name="T35" fmla="*/ 92 h 288"/>
                <a:gd name="T36" fmla="*/ 61 w 1626"/>
                <a:gd name="T37" fmla="*/ 126 h 288"/>
                <a:gd name="T38" fmla="*/ 17 w 1626"/>
                <a:gd name="T39" fmla="*/ 159 h 288"/>
                <a:gd name="T40" fmla="*/ 4 w 1626"/>
                <a:gd name="T41" fmla="*/ 180 h 288"/>
                <a:gd name="T42" fmla="*/ 0 w 1626"/>
                <a:gd name="T43" fmla="*/ 203 h 288"/>
                <a:gd name="T44" fmla="*/ 0 w 1626"/>
                <a:gd name="T45" fmla="*/ 214 h 288"/>
                <a:gd name="T46" fmla="*/ 17 w 1626"/>
                <a:gd name="T47" fmla="*/ 247 h 288"/>
                <a:gd name="T48" fmla="*/ 71 w 1626"/>
                <a:gd name="T49" fmla="*/ 288 h 288"/>
                <a:gd name="T50" fmla="*/ 85 w 1626"/>
                <a:gd name="T51" fmla="*/ 268 h 288"/>
                <a:gd name="T52" fmla="*/ 129 w 1626"/>
                <a:gd name="T53" fmla="*/ 234 h 288"/>
                <a:gd name="T54" fmla="*/ 197 w 1626"/>
                <a:gd name="T55" fmla="*/ 200 h 288"/>
                <a:gd name="T56" fmla="*/ 285 w 1626"/>
                <a:gd name="T57" fmla="*/ 173 h 288"/>
                <a:gd name="T58" fmla="*/ 454 w 1626"/>
                <a:gd name="T59" fmla="*/ 139 h 288"/>
                <a:gd name="T60" fmla="*/ 729 w 1626"/>
                <a:gd name="T61" fmla="*/ 112 h 288"/>
                <a:gd name="T62" fmla="*/ 881 w 1626"/>
                <a:gd name="T63" fmla="*/ 109 h 2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6"/>
                <a:gd name="T97" fmla="*/ 0 h 288"/>
                <a:gd name="T98" fmla="*/ 1626 w 1626"/>
                <a:gd name="T99" fmla="*/ 288 h 2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6" h="288">
                  <a:moveTo>
                    <a:pt x="881" y="109"/>
                  </a:moveTo>
                  <a:lnTo>
                    <a:pt x="881" y="109"/>
                  </a:lnTo>
                  <a:lnTo>
                    <a:pt x="999" y="109"/>
                  </a:lnTo>
                  <a:lnTo>
                    <a:pt x="1115" y="115"/>
                  </a:lnTo>
                  <a:lnTo>
                    <a:pt x="1223" y="126"/>
                  </a:lnTo>
                  <a:lnTo>
                    <a:pt x="1325" y="142"/>
                  </a:lnTo>
                  <a:lnTo>
                    <a:pt x="1416" y="159"/>
                  </a:lnTo>
                  <a:lnTo>
                    <a:pt x="1494" y="180"/>
                  </a:lnTo>
                  <a:lnTo>
                    <a:pt x="1565" y="200"/>
                  </a:lnTo>
                  <a:lnTo>
                    <a:pt x="1619" y="227"/>
                  </a:lnTo>
                  <a:lnTo>
                    <a:pt x="1623" y="214"/>
                  </a:lnTo>
                  <a:lnTo>
                    <a:pt x="1626" y="203"/>
                  </a:lnTo>
                  <a:lnTo>
                    <a:pt x="1623" y="193"/>
                  </a:lnTo>
                  <a:lnTo>
                    <a:pt x="1619" y="180"/>
                  </a:lnTo>
                  <a:lnTo>
                    <a:pt x="1606" y="159"/>
                  </a:lnTo>
                  <a:lnTo>
                    <a:pt x="1582" y="139"/>
                  </a:lnTo>
                  <a:lnTo>
                    <a:pt x="1552" y="119"/>
                  </a:lnTo>
                  <a:lnTo>
                    <a:pt x="1497" y="92"/>
                  </a:lnTo>
                  <a:lnTo>
                    <a:pt x="1426" y="71"/>
                  </a:lnTo>
                  <a:lnTo>
                    <a:pt x="1348" y="51"/>
                  </a:lnTo>
                  <a:lnTo>
                    <a:pt x="1257" y="34"/>
                  </a:lnTo>
                  <a:lnTo>
                    <a:pt x="1155" y="17"/>
                  </a:lnTo>
                  <a:lnTo>
                    <a:pt x="1047" y="7"/>
                  </a:lnTo>
                  <a:lnTo>
                    <a:pt x="932" y="0"/>
                  </a:lnTo>
                  <a:lnTo>
                    <a:pt x="813" y="0"/>
                  </a:lnTo>
                  <a:lnTo>
                    <a:pt x="661" y="4"/>
                  </a:lnTo>
                  <a:lnTo>
                    <a:pt x="519" y="14"/>
                  </a:lnTo>
                  <a:lnTo>
                    <a:pt x="386" y="31"/>
                  </a:lnTo>
                  <a:lnTo>
                    <a:pt x="271" y="51"/>
                  </a:lnTo>
                  <a:lnTo>
                    <a:pt x="217" y="65"/>
                  </a:lnTo>
                  <a:lnTo>
                    <a:pt x="170" y="78"/>
                  </a:lnTo>
                  <a:lnTo>
                    <a:pt x="129" y="92"/>
                  </a:lnTo>
                  <a:lnTo>
                    <a:pt x="92" y="109"/>
                  </a:lnTo>
                  <a:lnTo>
                    <a:pt x="61" y="126"/>
                  </a:lnTo>
                  <a:lnTo>
                    <a:pt x="38" y="142"/>
                  </a:lnTo>
                  <a:lnTo>
                    <a:pt x="17" y="159"/>
                  </a:lnTo>
                  <a:lnTo>
                    <a:pt x="4" y="180"/>
                  </a:lnTo>
                  <a:lnTo>
                    <a:pt x="0" y="190"/>
                  </a:lnTo>
                  <a:lnTo>
                    <a:pt x="0" y="203"/>
                  </a:lnTo>
                  <a:lnTo>
                    <a:pt x="0" y="214"/>
                  </a:lnTo>
                  <a:lnTo>
                    <a:pt x="4" y="224"/>
                  </a:lnTo>
                  <a:lnTo>
                    <a:pt x="17" y="247"/>
                  </a:lnTo>
                  <a:lnTo>
                    <a:pt x="41" y="268"/>
                  </a:lnTo>
                  <a:lnTo>
                    <a:pt x="71" y="288"/>
                  </a:lnTo>
                  <a:lnTo>
                    <a:pt x="85" y="268"/>
                  </a:lnTo>
                  <a:lnTo>
                    <a:pt x="105" y="251"/>
                  </a:lnTo>
                  <a:lnTo>
                    <a:pt x="129" y="234"/>
                  </a:lnTo>
                  <a:lnTo>
                    <a:pt x="160" y="217"/>
                  </a:lnTo>
                  <a:lnTo>
                    <a:pt x="197" y="200"/>
                  </a:lnTo>
                  <a:lnTo>
                    <a:pt x="237" y="186"/>
                  </a:lnTo>
                  <a:lnTo>
                    <a:pt x="285" y="173"/>
                  </a:lnTo>
                  <a:lnTo>
                    <a:pt x="339" y="159"/>
                  </a:lnTo>
                  <a:lnTo>
                    <a:pt x="454" y="139"/>
                  </a:lnTo>
                  <a:lnTo>
                    <a:pt x="586" y="122"/>
                  </a:lnTo>
                  <a:lnTo>
                    <a:pt x="729" y="112"/>
                  </a:lnTo>
                  <a:lnTo>
                    <a:pt x="881" y="109"/>
                  </a:lnTo>
                  <a:close/>
                </a:path>
              </a:pathLst>
            </a:custGeom>
            <a:solidFill>
              <a:srgbClr val="CCECF4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Freeform 87"/>
            <p:cNvSpPr>
              <a:spLocks/>
            </p:cNvSpPr>
            <p:nvPr/>
          </p:nvSpPr>
          <p:spPr bwMode="auto">
            <a:xfrm>
              <a:off x="2092" y="2196"/>
              <a:ext cx="1626" cy="406"/>
            </a:xfrm>
            <a:custGeom>
              <a:avLst/>
              <a:gdLst>
                <a:gd name="T0" fmla="*/ 1551 w 1626"/>
                <a:gd name="T1" fmla="*/ 118 h 406"/>
                <a:gd name="T2" fmla="*/ 1426 w 1626"/>
                <a:gd name="T3" fmla="*/ 71 h 406"/>
                <a:gd name="T4" fmla="*/ 1257 w 1626"/>
                <a:gd name="T5" fmla="*/ 33 h 406"/>
                <a:gd name="T6" fmla="*/ 1047 w 1626"/>
                <a:gd name="T7" fmla="*/ 6 h 406"/>
                <a:gd name="T8" fmla="*/ 813 w 1626"/>
                <a:gd name="T9" fmla="*/ 0 h 406"/>
                <a:gd name="T10" fmla="*/ 661 w 1626"/>
                <a:gd name="T11" fmla="*/ 3 h 406"/>
                <a:gd name="T12" fmla="*/ 386 w 1626"/>
                <a:gd name="T13" fmla="*/ 30 h 406"/>
                <a:gd name="T14" fmla="*/ 217 w 1626"/>
                <a:gd name="T15" fmla="*/ 64 h 406"/>
                <a:gd name="T16" fmla="*/ 129 w 1626"/>
                <a:gd name="T17" fmla="*/ 91 h 406"/>
                <a:gd name="T18" fmla="*/ 61 w 1626"/>
                <a:gd name="T19" fmla="*/ 125 h 406"/>
                <a:gd name="T20" fmla="*/ 17 w 1626"/>
                <a:gd name="T21" fmla="*/ 159 h 406"/>
                <a:gd name="T22" fmla="*/ 3 w 1626"/>
                <a:gd name="T23" fmla="*/ 179 h 406"/>
                <a:gd name="T24" fmla="*/ 0 w 1626"/>
                <a:gd name="T25" fmla="*/ 203 h 406"/>
                <a:gd name="T26" fmla="*/ 0 w 1626"/>
                <a:gd name="T27" fmla="*/ 213 h 406"/>
                <a:gd name="T28" fmla="*/ 17 w 1626"/>
                <a:gd name="T29" fmla="*/ 243 h 406"/>
                <a:gd name="T30" fmla="*/ 64 w 1626"/>
                <a:gd name="T31" fmla="*/ 281 h 406"/>
                <a:gd name="T32" fmla="*/ 139 w 1626"/>
                <a:gd name="T33" fmla="*/ 315 h 406"/>
                <a:gd name="T34" fmla="*/ 237 w 1626"/>
                <a:gd name="T35" fmla="*/ 345 h 406"/>
                <a:gd name="T36" fmla="*/ 356 w 1626"/>
                <a:gd name="T37" fmla="*/ 372 h 406"/>
                <a:gd name="T38" fmla="*/ 495 w 1626"/>
                <a:gd name="T39" fmla="*/ 389 h 406"/>
                <a:gd name="T40" fmla="*/ 647 w 1626"/>
                <a:gd name="T41" fmla="*/ 403 h 406"/>
                <a:gd name="T42" fmla="*/ 813 w 1626"/>
                <a:gd name="T43" fmla="*/ 406 h 406"/>
                <a:gd name="T44" fmla="*/ 894 w 1626"/>
                <a:gd name="T45" fmla="*/ 406 h 406"/>
                <a:gd name="T46" fmla="*/ 1053 w 1626"/>
                <a:gd name="T47" fmla="*/ 396 h 406"/>
                <a:gd name="T48" fmla="*/ 1199 w 1626"/>
                <a:gd name="T49" fmla="*/ 382 h 406"/>
                <a:gd name="T50" fmla="*/ 1328 w 1626"/>
                <a:gd name="T51" fmla="*/ 359 h 406"/>
                <a:gd name="T52" fmla="*/ 1439 w 1626"/>
                <a:gd name="T53" fmla="*/ 332 h 406"/>
                <a:gd name="T54" fmla="*/ 1528 w 1626"/>
                <a:gd name="T55" fmla="*/ 298 h 406"/>
                <a:gd name="T56" fmla="*/ 1589 w 1626"/>
                <a:gd name="T57" fmla="*/ 264 h 406"/>
                <a:gd name="T58" fmla="*/ 1619 w 1626"/>
                <a:gd name="T59" fmla="*/ 223 h 406"/>
                <a:gd name="T60" fmla="*/ 1626 w 1626"/>
                <a:gd name="T61" fmla="*/ 203 h 406"/>
                <a:gd name="T62" fmla="*/ 1622 w 1626"/>
                <a:gd name="T63" fmla="*/ 193 h 406"/>
                <a:gd name="T64" fmla="*/ 1605 w 1626"/>
                <a:gd name="T65" fmla="*/ 159 h 406"/>
                <a:gd name="T66" fmla="*/ 1551 w 1626"/>
                <a:gd name="T67" fmla="*/ 118 h 4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26"/>
                <a:gd name="T103" fmla="*/ 0 h 406"/>
                <a:gd name="T104" fmla="*/ 1626 w 1626"/>
                <a:gd name="T105" fmla="*/ 406 h 4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26" h="406">
                  <a:moveTo>
                    <a:pt x="1551" y="118"/>
                  </a:moveTo>
                  <a:lnTo>
                    <a:pt x="1551" y="118"/>
                  </a:lnTo>
                  <a:lnTo>
                    <a:pt x="1497" y="91"/>
                  </a:lnTo>
                  <a:lnTo>
                    <a:pt x="1426" y="71"/>
                  </a:lnTo>
                  <a:lnTo>
                    <a:pt x="1348" y="50"/>
                  </a:lnTo>
                  <a:lnTo>
                    <a:pt x="1257" y="33"/>
                  </a:lnTo>
                  <a:lnTo>
                    <a:pt x="1155" y="17"/>
                  </a:lnTo>
                  <a:lnTo>
                    <a:pt x="1047" y="6"/>
                  </a:lnTo>
                  <a:lnTo>
                    <a:pt x="931" y="0"/>
                  </a:lnTo>
                  <a:lnTo>
                    <a:pt x="813" y="0"/>
                  </a:lnTo>
                  <a:lnTo>
                    <a:pt x="661" y="3"/>
                  </a:lnTo>
                  <a:lnTo>
                    <a:pt x="518" y="13"/>
                  </a:lnTo>
                  <a:lnTo>
                    <a:pt x="386" y="30"/>
                  </a:lnTo>
                  <a:lnTo>
                    <a:pt x="271" y="50"/>
                  </a:lnTo>
                  <a:lnTo>
                    <a:pt x="217" y="64"/>
                  </a:lnTo>
                  <a:lnTo>
                    <a:pt x="169" y="77"/>
                  </a:lnTo>
                  <a:lnTo>
                    <a:pt x="129" y="91"/>
                  </a:lnTo>
                  <a:lnTo>
                    <a:pt x="92" y="108"/>
                  </a:lnTo>
                  <a:lnTo>
                    <a:pt x="61" y="125"/>
                  </a:lnTo>
                  <a:lnTo>
                    <a:pt x="37" y="142"/>
                  </a:lnTo>
                  <a:lnTo>
                    <a:pt x="17" y="159"/>
                  </a:lnTo>
                  <a:lnTo>
                    <a:pt x="3" y="179"/>
                  </a:lnTo>
                  <a:lnTo>
                    <a:pt x="0" y="189"/>
                  </a:lnTo>
                  <a:lnTo>
                    <a:pt x="0" y="203"/>
                  </a:lnTo>
                  <a:lnTo>
                    <a:pt x="0" y="213"/>
                  </a:lnTo>
                  <a:lnTo>
                    <a:pt x="3" y="223"/>
                  </a:lnTo>
                  <a:lnTo>
                    <a:pt x="17" y="243"/>
                  </a:lnTo>
                  <a:lnTo>
                    <a:pt x="34" y="264"/>
                  </a:lnTo>
                  <a:lnTo>
                    <a:pt x="64" y="281"/>
                  </a:lnTo>
                  <a:lnTo>
                    <a:pt x="98" y="298"/>
                  </a:lnTo>
                  <a:lnTo>
                    <a:pt x="139" y="315"/>
                  </a:lnTo>
                  <a:lnTo>
                    <a:pt x="183" y="332"/>
                  </a:lnTo>
                  <a:lnTo>
                    <a:pt x="237" y="345"/>
                  </a:lnTo>
                  <a:lnTo>
                    <a:pt x="295" y="359"/>
                  </a:lnTo>
                  <a:lnTo>
                    <a:pt x="356" y="372"/>
                  </a:lnTo>
                  <a:lnTo>
                    <a:pt x="423" y="382"/>
                  </a:lnTo>
                  <a:lnTo>
                    <a:pt x="495" y="389"/>
                  </a:lnTo>
                  <a:lnTo>
                    <a:pt x="569" y="396"/>
                  </a:lnTo>
                  <a:lnTo>
                    <a:pt x="647" y="403"/>
                  </a:lnTo>
                  <a:lnTo>
                    <a:pt x="728" y="406"/>
                  </a:lnTo>
                  <a:lnTo>
                    <a:pt x="813" y="406"/>
                  </a:lnTo>
                  <a:lnTo>
                    <a:pt x="894" y="406"/>
                  </a:lnTo>
                  <a:lnTo>
                    <a:pt x="975" y="403"/>
                  </a:lnTo>
                  <a:lnTo>
                    <a:pt x="1053" y="396"/>
                  </a:lnTo>
                  <a:lnTo>
                    <a:pt x="1128" y="389"/>
                  </a:lnTo>
                  <a:lnTo>
                    <a:pt x="1199" y="382"/>
                  </a:lnTo>
                  <a:lnTo>
                    <a:pt x="1267" y="372"/>
                  </a:lnTo>
                  <a:lnTo>
                    <a:pt x="1328" y="359"/>
                  </a:lnTo>
                  <a:lnTo>
                    <a:pt x="1385" y="345"/>
                  </a:lnTo>
                  <a:lnTo>
                    <a:pt x="1439" y="332"/>
                  </a:lnTo>
                  <a:lnTo>
                    <a:pt x="1487" y="315"/>
                  </a:lnTo>
                  <a:lnTo>
                    <a:pt x="1528" y="298"/>
                  </a:lnTo>
                  <a:lnTo>
                    <a:pt x="1561" y="281"/>
                  </a:lnTo>
                  <a:lnTo>
                    <a:pt x="1589" y="264"/>
                  </a:lnTo>
                  <a:lnTo>
                    <a:pt x="1609" y="243"/>
                  </a:lnTo>
                  <a:lnTo>
                    <a:pt x="1619" y="223"/>
                  </a:lnTo>
                  <a:lnTo>
                    <a:pt x="1622" y="213"/>
                  </a:lnTo>
                  <a:lnTo>
                    <a:pt x="1626" y="203"/>
                  </a:lnTo>
                  <a:lnTo>
                    <a:pt x="1622" y="193"/>
                  </a:lnTo>
                  <a:lnTo>
                    <a:pt x="1619" y="179"/>
                  </a:lnTo>
                  <a:lnTo>
                    <a:pt x="1605" y="159"/>
                  </a:lnTo>
                  <a:lnTo>
                    <a:pt x="1582" y="138"/>
                  </a:lnTo>
                  <a:lnTo>
                    <a:pt x="1551" y="11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Rectangle 88"/>
            <p:cNvSpPr>
              <a:spLocks noChangeArrowheads="1"/>
            </p:cNvSpPr>
            <p:nvPr/>
          </p:nvSpPr>
          <p:spPr bwMode="auto">
            <a:xfrm>
              <a:off x="2251" y="2325"/>
              <a:ext cx="132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Backbone service provider</a:t>
              </a:r>
              <a:endParaRPr lang="en-GB"/>
            </a:p>
          </p:txBody>
        </p:sp>
        <p:sp>
          <p:nvSpPr>
            <p:cNvPr id="63526" name="Rectangle 89"/>
            <p:cNvSpPr>
              <a:spLocks noChangeArrowheads="1"/>
            </p:cNvSpPr>
            <p:nvPr/>
          </p:nvSpPr>
          <p:spPr bwMode="auto">
            <a:xfrm>
              <a:off x="1167" y="2111"/>
              <a:ext cx="3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Peering</a:t>
              </a:r>
              <a:endParaRPr lang="en-GB"/>
            </a:p>
          </p:txBody>
        </p:sp>
        <p:sp>
          <p:nvSpPr>
            <p:cNvPr id="63527" name="Rectangle 90"/>
            <p:cNvSpPr>
              <a:spLocks noChangeArrowheads="1"/>
            </p:cNvSpPr>
            <p:nvPr/>
          </p:nvSpPr>
          <p:spPr bwMode="auto">
            <a:xfrm>
              <a:off x="1167" y="2240"/>
              <a:ext cx="2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point</a:t>
              </a:r>
              <a:endParaRPr lang="en-GB"/>
            </a:p>
          </p:txBody>
        </p:sp>
        <p:sp>
          <p:nvSpPr>
            <p:cNvPr id="63528" name="Rectangle 91"/>
            <p:cNvSpPr>
              <a:spLocks noChangeArrowheads="1"/>
            </p:cNvSpPr>
            <p:nvPr/>
          </p:nvSpPr>
          <p:spPr bwMode="auto">
            <a:xfrm>
              <a:off x="4158" y="2328"/>
              <a:ext cx="3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Peering</a:t>
              </a:r>
              <a:endParaRPr lang="en-GB"/>
            </a:p>
          </p:txBody>
        </p:sp>
        <p:sp>
          <p:nvSpPr>
            <p:cNvPr id="63529" name="Rectangle 92"/>
            <p:cNvSpPr>
              <a:spLocks noChangeArrowheads="1"/>
            </p:cNvSpPr>
            <p:nvPr/>
          </p:nvSpPr>
          <p:spPr bwMode="auto">
            <a:xfrm>
              <a:off x="4158" y="2457"/>
              <a:ext cx="2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point</a:t>
              </a:r>
              <a:endParaRPr lang="en-GB"/>
            </a:p>
          </p:txBody>
        </p:sp>
        <p:sp>
          <p:nvSpPr>
            <p:cNvPr id="63530" name="Rectangle 93"/>
            <p:cNvSpPr>
              <a:spLocks noChangeArrowheads="1"/>
            </p:cNvSpPr>
            <p:nvPr/>
          </p:nvSpPr>
          <p:spPr bwMode="auto">
            <a:xfrm>
              <a:off x="2102" y="1647"/>
              <a:ext cx="8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Large corporation</a:t>
              </a:r>
              <a:endParaRPr lang="en-GB"/>
            </a:p>
          </p:txBody>
        </p:sp>
        <p:sp>
          <p:nvSpPr>
            <p:cNvPr id="63531" name="Rectangle 94"/>
            <p:cNvSpPr>
              <a:spLocks noChangeArrowheads="1"/>
            </p:cNvSpPr>
            <p:nvPr/>
          </p:nvSpPr>
          <p:spPr bwMode="auto">
            <a:xfrm>
              <a:off x="2004" y="2897"/>
              <a:ext cx="8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Large corporation</a:t>
              </a:r>
              <a:endParaRPr lang="en-GB"/>
            </a:p>
          </p:txBody>
        </p:sp>
        <p:sp>
          <p:nvSpPr>
            <p:cNvPr id="63532" name="Rectangle 95"/>
            <p:cNvSpPr>
              <a:spLocks noChangeArrowheads="1"/>
            </p:cNvSpPr>
            <p:nvPr/>
          </p:nvSpPr>
          <p:spPr bwMode="auto">
            <a:xfrm>
              <a:off x="1320" y="3117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Small</a:t>
              </a:r>
              <a:endParaRPr lang="en-GB"/>
            </a:p>
          </p:txBody>
        </p:sp>
        <p:sp>
          <p:nvSpPr>
            <p:cNvPr id="63533" name="Rectangle 96"/>
            <p:cNvSpPr>
              <a:spLocks noChangeArrowheads="1"/>
            </p:cNvSpPr>
            <p:nvPr/>
          </p:nvSpPr>
          <p:spPr bwMode="auto">
            <a:xfrm>
              <a:off x="1171" y="3246"/>
              <a:ext cx="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corporation</a:t>
              </a:r>
              <a:endParaRPr lang="en-GB"/>
            </a:p>
          </p:txBody>
        </p:sp>
        <p:sp>
          <p:nvSpPr>
            <p:cNvPr id="63534" name="Freeform 97"/>
            <p:cNvSpPr>
              <a:spLocks/>
            </p:cNvSpPr>
            <p:nvPr/>
          </p:nvSpPr>
          <p:spPr bwMode="auto">
            <a:xfrm>
              <a:off x="2610" y="1857"/>
              <a:ext cx="197" cy="342"/>
            </a:xfrm>
            <a:custGeom>
              <a:avLst/>
              <a:gdLst>
                <a:gd name="T0" fmla="*/ 0 w 197"/>
                <a:gd name="T1" fmla="*/ 0 h 342"/>
                <a:gd name="T2" fmla="*/ 197 w 197"/>
                <a:gd name="T3" fmla="*/ 342 h 342"/>
                <a:gd name="T4" fmla="*/ 0 w 197"/>
                <a:gd name="T5" fmla="*/ 0 h 342"/>
                <a:gd name="T6" fmla="*/ 0 60000 65536"/>
                <a:gd name="T7" fmla="*/ 0 60000 65536"/>
                <a:gd name="T8" fmla="*/ 0 60000 65536"/>
                <a:gd name="T9" fmla="*/ 0 w 197"/>
                <a:gd name="T10" fmla="*/ 0 h 342"/>
                <a:gd name="T11" fmla="*/ 197 w 197"/>
                <a:gd name="T12" fmla="*/ 342 h 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342">
                  <a:moveTo>
                    <a:pt x="0" y="0"/>
                  </a:moveTo>
                  <a:lnTo>
                    <a:pt x="197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Line 98"/>
            <p:cNvSpPr>
              <a:spLocks noChangeShapeType="1"/>
            </p:cNvSpPr>
            <p:nvPr/>
          </p:nvSpPr>
          <p:spPr bwMode="auto">
            <a:xfrm>
              <a:off x="2610" y="1857"/>
              <a:ext cx="197" cy="3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Rectangle 100"/>
            <p:cNvSpPr>
              <a:spLocks noChangeArrowheads="1"/>
            </p:cNvSpPr>
            <p:nvPr/>
          </p:nvSpPr>
          <p:spPr bwMode="auto">
            <a:xfrm>
              <a:off x="3823" y="1871"/>
              <a:ext cx="5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Consumer</a:t>
              </a:r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”</a:t>
              </a:r>
              <a:endParaRPr lang="en-GB"/>
            </a:p>
          </p:txBody>
        </p:sp>
        <p:sp>
          <p:nvSpPr>
            <p:cNvPr id="63537" name="Rectangle 102"/>
            <p:cNvSpPr>
              <a:spLocks noChangeArrowheads="1"/>
            </p:cNvSpPr>
            <p:nvPr/>
          </p:nvSpPr>
          <p:spPr bwMode="auto">
            <a:xfrm>
              <a:off x="4395" y="1871"/>
              <a:ext cx="2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 ISP</a:t>
              </a:r>
              <a:endParaRPr lang="en-GB"/>
            </a:p>
          </p:txBody>
        </p:sp>
        <p:sp>
          <p:nvSpPr>
            <p:cNvPr id="63538" name="Rectangle 104"/>
            <p:cNvSpPr>
              <a:spLocks noChangeArrowheads="1"/>
            </p:cNvSpPr>
            <p:nvPr/>
          </p:nvSpPr>
          <p:spPr bwMode="auto">
            <a:xfrm>
              <a:off x="3271" y="2843"/>
              <a:ext cx="5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Consumer</a:t>
              </a:r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”</a:t>
              </a:r>
              <a:endParaRPr lang="en-GB"/>
            </a:p>
          </p:txBody>
        </p:sp>
        <p:sp>
          <p:nvSpPr>
            <p:cNvPr id="63539" name="Rectangle 106"/>
            <p:cNvSpPr>
              <a:spLocks noChangeArrowheads="1"/>
            </p:cNvSpPr>
            <p:nvPr/>
          </p:nvSpPr>
          <p:spPr bwMode="auto">
            <a:xfrm>
              <a:off x="3840" y="2843"/>
              <a:ext cx="2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 ISP</a:t>
              </a:r>
              <a:endParaRPr lang="en-GB"/>
            </a:p>
          </p:txBody>
        </p:sp>
        <p:sp>
          <p:nvSpPr>
            <p:cNvPr id="63540" name="Rectangle 108"/>
            <p:cNvSpPr>
              <a:spLocks noChangeArrowheads="1"/>
            </p:cNvSpPr>
            <p:nvPr/>
          </p:nvSpPr>
          <p:spPr bwMode="auto">
            <a:xfrm>
              <a:off x="1286" y="2558"/>
              <a:ext cx="5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“</a:t>
              </a:r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Consumer</a:t>
              </a:r>
              <a:r>
                <a:rPr lang="ja-JP" altLang="en-US" sz="1400">
                  <a:solidFill>
                    <a:srgbClr val="000000"/>
                  </a:solidFill>
                  <a:latin typeface="Myriad Roman" charset="0"/>
                </a:rPr>
                <a:t>”</a:t>
              </a:r>
              <a:endParaRPr lang="en-GB"/>
            </a:p>
          </p:txBody>
        </p:sp>
        <p:sp>
          <p:nvSpPr>
            <p:cNvPr id="63541" name="Rectangle 110"/>
            <p:cNvSpPr>
              <a:spLocks noChangeArrowheads="1"/>
            </p:cNvSpPr>
            <p:nvPr/>
          </p:nvSpPr>
          <p:spPr bwMode="auto">
            <a:xfrm>
              <a:off x="1858" y="2558"/>
              <a:ext cx="2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Myriad Roman" charset="0"/>
                </a:rPr>
                <a:t> ISP</a:t>
              </a:r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</a:t>
            </a:r>
          </a:p>
          <a:p>
            <a:pPr algn="ctr"/>
            <a:r>
              <a:rPr lang="en-US"/>
              <a:t>termination</a:t>
            </a:r>
          </a:p>
        </p:txBody>
      </p:sp>
      <p:sp>
        <p:nvSpPr>
          <p:cNvPr id="53252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5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7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8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link </a:t>
            </a:r>
          </a:p>
          <a:p>
            <a:pPr algn="ctr">
              <a:lnSpc>
                <a:spcPct val="90000"/>
              </a:lnSpc>
            </a:pPr>
            <a:r>
              <a:rPr lang="en-US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/>
              <a:t>(receive)</a:t>
            </a:r>
          </a:p>
        </p:txBody>
      </p:sp>
      <p:sp>
        <p:nvSpPr>
          <p:cNvPr id="53259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lookup,</a:t>
            </a:r>
          </a:p>
          <a:p>
            <a:pPr algn="ctr"/>
            <a:r>
              <a:rPr lang="en-US" sz="1800"/>
              <a:t>forwarding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queueing</a:t>
            </a:r>
          </a:p>
        </p:txBody>
      </p:sp>
      <p:sp>
        <p:nvSpPr>
          <p:cNvPr id="53260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19522"/>
            <a:ext cx="7216459" cy="549946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Input port functions</a:t>
            </a:r>
            <a:endParaRPr lang="en-US" dirty="0">
              <a:latin typeface="Gill Sans MT" charset="0"/>
            </a:endParaRPr>
          </a:p>
        </p:txBody>
      </p:sp>
      <p:sp>
        <p:nvSpPr>
          <p:cNvPr id="532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decentralized switching</a:t>
            </a: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>
                <a:solidFill>
                  <a:srgbClr val="000099"/>
                </a:solidFill>
                <a:latin typeface="Gill Sans MT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Gill Sans MT" charset="0"/>
              </a:rPr>
              <a:t>using header field values, lookup output port using forwarding table in input port memory </a:t>
            </a:r>
            <a:r>
              <a:rPr lang="en-US" sz="2200" i="1">
                <a:latin typeface="Gill Sans MT" charset="0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Gill Sans MT" charset="0"/>
              </a:rPr>
              <a:t>goal: complete input port processing at </a:t>
            </a:r>
            <a:r>
              <a:rPr lang="ja-JP" altLang="en-US" sz="2200">
                <a:latin typeface="Gill Sans MT" charset="0"/>
              </a:rPr>
              <a:t>‘</a:t>
            </a:r>
            <a:r>
              <a:rPr lang="en-US" altLang="ja-JP" sz="2200">
                <a:latin typeface="Gill Sans MT" charset="0"/>
              </a:rPr>
              <a:t>line speed</a:t>
            </a:r>
            <a:r>
              <a:rPr lang="ja-JP" altLang="en-US" sz="2200">
                <a:latin typeface="Gill Sans MT" charset="0"/>
              </a:rPr>
              <a:t>’</a:t>
            </a:r>
            <a:endParaRPr lang="en-US" altLang="ja-JP" sz="220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latin typeface="Gill Sans MT" charset="0"/>
              </a:rPr>
              <a:t>queuing: if datagrams arrive faster than forwarding rate into switch fabric</a:t>
            </a:r>
          </a:p>
        </p:txBody>
      </p:sp>
      <p:sp>
        <p:nvSpPr>
          <p:cNvPr id="53262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sz="2000"/>
              <a:t>bit-level reception</a:t>
            </a:r>
            <a:endParaRPr lang="en-US" sz="1800"/>
          </a:p>
        </p:txBody>
      </p:sp>
      <p:sp>
        <p:nvSpPr>
          <p:cNvPr id="53263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 sz="1800"/>
          </a:p>
        </p:txBody>
      </p:sp>
      <p:sp>
        <p:nvSpPr>
          <p:cNvPr id="53264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/>
              <a:t>fabric</a:t>
            </a:r>
          </a:p>
        </p:txBody>
      </p:sp>
      <p:grpSp>
        <p:nvGrpSpPr>
          <p:cNvPr id="53266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3272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4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5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6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8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80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67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8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69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6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</a:t>
            </a:r>
          </a:p>
          <a:p>
            <a:pPr algn="ctr"/>
            <a:r>
              <a:rPr lang="en-US"/>
              <a:t>termination</a:t>
            </a:r>
          </a:p>
        </p:txBody>
      </p:sp>
      <p:sp>
        <p:nvSpPr>
          <p:cNvPr id="54276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0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1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link </a:t>
            </a:r>
          </a:p>
          <a:p>
            <a:pPr algn="ctr">
              <a:lnSpc>
                <a:spcPct val="90000"/>
              </a:lnSpc>
            </a:pPr>
            <a:r>
              <a:rPr lang="en-US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/>
              <a:t>(receive)</a:t>
            </a:r>
          </a:p>
        </p:txBody>
      </p:sp>
      <p:sp>
        <p:nvSpPr>
          <p:cNvPr id="54283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lookup,</a:t>
            </a:r>
          </a:p>
          <a:p>
            <a:pPr algn="ctr"/>
            <a:r>
              <a:rPr lang="en-US" sz="1800"/>
              <a:t>forwarding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queueing</a:t>
            </a:r>
          </a:p>
        </p:txBody>
      </p:sp>
      <p:sp>
        <p:nvSpPr>
          <p:cNvPr id="54284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Input port functions</a:t>
            </a:r>
            <a:endParaRPr lang="en-US">
              <a:latin typeface="Gill Sans MT" charset="0"/>
            </a:endParaRPr>
          </a:p>
        </p:txBody>
      </p:sp>
      <p:sp>
        <p:nvSpPr>
          <p:cNvPr id="542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492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decentralized switching</a:t>
            </a: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>
                <a:solidFill>
                  <a:srgbClr val="000099"/>
                </a:solidFill>
                <a:latin typeface="Gill Sans MT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>
                <a:latin typeface="Gill Sans MT" charset="0"/>
              </a:rPr>
              <a:t>using header field values, lookup output port using forwarding table in input port memory </a:t>
            </a:r>
            <a:r>
              <a:rPr lang="en-US" sz="2200" i="1">
                <a:latin typeface="Gill Sans MT" charset="0"/>
              </a:rPr>
              <a:t>(“match plus action”)</a:t>
            </a:r>
          </a:p>
          <a:p>
            <a:pPr>
              <a:lnSpc>
                <a:spcPct val="90000"/>
              </a:lnSpc>
            </a:pPr>
            <a:r>
              <a:rPr lang="en-US" sz="2200" i="1">
                <a:solidFill>
                  <a:srgbClr val="CC0000"/>
                </a:solidFill>
                <a:latin typeface="Gill Sans MT" charset="0"/>
              </a:rPr>
              <a:t>destination-based forwarding: </a:t>
            </a:r>
            <a:r>
              <a:rPr lang="en-US" sz="2200">
                <a:latin typeface="Gill Sans MT" charset="0"/>
              </a:rPr>
              <a:t>forward based only on destination IP address (traditional)</a:t>
            </a:r>
            <a:endParaRPr lang="en-US" altLang="ja-JP" sz="220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200" i="1">
                <a:solidFill>
                  <a:srgbClr val="CC0000"/>
                </a:solidFill>
                <a:latin typeface="Gill Sans MT" charset="0"/>
              </a:rPr>
              <a:t>generalized forwarding: </a:t>
            </a:r>
            <a:r>
              <a:rPr lang="en-US" sz="2200">
                <a:latin typeface="Gill Sans MT" charset="0"/>
              </a:rPr>
              <a:t>forward based on any set of header field values</a:t>
            </a:r>
          </a:p>
        </p:txBody>
      </p:sp>
      <p:sp>
        <p:nvSpPr>
          <p:cNvPr id="54286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sz="2000"/>
              <a:t>bit-level reception</a:t>
            </a:r>
            <a:endParaRPr lang="en-US" sz="1800"/>
          </a:p>
        </p:txBody>
      </p:sp>
      <p:sp>
        <p:nvSpPr>
          <p:cNvPr id="54287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 sz="1800"/>
          </a:p>
        </p:txBody>
      </p:sp>
      <p:sp>
        <p:nvSpPr>
          <p:cNvPr id="54288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9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/>
              <a:t>fabric</a:t>
            </a:r>
          </a:p>
        </p:txBody>
      </p:sp>
      <p:grpSp>
        <p:nvGrpSpPr>
          <p:cNvPr id="54290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54296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8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9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0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1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2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3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4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291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2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93" name="Line 60"/>
          <p:cNvSpPr>
            <a:spLocks noChangeShapeType="1"/>
          </p:cNvSpPr>
          <p:nvPr/>
        </p:nvSpPr>
        <p:spPr bwMode="auto">
          <a:xfrm flipV="1">
            <a:off x="5103813" y="3070225"/>
            <a:ext cx="476250" cy="577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2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5830</Words>
  <Application>Microsoft Macintosh PowerPoint</Application>
  <PresentationFormat>On-screen Show (4:3)</PresentationFormat>
  <Paragraphs>1811</Paragraphs>
  <Slides>79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Default Design</vt:lpstr>
      <vt:lpstr>Routers Routing Forwarding </vt:lpstr>
      <vt:lpstr>Goals of  Lecture</vt:lpstr>
      <vt:lpstr>IP Suite In Action:  End Hosts vs. Routers</vt:lpstr>
      <vt:lpstr>IP Suite In Action:  Where We Are!!</vt:lpstr>
      <vt:lpstr>What is Routing?</vt:lpstr>
      <vt:lpstr>IP Routing</vt:lpstr>
      <vt:lpstr>Routers  architecture overview</vt:lpstr>
      <vt:lpstr>Input port functions</vt:lpstr>
      <vt:lpstr>Input port functions</vt:lpstr>
      <vt:lpstr>Destination-based forwarding</vt:lpstr>
      <vt:lpstr>Longest prefix matching</vt:lpstr>
      <vt:lpstr>Longest prefix matching</vt:lpstr>
      <vt:lpstr>Switching fabrics</vt:lpstr>
      <vt:lpstr>Switching via memory</vt:lpstr>
      <vt:lpstr>Switching via a bus</vt:lpstr>
      <vt:lpstr>Switching via interconnection network</vt:lpstr>
      <vt:lpstr>Input port queuing</vt:lpstr>
      <vt:lpstr>Output port queueing</vt:lpstr>
      <vt:lpstr>Output ports</vt:lpstr>
      <vt:lpstr>How much buffering?</vt:lpstr>
      <vt:lpstr>Scheduling mechanisms</vt:lpstr>
      <vt:lpstr>Scheduling policies: priority</vt:lpstr>
      <vt:lpstr>Scheduling policies: still more</vt:lpstr>
      <vt:lpstr>Scheduling policies: still more</vt:lpstr>
      <vt:lpstr>Forwarding vs. Routing</vt:lpstr>
      <vt:lpstr>The Internet network layer</vt:lpstr>
      <vt:lpstr>Router Tasks   Packet Forwarding Pack Dropping Rewrite Header Recompute Checksum Fragments  Build the Forwarding Table  </vt:lpstr>
      <vt:lpstr>At The Highest Level: Hop-by-Hop Packet Forwarding</vt:lpstr>
      <vt:lpstr>Datagram Forwarding - Algorithm</vt:lpstr>
      <vt:lpstr>Datagram Forwarding </vt:lpstr>
      <vt:lpstr>Stupidity of Separate Table Entries Per LAN Address</vt:lpstr>
      <vt:lpstr>Separate Entry Per 24-bit Prefix, if only….</vt:lpstr>
      <vt:lpstr>History: Separate Entry per Classful Address, limited future…</vt:lpstr>
      <vt:lpstr>CIDR Makes Packet Forwarding Harder, but supports much larger Internet</vt:lpstr>
      <vt:lpstr>Longest Prefix Match Forwarding</vt:lpstr>
      <vt:lpstr>Simplest Algorithm is Too Slow</vt:lpstr>
      <vt:lpstr>Patricia Tree</vt:lpstr>
      <vt:lpstr>Even Faster Lookups</vt:lpstr>
      <vt:lpstr>Where do Forwarding Tables Come From?</vt:lpstr>
      <vt:lpstr>What End Hosts Sending to Others  Actually Do?</vt:lpstr>
      <vt:lpstr>What About Reaching the End Hosts?</vt:lpstr>
      <vt:lpstr>IP Address Conclusions</vt:lpstr>
      <vt:lpstr>Why Does Routing Matter?</vt:lpstr>
      <vt:lpstr>Routing Overview</vt:lpstr>
      <vt:lpstr>Routing protocols</vt:lpstr>
      <vt:lpstr>PowerPoint Presentation</vt:lpstr>
      <vt:lpstr>Graph Theory: Start here: Shortest-Path Routing</vt:lpstr>
      <vt:lpstr>Shortest-Path Problem </vt:lpstr>
      <vt:lpstr>Dijkstra’s Shortest-Path Algorithm</vt:lpstr>
      <vt:lpstr>Dijsktra’s Algorithm</vt:lpstr>
      <vt:lpstr>Shortest-Path Tree for Node u  Built by Dijkstra’s Alg.</vt:lpstr>
      <vt:lpstr>How to discover ‘my’ graph:  nodes and weights?</vt:lpstr>
      <vt:lpstr>Link-State Routing</vt:lpstr>
      <vt:lpstr>Link State</vt:lpstr>
      <vt:lpstr>Link State (cont)</vt:lpstr>
      <vt:lpstr>Detecting  Local Topology Changes</vt:lpstr>
      <vt:lpstr>When to Initiate Flooding?</vt:lpstr>
      <vt:lpstr>Broadcasting the Link State</vt:lpstr>
      <vt:lpstr>Issue: Broadcasting the Link State</vt:lpstr>
      <vt:lpstr>Convergence</vt:lpstr>
      <vt:lpstr>Convergence Delay</vt:lpstr>
      <vt:lpstr>Reducing Convergence Delay</vt:lpstr>
      <vt:lpstr>Another Approach to Routing  Distance Vector</vt:lpstr>
      <vt:lpstr>Distance Vector Algorithm </vt:lpstr>
      <vt:lpstr>Distance Vector Algorithm</vt:lpstr>
      <vt:lpstr>Distance Vector Example: Step 0</vt:lpstr>
      <vt:lpstr>Distance Vector Example: Step 2</vt:lpstr>
      <vt:lpstr>Distance Vector Example: Step 3</vt:lpstr>
      <vt:lpstr>DV Link Failures: Set cost  to infinity: &amp; - Changes propagate</vt:lpstr>
      <vt:lpstr>Distance Vector:  Link Cost Changes, an Issue!!</vt:lpstr>
      <vt:lpstr>Distance Vector: Link Cost Changes</vt:lpstr>
      <vt:lpstr>Loop-Breaking Heuristics</vt:lpstr>
      <vt:lpstr>Comparison of LS and DV algorithms</vt:lpstr>
      <vt:lpstr>Summary of LS and DV</vt:lpstr>
      <vt:lpstr>Conclusions</vt:lpstr>
      <vt:lpstr>Scaling Routing</vt:lpstr>
      <vt:lpstr>Routing Worlds – Problem Decomposition</vt:lpstr>
      <vt:lpstr>What Routers? Internet Structure</vt:lpstr>
      <vt:lpstr>What Routers: Internet Structure Now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</dc:title>
  <dc:creator>klp</dc:creator>
  <cp:lastModifiedBy>mike erlinger</cp:lastModifiedBy>
  <cp:revision>108</cp:revision>
  <cp:lastPrinted>2018-10-02T20:44:29Z</cp:lastPrinted>
  <dcterms:created xsi:type="dcterms:W3CDTF">2010-09-18T17:49:15Z</dcterms:created>
  <dcterms:modified xsi:type="dcterms:W3CDTF">2018-10-09T17:08:13Z</dcterms:modified>
</cp:coreProperties>
</file>