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778" r:id="rId2"/>
    <p:sldId id="779" r:id="rId3"/>
    <p:sldId id="781" r:id="rId4"/>
    <p:sldId id="782" r:id="rId5"/>
    <p:sldId id="783" r:id="rId6"/>
    <p:sldId id="784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803" r:id="rId19"/>
    <p:sldId id="805" r:id="rId20"/>
    <p:sldId id="806" r:id="rId21"/>
    <p:sldId id="808" r:id="rId22"/>
    <p:sldId id="809" r:id="rId23"/>
    <p:sldId id="810" r:id="rId24"/>
    <p:sldId id="811" r:id="rId25"/>
    <p:sldId id="812" r:id="rId26"/>
    <p:sldId id="813" r:id="rId27"/>
    <p:sldId id="814" r:id="rId28"/>
    <p:sldId id="815" r:id="rId29"/>
    <p:sldId id="816" r:id="rId30"/>
    <p:sldId id="817" r:id="rId31"/>
    <p:sldId id="818" r:id="rId32"/>
    <p:sldId id="819" r:id="rId33"/>
    <p:sldId id="821" r:id="rId34"/>
    <p:sldId id="822" r:id="rId35"/>
    <p:sldId id="823" r:id="rId36"/>
    <p:sldId id="824" r:id="rId37"/>
    <p:sldId id="825" r:id="rId38"/>
    <p:sldId id="826" r:id="rId39"/>
    <p:sldId id="827" r:id="rId40"/>
    <p:sldId id="828" r:id="rId41"/>
    <p:sldId id="829" r:id="rId42"/>
    <p:sldId id="830" r:id="rId43"/>
    <p:sldId id="831" r:id="rId44"/>
    <p:sldId id="832" r:id="rId45"/>
    <p:sldId id="833" r:id="rId46"/>
    <p:sldId id="909" r:id="rId47"/>
    <p:sldId id="834" r:id="rId48"/>
    <p:sldId id="835" r:id="rId49"/>
    <p:sldId id="836" r:id="rId50"/>
    <p:sldId id="838" r:id="rId51"/>
    <p:sldId id="839" r:id="rId52"/>
    <p:sldId id="840" r:id="rId53"/>
    <p:sldId id="841" r:id="rId54"/>
    <p:sldId id="842" r:id="rId55"/>
    <p:sldId id="843" r:id="rId56"/>
    <p:sldId id="844" r:id="rId57"/>
    <p:sldId id="845" r:id="rId58"/>
    <p:sldId id="846" r:id="rId59"/>
    <p:sldId id="847" r:id="rId60"/>
    <p:sldId id="848" r:id="rId61"/>
    <p:sldId id="849" r:id="rId62"/>
    <p:sldId id="850" r:id="rId63"/>
    <p:sldId id="851" r:id="rId64"/>
    <p:sldId id="852" r:id="rId65"/>
    <p:sldId id="853" r:id="rId66"/>
    <p:sldId id="854" r:id="rId67"/>
    <p:sldId id="855" r:id="rId68"/>
    <p:sldId id="856" r:id="rId69"/>
    <p:sldId id="857" r:id="rId70"/>
    <p:sldId id="858" r:id="rId71"/>
    <p:sldId id="859" r:id="rId72"/>
    <p:sldId id="860" r:id="rId73"/>
    <p:sldId id="861" r:id="rId74"/>
    <p:sldId id="862" r:id="rId75"/>
    <p:sldId id="863" r:id="rId76"/>
    <p:sldId id="864" r:id="rId77"/>
    <p:sldId id="865" r:id="rId78"/>
    <p:sldId id="866" r:id="rId79"/>
    <p:sldId id="867" r:id="rId80"/>
    <p:sldId id="870" r:id="rId81"/>
    <p:sldId id="871" r:id="rId82"/>
    <p:sldId id="872" r:id="rId83"/>
    <p:sldId id="873" r:id="rId84"/>
    <p:sldId id="874" r:id="rId85"/>
    <p:sldId id="875" r:id="rId86"/>
    <p:sldId id="877" r:id="rId87"/>
    <p:sldId id="878" r:id="rId88"/>
    <p:sldId id="879" r:id="rId89"/>
    <p:sldId id="880" r:id="rId90"/>
    <p:sldId id="881" r:id="rId91"/>
    <p:sldId id="882" r:id="rId92"/>
    <p:sldId id="883" r:id="rId93"/>
    <p:sldId id="884" r:id="rId94"/>
    <p:sldId id="885" r:id="rId95"/>
    <p:sldId id="886" r:id="rId96"/>
    <p:sldId id="887" r:id="rId97"/>
    <p:sldId id="888" r:id="rId98"/>
    <p:sldId id="889" r:id="rId99"/>
    <p:sldId id="890" r:id="rId100"/>
    <p:sldId id="891" r:id="rId101"/>
    <p:sldId id="892" r:id="rId102"/>
    <p:sldId id="893" r:id="rId103"/>
    <p:sldId id="894" r:id="rId104"/>
    <p:sldId id="895" r:id="rId105"/>
    <p:sldId id="896" r:id="rId106"/>
    <p:sldId id="897" r:id="rId107"/>
    <p:sldId id="898" r:id="rId108"/>
    <p:sldId id="899" r:id="rId109"/>
    <p:sldId id="900" r:id="rId110"/>
    <p:sldId id="901" r:id="rId111"/>
    <p:sldId id="902" r:id="rId112"/>
    <p:sldId id="904" r:id="rId113"/>
    <p:sldId id="905" r:id="rId114"/>
    <p:sldId id="906" r:id="rId115"/>
    <p:sldId id="907" r:id="rId116"/>
    <p:sldId id="908" r:id="rId117"/>
    <p:sldId id="798" r:id="rId118"/>
    <p:sldId id="799" r:id="rId119"/>
    <p:sldId id="800" r:id="rId120"/>
    <p:sldId id="868" r:id="rId121"/>
    <p:sldId id="869" r:id="rId122"/>
    <p:sldId id="876" r:id="rId12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/>
    <p:restoredTop sz="94717"/>
  </p:normalViewPr>
  <p:slideViewPr>
    <p:cSldViewPr snapToGrid="0">
      <p:cViewPr varScale="1">
        <p:scale>
          <a:sx n="135" d="100"/>
          <a:sy n="135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31B288-29B4-C34B-A09D-CB5828DE274E}" type="slidenum">
              <a:rPr lang="en-US" sz="1300">
                <a:latin typeface="Times New Roman" charset="0"/>
              </a:rPr>
              <a:pPr/>
              <a:t>47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BD7C7A-618C-704C-AC4D-EE713CDD2CAF}" type="slidenum">
              <a:rPr lang="en-US" sz="1300">
                <a:latin typeface="Times New Roman" charset="0"/>
              </a:rPr>
              <a:pPr/>
              <a:t>48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9E4B94-F953-1E47-A8F4-550DA9F7D437}" type="slidenum">
              <a:rPr lang="en-US" sz="1300">
                <a:latin typeface="Times New Roman" charset="0"/>
              </a:rPr>
              <a:pPr/>
              <a:t>49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7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ABFD7A-1264-8540-B9E5-0E93ACA7863F}" type="slidenum">
              <a:rPr lang="en-US" sz="1300">
                <a:latin typeface="Times New Roman" charset="0"/>
              </a:rPr>
              <a:pPr/>
              <a:t>70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B0BA2CC-39E1-D04F-B9B2-3F70DAA7E204}" type="slidenum">
              <a:rPr lang="en-US" sz="1300">
                <a:latin typeface="Times New Roman" charset="0"/>
              </a:rPr>
              <a:pPr/>
              <a:t>90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7ECB12-1AA5-084D-8722-1227B995C6F0}" type="slidenum">
              <a:rPr lang="en-US" sz="1300">
                <a:latin typeface="Times New Roman" charset="0"/>
              </a:rPr>
              <a:pPr/>
              <a:t>99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CE15C57-4BF1-234D-B743-ACAD1B491F66}" type="slidenum">
              <a:rPr lang="en-US" sz="1300">
                <a:latin typeface="Times New Roman" charset="0"/>
              </a:rPr>
              <a:pPr/>
              <a:t>100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3026AA4-C3F3-AF45-8658-352727B50E89}" type="slidenum">
              <a:rPr lang="en-US" sz="1300">
                <a:latin typeface="Times New Roman" charset="0"/>
              </a:rPr>
              <a:pPr/>
              <a:t>101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102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76B79F-3EE0-D84C-8CC5-463DD51E989F}" type="slidenum">
              <a:rPr lang="en-US" sz="1300">
                <a:latin typeface="Times New Roman" charset="0"/>
              </a:rPr>
              <a:pPr/>
              <a:t>103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336A4F1-D03D-C448-99C7-999533890546}" type="slidenum">
              <a:rPr lang="en-US" sz="1300">
                <a:latin typeface="Times New Roman" charset="0"/>
              </a:rPr>
              <a:pPr/>
              <a:t>104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D078AD-F743-A141-9261-CB51CB6CF8FA}" type="slidenum">
              <a:rPr lang="en-US" sz="1300">
                <a:latin typeface="Times New Roman" charset="0"/>
              </a:rPr>
              <a:pPr/>
              <a:t>105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D227A4-F51F-4E46-A74C-498BCE4BC1D0}" type="slidenum">
              <a:rPr lang="en-US" sz="1300">
                <a:latin typeface="Times New Roman" charset="0"/>
              </a:rPr>
              <a:pPr/>
              <a:t>106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4650212-7104-F24E-86E1-92D7F1DD65AD}" type="slidenum">
              <a:rPr lang="en-US" sz="1300">
                <a:latin typeface="Times New Roman" charset="0"/>
              </a:rPr>
              <a:pPr/>
              <a:t>107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D0916E-EAFF-8B46-A7FE-EE78C7EB4A34}" type="slidenum">
              <a:rPr lang="en-US" sz="1300">
                <a:latin typeface="Times New Roman" charset="0"/>
              </a:rPr>
              <a:pPr/>
              <a:t>108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E1AE8E-6666-5F45-B30E-5DA7119F5109}" type="slidenum">
              <a:rPr lang="en-US" sz="1300">
                <a:latin typeface="Times New Roman" charset="0"/>
              </a:rPr>
              <a:pPr/>
              <a:t>109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C26430-BF57-DE4D-BCC2-16871A94A2FA}" type="slidenum">
              <a:rPr lang="en-US" sz="1300">
                <a:latin typeface="Times New Roman" charset="0"/>
              </a:rPr>
              <a:pPr/>
              <a:t>110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F50101-FD74-C740-8856-8B43E500796D}" type="slidenum">
              <a:rPr lang="en-US" sz="1300">
                <a:latin typeface="Times New Roman" charset="0"/>
              </a:rPr>
              <a:pPr/>
              <a:t>111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11354D-0B24-8A4B-98E4-58FE38077F6D}" type="slidenum">
              <a:rPr lang="en-US" sz="1300">
                <a:latin typeface="Times New Roman" charset="0"/>
              </a:rPr>
              <a:pPr/>
              <a:t>112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2F4463E-1052-DE40-985B-2B630D237B76}" type="slidenum">
              <a:rPr lang="en-US" sz="1300">
                <a:latin typeface="Times New Roman" charset="0"/>
              </a:rPr>
              <a:pPr/>
              <a:t>113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704DC2-A329-F441-A1F7-096EBC17D091}" type="slidenum">
              <a:rPr lang="en-US" sz="1300">
                <a:latin typeface="Times New Roman" charset="0"/>
              </a:rPr>
              <a:pPr/>
              <a:t>114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01B91CF-607B-EC43-8F32-15B5270B1A9E}" type="slidenum">
              <a:rPr lang="en-US" sz="1300">
                <a:latin typeface="Times New Roman" charset="0"/>
              </a:rPr>
              <a:pPr/>
              <a:t>115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116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E155B8-85D7-064C-A3DC-9AC8D6642442}" type="slidenum">
              <a:rPr lang="en-US" sz="1300">
                <a:latin typeface="Times New Roman" charset="0"/>
              </a:rPr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46B357-7AD8-1147-868B-CE9A7F48B772}" type="slidenum">
              <a:rPr lang="en-US" sz="1300">
                <a:latin typeface="Times New Roman" charset="0"/>
              </a:rPr>
              <a:pPr/>
              <a:t>44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45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46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81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68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685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72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6332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3209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870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196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1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1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944994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8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substitution cipher: </a:t>
            </a:r>
            <a:r>
              <a:rPr lang="en-US" sz="2400" dirty="0">
                <a:latin typeface="Gill Sans MT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monoalphabetic cipher: substitute one letter for another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33956" y="2516188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69377" y="3295650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085440" y="4067175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28798" y="4492625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Encryption key: </a:t>
            </a:r>
            <a:r>
              <a:rPr lang="en-US" sz="2800" dirty="0">
                <a:latin typeface="Gill Sans MT" charset="0"/>
              </a:rPr>
              <a:t>mapping from set of 26 letters</a:t>
            </a:r>
          </a:p>
          <a:p>
            <a:r>
              <a:rPr lang="en-US" sz="2800" dirty="0">
                <a:latin typeface="Gill Sans MT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087273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91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 802.11i: improved security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numerous (stronger) forms of encryption possible</a:t>
            </a:r>
          </a:p>
          <a:p>
            <a:r>
              <a:rPr lang="en-US" dirty="0">
                <a:latin typeface="Gill Sans MT" charset="0"/>
              </a:rPr>
              <a:t>provides key distribution</a:t>
            </a:r>
          </a:p>
          <a:p>
            <a:r>
              <a:rPr lang="en-US" dirty="0">
                <a:latin typeface="Gill Sans MT" charset="0"/>
              </a:rPr>
              <a:t>uses authentication server separate from access point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608175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AutoShape 25"/>
          <p:cNvSpPr>
            <a:spLocks noChangeAspect="1" noChangeArrowheads="1" noTextEdit="1"/>
          </p:cNvSpPr>
          <p:nvPr/>
        </p:nvSpPr>
        <p:spPr bwMode="auto">
          <a:xfrm>
            <a:off x="4164013" y="1419225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1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7702" name="Text Box 57"/>
          <p:cNvSpPr txBox="1">
            <a:spLocks noChangeArrowheads="1"/>
          </p:cNvSpPr>
          <p:nvPr/>
        </p:nvSpPr>
        <p:spPr bwMode="auto">
          <a:xfrm>
            <a:off x="3281363" y="1412875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AP: </a:t>
            </a:r>
            <a:r>
              <a:rPr lang="en-US" sz="1600" dirty="0"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157703" name="Text Box 58"/>
          <p:cNvSpPr txBox="1">
            <a:spLocks noChangeArrowheads="1"/>
          </p:cNvSpPr>
          <p:nvPr/>
        </p:nvSpPr>
        <p:spPr bwMode="auto">
          <a:xfrm>
            <a:off x="7285038" y="1735138"/>
            <a:ext cx="149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AS: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Authentication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 server</a:t>
            </a:r>
          </a:p>
        </p:txBody>
      </p:sp>
      <p:sp>
        <p:nvSpPr>
          <p:cNvPr id="157704" name="Text Box 59"/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57705" name="Text Box 60"/>
          <p:cNvSpPr txBox="1">
            <a:spLocks noChangeArrowheads="1"/>
          </p:cNvSpPr>
          <p:nvPr/>
        </p:nvSpPr>
        <p:spPr bwMode="auto">
          <a:xfrm>
            <a:off x="1074738" y="1703388"/>
            <a:ext cx="162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STA: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client station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3500" y="2871788"/>
            <a:ext cx="2641600" cy="612775"/>
            <a:chOff x="1333500" y="2871813"/>
            <a:chExt cx="2641600" cy="612775"/>
          </a:xfrm>
        </p:grpSpPr>
        <p:sp>
          <p:nvSpPr>
            <p:cNvPr id="157771" name="Oval 62"/>
            <p:cNvSpPr>
              <a:spLocks noChangeArrowheads="1"/>
            </p:cNvSpPr>
            <p:nvPr/>
          </p:nvSpPr>
          <p:spPr bwMode="auto">
            <a:xfrm>
              <a:off x="1796484" y="2952776"/>
              <a:ext cx="266700" cy="247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772" name="Text Box 63"/>
            <p:cNvSpPr txBox="1">
              <a:spLocks noChangeArrowheads="1"/>
            </p:cNvSpPr>
            <p:nvPr/>
          </p:nvSpPr>
          <p:spPr bwMode="auto">
            <a:xfrm>
              <a:off x="1765300" y="2903563"/>
              <a:ext cx="1943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1   Discovery of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security capabilities</a:t>
              </a:r>
            </a:p>
          </p:txBody>
        </p:sp>
        <p:sp>
          <p:nvSpPr>
            <p:cNvPr id="157773" name="Line 64"/>
            <p:cNvSpPr>
              <a:spLocks noChangeShapeType="1"/>
            </p:cNvSpPr>
            <p:nvPr/>
          </p:nvSpPr>
          <p:spPr bwMode="auto">
            <a:xfrm>
              <a:off x="1333500" y="2871813"/>
              <a:ext cx="2641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92238" y="3548063"/>
            <a:ext cx="5732462" cy="847725"/>
            <a:chOff x="1392238" y="3548063"/>
            <a:chExt cx="5732582" cy="848301"/>
          </a:xfrm>
        </p:grpSpPr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 flipH="1">
              <a:off x="1392238" y="379412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5" name="Line 66"/>
            <p:cNvSpPr>
              <a:spLocks noChangeShapeType="1"/>
            </p:cNvSpPr>
            <p:nvPr/>
          </p:nvSpPr>
          <p:spPr bwMode="auto">
            <a:xfrm flipH="1">
              <a:off x="4433888" y="380047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6" name="Freeform 67"/>
            <p:cNvSpPr>
              <a:spLocks/>
            </p:cNvSpPr>
            <p:nvPr/>
          </p:nvSpPr>
          <p:spPr bwMode="auto">
            <a:xfrm>
              <a:off x="3889375" y="3548063"/>
              <a:ext cx="609600" cy="260350"/>
            </a:xfrm>
            <a:custGeom>
              <a:avLst/>
              <a:gdLst>
                <a:gd name="T0" fmla="*/ 2147483647 w 384"/>
                <a:gd name="T1" fmla="*/ 2147483647 h 164"/>
                <a:gd name="T2" fmla="*/ 2147483647 w 384"/>
                <a:gd name="T3" fmla="*/ 2147483647 h 164"/>
                <a:gd name="T4" fmla="*/ 2147483647 w 384"/>
                <a:gd name="T5" fmla="*/ 2147483647 h 164"/>
                <a:gd name="T6" fmla="*/ 0 60000 65536"/>
                <a:gd name="T7" fmla="*/ 0 60000 65536"/>
                <a:gd name="T8" fmla="*/ 0 60000 65536"/>
                <a:gd name="T9" fmla="*/ 0 w 384"/>
                <a:gd name="T10" fmla="*/ 0 h 164"/>
                <a:gd name="T11" fmla="*/ 384 w 38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4">
                  <a:moveTo>
                    <a:pt x="18" y="164"/>
                  </a:moveTo>
                  <a:cubicBezTo>
                    <a:pt x="47" y="138"/>
                    <a:pt x="0" y="0"/>
                    <a:pt x="192" y="9"/>
                  </a:cubicBezTo>
                  <a:cubicBezTo>
                    <a:pt x="384" y="18"/>
                    <a:pt x="308" y="132"/>
                    <a:pt x="338" y="1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7" name="Text Box 71"/>
            <p:cNvSpPr txBox="1">
              <a:spLocks noChangeArrowheads="1"/>
            </p:cNvSpPr>
            <p:nvPr/>
          </p:nvSpPr>
          <p:spPr bwMode="auto">
            <a:xfrm>
              <a:off x="1739900" y="3811588"/>
              <a:ext cx="53849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and AS mutually authenticate, together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generate Master Key (MK)</a:t>
              </a:r>
              <a:r>
                <a:rPr lang="en-US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. AP serves as 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altLang="ja-JP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pass through</a:t>
              </a:r>
              <a:r>
                <a:rPr lang="ja-JP" altLang="en-US" sz="1600" i="1">
                  <a:solidFill>
                    <a:srgbClr val="000099"/>
                  </a:solidFill>
                  <a:latin typeface="Arial" charset="0"/>
                  <a:cs typeface="Arial" charset="0"/>
                </a:rPr>
                <a:t>”</a:t>
              </a:r>
              <a:endParaRPr lang="en-US" sz="1600" i="1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57768" name="Group 72"/>
            <p:cNvGrpSpPr>
              <a:grpSpLocks/>
            </p:cNvGrpSpPr>
            <p:nvPr/>
          </p:nvGrpSpPr>
          <p:grpSpPr bwMode="auto">
            <a:xfrm>
              <a:off x="1486759" y="3815528"/>
              <a:ext cx="296862" cy="336550"/>
              <a:chOff x="1864" y="3225"/>
              <a:chExt cx="187" cy="212"/>
            </a:xfrm>
          </p:grpSpPr>
          <p:sp>
            <p:nvSpPr>
              <p:cNvPr id="157769" name="Oval 73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70" name="Text Box 74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4660900"/>
            <a:ext cx="6573838" cy="950913"/>
            <a:chOff x="1143576" y="4660900"/>
            <a:chExt cx="6573262" cy="950913"/>
          </a:xfrm>
        </p:grpSpPr>
        <p:grpSp>
          <p:nvGrpSpPr>
            <p:cNvPr id="157755" name="Group 68"/>
            <p:cNvGrpSpPr>
              <a:grpSpLocks/>
            </p:cNvGrpSpPr>
            <p:nvPr/>
          </p:nvGrpSpPr>
          <p:grpSpPr bwMode="auto">
            <a:xfrm>
              <a:off x="6125518" y="4830775"/>
              <a:ext cx="296862" cy="336550"/>
              <a:chOff x="1864" y="3225"/>
              <a:chExt cx="187" cy="212"/>
            </a:xfrm>
          </p:grpSpPr>
          <p:sp>
            <p:nvSpPr>
              <p:cNvPr id="157762" name="Oval 69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3" name="Text Box 70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57756" name="Group 75"/>
            <p:cNvGrpSpPr>
              <a:grpSpLocks/>
            </p:cNvGrpSpPr>
            <p:nvPr/>
          </p:nvGrpSpPr>
          <p:grpSpPr bwMode="auto">
            <a:xfrm>
              <a:off x="1143576" y="4668838"/>
              <a:ext cx="296863" cy="336550"/>
              <a:chOff x="1864" y="3225"/>
              <a:chExt cx="187" cy="212"/>
            </a:xfrm>
          </p:grpSpPr>
          <p:sp>
            <p:nvSpPr>
              <p:cNvPr id="157760" name="Oval 76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1" name="Text Box 77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57757" name="Text Box 78"/>
            <p:cNvSpPr txBox="1">
              <a:spLocks noChangeArrowheads="1"/>
            </p:cNvSpPr>
            <p:nvPr/>
          </p:nvSpPr>
          <p:spPr bwMode="auto">
            <a:xfrm>
              <a:off x="1428750" y="4660900"/>
              <a:ext cx="1685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Pairwise Master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Key (PMK)</a:t>
              </a:r>
            </a:p>
          </p:txBody>
        </p:sp>
        <p:sp>
          <p:nvSpPr>
            <p:cNvPr id="157758" name="Line 79"/>
            <p:cNvSpPr>
              <a:spLocks noChangeShapeType="1"/>
            </p:cNvSpPr>
            <p:nvPr/>
          </p:nvSpPr>
          <p:spPr bwMode="auto">
            <a:xfrm>
              <a:off x="4330700" y="4775200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59" name="Text Box 80"/>
            <p:cNvSpPr txBox="1">
              <a:spLocks noChangeArrowheads="1"/>
            </p:cNvSpPr>
            <p:nvPr/>
          </p:nvSpPr>
          <p:spPr bwMode="auto">
            <a:xfrm>
              <a:off x="6424613" y="4786313"/>
              <a:ext cx="12922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AS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same PMK,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sends to AP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9825" y="5761038"/>
            <a:ext cx="3932238" cy="871537"/>
            <a:chOff x="1139415" y="5761038"/>
            <a:chExt cx="3932648" cy="871537"/>
          </a:xfrm>
        </p:grpSpPr>
        <p:sp>
          <p:nvSpPr>
            <p:cNvPr id="157750" name="Line 81"/>
            <p:cNvSpPr>
              <a:spLocks noChangeShapeType="1"/>
            </p:cNvSpPr>
            <p:nvPr/>
          </p:nvSpPr>
          <p:spPr bwMode="auto">
            <a:xfrm>
              <a:off x="1457325" y="5761038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51" name="Group 83"/>
            <p:cNvGrpSpPr>
              <a:grpSpLocks/>
            </p:cNvGrpSpPr>
            <p:nvPr/>
          </p:nvGrpSpPr>
          <p:grpSpPr bwMode="auto">
            <a:xfrm>
              <a:off x="1139415" y="5815013"/>
              <a:ext cx="296863" cy="336550"/>
              <a:chOff x="1864" y="3225"/>
              <a:chExt cx="187" cy="212"/>
            </a:xfrm>
          </p:grpSpPr>
          <p:sp>
            <p:nvSpPr>
              <p:cNvPr id="15775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5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7752" name="Text Box 86"/>
            <p:cNvSpPr txBox="1">
              <a:spLocks noChangeArrowheads="1"/>
            </p:cNvSpPr>
            <p:nvPr/>
          </p:nvSpPr>
          <p:spPr bwMode="auto">
            <a:xfrm>
              <a:off x="1441450" y="5807075"/>
              <a:ext cx="36306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STA, AP use PMK to derive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Temporal Key (TK) used for message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encryption, integrity </a:t>
              </a:r>
            </a:p>
          </p:txBody>
        </p:sp>
      </p:grpSp>
      <p:sp>
        <p:nvSpPr>
          <p:cNvPr id="15771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258175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 802.11i: four phases of operation</a:t>
            </a:r>
          </a:p>
        </p:txBody>
      </p:sp>
      <p:grpSp>
        <p:nvGrpSpPr>
          <p:cNvPr id="157711" name="Group 356"/>
          <p:cNvGrpSpPr>
            <a:grpSpLocks/>
          </p:cNvGrpSpPr>
          <p:nvPr/>
        </p:nvGrpSpPr>
        <p:grpSpPr bwMode="auto">
          <a:xfrm>
            <a:off x="327025" y="1466850"/>
            <a:ext cx="804863" cy="852488"/>
            <a:chOff x="313" y="1407"/>
            <a:chExt cx="1152" cy="1104"/>
          </a:xfrm>
        </p:grpSpPr>
        <p:pic>
          <p:nvPicPr>
            <p:cNvPr id="157748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9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2" name="Group 361"/>
          <p:cNvGrpSpPr>
            <a:grpSpLocks/>
          </p:cNvGrpSpPr>
          <p:nvPr/>
        </p:nvGrpSpPr>
        <p:grpSpPr bwMode="auto">
          <a:xfrm>
            <a:off x="3797300" y="1744663"/>
            <a:ext cx="965200" cy="693737"/>
            <a:chOff x="2967" y="478"/>
            <a:chExt cx="788" cy="625"/>
          </a:xfrm>
        </p:grpSpPr>
        <p:pic>
          <p:nvPicPr>
            <p:cNvPr id="157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3" name="Group 249"/>
          <p:cNvGrpSpPr>
            <a:grpSpLocks/>
          </p:cNvGrpSpPr>
          <p:nvPr/>
        </p:nvGrpSpPr>
        <p:grpSpPr bwMode="auto">
          <a:xfrm>
            <a:off x="6556375" y="1808163"/>
            <a:ext cx="466725" cy="793750"/>
            <a:chOff x="4140" y="429"/>
            <a:chExt cx="1425" cy="2396"/>
          </a:xfrm>
        </p:grpSpPr>
        <p:sp>
          <p:nvSpPr>
            <p:cNvPr id="1577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254"/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" name="AutoShape 256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30" name="AutoShape 257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5" name="Rectangle 258"/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" name="AutoShape 26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8" name="AutoShape 26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Rectangle 263"/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5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6" name="AutoShape 26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7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" name="AutoShape 269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4" name="AutoShape 270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274"/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8" name="AutoShape 277"/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9" name="Oval 278"/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0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" name="Oval 280"/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101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678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over LAN (EAPoL)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EAP: extensible authentication protocol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EAP: end-end client (mobile) to authentication server protocol</a:t>
            </a:r>
          </a:p>
          <a:p>
            <a:r>
              <a:rPr lang="en-US" dirty="0">
                <a:latin typeface="Gill Sans MT" charset="0"/>
              </a:rPr>
              <a:t>EAP sent over separate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links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mobile-to-AP (EAP over LAN)</a:t>
            </a:r>
          </a:p>
          <a:p>
            <a:pPr lvl="1"/>
            <a:r>
              <a:rPr lang="en-US" dirty="0">
                <a:latin typeface="Gill Sans MT" charset="0"/>
              </a:rPr>
              <a:t>AP to authentication server (RADIUS over UDP)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59762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3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4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977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102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616312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8.8 Operational security: firewalls and IDS</a:t>
            </a: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769380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ill Sans MT" charset="0"/>
                <a:cs typeface="Gill Sans MT" charset="0"/>
              </a:rPr>
              <a:t>isolates organization</a:t>
            </a:r>
            <a:r>
              <a:rPr lang="ja-JP" altLang="en-US" sz="280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internal net from larger Internet, allowing some packets to pass, blocking others</a:t>
            </a:r>
            <a:endParaRPr lang="en-US" sz="2800" dirty="0">
              <a:latin typeface="Gill Sans MT" charset="0"/>
              <a:cs typeface="Gill Sans MT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i="1" dirty="0">
                  <a:solidFill>
                    <a:srgbClr val="FF0000"/>
                  </a:solidFill>
                  <a:latin typeface="Gill Sans MT" charset="0"/>
                  <a:cs typeface="Gill Sans MT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administered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Inter</a:t>
            </a:r>
            <a:r>
              <a:rPr lang="en-US" sz="1800" dirty="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trusted “good guys”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untrusted “bad guys” </a:t>
            </a:r>
          </a:p>
        </p:txBody>
      </p:sp>
      <p:sp>
        <p:nvSpPr>
          <p:cNvPr id="24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236166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denial of service attacks: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SYN flooding: attacker establishes many bogus TCP connections, no resources left for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sz="2400" dirty="0">
                <a:latin typeface="Gill Sans MT"/>
                <a:cs typeface="Gill Sans MT"/>
              </a:rPr>
              <a:t>real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sz="2400" dirty="0">
                <a:latin typeface="Gill Sans MT"/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illegal modification/access of internal data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e.g., attacker replaces CIA</a:t>
            </a:r>
            <a:r>
              <a:rPr lang="ja-JP" altLang="en-US" sz="2400" dirty="0">
                <a:latin typeface="Gill Sans MT"/>
                <a:cs typeface="Gill Sans MT"/>
              </a:rPr>
              <a:t>’</a:t>
            </a:r>
            <a:r>
              <a:rPr lang="en-US" sz="2400" dirty="0">
                <a:latin typeface="Gill Sans MT"/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allow only authorized access to inside network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three types of firewalls: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stateless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stateful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5801295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internal network connected to Internet via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filters packet-by-packet, </a:t>
            </a:r>
            <a:r>
              <a:rPr lang="en-US" sz="2400" dirty="0">
                <a:latin typeface="Gill Sans MT" charset="0"/>
              </a:rPr>
              <a:t>decision to forward/drop packet based 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source IP address, destination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Should arriving packet be allowed in? Departing packet let out?</a:t>
              </a:r>
            </a:p>
          </p:txBody>
        </p:sp>
      </p:grpSp>
      <p:sp>
        <p:nvSpPr>
          <p:cNvPr id="1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5892159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522413"/>
            <a:ext cx="7566025" cy="4183062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1: </a:t>
            </a:r>
            <a:r>
              <a:rPr lang="en-US" sz="2400" dirty="0">
                <a:latin typeface="Gill Sans MT" charset="0"/>
              </a:rPr>
              <a:t>block incoming and outgoing datagrams with IP protocol field = 17 and with either source or dest port = 23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all incoming, outgoing UDP flows and telnet connections are blocked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2: </a:t>
            </a:r>
            <a:r>
              <a:rPr lang="en-US" sz="2400" dirty="0">
                <a:latin typeface="Gill Sans MT" charset="0"/>
              </a:rPr>
              <a:t>block inbound TCP segments with ACK=0.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prevents external clients from making TCP connections with internal clients, but allows internal clients to connect to outside.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157220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46987"/>
              </p:ext>
            </p:extLst>
          </p:nvPr>
        </p:nvGraphicFramePr>
        <p:xfrm>
          <a:off x="711200" y="1490663"/>
          <a:ext cx="7854950" cy="4732337"/>
        </p:xfrm>
        <a:graphic>
          <a:graphicData uri="http://schemas.openxmlformats.org/drawingml/2006/table">
            <a:tbl>
              <a:tblPr/>
              <a:tblGrid>
                <a:gridCol w="392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outside Web access.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address (e.g. 130.207.255.255).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Stateless packet filtering</a:t>
            </a:r>
            <a:r>
              <a:rPr lang="en-US" sz="3600" dirty="0">
                <a:latin typeface="Gill Sans MT" charset="0"/>
              </a:rPr>
              <a:t>: more examples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806371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09107"/>
              </p:ext>
            </p:extLst>
          </p:nvPr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Access Control Lists - 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Multics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44604"/>
            <a:ext cx="820991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table of rules, applied top to bottom to incoming packets: (action, condition) pairs: looks like OpenFlow forwarding (Ch. 4)!</a:t>
            </a: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9371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0"/>
            <a:ext cx="8353425" cy="11430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A more sophisticated encryption 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150938"/>
            <a:ext cx="81153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n substitution ciphers, M</a:t>
            </a:r>
            <a:r>
              <a:rPr lang="en-US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,M</a:t>
            </a:r>
            <a:r>
              <a:rPr lang="en-US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,…,M</a:t>
            </a:r>
            <a:r>
              <a:rPr lang="en-US" baseline="-25000" dirty="0">
                <a:latin typeface="Gill Sans MT" charset="0"/>
              </a:rPr>
              <a:t>n</a:t>
            </a:r>
          </a:p>
          <a:p>
            <a:r>
              <a:rPr lang="en-US" dirty="0">
                <a:latin typeface="Gill Sans MT" charset="0"/>
              </a:rPr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 dirty="0">
                <a:latin typeface="Gill Sans MT" charset="0"/>
              </a:rPr>
              <a:t> ..</a:t>
            </a:r>
          </a:p>
          <a:p>
            <a:r>
              <a:rPr lang="en-US" dirty="0">
                <a:latin typeface="Gill Sans MT" charset="0"/>
              </a:rPr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</a:p>
          <a:p>
            <a:pPr lvl="1"/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    Encryption key: </a:t>
            </a:r>
            <a:r>
              <a:rPr lang="en-US" sz="2800" dirty="0">
                <a:latin typeface="Gill Sans MT" charset="0"/>
              </a:rPr>
              <a:t>n substitution ciphers, and cyclic             pattern</a:t>
            </a:r>
          </a:p>
          <a:p>
            <a:pPr lvl="1"/>
            <a:r>
              <a:rPr lang="en-US" dirty="0">
                <a:latin typeface="Gill Sans MT" charset="0"/>
              </a:rPr>
              <a:t>key need not be just n-bit pattern – page from a book</a:t>
            </a:r>
          </a:p>
        </p:txBody>
      </p:sp>
      <p:pic>
        <p:nvPicPr>
          <p:cNvPr id="3994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032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36563" y="44719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48126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 marL="277813" indent="-277813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stateless packet filter: </a:t>
            </a:r>
            <a:r>
              <a:rPr lang="en-US" sz="2400" dirty="0">
                <a:latin typeface="Gill Sans MT" charset="0"/>
              </a:rPr>
              <a:t>heavy handed tool</a:t>
            </a:r>
          </a:p>
          <a:p>
            <a:pPr lvl="1"/>
            <a:r>
              <a:rPr lang="en-US" sz="2200" dirty="0">
                <a:latin typeface="Gill Sans MT" charset="0"/>
              </a:rPr>
              <a:t>admits packets that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altLang="ja-JP" sz="2200" dirty="0">
                <a:latin typeface="Gill Sans MT" charset="0"/>
              </a:rPr>
              <a:t>make no sense,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altLang="ja-JP" sz="2200" dirty="0">
                <a:latin typeface="Gill Sans MT" charset="0"/>
              </a:rPr>
              <a:t> e.g., dest port = 80, ACK bit set, even though no TCP connection established:</a:t>
            </a:r>
            <a:endParaRPr lang="en-US" sz="2200" dirty="0">
              <a:latin typeface="Gill Sans MT" charset="0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577"/>
              </p:ext>
            </p:extLst>
          </p:nvPr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stateful packet filter: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track connection setup (SYN), teardown (FIN): determine whether incoming, outgoing packets 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makes sense</a:t>
            </a:r>
            <a:r>
              <a:rPr lang="ja-JP" altLang="en-US" sz="2400" dirty="0">
                <a:latin typeface="Gill Sans MT" charset="0"/>
                <a:cs typeface="Gill Sans MT" charset="0"/>
              </a:rPr>
              <a:t>”</a:t>
            </a:r>
            <a:endParaRPr lang="en-US" altLang="ja-JP" sz="2400" dirty="0">
              <a:latin typeface="Gill Sans MT" charset="0"/>
              <a:cs typeface="Gill Sans MT" charset="0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5499497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299"/>
              </p:ext>
            </p:extLst>
          </p:nvPr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conxion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49" y="1416848"/>
            <a:ext cx="834247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  <a:cs typeface="Gill Sans MT" charset="0"/>
              </a:rPr>
              <a:t>ACL augmented to indicate need to check connection state table before admitting packet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056241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 packets on application data as well as on IP/TCP/UDP fields.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example: </a:t>
            </a:r>
            <a:r>
              <a:rPr lang="en-US" sz="2400" dirty="0">
                <a:latin typeface="Gill Sans MT" charset="0"/>
              </a:rPr>
              <a:t>allow select internal users to telnet outside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1.</a:t>
            </a:r>
            <a:r>
              <a:rPr lang="en-US" sz="2400" dirty="0">
                <a:latin typeface="Gill Sans MT" charset="0"/>
                <a:cs typeface="Gill Sans MT" charset="0"/>
              </a:rPr>
              <a:t> require all telnet users to telnet through gateway.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2.</a:t>
            </a:r>
            <a:r>
              <a:rPr lang="en-US" sz="2400" dirty="0">
                <a:latin typeface="Gill Sans MT" charset="0"/>
                <a:cs typeface="Gill Sans MT" charset="0"/>
              </a:rPr>
              <a:t> for authorized users, gateway sets up telnet connection to dest host. Gateway relays data between 2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3.</a:t>
            </a:r>
            <a:r>
              <a:rPr lang="en-US" sz="2400" dirty="0">
                <a:latin typeface="Gill Sans MT" charset="0"/>
                <a:cs typeface="Gill Sans MT" charset="0"/>
              </a:rPr>
              <a:t> router filter blocks all telnet connections not originating from gateway.</a:t>
            </a: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application</a:t>
              </a:r>
            </a:p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gateway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host-to-gateway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router and filter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gateway-to-remote 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host 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7378066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 spoofing: </a:t>
            </a:r>
            <a:r>
              <a:rPr lang="en-US" sz="2400" dirty="0">
                <a:latin typeface="Gill Sans MT" charset="0"/>
              </a:rPr>
              <a:t>router can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know if data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really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comes from claimed source</a:t>
            </a:r>
          </a:p>
          <a:p>
            <a:r>
              <a:rPr lang="en-US" sz="2400" dirty="0">
                <a:latin typeface="Gill Sans MT" charset="0"/>
              </a:rPr>
              <a:t>if multiple app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s. need special treatment, each has own app. gateway</a:t>
            </a:r>
          </a:p>
          <a:p>
            <a:r>
              <a:rPr lang="en-US" sz="2400" dirty="0">
                <a:latin typeface="Gill Sans MT" charset="0"/>
              </a:rPr>
              <a:t>client software must know how to contact gateway.</a:t>
            </a:r>
          </a:p>
          <a:p>
            <a:pPr lvl="1"/>
            <a:r>
              <a:rPr lang="en-US" dirty="0">
                <a:latin typeface="Gill Sans MT" charset="0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filters often use all or nothing policy for UDP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tradeoff: 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degree of communication with outside world, level of security</a:t>
            </a:r>
          </a:p>
          <a:p>
            <a:r>
              <a:rPr lang="en-US" sz="2400" dirty="0">
                <a:latin typeface="Gill Sans MT" charset="0"/>
              </a:rPr>
              <a:t>many highly protected sites still suffer from attacks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595143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packet filtering:</a:t>
            </a:r>
          </a:p>
          <a:p>
            <a:pPr lvl="1"/>
            <a:r>
              <a:rPr lang="en-US" dirty="0">
                <a:latin typeface="Gill Sans MT" charset="0"/>
              </a:rPr>
              <a:t>operates on TCP/IP headers only</a:t>
            </a:r>
          </a:p>
          <a:p>
            <a:pPr lvl="1"/>
            <a:r>
              <a:rPr lang="en-US" dirty="0">
                <a:latin typeface="Gill Sans MT" charset="0"/>
              </a:rPr>
              <a:t>no correlation check among sessions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IDS: intrusion detection system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deep packet inspection:</a:t>
            </a:r>
            <a:r>
              <a:rPr lang="en-US" dirty="0">
                <a:latin typeface="Gill Sans MT" charset="0"/>
              </a:rPr>
              <a:t> look at packet contents (e.g., check character strings in packet against database of known virus, attack strings)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Gill Sans MT" charset="0"/>
              </a:rPr>
              <a:t>examine correlation</a:t>
            </a:r>
            <a:r>
              <a:rPr lang="en-US" dirty="0">
                <a:latin typeface="Gill Sans MT" charset="0"/>
              </a:rPr>
              <a:t> among multiple packets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DoS attack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573757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5377278" y="555692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demilitarized </a:t>
            </a:r>
          </a:p>
          <a:p>
            <a:r>
              <a:rPr lang="en-US" dirty="0">
                <a:latin typeface="Arial" charset="0"/>
                <a:cs typeface="Arial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IDS 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Intrusion detection 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96913" y="1513669"/>
            <a:ext cx="7772400" cy="113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182146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internal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31627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basic techniques…...</a:t>
            </a:r>
          </a:p>
          <a:p>
            <a:pPr lvl="1"/>
            <a:r>
              <a:rPr lang="en-US" dirty="0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pPr lvl="1"/>
            <a:r>
              <a:rPr lang="en-US" dirty="0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…. used in many different security scenarios</a:t>
            </a:r>
          </a:p>
          <a:p>
            <a:pPr lvl="1"/>
            <a:r>
              <a:rPr lang="en-US" dirty="0">
                <a:latin typeface="Gill Sans MT" charset="0"/>
              </a:rPr>
              <a:t>secure email</a:t>
            </a:r>
          </a:p>
          <a:p>
            <a:pPr lvl="1"/>
            <a:r>
              <a:rPr lang="en-US" dirty="0">
                <a:latin typeface="Gill Sans MT" charset="0"/>
              </a:rPr>
              <a:t>secure transport (SSL)</a:t>
            </a:r>
          </a:p>
          <a:p>
            <a:pPr lvl="1"/>
            <a:r>
              <a:rPr lang="en-US" dirty="0">
                <a:latin typeface="Gill Sans MT" charset="0"/>
              </a:rPr>
              <a:t>IP sec</a:t>
            </a:r>
          </a:p>
          <a:p>
            <a:pPr lvl="1"/>
            <a:r>
              <a:rPr lang="en-US" dirty="0">
                <a:latin typeface="Gill Sans MT" charset="0"/>
              </a:rPr>
              <a:t>802.11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827817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>
                <a:latin typeface="Gill Sans MT" charset="0"/>
              </a:rPr>
              <a:t>message: just a bit pattern</a:t>
            </a:r>
          </a:p>
          <a:p>
            <a:pPr marL="277813" indent="-277813"/>
            <a:r>
              <a:rPr lang="en-US" dirty="0">
                <a:latin typeface="Gill Sans MT" charset="0"/>
              </a:rPr>
              <a:t>bit pattern can be uniquely represented by an integer number </a:t>
            </a:r>
          </a:p>
          <a:p>
            <a:pPr marL="277813" indent="-277813"/>
            <a:r>
              <a:rPr lang="en-US" dirty="0">
                <a:latin typeface="Gill Sans MT" charset="0"/>
              </a:rPr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example:</a:t>
            </a:r>
          </a:p>
          <a:p>
            <a:r>
              <a:rPr lang="en-US" sz="2400" dirty="0">
                <a:latin typeface="Gill Sans MT" charset="0"/>
              </a:rPr>
              <a:t>m= 10010001 . This message is uniquely represented by the decimal number 145. </a:t>
            </a:r>
          </a:p>
          <a:p>
            <a:r>
              <a:rPr lang="en-US" sz="2400" dirty="0">
                <a:latin typeface="Gill Sans MT" charset="0"/>
              </a:rPr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445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531959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choose two large prime numbers </a:t>
            </a:r>
            <a:r>
              <a:rPr lang="en-US" sz="2800" i="1" dirty="0">
                <a:latin typeface="Gill Sans MT" charset="0"/>
              </a:rPr>
              <a:t>p, q.</a:t>
            </a:r>
            <a:r>
              <a:rPr lang="en-US" sz="2800" dirty="0">
                <a:latin typeface="Gill Sans MT" charset="0"/>
              </a:rPr>
              <a:t> </a:t>
            </a:r>
          </a:p>
          <a:p>
            <a:r>
              <a:rPr lang="en-US" sz="2800" dirty="0">
                <a:latin typeface="Gill Sans MT" charset="0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 </a:t>
            </a:r>
            <a:r>
              <a:rPr lang="en-US" sz="2800" i="1" dirty="0">
                <a:latin typeface="Gill Sans MT" charset="0"/>
              </a:rPr>
              <a:t>= pq,  z = (p-1)(q-1</a:t>
            </a:r>
            <a:r>
              <a:rPr lang="en-US" sz="2800" dirty="0">
                <a:latin typeface="Gill Sans MT" charset="0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</a:t>
            </a:r>
            <a:r>
              <a:rPr lang="en-US" sz="2800" i="1" dirty="0">
                <a:latin typeface="Gill Sans MT" charset="0"/>
              </a:rPr>
              <a:t> (</a:t>
            </a:r>
            <a:r>
              <a:rPr lang="en-US" sz="2800" dirty="0">
                <a:latin typeface="Gill Sans MT" charset="0"/>
              </a:rPr>
              <a:t>with</a:t>
            </a:r>
            <a:r>
              <a:rPr lang="en-US" sz="2800" i="1" dirty="0">
                <a:latin typeface="Gill Sans MT" charset="0"/>
              </a:rPr>
              <a:t> e&lt;n)</a:t>
            </a:r>
            <a:r>
              <a:rPr lang="en-US" sz="2800" dirty="0">
                <a:latin typeface="Gill Sans MT" charset="0"/>
              </a:rPr>
              <a:t> that has no common factors</a:t>
            </a:r>
          </a:p>
          <a:p>
            <a:r>
              <a:rPr lang="en-US" sz="2800" dirty="0">
                <a:latin typeface="Gill Sans MT" charset="0"/>
              </a:rPr>
              <a:t>    with z (</a:t>
            </a:r>
            <a:r>
              <a:rPr lang="en-US" sz="2800" i="1" dirty="0">
                <a:latin typeface="Gill Sans MT" charset="0"/>
              </a:rPr>
              <a:t>e, z</a:t>
            </a:r>
            <a:r>
              <a:rPr lang="en-US" sz="2800" dirty="0">
                <a:latin typeface="Gill Sans MT" charset="0"/>
              </a:rPr>
              <a:t> are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relatively prime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).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4.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</a:t>
            </a:r>
            <a:r>
              <a:rPr lang="en-US" sz="2800" dirty="0">
                <a:latin typeface="Gill Sans MT" charset="0"/>
              </a:rPr>
              <a:t> such that </a:t>
            </a:r>
            <a:r>
              <a:rPr lang="en-US" sz="2800" i="1" dirty="0">
                <a:latin typeface="Gill Sans MT" charset="0"/>
              </a:rPr>
              <a:t>ed-1</a:t>
            </a:r>
            <a:r>
              <a:rPr lang="en-US" sz="2800" dirty="0">
                <a:latin typeface="Gill Sans MT" charset="0"/>
              </a:rPr>
              <a:t> is  exactly divisible by </a:t>
            </a:r>
            <a:r>
              <a:rPr lang="en-US" sz="2800" i="1" dirty="0">
                <a:latin typeface="Gill Sans MT" charset="0"/>
              </a:rPr>
              <a:t>z</a:t>
            </a:r>
            <a:r>
              <a:rPr lang="en-US" sz="2800" dirty="0">
                <a:latin typeface="Gill Sans MT" charset="0"/>
              </a:rPr>
              <a:t>.</a:t>
            </a:r>
          </a:p>
          <a:p>
            <a:r>
              <a:rPr lang="en-US" sz="2800" dirty="0">
                <a:latin typeface="Gill Sans MT" charset="0"/>
              </a:rPr>
              <a:t>    (in other words: </a:t>
            </a:r>
            <a:r>
              <a:rPr lang="en-US" sz="2800" i="1" dirty="0">
                <a:latin typeface="Gill Sans MT" charset="0"/>
              </a:rPr>
              <a:t>ed</a:t>
            </a:r>
            <a:r>
              <a:rPr lang="en-US" sz="2800" dirty="0">
                <a:latin typeface="Gill Sans MT" charset="0"/>
              </a:rPr>
              <a:t> mod </a:t>
            </a:r>
            <a:r>
              <a:rPr lang="en-US" sz="2800" i="1" dirty="0">
                <a:latin typeface="Gill Sans MT" charset="0"/>
              </a:rPr>
              <a:t>z  = 1 </a:t>
            </a:r>
            <a:r>
              <a:rPr lang="en-US" sz="2800" dirty="0">
                <a:latin typeface="Gill Sans MT" charset="0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5797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5.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i="1" dirty="0">
                <a:latin typeface="Gill Sans MT" charset="0"/>
              </a:rPr>
              <a:t>public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i="1" dirty="0">
                <a:latin typeface="Gill Sans MT" charset="0"/>
              </a:rPr>
              <a:t>).</a:t>
            </a:r>
            <a:r>
              <a:rPr lang="en-US" sz="2800" dirty="0">
                <a:latin typeface="Gill Sans MT" charset="0"/>
              </a:rPr>
              <a:t>  </a:t>
            </a:r>
            <a:r>
              <a:rPr lang="en-US" sz="2800" i="1" dirty="0">
                <a:latin typeface="Gill Sans MT" charset="0"/>
              </a:rPr>
              <a:t>private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i="1" dirty="0">
                <a:latin typeface="Gill Sans MT" charset="0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38463" y="5684838"/>
            <a:ext cx="612775" cy="708025"/>
            <a:chOff x="1748" y="3628"/>
            <a:chExt cx="386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09" y="362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05475" y="5676900"/>
            <a:ext cx="612775" cy="708025"/>
            <a:chOff x="1748" y="3628"/>
            <a:chExt cx="386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214103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0.</a:t>
            </a:r>
            <a:r>
              <a:rPr lang="en-US" sz="2800" dirty="0">
                <a:latin typeface="Gill Sans MT" charset="0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dirty="0">
                <a:latin typeface="Gill Sans MT" charset="0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dirty="0">
                <a:latin typeface="Gill Sans MT" charset="0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6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Gill Sans MT" charset="0"/>
                </a:rPr>
                <a:t>1.</a:t>
              </a:r>
              <a:r>
                <a:rPr lang="en-US" sz="2800" dirty="0">
                  <a:latin typeface="Gill Sans MT" charset="0"/>
                </a:rPr>
                <a:t> to encrypt message </a:t>
              </a:r>
              <a:r>
                <a:rPr lang="en-US" sz="2800" i="1" dirty="0">
                  <a:latin typeface="Gill Sans MT" charset="0"/>
                </a:rPr>
                <a:t>m (&lt;n)</a:t>
              </a:r>
              <a:r>
                <a:rPr lang="en-US" sz="2800" dirty="0">
                  <a:latin typeface="Gill Sans MT" charset="0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" charset="0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7" y="1812"/>
                <a:ext cx="21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Gill Sans MT" charset="0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Gill Sans MT" charset="0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Gill Sans MT" charset="0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1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to decrypt received bit pattern, </a:t>
            </a:r>
            <a:r>
              <a:rPr lang="en-US" sz="2800" i="1" dirty="0">
                <a:latin typeface="Gill Sans MT" charset="0"/>
              </a:rPr>
              <a:t>c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23" y="1812"/>
              <a:ext cx="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m  =  (m  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15" y="33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466850" y="4910138"/>
            <a:ext cx="146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1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119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778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DES: Data Encryption Standard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US encryption standard [NIST 1993]</a:t>
            </a:r>
          </a:p>
          <a:p>
            <a:r>
              <a:rPr lang="en-US" sz="2400" dirty="0">
                <a:latin typeface="Gill Sans MT" charset="0"/>
              </a:rPr>
              <a:t>56-bit symmetric key, 64-bit plaintext input</a:t>
            </a:r>
          </a:p>
          <a:p>
            <a:r>
              <a:rPr lang="en-US" sz="2400" dirty="0">
                <a:latin typeface="Gill Sans MT" charset="0"/>
              </a:rPr>
              <a:t>block cipher with cipher block chaining</a:t>
            </a:r>
          </a:p>
          <a:p>
            <a:r>
              <a:rPr lang="en-US" sz="2400" dirty="0">
                <a:latin typeface="Gill Sans MT" charset="0"/>
              </a:rPr>
              <a:t>how secure is DES?</a:t>
            </a:r>
          </a:p>
          <a:p>
            <a:pPr lvl="1"/>
            <a:r>
              <a:rPr lang="en-US" dirty="0">
                <a:latin typeface="Gill Sans MT" charset="0"/>
              </a:rPr>
              <a:t>DES Challenge: 56-bit-key-encrypted phrase decrypted (brute force) in less than a day</a:t>
            </a:r>
          </a:p>
          <a:p>
            <a:pPr lvl="1"/>
            <a:r>
              <a:rPr lang="en-US" dirty="0">
                <a:latin typeface="Gill Sans MT" charset="0"/>
              </a:rPr>
              <a:t>no known good analytic attack</a:t>
            </a:r>
          </a:p>
          <a:p>
            <a:r>
              <a:rPr lang="en-US" sz="2400" dirty="0">
                <a:latin typeface="Gill Sans MT" charset="0"/>
              </a:rPr>
              <a:t>making DES more secure:</a:t>
            </a:r>
          </a:p>
          <a:p>
            <a:pPr lvl="1"/>
            <a:r>
              <a:rPr lang="en-US" dirty="0">
                <a:latin typeface="Gill Sans MT" charset="0"/>
              </a:rPr>
              <a:t>3DES: encrypt 3 times with 3 different keys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Trading off time to encrypt </a:t>
            </a:r>
            <a:r>
              <a:rPr lang="en-US" dirty="0" err="1">
                <a:solidFill>
                  <a:srgbClr val="FF0000"/>
                </a:solidFill>
                <a:latin typeface="Gill Sans MT" charset="0"/>
              </a:rPr>
              <a:t>vs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time to brute force decrypt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610051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8"/>
          <p:cNvSpPr>
            <a:spLocks noGrp="1" noChangeArrowheads="1"/>
          </p:cNvSpPr>
          <p:nvPr>
            <p:ph type="title"/>
          </p:nvPr>
        </p:nvSpPr>
        <p:spPr>
          <a:xfrm>
            <a:off x="512763" y="-61913"/>
            <a:ext cx="7772400" cy="1143001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Example SA from R1 to R2</a:t>
            </a:r>
          </a:p>
        </p:txBody>
      </p:sp>
      <p:sp>
        <p:nvSpPr>
          <p:cNvPr id="1300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738188" y="3519488"/>
            <a:ext cx="8161337" cy="316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R1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stores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for SA: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32-bit SA identifier: </a:t>
            </a:r>
            <a:r>
              <a:rPr lang="en-US" sz="2200" i="1" dirty="0">
                <a:latin typeface="Gill Sans MT" charset="0"/>
              </a:rPr>
              <a:t>Security Parameter Index (SPI)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origin SA interface (200.168.1.100)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destination SA interface (193.68.2.23)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encryption used (e.g., 3DES with CBC)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encryption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integrity check used (e.g., HMAC with MD5)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authentication key</a:t>
            </a:r>
          </a:p>
        </p:txBody>
      </p:sp>
      <p:pic>
        <p:nvPicPr>
          <p:cNvPr id="130052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760413"/>
            <a:ext cx="64198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3" name="Group 3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0054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8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9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0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1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0062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0063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0064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0065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0066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0067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0068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0069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0070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0071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0072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009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3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009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4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00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8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91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92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0075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00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8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8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2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076" name="Right Arrow 2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120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167552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333375" y="155575"/>
            <a:ext cx="83534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  <a:latin typeface="Gill Sans MT" charset="0"/>
              </a:rPr>
              <a:t>Security Association Database (SAD)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449263" y="1584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endpoint holds SA state in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security association database (SAD)</a:t>
            </a:r>
            <a:r>
              <a:rPr lang="en-US" sz="2800" dirty="0">
                <a:latin typeface="Gill Sans MT" charset="0"/>
                <a:cs typeface="Gill Sans MT" charset="0"/>
              </a:rPr>
              <a:t>, where it can locate them during processing.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with n salespersons, 2 + 2n SAs in R1</a:t>
            </a:r>
            <a:r>
              <a:rPr lang="ja-JP" alt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SAD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sending IPsec datagram, R1 accesses SAD to determine how to process datagram.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IPsec datagram arrives to R2, R2 examines SPI in IPsec datagram, indexes SAD with SPI, and processes 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545415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25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Summary: IPsec services</a:t>
            </a:r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560388" y="2351088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Trudy sits somewhere between R1 and R2. she doesn’</a:t>
            </a:r>
            <a:r>
              <a:rPr lang="en-US" altLang="ja-JP" dirty="0">
                <a:latin typeface="Gill Sans MT" charset="0"/>
              </a:rPr>
              <a:t>t know the keys. </a:t>
            </a:r>
          </a:p>
          <a:p>
            <a:pPr lvl="1"/>
            <a:r>
              <a:rPr lang="en-US" dirty="0">
                <a:latin typeface="Gill Sans MT" charset="0"/>
              </a:rPr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dirty="0">
                <a:latin typeface="Gill Sans MT" charset="0"/>
              </a:rPr>
              <a:t>flip bits without detection?</a:t>
            </a:r>
          </a:p>
          <a:p>
            <a:pPr lvl="1"/>
            <a:r>
              <a:rPr lang="en-US" dirty="0">
                <a:latin typeface="Gill Sans MT" charset="0"/>
              </a:rPr>
              <a:t>masquerade as R1 using R1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IP address?</a:t>
            </a:r>
          </a:p>
          <a:p>
            <a:pPr lvl="1"/>
            <a:r>
              <a:rPr lang="en-US" dirty="0">
                <a:latin typeface="Gill Sans MT" charset="0"/>
              </a:rPr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8245" name="Picture 9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33667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13388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>
                <a:latin typeface="Gill Sans MT" charset="0"/>
              </a:rPr>
              <a:t>Symmetric key </a:t>
            </a:r>
            <a:br>
              <a:rPr lang="en-US" sz="3600" dirty="0">
                <a:latin typeface="Gill Sans MT" charset="0"/>
              </a:rPr>
            </a:b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16 identical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rounds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final permutation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87375" y="1928813"/>
            <a:ext cx="2176463" cy="523875"/>
            <a:chOff x="384" y="1352"/>
            <a:chExt cx="137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84" y="1352"/>
              <a:ext cx="1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3691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symmetric-key NIST standard, replaced DES (Nov 2001)</a:t>
            </a:r>
          </a:p>
          <a:p>
            <a:r>
              <a:rPr lang="en-US" dirty="0">
                <a:latin typeface="Gill Sans MT" charset="0"/>
              </a:rPr>
              <a:t>processes data in 128 bit blocks</a:t>
            </a:r>
          </a:p>
          <a:p>
            <a:r>
              <a:rPr lang="en-US" dirty="0">
                <a:latin typeface="Gill Sans MT" charset="0"/>
              </a:rPr>
              <a:t>128, 192, or 256 bit keys</a:t>
            </a:r>
          </a:p>
          <a:p>
            <a:r>
              <a:rPr lang="en-US" dirty="0">
                <a:solidFill>
                  <a:srgbClr val="008000"/>
                </a:solidFill>
                <a:latin typeface="Gill Sans MT" charset="0"/>
              </a:rPr>
              <a:t>brute force decryption (try each key) taking 1 sec on DES, takes 149 trillion years for AES  - probably ok</a:t>
            </a:r>
            <a:r>
              <a:rPr lang="mr-IN" dirty="0">
                <a:solidFill>
                  <a:srgbClr val="008000"/>
                </a:solidFill>
                <a:latin typeface="Gill Sans MT" charset="0"/>
              </a:rPr>
              <a:t>…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.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341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symmetric key crypto</a:t>
            </a:r>
          </a:p>
          <a:p>
            <a:r>
              <a:rPr lang="en-US" sz="2400" dirty="0">
                <a:latin typeface="Gill Sans MT" charset="0"/>
              </a:rPr>
              <a:t>Requires that sender &amp; receiver know shared secret key</a:t>
            </a:r>
          </a:p>
          <a:p>
            <a:r>
              <a:rPr lang="en-US" sz="2400" dirty="0">
                <a:latin typeface="Gill Sans MT" charset="0"/>
              </a:rPr>
              <a:t>Q: how to agree on key in first place (particularly if never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met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)?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US" sz="2400" dirty="0">
                  <a:latin typeface="Gill Sans MT" charset="0"/>
                </a:rPr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encryption key 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known to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US" sz="2400" dirty="0">
                  <a:latin typeface="Gill Sans MT" charset="0"/>
                </a:rPr>
                <a:t> decryption key known only to receiver</a:t>
              </a:r>
              <a:endParaRPr lang="en-US" sz="2800" dirty="0">
                <a:latin typeface="Gill Sans MT" charset="0"/>
              </a:endParaRP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927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4840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RSA: </a:t>
            </a:r>
            <a:r>
              <a:rPr lang="en-US" sz="2800" dirty="0">
                <a:latin typeface="Gill Sans MT" charset="0"/>
              </a:rPr>
              <a:t>Rivest, Shamir, Adelson algorithm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0895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 later: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same!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Why IMPORTANT??</a:t>
            </a:r>
            <a:r>
              <a:rPr lang="en-US" sz="3200" dirty="0">
                <a:solidFill>
                  <a:srgbClr val="C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4004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you know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 (n,e). How hard is it to determine d?</a:t>
            </a:r>
          </a:p>
          <a:p>
            <a:r>
              <a:rPr lang="en-US" dirty="0">
                <a:latin typeface="Gill Sans MT" charset="0"/>
              </a:rPr>
              <a:t>essentially need to find factors of n without knowing the two factors p and q </a:t>
            </a:r>
          </a:p>
          <a:p>
            <a:pPr lvl="1"/>
            <a:r>
              <a:rPr lang="en-US" sz="2800" dirty="0">
                <a:latin typeface="Gill Sans MT" charset="0"/>
              </a:rPr>
              <a:t>fact: factoring a big number is 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</a:rPr>
              <a:t>hard </a:t>
            </a:r>
            <a:r>
              <a:rPr lang="mr-IN" sz="2800" dirty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</a:rPr>
              <a:t> NOT IMPOSSIBLE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460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Chapter goals: </a:t>
            </a:r>
          </a:p>
          <a:p>
            <a:r>
              <a:rPr lang="en-US" dirty="0">
                <a:latin typeface="Gill Sans MT" charset="0"/>
              </a:rPr>
              <a:t>understand principles of network security: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dirty="0">
                <a:latin typeface="Gill Sans MT" charset="0"/>
              </a:rPr>
              <a:t>cryptography and its </a:t>
            </a:r>
            <a:r>
              <a:rPr lang="en-US" i="1" dirty="0">
                <a:latin typeface="Gill Sans MT" charset="0"/>
              </a:rPr>
              <a:t>many</a:t>
            </a:r>
            <a:r>
              <a:rPr lang="en-US" dirty="0">
                <a:latin typeface="Gill Sans MT" charset="0"/>
              </a:rPr>
              <a:t> uses beyond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Gill Sans MT" charset="0"/>
              </a:rPr>
              <a:t>confidentiality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authentication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message integrity</a:t>
            </a:r>
          </a:p>
          <a:p>
            <a:r>
              <a:rPr lang="en-US" dirty="0">
                <a:latin typeface="Gill Sans MT" charset="0"/>
              </a:rPr>
              <a:t>security in practice:</a:t>
            </a:r>
          </a:p>
          <a:p>
            <a:pPr lvl="1"/>
            <a:r>
              <a:rPr lang="en-US" dirty="0">
                <a:latin typeface="Gill Sans MT" charset="0"/>
              </a:rPr>
              <a:t>firewalls and intrusion detection systems</a:t>
            </a:r>
          </a:p>
          <a:p>
            <a:pPr lvl="1"/>
            <a:r>
              <a:rPr lang="en-US" dirty="0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8450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276389" cy="1068137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KEY TO NET SECURITY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761" y="1781509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exponentiation in RSA is computationally intensive</a:t>
            </a:r>
          </a:p>
          <a:p>
            <a:r>
              <a:rPr lang="en-US" dirty="0">
                <a:latin typeface="Gill Sans MT" charset="0"/>
              </a:rPr>
              <a:t>DES is at least 100 times faster than RSA</a:t>
            </a:r>
          </a:p>
          <a:p>
            <a:r>
              <a:rPr lang="en-US" dirty="0">
                <a:latin typeface="Gill Sans MT" charset="0"/>
              </a:rPr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Bob and Alice use RSA to exchange a symmetric key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once both have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2" y="1346869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7092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Bob wants Alice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prove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her identity to him</a:t>
            </a:r>
            <a:endParaRPr lang="en-US" dirty="0">
              <a:latin typeface="Gill Sans MT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3829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Bob can not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see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Goal:  </a:t>
            </a:r>
            <a:r>
              <a:rPr lang="en-US" sz="2800" dirty="0">
                <a:latin typeface="Gill Sans MT" charset="0"/>
              </a:rPr>
              <a:t>Bob wants Alice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her identity to him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5230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>
                <a:latin typeface="Arial" charset="0"/>
                <a:cs typeface="Arial" charset="0"/>
              </a:rPr>
              <a:t>Alice says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Arial" charset="0"/>
                  <a:cs typeface="Arial" charset="0"/>
                </a:rPr>
                <a:t>“</a:t>
              </a:r>
              <a:r>
                <a:rPr lang="en-US" dirty="0">
                  <a:latin typeface="Arial" charset="0"/>
                  <a:cs typeface="Arial" charset="0"/>
                </a:rPr>
                <a:t>I am Alice</a:t>
              </a:r>
              <a:r>
                <a:rPr lang="ja-JP" altLang="en-US">
                  <a:latin typeface="Arial" charset="0"/>
                  <a:cs typeface="Arial" charset="0"/>
                </a:rPr>
                <a:t>”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13230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 packet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spoofing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Alice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Arial" charset="0"/>
                  <a:cs typeface="Arial" charset="0"/>
                </a:rPr>
                <a:t>“</a:t>
              </a:r>
              <a:r>
                <a:rPr lang="en-US" dirty="0">
                  <a:latin typeface="Arial" charset="0"/>
                  <a:cs typeface="Arial" charset="0"/>
                </a:rPr>
                <a:t>I am Alice</a:t>
              </a:r>
              <a:r>
                <a:rPr lang="ja-JP" altLang="en-US">
                  <a:latin typeface="Arial" charset="0"/>
                  <a:cs typeface="Arial" charset="0"/>
                </a:rPr>
                <a:t>”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>
                <a:latin typeface="Arial" charset="0"/>
                <a:cs typeface="Arial" charset="0"/>
              </a:rPr>
              <a:t>Alice says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6105" y="5868738"/>
            <a:ext cx="191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Routers do NOT</a:t>
            </a:r>
          </a:p>
          <a:p>
            <a:r>
              <a:rPr lang="en-US" dirty="0">
                <a:solidFill>
                  <a:srgbClr val="FF0000"/>
                </a:solidFill>
              </a:rPr>
              <a:t>Check Source IP</a:t>
            </a:r>
          </a:p>
        </p:txBody>
      </p:sp>
    </p:spTree>
    <p:extLst>
      <p:ext uri="{BB962C8B-B14F-4D97-AF65-F5344CB8AC3E}">
        <p14:creationId xmlns:p14="http://schemas.microsoft.com/office/powerpoint/2010/main" val="248507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Gill Sans MT" charset="0"/>
                <a:cs typeface="+mn-cs"/>
              </a:rPr>
              <a:t> secret password to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prove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69893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Trudy records Alice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Gill Sans MT" charset="0"/>
                <a:cs typeface="+mn-cs"/>
              </a:rPr>
              <a:t> secret password to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prove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2930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latin typeface="Gill Sans MT" charset="0"/>
                <a:cs typeface="+mn-cs"/>
              </a:rPr>
              <a:t>secret password to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prove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2808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>
                <a:latin typeface="Gill Sans MT" charset="0"/>
                <a:cs typeface="+mn-cs"/>
              </a:rPr>
              <a:t>Alice says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Alice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latin typeface="Gill Sans MT" charset="0"/>
                <a:cs typeface="+mn-cs"/>
              </a:rPr>
              <a:t>secret password to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prove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 dirty="0">
                <a:latin typeface="Gill Sans MT" charset="0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317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dirty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>
                <a:latin typeface="Gill Sans MT" charset="0"/>
                <a:cs typeface="+mn-cs"/>
              </a:rPr>
              <a:t>number (R) used only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dirty="0">
                <a:latin typeface="Gill Sans MT" charset="0"/>
                <a:cs typeface="+mn-cs"/>
              </a:rPr>
              <a:t>to prove Alice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live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, Bob sends Alice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dirty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dirty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>
                  <a:latin typeface="Arial" charset="0"/>
                  <a:cs typeface="Arial" charset="0"/>
                </a:rPr>
                <a:t>“</a:t>
              </a:r>
              <a:r>
                <a:rPr lang="en-US" sz="2400" dirty="0">
                  <a:latin typeface="Arial" charset="0"/>
                  <a:cs typeface="Arial" charset="0"/>
                </a:rPr>
                <a:t>I am Alice</a:t>
              </a:r>
              <a:r>
                <a:rPr lang="ja-JP" altLang="en-US" sz="2400">
                  <a:latin typeface="Arial" charset="0"/>
                  <a:cs typeface="Arial" charset="0"/>
                </a:rPr>
                <a:t>”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831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599"/>
            <a:ext cx="8384357" cy="126083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Why is network security so hard?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400" dirty="0">
                <a:latin typeface="Gill Sans MT" charset="0"/>
              </a:rPr>
              <a:t>only sender, intended receiver should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understand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contents</a:t>
            </a:r>
          </a:p>
          <a:p>
            <a:pPr lvl="1"/>
            <a:r>
              <a:rPr lang="en-US" dirty="0">
                <a:latin typeface="Gill Sans MT" charset="0"/>
              </a:rPr>
              <a:t>sender encrypts message</a:t>
            </a:r>
          </a:p>
          <a:p>
            <a:pPr lvl="1"/>
            <a:r>
              <a:rPr lang="en-US" dirty="0">
                <a:latin typeface="Gill Sans MT" charset="0"/>
              </a:rPr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authentication: </a:t>
            </a:r>
            <a:r>
              <a:rPr lang="en-US" sz="2400" dirty="0">
                <a:latin typeface="Gill Sans MT" charset="0"/>
              </a:rPr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message integrity: </a:t>
            </a:r>
            <a:r>
              <a:rPr lang="en-US" sz="2400" dirty="0">
                <a:latin typeface="Gill Sans MT" charset="0"/>
              </a:rPr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85209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Gill Sans MT" charset="0"/>
              </a:rPr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ap5.0: </a:t>
            </a:r>
            <a:r>
              <a:rPr lang="en-US" dirty="0">
                <a:latin typeface="Gill Sans MT" charset="0"/>
              </a:rPr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Bob computes</a:t>
            </a:r>
          </a:p>
          <a:p>
            <a:pPr algn="ctr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grpSp>
        <p:nvGrpSpPr>
          <p:cNvPr id="69645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40998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40999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00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060575" y="4722813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latin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>
                <a:latin typeface="Arial" charset="0"/>
                <a:cs typeface="Arial" charset="0"/>
              </a:rPr>
              <a:t>”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9650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40988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9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69662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40992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40993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0994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and knows only Alice could have the private key, that encrypted R such that</a:t>
            </a:r>
          </a:p>
        </p:txBody>
      </p:sp>
      <p:grpSp>
        <p:nvGrpSpPr>
          <p:cNvPr id="69652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2570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70721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7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70713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1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70708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3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4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8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9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190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85434" cy="291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problem is that Trudy receives all messages as well! 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Underlying ISSUE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Prove Bob really has Alice’s public key</a:t>
            </a:r>
          </a:p>
          <a:p>
            <a:pPr marL="677863" lvl="1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FF0000"/>
                </a:solidFill>
              </a:rPr>
              <a:t>PGP </a:t>
            </a:r>
            <a:r>
              <a:rPr lang="mr-IN" sz="2000" dirty="0">
                <a:solidFill>
                  <a:srgbClr val="FF0000"/>
                </a:solidFill>
              </a:rPr>
              <a:t>–</a:t>
            </a:r>
            <a:r>
              <a:rPr lang="en-US" sz="2000" dirty="0">
                <a:solidFill>
                  <a:srgbClr val="FF0000"/>
                </a:solidFill>
              </a:rPr>
              <a:t> gatherings at IETF Meetings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94028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cryptographic technique analogous to hand-written signatures:</a:t>
            </a:r>
          </a:p>
          <a:p>
            <a:r>
              <a:rPr lang="en-US" sz="2600" dirty="0">
                <a:latin typeface="Gill Sans MT" charset="0"/>
              </a:rPr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  <a:latin typeface="Gill Sans MT" charset="0"/>
              </a:rPr>
              <a:t>verifiable, nonforgeable:</a:t>
            </a:r>
            <a:r>
              <a:rPr lang="en-US" sz="2600" i="1" dirty="0">
                <a:latin typeface="Gill Sans MT" charset="0"/>
              </a:rPr>
              <a:t> </a:t>
            </a:r>
            <a:r>
              <a:rPr lang="en-US" sz="2600" dirty="0">
                <a:latin typeface="Gill Sans MT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2100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7" y="1436688"/>
            <a:ext cx="7585659" cy="143752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simple digital signature for message m:</a:t>
            </a:r>
          </a:p>
          <a:p>
            <a:r>
              <a:rPr lang="en-US" sz="2400" dirty="0">
                <a:latin typeface="Gill Sans MT" charset="0"/>
              </a:rPr>
              <a:t>Bob signs m by encrypting with his private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, 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signed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message,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</a:t>
            </a:r>
            <a:endParaRPr lang="en-US" dirty="0">
              <a:latin typeface="Gill Sans MT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s message, m, signed (encrypted)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94865" y="3375025"/>
            <a:ext cx="64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3999" y="2660316"/>
            <a:ext cx="235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message</a:t>
            </a:r>
          </a:p>
          <a:p>
            <a:r>
              <a:rPr lang="en-US" dirty="0">
                <a:solidFill>
                  <a:srgbClr val="FF0000"/>
                </a:solidFill>
              </a:rPr>
              <a:t>And signed message</a:t>
            </a:r>
          </a:p>
        </p:txBody>
      </p:sp>
    </p:spTree>
    <p:extLst>
      <p:ext uri="{BB962C8B-B14F-4D97-AF65-F5344CB8AC3E}">
        <p14:creationId xmlns:p14="http://schemas.microsoft.com/office/powerpoint/2010/main" val="1797336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16809" y="3554495"/>
            <a:ext cx="7819189" cy="2648451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 and not m</a:t>
            </a:r>
            <a:r>
              <a:rPr lang="ja-JP" altLang="en-US" dirty="0">
                <a:latin typeface="Gill Sans MT" charset="0"/>
              </a:rPr>
              <a:t>‘</a:t>
            </a:r>
            <a:endParaRPr lang="en-US" altLang="ja-JP" dirty="0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>
                <a:latin typeface="Gill Sans MT" charset="0"/>
              </a:rPr>
              <a:t>Alice can take m, and signature K</a:t>
            </a:r>
            <a:r>
              <a:rPr lang="en-US" baseline="-25000" dirty="0">
                <a:latin typeface="Gill Sans MT" charset="0"/>
              </a:rPr>
              <a:t>B</a:t>
            </a:r>
            <a:r>
              <a:rPr lang="en-US" dirty="0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suppose Alice receives msg m, with signature: m,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Alice verifies m signed by Bob by applying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 to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then checks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If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) = m, whoever signed m must have used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92028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fixed-length, easy- to-compute digital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fingerprint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apply hash function H to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, get fixed size message digest, </a:t>
            </a:r>
            <a:r>
              <a:rPr lang="en-US" sz="2400" i="1" dirty="0">
                <a:latin typeface="Gill Sans MT" charset="0"/>
              </a:rPr>
              <a:t>H(m).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Hash function properties: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many-to-1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produces fixed-size msg digest (fingerprint)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given message digest x, computationally infeasible to find m such that x = H(m)</a:t>
            </a:r>
          </a:p>
          <a:p>
            <a:pPr marL="277813" indent="-277813"/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Details of Infeasible and size of H(m) keys to use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12832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Internet checksum: </a:t>
            </a:r>
            <a:r>
              <a:rPr lang="en-US" sz="3200" dirty="0">
                <a:solidFill>
                  <a:srgbClr val="FF0000"/>
                </a:solidFill>
                <a:latin typeface="Gill Sans MT" charset="0"/>
              </a:rPr>
              <a:t>poor</a:t>
            </a:r>
            <a:r>
              <a:rPr lang="en-US" sz="3200" dirty="0">
                <a:latin typeface="Gill Sans MT" charset="0"/>
              </a:rPr>
              <a:t> crypto hash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Internet checksum has some properties of hash function:</a:t>
            </a:r>
          </a:p>
          <a:p>
            <a:pPr indent="-223838"/>
            <a:r>
              <a:rPr lang="en-US" sz="2400" dirty="0">
                <a:latin typeface="Gill Sans MT" charset="0"/>
              </a:rPr>
              <a:t>produces fixed length digest (16-bit sum) of message</a:t>
            </a:r>
          </a:p>
          <a:p>
            <a:pPr indent="-223838"/>
            <a:r>
              <a:rPr lang="en-US" sz="2400" dirty="0">
                <a:latin typeface="Gill Sans MT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8868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33304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sz="1600" dirty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9890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sz="1600" dirty="0">
                <a:latin typeface="Arial" charset="0"/>
                <a:cs typeface="Arial" charset="0"/>
              </a:rPr>
              <a:t>s 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616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Hash function algorithms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MD5 hash function widely used (RFC 1321) </a:t>
            </a:r>
          </a:p>
          <a:p>
            <a:pPr lvl="1"/>
            <a:r>
              <a:rPr lang="en-US" dirty="0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arbitrary 128-bit string x, appears difficult to construct msg m whose MD5 hash is equal to x</a:t>
            </a: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SHA-1 is also used</a:t>
            </a:r>
          </a:p>
          <a:p>
            <a:pPr lvl="1"/>
            <a:r>
              <a:rPr lang="en-US" dirty="0">
                <a:latin typeface="Gill Sans MT" charset="0"/>
              </a:rPr>
              <a:t>US standard [</a:t>
            </a:r>
            <a:r>
              <a:rPr lang="en-US" sz="2000" dirty="0">
                <a:latin typeface="Gill Sans MT" charset="0"/>
              </a:rPr>
              <a:t>NIST, FIPS PUB 180-1]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160-bit message digest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78067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well-known in network security world</a:t>
            </a:r>
          </a:p>
          <a:p>
            <a:r>
              <a:rPr lang="en-US" sz="2400" dirty="0">
                <a:latin typeface="Gill Sans MT" charset="0"/>
              </a:rPr>
              <a:t>Bob, Alice (lovers!) want to communicate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securely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48246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Recall: ap5.0 security hole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 dirty="0">
                <a:latin typeface="Gill Sans MT" charset="0"/>
              </a:rPr>
              <a:t>Trudy poses as Alice (to Bob) and as Bob (to Alice) </a:t>
            </a:r>
            <a:r>
              <a:rPr lang="mr-IN" sz="2400" dirty="0">
                <a:latin typeface="Gill Sans MT" charset="0"/>
              </a:rPr>
              <a:t>–</a:t>
            </a:r>
            <a:r>
              <a:rPr lang="en-US" sz="2400" dirty="0">
                <a:latin typeface="Gill Sans MT" charset="0"/>
              </a:rPr>
              <a:t> problem “Whose Public Key is it???”</a:t>
            </a:r>
          </a:p>
        </p:txBody>
      </p:sp>
      <p:pic>
        <p:nvPicPr>
          <p:cNvPr id="81925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5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81985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9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81980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2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81977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6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81972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8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49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 dirty="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53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54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7084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motivation: Trudy plays pizza prank on Bob</a:t>
            </a:r>
          </a:p>
          <a:p>
            <a:pPr lvl="1"/>
            <a:r>
              <a:rPr lang="en-US" dirty="0">
                <a:latin typeface="Gill Sans MT" charset="0"/>
              </a:rPr>
              <a:t>Trudy creates e-mail order: </a:t>
            </a:r>
            <a:br>
              <a:rPr lang="en-US" dirty="0">
                <a:latin typeface="Gill Sans MT" charset="0"/>
              </a:rPr>
            </a:br>
            <a:r>
              <a:rPr lang="en-US" i="1" dirty="0">
                <a:latin typeface="Gill Sans MT" charset="0"/>
              </a:rPr>
              <a:t>Dear Pizza Store, Please deliver to me four pepperoni pizzas. Thank you, Bob</a:t>
            </a:r>
          </a:p>
          <a:p>
            <a:pPr lvl="1"/>
            <a:r>
              <a:rPr lang="en-US" dirty="0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 dirty="0">
                <a:latin typeface="Gill Sans MT" charset="0"/>
              </a:rPr>
              <a:t>Trudy sends order to Pizza Store</a:t>
            </a:r>
          </a:p>
          <a:p>
            <a:pPr lvl="1"/>
            <a:r>
              <a:rPr lang="en-US" dirty="0">
                <a:latin typeface="Gill Sans MT" charset="0"/>
              </a:rPr>
              <a:t>Trudy sends to Pizza Store her public key, but says it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public key</a:t>
            </a:r>
          </a:p>
          <a:p>
            <a:pPr lvl="1"/>
            <a:r>
              <a:rPr lang="en-US" dirty="0">
                <a:latin typeface="Gill Sans MT" charset="0"/>
              </a:rPr>
              <a:t>Pizza Store verifies signature; then delivers four pepperoni pizzas to Bob</a:t>
            </a:r>
          </a:p>
          <a:p>
            <a:pPr lvl="1"/>
            <a:r>
              <a:rPr lang="en-US" dirty="0">
                <a:latin typeface="Gill Sans MT" charset="0"/>
              </a:rPr>
              <a:t>Bob doesn’</a:t>
            </a:r>
            <a:r>
              <a:rPr lang="en-US" altLang="ja-JP" dirty="0">
                <a:latin typeface="Gill Sans MT" charset="0"/>
              </a:rPr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00346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certification authority (CA): </a:t>
            </a:r>
            <a:r>
              <a:rPr lang="en-US" sz="2400" dirty="0">
                <a:latin typeface="Gill Sans MT" charset="0"/>
              </a:rPr>
              <a:t>binds public key to particular entity, E.</a:t>
            </a:r>
          </a:p>
          <a:p>
            <a:r>
              <a:rPr lang="en-US" sz="2400" dirty="0">
                <a:latin typeface="Gill Sans MT" charset="0"/>
              </a:rPr>
              <a:t>E (person, router) registers its public key with CA.</a:t>
            </a:r>
          </a:p>
          <a:p>
            <a:pPr lvl="1"/>
            <a:r>
              <a:rPr lang="en-US" sz="2000" dirty="0">
                <a:latin typeface="Gill Sans MT" charset="0"/>
              </a:rPr>
              <a:t>E provides </a:t>
            </a:r>
            <a:r>
              <a:rPr lang="ja-JP" altLang="en-US" sz="2000" dirty="0">
                <a:solidFill>
                  <a:srgbClr val="FF0000"/>
                </a:solidFill>
                <a:latin typeface="Gill Sans MT" charset="0"/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latin typeface="Gill Sans MT" charset="0"/>
              </a:rPr>
              <a:t>proof of identity</a:t>
            </a:r>
            <a:r>
              <a:rPr lang="ja-JP" altLang="en-US" sz="2000" dirty="0">
                <a:solidFill>
                  <a:srgbClr val="FF0000"/>
                </a:solidFill>
                <a:latin typeface="Gill Sans MT" charset="0"/>
              </a:rPr>
              <a:t>”</a:t>
            </a:r>
            <a:r>
              <a:rPr lang="en-US" altLang="ja-JP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altLang="ja-JP" sz="2000" dirty="0">
                <a:latin typeface="Gill Sans MT" charset="0"/>
              </a:rPr>
              <a:t>to CA. --</a:t>
            </a:r>
            <a:r>
              <a:rPr lang="en-US" altLang="ja-JP" sz="2000" dirty="0">
                <a:solidFill>
                  <a:srgbClr val="FF0000"/>
                </a:solidFill>
                <a:latin typeface="Gill Sans MT" charset="0"/>
              </a:rPr>
              <a:t>- </a:t>
            </a:r>
            <a:r>
              <a:rPr lang="en-US" altLang="ja-JP" sz="2000" dirty="0" err="1">
                <a:solidFill>
                  <a:srgbClr val="FF0000"/>
                </a:solidFill>
                <a:latin typeface="Gill Sans MT" charset="0"/>
              </a:rPr>
              <a:t>Hmmmm</a:t>
            </a:r>
            <a:endParaRPr lang="en-US" altLang="ja-JP" sz="2000" dirty="0">
              <a:solidFill>
                <a:srgbClr val="FF0000"/>
              </a:solidFill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CA creates certificate binding E to its public key.</a:t>
            </a:r>
          </a:p>
          <a:p>
            <a:pPr lvl="1"/>
            <a:r>
              <a:rPr lang="en-US" sz="2000" dirty="0">
                <a:latin typeface="Gill Sans MT" charset="0"/>
              </a:rPr>
              <a:t>certificate containing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 digitally signed by CA – CA says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this is 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public key</a:t>
            </a:r>
            <a:r>
              <a:rPr lang="ja-JP" altLang="en-US" sz="2000" dirty="0">
                <a:latin typeface="Gill Sans MT" charset="0"/>
              </a:rPr>
              <a:t>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83972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Arial" charset="0"/>
                <a:cs typeface="Arial" charset="0"/>
              </a:rPr>
              <a:t>certificate for Bob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cs typeface="Arial" charset="0"/>
              </a:rPr>
              <a:t>s public key, signed by CA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75212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Gill Sans MT" charset="0"/>
              </a:rPr>
              <a:t>when Alice wants Bob</a:t>
            </a:r>
            <a:r>
              <a:rPr lang="ja-JP" altLang="en-US" sz="2400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chemeClr val="tx2"/>
                </a:solidFill>
                <a:latin typeface="Gill Sans MT" charset="0"/>
              </a:rPr>
              <a:t>s public key: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gets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 (Bob or elsewhere).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apply CA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 to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certificate, get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84995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0631" y="6149474"/>
            <a:ext cx="607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YOU GET CA’S PUBLIC KEY??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21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IN ACTION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0000FF"/>
                </a:solidFill>
                <a:latin typeface="Gill Sans MT" charset="0"/>
              </a:rPr>
              <a:t>8.4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8.5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</a:rPr>
              <a:t>8.8 Operational security: firewalls and IDS</a:t>
            </a:r>
          </a:p>
        </p:txBody>
      </p:sp>
      <p:pic>
        <p:nvPicPr>
          <p:cNvPr id="86020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68134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2634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??????????????????????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EE423-B1B4-D043-B3A3-F6261E676638}"/>
              </a:ext>
            </a:extLst>
          </p:cNvPr>
          <p:cNvSpPr txBox="1"/>
          <p:nvPr/>
        </p:nvSpPr>
        <p:spPr>
          <a:xfrm>
            <a:off x="3583473" y="391857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Concatenation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6F939-8EA2-304A-B569-E0799733F58B}"/>
              </a:ext>
            </a:extLst>
          </p:cNvPr>
          <p:cNvCxnSpPr/>
          <p:nvPr/>
        </p:nvCxnSpPr>
        <p:spPr bwMode="auto">
          <a:xfrm flipH="1" flipV="1">
            <a:off x="3281363" y="3389313"/>
            <a:ext cx="428625" cy="5953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5699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generates 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also 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03635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</a:t>
            </a:r>
            <a:r>
              <a:rPr lang="en-US" dirty="0"/>
              <a:t>.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90119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0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21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3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90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124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90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90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7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6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90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27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8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29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90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0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1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2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0133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4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5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36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90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7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38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0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2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3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0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90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0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90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9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50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80"/>
              <a:chOff x="2643" y="716"/>
              <a:chExt cx="285" cy="280"/>
            </a:xfrm>
          </p:grpSpPr>
          <p:sp>
            <p:nvSpPr>
              <p:cNvPr id="90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2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52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90156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90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90118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73724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sender authentication message integrity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Alice digitally signs message</a:t>
            </a:r>
          </a:p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sends both message (in the clear) and digital signature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85763" y="2043113"/>
            <a:ext cx="8575675" cy="2509837"/>
            <a:chOff x="161" y="2202"/>
            <a:chExt cx="5402" cy="1581"/>
          </a:xfrm>
        </p:grpSpPr>
        <p:sp>
          <p:nvSpPr>
            <p:cNvPr id="92167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8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70" name="Picture 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71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92225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6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27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2172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92221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2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23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24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2173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92219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0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74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92217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8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5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92176" name="Group 26"/>
            <p:cNvGrpSpPr>
              <a:grpSpLocks/>
            </p:cNvGrpSpPr>
            <p:nvPr/>
          </p:nvGrpSpPr>
          <p:grpSpPr bwMode="auto">
            <a:xfrm>
              <a:off x="1705" y="2439"/>
              <a:ext cx="715" cy="333"/>
              <a:chOff x="1778" y="2485"/>
              <a:chExt cx="715" cy="333"/>
            </a:xfrm>
          </p:grpSpPr>
          <p:sp>
            <p:nvSpPr>
              <p:cNvPr id="92215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16" name="Text Box 28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7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78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79" name="Group 31"/>
            <p:cNvGrpSpPr>
              <a:grpSpLocks/>
            </p:cNvGrpSpPr>
            <p:nvPr/>
          </p:nvGrpSpPr>
          <p:grpSpPr bwMode="auto">
            <a:xfrm>
              <a:off x="1193" y="2216"/>
              <a:ext cx="285" cy="299"/>
              <a:chOff x="2637" y="716"/>
              <a:chExt cx="285" cy="299"/>
            </a:xfrm>
          </p:grpSpPr>
          <p:sp>
            <p:nvSpPr>
              <p:cNvPr id="92213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4" name="Text Box 33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80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1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3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4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5" name="Picture 3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6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2187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8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pic>
          <p:nvPicPr>
            <p:cNvPr id="92189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0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1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92209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0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11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12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2192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93" name="Picture 51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94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92207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8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95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92205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06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96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7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92202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3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04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2198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99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92201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92166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43732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7049" y="1314450"/>
            <a:ext cx="83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secrecy, sender authentication,  message integrity.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 dirty="0">
                <a:latin typeface="Gill Sans MT" charset="0"/>
              </a:rPr>
              <a:t>her private key,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public key, newly created symmetric key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94215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17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94270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71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4272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18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94266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7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68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69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4219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94264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5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20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94262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4263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1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2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4223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94260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1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4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25" name="Picture 29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6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7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4228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9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30" name="Picture 34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Picture 35" descr="BS00592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32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94257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8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33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94253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4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5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56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34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94251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2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5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36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94249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4250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7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8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4240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41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94247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48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42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43" name="Picture 6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4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45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4246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94214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167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… well, </a:t>
            </a:r>
            <a:r>
              <a:rPr lang="en-US" i="1" dirty="0">
                <a:latin typeface="Gill Sans MT" charset="0"/>
              </a:rPr>
              <a:t>real-life</a:t>
            </a:r>
            <a:r>
              <a:rPr lang="en-US" dirty="0">
                <a:latin typeface="Gill Sans MT" charset="0"/>
              </a:rPr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32417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sz="2400" dirty="0">
                <a:latin typeface="Gill Sans MT" charset="0"/>
              </a:rPr>
              <a:t>widely deployed security protocol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supported by almost all browsers, web servers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https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billions $/year over SSL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mechanisms: [Woo 1994], implementation: Netscape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variation -TLS: transport layer security, RFC 2246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secure socket interface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60993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SSL provides 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C and Java SSL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75316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Could do something like PGP: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228" y="4859338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but want to send byte streams &amp; interactive data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want set of secret keys for entire connection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want certificate exchange as part of protocol: handshake phase</a:t>
            </a:r>
            <a:endParaRPr lang="en-US" dirty="0">
              <a:latin typeface="Gill Sans MT" charset="0"/>
            </a:endParaRP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2595563" y="1830388"/>
            <a:ext cx="989012" cy="406400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519238" y="1835150"/>
            <a:ext cx="3603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870075" y="1335088"/>
            <a:ext cx="754063" cy="725487"/>
            <a:chOff x="694" y="2457"/>
            <a:chExt cx="475" cy="457"/>
          </a:xfrm>
        </p:grpSpPr>
        <p:sp>
          <p:nvSpPr>
            <p:cNvPr id="100413" name="Rectangle 7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4" name="Text Box 8"/>
            <p:cNvSpPr txBox="1">
              <a:spLocks noChangeArrowheads="1"/>
            </p:cNvSpPr>
            <p:nvPr/>
          </p:nvSpPr>
          <p:spPr bwMode="auto">
            <a:xfrm>
              <a:off x="763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00415" name="Text Box 9"/>
            <p:cNvSpPr txBox="1">
              <a:spLocks noChangeArrowheads="1"/>
            </p:cNvSpPr>
            <p:nvPr/>
          </p:nvSpPr>
          <p:spPr bwMode="auto">
            <a:xfrm>
              <a:off x="902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2736850" y="1303338"/>
            <a:ext cx="757238" cy="739775"/>
            <a:chOff x="1541" y="1971"/>
            <a:chExt cx="477" cy="466"/>
          </a:xfrm>
        </p:grpSpPr>
        <p:sp>
          <p:nvSpPr>
            <p:cNvPr id="100409" name="Rectangle 11"/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0" name="Text Box 12"/>
            <p:cNvSpPr txBox="1">
              <a:spLocks noChangeArrowheads="1"/>
            </p:cNvSpPr>
            <p:nvPr/>
          </p:nvSpPr>
          <p:spPr bwMode="auto">
            <a:xfrm>
              <a:off x="1541" y="2189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11" name="Text Box 13"/>
            <p:cNvSpPr txBox="1">
              <a:spLocks noChangeArrowheads="1"/>
            </p:cNvSpPr>
            <p:nvPr/>
          </p:nvSpPr>
          <p:spPr bwMode="auto">
            <a:xfrm>
              <a:off x="1750" y="1971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412" name="Text Box 14"/>
            <p:cNvSpPr txBox="1">
              <a:spLocks noChangeArrowheads="1"/>
            </p:cNvSpPr>
            <p:nvPr/>
          </p:nvSpPr>
          <p:spPr bwMode="auto">
            <a:xfrm>
              <a:off x="1645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00360" name="Group 15"/>
          <p:cNvGrpSpPr>
            <a:grpSpLocks/>
          </p:cNvGrpSpPr>
          <p:nvPr/>
        </p:nvGrpSpPr>
        <p:grpSpPr bwMode="auto">
          <a:xfrm>
            <a:off x="3294063" y="2179638"/>
            <a:ext cx="638175" cy="519112"/>
            <a:chOff x="2862" y="1573"/>
            <a:chExt cx="402" cy="327"/>
          </a:xfrm>
        </p:grpSpPr>
        <p:sp>
          <p:nvSpPr>
            <p:cNvPr id="100407" name="Oval 16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8" name="Text Box 17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61" name="Group 18"/>
          <p:cNvGrpSpPr>
            <a:grpSpLocks/>
          </p:cNvGrpSpPr>
          <p:nvPr/>
        </p:nvGrpSpPr>
        <p:grpSpPr bwMode="auto">
          <a:xfrm>
            <a:off x="3475038" y="1306513"/>
            <a:ext cx="1163637" cy="528637"/>
            <a:chOff x="1778" y="2485"/>
            <a:chExt cx="733" cy="333"/>
          </a:xfrm>
        </p:grpSpPr>
        <p:sp>
          <p:nvSpPr>
            <p:cNvPr id="100405" name="Text Box 19"/>
            <p:cNvSpPr txBox="1">
              <a:spLocks noChangeArrowheads="1"/>
            </p:cNvSpPr>
            <p:nvPr/>
          </p:nvSpPr>
          <p:spPr bwMode="auto">
            <a:xfrm>
              <a:off x="1778" y="2587"/>
              <a:ext cx="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00406" name="Text Box 20"/>
            <p:cNvSpPr txBox="1">
              <a:spLocks noChangeArrowheads="1"/>
            </p:cNvSpPr>
            <p:nvPr/>
          </p:nvSpPr>
          <p:spPr bwMode="auto">
            <a:xfrm>
              <a:off x="1877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2" name="Freeform 21"/>
          <p:cNvSpPr>
            <a:spLocks/>
          </p:cNvSpPr>
          <p:nvPr/>
        </p:nvSpPr>
        <p:spPr bwMode="auto">
          <a:xfrm flipV="1">
            <a:off x="1647825" y="2665413"/>
            <a:ext cx="1958975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Text Box 22"/>
          <p:cNvSpPr txBox="1">
            <a:spLocks noChangeArrowheads="1"/>
          </p:cNvSpPr>
          <p:nvPr/>
        </p:nvSpPr>
        <p:spPr bwMode="auto">
          <a:xfrm>
            <a:off x="1192213" y="1616075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00364" name="Group 23"/>
          <p:cNvGrpSpPr>
            <a:grpSpLocks/>
          </p:cNvGrpSpPr>
          <p:nvPr/>
        </p:nvGrpSpPr>
        <p:grpSpPr bwMode="auto">
          <a:xfrm>
            <a:off x="2662238" y="952500"/>
            <a:ext cx="473075" cy="531813"/>
            <a:chOff x="2637" y="716"/>
            <a:chExt cx="298" cy="335"/>
          </a:xfrm>
        </p:grpSpPr>
        <p:sp>
          <p:nvSpPr>
            <p:cNvPr id="100403" name="Text Box 24"/>
            <p:cNvSpPr txBox="1">
              <a:spLocks noChangeArrowheads="1"/>
            </p:cNvSpPr>
            <p:nvPr/>
          </p:nvSpPr>
          <p:spPr bwMode="auto">
            <a:xfrm>
              <a:off x="2637" y="763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404" name="Text Box 25"/>
            <p:cNvSpPr txBox="1">
              <a:spLocks noChangeArrowheads="1"/>
            </p:cNvSpPr>
            <p:nvPr/>
          </p:nvSpPr>
          <p:spPr bwMode="auto">
            <a:xfrm>
              <a:off x="2742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5" name="Line 26"/>
          <p:cNvSpPr>
            <a:spLocks noChangeShapeType="1"/>
          </p:cNvSpPr>
          <p:nvPr/>
        </p:nvSpPr>
        <p:spPr bwMode="auto">
          <a:xfrm>
            <a:off x="3113088" y="1227138"/>
            <a:ext cx="142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66" name="Picture 2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2200" y="116998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8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39950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29"/>
          <p:cNvSpPr txBox="1">
            <a:spLocks noChangeArrowheads="1"/>
          </p:cNvSpPr>
          <p:nvPr/>
        </p:nvSpPr>
        <p:spPr bwMode="auto">
          <a:xfrm>
            <a:off x="1273175" y="28876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00369" name="Freeform 30"/>
          <p:cNvSpPr>
            <a:spLocks/>
          </p:cNvSpPr>
          <p:nvPr/>
        </p:nvSpPr>
        <p:spPr bwMode="auto">
          <a:xfrm>
            <a:off x="6672263" y="2741613"/>
            <a:ext cx="1335087" cy="7826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0" name="Line 31"/>
          <p:cNvSpPr>
            <a:spLocks noChangeShapeType="1"/>
          </p:cNvSpPr>
          <p:nvPr/>
        </p:nvSpPr>
        <p:spPr bwMode="auto">
          <a:xfrm>
            <a:off x="3783013" y="2425700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71" name="Picture 3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7963" y="166211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33" descr="BS00592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660650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34"/>
          <p:cNvGrpSpPr>
            <a:grpSpLocks/>
          </p:cNvGrpSpPr>
          <p:nvPr/>
        </p:nvGrpSpPr>
        <p:grpSpPr bwMode="auto">
          <a:xfrm>
            <a:off x="4279900" y="1939925"/>
            <a:ext cx="754063" cy="739775"/>
            <a:chOff x="1645" y="256"/>
            <a:chExt cx="475" cy="466"/>
          </a:xfrm>
        </p:grpSpPr>
        <p:sp>
          <p:nvSpPr>
            <p:cNvPr id="100400" name="Rectangle 35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1654" y="4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1871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74" name="Group 38"/>
          <p:cNvGrpSpPr>
            <a:grpSpLocks/>
          </p:cNvGrpSpPr>
          <p:nvPr/>
        </p:nvGrpSpPr>
        <p:grpSpPr bwMode="auto">
          <a:xfrm>
            <a:off x="4303713" y="3140075"/>
            <a:ext cx="754062" cy="739775"/>
            <a:chOff x="2144" y="3214"/>
            <a:chExt cx="475" cy="466"/>
          </a:xfrm>
        </p:grpSpPr>
        <p:sp>
          <p:nvSpPr>
            <p:cNvPr id="100396" name="Rectangle 39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398" name="Text Box 41"/>
            <p:cNvSpPr txBox="1">
              <a:spLocks noChangeArrowheads="1"/>
            </p:cNvSpPr>
            <p:nvPr/>
          </p:nvSpPr>
          <p:spPr bwMode="auto">
            <a:xfrm>
              <a:off x="2351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399" name="Text Box 42"/>
            <p:cNvSpPr txBox="1">
              <a:spLocks noChangeArrowheads="1"/>
            </p:cNvSpPr>
            <p:nvPr/>
          </p:nvSpPr>
          <p:spPr bwMode="auto">
            <a:xfrm>
              <a:off x="2225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75" name="Group 43"/>
          <p:cNvGrpSpPr>
            <a:grpSpLocks/>
          </p:cNvGrpSpPr>
          <p:nvPr/>
        </p:nvGrpSpPr>
        <p:grpSpPr bwMode="auto">
          <a:xfrm>
            <a:off x="5500688" y="2768600"/>
            <a:ext cx="638175" cy="519113"/>
            <a:chOff x="2862" y="1573"/>
            <a:chExt cx="402" cy="327"/>
          </a:xfrm>
        </p:grpSpPr>
        <p:sp>
          <p:nvSpPr>
            <p:cNvPr id="100394" name="Oval 44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5" name="Text Box 45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6" name="Line 46"/>
          <p:cNvSpPr>
            <a:spLocks noChangeShapeType="1"/>
          </p:cNvSpPr>
          <p:nvPr/>
        </p:nvSpPr>
        <p:spPr bwMode="auto">
          <a:xfrm>
            <a:off x="3833813" y="36528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77" name="Group 47"/>
          <p:cNvGrpSpPr>
            <a:grpSpLocks/>
          </p:cNvGrpSpPr>
          <p:nvPr/>
        </p:nvGrpSpPr>
        <p:grpSpPr bwMode="auto">
          <a:xfrm>
            <a:off x="5043488" y="3535363"/>
            <a:ext cx="982662" cy="530225"/>
            <a:chOff x="3497" y="648"/>
            <a:chExt cx="619" cy="334"/>
          </a:xfrm>
        </p:grpSpPr>
        <p:sp>
          <p:nvSpPr>
            <p:cNvPr id="100392" name="Text Box 48"/>
            <p:cNvSpPr txBox="1">
              <a:spLocks noChangeArrowheads="1"/>
            </p:cNvSpPr>
            <p:nvPr/>
          </p:nvSpPr>
          <p:spPr bwMode="auto">
            <a:xfrm>
              <a:off x="3497" y="749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 )</a:t>
              </a:r>
            </a:p>
          </p:txBody>
        </p:sp>
        <p:sp>
          <p:nvSpPr>
            <p:cNvPr id="100393" name="Text Box 49"/>
            <p:cNvSpPr txBox="1">
              <a:spLocks noChangeArrowheads="1"/>
            </p:cNvSpPr>
            <p:nvPr/>
          </p:nvSpPr>
          <p:spPr bwMode="auto">
            <a:xfrm>
              <a:off x="3575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8" name="Freeform 50"/>
          <p:cNvSpPr>
            <a:spLocks/>
          </p:cNvSpPr>
          <p:nvPr/>
        </p:nvSpPr>
        <p:spPr bwMode="auto">
          <a:xfrm>
            <a:off x="5035550" y="2433638"/>
            <a:ext cx="755650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79" name="Freeform 51"/>
          <p:cNvSpPr>
            <a:spLocks/>
          </p:cNvSpPr>
          <p:nvPr/>
        </p:nvSpPr>
        <p:spPr bwMode="auto">
          <a:xfrm flipV="1">
            <a:off x="5057775" y="3254375"/>
            <a:ext cx="755650" cy="392113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0" name="Text Box 52"/>
          <p:cNvSpPr txBox="1">
            <a:spLocks noChangeArrowheads="1"/>
          </p:cNvSpPr>
          <p:nvPr/>
        </p:nvSpPr>
        <p:spPr bwMode="auto">
          <a:xfrm>
            <a:off x="4849813" y="159702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0381" name="Line 53"/>
          <p:cNvSpPr>
            <a:spLocks noChangeShapeType="1"/>
          </p:cNvSpPr>
          <p:nvPr/>
        </p:nvSpPr>
        <p:spPr bwMode="auto">
          <a:xfrm>
            <a:off x="4905375" y="186848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82" name="Group 54"/>
          <p:cNvGrpSpPr>
            <a:grpSpLocks/>
          </p:cNvGrpSpPr>
          <p:nvPr/>
        </p:nvGrpSpPr>
        <p:grpSpPr bwMode="auto">
          <a:xfrm>
            <a:off x="4257675" y="3868738"/>
            <a:ext cx="474663" cy="603250"/>
            <a:chOff x="2636" y="674"/>
            <a:chExt cx="299" cy="380"/>
          </a:xfrm>
        </p:grpSpPr>
        <p:sp>
          <p:nvSpPr>
            <p:cNvPr id="100390" name="Text Box 55"/>
            <p:cNvSpPr txBox="1">
              <a:spLocks noChangeArrowheads="1"/>
            </p:cNvSpPr>
            <p:nvPr/>
          </p:nvSpPr>
          <p:spPr bwMode="auto">
            <a:xfrm>
              <a:off x="2636" y="763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391" name="Text Box 56"/>
            <p:cNvSpPr txBox="1">
              <a:spLocks noChangeArrowheads="1"/>
            </p:cNvSpPr>
            <p:nvPr/>
          </p:nvSpPr>
          <p:spPr bwMode="auto">
            <a:xfrm>
              <a:off x="2721" y="67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83" name="Line 57"/>
          <p:cNvSpPr>
            <a:spLocks noChangeShapeType="1"/>
          </p:cNvSpPr>
          <p:nvPr/>
        </p:nvSpPr>
        <p:spPr bwMode="auto">
          <a:xfrm>
            <a:off x="4667250" y="390683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84" name="Picture 58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56150" y="418147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Line 59"/>
          <p:cNvSpPr>
            <a:spLocks noChangeShapeType="1"/>
          </p:cNvSpPr>
          <p:nvPr/>
        </p:nvSpPr>
        <p:spPr bwMode="auto">
          <a:xfrm flipV="1">
            <a:off x="6038850" y="3028950"/>
            <a:ext cx="7683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6" name="Text Box 60"/>
          <p:cNvSpPr txBox="1">
            <a:spLocks noChangeArrowheads="1"/>
          </p:cNvSpPr>
          <p:nvPr/>
        </p:nvSpPr>
        <p:spPr bwMode="auto">
          <a:xfrm>
            <a:off x="6862763" y="29845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00387" name="Text Box 61"/>
          <p:cNvSpPr txBox="1">
            <a:spLocks noChangeArrowheads="1"/>
          </p:cNvSpPr>
          <p:nvPr/>
        </p:nvSpPr>
        <p:spPr bwMode="auto">
          <a:xfrm>
            <a:off x="3440113" y="347027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pic>
        <p:nvPicPr>
          <p:cNvPr id="100388" name="Picture 62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9950" y="383540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016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17719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18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SSL: a simple secure channel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handshake: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Alice and Bob use their certificates, private keys to authenticate each other and exchange shared secret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key derivation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Alice and Bob use shared secret to derive set of keys </a:t>
            </a:r>
            <a:r>
              <a:rPr lang="mr-IN" dirty="0">
                <a:latin typeface="Gill Sans MT" charset="0"/>
              </a:rPr>
              <a:t>–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Why?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data transfer: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data to be transferred is broken up into series of records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connection closure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special messages to securely close connection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03063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4298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a simple handshake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141788"/>
            <a:ext cx="7772400" cy="22685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MS: </a:t>
            </a:r>
            <a:r>
              <a:rPr lang="en-US" dirty="0">
                <a:latin typeface="Gill Sans MT" charset="0"/>
              </a:rPr>
              <a:t>master secret</a:t>
            </a:r>
          </a:p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EMS: </a:t>
            </a:r>
            <a:r>
              <a:rPr lang="en-US" dirty="0">
                <a:latin typeface="Gill Sans MT" charset="0"/>
              </a:rPr>
              <a:t>encrypted master secret</a:t>
            </a:r>
          </a:p>
          <a:p>
            <a:pPr marL="0" indent="0"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Note: Alice’s P/P keys not used….</a:t>
            </a:r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1808163" y="1898650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 rot="191117">
            <a:off x="3711575" y="161131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hello</a:t>
            </a:r>
          </a:p>
        </p:txBody>
      </p:sp>
      <p:pic>
        <p:nvPicPr>
          <p:cNvPr id="102407" name="Picture 6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38918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457450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Line 8"/>
          <p:cNvSpPr>
            <a:spLocks noChangeShapeType="1"/>
          </p:cNvSpPr>
          <p:nvPr/>
        </p:nvSpPr>
        <p:spPr bwMode="auto">
          <a:xfrm flipH="1">
            <a:off x="1808163" y="2587625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 rot="-301744">
            <a:off x="2859088" y="23876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key certificate</a:t>
            </a:r>
          </a:p>
        </p:txBody>
      </p:sp>
      <p:sp>
        <p:nvSpPr>
          <p:cNvPr id="102411" name="Line 10"/>
          <p:cNvSpPr>
            <a:spLocks noChangeShapeType="1"/>
          </p:cNvSpPr>
          <p:nvPr/>
        </p:nvSpPr>
        <p:spPr bwMode="auto">
          <a:xfrm>
            <a:off x="1808163" y="3508375"/>
            <a:ext cx="4841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 rot="219716">
            <a:off x="3813175" y="329088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B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(MS) = EMS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39485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271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key derivation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535113"/>
            <a:ext cx="7772400" cy="49672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considered bad Practice to use same key for more than one cryptographic operation</a:t>
            </a:r>
          </a:p>
          <a:p>
            <a:pPr lvl="1"/>
            <a:r>
              <a:rPr lang="en-US" sz="2000" dirty="0">
                <a:latin typeface="Gill Sans MT" charset="0"/>
              </a:rPr>
              <a:t>use different keys for message authentication code (MAC) and encryption</a:t>
            </a:r>
          </a:p>
          <a:p>
            <a:r>
              <a:rPr lang="en-US" sz="2400" dirty="0">
                <a:latin typeface="Gill Sans MT" charset="0"/>
              </a:rPr>
              <a:t>four keys: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encryption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MAC key for data sent from client to server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encryption key for data sent from server to client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MAC key for data sent from server to client</a:t>
            </a:r>
          </a:p>
          <a:p>
            <a:r>
              <a:rPr lang="en-US" sz="2400" dirty="0">
                <a:latin typeface="Gill Sans MT" charset="0"/>
              </a:rPr>
              <a:t>keys derived from key derivation function (KDF)</a:t>
            </a:r>
          </a:p>
          <a:p>
            <a:pPr lvl="1"/>
            <a:r>
              <a:rPr lang="en-US" sz="2000" dirty="0">
                <a:latin typeface="Gill Sans MT" charset="0"/>
              </a:rPr>
              <a:t>takes master secret and (possibly) some additional random data and creates the keys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37755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04863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Toy: data records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143000"/>
            <a:ext cx="8249653" cy="40573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why not encrypt data in constant stream as we write it to TCP?</a:t>
            </a:r>
          </a:p>
          <a:p>
            <a:pPr lvl="1"/>
            <a:r>
              <a:rPr lang="en-US" sz="2000" dirty="0">
                <a:latin typeface="Gill Sans MT" charset="0"/>
              </a:rPr>
              <a:t>where would we put the MAC? If at end, no message integrity until all data processed.</a:t>
            </a:r>
          </a:p>
          <a:p>
            <a:pPr lvl="1"/>
            <a:r>
              <a:rPr lang="en-US" sz="2000" dirty="0">
                <a:latin typeface="Gill Sans MT" charset="0"/>
              </a:rPr>
              <a:t>e.g., with instant messaging, how can we do integrity check over all bytes sent before displaying?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instead, break stream in series of records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each record carries a MAC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receiver can act on each record as it arrives—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hmm funny stream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issue: in record, receiver needs to distinguish MAC from data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want to use variable-length records </a:t>
            </a:r>
            <a:r>
              <a:rPr lang="mr-IN" sz="2000" dirty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NO DEFINED FIXED SIZE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884363" y="5332413"/>
            <a:ext cx="927100" cy="566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11463" y="5332413"/>
            <a:ext cx="3967162" cy="5667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6778625" y="5332413"/>
            <a:ext cx="1030288" cy="566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181980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sequence numbers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>
                <a:ea typeface="+mn-ea"/>
                <a:cs typeface="+mn-cs"/>
              </a:rPr>
              <a:t>attacker can capture and replay record or re-order records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>
                <a:ea typeface="+mn-ea"/>
                <a:cs typeface="+mn-cs"/>
              </a:rPr>
              <a:t>put sequence number into MAC: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MAC = MAC(M</a:t>
            </a:r>
            <a:r>
              <a:rPr lang="en-US" baseline="-25000" dirty="0"/>
              <a:t>x</a:t>
            </a:r>
            <a:r>
              <a:rPr lang="en-US" dirty="0"/>
              <a:t>, sequence||data)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note: no sequence number field</a:t>
            </a:r>
          </a:p>
          <a:p>
            <a:pPr>
              <a:buFont typeface="Wingdings" pitchFamily="2" charset="2"/>
              <a:buChar char="v"/>
              <a:defRPr/>
            </a:pPr>
            <a:endParaRPr lang="en-US" i="1" dirty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>
                <a:ea typeface="+mn-ea"/>
                <a:cs typeface="+mn-cs"/>
              </a:rPr>
              <a:t>attacker could replay all records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>
                <a:ea typeface="+mn-ea"/>
                <a:cs typeface="+mn-cs"/>
              </a:rPr>
              <a:t>use nonce </a:t>
            </a:r>
            <a:r>
              <a:rPr lang="mr-IN" dirty="0">
                <a:ea typeface="+mn-ea"/>
                <a:cs typeface="+mn-cs"/>
              </a:rPr>
              <a:t>–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define </a:t>
            </a:r>
            <a:r>
              <a:rPr lang="en-US" dirty="0" err="1">
                <a:solidFill>
                  <a:srgbClr val="FF0000"/>
                </a:solidFill>
                <a:ea typeface="+mn-ea"/>
                <a:cs typeface="+mn-cs"/>
              </a:rPr>
              <a:t>nounce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??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20615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control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2111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problem: </a:t>
            </a:r>
            <a:r>
              <a:rPr lang="en-US" dirty="0">
                <a:latin typeface="Gill Sans MT" charset="0"/>
              </a:rPr>
              <a:t>truncation attack: </a:t>
            </a:r>
          </a:p>
          <a:p>
            <a:pPr lvl="1"/>
            <a:r>
              <a:rPr lang="en-US" dirty="0">
                <a:latin typeface="Gill Sans MT" charset="0"/>
              </a:rPr>
              <a:t>attacker forges TCP connection close segment</a:t>
            </a:r>
          </a:p>
          <a:p>
            <a:pPr lvl="1"/>
            <a:r>
              <a:rPr lang="en-US" dirty="0">
                <a:latin typeface="Gill Sans MT" charset="0"/>
              </a:rPr>
              <a:t>one or both sides thinks there is less data than there actually is. 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solution: </a:t>
            </a:r>
            <a:r>
              <a:rPr lang="en-US" dirty="0">
                <a:latin typeface="Gill Sans MT" charset="0"/>
              </a:rPr>
              <a:t>record types, with one type for closure</a:t>
            </a:r>
          </a:p>
          <a:p>
            <a:pPr lvl="1"/>
            <a:r>
              <a:rPr lang="en-US" dirty="0">
                <a:latin typeface="Gill Sans MT" charset="0"/>
              </a:rPr>
              <a:t>type 0 for data; type 1 for closure</a:t>
            </a:r>
          </a:p>
          <a:p>
            <a:r>
              <a:rPr lang="en-US" dirty="0">
                <a:latin typeface="Gill Sans MT" charset="0"/>
              </a:rPr>
              <a:t>MAC = MAC(M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, sequence||type||data)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182813" y="5681663"/>
            <a:ext cx="88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3186113" y="568166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type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4757738" y="567055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6600825" y="56816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pic>
        <p:nvPicPr>
          <p:cNvPr id="10650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6118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74144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77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 SSL: summary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1828800" y="1474788"/>
            <a:ext cx="4343400" cy="4935537"/>
            <a:chOff x="912" y="971"/>
            <a:chExt cx="2736" cy="3109"/>
          </a:xfrm>
        </p:grpSpPr>
        <p:grpSp>
          <p:nvGrpSpPr>
            <p:cNvPr id="107530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10754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1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2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3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4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5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6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7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8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531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hello</a:t>
              </a:r>
            </a:p>
          </p:txBody>
        </p:sp>
        <p:sp>
          <p:nvSpPr>
            <p:cNvPr id="107532" name="Text Box 15"/>
            <p:cNvSpPr txBox="1">
              <a:spLocks noChangeArrowheads="1"/>
            </p:cNvSpPr>
            <p:nvPr/>
          </p:nvSpPr>
          <p:spPr bwMode="auto">
            <a:xfrm rot="-219716">
              <a:off x="1583" y="1292"/>
              <a:ext cx="1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certificate, nonce</a:t>
              </a:r>
            </a:p>
          </p:txBody>
        </p:sp>
        <p:sp>
          <p:nvSpPr>
            <p:cNvPr id="107533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baseline="30000" dirty="0">
                  <a:latin typeface="Arial" charset="0"/>
                  <a:cs typeface="Arial" charset="0"/>
                </a:rPr>
                <a:t>+</a:t>
              </a:r>
              <a:r>
                <a:rPr lang="en-US" dirty="0">
                  <a:latin typeface="Arial" charset="0"/>
                  <a:cs typeface="Arial" charset="0"/>
                </a:rPr>
                <a:t>(MS) = EMS</a:t>
              </a:r>
            </a:p>
          </p:txBody>
        </p:sp>
        <p:sp>
          <p:nvSpPr>
            <p:cNvPr id="107534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 rot="192313">
              <a:off x="1703" y="2159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2, data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7" name="Text Box 20"/>
            <p:cNvSpPr txBox="1">
              <a:spLocks noChangeArrowheads="1"/>
            </p:cNvSpPr>
            <p:nvPr/>
          </p:nvSpPr>
          <p:spPr bwMode="auto">
            <a:xfrm rot="192313">
              <a:off x="1891" y="3042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3, data</a:t>
              </a:r>
            </a:p>
          </p:txBody>
        </p:sp>
        <p:sp>
          <p:nvSpPr>
            <p:cNvPr id="107538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4, close</a:t>
              </a:r>
            </a:p>
          </p:txBody>
        </p:sp>
        <p:sp>
          <p:nvSpPr>
            <p:cNvPr id="107539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2, close</a:t>
              </a:r>
            </a:p>
          </p:txBody>
        </p:sp>
      </p:grpSp>
      <p:sp>
        <p:nvSpPr>
          <p:cNvPr id="107525" name="AutoShape 23"/>
          <p:cNvSpPr>
            <a:spLocks/>
          </p:cNvSpPr>
          <p:nvPr/>
        </p:nvSpPr>
        <p:spPr bwMode="auto">
          <a:xfrm>
            <a:off x="152400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526" name="Text Box 24"/>
          <p:cNvSpPr txBox="1">
            <a:spLocks noChangeArrowheads="1"/>
          </p:cNvSpPr>
          <p:nvPr/>
        </p:nvSpPr>
        <p:spPr bwMode="auto">
          <a:xfrm rot="-5400000">
            <a:off x="588169" y="4412457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encrypted</a:t>
            </a:r>
          </a:p>
        </p:txBody>
      </p:sp>
      <p:pic>
        <p:nvPicPr>
          <p:cNvPr id="107527" name="Picture 2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457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417763"/>
            <a:ext cx="64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27"/>
          <p:cNvSpPr txBox="1">
            <a:spLocks noChangeArrowheads="1"/>
          </p:cNvSpPr>
          <p:nvPr/>
        </p:nvSpPr>
        <p:spPr bwMode="auto">
          <a:xfrm>
            <a:off x="7142163" y="3074988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bob.com</a:t>
            </a: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272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can a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bad guy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eavesdrop: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charset="0"/>
              </a:rPr>
              <a:t>actively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insert</a:t>
            </a:r>
            <a:r>
              <a:rPr lang="en-US" sz="2800" dirty="0">
                <a:latin typeface="Gill Sans MT" charset="0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impersonation: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hijacking: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take over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denial of service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800" dirty="0">
                <a:latin typeface="Gill Sans MT" charset="0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22993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318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 isn’</a:t>
            </a:r>
            <a:r>
              <a:rPr lang="en-US" altLang="ja-JP" dirty="0">
                <a:latin typeface="Gill Sans MT" charset="0"/>
              </a:rPr>
              <a:t>t complete</a:t>
            </a:r>
            <a:endParaRPr lang="en-US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8983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how long are fields?</a:t>
            </a:r>
          </a:p>
          <a:p>
            <a:r>
              <a:rPr lang="en-US" dirty="0">
                <a:latin typeface="Gill Sans MT" charset="0"/>
              </a:rPr>
              <a:t>which encryption protocols?</a:t>
            </a:r>
          </a:p>
          <a:p>
            <a:r>
              <a:rPr lang="en-US" dirty="0">
                <a:latin typeface="Gill Sans MT" charset="0"/>
              </a:rPr>
              <a:t>want negotiation?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support different encryption algorithms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choose together specific algorithm before data transfer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6014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50913"/>
            <a:ext cx="3676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176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cipher suite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308100"/>
            <a:ext cx="4556125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cipher suite</a:t>
            </a:r>
          </a:p>
          <a:p>
            <a:pPr lvl="1"/>
            <a:r>
              <a:rPr lang="en-US" sz="2000" dirty="0">
                <a:latin typeface="Gill Sans MT" charset="0"/>
              </a:rPr>
              <a:t>public-key algorithm</a:t>
            </a:r>
          </a:p>
          <a:p>
            <a:pPr lvl="1"/>
            <a:r>
              <a:rPr lang="en-US" sz="2000" dirty="0">
                <a:latin typeface="Gill Sans MT" charset="0"/>
              </a:rPr>
              <a:t>symmetric encryption algorithm</a:t>
            </a:r>
          </a:p>
          <a:p>
            <a:pPr lvl="1"/>
            <a:r>
              <a:rPr lang="en-US" sz="2000" dirty="0">
                <a:latin typeface="Gill Sans MT" charset="0"/>
              </a:rPr>
              <a:t>MAC  algorithm</a:t>
            </a:r>
          </a:p>
          <a:p>
            <a:r>
              <a:rPr lang="en-US" dirty="0">
                <a:latin typeface="Gill Sans MT" charset="0"/>
              </a:rPr>
              <a:t>SSL supports several cipher suites</a:t>
            </a:r>
          </a:p>
          <a:p>
            <a:r>
              <a:rPr lang="en-US" dirty="0">
                <a:latin typeface="Gill Sans MT" charset="0"/>
              </a:rPr>
              <a:t>negotiation: client, server agree on cipher suite</a:t>
            </a:r>
          </a:p>
          <a:p>
            <a:pPr lvl="1"/>
            <a:r>
              <a:rPr lang="en-US" dirty="0">
                <a:latin typeface="Gill Sans MT" charset="0"/>
              </a:rPr>
              <a:t>client offers choice</a:t>
            </a:r>
          </a:p>
          <a:p>
            <a:pPr lvl="1"/>
            <a:r>
              <a:rPr lang="en-US" dirty="0">
                <a:latin typeface="Gill Sans MT" charset="0"/>
              </a:rPr>
              <a:t>server picks one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822555" y="1462088"/>
            <a:ext cx="4010295" cy="3938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325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common SSL symmetric ciphers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DES – Data Encryption Standard: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3DES – Triple strength: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RC2 – Rivest Cipher 2: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RC4 – Rivest Cipher 4: stream</a:t>
            </a:r>
          </a:p>
          <a:p>
            <a:pPr marL="119063" indent="-5873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SSL Public key encryption</a:t>
            </a:r>
          </a:p>
          <a:p>
            <a:pPr marL="461963" lvl="1" indent="-22860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RSA</a:t>
            </a:r>
          </a:p>
          <a:p>
            <a:pPr marL="119063" indent="-119063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66327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(1)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Purpose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server authentication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negotiation: agree on crypto algorithms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establish keys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client authentication (optional)</a:t>
            </a:r>
          </a:p>
          <a:p>
            <a:pPr marL="533400" indent="-533400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74599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(2)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399" y="1330658"/>
            <a:ext cx="8583863" cy="492576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list of algorithms it supports, along with client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chooses algorithms from list; sends back: choice + certificate + server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verifies certificate, extracts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generates pre_master_secret, encrypts with server</a:t>
            </a:r>
            <a:r>
              <a:rPr lang="ja-JP" altLang="en-US" sz="2600" dirty="0">
                <a:latin typeface="Gill Sans MT" charset="0"/>
              </a:rPr>
              <a:t>’</a:t>
            </a:r>
            <a:r>
              <a:rPr lang="en-US" altLang="ja-JP" sz="2600" dirty="0">
                <a:latin typeface="Gill Sans MT" charset="0"/>
              </a:rPr>
              <a:t>s public key, sends to server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and server independently compute encryption and MAC keys from pre_master_secret and nonces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a MAC of all the handshake messages-encrypted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sends a MAC of all the handshake messages- encrypted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endParaRPr lang="en-US" sz="26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ZapfDingbats" charset="0"/>
              <a:buAutoNum type="arabicPeriod"/>
            </a:pP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58622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94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(3)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last 2 steps protect handshake from tampering</a:t>
            </a:r>
          </a:p>
          <a:p>
            <a:r>
              <a:rPr lang="en-US" dirty="0">
                <a:latin typeface="Gill Sans MT" charset="0"/>
              </a:rPr>
              <a:t>client typically offers range of algorithms, some strong, some weak</a:t>
            </a:r>
          </a:p>
          <a:p>
            <a:r>
              <a:rPr lang="en-US" dirty="0">
                <a:latin typeface="Gill Sans MT" charset="0"/>
              </a:rPr>
              <a:t>man-in-the middle could delete stronger algorithms from list</a:t>
            </a:r>
          </a:p>
          <a:p>
            <a:r>
              <a:rPr lang="en-US" dirty="0">
                <a:latin typeface="Gill Sans MT" charset="0"/>
              </a:rPr>
              <a:t>last 2 steps prevent this</a:t>
            </a:r>
          </a:p>
          <a:p>
            <a:pPr lvl="1"/>
            <a:r>
              <a:rPr lang="en-US" dirty="0">
                <a:latin typeface="Gill Sans MT" charset="0"/>
              </a:rPr>
              <a:t>last two messages are encrypted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64030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84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(4)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why two random nonces?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suppose Trudy sniffs all messages between Alice &amp; Bob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next day, Trudy sets up TCP connection with Bob, sends exact same sequence of records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Bob (Amazon) thinks Alice made two separate orders for the same thing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solution: Bob sends different random nonce for each connection. This causes encryption keys to be different on the two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Trudy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messages will fail Bob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integrity check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18648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protocol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record header:  </a:t>
            </a:r>
            <a:r>
              <a:rPr lang="en-US" sz="2400" dirty="0">
                <a:latin typeface="Gill Sans MT" charset="0"/>
              </a:rPr>
              <a:t>content type; version; length </a:t>
            </a:r>
          </a:p>
        </p:txBody>
      </p:sp>
      <p:sp>
        <p:nvSpPr>
          <p:cNvPr id="114694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MAC:  </a:t>
            </a:r>
            <a:r>
              <a:rPr lang="en-US" sz="2400" dirty="0">
                <a:latin typeface="Gill Sans MT" charset="0"/>
              </a:rPr>
              <a:t>includes sequence number, MAC key M</a:t>
            </a:r>
            <a:r>
              <a:rPr lang="en-US" sz="2400" baseline="-25000" dirty="0">
                <a:latin typeface="Gill Sans MT" charset="0"/>
              </a:rPr>
              <a:t>x</a:t>
            </a:r>
          </a:p>
        </p:txBody>
      </p:sp>
      <p:sp>
        <p:nvSpPr>
          <p:cNvPr id="114695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57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fragment:  </a:t>
            </a:r>
            <a:r>
              <a:rPr lang="en-US" sz="2400" dirty="0">
                <a:latin typeface="Gill Sans MT" charset="0"/>
              </a:rPr>
              <a:t>each SSL fragment 2</a:t>
            </a:r>
            <a:r>
              <a:rPr lang="en-US" sz="2400" baseline="30000" dirty="0">
                <a:latin typeface="Gill Sans MT" charset="0"/>
              </a:rPr>
              <a:t>14</a:t>
            </a:r>
            <a:r>
              <a:rPr lang="en-US" sz="2400" dirty="0">
                <a:latin typeface="Gill Sans MT" charset="0"/>
              </a:rPr>
              <a:t> bytes (~16 Kbytes)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78146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format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357313" y="1397000"/>
            <a:ext cx="6708775" cy="3744913"/>
            <a:chOff x="862" y="996"/>
            <a:chExt cx="4226" cy="2574"/>
          </a:xfrm>
        </p:grpSpPr>
        <p:grpSp>
          <p:nvGrpSpPr>
            <p:cNvPr id="115718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384300" y="5468938"/>
            <a:ext cx="616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</a:rPr>
              <a:t>data and MAC encrypted (symmetric algorithm)</a:t>
            </a:r>
          </a:p>
        </p:txBody>
      </p:sp>
      <p:pic>
        <p:nvPicPr>
          <p:cNvPr id="115717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98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3120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latin typeface="Gill Sans MT" charset="0"/>
              </a:rPr>
              <a:t>Real SSL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299703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52513"/>
            <a:ext cx="3519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Key derivation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3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client nonce, server nonce, and pre-master secret input into pseudo random-number generator.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produces master secret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master secret and new nonces input into another random-number generator: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key block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because of resumption: TBD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key block sliced and diced: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initialization vector (IV)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034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The language of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 </a:t>
            </a:r>
            <a:r>
              <a:rPr lang="en-US" sz="2400" dirty="0">
                <a:latin typeface="Gill Sans MT" charset="0"/>
              </a:rPr>
              <a:t>ciphertext, encrypted with key K</a:t>
            </a:r>
            <a:r>
              <a:rPr lang="en-US" sz="2400" baseline="-25000" dirty="0">
                <a:latin typeface="Gill Sans MT" charset="0"/>
              </a:rPr>
              <a:t>A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 = 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(m))</a:t>
            </a:r>
            <a:endParaRPr lang="en-US" sz="2400" baseline="-25000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3054" y="3195053"/>
            <a:ext cx="44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4315" y="2232526"/>
            <a:ext cx="78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K</a:t>
            </a:r>
            <a:r>
              <a:rPr lang="en-US" baseline="-25000" dirty="0">
                <a:solidFill>
                  <a:srgbClr val="660066"/>
                </a:solidFill>
              </a:rPr>
              <a:t>A</a:t>
            </a:r>
            <a:r>
              <a:rPr lang="en-US" dirty="0">
                <a:solidFill>
                  <a:srgbClr val="660066"/>
                </a:solidFill>
              </a:rPr>
              <a:t>(m)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6526" y="3422316"/>
            <a:ext cx="117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K</a:t>
            </a:r>
            <a:r>
              <a:rPr lang="en-US" baseline="-25000" dirty="0">
                <a:solidFill>
                  <a:srgbClr val="660066"/>
                </a:solidFill>
              </a:rPr>
              <a:t>B(</a:t>
            </a:r>
            <a:r>
              <a:rPr lang="en-US" dirty="0">
                <a:solidFill>
                  <a:srgbClr val="660066"/>
                </a:solidFill>
              </a:rPr>
              <a:t>K</a:t>
            </a:r>
            <a:r>
              <a:rPr lang="en-US" baseline="-25000" dirty="0">
                <a:solidFill>
                  <a:srgbClr val="660066"/>
                </a:solidFill>
              </a:rPr>
              <a:t>A</a:t>
            </a:r>
            <a:r>
              <a:rPr lang="en-US" dirty="0">
                <a:solidFill>
                  <a:srgbClr val="660066"/>
                </a:solidFill>
              </a:rPr>
              <a:t>(m))</a:t>
            </a:r>
          </a:p>
        </p:txBody>
      </p:sp>
    </p:spTree>
    <p:extLst>
      <p:ext uri="{BB962C8B-B14F-4D97-AF65-F5344CB8AC3E}">
        <p14:creationId xmlns:p14="http://schemas.microsoft.com/office/powerpoint/2010/main" val="2530909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between two network entities:</a:t>
            </a:r>
          </a:p>
          <a:p>
            <a:r>
              <a:rPr lang="en-US" dirty="0">
                <a:latin typeface="Gill Sans MT" charset="0"/>
              </a:rPr>
              <a:t>sending entity encrypts datagram payload, payload could be:</a:t>
            </a:r>
          </a:p>
          <a:p>
            <a:pPr lvl="1"/>
            <a:r>
              <a:rPr lang="en-US" dirty="0">
                <a:latin typeface="Gill Sans MT" charset="0"/>
              </a:rPr>
              <a:t>TCP or UDP segment, ICMP message, OSPF message ….</a:t>
            </a:r>
          </a:p>
          <a:p>
            <a:r>
              <a:rPr lang="en-US" dirty="0">
                <a:latin typeface="Gill Sans MT" charset="0"/>
              </a:rPr>
              <a:t>all data sent from one entity to other would be hidden:</a:t>
            </a:r>
          </a:p>
          <a:p>
            <a:pPr lvl="1"/>
            <a:r>
              <a:rPr lang="en-US" dirty="0">
                <a:latin typeface="Gill Sans MT" charset="0"/>
              </a:rPr>
              <a:t>web pages, e-mail, P2P file transfers, TCP SYN packets …</a:t>
            </a:r>
          </a:p>
          <a:p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blanket coverage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418095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motivation: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institutions often want private networks for security. </a:t>
            </a:r>
          </a:p>
          <a:p>
            <a:pPr marL="579438" lvl="2" indent="-179388"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costly: separate routers, links, DNS infrastructure.</a:t>
            </a:r>
          </a:p>
          <a:p>
            <a:pPr marL="277813" indent="-277813">
              <a:lnSpc>
                <a:spcPct val="90000"/>
              </a:lnSpc>
            </a:pPr>
            <a:r>
              <a:rPr lang="en-US" altLang="zh-CN" dirty="0">
                <a:latin typeface="Gill Sans MT" charset="0"/>
                <a:ea typeface="SimSun" charset="0"/>
                <a:cs typeface="SimSun" charset="0"/>
              </a:rPr>
              <a:t>VPN: institution’s inter-office traffic is sent over public Internet instead 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encrypted before entering public Internet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logically separate from other traffic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604916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52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salesperson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laptop 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578073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services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origin authentication</a:t>
            </a:r>
          </a:p>
          <a:p>
            <a:r>
              <a:rPr lang="en-US" dirty="0">
                <a:latin typeface="Gill Sans MT" charset="0"/>
              </a:rPr>
              <a:t>replay attack prevention</a:t>
            </a:r>
          </a:p>
          <a:p>
            <a:r>
              <a:rPr lang="en-US" dirty="0">
                <a:latin typeface="Gill Sans MT" charset="0"/>
              </a:rPr>
              <a:t>confidentiality 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protocols providing different service models:</a:t>
            </a:r>
          </a:p>
          <a:p>
            <a:pPr lvl="1"/>
            <a:r>
              <a:rPr lang="en-US" dirty="0">
                <a:latin typeface="Gill Sans MT" charset="0"/>
              </a:rPr>
              <a:t>AH</a:t>
            </a:r>
          </a:p>
          <a:p>
            <a:pPr lvl="1"/>
            <a:r>
              <a:rPr lang="en-US" dirty="0">
                <a:latin typeface="Gill Sans MT" charset="0"/>
              </a:rPr>
              <a:t>ESP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23908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376968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31875"/>
            <a:ext cx="51546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transport mode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33863"/>
            <a:ext cx="8169275" cy="120967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IPsec datagram emitted and received by end-system</a:t>
            </a:r>
          </a:p>
          <a:p>
            <a:r>
              <a:rPr lang="en-US" dirty="0">
                <a:latin typeface="Gill Sans MT" charset="0"/>
              </a:rPr>
              <a:t>protects upper level protocols</a:t>
            </a:r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2617788" y="1652588"/>
            <a:ext cx="3348037" cy="2049462"/>
          </a:xfrm>
          <a:custGeom>
            <a:avLst/>
            <a:gdLst>
              <a:gd name="T0" fmla="*/ 2147483647 w 1292"/>
              <a:gd name="T1" fmla="*/ 18667251 h 1255"/>
              <a:gd name="T2" fmla="*/ 2147483647 w 1292"/>
              <a:gd name="T3" fmla="*/ 485359960 h 1255"/>
              <a:gd name="T4" fmla="*/ 2147483647 w 1292"/>
              <a:gd name="T5" fmla="*/ 1605421154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68075491 h 1255"/>
              <a:gd name="T18" fmla="*/ 2147483647 w 1292"/>
              <a:gd name="T19" fmla="*/ 648034985 h 1255"/>
              <a:gd name="T20" fmla="*/ 2147483647 w 1292"/>
              <a:gd name="T21" fmla="*/ 352019186 h 1255"/>
              <a:gd name="T22" fmla="*/ 2147483647 w 1292"/>
              <a:gd name="T23" fmla="*/ 1866725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Line 45"/>
          <p:cNvSpPr>
            <a:spLocks noChangeShapeType="1"/>
          </p:cNvSpPr>
          <p:nvPr/>
        </p:nvSpPr>
        <p:spPr bwMode="auto">
          <a:xfrm flipH="1">
            <a:off x="6245225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5" name="Line 46"/>
          <p:cNvSpPr>
            <a:spLocks noChangeShapeType="1"/>
          </p:cNvSpPr>
          <p:nvPr/>
        </p:nvSpPr>
        <p:spPr bwMode="auto">
          <a:xfrm flipV="1">
            <a:off x="1419225" y="3013075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6" name="Line 47"/>
          <p:cNvSpPr>
            <a:spLocks noChangeShapeType="1"/>
          </p:cNvSpPr>
          <p:nvPr/>
        </p:nvSpPr>
        <p:spPr bwMode="auto">
          <a:xfrm flipV="1">
            <a:off x="7353300" y="30464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7" name="Text Box 48"/>
          <p:cNvSpPr txBox="1">
            <a:spLocks noChangeArrowheads="1"/>
          </p:cNvSpPr>
          <p:nvPr/>
        </p:nvSpPr>
        <p:spPr bwMode="auto">
          <a:xfrm>
            <a:off x="1022350" y="34464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4938" name="Text Box 49"/>
          <p:cNvSpPr txBox="1">
            <a:spLocks noChangeArrowheads="1"/>
          </p:cNvSpPr>
          <p:nvPr/>
        </p:nvSpPr>
        <p:spPr bwMode="auto">
          <a:xfrm>
            <a:off x="6929438" y="35226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124939" name="Group 542"/>
          <p:cNvGrpSpPr>
            <a:grpSpLocks/>
          </p:cNvGrpSpPr>
          <p:nvPr/>
        </p:nvGrpSpPr>
        <p:grpSpPr bwMode="auto">
          <a:xfrm flipH="1">
            <a:off x="6918325" y="2206625"/>
            <a:ext cx="933450" cy="919163"/>
            <a:chOff x="-44" y="1473"/>
            <a:chExt cx="981" cy="1105"/>
          </a:xfrm>
        </p:grpSpPr>
        <p:pic>
          <p:nvPicPr>
            <p:cNvPr id="1249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940" name="Group 2"/>
          <p:cNvGrpSpPr>
            <a:grpSpLocks/>
          </p:cNvGrpSpPr>
          <p:nvPr/>
        </p:nvGrpSpPr>
        <p:grpSpPr bwMode="auto">
          <a:xfrm>
            <a:off x="871538" y="2216150"/>
            <a:ext cx="2259012" cy="919163"/>
            <a:chOff x="871369" y="2216074"/>
            <a:chExt cx="2259107" cy="919069"/>
          </a:xfrm>
        </p:grpSpPr>
        <p:grpSp>
          <p:nvGrpSpPr>
            <p:cNvPr id="124950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12496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6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4951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124952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4953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495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4957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4960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961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095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096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grpSp>
        <p:nvGrpSpPr>
          <p:cNvPr id="124941" name="Group 332"/>
          <p:cNvGrpSpPr>
            <a:grpSpLocks/>
          </p:cNvGrpSpPr>
          <p:nvPr/>
        </p:nvGrpSpPr>
        <p:grpSpPr bwMode="auto">
          <a:xfrm>
            <a:off x="5424488" y="2486025"/>
            <a:ext cx="849312" cy="381000"/>
            <a:chOff x="2356" y="1300"/>
            <a:chExt cx="555" cy="194"/>
          </a:xfrm>
        </p:grpSpPr>
        <p:sp>
          <p:nvSpPr>
            <p:cNvPr id="12494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494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494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4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08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08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156343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– tunneling mode 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1295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edge routers IPsec-aware </a:t>
            </a:r>
          </a:p>
        </p:txBody>
      </p:sp>
      <p:sp>
        <p:nvSpPr>
          <p:cNvPr id="125957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9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0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1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2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3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4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6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7" name="Rectangle 3"/>
          <p:cNvSpPr>
            <a:spLocks noChangeArrowheads="1"/>
          </p:cNvSpPr>
          <p:nvPr/>
        </p:nvSpPr>
        <p:spPr bwMode="auto">
          <a:xfrm>
            <a:off x="4913313" y="3997325"/>
            <a:ext cx="4092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hosts IPsec-aware </a:t>
            </a:r>
          </a:p>
        </p:txBody>
      </p:sp>
      <p:grpSp>
        <p:nvGrpSpPr>
          <p:cNvPr id="125968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126014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18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19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2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23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26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27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15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1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1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69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126000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04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05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0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09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12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13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01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0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0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0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125986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90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9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9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9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9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87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8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8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1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125972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76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77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7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8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81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84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85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73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74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75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7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72246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0925"/>
            <a:ext cx="4710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Two IPsec protocols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 Header (AH) protocol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 &amp; data integrity but </a:t>
            </a:r>
            <a:r>
              <a:rPr lang="en-US" i="1" dirty="0">
                <a:latin typeface="Gill Sans MT" charset="0"/>
              </a:rPr>
              <a:t>not </a:t>
            </a:r>
            <a:r>
              <a:rPr lang="en-US" dirty="0">
                <a:latin typeface="Gill Sans MT" charset="0"/>
              </a:rPr>
              <a:t>confidentiality</a:t>
            </a:r>
            <a:endParaRPr lang="en-US" i="1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authentication, data integrity, </a:t>
            </a:r>
            <a:r>
              <a:rPr lang="en-US" i="1" dirty="0">
                <a:latin typeface="Gill Sans MT" charset="0"/>
              </a:rPr>
              <a:t>and confidentiality</a:t>
            </a:r>
          </a:p>
          <a:p>
            <a:pPr lvl="1"/>
            <a:r>
              <a:rPr lang="en-US" dirty="0">
                <a:latin typeface="Gill Sans MT" charset="0"/>
              </a:rPr>
              <a:t>more widely used than AH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817838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398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Four combinations are possible!</a:t>
            </a:r>
          </a:p>
        </p:txBody>
      </p:sp>
      <p:graphicFrame>
        <p:nvGraphicFramePr>
          <p:cNvPr id="667664" name="Group 16"/>
          <p:cNvGraphicFramePr>
            <a:graphicFrameLocks noGrp="1"/>
          </p:cNvGraphicFramePr>
          <p:nvPr/>
        </p:nvGraphicFramePr>
        <p:xfrm>
          <a:off x="1558925" y="1627188"/>
          <a:ext cx="5473700" cy="3165476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8015" name="Line 18"/>
          <p:cNvSpPr>
            <a:spLocks noChangeShapeType="1"/>
          </p:cNvSpPr>
          <p:nvPr/>
        </p:nvSpPr>
        <p:spPr bwMode="auto">
          <a:xfrm flipH="1" flipV="1">
            <a:off x="5624513" y="4418013"/>
            <a:ext cx="817562" cy="9572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5448300" y="5365750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common and</a:t>
            </a:r>
            <a:b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important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97510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763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7145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Security associations (SAs) 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30350"/>
            <a:ext cx="8035925" cy="4510088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before sending data, 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security association (SA)</a:t>
            </a:r>
            <a:r>
              <a:rPr lang="ja-JP" altLang="en-US" dirty="0">
                <a:solidFill>
                  <a:srgbClr val="C0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altLang="ja-JP" dirty="0">
                <a:latin typeface="Gill Sans MT" charset="0"/>
              </a:rPr>
              <a:t>established from sending to receiving entity </a:t>
            </a:r>
          </a:p>
          <a:p>
            <a:pPr lvl="1"/>
            <a:r>
              <a:rPr lang="en-US" dirty="0">
                <a:latin typeface="Gill Sans MT" charset="0"/>
              </a:rPr>
              <a:t>SAs are simplex: for only one direction</a:t>
            </a:r>
          </a:p>
          <a:p>
            <a:r>
              <a:rPr lang="en-US" dirty="0">
                <a:latin typeface="Gill Sans MT" charset="0"/>
              </a:rPr>
              <a:t>ending, receiving entitles maintain </a:t>
            </a:r>
            <a:r>
              <a:rPr lang="en-US" i="1" dirty="0">
                <a:latin typeface="Gill Sans MT" charset="0"/>
              </a:rPr>
              <a:t>state information</a:t>
            </a:r>
            <a:r>
              <a:rPr lang="en-US" dirty="0">
                <a:latin typeface="Gill Sans MT" charset="0"/>
              </a:rPr>
              <a:t> about SA</a:t>
            </a:r>
          </a:p>
          <a:p>
            <a:pPr lvl="1"/>
            <a:r>
              <a:rPr lang="en-US" dirty="0">
                <a:latin typeface="Gill Sans MT" charset="0"/>
              </a:rPr>
              <a:t>recall: TCP endpoints also maintain state info</a:t>
            </a:r>
          </a:p>
          <a:p>
            <a:pPr lvl="1"/>
            <a:r>
              <a:rPr lang="en-US" dirty="0">
                <a:latin typeface="Gill Sans MT" charset="0"/>
              </a:rPr>
              <a:t>IP is connectionless; IPsec is connection-oriented!</a:t>
            </a:r>
          </a:p>
          <a:p>
            <a:r>
              <a:rPr lang="en-US" dirty="0">
                <a:latin typeface="Gill Sans MT" charset="0"/>
              </a:rPr>
              <a:t>how many SAs in VPN w/ headquarters, branch office, and n traveling salespeople?</a:t>
            </a:r>
          </a:p>
          <a:p>
            <a:pPr lvl="2">
              <a:buFontTx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6009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cipher-text only attack: </a:t>
            </a:r>
            <a:r>
              <a:rPr lang="en-US" sz="2400" dirty="0">
                <a:latin typeface="Gill Sans MT" charset="0"/>
              </a:rPr>
              <a:t>Trudy has ciphertext she can analyze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two approaches:</a:t>
            </a:r>
          </a:p>
          <a:p>
            <a:pPr lvl="1"/>
            <a:r>
              <a:rPr lang="en-US" dirty="0">
                <a:latin typeface="Gill Sans MT" charset="0"/>
              </a:rPr>
              <a:t>brute force: search through all keys </a:t>
            </a:r>
          </a:p>
          <a:p>
            <a:pPr lvl="1"/>
            <a:r>
              <a:rPr lang="en-US" dirty="0">
                <a:latin typeface="Gill Sans MT" charset="0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known-plaintext attack: </a:t>
            </a:r>
            <a:r>
              <a:rPr lang="en-US" sz="2400" dirty="0">
                <a:latin typeface="Gill Sans MT" charset="0"/>
              </a:rPr>
              <a:t>Trudy has plaintext corresponding to ciphertext</a:t>
            </a:r>
          </a:p>
          <a:p>
            <a:pPr lvl="1"/>
            <a:r>
              <a:rPr lang="en-US" dirty="0">
                <a:latin typeface="Gill Sans MT" charset="0"/>
              </a:rPr>
              <a:t>e.g., in monoalphabetic cipher, Trudy determines pairings for </a:t>
            </a:r>
            <a:r>
              <a:rPr lang="en-US" dirty="0" err="1">
                <a:latin typeface="Gill Sans MT" charset="0"/>
              </a:rPr>
              <a:t>a,l,i,c,e,b,o</a:t>
            </a:r>
            <a:r>
              <a:rPr lang="en-US" dirty="0">
                <a:latin typeface="Gill Sans MT" charset="0"/>
              </a:rPr>
              <a:t>,</a:t>
            </a:r>
          </a:p>
          <a:p>
            <a:pPr lvl="1"/>
            <a:r>
              <a:rPr lang="en-US" dirty="0">
                <a:latin typeface="Gill Sans MT" charset="0"/>
              </a:rPr>
              <a:t>Movie </a:t>
            </a:r>
            <a:r>
              <a:rPr lang="mr-IN" dirty="0">
                <a:latin typeface="Gill Sans MT" charset="0"/>
              </a:rPr>
              <a:t>–</a:t>
            </a:r>
            <a:r>
              <a:rPr lang="en-US" dirty="0">
                <a:latin typeface="Gill Sans MT" charset="0"/>
              </a:rPr>
              <a:t> Imitation Game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chosen-plaintext attack: </a:t>
            </a:r>
            <a:r>
              <a:rPr lang="en-US" sz="2400" dirty="0">
                <a:latin typeface="Gill Sans MT" charset="0"/>
              </a:rPr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929010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datagram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3193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focus for now on tunnel mode with ESP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928688" y="2655888"/>
            <a:ext cx="6484937" cy="2603500"/>
            <a:chOff x="672" y="1044"/>
            <a:chExt cx="4085" cy="1640"/>
          </a:xfrm>
        </p:grpSpPr>
        <p:sp>
          <p:nvSpPr>
            <p:cNvPr id="132102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2103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2104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2105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2106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2107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2108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2121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2122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3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4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2125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6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2109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2118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2119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2120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2110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1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2112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2116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2117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2113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4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5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210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487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1588138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What happens?</a:t>
            </a:r>
          </a:p>
        </p:txBody>
      </p:sp>
      <p:grpSp>
        <p:nvGrpSpPr>
          <p:cNvPr id="133123" name="Group 59"/>
          <p:cNvGrpSpPr>
            <a:grpSpLocks/>
          </p:cNvGrpSpPr>
          <p:nvPr/>
        </p:nvGrpSpPr>
        <p:grpSpPr bwMode="auto">
          <a:xfrm>
            <a:off x="928688" y="3875088"/>
            <a:ext cx="6484937" cy="2603500"/>
            <a:chOff x="672" y="1044"/>
            <a:chExt cx="4085" cy="1640"/>
          </a:xfrm>
        </p:grpSpPr>
        <p:sp>
          <p:nvSpPr>
            <p:cNvPr id="133169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3170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3171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3172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3173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3174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3175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3188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3189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0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1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3192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3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176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3185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3186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3187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3177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8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79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3183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3184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3180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1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2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312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5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3126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0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1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2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3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3134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3135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3136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3137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3138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3139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3140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3141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3142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3143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3144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316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5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316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6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3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6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6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6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3147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31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52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55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56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148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20939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91979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R1: </a:t>
            </a:r>
            <a:r>
              <a:rPr lang="en-US" sz="3200" dirty="0">
                <a:latin typeface="Gill Sans MT" charset="0"/>
              </a:rPr>
              <a:t>convert original datagram to IPsec datagram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appends to back of original datagram (which includes original header fields!) an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trailer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field. </a:t>
            </a:r>
          </a:p>
          <a:p>
            <a:r>
              <a:rPr lang="en-US" sz="2400" dirty="0">
                <a:latin typeface="Gill Sans MT" charset="0"/>
              </a:rPr>
              <a:t>encrypts result using algorithm &amp; key specified by SA.</a:t>
            </a:r>
          </a:p>
          <a:p>
            <a:r>
              <a:rPr lang="en-US" sz="2400" dirty="0">
                <a:latin typeface="Gill Sans MT" charset="0"/>
              </a:rPr>
              <a:t>appends to front of this encrypted quantity the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ESP header, creating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enchilada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. </a:t>
            </a:r>
          </a:p>
          <a:p>
            <a:r>
              <a:rPr lang="en-US" sz="2400" dirty="0">
                <a:latin typeface="Gill Sans MT" charset="0"/>
              </a:rPr>
              <a:t>creates authentication MAC over the </a:t>
            </a:r>
            <a:r>
              <a:rPr lang="en-US" sz="2400" i="1" dirty="0">
                <a:latin typeface="Gill Sans MT" charset="0"/>
              </a:rPr>
              <a:t>whole enchilada</a:t>
            </a:r>
            <a:r>
              <a:rPr lang="en-US" sz="2400" dirty="0">
                <a:latin typeface="Gill Sans MT" charset="0"/>
              </a:rPr>
              <a:t>, using algorithm and key specified in SA; </a:t>
            </a:r>
          </a:p>
          <a:p>
            <a:r>
              <a:rPr lang="en-US" sz="2400" dirty="0">
                <a:latin typeface="Gill Sans MT" charset="0"/>
              </a:rPr>
              <a:t>appends MAC to back of enchilada, forming </a:t>
            </a:r>
            <a:r>
              <a:rPr lang="en-US" sz="2400" i="1" dirty="0">
                <a:latin typeface="Gill Sans MT" charset="0"/>
              </a:rPr>
              <a:t>payload</a:t>
            </a:r>
            <a:r>
              <a:rPr lang="en-US" sz="2400" dirty="0">
                <a:latin typeface="Gill Sans MT" charset="0"/>
              </a:rPr>
              <a:t>;</a:t>
            </a:r>
          </a:p>
          <a:p>
            <a:r>
              <a:rPr lang="en-US" sz="2400" dirty="0">
                <a:latin typeface="Gill Sans MT" charset="0"/>
              </a:rPr>
              <a:t>creates brand new IP header, with all the classic IPv4 header fields, which it appends before payload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134148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953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31532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Inside the enchilada: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4064000"/>
            <a:ext cx="7772400" cy="2363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trailer: Padding for block ciphers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header: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SPI, so receiving entity knows what to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Sequence number, to thwart replay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MAC in ESP auth field is created with shared secret key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955675" y="1241425"/>
            <a:ext cx="6484938" cy="2603500"/>
            <a:chOff x="672" y="1044"/>
            <a:chExt cx="4085" cy="1640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5176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5177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5178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5179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5193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5194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5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6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1800">
                    <a:latin typeface="Arial" charset="0"/>
                  </a:rPr>
                  <a:t>“</a:t>
                </a:r>
                <a:r>
                  <a:rPr lang="en-US" altLang="ja-JP" sz="1800" dirty="0">
                    <a:latin typeface="Arial" charset="0"/>
                  </a:rPr>
                  <a:t>enchilada</a:t>
                </a:r>
                <a:r>
                  <a:rPr lang="ja-JP" altLang="en-US" sz="1800">
                    <a:latin typeface="Arial" charset="0"/>
                  </a:rPr>
                  <a:t>”</a:t>
                </a:r>
                <a:r>
                  <a:rPr lang="en-US" altLang="ja-JP" sz="1800" dirty="0">
                    <a:latin typeface="Arial" charset="0"/>
                  </a:rPr>
                  <a:t>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5197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8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5181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5190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5191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5192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5182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3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5184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5188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5189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5185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6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7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5173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89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04278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461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sequence numbers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684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for new SA, sender initializes seq. # to 0</a:t>
            </a:r>
          </a:p>
          <a:p>
            <a:r>
              <a:rPr lang="en-US" dirty="0">
                <a:latin typeface="Gill Sans MT" charset="0"/>
              </a:rPr>
              <a:t>each time datagram is sent on SA:</a:t>
            </a:r>
          </a:p>
          <a:p>
            <a:pPr lvl="1"/>
            <a:r>
              <a:rPr lang="en-US" dirty="0">
                <a:latin typeface="Gill Sans MT" charset="0"/>
              </a:rPr>
              <a:t>sender increments seq # counter</a:t>
            </a:r>
          </a:p>
          <a:p>
            <a:pPr lvl="1"/>
            <a:r>
              <a:rPr lang="en-US" dirty="0">
                <a:latin typeface="Gill Sans MT" charset="0"/>
              </a:rPr>
              <a:t>places value in seq # field</a:t>
            </a:r>
          </a:p>
          <a:p>
            <a:r>
              <a:rPr lang="en-US" dirty="0">
                <a:latin typeface="Gill Sans MT" charset="0"/>
              </a:rPr>
              <a:t>goal:</a:t>
            </a:r>
          </a:p>
          <a:p>
            <a:pPr lvl="1"/>
            <a:r>
              <a:rPr lang="en-US" dirty="0">
                <a:latin typeface="Gill Sans MT" charset="0"/>
              </a:rPr>
              <a:t>prevent attacker from sniffing and replaying a packet</a:t>
            </a:r>
          </a:p>
          <a:p>
            <a:pPr lvl="1"/>
            <a:r>
              <a:rPr lang="en-US" dirty="0">
                <a:latin typeface="Gill Sans MT" charset="0"/>
              </a:rPr>
              <a:t>receipt of duplicate, authenticated IP packets may disrupt service</a:t>
            </a:r>
          </a:p>
          <a:p>
            <a:r>
              <a:rPr lang="en-US" dirty="0">
                <a:latin typeface="Gill Sans MT" charset="0"/>
              </a:rPr>
              <a:t>method: </a:t>
            </a:r>
          </a:p>
          <a:p>
            <a:pPr lvl="1"/>
            <a:r>
              <a:rPr lang="en-US" dirty="0">
                <a:latin typeface="Gill Sans MT" charset="0"/>
              </a:rPr>
              <a:t>destination checks for duplicates</a:t>
            </a:r>
          </a:p>
          <a:p>
            <a:pPr lvl="1"/>
            <a:r>
              <a:rPr lang="en-US" dirty="0">
                <a:latin typeface="Gill Sans MT" charset="0"/>
              </a:rPr>
              <a:t>doesn’t keep track of </a:t>
            </a:r>
            <a:r>
              <a:rPr lang="en-US" i="1" dirty="0">
                <a:latin typeface="Gill Sans MT" charset="0"/>
              </a:rPr>
              <a:t>all </a:t>
            </a:r>
            <a:r>
              <a:rPr lang="en-US" dirty="0">
                <a:latin typeface="Gill Sans MT" charset="0"/>
              </a:rPr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404153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Policy Database (SPD)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policy: For a given datagram, sending entity needs to know if it should use IPsec</a:t>
            </a:r>
          </a:p>
          <a:p>
            <a:r>
              <a:rPr lang="en-US" dirty="0">
                <a:latin typeface="Gill Sans MT" charset="0"/>
              </a:rPr>
              <a:t>needs also to know which SA to use</a:t>
            </a:r>
          </a:p>
          <a:p>
            <a:pPr lvl="1"/>
            <a:r>
              <a:rPr lang="en-US" dirty="0">
                <a:latin typeface="Gill Sans MT" charset="0"/>
              </a:rPr>
              <a:t>may use: source and destination IP address; protocol number</a:t>
            </a:r>
          </a:p>
          <a:p>
            <a:r>
              <a:rPr lang="en-US" dirty="0">
                <a:latin typeface="Gill Sans MT" charset="0"/>
              </a:rPr>
              <a:t>info in SPD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with arriving datagram </a:t>
            </a:r>
          </a:p>
          <a:p>
            <a:r>
              <a:rPr lang="en-US" dirty="0">
                <a:latin typeface="Gill Sans MT" charset="0"/>
              </a:rPr>
              <a:t>info in SAD indicates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how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to do it 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027465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IKE: Internet Key Exchange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previous examples: </a:t>
            </a:r>
            <a:r>
              <a:rPr lang="en-US" sz="2400" dirty="0">
                <a:latin typeface="Gill Sans MT" charset="0"/>
              </a:rPr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Example SA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key:0xc0291f…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manual keying is impractical for VPN with 100s of endpoints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 use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IPsec IKE (Internet Key Exchange</a:t>
            </a:r>
            <a:r>
              <a:rPr lang="en-US" sz="2400" i="1" dirty="0">
                <a:latin typeface="Gill Sans MT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13926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50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308443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IKE: PSK and PKI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54125"/>
            <a:ext cx="8245475" cy="492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authentication (prove who you are) with either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pre-shared secret (PSK)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with PKI (pubic/private keys and certificates).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PSK: both sides start with secret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 and to generate IPsec SAs (one in each direction), including encryption, authentication keys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PKI: both sides start with public/private key pair, certificate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other, obtain IPsec SAs (one in each direction).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similar with handshake in SSL.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0292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159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481021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63625"/>
            <a:ext cx="2562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phases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IKE has two phases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1: </a:t>
            </a:r>
            <a:r>
              <a:rPr lang="en-US" dirty="0">
                <a:latin typeface="Gill Sans MT" charset="0"/>
              </a:rPr>
              <a:t>establish bi-directional IKE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note: IKE SA different from IPsec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aka ISAKMP security association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2: </a:t>
            </a:r>
            <a:r>
              <a:rPr lang="en-US" dirty="0">
                <a:latin typeface="Gill Sans MT" charset="0"/>
              </a:rPr>
              <a:t>ISAKMP is used to securely negotiate IPsec pair of SAs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phase 1 has two modes: aggressive mode and main mode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aggressive mode uses fewer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main mode provides identity protection and is more flexible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6850807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summary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message exchange for algorithms, secret keys, SPI numbers</a:t>
            </a:r>
          </a:p>
          <a:p>
            <a:r>
              <a:rPr lang="en-US" dirty="0">
                <a:latin typeface="Gill Sans MT" charset="0"/>
              </a:rPr>
              <a:t>either AH or ESP protocol  (or both)</a:t>
            </a:r>
          </a:p>
          <a:p>
            <a:pPr lvl="1"/>
            <a:r>
              <a:rPr lang="en-US" sz="2800" dirty="0">
                <a:latin typeface="Gill Sans MT" charset="0"/>
              </a:rPr>
              <a:t>AH provides integrity, source authentication</a:t>
            </a:r>
          </a:p>
          <a:p>
            <a:pPr lvl="1"/>
            <a:r>
              <a:rPr lang="en-US" sz="2800" dirty="0">
                <a:latin typeface="Gill Sans MT" charset="0"/>
              </a:rPr>
              <a:t>ESP protocol (with AH) additionally provides encryption</a:t>
            </a:r>
          </a:p>
          <a:p>
            <a:r>
              <a:rPr lang="en-US" dirty="0">
                <a:latin typeface="Gill Sans MT" charset="0"/>
              </a:rPr>
              <a:t>IPsec peers can be two end systems, two routers/firewalls, or a router/firewall and an end system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8189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 key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symmetric key crypto</a:t>
            </a:r>
            <a:r>
              <a:rPr lang="en-US" sz="2400" dirty="0">
                <a:latin typeface="Gill Sans MT" charset="0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how do Bob and Alice agree on key value? </a:t>
            </a:r>
            <a:r>
              <a:rPr lang="mr-IN" sz="2400" dirty="0">
                <a:solidFill>
                  <a:srgbClr val="FF0000"/>
                </a:solidFill>
                <a:latin typeface="Gill Sans MT" charset="0"/>
              </a:rPr>
              <a:t>–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Haunts Security</a:t>
            </a:r>
            <a:endParaRPr lang="en-US" sz="2400" i="1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1935983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2D2DB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</a:t>
            </a:r>
            <a:r>
              <a:rPr lang="en-US" dirty="0">
                <a:latin typeface="Gill Sans MT" charset="0"/>
              </a:rPr>
              <a:t>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43364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64612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445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WEP design goals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5338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symmetric key crypto</a:t>
            </a:r>
          </a:p>
          <a:p>
            <a:pPr lvl="1"/>
            <a:r>
              <a:rPr lang="en-US" dirty="0">
                <a:latin typeface="Gill Sans MT" charset="0"/>
              </a:rPr>
              <a:t>confidentiality</a:t>
            </a:r>
          </a:p>
          <a:p>
            <a:pPr lvl="1"/>
            <a:r>
              <a:rPr lang="en-US" dirty="0">
                <a:latin typeface="Gill Sans MT" charset="0"/>
              </a:rPr>
              <a:t>end host authorization</a:t>
            </a:r>
          </a:p>
          <a:p>
            <a:pPr lvl="1"/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self-synchronizing: each packet separately encrypted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</a:rPr>
              <a:t>given encrypted packet and key, can decrypt; can continue to decrypt packets when preceding packet was lost (unlike Cipher Block Chaining (CBC) in block ciphers)</a:t>
            </a:r>
          </a:p>
          <a:p>
            <a:r>
              <a:rPr lang="en-US" sz="2400" dirty="0">
                <a:latin typeface="Gill Sans MT" charset="0"/>
              </a:rPr>
              <a:t>Efficient</a:t>
            </a:r>
          </a:p>
          <a:p>
            <a:pPr lvl="1"/>
            <a:r>
              <a:rPr lang="en-US" dirty="0">
                <a:latin typeface="Gill Sans MT" charset="0"/>
              </a:rPr>
              <a:t>implementable in hardware or software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45413" name="Group 356"/>
          <p:cNvGrpSpPr>
            <a:grpSpLocks/>
          </p:cNvGrpSpPr>
          <p:nvPr/>
        </p:nvGrpSpPr>
        <p:grpSpPr bwMode="auto">
          <a:xfrm>
            <a:off x="6745288" y="1870075"/>
            <a:ext cx="1187450" cy="1058863"/>
            <a:chOff x="313" y="1497"/>
            <a:chExt cx="1152" cy="1014"/>
          </a:xfrm>
        </p:grpSpPr>
        <p:pic>
          <p:nvPicPr>
            <p:cNvPr id="1454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4" name="Group 361"/>
          <p:cNvGrpSpPr>
            <a:grpSpLocks/>
          </p:cNvGrpSpPr>
          <p:nvPr/>
        </p:nvGrpSpPr>
        <p:grpSpPr bwMode="auto">
          <a:xfrm>
            <a:off x="5362575" y="542925"/>
            <a:ext cx="1250950" cy="992188"/>
            <a:chOff x="2967" y="478"/>
            <a:chExt cx="788" cy="625"/>
          </a:xfrm>
        </p:grpSpPr>
        <p:pic>
          <p:nvPicPr>
            <p:cNvPr id="14541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897797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2988"/>
            <a:ext cx="7896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28600"/>
            <a:ext cx="80232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Review: symmetric stream ciphers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30525"/>
            <a:ext cx="7772400" cy="324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combine each byte of keystream with byte of plaintext to get ciphertext: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ith unit of message</a:t>
            </a:r>
            <a:endParaRPr lang="en-US" dirty="0">
              <a:latin typeface="Gill Sans MT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ks(i) = ith unit of keystream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ith unit of ciphertext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m(i)   (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= exclusive or)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c(i)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WEP uses RC4</a:t>
            </a:r>
          </a:p>
        </p:txBody>
      </p:sp>
      <p:grpSp>
        <p:nvGrpSpPr>
          <p:cNvPr id="146437" name="Group 10"/>
          <p:cNvGrpSpPr>
            <a:grpSpLocks/>
          </p:cNvGrpSpPr>
          <p:nvPr/>
        </p:nvGrpSpPr>
        <p:grpSpPr bwMode="auto">
          <a:xfrm>
            <a:off x="1858963" y="1727200"/>
            <a:ext cx="5162550" cy="914400"/>
            <a:chOff x="1171" y="1088"/>
            <a:chExt cx="3252" cy="576"/>
          </a:xfrm>
        </p:grpSpPr>
        <p:sp>
          <p:nvSpPr>
            <p:cNvPr id="146438" name="Rectangle 4"/>
            <p:cNvSpPr>
              <a:spLocks noChangeArrowheads="1"/>
            </p:cNvSpPr>
            <p:nvPr/>
          </p:nvSpPr>
          <p:spPr bwMode="auto">
            <a:xfrm>
              <a:off x="2103" y="1088"/>
              <a:ext cx="914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6439" name="Text Box 5"/>
            <p:cNvSpPr txBox="1">
              <a:spLocks noChangeArrowheads="1"/>
            </p:cNvSpPr>
            <p:nvPr/>
          </p:nvSpPr>
          <p:spPr bwMode="auto">
            <a:xfrm>
              <a:off x="2158" y="1149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generator</a:t>
              </a:r>
            </a:p>
          </p:txBody>
        </p:sp>
        <p:sp>
          <p:nvSpPr>
            <p:cNvPr id="146440" name="Line 6"/>
            <p:cNvSpPr>
              <a:spLocks noChangeShapeType="1"/>
            </p:cNvSpPr>
            <p:nvPr/>
          </p:nvSpPr>
          <p:spPr bwMode="auto">
            <a:xfrm>
              <a:off x="1549" y="1362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1" name="Line 7"/>
            <p:cNvSpPr>
              <a:spLocks noChangeShapeType="1"/>
            </p:cNvSpPr>
            <p:nvPr/>
          </p:nvSpPr>
          <p:spPr bwMode="auto">
            <a:xfrm>
              <a:off x="3012" y="1362"/>
              <a:ext cx="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1171" y="1242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3561" y="1258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282710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848601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4150"/>
            <a:ext cx="8384380" cy="1195387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Stream cipher and packet independence- The problem in Wireless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065" y="2325644"/>
            <a:ext cx="8228012" cy="2276946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recall design goal: each packet separately encrypted</a:t>
            </a:r>
          </a:p>
          <a:p>
            <a:r>
              <a:rPr lang="en-US" sz="2400" dirty="0">
                <a:latin typeface="Gill Sans MT" charset="0"/>
              </a:rPr>
              <a:t>if for frame n+1, use keystream from where we left off for frame n, then each frame is not separately encrypted</a:t>
            </a:r>
          </a:p>
          <a:p>
            <a:pPr lvl="1"/>
            <a:r>
              <a:rPr lang="en-US" dirty="0">
                <a:latin typeface="Gill Sans MT" charset="0"/>
              </a:rPr>
              <a:t>need to know where we left off for packet n</a:t>
            </a:r>
          </a:p>
          <a:p>
            <a:r>
              <a:rPr lang="en-US" sz="2400" dirty="0">
                <a:latin typeface="Gill Sans MT" charset="0"/>
              </a:rPr>
              <a:t>WEP approach: initialize keystream with key + new IV for each packet: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881438" y="4722813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71925" y="4819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</a:p>
          <a:p>
            <a:r>
              <a:rPr lang="en-US" dirty="0">
                <a:latin typeface="Arial" charset="0"/>
                <a:cs typeface="Arial" charset="0"/>
              </a:rPr>
              <a:t>generator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001963" y="5157788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324475" y="515778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00213" y="4967288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Key+IV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96013" y="49926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827174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(1)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36638"/>
            <a:ext cx="7772400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calculates Integrity Check Value (ICV, four-byte hash/CRC over data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Gill Sans MT" charset="0"/>
              </a:rPr>
              <a:t>each side has 104-bit shared key – where from??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creates 24-bit initialization vector (IV), appends to key: gives 128-bit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also appends keyID (in 8-bit field)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128-bit key inputted into pseudo random number generator to get keystream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data in frame + ICV is encrypted with RC4: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bytes of keystream are XORed with bytes of data &amp; ICV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IV &amp; keyID are appended to encrypted data to create payload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payload inserted into 802.11 frame</a:t>
            </a:r>
          </a:p>
        </p:txBody>
      </p:sp>
      <p:grpSp>
        <p:nvGrpSpPr>
          <p:cNvPr id="148485" name="Group 17"/>
          <p:cNvGrpSpPr>
            <a:grpSpLocks/>
          </p:cNvGrpSpPr>
          <p:nvPr/>
        </p:nvGrpSpPr>
        <p:grpSpPr bwMode="auto">
          <a:xfrm>
            <a:off x="1812925" y="5085537"/>
            <a:ext cx="4572000" cy="1616075"/>
            <a:chOff x="675" y="3222"/>
            <a:chExt cx="2880" cy="1018"/>
          </a:xfrm>
        </p:grpSpPr>
        <p:sp>
          <p:nvSpPr>
            <p:cNvPr id="148486" name="Text Box 11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48487" name="Rectangle 4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48488" name="Rectangle 6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48490" name="AutoShape 10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1" name="AutoShape 12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48493" name="Rectangle 16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346409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(2)</a:t>
            </a:r>
          </a:p>
        </p:txBody>
      </p:sp>
      <p:graphicFrame>
        <p:nvGraphicFramePr>
          <p:cNvPr id="1495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2" name="Picture" r:id="rId3" imgW="6687835" imgH="2826189" progId="Word.Picture.8">
                  <p:embed/>
                </p:oleObj>
              </mc:Choice>
              <mc:Fallback>
                <p:oleObj name="Picture" r:id="rId3" imgW="6687835" imgH="282618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51075" y="4652963"/>
            <a:ext cx="3590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new IV for each frame </a:t>
            </a:r>
          </a:p>
        </p:txBody>
      </p:sp>
      <p:pic>
        <p:nvPicPr>
          <p:cNvPr id="149509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589018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2073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decryption overview 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68600"/>
            <a:ext cx="7772400" cy="34798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receiver extracts IV</a:t>
            </a:r>
          </a:p>
          <a:p>
            <a:r>
              <a:rPr lang="en-US" sz="2400" dirty="0">
                <a:latin typeface="Gill Sans MT" charset="0"/>
              </a:rPr>
              <a:t>inputs IV, shared secret key into pseudo random generator, gets keystream</a:t>
            </a:r>
          </a:p>
          <a:p>
            <a:r>
              <a:rPr lang="en-US" sz="2400" dirty="0">
                <a:latin typeface="Gill Sans MT" charset="0"/>
              </a:rPr>
              <a:t>XORs keystream with encrypted data to decrypt data + ICV</a:t>
            </a:r>
          </a:p>
          <a:p>
            <a:r>
              <a:rPr lang="en-US" sz="2400" dirty="0">
                <a:latin typeface="Gill Sans MT" charset="0"/>
              </a:rPr>
              <a:t>verifies integrity of data with ICV</a:t>
            </a:r>
          </a:p>
          <a:p>
            <a:pPr lvl="1"/>
            <a:r>
              <a:rPr lang="en-US" dirty="0">
                <a:latin typeface="Gill Sans MT" charset="0"/>
              </a:rPr>
              <a:t>note: message integrity approach used here is different from MAC (message authentication code) and signatures (using PKI).</a:t>
            </a:r>
          </a:p>
        </p:txBody>
      </p:sp>
      <p:grpSp>
        <p:nvGrpSpPr>
          <p:cNvPr id="150533" name="Group 11"/>
          <p:cNvGrpSpPr>
            <a:grpSpLocks/>
          </p:cNvGrpSpPr>
          <p:nvPr/>
        </p:nvGrpSpPr>
        <p:grpSpPr bwMode="auto">
          <a:xfrm>
            <a:off x="1633538" y="1154113"/>
            <a:ext cx="4572000" cy="1616075"/>
            <a:chOff x="675" y="3222"/>
            <a:chExt cx="2880" cy="1018"/>
          </a:xfrm>
        </p:grpSpPr>
        <p:sp>
          <p:nvSpPr>
            <p:cNvPr id="150534" name="Text Box 12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50535" name="Rectangle 13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50536" name="Rectangle 14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50537" name="Rectangle 15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50538" name="AutoShape 16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39" name="AutoShape 17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40" name="Text Box 18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50541" name="Rectangle 19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726697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4457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02005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End-point authentication w/ nonce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985838" y="1530350"/>
            <a:ext cx="708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</a:t>
            </a:r>
            <a:r>
              <a:rPr lang="en-US" sz="2800" dirty="0">
                <a:latin typeface="Gill Sans MT" charset="0"/>
                <a:cs typeface="Gill Sans MT" charset="0"/>
              </a:rPr>
              <a:t>number (R) used only </a:t>
            </a:r>
            <a:r>
              <a:rPr lang="en-US" sz="2800" i="1" dirty="0">
                <a:latin typeface="Gill Sans MT" charset="0"/>
                <a:cs typeface="Gill Sans MT" charset="0"/>
              </a:rPr>
              <a:t>once –in-a-lifetime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58763" y="2090738"/>
            <a:ext cx="835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How to prove Alice 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live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  <a:cs typeface="Gill Sans MT" charset="0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 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Bob sends Alice </a:t>
            </a:r>
            <a:r>
              <a:rPr lang="en-US" altLang="ja-JP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, R.  Alice</a:t>
            </a:r>
          </a:p>
          <a:p>
            <a:pPr algn="r"/>
            <a:r>
              <a:rPr lang="en-US" sz="2400" dirty="0">
                <a:latin typeface="Gill Sans MT" charset="0"/>
                <a:cs typeface="Gill Sans MT" charset="0"/>
              </a:rPr>
              <a:t>must return R, encrypted with shared secret key</a:t>
            </a:r>
          </a:p>
        </p:txBody>
      </p:sp>
      <p:pic>
        <p:nvPicPr>
          <p:cNvPr id="151558" name="Picture 7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Line 9"/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3662363" y="3467100"/>
            <a:ext cx="1700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ja-JP" altLang="en-US" sz="2400">
                <a:latin typeface="Gill Sans MT" charset="0"/>
                <a:cs typeface="Gill Sans MT" charset="0"/>
              </a:rPr>
              <a:t>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I am Alice</a:t>
            </a:r>
            <a:r>
              <a:rPr lang="ja-JP" altLang="en-US" sz="2400">
                <a:latin typeface="Gill Sans MT" charset="0"/>
                <a:cs typeface="Gill Sans MT" charset="0"/>
              </a:rPr>
              <a:t>”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4292600" y="41417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  <a:cs typeface="Gill Sans MT" charset="0"/>
              </a:rPr>
              <a:t>R</a:t>
            </a:r>
          </a:p>
        </p:txBody>
      </p:sp>
      <p:grpSp>
        <p:nvGrpSpPr>
          <p:cNvPr id="151565" name="Group 14"/>
          <p:cNvGrpSpPr>
            <a:grpSpLocks/>
          </p:cNvGrpSpPr>
          <p:nvPr/>
        </p:nvGrpSpPr>
        <p:grpSpPr bwMode="auto">
          <a:xfrm>
            <a:off x="4527550" y="4743450"/>
            <a:ext cx="1112838" cy="581025"/>
            <a:chOff x="2697" y="3555"/>
            <a:chExt cx="701" cy="366"/>
          </a:xfrm>
        </p:grpSpPr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2697" y="3555"/>
              <a:ext cx="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latin typeface="Gill Sans MT" charset="0"/>
                  <a:cs typeface="Gill Sans MT" charset="0"/>
                </a:rPr>
                <a:t>K    (R)</a:t>
              </a:r>
            </a:p>
          </p:txBody>
        </p:sp>
        <p:sp>
          <p:nvSpPr>
            <p:cNvPr id="151568" name="Text Box 16"/>
            <p:cNvSpPr txBox="1">
              <a:spLocks noChangeArrowheads="1"/>
            </p:cNvSpPr>
            <p:nvPr/>
          </p:nvSpPr>
          <p:spPr bwMode="auto">
            <a:xfrm>
              <a:off x="2786" y="3688"/>
              <a:ext cx="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Gill Sans MT" charset="0"/>
                  <a:cs typeface="Gill Sans MT" charset="0"/>
                </a:rPr>
                <a:t>A-B</a:t>
              </a:r>
            </a:p>
          </p:txBody>
        </p:sp>
      </p:grpSp>
      <p:sp>
        <p:nvSpPr>
          <p:cNvPr id="151566" name="Text Box 17"/>
          <p:cNvSpPr txBox="1">
            <a:spLocks noChangeArrowheads="1"/>
          </p:cNvSpPr>
          <p:nvPr/>
        </p:nvSpPr>
        <p:spPr bwMode="auto">
          <a:xfrm>
            <a:off x="6369050" y="4700588"/>
            <a:ext cx="2332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  <a:cs typeface="Gill Sans MT" charset="0"/>
              </a:rPr>
              <a:t>Alice is live, and only Alice knows key to encrypt nonce, so it must be Alice!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24896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WEP authentication</a:t>
            </a:r>
          </a:p>
        </p:txBody>
      </p:sp>
      <p:sp>
        <p:nvSpPr>
          <p:cNvPr id="152579" name="Line 28"/>
          <p:cNvSpPr>
            <a:spLocks noChangeShapeType="1"/>
          </p:cNvSpPr>
          <p:nvPr/>
        </p:nvSpPr>
        <p:spPr bwMode="auto">
          <a:xfrm>
            <a:off x="1676400" y="1955800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0" name="Text Box 29"/>
          <p:cNvSpPr txBox="1">
            <a:spLocks noChangeArrowheads="1"/>
          </p:cNvSpPr>
          <p:nvPr/>
        </p:nvSpPr>
        <p:spPr bwMode="auto">
          <a:xfrm>
            <a:off x="2992438" y="1603375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authentication request</a:t>
            </a:r>
          </a:p>
        </p:txBody>
      </p:sp>
      <p:sp>
        <p:nvSpPr>
          <p:cNvPr id="152581" name="Line 31"/>
          <p:cNvSpPr>
            <a:spLocks noChangeShapeType="1"/>
          </p:cNvSpPr>
          <p:nvPr/>
        </p:nvSpPr>
        <p:spPr bwMode="auto">
          <a:xfrm>
            <a:off x="1655763" y="3470275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2" name="Line 32"/>
          <p:cNvSpPr>
            <a:spLocks noChangeShapeType="1"/>
          </p:cNvSpPr>
          <p:nvPr/>
        </p:nvSpPr>
        <p:spPr bwMode="auto">
          <a:xfrm>
            <a:off x="1666875" y="2676525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3" name="Line 33"/>
          <p:cNvSpPr>
            <a:spLocks noChangeShapeType="1"/>
          </p:cNvSpPr>
          <p:nvPr/>
        </p:nvSpPr>
        <p:spPr bwMode="auto">
          <a:xfrm>
            <a:off x="1671638" y="4341813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3203575" y="230822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(128 bytes)</a:t>
            </a:r>
          </a:p>
        </p:txBody>
      </p:sp>
      <p:sp>
        <p:nvSpPr>
          <p:cNvPr id="152585" name="Text Box 36"/>
          <p:cNvSpPr txBox="1">
            <a:spLocks noChangeArrowheads="1"/>
          </p:cNvSpPr>
          <p:nvPr/>
        </p:nvSpPr>
        <p:spPr bwMode="auto">
          <a:xfrm>
            <a:off x="2947988" y="3089275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encrypted shared key</a:t>
            </a:r>
          </a:p>
        </p:txBody>
      </p:sp>
      <p:sp>
        <p:nvSpPr>
          <p:cNvPr id="152586" name="Text Box 37"/>
          <p:cNvSpPr txBox="1">
            <a:spLocks noChangeArrowheads="1"/>
          </p:cNvSpPr>
          <p:nvPr/>
        </p:nvSpPr>
        <p:spPr bwMode="auto">
          <a:xfrm>
            <a:off x="2332038" y="39830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success if decrypted value equals nonce</a:t>
            </a:r>
          </a:p>
        </p:txBody>
      </p:sp>
      <p:sp>
        <p:nvSpPr>
          <p:cNvPr id="152587" name="Text Box 38"/>
          <p:cNvSpPr txBox="1">
            <a:spLocks noChangeArrowheads="1"/>
          </p:cNvSpPr>
          <p:nvPr/>
        </p:nvSpPr>
        <p:spPr bwMode="auto">
          <a:xfrm>
            <a:off x="5716588" y="228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14694" name="Text Box 39"/>
          <p:cNvSpPr txBox="1">
            <a:spLocks noChangeArrowheads="1"/>
          </p:cNvSpPr>
          <p:nvPr/>
        </p:nvSpPr>
        <p:spPr bwMode="auto">
          <a:xfrm>
            <a:off x="682625" y="4706938"/>
            <a:ext cx="7961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4000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Notes: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not all APs do it, even if WEP is being used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 indicates if authentication is necessary in beacon frame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done before association</a:t>
            </a:r>
          </a:p>
        </p:txBody>
      </p:sp>
      <p:pic>
        <p:nvPicPr>
          <p:cNvPr id="152589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17588"/>
            <a:ext cx="4154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0" name="Group 356"/>
          <p:cNvGrpSpPr>
            <a:grpSpLocks/>
          </p:cNvGrpSpPr>
          <p:nvPr/>
        </p:nvGrpSpPr>
        <p:grpSpPr bwMode="auto">
          <a:xfrm>
            <a:off x="709613" y="1296988"/>
            <a:ext cx="928687" cy="812800"/>
            <a:chOff x="313" y="1497"/>
            <a:chExt cx="1152" cy="1014"/>
          </a:xfrm>
        </p:grpSpPr>
        <p:pic>
          <p:nvPicPr>
            <p:cNvPr id="15259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91" name="Group 361"/>
          <p:cNvGrpSpPr>
            <a:grpSpLocks/>
          </p:cNvGrpSpPr>
          <p:nvPr/>
        </p:nvGrpSpPr>
        <p:grpSpPr bwMode="auto">
          <a:xfrm>
            <a:off x="7251700" y="1350963"/>
            <a:ext cx="1065213" cy="825500"/>
            <a:chOff x="2967" y="478"/>
            <a:chExt cx="788" cy="625"/>
          </a:xfrm>
        </p:grpSpPr>
        <p:pic>
          <p:nvPicPr>
            <p:cNvPr id="15259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427965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Breaking 802.11 WEP encryption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security hole: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24-bit IV, one IV per frame, -&gt; IV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eventually reused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IV transmitted in plaintext -&gt; IV reuse detected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attack: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causes Alice to encrypt known plaintext d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4</a:t>
            </a:r>
            <a:r>
              <a:rPr lang="en-US" dirty="0">
                <a:latin typeface="Gill Sans MT" charset="0"/>
              </a:rPr>
              <a:t> …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sees: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=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XOR</a:t>
            </a:r>
            <a:r>
              <a:rPr lang="en-US" i="1" dirty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, so can compute 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encrypting key sequence k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Next time IV is used, Trudy can decrypt!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937540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17846</TotalTime>
  <Words>8486</Words>
  <Application>Microsoft Macintosh PowerPoint</Application>
  <PresentationFormat>On-screen Show (4:3)</PresentationFormat>
  <Paragraphs>2030</Paragraphs>
  <Slides>122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3" baseType="lpstr">
      <vt:lpstr>Arial Unicode MS</vt:lpstr>
      <vt:lpstr>Arial</vt:lpstr>
      <vt:lpstr>Comic Sans MS</vt:lpstr>
      <vt:lpstr>Courier New</vt:lpstr>
      <vt:lpstr>Gill Sans MT</vt:lpstr>
      <vt:lpstr>Tahoma</vt:lpstr>
      <vt:lpstr>Times New Roman</vt:lpstr>
      <vt:lpstr>Wingdings</vt:lpstr>
      <vt:lpstr>ZapfDingbats</vt:lpstr>
      <vt:lpstr>Default Design</vt:lpstr>
      <vt:lpstr>Picture</vt:lpstr>
      <vt:lpstr>PowerPoint Presentation</vt:lpstr>
      <vt:lpstr>Chapter 8: Network Security</vt:lpstr>
      <vt:lpstr>Why is network security so hard?</vt:lpstr>
      <vt:lpstr>Friends and enemies: Alice, Bob, Trudy</vt:lpstr>
      <vt:lpstr>Who might Bob, Alice be?</vt:lpstr>
      <vt:lpstr>There are bad guys (and girls) out there!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another important property</vt:lpstr>
      <vt:lpstr>Why is RSA secure?</vt:lpstr>
      <vt:lpstr>KEY TO NET SECURITY RSA in practice: session keys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Digital signatures 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Hash function algorithms</vt:lpstr>
      <vt:lpstr>Recall: ap5.0 security hole</vt:lpstr>
      <vt:lpstr>Public-key certification</vt:lpstr>
      <vt:lpstr>Certification authorities</vt:lpstr>
      <vt:lpstr>Certification authorities</vt:lpstr>
      <vt:lpstr>SECURITY IN ACTION</vt:lpstr>
      <vt:lpstr>Secure e-mail </vt:lpstr>
      <vt:lpstr>Secure e-mail </vt:lpstr>
      <vt:lpstr>Secure e-mail </vt:lpstr>
      <vt:lpstr>Secure e-mail (continued)</vt:lpstr>
      <vt:lpstr>Secure e-mail (continued)</vt:lpstr>
      <vt:lpstr>SSL: Secure Sockets Layer</vt:lpstr>
      <vt:lpstr>SSL and TCP/IP</vt:lpstr>
      <vt:lpstr>Could do something like PGP:</vt:lpstr>
      <vt:lpstr>Toy SSL: a simple secure channel</vt:lpstr>
      <vt:lpstr>Toy: a simple handshake</vt:lpstr>
      <vt:lpstr>Toy: key derivation</vt:lpstr>
      <vt:lpstr>Toy: data records</vt:lpstr>
      <vt:lpstr>Toy: sequence numbers</vt:lpstr>
      <vt:lpstr>Toy: control information</vt:lpstr>
      <vt:lpstr>Toy SSL: summary</vt:lpstr>
      <vt:lpstr>Toy SSL isn’t complete</vt:lpstr>
      <vt:lpstr>SSL cipher suite</vt:lpstr>
      <vt:lpstr>Real SSL: handshake (1)</vt:lpstr>
      <vt:lpstr>Real SSL: handshake (2)</vt:lpstr>
      <vt:lpstr>Real SSL: handshaking (3)</vt:lpstr>
      <vt:lpstr>Real SSL: handshaking (4)</vt:lpstr>
      <vt:lpstr>SSL record protocol</vt:lpstr>
      <vt:lpstr>SSL record format</vt:lpstr>
      <vt:lpstr>Real SSL connection</vt:lpstr>
      <vt:lpstr>Key derivation</vt:lpstr>
      <vt:lpstr>Chapter 8 roadmap</vt:lpstr>
      <vt:lpstr>What is network-layer confidentiality ?</vt:lpstr>
      <vt:lpstr>Virtual Private Networks (VPNs)</vt:lpstr>
      <vt:lpstr>PowerPoint Presentation</vt:lpstr>
      <vt:lpstr>IPsec services</vt:lpstr>
      <vt:lpstr>IPsec transport mode</vt:lpstr>
      <vt:lpstr>IPsec – tunneling mode </vt:lpstr>
      <vt:lpstr>Two IPsec protocols</vt:lpstr>
      <vt:lpstr>Four combinations are possible!</vt:lpstr>
      <vt:lpstr>Security associations (SAs) </vt:lpstr>
      <vt:lpstr>IPsec datagram</vt:lpstr>
      <vt:lpstr>What happens?</vt:lpstr>
      <vt:lpstr>R1: convert original datagram to IPsec datagram</vt:lpstr>
      <vt:lpstr>Inside the enchilada:</vt:lpstr>
      <vt:lpstr>IPsec sequence numbers</vt:lpstr>
      <vt:lpstr>Security Policy Database (SPD)</vt:lpstr>
      <vt:lpstr>IKE: Internet Key Exchange </vt:lpstr>
      <vt:lpstr>IKE: PSK and PKI</vt:lpstr>
      <vt:lpstr>IKE phases</vt:lpstr>
      <vt:lpstr>IPsec summary</vt:lpstr>
      <vt:lpstr>Chapter 8 roadmap</vt:lpstr>
      <vt:lpstr>WEP design goals</vt:lpstr>
      <vt:lpstr>Review: symmetric stream ciphers</vt:lpstr>
      <vt:lpstr>Stream cipher and packet independence- The problem in Wireless</vt:lpstr>
      <vt:lpstr>WEP encryption (1)</vt:lpstr>
      <vt:lpstr>WEP encryption (2)</vt:lpstr>
      <vt:lpstr>WEP decryption overview </vt:lpstr>
      <vt:lpstr>End-point authentication w/ nonce</vt:lpstr>
      <vt:lpstr>WEP authentication</vt:lpstr>
      <vt:lpstr>Breaking 802.11 WEP encryption</vt:lpstr>
      <vt:lpstr> 802.11i: improved security</vt:lpstr>
      <vt:lpstr> 802.11i: four phases of operation</vt:lpstr>
      <vt:lpstr>EAP: extensible authentication protocol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 - Multics</vt:lpstr>
      <vt:lpstr>Stateful packet filtering</vt:lpstr>
      <vt:lpstr>Stateful packet filtering</vt:lpstr>
      <vt:lpstr>Application gateways</vt:lpstr>
      <vt:lpstr>Limitations of firewalls, gateways</vt:lpstr>
      <vt:lpstr>Intrusion detection systems</vt:lpstr>
      <vt:lpstr>Intrusion detection systems</vt:lpstr>
      <vt:lpstr>Network Security (summary)</vt:lpstr>
      <vt:lpstr>RSA: getting ready</vt:lpstr>
      <vt:lpstr>RSA: Creating public/private key pair</vt:lpstr>
      <vt:lpstr>RSA: encryption, decryption</vt:lpstr>
      <vt:lpstr>Example SA from R1 to R2</vt:lpstr>
      <vt:lpstr>PowerPoint Presentation</vt:lpstr>
      <vt:lpstr>Summary: IPsec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Microsoft Office User</cp:lastModifiedBy>
  <cp:revision>562</cp:revision>
  <cp:lastPrinted>2019-11-25T21:27:37Z</cp:lastPrinted>
  <dcterms:created xsi:type="dcterms:W3CDTF">1999-10-08T19:08:27Z</dcterms:created>
  <dcterms:modified xsi:type="dcterms:W3CDTF">2019-11-25T21:30:45Z</dcterms:modified>
</cp:coreProperties>
</file>