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80" r:id="rId3"/>
    <p:sldId id="381" r:id="rId4"/>
    <p:sldId id="388" r:id="rId5"/>
    <p:sldId id="382" r:id="rId6"/>
    <p:sldId id="383" r:id="rId7"/>
    <p:sldId id="384" r:id="rId8"/>
    <p:sldId id="346" r:id="rId9"/>
    <p:sldId id="347" r:id="rId10"/>
    <p:sldId id="348" r:id="rId11"/>
    <p:sldId id="349" r:id="rId12"/>
    <p:sldId id="389" r:id="rId13"/>
    <p:sldId id="353" r:id="rId14"/>
    <p:sldId id="385" r:id="rId15"/>
    <p:sldId id="354" r:id="rId16"/>
    <p:sldId id="390" r:id="rId17"/>
    <p:sldId id="386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67" r:id="rId28"/>
    <p:sldId id="368" r:id="rId29"/>
    <p:sldId id="369" r:id="rId30"/>
    <p:sldId id="370" r:id="rId31"/>
    <p:sldId id="371" r:id="rId32"/>
    <p:sldId id="372" r:id="rId33"/>
    <p:sldId id="373" r:id="rId34"/>
    <p:sldId id="391" r:id="rId35"/>
    <p:sldId id="387" r:id="rId36"/>
  </p:sldIdLst>
  <p:sldSz cx="9144000" cy="6858000" type="letter"/>
  <p:notesSz cx="9396413" cy="6845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0000"/>
    <a:srgbClr val="00FFFF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584" y="416"/>
      </p:cViewPr>
      <p:guideLst>
        <p:guide orient="horz" pos="624"/>
        <p:guide pos="2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464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156"/>
        <p:guide pos="29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316016" y="6520324"/>
            <a:ext cx="766560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sz="1200" b="0">
                <a:latin typeface="Helvetica" charset="0"/>
                <a:cs typeface="+mn-cs"/>
              </a:rPr>
              <a:t>Page </a:t>
            </a:r>
            <a:fld id="{C1FF8C7A-C541-6249-9B93-45E77F14F294}" type="slidenum">
              <a:rPr lang="en-US" sz="1200" b="0">
                <a:latin typeface="Helvetica" charset="0"/>
                <a:cs typeface="+mn-cs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Helvetic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747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3002" y="3252067"/>
            <a:ext cx="6890412" cy="307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294827" y="6520325"/>
            <a:ext cx="806760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sz="1200" b="0">
                <a:latin typeface="Century Gothic" charset="0"/>
                <a:cs typeface="+mn-cs"/>
              </a:rPr>
              <a:t>Page </a:t>
            </a:r>
            <a:fld id="{EA9A282B-DC3B-6945-849C-52890ECBDA2A}" type="slidenum">
              <a:rPr lang="en-US" sz="1200" b="0">
                <a:latin typeface="Century Gothic" charset="0"/>
                <a:cs typeface="+mn-cs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Century Gothic" charset="0"/>
              <a:cs typeface="+mn-cs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92438" y="517525"/>
            <a:ext cx="3411537" cy="25574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530026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ＭＳ Ｐゴシック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blurRad="63500" dist="71842" dir="2700000" algn="ctr" rotWithShape="0">
              <a:schemeClr val="bg2">
                <a:alpha val="74998"/>
              </a:schemeClr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7752235"/>
      </p:ext>
    </p:extLst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39383"/>
      </p:ext>
    </p:extLst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4612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60215"/>
      </p:ext>
    </p:extLst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072010"/>
      </p:ext>
    </p:extLst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62829"/>
      </p:ext>
    </p:extLst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01889"/>
      </p:ext>
    </p:extLst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7"/>
      </p:ext>
    </p:extLst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109459"/>
      </p:ext>
    </p:extLst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1368642"/>
      </p:ext>
    </p:extLst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7833879"/>
      </p:ext>
    </p:extLst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138987" cy="819150"/>
          </a:xfrm>
          <a:prstGeom prst="rect">
            <a:avLst/>
          </a:prstGeom>
          <a:noFill/>
          <a:ln>
            <a:noFill/>
          </a:ln>
          <a:effectLst>
            <a:outerShdw blurRad="63500" dist="53882" dir="2700000" algn="ctr" rotWithShape="0">
              <a:srgbClr val="969696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tx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  <a:latin typeface="Helvetica" charset="0"/>
                <a:cs typeface="+mn-cs"/>
              </a:rPr>
              <a:t>– </a:t>
            </a:r>
            <a:fld id="{8421E28C-A9BE-BA4E-A077-E1A263290029}" type="slidenum">
              <a:rPr lang="en-US" sz="1400" b="0">
                <a:solidFill>
                  <a:schemeClr val="hlink"/>
                </a:solidFill>
                <a:latin typeface="Helvetica" charset="0"/>
                <a:cs typeface="+mn-cs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  <a:latin typeface="Helvetica" charset="0"/>
                <a:cs typeface="+mn-cs"/>
              </a:rPr>
              <a:t> –</a:t>
            </a:r>
            <a:endParaRPr lang="en-US" sz="1400" b="0">
              <a:latin typeface="Helvetica" charset="0"/>
              <a:cs typeface="+mn-cs"/>
            </a:endParaRP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7759700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tx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  <a:latin typeface="Helvetica" charset="0"/>
                <a:cs typeface="+mn-cs"/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6200"/>
            <a:ext cx="83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med"/>
  <p:hf sldNum="0" hdr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charset="0"/>
          <a:ea typeface="ＭＳ Ｐゴシック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charset="0"/>
          <a:ea typeface="ＭＳ Ｐゴシック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charset="0"/>
          <a:ea typeface="ＭＳ Ｐゴシック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charset="0"/>
          <a:ea typeface="ＭＳ Ｐゴシック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charset="0"/>
        <a:defRPr sz="24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n-lt"/>
          <a:ea typeface="+mn-ea"/>
          <a:cs typeface="ＭＳ Ｐゴシック" charset="0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charset="0"/>
        <a:buChar char="n"/>
        <a:defRPr sz="2000" b="1">
          <a:solidFill>
            <a:schemeClr val="tx1"/>
          </a:solidFill>
          <a:latin typeface="+mn-lt"/>
          <a:ea typeface="+mn-ea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charset="0"/>
        <a:buChar char="l"/>
        <a:defRPr b="1">
          <a:solidFill>
            <a:schemeClr val="folHlink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  <a:ea typeface="+mn-ea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  <a:ea typeface="+mn-ea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  <a:ea typeface="+mn-ea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  <a:ea typeface="+mn-ea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effectLst>
            <a:outerShdw blurRad="63500" dist="53882" dir="2700000" algn="ctr" rotWithShape="0">
              <a:srgbClr val="969696"/>
            </a:outerShdw>
          </a:effectLst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US" smtClean="0">
                <a:cs typeface="+mj-cs"/>
              </a:rPr>
              <a:t>Socket Programming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514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>
                <a:cs typeface="+mn-cs"/>
              </a:rPr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Programmer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s view of the Internet (review)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Sockets interface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Writing clients and servers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CS105 Slides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 smtClean="0"/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747713" y="6500813"/>
            <a:ext cx="13541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400">
                <a:cs typeface="+mn-cs"/>
              </a:rPr>
              <a:t>sockets.ppt</a:t>
            </a:r>
          </a:p>
        </p:txBody>
      </p:sp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1571625" y="762000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ctr" eaLnBrk="1" hangingPunct="1">
              <a:lnSpc>
                <a:spcPct val="87000"/>
              </a:lnSpc>
              <a:defRPr/>
            </a:pPr>
            <a:r>
              <a:rPr lang="en-US" sz="3800">
                <a:latin typeface="Helvetica" charset="0"/>
                <a:cs typeface="+mn-cs"/>
              </a:rPr>
              <a:t>CS 125 Version CS 105</a:t>
            </a:r>
            <a:br>
              <a:rPr lang="en-US" sz="3800">
                <a:latin typeface="Helvetica" charset="0"/>
                <a:cs typeface="+mn-cs"/>
              </a:rPr>
            </a:br>
            <a:r>
              <a:rPr lang="ja-JP" altLang="en-US" sz="2500" i="1">
                <a:latin typeface="Arial"/>
                <a:cs typeface="+mn-cs"/>
              </a:rPr>
              <a:t>“</a:t>
            </a:r>
            <a:r>
              <a:rPr lang="en-US" sz="2500" i="1">
                <a:latin typeface="Helvetica" charset="0"/>
                <a:cs typeface="+mn-cs"/>
              </a:rPr>
              <a:t>Tour of the Black Holes of Computing!</a:t>
            </a:r>
            <a:r>
              <a:rPr lang="ja-JP" altLang="en-US" sz="2500" i="1">
                <a:latin typeface="Arial"/>
                <a:cs typeface="+mn-cs"/>
              </a:rPr>
              <a:t>”</a:t>
            </a:r>
            <a:endParaRPr lang="en-US" sz="3800">
              <a:latin typeface="Helvetica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Servers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48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Servers are long-running processes (daemons).</a:t>
            </a:r>
          </a:p>
          <a:p>
            <a:pPr lvl="1" eaLnBrk="1" hangingPunct="1">
              <a:defRPr/>
            </a:pPr>
            <a:r>
              <a:rPr lang="en-US" smtClean="0"/>
              <a:t>Created at boot-time (typically) by the init process (process 1)</a:t>
            </a:r>
          </a:p>
          <a:p>
            <a:pPr lvl="1" eaLnBrk="1" hangingPunct="1">
              <a:defRPr/>
            </a:pPr>
            <a:r>
              <a:rPr lang="en-US" smtClean="0"/>
              <a:t>Run continuously until the machine is turned off.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Each server waits for requests to arrive on a well-known port associated with a particular service.</a:t>
            </a:r>
          </a:p>
          <a:p>
            <a:pPr lvl="1" eaLnBrk="1" hangingPunct="1">
              <a:defRPr/>
            </a:pPr>
            <a:r>
              <a:rPr lang="en-US" smtClean="0"/>
              <a:t>Port 7: echo server</a:t>
            </a:r>
          </a:p>
          <a:p>
            <a:pPr lvl="1" eaLnBrk="1" hangingPunct="1">
              <a:defRPr/>
            </a:pPr>
            <a:r>
              <a:rPr lang="en-US" smtClean="0"/>
              <a:t>Port 23: telnet server</a:t>
            </a:r>
          </a:p>
          <a:p>
            <a:pPr lvl="1" eaLnBrk="1" hangingPunct="1">
              <a:defRPr/>
            </a:pPr>
            <a:r>
              <a:rPr lang="en-US" smtClean="0"/>
              <a:t>Port 25: mail server</a:t>
            </a:r>
          </a:p>
          <a:p>
            <a:pPr lvl="1" eaLnBrk="1" hangingPunct="1">
              <a:defRPr/>
            </a:pPr>
            <a:r>
              <a:rPr lang="en-US" smtClean="0"/>
              <a:t>Port 80: HTTP server</a:t>
            </a: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A machine that runs a server process is also often  referred to as a </a:t>
            </a:r>
            <a:r>
              <a:rPr lang="ja-JP" altLang="en-US" smtClean="0">
                <a:latin typeface="Arial"/>
                <a:cs typeface="+mn-cs"/>
              </a:rPr>
              <a:t>“</a:t>
            </a:r>
            <a:r>
              <a:rPr lang="en-US" smtClean="0">
                <a:cs typeface="+mn-cs"/>
              </a:rPr>
              <a:t>server.</a:t>
            </a:r>
            <a:r>
              <a:rPr lang="ja-JP" altLang="en-US" smtClean="0">
                <a:latin typeface="Arial"/>
                <a:cs typeface="+mn-cs"/>
              </a:rPr>
              <a:t>”</a:t>
            </a:r>
            <a:endParaRPr lang="en-US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Server Examples</a:t>
            </a:r>
          </a:p>
        </p:txBody>
      </p:sp>
      <p:sp>
        <p:nvSpPr>
          <p:cNvPr id="71578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mtClean="0">
                <a:cs typeface="+mn-cs"/>
              </a:rPr>
              <a:t>Web server (port 80)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Resource: files/compute cycles (CGI programs)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Service: retrieves files and runs CGI programs on behalf of the client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mtClean="0">
                <a:cs typeface="+mn-cs"/>
              </a:rPr>
              <a:t>FTP server (20, 21)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Resource: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Service: stores and retrieve files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mtClean="0">
                <a:cs typeface="+mn-cs"/>
              </a:rPr>
              <a:t>Telnet server (23)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Resource: terminal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Service: proxies a terminal on the server machine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mtClean="0">
                <a:cs typeface="+mn-cs"/>
              </a:rPr>
              <a:t>Mail server (25)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Resource: email </a:t>
            </a:r>
            <a:r>
              <a:rPr lang="ja-JP" altLang="en-US" smtClean="0">
                <a:latin typeface="Arial"/>
              </a:rPr>
              <a:t>“</a:t>
            </a:r>
            <a:r>
              <a:rPr lang="en-US" smtClean="0"/>
              <a:t>spool</a:t>
            </a:r>
            <a:r>
              <a:rPr lang="ja-JP" altLang="en-US" smtClean="0">
                <a:latin typeface="Arial"/>
              </a:rPr>
              <a:t>”</a:t>
            </a:r>
            <a:r>
              <a:rPr lang="en-US" smtClean="0"/>
              <a:t>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Service: stores mail messages in spool file </a:t>
            </a:r>
          </a:p>
        </p:txBody>
      </p:sp>
      <p:sp>
        <p:nvSpPr>
          <p:cNvPr id="715780" name="Rectangle 4"/>
          <p:cNvSpPr>
            <a:spLocks noChangeArrowheads="1"/>
          </p:cNvSpPr>
          <p:nvPr/>
        </p:nvSpPr>
        <p:spPr bwMode="auto">
          <a:xfrm>
            <a:off x="5715000" y="2911475"/>
            <a:ext cx="3124200" cy="12033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>
                <a:latin typeface="Helvetica" charset="0"/>
                <a:cs typeface="+mn-cs"/>
              </a:rPr>
              <a:t>See </a:t>
            </a:r>
            <a:r>
              <a:rPr lang="en-US" sz="1800">
                <a:cs typeface="+mn-cs"/>
              </a:rPr>
              <a:t>/etc/services</a:t>
            </a:r>
            <a:r>
              <a:rPr lang="en-US" sz="1800">
                <a:latin typeface="Helvetica" charset="0"/>
                <a:cs typeface="+mn-cs"/>
              </a:rPr>
              <a:t> for a comprehensive list of the services available on a Linux machine.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Gill Sans MT" charset="0"/>
                <a:cs typeface="+mj-cs"/>
              </a:rPr>
              <a:t>Socket programming </a:t>
            </a:r>
            <a:endParaRPr lang="en-US" smtClean="0">
              <a:latin typeface="Gill Sans MT" charset="0"/>
              <a:cs typeface="+mj-cs"/>
            </a:endParaRPr>
          </a:p>
        </p:txBody>
      </p:sp>
      <p:sp>
        <p:nvSpPr>
          <p:cNvPr id="223234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 marL="342900" lvl="1" indent="-342900" eaLnBrk="1" hangingPunct="1">
              <a:buSzPct val="65000"/>
              <a:buFont typeface="Wingdings" charset="0"/>
              <a:buNone/>
              <a:defRPr/>
            </a:pPr>
            <a:r>
              <a:rPr lang="en-US" sz="2800" i="1" smtClean="0">
                <a:solidFill>
                  <a:srgbClr val="22228B"/>
                </a:solidFill>
                <a:latin typeface="Gill Sans MT" charset="0"/>
              </a:rPr>
              <a:t>Two socket types for two transport services:</a:t>
            </a:r>
          </a:p>
          <a:p>
            <a:pPr marL="342900" lvl="1" indent="-342900" eaLnBrk="1" hangingPunct="1">
              <a:buSzPct val="65000"/>
              <a:defRPr/>
            </a:pPr>
            <a:r>
              <a:rPr lang="en-US" sz="2800" i="1" smtClean="0">
                <a:solidFill>
                  <a:srgbClr val="CC0000"/>
                </a:solidFill>
                <a:latin typeface="Gill Sans MT" charset="0"/>
              </a:rPr>
              <a:t>UDP:</a:t>
            </a:r>
            <a:r>
              <a:rPr lang="en-US" sz="2800" smtClean="0">
                <a:solidFill>
                  <a:srgbClr val="000000"/>
                </a:solidFill>
                <a:latin typeface="Gill Sans MT" charset="0"/>
              </a:rPr>
              <a:t> </a:t>
            </a:r>
            <a:r>
              <a:rPr lang="en-US" sz="2800" smtClean="0">
                <a:latin typeface="Gill Sans MT" charset="0"/>
              </a:rPr>
              <a:t>unreliable datagram</a:t>
            </a:r>
            <a:endParaRPr lang="en-US" i="1" smtClean="0">
              <a:solidFill>
                <a:srgbClr val="CC0000"/>
              </a:solidFill>
              <a:latin typeface="Gill Sans MT" charset="0"/>
            </a:endParaRPr>
          </a:p>
          <a:p>
            <a:pPr marL="342900" lvl="1" indent="-342900" eaLnBrk="1" hangingPunct="1">
              <a:buSzPct val="65000"/>
              <a:defRPr/>
            </a:pPr>
            <a:r>
              <a:rPr lang="en-US" sz="2800" i="1" smtClean="0">
                <a:solidFill>
                  <a:srgbClr val="CC0000"/>
                </a:solidFill>
                <a:latin typeface="Gill Sans MT" charset="0"/>
              </a:rPr>
              <a:t>TCP:</a:t>
            </a:r>
            <a:r>
              <a:rPr lang="en-US" sz="2800" smtClean="0">
                <a:latin typeface="Gill Sans MT" charset="0"/>
              </a:rPr>
              <a:t> reliable, byte stream-oriented </a:t>
            </a:r>
          </a:p>
          <a:p>
            <a:pPr eaLnBrk="1" hangingPunct="1">
              <a:defRPr/>
            </a:pPr>
            <a:endParaRPr lang="en-US" smtClean="0">
              <a:latin typeface="Gill Sans MT" charset="0"/>
              <a:cs typeface="+mn-cs"/>
            </a:endParaRPr>
          </a:p>
        </p:txBody>
      </p:sp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285750" y="2981325"/>
            <a:ext cx="802163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pitchFamily="2" charset="2"/>
              <a:buNone/>
              <a:defRPr/>
            </a:pPr>
            <a:r>
              <a:rPr lang="en-US" sz="2800" i="1" kern="0" dirty="0">
                <a:solidFill>
                  <a:schemeClr val="accent6">
                    <a:lumMod val="75000"/>
                  </a:schemeClr>
                </a:solidFill>
                <a:latin typeface="Gill Sans MT" pitchFamily="34" charset="0"/>
                <a:cs typeface="+mn-cs"/>
              </a:rPr>
              <a:t>Application Example:</a:t>
            </a:r>
          </a:p>
          <a:p>
            <a:pPr marL="514350" indent="-287338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+mn-cs"/>
              </a:rPr>
              <a:t>client reads a line of characters (data) from its keyboard and sends data to server</a:t>
            </a:r>
          </a:p>
          <a:p>
            <a:pPr marL="514350" indent="-287338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+mn-cs"/>
              </a:rPr>
              <a:t>server receives the data and converts characters to uppercase</a:t>
            </a:r>
          </a:p>
          <a:p>
            <a:pPr marL="514350" indent="-287338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+mn-cs"/>
              </a:rPr>
              <a:t>server sends modified data to client</a:t>
            </a:r>
          </a:p>
          <a:p>
            <a:pPr marL="514350" indent="-287338">
              <a:lnSpc>
                <a:spcPct val="85000"/>
              </a:lnSpc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latin typeface="Gill Sans MT" pitchFamily="34" charset="0"/>
                <a:ea typeface="ＭＳ Ｐゴシック" pitchFamily="34" charset="-128"/>
                <a:cs typeface="+mn-cs"/>
              </a:rPr>
              <a:t>client receives modified data and displays line on its screen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>
                <a:cs typeface="+mn-cs"/>
              </a:rPr>
              <a:t>Created in the early 80</a:t>
            </a:r>
            <a:r>
              <a:rPr lang="ja-JP" altLang="en-US" dirty="0" smtClean="0">
                <a:latin typeface="Arial"/>
                <a:cs typeface="+mn-cs"/>
              </a:rPr>
              <a:t>’</a:t>
            </a:r>
            <a:r>
              <a:rPr lang="en-US" dirty="0" smtClean="0">
                <a:cs typeface="+mn-cs"/>
              </a:rPr>
              <a:t>s as part of the original Berkeley distribution of Unix that contained an early version of the Internet protocols.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>
                <a:cs typeface="+mn-cs"/>
              </a:rPr>
              <a:t>Designed for </a:t>
            </a:r>
            <a:r>
              <a:rPr lang="ja-JP" altLang="en-US" dirty="0" smtClean="0">
                <a:solidFill>
                  <a:srgbClr val="FF0000"/>
                </a:solidFill>
                <a:latin typeface="Arial"/>
                <a:cs typeface="+mn-cs"/>
              </a:rPr>
              <a:t>“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any</a:t>
            </a:r>
            <a:r>
              <a:rPr lang="ja-JP" altLang="en-US" dirty="0" smtClean="0">
                <a:solidFill>
                  <a:srgbClr val="FF0000"/>
                </a:solidFill>
                <a:latin typeface="Arial"/>
                <a:cs typeface="+mn-cs"/>
              </a:rPr>
              <a:t>”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dirty="0" smtClean="0">
                <a:cs typeface="+mn-cs"/>
              </a:rPr>
              <a:t>network protocol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>
                <a:cs typeface="+mn-cs"/>
              </a:rPr>
              <a:t>Provides a user-level interface to the network </a:t>
            </a:r>
            <a:r>
              <a:rPr lang="mr-IN" dirty="0" smtClean="0">
                <a:solidFill>
                  <a:srgbClr val="FF0000"/>
                </a:solidFill>
                <a:cs typeface="+mn-cs"/>
              </a:rPr>
              <a:t>–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 ignore building packets</a:t>
            </a:r>
            <a:r>
              <a:rPr lang="en-US" dirty="0" smtClean="0">
                <a:cs typeface="+mn-cs"/>
              </a:rPr>
              <a:t>.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>
                <a:cs typeface="+mn-cs"/>
              </a:rPr>
              <a:t>Underlying basis for all Internet applications</a:t>
            </a:r>
            <a:r>
              <a:rPr lang="en-US" dirty="0">
                <a:cs typeface="+mn-cs"/>
              </a:rPr>
              <a:t> </a:t>
            </a:r>
            <a:r>
              <a:rPr lang="mr-IN" dirty="0" smtClean="0">
                <a:cs typeface="+mn-cs"/>
              </a:rPr>
              <a:t>–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nothing better has come along</a:t>
            </a:r>
            <a:endParaRPr lang="en-US" dirty="0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>
                <a:cs typeface="+mn-cs"/>
              </a:rPr>
              <a:t>Based on client/server programming model.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Overview of the Sockets Interface</a:t>
            </a:r>
          </a:p>
        </p:txBody>
      </p:sp>
      <p:sp>
        <p:nvSpPr>
          <p:cNvPr id="751620" name="Text Box 4"/>
          <p:cNvSpPr txBox="1">
            <a:spLocks noChangeArrowheads="1"/>
          </p:cNvSpPr>
          <p:nvPr/>
        </p:nvSpPr>
        <p:spPr bwMode="auto">
          <a:xfrm>
            <a:off x="2438400" y="114300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Client</a:t>
            </a:r>
          </a:p>
        </p:txBody>
      </p:sp>
      <p:sp>
        <p:nvSpPr>
          <p:cNvPr id="751621" name="Text Box 5"/>
          <p:cNvSpPr txBox="1">
            <a:spLocks noChangeArrowheads="1"/>
          </p:cNvSpPr>
          <p:nvPr/>
        </p:nvSpPr>
        <p:spPr bwMode="auto">
          <a:xfrm>
            <a:off x="5257800" y="1158875"/>
            <a:ext cx="817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Server</a:t>
            </a:r>
          </a:p>
        </p:txBody>
      </p:sp>
      <p:sp>
        <p:nvSpPr>
          <p:cNvPr id="751622" name="Line 6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23" name="Line 7"/>
          <p:cNvSpPr>
            <a:spLocks noChangeShapeType="1"/>
          </p:cNvSpPr>
          <p:nvPr/>
        </p:nvSpPr>
        <p:spPr bwMode="auto">
          <a:xfrm>
            <a:off x="28194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24" name="Line 8"/>
          <p:cNvSpPr>
            <a:spLocks noChangeShapeType="1"/>
          </p:cNvSpPr>
          <p:nvPr/>
        </p:nvSpPr>
        <p:spPr bwMode="auto">
          <a:xfrm>
            <a:off x="28194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25" name="Line 9"/>
          <p:cNvSpPr>
            <a:spLocks noChangeShapeType="1"/>
          </p:cNvSpPr>
          <p:nvPr/>
        </p:nvSpPr>
        <p:spPr bwMode="auto">
          <a:xfrm>
            <a:off x="28194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26" name="Line 10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27" name="Line 11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28" name="Line 12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29" name="Line 13"/>
          <p:cNvSpPr>
            <a:spLocks noChangeShapeType="1"/>
          </p:cNvSpPr>
          <p:nvPr/>
        </p:nvSpPr>
        <p:spPr bwMode="auto">
          <a:xfrm>
            <a:off x="5638800" y="3978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30" name="Line 14"/>
          <p:cNvSpPr>
            <a:spLocks noChangeShapeType="1"/>
          </p:cNvSpPr>
          <p:nvPr/>
        </p:nvSpPr>
        <p:spPr bwMode="auto">
          <a:xfrm>
            <a:off x="5638800" y="4664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31" name="Line 15"/>
          <p:cNvSpPr>
            <a:spLocks noChangeShapeType="1"/>
          </p:cNvSpPr>
          <p:nvPr/>
        </p:nvSpPr>
        <p:spPr bwMode="auto">
          <a:xfrm>
            <a:off x="5638800" y="5349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32" name="Line 16"/>
          <p:cNvSpPr>
            <a:spLocks noChangeShapeType="1"/>
          </p:cNvSpPr>
          <p:nvPr/>
        </p:nvSpPr>
        <p:spPr bwMode="auto">
          <a:xfrm>
            <a:off x="5638800" y="6035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33" name="Line 17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34" name="Line 18"/>
          <p:cNvSpPr>
            <a:spLocks noChangeShapeType="1"/>
          </p:cNvSpPr>
          <p:nvPr/>
        </p:nvSpPr>
        <p:spPr bwMode="auto">
          <a:xfrm flipV="1">
            <a:off x="3048000" y="5867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35" name="Line 19"/>
          <p:cNvSpPr>
            <a:spLocks noChangeShapeType="1"/>
          </p:cNvSpPr>
          <p:nvPr/>
        </p:nvSpPr>
        <p:spPr bwMode="auto">
          <a:xfrm flipV="1">
            <a:off x="3581400" y="44958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36" name="Line 20"/>
          <p:cNvSpPr>
            <a:spLocks noChangeShapeType="1"/>
          </p:cNvSpPr>
          <p:nvPr/>
        </p:nvSpPr>
        <p:spPr bwMode="auto">
          <a:xfrm flipH="1">
            <a:off x="3581400" y="5181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37" name="Rectangle 21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socket</a:t>
            </a:r>
          </a:p>
        </p:txBody>
      </p:sp>
      <p:sp>
        <p:nvSpPr>
          <p:cNvPr id="751638" name="Rectangle 22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socket</a:t>
            </a:r>
          </a:p>
        </p:txBody>
      </p:sp>
      <p:sp>
        <p:nvSpPr>
          <p:cNvPr id="751639" name="Rectangle 23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bind</a:t>
            </a:r>
          </a:p>
        </p:txBody>
      </p:sp>
      <p:sp>
        <p:nvSpPr>
          <p:cNvPr id="751640" name="Rectangle 24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listen</a:t>
            </a:r>
          </a:p>
        </p:txBody>
      </p:sp>
      <p:sp>
        <p:nvSpPr>
          <p:cNvPr id="751641" name="Rectangle 25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accept</a:t>
            </a:r>
          </a:p>
        </p:txBody>
      </p:sp>
      <p:sp>
        <p:nvSpPr>
          <p:cNvPr id="751642" name="Rectangle 26"/>
          <p:cNvSpPr>
            <a:spLocks noChangeArrowheads="1"/>
          </p:cNvSpPr>
          <p:nvPr/>
        </p:nvSpPr>
        <p:spPr bwMode="auto">
          <a:xfrm>
            <a:off x="4876800" y="5664200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rio_readlineb</a:t>
            </a:r>
          </a:p>
        </p:txBody>
      </p:sp>
      <p:sp>
        <p:nvSpPr>
          <p:cNvPr id="751643" name="Rectangle 27"/>
          <p:cNvSpPr>
            <a:spLocks noChangeArrowheads="1"/>
          </p:cNvSpPr>
          <p:nvPr/>
        </p:nvSpPr>
        <p:spPr bwMode="auto">
          <a:xfrm>
            <a:off x="4876800" y="431482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rio_readlineb</a:t>
            </a:r>
          </a:p>
        </p:txBody>
      </p:sp>
      <p:sp>
        <p:nvSpPr>
          <p:cNvPr id="751644" name="Rectangle 28"/>
          <p:cNvSpPr>
            <a:spLocks noChangeArrowheads="1"/>
          </p:cNvSpPr>
          <p:nvPr/>
        </p:nvSpPr>
        <p:spPr bwMode="auto">
          <a:xfrm>
            <a:off x="4876800" y="4989513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rio_writen</a:t>
            </a:r>
          </a:p>
        </p:txBody>
      </p:sp>
      <p:sp>
        <p:nvSpPr>
          <p:cNvPr id="751645" name="Rectangle 29"/>
          <p:cNvSpPr>
            <a:spLocks noChangeArrowheads="1"/>
          </p:cNvSpPr>
          <p:nvPr/>
        </p:nvSpPr>
        <p:spPr bwMode="auto">
          <a:xfrm>
            <a:off x="4876800" y="6340475"/>
            <a:ext cx="14478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close</a:t>
            </a:r>
          </a:p>
        </p:txBody>
      </p:sp>
      <p:sp>
        <p:nvSpPr>
          <p:cNvPr id="751646" name="Rectangle 30"/>
          <p:cNvSpPr>
            <a:spLocks noChangeArrowheads="1"/>
          </p:cNvSpPr>
          <p:nvPr/>
        </p:nvSpPr>
        <p:spPr bwMode="auto">
          <a:xfrm>
            <a:off x="2057400" y="4989513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rio_readlineb</a:t>
            </a:r>
          </a:p>
        </p:txBody>
      </p:sp>
      <p:sp>
        <p:nvSpPr>
          <p:cNvPr id="751647" name="Rectangle 31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connect</a:t>
            </a:r>
          </a:p>
        </p:txBody>
      </p:sp>
      <p:sp>
        <p:nvSpPr>
          <p:cNvPr id="751648" name="Rectangle 32"/>
          <p:cNvSpPr>
            <a:spLocks noChangeArrowheads="1"/>
          </p:cNvSpPr>
          <p:nvPr/>
        </p:nvSpPr>
        <p:spPr bwMode="auto">
          <a:xfrm>
            <a:off x="2057400" y="4314825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rio_writen</a:t>
            </a:r>
          </a:p>
        </p:txBody>
      </p:sp>
      <p:sp>
        <p:nvSpPr>
          <p:cNvPr id="751649" name="Rectangle 33"/>
          <p:cNvSpPr>
            <a:spLocks noChangeArrowheads="1"/>
          </p:cNvSpPr>
          <p:nvPr/>
        </p:nvSpPr>
        <p:spPr bwMode="auto">
          <a:xfrm>
            <a:off x="2057400" y="5665788"/>
            <a:ext cx="1524000" cy="381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cs typeface="+mn-cs"/>
              </a:rPr>
              <a:t>close</a:t>
            </a:r>
          </a:p>
        </p:txBody>
      </p:sp>
      <p:sp>
        <p:nvSpPr>
          <p:cNvPr id="751650" name="Text Box 34"/>
          <p:cNvSpPr txBox="1">
            <a:spLocks noChangeArrowheads="1"/>
          </p:cNvSpPr>
          <p:nvPr/>
        </p:nvSpPr>
        <p:spPr bwMode="auto">
          <a:xfrm>
            <a:off x="3514725" y="3292475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Connection</a:t>
            </a:r>
          </a:p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request</a:t>
            </a:r>
          </a:p>
        </p:txBody>
      </p:sp>
      <p:sp>
        <p:nvSpPr>
          <p:cNvPr id="751651" name="Text Box 35"/>
          <p:cNvSpPr txBox="1">
            <a:spLocks noChangeArrowheads="1"/>
          </p:cNvSpPr>
          <p:nvPr/>
        </p:nvSpPr>
        <p:spPr bwMode="auto">
          <a:xfrm>
            <a:off x="3962400" y="5594350"/>
            <a:ext cx="549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1400">
                <a:latin typeface="Helvetica" charset="0"/>
                <a:cs typeface="+mn-cs"/>
              </a:rPr>
              <a:t>EOF</a:t>
            </a:r>
          </a:p>
        </p:txBody>
      </p:sp>
      <p:sp>
        <p:nvSpPr>
          <p:cNvPr id="751652" name="Line 36"/>
          <p:cNvSpPr>
            <a:spLocks noChangeShapeType="1"/>
          </p:cNvSpPr>
          <p:nvPr/>
        </p:nvSpPr>
        <p:spPr bwMode="auto">
          <a:xfrm>
            <a:off x="6324600" y="6553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53" name="Line 37"/>
          <p:cNvSpPr>
            <a:spLocks noChangeShapeType="1"/>
          </p:cNvSpPr>
          <p:nvPr/>
        </p:nvSpPr>
        <p:spPr bwMode="auto">
          <a:xfrm flipV="1">
            <a:off x="6781800" y="38100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54" name="Line 38"/>
          <p:cNvSpPr>
            <a:spLocks noChangeShapeType="1"/>
          </p:cNvSpPr>
          <p:nvPr/>
        </p:nvSpPr>
        <p:spPr bwMode="auto">
          <a:xfrm flipH="1">
            <a:off x="6324600" y="3810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55" name="Text Box 39"/>
          <p:cNvSpPr txBox="1">
            <a:spLocks noChangeArrowheads="1"/>
          </p:cNvSpPr>
          <p:nvPr/>
        </p:nvSpPr>
        <p:spPr bwMode="auto">
          <a:xfrm>
            <a:off x="6816725" y="4584700"/>
            <a:ext cx="18669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>
                <a:latin typeface="Helvetica" charset="0"/>
                <a:cs typeface="+mn-cs"/>
              </a:rPr>
              <a:t>Await connection</a:t>
            </a:r>
          </a:p>
          <a:p>
            <a:pPr>
              <a:defRPr/>
            </a:pPr>
            <a:r>
              <a:rPr lang="en-US">
                <a:latin typeface="Helvetica" charset="0"/>
                <a:cs typeface="+mn-cs"/>
              </a:rPr>
              <a:t>request from</a:t>
            </a:r>
          </a:p>
          <a:p>
            <a:pPr>
              <a:defRPr/>
            </a:pPr>
            <a:r>
              <a:rPr lang="en-US">
                <a:latin typeface="Helvetica" charset="0"/>
                <a:cs typeface="+mn-cs"/>
              </a:rPr>
              <a:t>next client</a:t>
            </a:r>
          </a:p>
        </p:txBody>
      </p:sp>
      <p:sp>
        <p:nvSpPr>
          <p:cNvPr id="751656" name="AutoShape 40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57" name="Text Box 41"/>
          <p:cNvSpPr txBox="1">
            <a:spLocks noChangeArrowheads="1"/>
          </p:cNvSpPr>
          <p:nvPr/>
        </p:nvSpPr>
        <p:spPr bwMode="auto">
          <a:xfrm>
            <a:off x="6630988" y="228600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open_listenfd</a:t>
            </a:r>
          </a:p>
        </p:txBody>
      </p:sp>
      <p:sp>
        <p:nvSpPr>
          <p:cNvPr id="751658" name="AutoShape 42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1659" name="Text Box 43"/>
          <p:cNvSpPr txBox="1">
            <a:spLocks noChangeArrowheads="1"/>
          </p:cNvSpPr>
          <p:nvPr/>
        </p:nvSpPr>
        <p:spPr bwMode="auto">
          <a:xfrm>
            <a:off x="1588" y="2635250"/>
            <a:ext cx="177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open_clientfd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What is a socket?</a:t>
            </a:r>
          </a:p>
          <a:p>
            <a:pPr lvl="1" eaLnBrk="1" hangingPunct="1">
              <a:defRPr/>
            </a:pPr>
            <a:r>
              <a:rPr lang="en-US" dirty="0" smtClean="0"/>
              <a:t>To the kernel, a socket is an endpoint of communication.</a:t>
            </a:r>
          </a:p>
          <a:p>
            <a:pPr lvl="1" eaLnBrk="1" hangingPunct="1">
              <a:defRPr/>
            </a:pPr>
            <a:r>
              <a:rPr lang="en-US" dirty="0" smtClean="0"/>
              <a:t>To an application, a socket is a file descriptor that lets the application read/write from/to the network.</a:t>
            </a:r>
          </a:p>
          <a:p>
            <a:pPr lvl="2" eaLnBrk="1" hangingPunct="1">
              <a:defRPr/>
            </a:pPr>
            <a:r>
              <a:rPr lang="en-US" dirty="0" smtClean="0"/>
              <a:t>Remember: All Unix I/O devices, including networks, are modeled as files.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Clients and servers communicate with each other by reading from and writing to socket descriptors.</a:t>
            </a: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The main distinction between regular file I/O and socket I/O is how the application </a:t>
            </a:r>
            <a:r>
              <a:rPr lang="ja-JP" altLang="en-US" dirty="0" smtClean="0">
                <a:latin typeface="Arial"/>
                <a:cs typeface="+mn-cs"/>
              </a:rPr>
              <a:t>“</a:t>
            </a:r>
            <a:r>
              <a:rPr lang="en-US" dirty="0" smtClean="0">
                <a:cs typeface="+mn-cs"/>
              </a:rPr>
              <a:t>opens</a:t>
            </a:r>
            <a:r>
              <a:rPr lang="ja-JP" altLang="en-US" dirty="0" smtClean="0">
                <a:latin typeface="Arial"/>
                <a:cs typeface="+mn-cs"/>
              </a:rPr>
              <a:t>”</a:t>
            </a:r>
            <a:r>
              <a:rPr lang="en-US" dirty="0" smtClean="0">
                <a:cs typeface="+mn-cs"/>
              </a:rPr>
              <a:t> the socket descriptors. </a:t>
            </a:r>
            <a:r>
              <a:rPr lang="mr-IN" dirty="0" smtClean="0">
                <a:cs typeface="+mn-cs"/>
              </a:rPr>
              <a:t>–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view ‘socket file descriptor’ as a special file description that says a write to me causes a special function to create a packet and send it out, either as a UDP or TCP packet</a:t>
            </a:r>
            <a:r>
              <a:rPr lang="en-US" dirty="0" smtClean="0"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Gill Sans MT" charset="0"/>
                <a:cs typeface="+mj-cs"/>
              </a:rPr>
              <a:t>Socket programming </a:t>
            </a:r>
            <a:r>
              <a:rPr lang="en-US" sz="4000" i="1" smtClean="0">
                <a:solidFill>
                  <a:srgbClr val="CC0000"/>
                </a:solidFill>
                <a:latin typeface="Gill Sans MT" charset="0"/>
                <a:cs typeface="+mj-cs"/>
              </a:rPr>
              <a:t>with UDP</a:t>
            </a:r>
            <a:endParaRPr lang="en-US" smtClean="0">
              <a:solidFill>
                <a:srgbClr val="CC0000"/>
              </a:solidFill>
              <a:latin typeface="Gill Sans MT" charset="0"/>
              <a:cs typeface="+mj-cs"/>
            </a:endParaRPr>
          </a:p>
        </p:txBody>
      </p:sp>
      <p:sp>
        <p:nvSpPr>
          <p:cNvPr id="22425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838200"/>
            <a:ext cx="8153400" cy="5334000"/>
          </a:xfrm>
        </p:spPr>
        <p:txBody>
          <a:bodyPr/>
          <a:lstStyle/>
          <a:p>
            <a:pPr marL="0" indent="0" eaLnBrk="1" hangingPunct="1"/>
            <a:r>
              <a:rPr lang="en-US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UDP: no </a:t>
            </a:r>
            <a:r>
              <a:rPr lang="ja-JP" altLang="en-US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“</a:t>
            </a:r>
            <a:r>
              <a:rPr lang="en-US" altLang="ja-JP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connection</a:t>
            </a:r>
            <a:r>
              <a:rPr lang="ja-JP" altLang="en-US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”</a:t>
            </a:r>
            <a:r>
              <a:rPr lang="en-US" altLang="ja-JP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between client &amp; server</a:t>
            </a:r>
          </a:p>
          <a:p>
            <a:pPr marL="0" indent="0" eaLnBrk="1" hangingPunct="1"/>
            <a:r>
              <a:rPr lang="en-US" sz="2400">
                <a:latin typeface="Gill Sans MT" charset="0"/>
                <a:ea typeface="ＭＳ Ｐゴシック" charset="0"/>
              </a:rPr>
              <a:t>no handshaking before sending data</a:t>
            </a:r>
          </a:p>
          <a:p>
            <a:pPr marL="0" indent="0" eaLnBrk="1" hangingPunct="1"/>
            <a:r>
              <a:rPr lang="en-US" sz="2400">
                <a:latin typeface="Gill Sans MT" charset="0"/>
                <a:ea typeface="ＭＳ Ｐゴシック" charset="0"/>
              </a:rPr>
              <a:t>sender explicitly attaches IP destination address and port # to each packet</a:t>
            </a:r>
          </a:p>
          <a:p>
            <a:pPr marL="0" indent="0" eaLnBrk="1" hangingPunct="1"/>
            <a:r>
              <a:rPr lang="en-US" sz="2400">
                <a:latin typeface="Gill Sans MT" charset="0"/>
                <a:ea typeface="ＭＳ Ｐゴシック" charset="0"/>
              </a:rPr>
              <a:t>receiver extracts sender IP address and port# from received packet</a:t>
            </a:r>
          </a:p>
          <a:p>
            <a:pPr marL="0" indent="0" eaLnBrk="1" hangingPunct="1"/>
            <a:r>
              <a:rPr lang="en-US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UDP: transmitted data may be lost or received out-of-order</a:t>
            </a:r>
          </a:p>
          <a:p>
            <a:pPr marL="0" indent="0" eaLnBrk="1" hangingPunct="1"/>
            <a:r>
              <a:rPr lang="en-US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Application viewpoint:</a:t>
            </a:r>
          </a:p>
          <a:p>
            <a:pPr marL="0" indent="0" eaLnBrk="1" hangingPunct="1">
              <a:lnSpc>
                <a:spcPts val="2800"/>
              </a:lnSpc>
              <a:spcBef>
                <a:spcPct val="0"/>
              </a:spcBef>
              <a:buClrTx/>
            </a:pPr>
            <a:r>
              <a:rPr lang="en-US" sz="2400">
                <a:latin typeface="Gill Sans MT" charset="0"/>
                <a:ea typeface="ＭＳ Ｐゴシック" charset="0"/>
              </a:rPr>
              <a:t>UDP provides </a:t>
            </a:r>
            <a:r>
              <a:rPr lang="en-US" sz="2400" i="1">
                <a:latin typeface="Gill Sans MT" charset="0"/>
                <a:ea typeface="ＭＳ Ｐゴシック" charset="0"/>
              </a:rPr>
              <a:t>unreliable</a:t>
            </a:r>
            <a:r>
              <a:rPr lang="en-US" sz="2400">
                <a:latin typeface="Gill Sans MT" charset="0"/>
                <a:ea typeface="ＭＳ Ｐゴシック" charset="0"/>
              </a:rPr>
              <a:t> transfer  of groups of bytes (</a:t>
            </a:r>
            <a:r>
              <a:rPr lang="ja-JP" altLang="en-US" sz="2400">
                <a:latin typeface="Gill Sans MT" charset="0"/>
                <a:ea typeface="ＭＳ Ｐゴシック" charset="0"/>
              </a:rPr>
              <a:t>“</a:t>
            </a:r>
            <a:r>
              <a:rPr lang="en-US" altLang="ja-JP" sz="2400">
                <a:latin typeface="Gill Sans MT" charset="0"/>
                <a:ea typeface="ＭＳ Ｐゴシック" charset="0"/>
              </a:rPr>
              <a:t>datagrams</a:t>
            </a:r>
            <a:r>
              <a:rPr lang="ja-JP" altLang="en-US" sz="2400">
                <a:latin typeface="Gill Sans MT" charset="0"/>
                <a:ea typeface="ＭＳ Ｐゴシック" charset="0"/>
              </a:rPr>
              <a:t>”</a:t>
            </a:r>
            <a:r>
              <a:rPr lang="en-US" altLang="ja-JP" sz="2400">
                <a:latin typeface="Gill Sans MT" charset="0"/>
                <a:ea typeface="ＭＳ Ｐゴシック" charset="0"/>
              </a:rPr>
              <a:t>)  between client and server</a:t>
            </a: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0" indent="0" eaLnBrk="1" hangingPunct="1"/>
            <a:endParaRPr lang="en-US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4995863" y="3198813"/>
            <a:ext cx="1841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buClr>
                <a:srgbClr val="3333CC"/>
              </a:buClr>
            </a:pPr>
            <a:endParaRPr lang="en-US" sz="2400">
              <a:solidFill>
                <a:srgbClr val="000000"/>
              </a:solidFill>
              <a:latin typeface="Comic Sans MS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-5879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293100" cy="5561013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>
                <a:cs typeface="+mn-cs"/>
              </a:rPr>
              <a:t>Generic socket address:</a:t>
            </a:r>
          </a:p>
          <a:p>
            <a:pPr lvl="1" eaLnBrk="1" hangingPunct="1">
              <a:defRPr/>
            </a:pPr>
            <a:r>
              <a:rPr lang="en-US" sz="1600" dirty="0" smtClean="0"/>
              <a:t>For address arguments to </a:t>
            </a:r>
            <a:r>
              <a:rPr lang="en-US" sz="1600" dirty="0" smtClean="0">
                <a:latin typeface="Courier New" charset="0"/>
              </a:rPr>
              <a:t>connect</a:t>
            </a:r>
            <a:r>
              <a:rPr lang="en-US" sz="1600" dirty="0" smtClean="0"/>
              <a:t>, </a:t>
            </a:r>
            <a:r>
              <a:rPr lang="en-US" sz="1600" dirty="0" smtClean="0">
                <a:latin typeface="Courier New" charset="0"/>
              </a:rPr>
              <a:t>bind</a:t>
            </a:r>
            <a:r>
              <a:rPr lang="en-US" sz="1600" dirty="0" smtClean="0"/>
              <a:t>, and </a:t>
            </a:r>
            <a:r>
              <a:rPr lang="en-US" sz="1600" dirty="0" smtClean="0">
                <a:latin typeface="Courier New" charset="0"/>
              </a:rPr>
              <a:t>accept.</a:t>
            </a:r>
          </a:p>
          <a:p>
            <a:pPr lvl="1" eaLnBrk="1" hangingPunct="1">
              <a:defRPr/>
            </a:pPr>
            <a:r>
              <a:rPr lang="en-US" sz="1600" dirty="0" smtClean="0"/>
              <a:t>Necessary only because C did not have generic (</a:t>
            </a:r>
            <a:r>
              <a:rPr lang="en-US" sz="1600" dirty="0" smtClean="0">
                <a:latin typeface="Courier New" charset="0"/>
              </a:rPr>
              <a:t>void *</a:t>
            </a:r>
            <a:r>
              <a:rPr lang="en-US" sz="1600" dirty="0" smtClean="0"/>
              <a:t>) pointers when the sockets interface was designed.</a:t>
            </a:r>
          </a:p>
          <a:p>
            <a:pPr lvl="1" eaLnBrk="1" hangingPunct="1">
              <a:defRPr/>
            </a:pPr>
            <a:r>
              <a:rPr lang="en-US" sz="1600" dirty="0"/>
              <a:t>See:  https://</a:t>
            </a:r>
            <a:r>
              <a:rPr lang="en-US" sz="1600" dirty="0" err="1"/>
              <a:t>www.iana.org</a:t>
            </a:r>
            <a:r>
              <a:rPr lang="en-US" sz="1600" dirty="0"/>
              <a:t>/assignments/address-family-numbers/address-family-</a:t>
            </a:r>
            <a:r>
              <a:rPr lang="en-US" sz="1600" dirty="0" err="1"/>
              <a:t>numbers.xhtml</a:t>
            </a:r>
            <a:endParaRPr lang="en-US" sz="1600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Internet-specific socket address:</a:t>
            </a:r>
          </a:p>
          <a:p>
            <a:pPr lvl="1" eaLnBrk="1" hangingPunct="1">
              <a:defRPr/>
            </a:pPr>
            <a:r>
              <a:rPr lang="en-US" dirty="0" smtClean="0"/>
              <a:t>Must cast (</a:t>
            </a:r>
            <a:r>
              <a:rPr lang="en-US" dirty="0" err="1" smtClean="0">
                <a:latin typeface="Courier New" charset="0"/>
              </a:rPr>
              <a:t>sockaddr_in</a:t>
            </a:r>
            <a:r>
              <a:rPr lang="en-US" dirty="0" smtClean="0">
                <a:latin typeface="Courier New" charset="0"/>
              </a:rPr>
              <a:t> *</a:t>
            </a:r>
            <a:r>
              <a:rPr lang="en-US" dirty="0" smtClean="0"/>
              <a:t>) to (</a:t>
            </a:r>
            <a:r>
              <a:rPr lang="en-US" dirty="0" err="1" smtClean="0">
                <a:latin typeface="Courier New" charset="0"/>
              </a:rPr>
              <a:t>sockaddr</a:t>
            </a:r>
            <a:r>
              <a:rPr lang="en-US" dirty="0" smtClean="0">
                <a:latin typeface="Courier New" charset="0"/>
              </a:rPr>
              <a:t> *</a:t>
            </a:r>
            <a:r>
              <a:rPr lang="en-US" dirty="0" smtClean="0"/>
              <a:t>) for </a:t>
            </a:r>
            <a:r>
              <a:rPr lang="en-US" dirty="0" smtClean="0">
                <a:latin typeface="Courier New" charset="0"/>
              </a:rPr>
              <a:t>connect</a:t>
            </a:r>
            <a:r>
              <a:rPr lang="en-US" dirty="0" smtClean="0"/>
              <a:t>, </a:t>
            </a:r>
            <a:r>
              <a:rPr lang="en-US" dirty="0" smtClean="0">
                <a:latin typeface="Courier New" charset="0"/>
              </a:rPr>
              <a:t>bind</a:t>
            </a:r>
            <a:r>
              <a:rPr lang="en-US" dirty="0" smtClean="0"/>
              <a:t>, and </a:t>
            </a:r>
            <a:r>
              <a:rPr lang="en-US" dirty="0" smtClean="0">
                <a:latin typeface="Courier New" charset="0"/>
              </a:rPr>
              <a:t>accept</a:t>
            </a:r>
            <a:r>
              <a:rPr lang="en-US" dirty="0" smtClean="0"/>
              <a:t>.</a:t>
            </a:r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365125" y="2497138"/>
            <a:ext cx="6781800" cy="10826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struct sockaddr { </a:t>
            </a:r>
          </a:p>
          <a:p>
            <a:pPr>
              <a:defRPr/>
            </a:pPr>
            <a:r>
              <a:rPr lang="en-US">
                <a:cs typeface="+mn-cs"/>
              </a:rPr>
              <a:t>  unsigned short  sa_family;    /* protocol family */ </a:t>
            </a:r>
          </a:p>
          <a:p>
            <a:pPr>
              <a:defRPr/>
            </a:pPr>
            <a:r>
              <a:rPr lang="en-US">
                <a:cs typeface="+mn-cs"/>
              </a:rPr>
              <a:t>  char            sa_data[14];  /* address data.  */ </a:t>
            </a:r>
          </a:p>
          <a:p>
            <a:pPr>
              <a:defRPr/>
            </a:pPr>
            <a:r>
              <a:rPr lang="en-US">
                <a:cs typeface="+mn-cs"/>
              </a:rPr>
              <a:t>};       </a:t>
            </a:r>
          </a:p>
        </p:txBody>
      </p:sp>
      <p:sp>
        <p:nvSpPr>
          <p:cNvPr id="752647" name="Rectangle 7"/>
          <p:cNvSpPr>
            <a:spLocks noChangeArrowheads="1"/>
          </p:cNvSpPr>
          <p:nvPr/>
        </p:nvSpPr>
        <p:spPr bwMode="auto">
          <a:xfrm>
            <a:off x="381000" y="4724400"/>
            <a:ext cx="8534400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struct sockaddr_in  { </a:t>
            </a:r>
          </a:p>
          <a:p>
            <a:pPr>
              <a:defRPr/>
            </a:pPr>
            <a:r>
              <a:rPr lang="en-US">
                <a:cs typeface="+mn-cs"/>
              </a:rPr>
              <a:t>  unsigned short  sin_family;  /* address family (always AF_INET) */ </a:t>
            </a:r>
          </a:p>
          <a:p>
            <a:pPr>
              <a:defRPr/>
            </a:pPr>
            <a:r>
              <a:rPr lang="en-US">
                <a:cs typeface="+mn-cs"/>
              </a:rPr>
              <a:t>  unsigned short  sin_port;    /* port num in network byte order */ </a:t>
            </a:r>
          </a:p>
          <a:p>
            <a:pPr>
              <a:defRPr/>
            </a:pPr>
            <a:r>
              <a:rPr lang="en-US">
                <a:cs typeface="+mn-cs"/>
              </a:rPr>
              <a:t>  struct in_addr  sin_addr;    /* IP addr in network byte order */ </a:t>
            </a:r>
          </a:p>
          <a:p>
            <a:pPr>
              <a:defRPr/>
            </a:pPr>
            <a:r>
              <a:rPr lang="en-US">
                <a:cs typeface="+mn-cs"/>
              </a:rPr>
              <a:t>  unsigned char   sin_zero[8]; /* pad to sizeof(struct sockaddr) */ </a:t>
            </a:r>
          </a:p>
          <a:p>
            <a:pPr>
              <a:defRPr/>
            </a:pPr>
            <a:r>
              <a:rPr lang="en-US">
                <a:cs typeface="+mn-cs"/>
              </a:rPr>
              <a:t>};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Client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1204913" y="990600"/>
            <a:ext cx="6172200" cy="5727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#include "csapp.h"  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/* usage: ./echoclient host port */</a:t>
            </a:r>
          </a:p>
          <a:p>
            <a:pPr>
              <a:defRPr/>
            </a:pPr>
            <a:r>
              <a:rPr lang="en-US">
                <a:cs typeface="+mn-cs"/>
              </a:rPr>
              <a:t>int main(int argc, char **argv)</a:t>
            </a:r>
          </a:p>
          <a:p>
            <a:pPr>
              <a:defRPr/>
            </a:pPr>
            <a:r>
              <a:rPr lang="en-US">
                <a:cs typeface="+mn-cs"/>
              </a:rPr>
              <a:t>{ </a:t>
            </a:r>
          </a:p>
          <a:p>
            <a:pPr>
              <a:defRPr/>
            </a:pPr>
            <a:r>
              <a:rPr lang="en-US">
                <a:cs typeface="+mn-cs"/>
              </a:rPr>
              <a:t>    int clientfd, port; </a:t>
            </a:r>
          </a:p>
          <a:p>
            <a:pPr>
              <a:defRPr/>
            </a:pPr>
            <a:r>
              <a:rPr lang="en-US">
                <a:cs typeface="+mn-cs"/>
              </a:rPr>
              <a:t>    char *host, buf[MAXLINE]; </a:t>
            </a:r>
          </a:p>
          <a:p>
            <a:pPr>
              <a:defRPr/>
            </a:pPr>
            <a:r>
              <a:rPr lang="en-US">
                <a:cs typeface="+mn-cs"/>
              </a:rPr>
              <a:t>    rio_t rio; </a:t>
            </a:r>
          </a:p>
          <a:p>
            <a:pPr>
              <a:defRPr/>
            </a:pPr>
            <a:r>
              <a:rPr lang="en-US">
                <a:cs typeface="+mn-cs"/>
              </a:rPr>
              <a:t>    </a:t>
            </a:r>
          </a:p>
          <a:p>
            <a:pPr>
              <a:defRPr/>
            </a:pPr>
            <a:r>
              <a:rPr lang="en-US">
                <a:cs typeface="+mn-cs"/>
              </a:rPr>
              <a:t>    host = argv[1]; </a:t>
            </a:r>
          </a:p>
          <a:p>
            <a:pPr>
              <a:defRPr/>
            </a:pPr>
            <a:r>
              <a:rPr lang="en-US">
                <a:cs typeface="+mn-cs"/>
              </a:rPr>
              <a:t>    port = atoi(argv[2]); </a:t>
            </a:r>
          </a:p>
          <a:p>
            <a:pPr>
              <a:defRPr/>
            </a:pPr>
            <a:r>
              <a:rPr lang="en-US">
                <a:cs typeface="+mn-cs"/>
              </a:rPr>
              <a:t> // DESCRIBED ON NEXT SLIDES</a:t>
            </a:r>
          </a:p>
          <a:p>
            <a:pPr>
              <a:defRPr/>
            </a:pPr>
            <a:r>
              <a:rPr lang="en-US">
                <a:cs typeface="+mn-cs"/>
              </a:rPr>
              <a:t>    clientfd = open_clientfd(host, port);</a:t>
            </a:r>
          </a:p>
          <a:p>
            <a:pPr>
              <a:defRPr/>
            </a:pPr>
            <a:r>
              <a:rPr lang="en-US">
                <a:cs typeface="+mn-cs"/>
              </a:rPr>
              <a:t>    Rio_readinitb(&amp;rio, clientfd); 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    while (Fgets(buf, MAXLINE, stdin) != NULL) { </a:t>
            </a:r>
          </a:p>
          <a:p>
            <a:pPr>
              <a:defRPr/>
            </a:pPr>
            <a:r>
              <a:rPr lang="en-US">
                <a:cs typeface="+mn-cs"/>
              </a:rPr>
              <a:t>        Rio_writen(clientfd, buf, strlen(buf)); </a:t>
            </a:r>
          </a:p>
          <a:p>
            <a:pPr>
              <a:defRPr/>
            </a:pPr>
            <a:r>
              <a:rPr lang="en-US">
                <a:cs typeface="+mn-cs"/>
              </a:rPr>
              <a:t>        Rio_readlineb(&amp;rio, buf, MAXLINE); </a:t>
            </a:r>
          </a:p>
          <a:p>
            <a:pPr>
              <a:defRPr/>
            </a:pPr>
            <a:r>
              <a:rPr lang="en-US">
                <a:cs typeface="+mn-cs"/>
              </a:rPr>
              <a:t>        Fputs(buf, stdout); </a:t>
            </a:r>
          </a:p>
          <a:p>
            <a:pPr>
              <a:defRPr/>
            </a:pPr>
            <a:r>
              <a:rPr lang="en-US">
                <a:cs typeface="+mn-cs"/>
              </a:rPr>
              <a:t>    } </a:t>
            </a:r>
          </a:p>
          <a:p>
            <a:pPr>
              <a:defRPr/>
            </a:pPr>
            <a:r>
              <a:rPr lang="en-US">
                <a:cs typeface="+mn-cs"/>
              </a:rPr>
              <a:t>    Close(clientfd); </a:t>
            </a:r>
          </a:p>
          <a:p>
            <a:pPr>
              <a:defRPr/>
            </a:pPr>
            <a:r>
              <a:rPr lang="en-US">
                <a:cs typeface="+mn-cs"/>
              </a:rPr>
              <a:t>    exit(0); </a:t>
            </a:r>
          </a:p>
          <a:p>
            <a:pPr>
              <a:defRPr/>
            </a:pPr>
            <a:r>
              <a:rPr lang="en-US">
                <a:cs typeface="+mn-cs"/>
              </a:rPr>
              <a:t>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Client: </a:t>
            </a:r>
            <a:r>
              <a:rPr lang="en-US" smtClean="0">
                <a:latin typeface="Courier New" charset="0"/>
                <a:cs typeface="+mj-cs"/>
              </a:rPr>
              <a:t>open_clientfd</a:t>
            </a:r>
          </a:p>
        </p:txBody>
      </p:sp>
      <p:sp>
        <p:nvSpPr>
          <p:cNvPr id="726020" name="Text Box 4"/>
          <p:cNvSpPr txBox="1">
            <a:spLocks noChangeArrowheads="1"/>
          </p:cNvSpPr>
          <p:nvPr/>
        </p:nvSpPr>
        <p:spPr bwMode="auto">
          <a:xfrm>
            <a:off x="220663" y="990600"/>
            <a:ext cx="8610600" cy="5727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int open_clientfd(char *hostname, int port) </a:t>
            </a:r>
          </a:p>
          <a:p>
            <a:pPr>
              <a:defRPr/>
            </a:pPr>
            <a:r>
              <a:rPr lang="en-US">
                <a:cs typeface="+mn-cs"/>
              </a:rPr>
              <a:t>{ </a:t>
            </a:r>
          </a:p>
          <a:p>
            <a:pPr>
              <a:defRPr/>
            </a:pPr>
            <a:r>
              <a:rPr lang="en-US">
                <a:cs typeface="+mn-cs"/>
              </a:rPr>
              <a:t>  int clientfd; </a:t>
            </a:r>
          </a:p>
          <a:p>
            <a:pPr>
              <a:defRPr/>
            </a:pPr>
            <a:r>
              <a:rPr lang="en-US">
                <a:cs typeface="+mn-cs"/>
              </a:rPr>
              <a:t>  struct hostent *hp; </a:t>
            </a:r>
          </a:p>
          <a:p>
            <a:pPr>
              <a:defRPr/>
            </a:pPr>
            <a:r>
              <a:rPr lang="en-US">
                <a:cs typeface="+mn-cs"/>
              </a:rPr>
              <a:t>  struct sockaddr_in serveraddr; 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  if ((clientfd = socket(AF_INET, SOCK_STREAM, 0)) &lt; 0) </a:t>
            </a:r>
          </a:p>
          <a:p>
            <a:pPr>
              <a:defRPr/>
            </a:pPr>
            <a:r>
              <a:rPr lang="en-US">
                <a:cs typeface="+mn-cs"/>
              </a:rPr>
              <a:t>    return -1; /* check errno for cause of error */ 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  /* Fill in the server's IP address and port */ </a:t>
            </a:r>
          </a:p>
          <a:p>
            <a:pPr>
              <a:defRPr/>
            </a:pPr>
            <a:r>
              <a:rPr lang="en-US">
                <a:cs typeface="+mn-cs"/>
              </a:rPr>
              <a:t>  if ((hp = gethostbyname(hostname)) == NULL) </a:t>
            </a:r>
          </a:p>
          <a:p>
            <a:pPr>
              <a:defRPr/>
            </a:pPr>
            <a:r>
              <a:rPr lang="en-US">
                <a:cs typeface="+mn-cs"/>
              </a:rPr>
              <a:t>    return -2; /* check h_errno for cause of error */ </a:t>
            </a:r>
          </a:p>
          <a:p>
            <a:pPr>
              <a:defRPr/>
            </a:pPr>
            <a:r>
              <a:rPr lang="en-US">
                <a:cs typeface="+mn-cs"/>
              </a:rPr>
              <a:t>  bzero((char *) &amp;serveraddr, sizeof(serveraddr)); </a:t>
            </a:r>
          </a:p>
          <a:p>
            <a:pPr>
              <a:defRPr/>
            </a:pPr>
            <a:r>
              <a:rPr lang="en-US">
                <a:cs typeface="+mn-cs"/>
              </a:rPr>
              <a:t>  serveraddr.sin_family = AF_INET; </a:t>
            </a:r>
          </a:p>
          <a:p>
            <a:pPr>
              <a:defRPr/>
            </a:pPr>
            <a:r>
              <a:rPr lang="en-US">
                <a:cs typeface="+mn-cs"/>
              </a:rPr>
              <a:t>  bcopy((char *)hp-&gt;h_addr,  </a:t>
            </a:r>
          </a:p>
          <a:p>
            <a:pPr>
              <a:defRPr/>
            </a:pPr>
            <a:r>
              <a:rPr lang="en-US">
                <a:cs typeface="+mn-cs"/>
              </a:rPr>
              <a:t>        (char *)&amp;serveraddr.sin_addr.s_addr, hp-&gt;h_length); </a:t>
            </a:r>
          </a:p>
          <a:p>
            <a:pPr>
              <a:defRPr/>
            </a:pPr>
            <a:r>
              <a:rPr lang="en-US">
                <a:cs typeface="+mn-cs"/>
              </a:rPr>
              <a:t>  serveraddr.sin_port = htons(port); 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  /* Establish a connection with the server */ </a:t>
            </a:r>
          </a:p>
          <a:p>
            <a:pPr>
              <a:defRPr/>
            </a:pPr>
            <a:r>
              <a:rPr lang="en-US">
                <a:cs typeface="+mn-cs"/>
              </a:rPr>
              <a:t>  if (connect(clientfd, (SA *) &amp;serveraddr, sizeof(serveraddr)) &lt; 0) </a:t>
            </a:r>
          </a:p>
          <a:p>
            <a:pPr>
              <a:defRPr/>
            </a:pPr>
            <a:r>
              <a:rPr lang="en-US">
                <a:cs typeface="+mn-cs"/>
              </a:rPr>
              <a:t>    return -1; </a:t>
            </a:r>
          </a:p>
          <a:p>
            <a:pPr>
              <a:defRPr/>
            </a:pPr>
            <a:r>
              <a:rPr lang="en-US">
                <a:cs typeface="+mn-cs"/>
              </a:rPr>
              <a:t>  return clientfd; </a:t>
            </a:r>
          </a:p>
          <a:p>
            <a:pPr>
              <a:defRPr/>
            </a:pPr>
            <a:r>
              <a:rPr lang="en-US">
                <a:cs typeface="+mn-cs"/>
              </a:rPr>
              <a:t>} </a:t>
            </a:r>
          </a:p>
        </p:txBody>
      </p:sp>
      <p:sp>
        <p:nvSpPr>
          <p:cNvPr id="726021" name="Text Box 5"/>
          <p:cNvSpPr txBox="1">
            <a:spLocks noChangeArrowheads="1"/>
          </p:cNvSpPr>
          <p:nvPr/>
        </p:nvSpPr>
        <p:spPr bwMode="auto">
          <a:xfrm>
            <a:off x="5715000" y="1295400"/>
            <a:ext cx="3276600" cy="13271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Helvetica" charset="0"/>
                <a:cs typeface="+mn-cs"/>
              </a:rPr>
              <a:t>This function opens a connection from the client to the server at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hostname:port</a:t>
            </a: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Details follow on next few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158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A Client-Server Transaction</a:t>
            </a:r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1600200" y="3840163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Client</a:t>
            </a:r>
          </a:p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process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H="1">
            <a:off x="2697163" y="40259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5181600" y="3840163"/>
            <a:ext cx="1203325" cy="796925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Server</a:t>
            </a:r>
          </a:p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process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2668588" y="3671888"/>
            <a:ext cx="2408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1. Client sends request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227763" y="4432300"/>
            <a:ext cx="10985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2. Server </a:t>
            </a:r>
          </a:p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handles</a:t>
            </a:r>
          </a:p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request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>
            <a:off x="2709863" y="4470400"/>
            <a:ext cx="25606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662238" y="4483100"/>
            <a:ext cx="2646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3. Server sends response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769938" y="4422775"/>
            <a:ext cx="1087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4. Client </a:t>
            </a:r>
          </a:p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handles</a:t>
            </a:r>
          </a:p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response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388100" y="4244975"/>
            <a:ext cx="836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7224713" y="3941763"/>
            <a:ext cx="1089025" cy="569912"/>
          </a:xfrm>
          <a:prstGeom prst="flowChartMagneticDisk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Resource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05581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Every network application is based on the client-server model:</a:t>
            </a:r>
          </a:p>
          <a:p>
            <a:pPr lvl="1" eaLnBrk="1" hangingPunct="1">
              <a:defRPr/>
            </a:pPr>
            <a:r>
              <a:rPr lang="en-US" smtClean="0"/>
              <a:t>A </a:t>
            </a:r>
            <a:r>
              <a:rPr lang="en-US" i="1" smtClean="0">
                <a:solidFill>
                  <a:srgbClr val="FF0000"/>
                </a:solidFill>
              </a:rPr>
              <a:t>server</a:t>
            </a:r>
            <a:r>
              <a:rPr lang="en-US" smtClean="0"/>
              <a:t> process and one or more </a:t>
            </a:r>
            <a:r>
              <a:rPr lang="en-US" i="1" smtClean="0">
                <a:solidFill>
                  <a:srgbClr val="FF0000"/>
                </a:solidFill>
              </a:rPr>
              <a:t>client</a:t>
            </a:r>
            <a:r>
              <a:rPr lang="en-US" i="1" smtClean="0"/>
              <a:t> </a:t>
            </a:r>
            <a:r>
              <a:rPr lang="en-US" smtClean="0"/>
              <a:t>processes</a:t>
            </a:r>
          </a:p>
          <a:p>
            <a:pPr lvl="1" eaLnBrk="1" hangingPunct="1">
              <a:defRPr/>
            </a:pPr>
            <a:r>
              <a:rPr lang="en-US" smtClean="0"/>
              <a:t>Server manages some </a:t>
            </a:r>
            <a:r>
              <a:rPr lang="en-US" i="1" smtClean="0">
                <a:solidFill>
                  <a:srgbClr val="FF0000"/>
                </a:solidFill>
              </a:rPr>
              <a:t>resource</a:t>
            </a:r>
            <a:r>
              <a:rPr lang="en-US" smtClean="0"/>
              <a:t>.</a:t>
            </a:r>
          </a:p>
          <a:p>
            <a:pPr lvl="1" eaLnBrk="1" hangingPunct="1">
              <a:defRPr/>
            </a:pPr>
            <a:r>
              <a:rPr lang="en-US" smtClean="0"/>
              <a:t>Server provides</a:t>
            </a:r>
            <a:r>
              <a:rPr lang="en-US" i="1" smtClean="0"/>
              <a:t> </a:t>
            </a:r>
            <a:r>
              <a:rPr lang="en-US" i="1" smtClean="0">
                <a:solidFill>
                  <a:srgbClr val="FF0000"/>
                </a:solidFill>
              </a:rPr>
              <a:t>service</a:t>
            </a:r>
            <a:r>
              <a:rPr lang="en-US" smtClean="0"/>
              <a:t> by manipulating resource for clients.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1279525" y="5562600"/>
            <a:ext cx="6497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>
                <a:latin typeface="Helvetica" charset="0"/>
                <a:cs typeface="+mn-cs"/>
              </a:rPr>
              <a:t>Note: clients and servers are processes running on hosts </a:t>
            </a:r>
          </a:p>
          <a:p>
            <a:pPr>
              <a:defRPr/>
            </a:pPr>
            <a:r>
              <a:rPr lang="en-US" sz="1800" i="1">
                <a:latin typeface="Helvetica" charset="0"/>
                <a:cs typeface="+mn-cs"/>
              </a:rPr>
              <a:t>(can be the same or different hosts).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52425"/>
            <a:ext cx="83820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Client: </a:t>
            </a:r>
            <a:r>
              <a:rPr lang="en-US" smtClean="0">
                <a:latin typeface="Courier New" charset="0"/>
                <a:cs typeface="+mj-cs"/>
              </a:rPr>
              <a:t>open_clientfd</a:t>
            </a:r>
            <a:r>
              <a:rPr lang="en-US" smtClean="0">
                <a:cs typeface="+mj-cs"/>
              </a:rPr>
              <a:t> </a:t>
            </a:r>
            <a:r>
              <a:rPr lang="en-US" smtClean="0">
                <a:latin typeface="Courier New" charset="0"/>
                <a:cs typeface="+mj-cs"/>
              </a:rPr>
              <a:t>(socket)</a:t>
            </a:r>
            <a:endParaRPr lang="en-US" smtClean="0">
              <a:cs typeface="+mj-cs"/>
            </a:endParaRPr>
          </a:p>
        </p:txBody>
      </p:sp>
      <p:sp>
        <p:nvSpPr>
          <p:cNvPr id="727044" name="Text Box 4"/>
          <p:cNvSpPr txBox="1">
            <a:spLocks noChangeArrowheads="1"/>
          </p:cNvSpPr>
          <p:nvPr/>
        </p:nvSpPr>
        <p:spPr bwMode="auto">
          <a:xfrm>
            <a:off x="381000" y="3810000"/>
            <a:ext cx="6781800" cy="15716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int clientfd;  /* socket descriptor */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if ((clientfd = socket(AF_INET, SOCK_STREAM, 0)) &lt; 0) </a:t>
            </a:r>
          </a:p>
          <a:p>
            <a:pPr>
              <a:defRPr/>
            </a:pPr>
            <a:r>
              <a:rPr lang="en-US">
                <a:cs typeface="+mn-cs"/>
              </a:rPr>
              <a:t>    return -1; /* check errno for cause of error */ 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... (more)</a:t>
            </a:r>
          </a:p>
        </p:txBody>
      </p:sp>
      <p:sp>
        <p:nvSpPr>
          <p:cNvPr id="727045" name="Rectangle 5"/>
          <p:cNvSpPr>
            <a:spLocks noChangeArrowheads="1"/>
          </p:cNvSpPr>
          <p:nvPr/>
        </p:nvSpPr>
        <p:spPr bwMode="auto">
          <a:xfrm>
            <a:off x="381000" y="1820863"/>
            <a:ext cx="8763000" cy="145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socket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 creates a socket descriptor on the client.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charset="0"/>
              <a:buChar char="n"/>
              <a:defRPr/>
            </a:pPr>
            <a:r>
              <a:rPr lang="en-US" sz="2000">
                <a:cs typeface="+mn-cs"/>
              </a:rPr>
              <a:t>AF_INET</a:t>
            </a:r>
            <a:r>
              <a:rPr lang="en-US" sz="2000">
                <a:latin typeface="Helvetica" charset="0"/>
                <a:cs typeface="+mn-cs"/>
              </a:rPr>
              <a:t>: indicates that the socket is associated with Internet protocols.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charset="0"/>
              <a:buChar char="n"/>
              <a:defRPr/>
            </a:pPr>
            <a:r>
              <a:rPr lang="en-US" sz="2000">
                <a:cs typeface="+mn-cs"/>
              </a:rPr>
              <a:t>SOCK_STREAM</a:t>
            </a:r>
            <a:r>
              <a:rPr lang="en-US" sz="2000">
                <a:latin typeface="Helvetica" charset="0"/>
                <a:cs typeface="+mn-cs"/>
              </a:rPr>
              <a:t>: selects a reliable byte stream connection.</a:t>
            </a: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charset="0"/>
              <a:buChar char="n"/>
              <a:defRPr/>
            </a:pPr>
            <a:endParaRPr lang="en-US" sz="2000">
              <a:latin typeface="Helvetica" charset="0"/>
              <a:cs typeface="+mn-cs"/>
            </a:endParaRPr>
          </a:p>
          <a:p>
            <a:pPr marL="744538" lvl="1" indent="-246063" eaLnBrk="1" hangingPunct="1">
              <a:lnSpc>
                <a:spcPct val="9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charset="0"/>
              <a:buChar char="n"/>
              <a:defRPr/>
            </a:pPr>
            <a:endParaRPr lang="en-US" sz="2000">
              <a:latin typeface="Helvetica" charset="0"/>
              <a:cs typeface="+mn-cs"/>
            </a:endParaRPr>
          </a:p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  <a:cs typeface="+mn-cs"/>
            </a:endParaRPr>
          </a:p>
          <a:p>
            <a:pPr marL="385763" indent="-385763" eaLnBrk="1" hangingPunct="1">
              <a:lnSpc>
                <a:spcPct val="8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153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Client: </a:t>
            </a:r>
            <a:r>
              <a:rPr lang="en-US" smtClean="0">
                <a:latin typeface="Courier New" charset="0"/>
                <a:cs typeface="+mj-cs"/>
              </a:rPr>
              <a:t>open_clientfd</a:t>
            </a:r>
            <a:r>
              <a:rPr lang="en-US" smtClean="0">
                <a:cs typeface="+mj-cs"/>
              </a:rPr>
              <a:t> </a:t>
            </a:r>
            <a:br>
              <a:rPr lang="en-US" smtClean="0">
                <a:cs typeface="+mj-cs"/>
              </a:rPr>
            </a:br>
            <a:r>
              <a:rPr lang="en-US" smtClean="0">
                <a:latin typeface="Courier New" charset="0"/>
                <a:cs typeface="+mj-cs"/>
              </a:rPr>
              <a:t>(gethostbyname)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600200"/>
            <a:ext cx="8255000" cy="526573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The client then builds the server</a:t>
            </a:r>
            <a:r>
              <a:rPr lang="ja-JP" altLang="en-US" smtClean="0">
                <a:latin typeface="Arial"/>
                <a:cs typeface="+mn-cs"/>
              </a:rPr>
              <a:t>’</a:t>
            </a:r>
            <a:r>
              <a:rPr lang="en-US" smtClean="0">
                <a:cs typeface="+mn-cs"/>
              </a:rPr>
              <a:t>s Internet address.</a:t>
            </a:r>
          </a:p>
        </p:txBody>
      </p:sp>
      <p:sp>
        <p:nvSpPr>
          <p:cNvPr id="728068" name="Text Box 4"/>
          <p:cNvSpPr txBox="1">
            <a:spLocks noChangeArrowheads="1"/>
          </p:cNvSpPr>
          <p:nvPr/>
        </p:nvSpPr>
        <p:spPr bwMode="auto">
          <a:xfrm>
            <a:off x="381000" y="2247900"/>
            <a:ext cx="7269163" cy="37719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int clientfd;                  /* socket descriptor */</a:t>
            </a:r>
          </a:p>
          <a:p>
            <a:pPr>
              <a:defRPr/>
            </a:pPr>
            <a:r>
              <a:rPr lang="en-US">
                <a:cs typeface="+mn-cs"/>
              </a:rPr>
              <a:t>struct hostent *hp;            /* DNS host entry */</a:t>
            </a:r>
          </a:p>
          <a:p>
            <a:pPr>
              <a:defRPr/>
            </a:pPr>
            <a:r>
              <a:rPr lang="en-US">
                <a:cs typeface="+mn-cs"/>
              </a:rPr>
              <a:t>struct sockaddr_in serveraddr; /* server</a:t>
            </a:r>
            <a:r>
              <a:rPr lang="ja-JP" altLang="en-US">
                <a:latin typeface="Arial"/>
                <a:cs typeface="+mn-cs"/>
              </a:rPr>
              <a:t>’</a:t>
            </a:r>
            <a:r>
              <a:rPr lang="en-US">
                <a:cs typeface="+mn-cs"/>
              </a:rPr>
              <a:t>s IP address */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...</a:t>
            </a:r>
          </a:p>
          <a:p>
            <a:pPr>
              <a:defRPr/>
            </a:pPr>
            <a:r>
              <a:rPr lang="en-US">
                <a:cs typeface="+mn-cs"/>
              </a:rPr>
              <a:t>   </a:t>
            </a:r>
          </a:p>
          <a:p>
            <a:pPr>
              <a:defRPr/>
            </a:pPr>
            <a:r>
              <a:rPr lang="en-US">
                <a:cs typeface="+mn-cs"/>
              </a:rPr>
              <a:t>/* fill in the server's IP address and port */</a:t>
            </a:r>
          </a:p>
          <a:p>
            <a:pPr>
              <a:defRPr/>
            </a:pPr>
            <a:r>
              <a:rPr lang="en-US">
                <a:cs typeface="+mn-cs"/>
              </a:rPr>
              <a:t>if ((hp = gethostbyname(hostname)) == NULL) </a:t>
            </a:r>
          </a:p>
          <a:p>
            <a:pPr>
              <a:defRPr/>
            </a:pPr>
            <a:r>
              <a:rPr lang="en-US">
                <a:cs typeface="+mn-cs"/>
              </a:rPr>
              <a:t>    return -2; /* check h_errno for cause of error */ </a:t>
            </a:r>
          </a:p>
          <a:p>
            <a:pPr>
              <a:defRPr/>
            </a:pPr>
            <a:r>
              <a:rPr lang="en-US">
                <a:cs typeface="+mn-cs"/>
              </a:rPr>
              <a:t>bzero((char *) &amp;serveraddr, sizeof(serveraddr)); </a:t>
            </a:r>
          </a:p>
          <a:p>
            <a:pPr>
              <a:defRPr/>
            </a:pPr>
            <a:r>
              <a:rPr lang="en-US">
                <a:cs typeface="+mn-cs"/>
              </a:rPr>
              <a:t>serveraddr.sin_family = AF_INET; </a:t>
            </a:r>
          </a:p>
          <a:p>
            <a:pPr>
              <a:defRPr/>
            </a:pPr>
            <a:r>
              <a:rPr lang="en-US">
                <a:cs typeface="+mn-cs"/>
              </a:rPr>
              <a:t>bcopy((char *)hp-&gt;h_addr,  </a:t>
            </a:r>
          </a:p>
          <a:p>
            <a:pPr>
              <a:defRPr/>
            </a:pPr>
            <a:r>
              <a:rPr lang="en-US">
                <a:cs typeface="+mn-cs"/>
              </a:rPr>
              <a:t>      (char *)&amp;serveraddr.sin_addr.s_addr, hp-&gt;h_length); </a:t>
            </a:r>
          </a:p>
          <a:p>
            <a:pPr>
              <a:defRPr/>
            </a:pPr>
            <a:r>
              <a:rPr lang="en-US">
                <a:cs typeface="+mn-cs"/>
              </a:rPr>
              <a:t>serveraddr.sin_port = htons(port); </a:t>
            </a:r>
          </a:p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7597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Client: </a:t>
            </a:r>
            <a:r>
              <a:rPr lang="en-US" smtClean="0">
                <a:latin typeface="Courier New" charset="0"/>
                <a:cs typeface="+mj-cs"/>
              </a:rPr>
              <a:t>open_clientfd</a:t>
            </a:r>
            <a:r>
              <a:rPr lang="en-US" smtClean="0">
                <a:cs typeface="+mj-cs"/>
              </a:rPr>
              <a:t> </a:t>
            </a:r>
            <a:br>
              <a:rPr lang="en-US" smtClean="0">
                <a:cs typeface="+mj-cs"/>
              </a:rPr>
            </a:br>
            <a:r>
              <a:rPr lang="en-US" smtClean="0">
                <a:latin typeface="Courier New" charset="0"/>
                <a:cs typeface="+mj-cs"/>
              </a:rPr>
              <a:t>(connect)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Finally the client creates a connection with the server.</a:t>
            </a:r>
          </a:p>
          <a:p>
            <a:pPr lvl="1" eaLnBrk="1" hangingPunct="1">
              <a:defRPr/>
            </a:pPr>
            <a:r>
              <a:rPr lang="en-US" smtClean="0"/>
              <a:t>Client process suspends (blocks) until the connection is created.</a:t>
            </a:r>
          </a:p>
          <a:p>
            <a:pPr lvl="1" eaLnBrk="1" hangingPunct="1">
              <a:defRPr/>
            </a:pPr>
            <a:r>
              <a:rPr lang="en-US" smtClean="0"/>
              <a:t>After resuming, the client is ready to begin exchanging messages with the server via Unix I/O calls on descriptor </a:t>
            </a:r>
            <a:r>
              <a:rPr lang="en-US" smtClean="0">
                <a:latin typeface="Courier New" charset="0"/>
              </a:rPr>
              <a:t>sockfd.</a:t>
            </a:r>
            <a:endParaRPr lang="en-US" smtClean="0"/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  <p:sp>
        <p:nvSpPr>
          <p:cNvPr id="729092" name="Text Box 4"/>
          <p:cNvSpPr txBox="1">
            <a:spLocks noChangeArrowheads="1"/>
          </p:cNvSpPr>
          <p:nvPr/>
        </p:nvSpPr>
        <p:spPr bwMode="auto">
          <a:xfrm>
            <a:off x="455613" y="3429000"/>
            <a:ext cx="8488362" cy="230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  int clientfd;                    /* socket descriptor */</a:t>
            </a:r>
          </a:p>
          <a:p>
            <a:pPr>
              <a:defRPr/>
            </a:pPr>
            <a:r>
              <a:rPr lang="en-US">
                <a:cs typeface="+mn-cs"/>
              </a:rPr>
              <a:t>  struct sockaddr_in serveraddr;   /* server address */</a:t>
            </a:r>
          </a:p>
          <a:p>
            <a:pPr>
              <a:defRPr/>
            </a:pPr>
            <a:r>
              <a:rPr lang="en-US">
                <a:cs typeface="+mn-cs"/>
              </a:rPr>
              <a:t>  typedef struct sockaddr SA;      /* generic sockaddr */</a:t>
            </a:r>
            <a:endParaRPr lang="en-US" sz="2400" b="0">
              <a:latin typeface="Times" charset="0"/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...</a:t>
            </a:r>
          </a:p>
          <a:p>
            <a:pPr>
              <a:defRPr/>
            </a:pPr>
            <a:r>
              <a:rPr lang="en-US">
                <a:cs typeface="+mn-cs"/>
              </a:rPr>
              <a:t>  /* Establish a connection with the server */ </a:t>
            </a:r>
          </a:p>
          <a:p>
            <a:pPr>
              <a:defRPr/>
            </a:pPr>
            <a:r>
              <a:rPr lang="en-US">
                <a:cs typeface="+mn-cs"/>
              </a:rPr>
              <a:t>  if (connect(clientfd, (SA *)&amp;serveraddr, sizeof(serveraddr)) &lt; 0) </a:t>
            </a:r>
          </a:p>
          <a:p>
            <a:pPr>
              <a:defRPr/>
            </a:pPr>
            <a:r>
              <a:rPr lang="en-US">
                <a:cs typeface="+mn-cs"/>
              </a:rPr>
              <a:t>    return -1; </a:t>
            </a:r>
          </a:p>
          <a:p>
            <a:pPr>
              <a:defRPr/>
            </a:pPr>
            <a:r>
              <a:rPr lang="en-US">
                <a:cs typeface="+mn-cs"/>
              </a:rPr>
              <a:t>  return clientfd;</a:t>
            </a:r>
          </a:p>
          <a:p>
            <a:pPr>
              <a:defRPr/>
            </a:pPr>
            <a:r>
              <a:rPr lang="en-US">
                <a:cs typeface="+mn-cs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Main Routine</a:t>
            </a:r>
          </a:p>
        </p:txBody>
      </p:sp>
      <p:sp>
        <p:nvSpPr>
          <p:cNvPr id="730115" name="Rectangle 3"/>
          <p:cNvSpPr>
            <a:spLocks noChangeArrowheads="1"/>
          </p:cNvSpPr>
          <p:nvPr/>
        </p:nvSpPr>
        <p:spPr bwMode="auto">
          <a:xfrm>
            <a:off x="304800" y="990600"/>
            <a:ext cx="8610600" cy="5238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int main(int argc, char **argv) {</a:t>
            </a:r>
          </a:p>
          <a:p>
            <a:pPr>
              <a:defRPr/>
            </a:pPr>
            <a:r>
              <a:rPr lang="en-US">
                <a:cs typeface="+mn-cs"/>
              </a:rPr>
              <a:t>    int listenfd, connfd, port, clientlen;</a:t>
            </a:r>
          </a:p>
          <a:p>
            <a:pPr>
              <a:defRPr/>
            </a:pPr>
            <a:r>
              <a:rPr lang="en-US">
                <a:cs typeface="+mn-cs"/>
              </a:rPr>
              <a:t>    struct sockaddr_in clientaddr;</a:t>
            </a:r>
          </a:p>
          <a:p>
            <a:pPr>
              <a:defRPr/>
            </a:pPr>
            <a:r>
              <a:rPr lang="en-US">
                <a:cs typeface="+mn-cs"/>
              </a:rPr>
              <a:t>    struct hostent *hp;</a:t>
            </a:r>
          </a:p>
          <a:p>
            <a:pPr>
              <a:defRPr/>
            </a:pPr>
            <a:r>
              <a:rPr lang="en-US">
                <a:cs typeface="+mn-cs"/>
              </a:rPr>
              <a:t>    char *haddrp;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    port = atoi(argv[1]); /* the server listens on a port passed </a:t>
            </a:r>
          </a:p>
          <a:p>
            <a:pPr>
              <a:defRPr/>
            </a:pPr>
            <a:r>
              <a:rPr lang="en-US">
                <a:cs typeface="+mn-cs"/>
              </a:rPr>
              <a:t>                             on the command line */</a:t>
            </a:r>
          </a:p>
          <a:p>
            <a:pPr>
              <a:defRPr/>
            </a:pPr>
            <a:r>
              <a:rPr lang="en-US">
                <a:cs typeface="+mn-cs"/>
              </a:rPr>
              <a:t>    listenfd = open_listenfd(port); 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    while (1) {</a:t>
            </a:r>
          </a:p>
          <a:p>
            <a:pPr>
              <a:defRPr/>
            </a:pPr>
            <a:r>
              <a:rPr lang="en-US">
                <a:cs typeface="+mn-cs"/>
              </a:rPr>
              <a:t>        clientlen = sizeof(clientaddr); </a:t>
            </a:r>
          </a:p>
          <a:p>
            <a:pPr>
              <a:defRPr/>
            </a:pPr>
            <a:r>
              <a:rPr lang="en-US">
                <a:cs typeface="+mn-cs"/>
              </a:rPr>
              <a:t>        connfd = Accept(listenfd, (SA *)&amp;clientaddr, &amp;clientlen);</a:t>
            </a:r>
          </a:p>
          <a:p>
            <a:pPr>
              <a:defRPr/>
            </a:pPr>
            <a:r>
              <a:rPr lang="en-US">
                <a:cs typeface="+mn-cs"/>
              </a:rPr>
              <a:t>        hp = Gethostbyaddr((const char *)&amp;clientaddr.sin_addr.s_addr,</a:t>
            </a:r>
          </a:p>
          <a:p>
            <a:pPr>
              <a:defRPr/>
            </a:pPr>
            <a:r>
              <a:rPr lang="en-US">
                <a:cs typeface="+mn-cs"/>
              </a:rPr>
              <a:t>                        sizeof(clientaddr.sin_addr.s_addr), AF_INET);</a:t>
            </a:r>
          </a:p>
          <a:p>
            <a:pPr>
              <a:defRPr/>
            </a:pPr>
            <a:r>
              <a:rPr lang="en-US">
                <a:cs typeface="+mn-cs"/>
              </a:rPr>
              <a:t>        haddrp = inet_ntoa(clientaddr.sin_addr);</a:t>
            </a:r>
          </a:p>
          <a:p>
            <a:pPr>
              <a:defRPr/>
            </a:pPr>
            <a:r>
              <a:rPr lang="en-US">
                <a:cs typeface="+mn-cs"/>
              </a:rPr>
              <a:t>        printf("server connected to %s (%s)\n", hp-&gt;h_name, haddrp);</a:t>
            </a:r>
          </a:p>
          <a:p>
            <a:pPr>
              <a:defRPr/>
            </a:pPr>
            <a:r>
              <a:rPr lang="en-US">
                <a:cs typeface="+mn-cs"/>
              </a:rPr>
              <a:t>        echo(connfd);</a:t>
            </a:r>
          </a:p>
          <a:p>
            <a:pPr>
              <a:defRPr/>
            </a:pPr>
            <a:r>
              <a:rPr lang="en-US">
                <a:cs typeface="+mn-cs"/>
              </a:rPr>
              <a:t>        Close(connfd);</a:t>
            </a:r>
          </a:p>
          <a:p>
            <a:pPr>
              <a:defRPr/>
            </a:pPr>
            <a:r>
              <a:rPr lang="en-US">
                <a:cs typeface="+mn-cs"/>
              </a:rPr>
              <a:t>    }</a:t>
            </a:r>
          </a:p>
          <a:p>
            <a:pPr>
              <a:defRPr/>
            </a:pPr>
            <a:r>
              <a:rPr lang="en-US">
                <a:cs typeface="+mn-cs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open_listenfd</a:t>
            </a:r>
            <a:endParaRPr lang="en-US" smtClean="0">
              <a:cs typeface="+mj-cs"/>
            </a:endParaRPr>
          </a:p>
        </p:txBody>
      </p:sp>
      <p:sp>
        <p:nvSpPr>
          <p:cNvPr id="731139" name="Rectangle 3"/>
          <p:cNvSpPr>
            <a:spLocks noChangeArrowheads="1"/>
          </p:cNvSpPr>
          <p:nvPr/>
        </p:nvSpPr>
        <p:spPr bwMode="auto">
          <a:xfrm>
            <a:off x="609600" y="1231900"/>
            <a:ext cx="7878763" cy="37719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int open_listenfd(int port)  </a:t>
            </a:r>
          </a:p>
          <a:p>
            <a:pPr>
              <a:defRPr/>
            </a:pPr>
            <a:r>
              <a:rPr lang="en-US">
                <a:cs typeface="+mn-cs"/>
              </a:rPr>
              <a:t>{ </a:t>
            </a:r>
          </a:p>
          <a:p>
            <a:pPr>
              <a:defRPr/>
            </a:pPr>
            <a:r>
              <a:rPr lang="en-US">
                <a:cs typeface="+mn-cs"/>
              </a:rPr>
              <a:t>    int listenfd, optval=1; </a:t>
            </a:r>
          </a:p>
          <a:p>
            <a:pPr>
              <a:defRPr/>
            </a:pPr>
            <a:r>
              <a:rPr lang="en-US">
                <a:cs typeface="+mn-cs"/>
              </a:rPr>
              <a:t>    struct sockaddr_in serveraddr; </a:t>
            </a:r>
          </a:p>
          <a:p>
            <a:pPr>
              <a:defRPr/>
            </a:pPr>
            <a:r>
              <a:rPr lang="en-US">
                <a:cs typeface="+mn-cs"/>
              </a:rPr>
              <a:t>   </a:t>
            </a:r>
          </a:p>
          <a:p>
            <a:pPr>
              <a:defRPr/>
            </a:pPr>
            <a:r>
              <a:rPr lang="en-US">
                <a:cs typeface="+mn-cs"/>
              </a:rPr>
              <a:t>    /* Create a socket descriptor */ </a:t>
            </a:r>
          </a:p>
          <a:p>
            <a:pPr>
              <a:defRPr/>
            </a:pPr>
            <a:r>
              <a:rPr lang="en-US">
                <a:cs typeface="+mn-cs"/>
              </a:rPr>
              <a:t>    if ((listenfd = socket(AF_INET, SOCK_STREAM, 0)) &lt; 0) </a:t>
            </a:r>
          </a:p>
          <a:p>
            <a:pPr>
              <a:defRPr/>
            </a:pPr>
            <a:r>
              <a:rPr lang="en-US">
                <a:cs typeface="+mn-cs"/>
              </a:rPr>
              <a:t>        return -1; </a:t>
            </a:r>
          </a:p>
          <a:p>
            <a:pPr>
              <a:defRPr/>
            </a:pPr>
            <a:r>
              <a:rPr lang="en-US">
                <a:cs typeface="+mn-cs"/>
              </a:rPr>
              <a:t>  </a:t>
            </a:r>
          </a:p>
          <a:p>
            <a:pPr>
              <a:defRPr/>
            </a:pPr>
            <a:r>
              <a:rPr lang="en-US">
                <a:cs typeface="+mn-cs"/>
              </a:rPr>
              <a:t>    /* Eliminates "Address already in use" error from bind. */ </a:t>
            </a:r>
          </a:p>
          <a:p>
            <a:pPr>
              <a:defRPr/>
            </a:pPr>
            <a:r>
              <a:rPr lang="en-US">
                <a:cs typeface="+mn-cs"/>
              </a:rPr>
              <a:t>    if (setsockopt(listenfd, SOL_SOCKET, SO_REUSEADDR,  </a:t>
            </a:r>
          </a:p>
          <a:p>
            <a:pPr>
              <a:defRPr/>
            </a:pPr>
            <a:r>
              <a:rPr lang="en-US">
                <a:cs typeface="+mn-cs"/>
              </a:rPr>
              <a:t>                   (const void *)&amp;optval , sizeof(int)) &lt; 0) </a:t>
            </a:r>
          </a:p>
          <a:p>
            <a:pPr>
              <a:defRPr/>
            </a:pPr>
            <a:r>
              <a:rPr lang="en-US">
                <a:cs typeface="+mn-cs"/>
              </a:rPr>
              <a:t>        return -1; 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... (more)   </a:t>
            </a:r>
          </a:p>
        </p:txBody>
      </p:sp>
      <p:sp>
        <p:nvSpPr>
          <p:cNvPr id="731142" name="Text Box 6"/>
          <p:cNvSpPr txBox="1">
            <a:spLocks noChangeArrowheads="1"/>
          </p:cNvSpPr>
          <p:nvPr/>
        </p:nvSpPr>
        <p:spPr bwMode="auto">
          <a:xfrm>
            <a:off x="5715000" y="1295400"/>
            <a:ext cx="3276600" cy="10826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Helvetica" charset="0"/>
                <a:cs typeface="+mn-cs"/>
              </a:rPr>
              <a:t>This function opens a connection on the server </a:t>
            </a: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Details follow on next few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96043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open_listenfd</a:t>
            </a:r>
            <a:br>
              <a:rPr lang="en-US" smtClean="0">
                <a:latin typeface="Courier New" charset="0"/>
                <a:cs typeface="+mj-cs"/>
              </a:rPr>
            </a:br>
            <a:r>
              <a:rPr lang="en-US" smtClean="0">
                <a:latin typeface="Courier New" charset="0"/>
                <a:cs typeface="+mj-cs"/>
              </a:rPr>
              <a:t> </a:t>
            </a:r>
            <a:r>
              <a:rPr lang="en-US" smtClean="0">
                <a:cs typeface="+mj-cs"/>
              </a:rPr>
              <a:t>(cont)</a:t>
            </a:r>
            <a:endParaRPr lang="en-US" smtClean="0">
              <a:latin typeface="Courier New" charset="0"/>
              <a:cs typeface="+mj-cs"/>
            </a:endParaRPr>
          </a:p>
        </p:txBody>
      </p:sp>
      <p:sp>
        <p:nvSpPr>
          <p:cNvPr id="732163" name="Rectangle 3"/>
          <p:cNvSpPr>
            <a:spLocks noChangeArrowheads="1"/>
          </p:cNvSpPr>
          <p:nvPr/>
        </p:nvSpPr>
        <p:spPr bwMode="auto">
          <a:xfrm>
            <a:off x="381000" y="1524000"/>
            <a:ext cx="8366125" cy="45053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...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  /* Listenfd will be an endpoint for all requests to port </a:t>
            </a:r>
          </a:p>
          <a:p>
            <a:pPr>
              <a:defRPr/>
            </a:pPr>
            <a:r>
              <a:rPr lang="en-US">
                <a:cs typeface="+mn-cs"/>
              </a:rPr>
              <a:t>       on any IP address for this host */ </a:t>
            </a:r>
          </a:p>
          <a:p>
            <a:pPr>
              <a:defRPr/>
            </a:pPr>
            <a:r>
              <a:rPr lang="en-US">
                <a:cs typeface="+mn-cs"/>
              </a:rPr>
              <a:t>    bzero((char *) &amp;serveraddr, sizeof(serveraddr)); </a:t>
            </a:r>
          </a:p>
          <a:p>
            <a:pPr>
              <a:defRPr/>
            </a:pPr>
            <a:r>
              <a:rPr lang="en-US">
                <a:cs typeface="+mn-cs"/>
              </a:rPr>
              <a:t>    serveraddr.sin_family = AF_INET;  </a:t>
            </a:r>
          </a:p>
          <a:p>
            <a:pPr>
              <a:defRPr/>
            </a:pPr>
            <a:r>
              <a:rPr lang="en-US">
                <a:cs typeface="+mn-cs"/>
              </a:rPr>
              <a:t>    serveraddr.sin_addr.s_addr = htonl(INADDR_ANY);  </a:t>
            </a:r>
          </a:p>
          <a:p>
            <a:pPr>
              <a:defRPr/>
            </a:pPr>
            <a:r>
              <a:rPr lang="en-US">
                <a:cs typeface="+mn-cs"/>
              </a:rPr>
              <a:t>    serveraddr.sin_port = htons((unsigned short)port);  </a:t>
            </a:r>
          </a:p>
          <a:p>
            <a:pPr>
              <a:defRPr/>
            </a:pPr>
            <a:r>
              <a:rPr lang="en-US">
                <a:cs typeface="+mn-cs"/>
              </a:rPr>
              <a:t>    if (bind(listenfd, (SA *)&amp;serveraddr, sizeof(serveraddr)) &lt; 0) </a:t>
            </a:r>
          </a:p>
          <a:p>
            <a:pPr>
              <a:defRPr/>
            </a:pPr>
            <a:r>
              <a:rPr lang="en-US">
                <a:cs typeface="+mn-cs"/>
              </a:rPr>
              <a:t>        return -1; 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    /* Make it a listening socket ready to accept </a:t>
            </a:r>
          </a:p>
          <a:p>
            <a:pPr>
              <a:defRPr/>
            </a:pPr>
            <a:r>
              <a:rPr lang="en-US">
                <a:cs typeface="+mn-cs"/>
              </a:rPr>
              <a:t>       connection requests */ </a:t>
            </a:r>
          </a:p>
          <a:p>
            <a:pPr>
              <a:defRPr/>
            </a:pPr>
            <a:r>
              <a:rPr lang="en-US">
                <a:cs typeface="+mn-cs"/>
              </a:rPr>
              <a:t>    if (listen(listenfd, LISTENQ) &lt; 0) </a:t>
            </a:r>
          </a:p>
          <a:p>
            <a:pPr>
              <a:defRPr/>
            </a:pPr>
            <a:r>
              <a:rPr lang="en-US">
                <a:cs typeface="+mn-cs"/>
              </a:rPr>
              <a:t>        return -1; 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   return listenfd; </a:t>
            </a:r>
          </a:p>
          <a:p>
            <a:pPr>
              <a:defRPr/>
            </a:pPr>
            <a:r>
              <a:rPr lang="en-US">
                <a:cs typeface="+mn-cs"/>
              </a:rPr>
              <a:t>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68463"/>
            <a:ext cx="8763000" cy="1455737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mtClean="0">
                <a:latin typeface="Courier New" charset="0"/>
                <a:cs typeface="+mn-cs"/>
              </a:rPr>
              <a:t>socket</a:t>
            </a:r>
            <a:r>
              <a:rPr lang="en-US" smtClean="0">
                <a:cs typeface="+mn-cs"/>
              </a:rPr>
              <a:t> creates a socket descriptor on the server.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latin typeface="Courier New" charset="0"/>
              </a:rPr>
              <a:t>AF_INET</a:t>
            </a:r>
            <a:r>
              <a:rPr lang="en-US" smtClean="0"/>
              <a:t>: indicates that the socket is associated with Internet protocols.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latin typeface="Courier New" charset="0"/>
              </a:rPr>
              <a:t>SOCK_STREAM</a:t>
            </a:r>
            <a:r>
              <a:rPr lang="en-US" smtClean="0"/>
              <a:t>: selects a reliable byte stream connection.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85000"/>
              </a:lnSpc>
              <a:defRPr/>
            </a:pPr>
            <a:endParaRPr lang="en-US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n-US" smtClean="0">
              <a:cs typeface="+mn-cs"/>
            </a:endParaRPr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7851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open_listenfd</a:t>
            </a:r>
            <a:r>
              <a:rPr lang="en-US" smtClean="0">
                <a:cs typeface="+mj-cs"/>
              </a:rPr>
              <a:t/>
            </a:r>
            <a:br>
              <a:rPr lang="en-US" smtClean="0">
                <a:cs typeface="+mj-cs"/>
              </a:rPr>
            </a:br>
            <a:r>
              <a:rPr lang="en-US" smtClean="0">
                <a:latin typeface="Courier New" charset="0"/>
                <a:cs typeface="+mj-cs"/>
              </a:rPr>
              <a:t>(socket)</a:t>
            </a:r>
          </a:p>
        </p:txBody>
      </p:sp>
      <p:sp>
        <p:nvSpPr>
          <p:cNvPr id="733188" name="Text Box 4"/>
          <p:cNvSpPr txBox="1">
            <a:spLocks noChangeArrowheads="1"/>
          </p:cNvSpPr>
          <p:nvPr/>
        </p:nvSpPr>
        <p:spPr bwMode="auto">
          <a:xfrm>
            <a:off x="522288" y="3263900"/>
            <a:ext cx="6781800" cy="1327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int listenfd; /* listening socket descriptor */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/* Create a socket descriptor */ </a:t>
            </a:r>
          </a:p>
          <a:p>
            <a:pPr>
              <a:defRPr/>
            </a:pPr>
            <a:r>
              <a:rPr lang="en-US">
                <a:cs typeface="+mn-cs"/>
              </a:rPr>
              <a:t>if ((listenfd = socket(AF_INET, SOCK_STREAM, 0)) &lt; 0) </a:t>
            </a:r>
          </a:p>
          <a:p>
            <a:pPr>
              <a:defRPr/>
            </a:pPr>
            <a:r>
              <a:rPr lang="en-US">
                <a:cs typeface="+mn-cs"/>
              </a:rPr>
              <a:t>    return -1;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8486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open_listenfd</a:t>
            </a:r>
            <a:r>
              <a:rPr lang="en-US" smtClean="0">
                <a:cs typeface="+mj-cs"/>
              </a:rPr>
              <a:t/>
            </a:r>
            <a:br>
              <a:rPr lang="en-US" smtClean="0">
                <a:cs typeface="+mj-cs"/>
              </a:rPr>
            </a:br>
            <a:r>
              <a:rPr lang="en-US" smtClean="0">
                <a:latin typeface="Courier New" charset="0"/>
                <a:cs typeface="+mj-cs"/>
              </a:rPr>
              <a:t>(setsockopt)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07388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The socket can be given some attributes.</a:t>
            </a: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Handy trick that allows us to rerun the server immediately after we kill it.</a:t>
            </a:r>
          </a:p>
          <a:p>
            <a:pPr lvl="1" eaLnBrk="1" hangingPunct="1">
              <a:defRPr/>
            </a:pPr>
            <a:r>
              <a:rPr lang="en-US" smtClean="0"/>
              <a:t>Otherwise we would have to wait about 15 secs.</a:t>
            </a:r>
          </a:p>
          <a:p>
            <a:pPr lvl="1" eaLnBrk="1" hangingPunct="1">
              <a:defRPr/>
            </a:pPr>
            <a:r>
              <a:rPr lang="en-US" smtClean="0"/>
              <a:t>Eliminates </a:t>
            </a:r>
            <a:r>
              <a:rPr lang="ja-JP" altLang="en-US" smtClean="0">
                <a:latin typeface="Arial"/>
              </a:rPr>
              <a:t>“</a:t>
            </a:r>
            <a:r>
              <a:rPr lang="en-US" smtClean="0"/>
              <a:t>Address already in use</a:t>
            </a:r>
            <a:r>
              <a:rPr lang="ja-JP" altLang="en-US" smtClean="0">
                <a:latin typeface="Arial"/>
              </a:rPr>
              <a:t>”</a:t>
            </a:r>
            <a:r>
              <a:rPr lang="en-US" smtClean="0"/>
              <a:t> error from </a:t>
            </a:r>
            <a:r>
              <a:rPr lang="en-US" smtClean="0">
                <a:latin typeface="Courier New" charset="0"/>
              </a:rPr>
              <a:t>bind().</a:t>
            </a:r>
            <a:endParaRPr lang="en-US" smtClean="0"/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Strongly suggest you do this for all your servers to simplify debugging.</a:t>
            </a:r>
          </a:p>
        </p:txBody>
      </p:sp>
      <p:sp>
        <p:nvSpPr>
          <p:cNvPr id="734212" name="Text Box 4"/>
          <p:cNvSpPr txBox="1">
            <a:spLocks noChangeArrowheads="1"/>
          </p:cNvSpPr>
          <p:nvPr/>
        </p:nvSpPr>
        <p:spPr bwMode="auto">
          <a:xfrm>
            <a:off x="457200" y="2254250"/>
            <a:ext cx="7635875" cy="1327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...</a:t>
            </a:r>
          </a:p>
          <a:p>
            <a:pPr>
              <a:defRPr/>
            </a:pPr>
            <a:r>
              <a:rPr lang="en-US">
                <a:cs typeface="+mn-cs"/>
              </a:rPr>
              <a:t>/* Eliminates "Address already in use" error from bind(). */ </a:t>
            </a:r>
          </a:p>
          <a:p>
            <a:pPr>
              <a:defRPr/>
            </a:pPr>
            <a:r>
              <a:rPr lang="en-US">
                <a:cs typeface="+mn-cs"/>
              </a:rPr>
              <a:t>if (setsockopt(listenfd, SOL_SOCKET, SO_REUSEADDR,  </a:t>
            </a:r>
          </a:p>
          <a:p>
            <a:pPr>
              <a:defRPr/>
            </a:pPr>
            <a:r>
              <a:rPr lang="en-US">
                <a:cs typeface="+mn-cs"/>
              </a:rPr>
              <a:t>              (const void *)&amp;optval , sizeof(int)) &lt; 0) </a:t>
            </a:r>
          </a:p>
          <a:p>
            <a:pPr>
              <a:defRPr/>
            </a:pPr>
            <a:r>
              <a:rPr lang="en-US">
                <a:cs typeface="+mn-cs"/>
              </a:rPr>
              <a:t>    return -1;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847013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open_listenfd </a:t>
            </a:r>
            <a:r>
              <a:rPr lang="en-US" smtClean="0">
                <a:cs typeface="+mj-cs"/>
              </a:rPr>
              <a:t>(initialize socket address)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592263"/>
            <a:ext cx="8699500" cy="5037137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mtClean="0">
                <a:cs typeface="+mn-cs"/>
              </a:rPr>
              <a:t>Next, we initialize the socket with the server</a:t>
            </a:r>
            <a:r>
              <a:rPr lang="ja-JP" altLang="en-US" smtClean="0">
                <a:latin typeface="Arial"/>
                <a:cs typeface="+mn-cs"/>
              </a:rPr>
              <a:t>’</a:t>
            </a:r>
            <a:r>
              <a:rPr lang="en-US" smtClean="0">
                <a:cs typeface="+mn-cs"/>
              </a:rPr>
              <a:t>s Internet address (IP address and port)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n-US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n-US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n-US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endParaRPr lang="en-US" smtClean="0">
              <a:cs typeface="+mn-cs"/>
            </a:endParaRPr>
          </a:p>
          <a:p>
            <a:pPr eaLnBrk="1" hangingPunct="1">
              <a:lnSpc>
                <a:spcPct val="85000"/>
              </a:lnSpc>
              <a:defRPr/>
            </a:pPr>
            <a:r>
              <a:rPr lang="en-US" smtClean="0">
                <a:cs typeface="+mn-cs"/>
              </a:rPr>
              <a:t>IP addr and port stored in network (big-endian) byte order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latin typeface="Courier New" charset="0"/>
              </a:rPr>
              <a:t>htonl()</a:t>
            </a:r>
            <a:r>
              <a:rPr lang="en-US" smtClean="0"/>
              <a:t> converts longs from host byte order to network byte order.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latin typeface="Courier New" charset="0"/>
              </a:rPr>
              <a:t>htons()</a:t>
            </a:r>
            <a:r>
              <a:rPr lang="en-US" smtClean="0"/>
              <a:t> convers shorts from host byte order to network byte order. </a:t>
            </a:r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669925" y="2511425"/>
            <a:ext cx="7391400" cy="2060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  struct sockaddr_in serveraddr; /* server's socket addr */</a:t>
            </a:r>
          </a:p>
          <a:p>
            <a:pPr>
              <a:defRPr/>
            </a:pPr>
            <a:r>
              <a:rPr lang="en-US">
                <a:cs typeface="+mn-cs"/>
              </a:rPr>
              <a:t>...</a:t>
            </a:r>
          </a:p>
          <a:p>
            <a:pPr>
              <a:defRPr/>
            </a:pPr>
            <a:r>
              <a:rPr lang="en-US">
                <a:cs typeface="+mn-cs"/>
              </a:rPr>
              <a:t>  /* listenfd will be an endpoint for all requests to port</a:t>
            </a:r>
          </a:p>
          <a:p>
            <a:pPr>
              <a:defRPr/>
            </a:pPr>
            <a:r>
              <a:rPr lang="en-US">
                <a:cs typeface="+mn-cs"/>
              </a:rPr>
              <a:t>     on any IP address for this host */</a:t>
            </a:r>
          </a:p>
          <a:p>
            <a:pPr>
              <a:defRPr/>
            </a:pPr>
            <a:r>
              <a:rPr lang="en-US">
                <a:cs typeface="+mn-cs"/>
              </a:rPr>
              <a:t>  bzero((char *) &amp;serveraddr, sizeof(serveraddr));</a:t>
            </a:r>
          </a:p>
          <a:p>
            <a:pPr>
              <a:defRPr/>
            </a:pPr>
            <a:r>
              <a:rPr lang="en-US">
                <a:cs typeface="+mn-cs"/>
              </a:rPr>
              <a:t>  serveraddr.sin_family = AF_INET;</a:t>
            </a:r>
          </a:p>
          <a:p>
            <a:pPr>
              <a:defRPr/>
            </a:pPr>
            <a:r>
              <a:rPr lang="en-US">
                <a:cs typeface="+mn-cs"/>
              </a:rPr>
              <a:t>  serveraddr.sin_addr.s_addr = htonl(INADDR_ANY);</a:t>
            </a:r>
          </a:p>
          <a:p>
            <a:pPr>
              <a:defRPr/>
            </a:pPr>
            <a:r>
              <a:rPr lang="en-US">
                <a:cs typeface="+mn-cs"/>
              </a:rPr>
              <a:t>  serveraddr.sin_port = htons((unsigned short)port);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8486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open_listenfd</a:t>
            </a:r>
            <a:r>
              <a:rPr lang="en-US" smtClean="0">
                <a:cs typeface="+mj-cs"/>
              </a:rPr>
              <a:t> </a:t>
            </a:r>
            <a:br>
              <a:rPr lang="en-US" smtClean="0">
                <a:cs typeface="+mj-cs"/>
              </a:rPr>
            </a:br>
            <a:r>
              <a:rPr lang="en-US" smtClean="0">
                <a:latin typeface="Courier New" charset="0"/>
                <a:cs typeface="+mj-cs"/>
              </a:rPr>
              <a:t>(bind)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17688"/>
            <a:ext cx="8307387" cy="34099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ourier New" charset="0"/>
                <a:cs typeface="+mn-cs"/>
              </a:rPr>
              <a:t>bind </a:t>
            </a:r>
            <a:r>
              <a:rPr lang="en-US" smtClean="0">
                <a:cs typeface="+mn-cs"/>
              </a:rPr>
              <a:t>associates the socket with the socket address we just created.</a:t>
            </a:r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381000" y="2759075"/>
            <a:ext cx="8305800" cy="2060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int listenfd;                  /* listening socket */</a:t>
            </a:r>
          </a:p>
          <a:p>
            <a:pPr>
              <a:defRPr/>
            </a:pPr>
            <a:r>
              <a:rPr lang="en-US">
                <a:cs typeface="+mn-cs"/>
              </a:rPr>
              <a:t>struct sockaddr_in serveraddr; /* server</a:t>
            </a:r>
            <a:r>
              <a:rPr lang="ja-JP" altLang="en-US">
                <a:latin typeface="Arial"/>
                <a:cs typeface="+mn-cs"/>
              </a:rPr>
              <a:t>’</a:t>
            </a:r>
            <a:r>
              <a:rPr lang="en-US">
                <a:cs typeface="+mn-cs"/>
              </a:rPr>
              <a:t>s socket addr */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...</a:t>
            </a:r>
          </a:p>
          <a:p>
            <a:pPr>
              <a:defRPr/>
            </a:pPr>
            <a:r>
              <a:rPr lang="en-US">
                <a:cs typeface="+mn-cs"/>
              </a:rPr>
              <a:t>  /* listenfd will be an endpoint for all requests to port</a:t>
            </a:r>
          </a:p>
          <a:p>
            <a:pPr>
              <a:defRPr/>
            </a:pPr>
            <a:r>
              <a:rPr lang="en-US">
                <a:cs typeface="+mn-cs"/>
              </a:rPr>
              <a:t>     on any IP address for this host */</a:t>
            </a:r>
          </a:p>
          <a:p>
            <a:pPr>
              <a:defRPr/>
            </a:pPr>
            <a:r>
              <a:rPr lang="en-US">
                <a:cs typeface="+mn-cs"/>
              </a:rPr>
              <a:t>  if (bind(listenfd, (SA *)&amp;serveraddr, sizeof(serveraddr)) &lt; 0) </a:t>
            </a:r>
          </a:p>
          <a:p>
            <a:pPr>
              <a:defRPr/>
            </a:pPr>
            <a:r>
              <a:rPr lang="en-US">
                <a:cs typeface="+mn-cs"/>
              </a:rPr>
              <a:t>      return -1;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Programmer</a:t>
            </a:r>
            <a:r>
              <a:rPr lang="ja-JP" altLang="en-US" smtClean="0">
                <a:latin typeface="Arial"/>
                <a:cs typeface="+mj-cs"/>
              </a:rPr>
              <a:t>’</a:t>
            </a:r>
            <a:r>
              <a:rPr lang="en-US" smtClean="0">
                <a:cs typeface="+mj-cs"/>
              </a:rPr>
              <a:t>s View of the Internet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1. Hosts are mapped to a set of 32-bit </a:t>
            </a:r>
            <a:r>
              <a:rPr lang="en-US" i="1" smtClean="0">
                <a:solidFill>
                  <a:srgbClr val="FF0000"/>
                </a:solidFill>
                <a:cs typeface="+mn-cs"/>
              </a:rPr>
              <a:t>IP addresses</a:t>
            </a:r>
            <a:r>
              <a:rPr lang="en-US" smtClean="0">
                <a:cs typeface="+mn-cs"/>
              </a:rPr>
              <a:t>.</a:t>
            </a:r>
          </a:p>
          <a:p>
            <a:pPr lvl="1" eaLnBrk="1" hangingPunct="1">
              <a:defRPr/>
            </a:pPr>
            <a:r>
              <a:rPr lang="en-US" smtClean="0"/>
              <a:t>134.173.42.2</a:t>
            </a: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2. The set of IP addresses is mapped to a set of identifiers called Internet </a:t>
            </a:r>
            <a:r>
              <a:rPr lang="en-US" i="1" smtClean="0">
                <a:solidFill>
                  <a:srgbClr val="FF0000"/>
                </a:solidFill>
                <a:cs typeface="+mn-cs"/>
              </a:rPr>
              <a:t>domain names</a:t>
            </a:r>
            <a:r>
              <a:rPr lang="en-US" smtClean="0">
                <a:cs typeface="+mn-cs"/>
              </a:rPr>
              <a:t>.</a:t>
            </a:r>
          </a:p>
          <a:p>
            <a:pPr lvl="1" eaLnBrk="1" hangingPunct="1">
              <a:defRPr/>
            </a:pPr>
            <a:r>
              <a:rPr lang="en-US" smtClean="0"/>
              <a:t>134.173.42.2  is mapped to  www.cs.hmc.edu 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3. A process on one Internet host can communicate with a process on another Internet host over a </a:t>
            </a:r>
            <a:r>
              <a:rPr lang="en-US" i="1" smtClean="0">
                <a:solidFill>
                  <a:srgbClr val="FF0000"/>
                </a:solidFill>
                <a:cs typeface="+mn-cs"/>
              </a:rPr>
              <a:t>connection</a:t>
            </a:r>
            <a:r>
              <a:rPr lang="en-US" i="1" smtClean="0">
                <a:cs typeface="+mn-cs"/>
              </a:rPr>
              <a:t>.</a:t>
            </a:r>
            <a:endParaRPr lang="en-US" smtClean="0"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72375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open_listenfd</a:t>
            </a:r>
            <a:r>
              <a:rPr lang="en-US" smtClean="0">
                <a:cs typeface="+mj-cs"/>
              </a:rPr>
              <a:t> </a:t>
            </a:r>
            <a:br>
              <a:rPr lang="en-US" smtClean="0">
                <a:cs typeface="+mj-cs"/>
              </a:rPr>
            </a:br>
            <a:r>
              <a:rPr lang="en-US" smtClean="0">
                <a:latin typeface="Courier New" charset="0"/>
                <a:cs typeface="+mj-cs"/>
              </a:rPr>
              <a:t>(listen)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676400"/>
            <a:ext cx="8255000" cy="526573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ourier New" charset="0"/>
                <a:cs typeface="+mn-cs"/>
              </a:rPr>
              <a:t>listen</a:t>
            </a:r>
            <a:r>
              <a:rPr lang="en-US" smtClean="0">
                <a:cs typeface="+mn-cs"/>
              </a:rPr>
              <a:t> indicates that this socket will accept connection (</a:t>
            </a:r>
            <a:r>
              <a:rPr lang="en-US" smtClean="0">
                <a:latin typeface="Courier New" charset="0"/>
                <a:cs typeface="+mn-cs"/>
              </a:rPr>
              <a:t>connect</a:t>
            </a:r>
            <a:r>
              <a:rPr lang="en-US" smtClean="0">
                <a:cs typeface="+mn-cs"/>
              </a:rPr>
              <a:t>) requests from clients.</a:t>
            </a: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endParaRPr lang="en-US" smtClean="0">
              <a:cs typeface="+mn-cs"/>
            </a:endParaRPr>
          </a:p>
          <a:p>
            <a:pPr eaLnBrk="1" hangingPunct="1">
              <a:defRPr/>
            </a:pPr>
            <a:r>
              <a:rPr lang="en-US" smtClean="0">
                <a:cs typeface="+mn-cs"/>
              </a:rPr>
              <a:t>We</a:t>
            </a:r>
            <a:r>
              <a:rPr lang="ja-JP" altLang="en-US" smtClean="0">
                <a:latin typeface="Arial"/>
                <a:cs typeface="+mn-cs"/>
              </a:rPr>
              <a:t>’</a:t>
            </a:r>
            <a:r>
              <a:rPr lang="en-US" smtClean="0">
                <a:cs typeface="+mn-cs"/>
              </a:rPr>
              <a:t>re finally ready to enter the main server loop that accepts and processes client connection requests.</a:t>
            </a:r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228600" y="2855913"/>
            <a:ext cx="8732838" cy="2060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int listenfd; /* listening socket */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...</a:t>
            </a:r>
          </a:p>
          <a:p>
            <a:pPr>
              <a:defRPr/>
            </a:pPr>
            <a:r>
              <a:rPr lang="en-US">
                <a:cs typeface="+mn-cs"/>
              </a:rPr>
              <a:t> /* Make it a listening socket ready to accept connection requests */ </a:t>
            </a:r>
          </a:p>
          <a:p>
            <a:pPr>
              <a:defRPr/>
            </a:pPr>
            <a:r>
              <a:rPr lang="en-US">
                <a:cs typeface="+mn-cs"/>
              </a:rPr>
              <a:t>    if (listen(listenfd, LISTENQ) &lt; 0) </a:t>
            </a:r>
          </a:p>
          <a:p>
            <a:pPr>
              <a:defRPr/>
            </a:pPr>
            <a:r>
              <a:rPr lang="en-US">
                <a:cs typeface="+mn-cs"/>
              </a:rPr>
              <a:t>        return -1;</a:t>
            </a:r>
          </a:p>
          <a:p>
            <a:pPr>
              <a:defRPr/>
            </a:pPr>
            <a:r>
              <a:rPr lang="en-US">
                <a:cs typeface="+mn-cs"/>
              </a:rPr>
              <a:t>    return listenfd; </a:t>
            </a:r>
          </a:p>
          <a:p>
            <a:pPr>
              <a:defRPr/>
            </a:pPr>
            <a:r>
              <a:rPr lang="en-US">
                <a:cs typeface="+mn-cs"/>
              </a:rPr>
              <a:t>}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02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Main Loop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The server loops endlessly, waiting for connection requests, then reading input from the client, and echoing the input back to the client. </a:t>
            </a:r>
          </a:p>
        </p:txBody>
      </p:sp>
      <p:sp>
        <p:nvSpPr>
          <p:cNvPr id="738308" name="Text Box 4"/>
          <p:cNvSpPr txBox="1">
            <a:spLocks noChangeArrowheads="1"/>
          </p:cNvSpPr>
          <p:nvPr/>
        </p:nvSpPr>
        <p:spPr bwMode="auto">
          <a:xfrm>
            <a:off x="457200" y="2667000"/>
            <a:ext cx="8123238" cy="25495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main() {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   /* create and configure the listening socket */</a:t>
            </a:r>
          </a:p>
          <a:p>
            <a:pPr>
              <a:defRPr/>
            </a:pPr>
            <a:endParaRPr lang="en-US">
              <a:cs typeface="+mn-cs"/>
            </a:endParaRPr>
          </a:p>
          <a:p>
            <a:pPr>
              <a:defRPr/>
            </a:pPr>
            <a:r>
              <a:rPr lang="en-US">
                <a:cs typeface="+mn-cs"/>
              </a:rPr>
              <a:t>   while(1) {</a:t>
            </a:r>
          </a:p>
          <a:p>
            <a:pPr>
              <a:defRPr/>
            </a:pPr>
            <a:r>
              <a:rPr lang="en-US">
                <a:cs typeface="+mn-cs"/>
              </a:rPr>
              <a:t>      /* accept(): wait for a connection request */</a:t>
            </a:r>
          </a:p>
          <a:p>
            <a:pPr>
              <a:defRPr/>
            </a:pPr>
            <a:r>
              <a:rPr lang="en-US">
                <a:cs typeface="+mn-cs"/>
              </a:rPr>
              <a:t>      /* echo(): read and echo input lines from client til EOF */</a:t>
            </a:r>
          </a:p>
          <a:p>
            <a:pPr>
              <a:defRPr/>
            </a:pPr>
            <a:r>
              <a:rPr lang="en-US">
                <a:cs typeface="+mn-cs"/>
              </a:rPr>
              <a:t>      /* close(): close the connection */ </a:t>
            </a:r>
          </a:p>
          <a:p>
            <a:pPr>
              <a:defRPr/>
            </a:pPr>
            <a:r>
              <a:rPr lang="en-US">
                <a:cs typeface="+mn-cs"/>
              </a:rPr>
              <a:t>   }</a:t>
            </a:r>
          </a:p>
          <a:p>
            <a:pPr>
              <a:defRPr/>
            </a:pPr>
            <a:r>
              <a:rPr lang="en-US">
                <a:cs typeface="+mn-cs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ChangeArrowheads="1"/>
          </p:cNvSpPr>
          <p:nvPr/>
        </p:nvSpPr>
        <p:spPr bwMode="auto">
          <a:xfrm>
            <a:off x="444500" y="990600"/>
            <a:ext cx="8255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accept()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 blocks waiting for a connection request.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  <a:cs typeface="+mn-cs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  <a:cs typeface="+mn-cs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  <a:cs typeface="+mn-cs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  <a:cs typeface="+mn-cs"/>
            </a:endParaRP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accept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 returns a </a:t>
            </a:r>
            <a:r>
              <a:rPr lang="en-US" sz="2400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connected descriptor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(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connfd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) with the same properties as the </a:t>
            </a:r>
            <a:r>
              <a:rPr lang="en-US" sz="2400" i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listening descriptor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 (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listenfd)</a:t>
            </a: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charset="0"/>
              <a:buChar char="n"/>
              <a:defRPr/>
            </a:pPr>
            <a:r>
              <a:rPr lang="en-US" sz="2000">
                <a:latin typeface="Helvetica" charset="0"/>
                <a:cs typeface="+mn-cs"/>
              </a:rPr>
              <a:t>Returns when the connection between client and server is created and ready for I/O transfers.</a:t>
            </a:r>
            <a:endParaRPr lang="en-US" sz="2000">
              <a:cs typeface="+mn-cs"/>
            </a:endParaRPr>
          </a:p>
          <a:p>
            <a:pPr marL="744538" lvl="1" indent="-246063" eaLnBrk="1" hangingPunct="1">
              <a:spcBef>
                <a:spcPct val="25000"/>
              </a:spcBef>
              <a:buClr>
                <a:schemeClr val="hlink"/>
              </a:buClr>
              <a:buSzPct val="75000"/>
              <a:buFont typeface="Wingdings" charset="0"/>
              <a:buChar char="n"/>
              <a:defRPr/>
            </a:pPr>
            <a:r>
              <a:rPr lang="en-US" sz="2000">
                <a:latin typeface="Helvetica" charset="0"/>
                <a:cs typeface="+mn-cs"/>
              </a:rPr>
              <a:t>All I/O with the client will be done via the connected socket.</a:t>
            </a:r>
          </a:p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0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accept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also fills in client</a:t>
            </a:r>
            <a:r>
              <a:rPr lang="ja-JP" alt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  <a:cs typeface="+mn-cs"/>
              </a:rPr>
              <a:t>’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cs typeface="+mn-cs"/>
              </a:rPr>
              <a:t>s IP address. 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682148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accept</a:t>
            </a:r>
            <a:endParaRPr lang="en-US" smtClean="0">
              <a:cs typeface="+mj-cs"/>
            </a:endParaRPr>
          </a:p>
        </p:txBody>
      </p:sp>
      <p:sp>
        <p:nvSpPr>
          <p:cNvPr id="739332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55000" cy="5265738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1600" b="0" smtClean="0">
                <a:latin typeface="Courier New" charset="0"/>
                <a:cs typeface="+mn-cs"/>
              </a:rPr>
              <a:t> </a:t>
            </a:r>
          </a:p>
        </p:txBody>
      </p:sp>
      <p:sp>
        <p:nvSpPr>
          <p:cNvPr id="739333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8245475" cy="18161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    int listenfd; /* listening descriptor */</a:t>
            </a:r>
          </a:p>
          <a:p>
            <a:pPr>
              <a:defRPr/>
            </a:pPr>
            <a:r>
              <a:rPr lang="en-US">
                <a:cs typeface="+mn-cs"/>
              </a:rPr>
              <a:t>    int connfd;   /* connected descriptor */</a:t>
            </a:r>
          </a:p>
          <a:p>
            <a:pPr>
              <a:defRPr/>
            </a:pPr>
            <a:r>
              <a:rPr lang="en-US">
                <a:cs typeface="+mn-cs"/>
              </a:rPr>
              <a:t>    struct sockaddr_in clientaddr;</a:t>
            </a:r>
          </a:p>
          <a:p>
            <a:pPr>
              <a:defRPr/>
            </a:pPr>
            <a:r>
              <a:rPr lang="en-US">
                <a:cs typeface="+mn-cs"/>
              </a:rPr>
              <a:t>    int clientlen;    </a:t>
            </a:r>
          </a:p>
          <a:p>
            <a:pPr>
              <a:defRPr/>
            </a:pPr>
            <a:r>
              <a:rPr lang="en-US"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    clientlen = sizeof(clientaddr); </a:t>
            </a:r>
          </a:p>
          <a:p>
            <a:pPr>
              <a:defRPr/>
            </a:pPr>
            <a:r>
              <a:rPr lang="en-US">
                <a:cs typeface="+mn-cs"/>
              </a:rPr>
              <a:t>    connfd = accept(listenfd, (SA *)&amp;clientaddr, &amp;clientlen);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Echo Server: </a:t>
            </a:r>
            <a:r>
              <a:rPr lang="en-US" smtClean="0">
                <a:latin typeface="Courier New" charset="0"/>
                <a:cs typeface="+mj-cs"/>
              </a:rPr>
              <a:t>accept</a:t>
            </a:r>
            <a:r>
              <a:rPr lang="en-US" smtClean="0">
                <a:cs typeface="+mj-cs"/>
              </a:rPr>
              <a:t> Illustrated</a:t>
            </a: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00413" y="1635125"/>
            <a:ext cx="128587" cy="128588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8625" y="1239838"/>
            <a:ext cx="1525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listenfd(3)</a:t>
            </a: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524000" y="1952625"/>
            <a:ext cx="128588" cy="12858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219200"/>
            <a:ext cx="32940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800" i="1">
                <a:latin typeface="Helvetica" charset="0"/>
                <a:cs typeface="+mn-cs"/>
              </a:rPr>
              <a:t>1. Server blocks in </a:t>
            </a:r>
            <a:r>
              <a:rPr lang="en-US" sz="1800" i="1">
                <a:cs typeface="+mn-cs"/>
              </a:rPr>
              <a:t>accept</a:t>
            </a:r>
            <a:r>
              <a:rPr lang="en-US" sz="1800" i="1">
                <a:latin typeface="Helvetica" charset="0"/>
                <a:cs typeface="+mn-cs"/>
              </a:rPr>
              <a:t>, waiting for connection request on listening descriptor </a:t>
            </a:r>
            <a:r>
              <a:rPr lang="en-US" sz="1800" i="1">
                <a:cs typeface="+mn-cs"/>
              </a:rPr>
              <a:t>listenfd</a:t>
            </a:r>
            <a:r>
              <a:rPr lang="en-US" sz="1800" i="1">
                <a:latin typeface="Helvetica" charset="0"/>
                <a:cs typeface="+mn-cs"/>
              </a:rPr>
              <a:t>.</a:t>
            </a: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6475" y="2106613"/>
            <a:ext cx="1160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63688"/>
            <a:ext cx="1058862" cy="5810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Server</a:t>
            </a: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00413" y="3503613"/>
            <a:ext cx="128587" cy="128587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8625" y="3108325"/>
            <a:ext cx="1525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listenfd(3)</a:t>
            </a: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524000" y="3821113"/>
            <a:ext cx="128588" cy="128587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6475" y="3975100"/>
            <a:ext cx="1160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32175"/>
            <a:ext cx="1058862" cy="5810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800" i="1">
                <a:latin typeface="Helvetica" charset="0"/>
                <a:cs typeface="+mn-cs"/>
              </a:rPr>
              <a:t>2. Client makes connection request by calling and blocking in </a:t>
            </a:r>
            <a:r>
              <a:rPr lang="en-US" sz="1800" i="1">
                <a:cs typeface="+mn-cs"/>
              </a:rPr>
              <a:t>connect.</a:t>
            </a: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04925" y="2990850"/>
            <a:ext cx="1301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Connection</a:t>
            </a:r>
          </a:p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request</a:t>
            </a: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287713" y="5334000"/>
            <a:ext cx="128587" cy="128588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5925" y="4938713"/>
            <a:ext cx="1525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listenfd(3)</a:t>
            </a: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511300" y="5651500"/>
            <a:ext cx="128588" cy="12858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3775" y="5805488"/>
            <a:ext cx="1160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62563"/>
            <a:ext cx="1058862" cy="5810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4859338"/>
            <a:ext cx="401002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800" i="1">
                <a:latin typeface="Helvetica" charset="0"/>
                <a:cs typeface="+mn-cs"/>
              </a:rPr>
              <a:t>3. Server returns </a:t>
            </a:r>
            <a:r>
              <a:rPr lang="en-US" sz="1800" i="1">
                <a:cs typeface="+mn-cs"/>
              </a:rPr>
              <a:t>connfd</a:t>
            </a:r>
            <a:r>
              <a:rPr lang="en-US" sz="1800" i="1">
                <a:latin typeface="Helvetica" charset="0"/>
                <a:cs typeface="+mn-cs"/>
              </a:rPr>
              <a:t> from </a:t>
            </a:r>
            <a:r>
              <a:rPr lang="en-US" sz="1800" i="1">
                <a:cs typeface="+mn-cs"/>
              </a:rPr>
              <a:t>accept</a:t>
            </a:r>
            <a:r>
              <a:rPr lang="en-US" sz="1800" i="1">
                <a:latin typeface="Helvetica" charset="0"/>
                <a:cs typeface="+mn-cs"/>
              </a:rPr>
              <a:t>. Client returns from </a:t>
            </a:r>
            <a:r>
              <a:rPr lang="en-US" sz="1800" i="1">
                <a:cs typeface="+mn-cs"/>
              </a:rPr>
              <a:t>connect</a:t>
            </a:r>
            <a:r>
              <a:rPr lang="en-US" sz="1800" i="1">
                <a:latin typeface="Helvetica" charset="0"/>
                <a:cs typeface="+mn-cs"/>
              </a:rPr>
              <a:t>. Connection is now established between </a:t>
            </a:r>
            <a:r>
              <a:rPr lang="en-US" sz="1800" i="1">
                <a:cs typeface="+mn-cs"/>
              </a:rPr>
              <a:t>clientfd</a:t>
            </a:r>
            <a:r>
              <a:rPr lang="en-US" sz="1800" i="1">
                <a:latin typeface="Helvetica" charset="0"/>
                <a:cs typeface="+mn-cs"/>
              </a:rPr>
              <a:t> and </a:t>
            </a:r>
            <a:r>
              <a:rPr lang="en-US" sz="1800" i="1">
                <a:cs typeface="+mn-cs"/>
              </a:rPr>
              <a:t>connfd</a:t>
            </a:r>
            <a:r>
              <a:rPr lang="en-US" sz="1800" i="1">
                <a:latin typeface="Helvetica" charset="0"/>
                <a:cs typeface="+mn-cs"/>
              </a:rPr>
              <a:t>.</a:t>
            </a: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14700" y="5664200"/>
            <a:ext cx="128588" cy="12858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8638" y="5818188"/>
            <a:ext cx="1281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cs typeface="+mn-cs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latin typeface="Gill Sans MT" charset="0"/>
                <a:cs typeface="+mj-cs"/>
              </a:rPr>
              <a:t>Client/server socket interaction: UDP</a:t>
            </a:r>
            <a:endParaRPr lang="en-US" smtClean="0">
              <a:latin typeface="Gill Sans MT" charset="0"/>
              <a:cs typeface="+mj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10213" y="4081463"/>
            <a:ext cx="2211387" cy="2111375"/>
            <a:chOff x="3485" y="2550"/>
            <a:chExt cx="1393" cy="1330"/>
          </a:xfrm>
        </p:grpSpPr>
        <p:grpSp>
          <p:nvGrpSpPr>
            <p:cNvPr id="38936" name="Group 5"/>
            <p:cNvGrpSpPr>
              <a:grpSpLocks/>
            </p:cNvGrpSpPr>
            <p:nvPr/>
          </p:nvGrpSpPr>
          <p:grpSpPr bwMode="auto">
            <a:xfrm>
              <a:off x="3485" y="2964"/>
              <a:ext cx="1393" cy="916"/>
              <a:chOff x="3485" y="2964"/>
              <a:chExt cx="1393" cy="916"/>
            </a:xfrm>
          </p:grpSpPr>
          <p:sp>
            <p:nvSpPr>
              <p:cNvPr id="38938" name="Text Box 6"/>
              <p:cNvSpPr txBox="1">
                <a:spLocks noChangeArrowheads="1"/>
              </p:cNvSpPr>
              <p:nvPr/>
            </p:nvSpPr>
            <p:spPr bwMode="auto">
              <a:xfrm>
                <a:off x="3509" y="3473"/>
                <a:ext cx="900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close</a:t>
                </a:r>
              </a:p>
              <a:p>
                <a:r>
                  <a:rPr lang="en-US" sz="1800">
                    <a:solidFill>
                      <a:srgbClr val="CC0000"/>
                    </a:solidFill>
                    <a:latin typeface="Arial" charset="0"/>
                  </a:rPr>
                  <a:t>clientSocke</a:t>
                </a:r>
                <a:r>
                  <a:rPr lang="en-US" sz="1800">
                    <a:solidFill>
                      <a:srgbClr val="FF0000"/>
                    </a:solidFill>
                    <a:latin typeface="Arial" charset="0"/>
                  </a:rPr>
                  <a:t>t</a:t>
                </a:r>
                <a:endParaRPr lang="en-US" sz="18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38939" name="Line 7"/>
              <p:cNvSpPr>
                <a:spLocks noChangeShapeType="1"/>
              </p:cNvSpPr>
              <p:nvPr/>
            </p:nvSpPr>
            <p:spPr bwMode="auto">
              <a:xfrm>
                <a:off x="3936" y="3318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940" name="Text Box 8"/>
              <p:cNvSpPr txBox="1">
                <a:spLocks noChangeArrowheads="1"/>
              </p:cNvSpPr>
              <p:nvPr/>
            </p:nvSpPr>
            <p:spPr bwMode="auto">
              <a:xfrm>
                <a:off x="3485" y="2964"/>
                <a:ext cx="139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read datagram from</a:t>
                </a:r>
              </a:p>
              <a:p>
                <a:r>
                  <a:rPr lang="en-US" sz="1800">
                    <a:solidFill>
                      <a:srgbClr val="CC0000"/>
                    </a:solidFill>
                    <a:latin typeface="Arial" charset="0"/>
                  </a:rPr>
                  <a:t>clientSocket</a:t>
                </a:r>
                <a:endParaRPr lang="en-US" sz="1800">
                  <a:solidFill>
                    <a:srgbClr val="CC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38937" name="Line 9"/>
            <p:cNvSpPr>
              <a:spLocks noChangeShapeType="1"/>
            </p:cNvSpPr>
            <p:nvPr/>
          </p:nvSpPr>
          <p:spPr bwMode="auto">
            <a:xfrm>
              <a:off x="3864" y="2550"/>
              <a:ext cx="0" cy="52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00375" y="1333500"/>
            <a:ext cx="6027738" cy="2835276"/>
            <a:chOff x="1890" y="840"/>
            <a:chExt cx="3797" cy="1786"/>
          </a:xfrm>
        </p:grpSpPr>
        <p:grpSp>
          <p:nvGrpSpPr>
            <p:cNvPr id="38929" name="Group 11"/>
            <p:cNvGrpSpPr>
              <a:grpSpLocks/>
            </p:cNvGrpSpPr>
            <p:nvPr/>
          </p:nvGrpSpPr>
          <p:grpSpPr bwMode="auto">
            <a:xfrm>
              <a:off x="3397" y="1240"/>
              <a:ext cx="2290" cy="612"/>
              <a:chOff x="3241" y="1750"/>
              <a:chExt cx="2290" cy="612"/>
            </a:xfrm>
          </p:grpSpPr>
          <p:sp>
            <p:nvSpPr>
              <p:cNvPr id="38934" name="Text Box 12"/>
              <p:cNvSpPr txBox="1">
                <a:spLocks noChangeArrowheads="1"/>
              </p:cNvSpPr>
              <p:nvPr/>
            </p:nvSpPr>
            <p:spPr bwMode="auto">
              <a:xfrm>
                <a:off x="3241" y="1750"/>
                <a:ext cx="1021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000000"/>
                    </a:solidFill>
                    <a:latin typeface="Arial" charset="0"/>
                  </a:rPr>
                  <a:t>create socket:</a:t>
                </a:r>
              </a:p>
              <a:p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38935" name="Text Box 13"/>
              <p:cNvSpPr txBox="1">
                <a:spLocks noChangeArrowheads="1"/>
              </p:cNvSpPr>
              <p:nvPr/>
            </p:nvSpPr>
            <p:spPr bwMode="auto">
              <a:xfrm>
                <a:off x="3241" y="1944"/>
                <a:ext cx="2290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>
                  <a:lnSpc>
                    <a:spcPts val="2000"/>
                  </a:lnSpc>
                </a:pPr>
                <a:r>
                  <a:rPr lang="en-US" sz="1800">
                    <a:solidFill>
                      <a:srgbClr val="CC0000"/>
                    </a:solidFill>
                    <a:latin typeface="Arial" charset="0"/>
                  </a:rPr>
                  <a:t>clientSocket =</a:t>
                </a:r>
              </a:p>
              <a:p>
                <a:pPr>
                  <a:lnSpc>
                    <a:spcPts val="2000"/>
                  </a:lnSpc>
                </a:pPr>
                <a:r>
                  <a:rPr lang="en-US" sz="1800">
                    <a:solidFill>
                      <a:srgbClr val="CC0000"/>
                    </a:solidFill>
                    <a:latin typeface="Arial" charset="0"/>
                  </a:rPr>
                  <a:t>socket(AF_INET,SOCK_DGRAM)</a:t>
                </a:r>
                <a:endParaRPr lang="en-US" sz="1800">
                  <a:solidFill>
                    <a:srgbClr val="CC0000"/>
                  </a:solidFill>
                  <a:latin typeface="Times New Roman" charset="0"/>
                </a:endParaRPr>
              </a:p>
            </p:txBody>
          </p:sp>
        </p:grpSp>
        <p:sp>
          <p:nvSpPr>
            <p:cNvPr id="38930" name="Text Box 14"/>
            <p:cNvSpPr txBox="1">
              <a:spLocks noChangeArrowheads="1"/>
            </p:cNvSpPr>
            <p:nvPr/>
          </p:nvSpPr>
          <p:spPr bwMode="auto">
            <a:xfrm>
              <a:off x="3570" y="84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8931" name="Text Box 15"/>
            <p:cNvSpPr txBox="1">
              <a:spLocks noChangeArrowheads="1"/>
            </p:cNvSpPr>
            <p:nvPr/>
          </p:nvSpPr>
          <p:spPr bwMode="auto">
            <a:xfrm>
              <a:off x="3389" y="1870"/>
              <a:ext cx="2275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Create datagram with server IP and</a:t>
              </a:r>
            </a:p>
            <a:p>
              <a:r>
                <a:rPr lang="en-US" sz="1800" dirty="0">
                  <a:solidFill>
                    <a:srgbClr val="000000"/>
                  </a:solidFill>
                  <a:latin typeface="Arial" charset="0"/>
                </a:rPr>
                <a:t>port=x; send datagram via</a:t>
              </a:r>
              <a:r>
                <a:rPr lang="en-US" sz="1800" dirty="0">
                  <a:solidFill>
                    <a:srgbClr val="CC0000"/>
                  </a:solidFill>
                  <a:latin typeface="Arial" charset="0"/>
                </a:rPr>
                <a:t/>
              </a:r>
              <a:br>
                <a:rPr lang="en-US" sz="1800" dirty="0">
                  <a:solidFill>
                    <a:srgbClr val="CC0000"/>
                  </a:solidFill>
                  <a:latin typeface="Arial" charset="0"/>
                </a:rPr>
              </a:br>
              <a:r>
                <a:rPr lang="en-US" sz="1800" dirty="0" err="1">
                  <a:solidFill>
                    <a:srgbClr val="CC0000"/>
                  </a:solidFill>
                  <a:latin typeface="Arial" charset="0"/>
                </a:rPr>
                <a:t>clientSocket</a:t>
              </a:r>
              <a:endParaRPr lang="en-US" sz="1800" dirty="0">
                <a:solidFill>
                  <a:srgbClr val="CC0000"/>
                </a:solidFill>
                <a:latin typeface="Times New Roman" charset="0"/>
              </a:endParaRPr>
            </a:p>
          </p:txBody>
        </p:sp>
        <p:sp>
          <p:nvSpPr>
            <p:cNvPr id="38932" name="Line 16"/>
            <p:cNvSpPr>
              <a:spLocks noChangeShapeType="1"/>
            </p:cNvSpPr>
            <p:nvPr/>
          </p:nvSpPr>
          <p:spPr bwMode="auto">
            <a:xfrm>
              <a:off x="3828" y="1830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33" name="Line 17"/>
            <p:cNvSpPr>
              <a:spLocks noChangeShapeType="1"/>
            </p:cNvSpPr>
            <p:nvPr/>
          </p:nvSpPr>
          <p:spPr bwMode="auto">
            <a:xfrm flipH="1">
              <a:off x="1890" y="2208"/>
              <a:ext cx="1518" cy="25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916" name="Text Box 18"/>
          <p:cNvSpPr txBox="1">
            <a:spLocks noChangeArrowheads="1"/>
          </p:cNvSpPr>
          <p:nvPr/>
        </p:nvSpPr>
        <p:spPr bwMode="auto">
          <a:xfrm>
            <a:off x="820738" y="2187575"/>
            <a:ext cx="2462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0000"/>
                </a:solidFill>
                <a:latin typeface="Arial" charset="0"/>
              </a:rPr>
              <a:t>create socket, port= x:</a:t>
            </a: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8917" name="Text Box 19"/>
          <p:cNvSpPr txBox="1">
            <a:spLocks noChangeArrowheads="1"/>
          </p:cNvSpPr>
          <p:nvPr/>
        </p:nvSpPr>
        <p:spPr bwMode="auto">
          <a:xfrm>
            <a:off x="833438" y="2482850"/>
            <a:ext cx="36353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lnSpc>
                <a:spcPts val="2000"/>
              </a:lnSpc>
            </a:pPr>
            <a:r>
              <a:rPr lang="en-US" sz="1800">
                <a:solidFill>
                  <a:srgbClr val="CC0000"/>
                </a:solidFill>
                <a:latin typeface="Arial" charset="0"/>
              </a:rPr>
              <a:t>serverSocket =</a:t>
            </a:r>
          </a:p>
          <a:p>
            <a:pPr>
              <a:lnSpc>
                <a:spcPts val="2000"/>
              </a:lnSpc>
            </a:pPr>
            <a:r>
              <a:rPr lang="en-US" sz="1800">
                <a:solidFill>
                  <a:srgbClr val="CC0000"/>
                </a:solidFill>
                <a:latin typeface="Arial" charset="0"/>
              </a:rPr>
              <a:t>socket(AF_INET,SOCK_DGRAM)</a:t>
            </a:r>
            <a:endParaRPr lang="en-US" sz="1800">
              <a:solidFill>
                <a:srgbClr val="CC0000"/>
              </a:solidFill>
              <a:latin typeface="Times New Roman" charset="0"/>
            </a:endParaRP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316038" y="3146425"/>
            <a:ext cx="2211387" cy="1122363"/>
            <a:chOff x="885" y="1982"/>
            <a:chExt cx="1393" cy="707"/>
          </a:xfrm>
        </p:grpSpPr>
        <p:sp>
          <p:nvSpPr>
            <p:cNvPr id="38927" name="Line 21"/>
            <p:cNvSpPr>
              <a:spLocks noChangeShapeType="1"/>
            </p:cNvSpPr>
            <p:nvPr/>
          </p:nvSpPr>
          <p:spPr bwMode="auto">
            <a:xfrm>
              <a:off x="1276" y="1982"/>
              <a:ext cx="0" cy="36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28" name="Text Box 22"/>
            <p:cNvSpPr txBox="1">
              <a:spLocks noChangeArrowheads="1"/>
            </p:cNvSpPr>
            <p:nvPr/>
          </p:nvSpPr>
          <p:spPr bwMode="auto">
            <a:xfrm>
              <a:off x="885" y="2282"/>
              <a:ext cx="1393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read datagram from</a:t>
              </a:r>
            </a:p>
            <a:p>
              <a:r>
                <a:rPr lang="en-US" sz="1800">
                  <a:solidFill>
                    <a:srgbClr val="CC0000"/>
                  </a:solidFill>
                  <a:latin typeface="Arial" charset="0"/>
                </a:rPr>
                <a:t>serverSocke</a:t>
              </a: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t</a:t>
              </a: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1338263" y="4295775"/>
            <a:ext cx="3973512" cy="1660525"/>
            <a:chOff x="899" y="2720"/>
            <a:chExt cx="2503" cy="1046"/>
          </a:xfrm>
        </p:grpSpPr>
        <p:sp>
          <p:nvSpPr>
            <p:cNvPr id="38924" name="Text Box 24"/>
            <p:cNvSpPr txBox="1">
              <a:spLocks noChangeArrowheads="1"/>
            </p:cNvSpPr>
            <p:nvPr/>
          </p:nvSpPr>
          <p:spPr bwMode="auto">
            <a:xfrm>
              <a:off x="899" y="2835"/>
              <a:ext cx="1062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write reply to</a:t>
              </a:r>
            </a:p>
            <a:p>
              <a:r>
                <a:rPr lang="en-US" sz="1800">
                  <a:solidFill>
                    <a:srgbClr val="CC0000"/>
                  </a:solidFill>
                  <a:latin typeface="Arial" charset="0"/>
                </a:rPr>
                <a:t>serverSocket</a:t>
              </a:r>
            </a:p>
            <a:p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specifying </a:t>
              </a:r>
              <a:br>
                <a:rPr lang="en-US" sz="1800">
                  <a:solidFill>
                    <a:srgbClr val="000000"/>
                  </a:solidFill>
                  <a:latin typeface="Arial" charset="0"/>
                </a:rPr>
              </a:br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client address,</a:t>
              </a:r>
            </a:p>
            <a:p>
              <a:r>
                <a:rPr lang="en-US" sz="1800">
                  <a:solidFill>
                    <a:srgbClr val="000000"/>
                  </a:solidFill>
                  <a:latin typeface="Arial" charset="0"/>
                </a:rPr>
                <a:t>port number</a:t>
              </a:r>
              <a:endParaRPr lang="en-US" sz="18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38925" name="Line 25"/>
            <p:cNvSpPr>
              <a:spLocks noChangeShapeType="1"/>
            </p:cNvSpPr>
            <p:nvPr/>
          </p:nvSpPr>
          <p:spPr bwMode="auto">
            <a:xfrm>
              <a:off x="1302" y="2720"/>
              <a:ext cx="0" cy="19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26" name="Line 26"/>
            <p:cNvSpPr>
              <a:spLocks noChangeShapeType="1"/>
            </p:cNvSpPr>
            <p:nvPr/>
          </p:nvSpPr>
          <p:spPr bwMode="auto">
            <a:xfrm>
              <a:off x="1866" y="2970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920" name="Text Box 22"/>
          <p:cNvSpPr txBox="1">
            <a:spLocks noChangeArrowheads="1"/>
          </p:cNvSpPr>
          <p:nvPr/>
        </p:nvSpPr>
        <p:spPr bwMode="auto">
          <a:xfrm>
            <a:off x="647700" y="1304925"/>
            <a:ext cx="3686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Gill Sans MT" charset="0"/>
              </a:rPr>
              <a:t>server</a:t>
            </a:r>
            <a:r>
              <a:rPr lang="en-US" sz="2400">
                <a:solidFill>
                  <a:srgbClr val="000000"/>
                </a:solidFill>
                <a:latin typeface="Gill Sans MT" charset="0"/>
              </a:rPr>
              <a:t> (running</a:t>
            </a:r>
            <a:r>
              <a:rPr lang="en-US" sz="2000">
                <a:solidFill>
                  <a:srgbClr val="000000"/>
                </a:solidFill>
                <a:latin typeface="Gill Sans MT" charset="0"/>
              </a:rPr>
              <a:t> on</a:t>
            </a:r>
            <a:r>
              <a:rPr lang="en-US" sz="1800">
                <a:solidFill>
                  <a:srgbClr val="000000"/>
                </a:solidFill>
                <a:latin typeface="Comic Sans MS" charset="0"/>
              </a:rPr>
              <a:t> serverIP</a:t>
            </a:r>
            <a:r>
              <a:rPr lang="en-US" sz="2400">
                <a:solidFill>
                  <a:srgbClr val="000000"/>
                </a:solidFill>
                <a:latin typeface="Gill Sans MT" charset="0"/>
              </a:rPr>
              <a:t>)</a:t>
            </a:r>
          </a:p>
        </p:txBody>
      </p:sp>
      <p:sp>
        <p:nvSpPr>
          <p:cNvPr id="38921" name="Text Box 23"/>
          <p:cNvSpPr txBox="1">
            <a:spLocks noChangeArrowheads="1"/>
          </p:cNvSpPr>
          <p:nvPr/>
        </p:nvSpPr>
        <p:spPr bwMode="auto">
          <a:xfrm>
            <a:off x="5411788" y="1301750"/>
            <a:ext cx="962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  <a:latin typeface="Gill Sans MT" charset="0"/>
              </a:rPr>
              <a:t>client</a:t>
            </a:r>
          </a:p>
        </p:txBody>
      </p:sp>
      <p:sp>
        <p:nvSpPr>
          <p:cNvPr id="38922" name="Line 35"/>
          <p:cNvSpPr>
            <a:spLocks noChangeShapeType="1"/>
          </p:cNvSpPr>
          <p:nvPr/>
        </p:nvSpPr>
        <p:spPr bwMode="auto">
          <a:xfrm>
            <a:off x="804863" y="1755775"/>
            <a:ext cx="3341687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Line 36"/>
          <p:cNvSpPr>
            <a:spLocks noChangeShapeType="1"/>
          </p:cNvSpPr>
          <p:nvPr/>
        </p:nvSpPr>
        <p:spPr bwMode="auto">
          <a:xfrm>
            <a:off x="5545138" y="1766888"/>
            <a:ext cx="6762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Connected vs. Listening Descriptors</a:t>
            </a:r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1800" dirty="0" smtClean="0">
                <a:cs typeface="+mn-cs"/>
              </a:rPr>
              <a:t>Listening descriptor 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1800" dirty="0" smtClean="0"/>
              <a:t>End point for client connection requests.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Created once and exists for lifetime of the server. 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1800" dirty="0" smtClean="0">
                <a:cs typeface="+mn-cs"/>
              </a:rPr>
              <a:t>Connected descriptor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End point of the connection between client and server.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A new descriptor is created each time the server accepts a connection request from a client.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Exists only as long as it takes to service client.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1800" dirty="0" smtClean="0">
                <a:cs typeface="+mn-cs"/>
              </a:rPr>
              <a:t>Why the distinction?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Allows for concurrent servers that can communicate over many client connections simultaneously.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E.g., Each time we receive a new request, </a:t>
            </a:r>
            <a:r>
              <a:rPr lang="en-US" dirty="0" smtClean="0"/>
              <a:t>we could </a:t>
            </a:r>
            <a:r>
              <a:rPr lang="en-US" dirty="0" smtClean="0"/>
              <a:t>fork a child to handle the </a:t>
            </a:r>
            <a:r>
              <a:rPr lang="en-US" dirty="0" smtClean="0"/>
              <a:t>request, but actual approaches are create a new file descriptor (socket) and either Thread or multi-task </a:t>
            </a:r>
            <a:endParaRPr lang="en-US" dirty="0" smtClean="0"/>
          </a:p>
          <a:p>
            <a:pPr eaLnBrk="1" hangingPunct="1">
              <a:lnSpc>
                <a:spcPct val="97000"/>
              </a:lnSpc>
              <a:defRPr/>
            </a:pPr>
            <a:r>
              <a:rPr lang="en-US" sz="1800" dirty="0" smtClean="0"/>
              <a:t>Descriptor </a:t>
            </a:r>
            <a:r>
              <a:rPr lang="mr-IN" sz="1800" dirty="0" smtClean="0"/>
              <a:t>–</a:t>
            </a:r>
            <a:r>
              <a:rPr lang="en-US" sz="1800" dirty="0" smtClean="0"/>
              <a:t> </a:t>
            </a:r>
            <a:r>
              <a:rPr lang="en-US" sz="1800" dirty="0" smtClean="0"/>
              <a:t>NOT </a:t>
            </a:r>
            <a:r>
              <a:rPr lang="en-US" sz="1800" dirty="0" smtClean="0"/>
              <a:t>a </a:t>
            </a:r>
            <a:r>
              <a:rPr lang="en-US" sz="1800" dirty="0" smtClean="0"/>
              <a:t>Port, just a file descriptor</a:t>
            </a:r>
            <a:endParaRPr lang="en-US" sz="1800" dirty="0" smtClean="0"/>
          </a:p>
          <a:p>
            <a:pPr eaLnBrk="1" hangingPunct="1">
              <a:lnSpc>
                <a:spcPct val="97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>
                <a:cs typeface="+mn-cs"/>
              </a:rPr>
              <a:t> 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Gill Sans MT" charset="0"/>
                <a:cs typeface="+mj-cs"/>
              </a:rPr>
              <a:t>Socket programming </a:t>
            </a:r>
            <a:endParaRPr lang="en-US" smtClean="0">
              <a:latin typeface="Gill Sans MT" charset="0"/>
              <a:cs typeface="+mj-cs"/>
            </a:endParaRPr>
          </a:p>
        </p:txBody>
      </p:sp>
      <p:sp>
        <p:nvSpPr>
          <p:cNvPr id="222210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rgbClr val="CC0000"/>
                </a:solidFill>
                <a:latin typeface="Gill Sans MT" charset="0"/>
                <a:cs typeface="+mn-cs"/>
              </a:rPr>
              <a:t>goal:</a:t>
            </a:r>
            <a:r>
              <a:rPr lang="en-US" smtClean="0">
                <a:solidFill>
                  <a:srgbClr val="000000"/>
                </a:solidFill>
                <a:latin typeface="Gill Sans MT" charset="0"/>
                <a:cs typeface="+mn-cs"/>
              </a:rPr>
              <a:t> learn how to build client/server applications that communicate using sockets</a:t>
            </a:r>
            <a:endParaRPr lang="en-US" i="1" smtClean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eaLnBrk="1" hangingPunct="1">
              <a:defRPr/>
            </a:pPr>
            <a:r>
              <a:rPr lang="en-US" i="1" smtClean="0">
                <a:solidFill>
                  <a:srgbClr val="CC0000"/>
                </a:solidFill>
                <a:latin typeface="Gill Sans MT" charset="0"/>
                <a:cs typeface="+mn-cs"/>
              </a:rPr>
              <a:t>socket:</a:t>
            </a:r>
            <a:r>
              <a:rPr lang="en-US" smtClean="0">
                <a:latin typeface="Gill Sans MT" charset="0"/>
                <a:cs typeface="+mn-cs"/>
              </a:rPr>
              <a:t> door between application process and end-end-transport protocol </a:t>
            </a:r>
          </a:p>
        </p:txBody>
      </p:sp>
      <p:grpSp>
        <p:nvGrpSpPr>
          <p:cNvPr id="8195" name="Group 60"/>
          <p:cNvGrpSpPr>
            <a:grpSpLocks/>
          </p:cNvGrpSpPr>
          <p:nvPr/>
        </p:nvGrpSpPr>
        <p:grpSpPr bwMode="auto">
          <a:xfrm>
            <a:off x="296863" y="3335338"/>
            <a:ext cx="8208962" cy="2536825"/>
            <a:chOff x="358775" y="3459163"/>
            <a:chExt cx="8208963" cy="2536825"/>
          </a:xfrm>
        </p:grpSpPr>
        <p:sp>
          <p:nvSpPr>
            <p:cNvPr id="8196" name="Freeform 44"/>
            <p:cNvSpPr>
              <a:spLocks/>
            </p:cNvSpPr>
            <p:nvPr/>
          </p:nvSpPr>
          <p:spPr bwMode="auto">
            <a:xfrm>
              <a:off x="6654800" y="3468688"/>
              <a:ext cx="736600" cy="1998662"/>
            </a:xfrm>
            <a:custGeom>
              <a:avLst/>
              <a:gdLst>
                <a:gd name="T0" fmla="*/ 2147483647 w 464"/>
                <a:gd name="T1" fmla="*/ 2147483647 h 1259"/>
                <a:gd name="T2" fmla="*/ 0 w 464"/>
                <a:gd name="T3" fmla="*/ 0 h 1259"/>
                <a:gd name="T4" fmla="*/ 2147483647 w 464"/>
                <a:gd name="T5" fmla="*/ 2147483647 h 1259"/>
                <a:gd name="T6" fmla="*/ 2147483647 w 464"/>
                <a:gd name="T7" fmla="*/ 2147483647 h 1259"/>
                <a:gd name="T8" fmla="*/ 2147483647 w 464"/>
                <a:gd name="T9" fmla="*/ 2147483647 h 1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4"/>
                <a:gd name="T16" fmla="*/ 0 h 1259"/>
                <a:gd name="T17" fmla="*/ 464 w 464"/>
                <a:gd name="T18" fmla="*/ 1259 h 1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4" h="1259">
                  <a:moveTo>
                    <a:pt x="464" y="1060"/>
                  </a:moveTo>
                  <a:lnTo>
                    <a:pt x="0" y="0"/>
                  </a:lnTo>
                  <a:lnTo>
                    <a:pt x="6" y="1258"/>
                  </a:lnTo>
                  <a:lnTo>
                    <a:pt x="382" y="1259"/>
                  </a:lnTo>
                  <a:lnTo>
                    <a:pt x="464" y="106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Freeform 7"/>
            <p:cNvSpPr>
              <a:spLocks/>
            </p:cNvSpPr>
            <p:nvPr/>
          </p:nvSpPr>
          <p:spPr bwMode="auto">
            <a:xfrm>
              <a:off x="3340100" y="4765675"/>
              <a:ext cx="1808163" cy="1031875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Text Box 51"/>
            <p:cNvSpPr txBox="1">
              <a:spLocks noChangeArrowheads="1"/>
            </p:cNvSpPr>
            <p:nvPr/>
          </p:nvSpPr>
          <p:spPr bwMode="auto">
            <a:xfrm>
              <a:off x="3778250" y="4897438"/>
              <a:ext cx="8747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solidFill>
                    <a:srgbClr val="000000"/>
                  </a:solidFill>
                  <a:latin typeface="Arial" charset="0"/>
                </a:rPr>
                <a:t>Internet</a:t>
              </a:r>
            </a:p>
          </p:txBody>
        </p:sp>
        <p:sp>
          <p:nvSpPr>
            <p:cNvPr id="8199" name="Line 52"/>
            <p:cNvSpPr>
              <a:spLocks noChangeShapeType="1"/>
            </p:cNvSpPr>
            <p:nvPr/>
          </p:nvSpPr>
          <p:spPr bwMode="auto">
            <a:xfrm>
              <a:off x="3098800" y="5308600"/>
              <a:ext cx="2211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Text Box 53"/>
            <p:cNvSpPr txBox="1">
              <a:spLocks noChangeArrowheads="1"/>
            </p:cNvSpPr>
            <p:nvPr/>
          </p:nvSpPr>
          <p:spPr bwMode="auto">
            <a:xfrm>
              <a:off x="7119938" y="4533900"/>
              <a:ext cx="10636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rgbClr val="CC0000"/>
                  </a:solidFill>
                  <a:latin typeface="Arial" charset="0"/>
                </a:rPr>
                <a:t>controlled</a:t>
              </a:r>
            </a:p>
            <a:p>
              <a:r>
                <a:rPr lang="en-US">
                  <a:solidFill>
                    <a:srgbClr val="CC0000"/>
                  </a:solidFill>
                  <a:latin typeface="Arial" charset="0"/>
                </a:rPr>
                <a:t>by OS</a:t>
              </a:r>
            </a:p>
            <a:p>
              <a:endParaRPr lang="en-US">
                <a:solidFill>
                  <a:srgbClr val="CC0000"/>
                </a:solidFill>
                <a:latin typeface="Times New Roman" charset="0"/>
              </a:endParaRPr>
            </a:p>
          </p:txBody>
        </p:sp>
        <p:sp>
          <p:nvSpPr>
            <p:cNvPr id="8201" name="Text Box 56"/>
            <p:cNvSpPr txBox="1">
              <a:spLocks noChangeArrowheads="1"/>
            </p:cNvSpPr>
            <p:nvPr/>
          </p:nvSpPr>
          <p:spPr bwMode="auto">
            <a:xfrm>
              <a:off x="7097713" y="3633788"/>
              <a:ext cx="1470025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>
                  <a:solidFill>
                    <a:srgbClr val="CC0000"/>
                  </a:solidFill>
                  <a:latin typeface="Arial" charset="0"/>
                </a:rPr>
                <a:t>controlled by</a:t>
              </a:r>
            </a:p>
            <a:p>
              <a:pPr>
                <a:lnSpc>
                  <a:spcPct val="90000"/>
                </a:lnSpc>
              </a:pPr>
              <a:r>
                <a:rPr lang="en-US">
                  <a:solidFill>
                    <a:srgbClr val="CC0000"/>
                  </a:solidFill>
                  <a:latin typeface="Arial" charset="0"/>
                </a:rPr>
                <a:t>app developer</a:t>
              </a:r>
            </a:p>
          </p:txBody>
        </p:sp>
        <p:sp>
          <p:nvSpPr>
            <p:cNvPr id="8202" name="Freeform 50"/>
            <p:cNvSpPr>
              <a:spLocks/>
            </p:cNvSpPr>
            <p:nvPr/>
          </p:nvSpPr>
          <p:spPr bwMode="auto">
            <a:xfrm>
              <a:off x="914400" y="3532188"/>
              <a:ext cx="758825" cy="1997075"/>
            </a:xfrm>
            <a:custGeom>
              <a:avLst/>
              <a:gdLst>
                <a:gd name="T0" fmla="*/ 0 w 478"/>
                <a:gd name="T1" fmla="*/ 2147483647 h 1258"/>
                <a:gd name="T2" fmla="*/ 2147483647 w 478"/>
                <a:gd name="T3" fmla="*/ 0 h 1258"/>
                <a:gd name="T4" fmla="*/ 2147483647 w 478"/>
                <a:gd name="T5" fmla="*/ 2147483647 h 1258"/>
                <a:gd name="T6" fmla="*/ 2147483647 w 478"/>
                <a:gd name="T7" fmla="*/ 2147483647 h 1258"/>
                <a:gd name="T8" fmla="*/ 0 w 478"/>
                <a:gd name="T9" fmla="*/ 2147483647 h 1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8"/>
                <a:gd name="T16" fmla="*/ 0 h 1258"/>
                <a:gd name="T17" fmla="*/ 478 w 478"/>
                <a:gd name="T18" fmla="*/ 1258 h 1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8" h="1258">
                  <a:moveTo>
                    <a:pt x="0" y="1040"/>
                  </a:moveTo>
                  <a:lnTo>
                    <a:pt x="478" y="0"/>
                  </a:lnTo>
                  <a:lnTo>
                    <a:pt x="472" y="1258"/>
                  </a:lnTo>
                  <a:lnTo>
                    <a:pt x="41" y="1246"/>
                  </a:lnTo>
                  <a:lnTo>
                    <a:pt x="0" y="104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Rectangle 23"/>
            <p:cNvSpPr>
              <a:spLocks noChangeArrowheads="1"/>
            </p:cNvSpPr>
            <p:nvPr/>
          </p:nvSpPr>
          <p:spPr bwMode="auto">
            <a:xfrm>
              <a:off x="1717675" y="3487738"/>
              <a:ext cx="1296988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8204" name="Rectangle 24"/>
            <p:cNvSpPr>
              <a:spLocks noChangeArrowheads="1"/>
            </p:cNvSpPr>
            <p:nvPr/>
          </p:nvSpPr>
          <p:spPr bwMode="auto">
            <a:xfrm>
              <a:off x="1679575" y="3541713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8205" name="Line 25"/>
            <p:cNvSpPr>
              <a:spLocks noChangeShapeType="1"/>
            </p:cNvSpPr>
            <p:nvPr/>
          </p:nvSpPr>
          <p:spPr bwMode="auto">
            <a:xfrm>
              <a:off x="1689100" y="43021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Text Box 26"/>
            <p:cNvSpPr txBox="1">
              <a:spLocks noChangeArrowheads="1"/>
            </p:cNvSpPr>
            <p:nvPr/>
          </p:nvSpPr>
          <p:spPr bwMode="auto">
            <a:xfrm>
              <a:off x="1646238" y="42846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transport</a:t>
              </a:r>
            </a:p>
          </p:txBody>
        </p:sp>
        <p:sp>
          <p:nvSpPr>
            <p:cNvPr id="8207" name="Line 27"/>
            <p:cNvSpPr>
              <a:spLocks noChangeShapeType="1"/>
            </p:cNvSpPr>
            <p:nvPr/>
          </p:nvSpPr>
          <p:spPr bwMode="auto">
            <a:xfrm>
              <a:off x="1697038" y="462280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Line 28"/>
            <p:cNvSpPr>
              <a:spLocks noChangeShapeType="1"/>
            </p:cNvSpPr>
            <p:nvPr/>
          </p:nvSpPr>
          <p:spPr bwMode="auto">
            <a:xfrm>
              <a:off x="1682750" y="493236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Line 29"/>
            <p:cNvSpPr>
              <a:spLocks noChangeShapeType="1"/>
            </p:cNvSpPr>
            <p:nvPr/>
          </p:nvSpPr>
          <p:spPr bwMode="auto">
            <a:xfrm>
              <a:off x="1682750" y="521811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Text Box 26"/>
            <p:cNvSpPr txBox="1">
              <a:spLocks noChangeArrowheads="1"/>
            </p:cNvSpPr>
            <p:nvPr/>
          </p:nvSpPr>
          <p:spPr bwMode="auto">
            <a:xfrm>
              <a:off x="1681163" y="35321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application</a:t>
              </a:r>
            </a:p>
          </p:txBody>
        </p:sp>
        <p:sp>
          <p:nvSpPr>
            <p:cNvPr id="8211" name="Text Box 26"/>
            <p:cNvSpPr txBox="1">
              <a:spLocks noChangeArrowheads="1"/>
            </p:cNvSpPr>
            <p:nvPr/>
          </p:nvSpPr>
          <p:spPr bwMode="auto">
            <a:xfrm>
              <a:off x="1636713" y="51895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physical</a:t>
              </a:r>
            </a:p>
          </p:txBody>
        </p:sp>
        <p:sp>
          <p:nvSpPr>
            <p:cNvPr id="8212" name="Text Box 26"/>
            <p:cNvSpPr txBox="1">
              <a:spLocks noChangeArrowheads="1"/>
            </p:cNvSpPr>
            <p:nvPr/>
          </p:nvSpPr>
          <p:spPr bwMode="auto">
            <a:xfrm>
              <a:off x="1655763" y="49037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link</a:t>
              </a:r>
            </a:p>
          </p:txBody>
        </p:sp>
        <p:sp>
          <p:nvSpPr>
            <p:cNvPr id="8213" name="Text Box 26"/>
            <p:cNvSpPr txBox="1">
              <a:spLocks noChangeArrowheads="1"/>
            </p:cNvSpPr>
            <p:nvPr/>
          </p:nvSpPr>
          <p:spPr bwMode="auto">
            <a:xfrm>
              <a:off x="1646238" y="46085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network</a:t>
              </a:r>
            </a:p>
          </p:txBody>
        </p:sp>
        <p:sp>
          <p:nvSpPr>
            <p:cNvPr id="8214" name="Oval 62"/>
            <p:cNvSpPr>
              <a:spLocks noChangeArrowheads="1"/>
            </p:cNvSpPr>
            <p:nvPr/>
          </p:nvSpPr>
          <p:spPr bwMode="auto">
            <a:xfrm>
              <a:off x="1814513" y="3806825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8215" name="Group 63"/>
            <p:cNvGrpSpPr>
              <a:grpSpLocks/>
            </p:cNvGrpSpPr>
            <p:nvPr/>
          </p:nvGrpSpPr>
          <p:grpSpPr bwMode="auto">
            <a:xfrm>
              <a:off x="2062163" y="4167188"/>
              <a:ext cx="546100" cy="225425"/>
              <a:chOff x="1287" y="2524"/>
              <a:chExt cx="260" cy="100"/>
            </a:xfrm>
          </p:grpSpPr>
          <p:sp>
            <p:nvSpPr>
              <p:cNvPr id="8245" name="Rectangle 64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6" name="Rectangle 65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7" name="Rectangle 66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8" name="Rectangle 67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16" name="Rectangle 23"/>
            <p:cNvSpPr>
              <a:spLocks noChangeArrowheads="1"/>
            </p:cNvSpPr>
            <p:nvPr/>
          </p:nvSpPr>
          <p:spPr bwMode="auto">
            <a:xfrm>
              <a:off x="5380038" y="3459163"/>
              <a:ext cx="1296987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8217" name="Rectangle 24"/>
            <p:cNvSpPr>
              <a:spLocks noChangeArrowheads="1"/>
            </p:cNvSpPr>
            <p:nvPr/>
          </p:nvSpPr>
          <p:spPr bwMode="auto">
            <a:xfrm>
              <a:off x="5341938" y="3513138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8218" name="Line 25"/>
            <p:cNvSpPr>
              <a:spLocks noChangeShapeType="1"/>
            </p:cNvSpPr>
            <p:nvPr/>
          </p:nvSpPr>
          <p:spPr bwMode="auto">
            <a:xfrm>
              <a:off x="5351463" y="427355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Text Box 26"/>
            <p:cNvSpPr txBox="1">
              <a:spLocks noChangeArrowheads="1"/>
            </p:cNvSpPr>
            <p:nvPr/>
          </p:nvSpPr>
          <p:spPr bwMode="auto">
            <a:xfrm>
              <a:off x="5308600" y="42560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transport</a:t>
              </a:r>
            </a:p>
          </p:txBody>
        </p:sp>
        <p:sp>
          <p:nvSpPr>
            <p:cNvPr id="8220" name="Line 27"/>
            <p:cNvSpPr>
              <a:spLocks noChangeShapeType="1"/>
            </p:cNvSpPr>
            <p:nvPr/>
          </p:nvSpPr>
          <p:spPr bwMode="auto">
            <a:xfrm>
              <a:off x="5359400" y="45942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Line 28"/>
            <p:cNvSpPr>
              <a:spLocks noChangeShapeType="1"/>
            </p:cNvSpPr>
            <p:nvPr/>
          </p:nvSpPr>
          <p:spPr bwMode="auto">
            <a:xfrm>
              <a:off x="5345113" y="490378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Line 29"/>
            <p:cNvSpPr>
              <a:spLocks noChangeShapeType="1"/>
            </p:cNvSpPr>
            <p:nvPr/>
          </p:nvSpPr>
          <p:spPr bwMode="auto">
            <a:xfrm>
              <a:off x="5345113" y="518953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Text Box 26"/>
            <p:cNvSpPr txBox="1">
              <a:spLocks noChangeArrowheads="1"/>
            </p:cNvSpPr>
            <p:nvPr/>
          </p:nvSpPr>
          <p:spPr bwMode="auto">
            <a:xfrm>
              <a:off x="5343525" y="35036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application</a:t>
              </a:r>
            </a:p>
          </p:txBody>
        </p:sp>
        <p:sp>
          <p:nvSpPr>
            <p:cNvPr id="8224" name="Text Box 26"/>
            <p:cNvSpPr txBox="1">
              <a:spLocks noChangeArrowheads="1"/>
            </p:cNvSpPr>
            <p:nvPr/>
          </p:nvSpPr>
          <p:spPr bwMode="auto">
            <a:xfrm>
              <a:off x="5299075" y="51609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physical</a:t>
              </a:r>
            </a:p>
          </p:txBody>
        </p:sp>
        <p:sp>
          <p:nvSpPr>
            <p:cNvPr id="8225" name="Text Box 26"/>
            <p:cNvSpPr txBox="1">
              <a:spLocks noChangeArrowheads="1"/>
            </p:cNvSpPr>
            <p:nvPr/>
          </p:nvSpPr>
          <p:spPr bwMode="auto">
            <a:xfrm>
              <a:off x="5318125" y="48752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link</a:t>
              </a:r>
            </a:p>
          </p:txBody>
        </p:sp>
        <p:sp>
          <p:nvSpPr>
            <p:cNvPr id="8226" name="Text Box 26"/>
            <p:cNvSpPr txBox="1">
              <a:spLocks noChangeArrowheads="1"/>
            </p:cNvSpPr>
            <p:nvPr/>
          </p:nvSpPr>
          <p:spPr bwMode="auto">
            <a:xfrm>
              <a:off x="5308600" y="45799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network</a:t>
              </a:r>
            </a:p>
          </p:txBody>
        </p:sp>
        <p:sp>
          <p:nvSpPr>
            <p:cNvPr id="8227" name="Oval 80"/>
            <p:cNvSpPr>
              <a:spLocks noChangeArrowheads="1"/>
            </p:cNvSpPr>
            <p:nvPr/>
          </p:nvSpPr>
          <p:spPr bwMode="auto">
            <a:xfrm>
              <a:off x="5476875" y="3778250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8228" name="Group 81"/>
            <p:cNvGrpSpPr>
              <a:grpSpLocks/>
            </p:cNvGrpSpPr>
            <p:nvPr/>
          </p:nvGrpSpPr>
          <p:grpSpPr bwMode="auto">
            <a:xfrm>
              <a:off x="5724525" y="4138613"/>
              <a:ext cx="546100" cy="225425"/>
              <a:chOff x="1287" y="2524"/>
              <a:chExt cx="260" cy="100"/>
            </a:xfrm>
          </p:grpSpPr>
          <p:sp>
            <p:nvSpPr>
              <p:cNvPr id="8241" name="Rectangle 82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2" name="Rectangle 83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3" name="Rectangle 84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8244" name="Rectangle 85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229" name="Line 87"/>
            <p:cNvSpPr>
              <a:spLocks noChangeShapeType="1"/>
            </p:cNvSpPr>
            <p:nvPr/>
          </p:nvSpPr>
          <p:spPr bwMode="auto">
            <a:xfrm flipH="1">
              <a:off x="6534150" y="3910013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Line 88"/>
            <p:cNvSpPr>
              <a:spLocks noChangeShapeType="1"/>
            </p:cNvSpPr>
            <p:nvPr/>
          </p:nvSpPr>
          <p:spPr bwMode="auto">
            <a:xfrm>
              <a:off x="6759575" y="4335463"/>
              <a:ext cx="0" cy="102235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89"/>
            <p:cNvSpPr>
              <a:spLocks noChangeShapeType="1"/>
            </p:cNvSpPr>
            <p:nvPr/>
          </p:nvSpPr>
          <p:spPr bwMode="auto">
            <a:xfrm flipH="1">
              <a:off x="6783388" y="4835525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Text Box 56"/>
            <p:cNvSpPr txBox="1">
              <a:spLocks noChangeArrowheads="1"/>
            </p:cNvSpPr>
            <p:nvPr/>
          </p:nvSpPr>
          <p:spPr bwMode="auto">
            <a:xfrm>
              <a:off x="3697288" y="3590925"/>
              <a:ext cx="9175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2000" i="1">
                  <a:solidFill>
                    <a:srgbClr val="CC0000"/>
                  </a:solidFill>
                  <a:latin typeface="Arial" charset="0"/>
                </a:rPr>
                <a:t>socket</a:t>
              </a:r>
            </a:p>
          </p:txBody>
        </p:sp>
        <p:sp>
          <p:nvSpPr>
            <p:cNvPr id="8233" name="Line 91"/>
            <p:cNvSpPr>
              <a:spLocks noChangeShapeType="1"/>
            </p:cNvSpPr>
            <p:nvPr/>
          </p:nvSpPr>
          <p:spPr bwMode="auto">
            <a:xfrm flipV="1">
              <a:off x="2700338" y="3790950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Line 92"/>
            <p:cNvSpPr>
              <a:spLocks noChangeShapeType="1"/>
            </p:cNvSpPr>
            <p:nvPr/>
          </p:nvSpPr>
          <p:spPr bwMode="auto">
            <a:xfrm flipH="1" flipV="1">
              <a:off x="4635500" y="3779838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35" name="Group 93"/>
            <p:cNvGrpSpPr>
              <a:grpSpLocks/>
            </p:cNvGrpSpPr>
            <p:nvPr/>
          </p:nvGrpSpPr>
          <p:grpSpPr bwMode="auto">
            <a:xfrm>
              <a:off x="358775" y="4808538"/>
              <a:ext cx="1035050" cy="904875"/>
              <a:chOff x="-44" y="1473"/>
              <a:chExt cx="981" cy="1105"/>
            </a:xfrm>
          </p:grpSpPr>
          <p:pic>
            <p:nvPicPr>
              <p:cNvPr id="8239" name="Picture 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40" name="Freeform 9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8034 w 356"/>
                  <a:gd name="T3" fmla="*/ 1220 h 368"/>
                  <a:gd name="T4" fmla="*/ 21394 w 356"/>
                  <a:gd name="T5" fmla="*/ 25425 h 368"/>
                  <a:gd name="T6" fmla="*/ 4715 w 356"/>
                  <a:gd name="T7" fmla="*/ 3179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236" name="Group 96"/>
            <p:cNvGrpSpPr>
              <a:grpSpLocks/>
            </p:cNvGrpSpPr>
            <p:nvPr/>
          </p:nvGrpSpPr>
          <p:grpSpPr bwMode="auto">
            <a:xfrm flipH="1">
              <a:off x="7075488" y="5091113"/>
              <a:ext cx="1035050" cy="904875"/>
              <a:chOff x="-44" y="1473"/>
              <a:chExt cx="981" cy="1105"/>
            </a:xfrm>
          </p:grpSpPr>
          <p:pic>
            <p:nvPicPr>
              <p:cNvPr id="8237" name="Picture 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38" name="Freeform 9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8034 w 356"/>
                  <a:gd name="T3" fmla="*/ 1220 h 368"/>
                  <a:gd name="T4" fmla="*/ 21394 w 356"/>
                  <a:gd name="T5" fmla="*/ 25425 h 368"/>
                  <a:gd name="T6" fmla="*/ 4715 w 356"/>
                  <a:gd name="T7" fmla="*/ 3179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600200" y="5638800"/>
            <a:ext cx="236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WHY 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>Socket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76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1. IP Addresses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19200"/>
            <a:ext cx="8281987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32-bit IP addresses are stored in an </a:t>
            </a:r>
            <a:r>
              <a:rPr lang="en-US" i="1" dirty="0" smtClean="0">
                <a:solidFill>
                  <a:srgbClr val="FF0000"/>
                </a:solidFill>
                <a:cs typeface="+mn-cs"/>
              </a:rPr>
              <a:t>IP address </a:t>
            </a:r>
            <a:r>
              <a:rPr lang="en-US" i="1" dirty="0" err="1" smtClean="0">
                <a:solidFill>
                  <a:srgbClr val="FF0000"/>
                </a:solidFill>
                <a:cs typeface="+mn-cs"/>
              </a:rPr>
              <a:t>struct</a:t>
            </a:r>
            <a:endParaRPr lang="en-US" i="1" dirty="0" smtClean="0">
              <a:solidFill>
                <a:srgbClr val="FF0000"/>
              </a:solidFill>
              <a:cs typeface="+mn-cs"/>
            </a:endParaRPr>
          </a:p>
          <a:p>
            <a:pPr lvl="1" eaLnBrk="1" hangingPunct="1">
              <a:defRPr/>
            </a:pPr>
            <a:r>
              <a:rPr lang="en-US" dirty="0" smtClean="0"/>
              <a:t>IP addresses are always stored in memory in network byte order (big-endian byte order)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en-US" dirty="0" smtClean="0">
                <a:solidFill>
                  <a:srgbClr val="FF0000"/>
                </a:solidFill>
              </a:rPr>
              <a:t> Big Win for TCP/IP</a:t>
            </a:r>
          </a:p>
          <a:p>
            <a:pPr lvl="1" eaLnBrk="1" hangingPunct="1">
              <a:defRPr/>
            </a:pPr>
            <a:r>
              <a:rPr lang="en-US" dirty="0" smtClean="0"/>
              <a:t>True in general for any integer transferred in a packet header from one machine to another.</a:t>
            </a:r>
          </a:p>
          <a:p>
            <a:pPr lvl="2" eaLnBrk="1" hangingPunct="1">
              <a:defRPr/>
            </a:pPr>
            <a:r>
              <a:rPr lang="en-US" dirty="0" smtClean="0"/>
              <a:t>E.g., the port number used to identify an Internet connection.</a:t>
            </a:r>
          </a:p>
        </p:txBody>
      </p:sp>
      <p:sp>
        <p:nvSpPr>
          <p:cNvPr id="748548" name="Rectangle 4"/>
          <p:cNvSpPr>
            <a:spLocks noChangeArrowheads="1"/>
          </p:cNvSpPr>
          <p:nvPr/>
        </p:nvSpPr>
        <p:spPr bwMode="auto">
          <a:xfrm>
            <a:off x="454025" y="3541713"/>
            <a:ext cx="7756525" cy="10826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/* Internet address structure */</a:t>
            </a:r>
          </a:p>
          <a:p>
            <a:pPr>
              <a:defRPr/>
            </a:pPr>
            <a:r>
              <a:rPr lang="en-US">
                <a:cs typeface="+mn-cs"/>
              </a:rPr>
              <a:t>struct in_addr {</a:t>
            </a:r>
          </a:p>
          <a:p>
            <a:pPr>
              <a:defRPr/>
            </a:pPr>
            <a:r>
              <a:rPr lang="en-US">
                <a:cs typeface="+mn-cs"/>
              </a:rPr>
              <a:t>    unsigned int s_addr; /* network byte order (big-endian) */</a:t>
            </a:r>
          </a:p>
          <a:p>
            <a:pPr>
              <a:defRPr/>
            </a:pPr>
            <a:r>
              <a:rPr lang="en-US">
                <a:cs typeface="+mn-cs"/>
              </a:rPr>
              <a:t>};</a:t>
            </a:r>
          </a:p>
        </p:txBody>
      </p:sp>
      <p:sp>
        <p:nvSpPr>
          <p:cNvPr id="748549" name="Text Box 5"/>
          <p:cNvSpPr txBox="1">
            <a:spLocks noChangeArrowheads="1"/>
          </p:cNvSpPr>
          <p:nvPr/>
        </p:nvSpPr>
        <p:spPr bwMode="auto">
          <a:xfrm>
            <a:off x="381000" y="4859338"/>
            <a:ext cx="79248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>
                <a:latin typeface="Helvetica" charset="0"/>
                <a:cs typeface="+mn-cs"/>
              </a:rPr>
              <a:t>Handy network byte-order conversion functions:</a:t>
            </a:r>
          </a:p>
          <a:p>
            <a:pPr lvl="1">
              <a:defRPr/>
            </a:pPr>
            <a:r>
              <a:rPr lang="en-US" sz="1800">
                <a:cs typeface="+mn-cs"/>
              </a:rPr>
              <a:t>htonl: </a:t>
            </a:r>
            <a:r>
              <a:rPr lang="en-US" sz="1800">
                <a:latin typeface="Helvetica" charset="0"/>
                <a:cs typeface="+mn-cs"/>
              </a:rPr>
              <a:t>convert </a:t>
            </a:r>
            <a:r>
              <a:rPr lang="en-US" sz="1800">
                <a:cs typeface="+mn-cs"/>
              </a:rPr>
              <a:t>long int</a:t>
            </a:r>
            <a:r>
              <a:rPr lang="en-US" sz="1800">
                <a:latin typeface="Helvetica" charset="0"/>
                <a:cs typeface="+mn-cs"/>
              </a:rPr>
              <a:t> from host to network byte order.</a:t>
            </a:r>
          </a:p>
          <a:p>
            <a:pPr lvl="1">
              <a:defRPr/>
            </a:pPr>
            <a:r>
              <a:rPr lang="en-US" sz="1800">
                <a:cs typeface="+mn-cs"/>
              </a:rPr>
              <a:t>htons: </a:t>
            </a:r>
            <a:r>
              <a:rPr lang="en-US" sz="1800">
                <a:latin typeface="Helvetica" charset="0"/>
                <a:cs typeface="+mn-cs"/>
              </a:rPr>
              <a:t>convert </a:t>
            </a:r>
            <a:r>
              <a:rPr lang="en-US" sz="1800">
                <a:cs typeface="+mn-cs"/>
              </a:rPr>
              <a:t>short int</a:t>
            </a:r>
            <a:r>
              <a:rPr lang="en-US" sz="1800">
                <a:latin typeface="Helvetica" charset="0"/>
                <a:cs typeface="+mn-cs"/>
              </a:rPr>
              <a:t> from host to network byte order.</a:t>
            </a:r>
            <a:endParaRPr lang="en-US" sz="1800">
              <a:cs typeface="+mn-cs"/>
            </a:endParaRPr>
          </a:p>
          <a:p>
            <a:pPr lvl="1">
              <a:defRPr/>
            </a:pPr>
            <a:r>
              <a:rPr lang="en-US" sz="1800">
                <a:cs typeface="+mn-cs"/>
              </a:rPr>
              <a:t>ntohl: </a:t>
            </a:r>
            <a:r>
              <a:rPr lang="en-US" sz="1800">
                <a:latin typeface="Helvetica" charset="0"/>
                <a:cs typeface="+mn-cs"/>
              </a:rPr>
              <a:t>convert </a:t>
            </a:r>
            <a:r>
              <a:rPr lang="en-US" sz="1800">
                <a:cs typeface="+mn-cs"/>
              </a:rPr>
              <a:t>long int</a:t>
            </a:r>
            <a:r>
              <a:rPr lang="en-US" sz="1800">
                <a:latin typeface="Helvetica" charset="0"/>
                <a:cs typeface="+mn-cs"/>
              </a:rPr>
              <a:t> from network to host byte order.</a:t>
            </a:r>
          </a:p>
          <a:p>
            <a:pPr lvl="1">
              <a:defRPr/>
            </a:pPr>
            <a:r>
              <a:rPr lang="en-US" sz="1800">
                <a:cs typeface="+mn-cs"/>
              </a:rPr>
              <a:t>ntohs: </a:t>
            </a:r>
            <a:r>
              <a:rPr lang="en-US" sz="1800">
                <a:latin typeface="Helvetica" charset="0"/>
                <a:cs typeface="+mn-cs"/>
              </a:rPr>
              <a:t>convert </a:t>
            </a:r>
            <a:r>
              <a:rPr lang="en-US" sz="1800">
                <a:cs typeface="+mn-cs"/>
              </a:rPr>
              <a:t>short int</a:t>
            </a:r>
            <a:r>
              <a:rPr lang="en-US" sz="1800">
                <a:latin typeface="Helvetica" charset="0"/>
                <a:cs typeface="+mn-cs"/>
              </a:rPr>
              <a:t> from network to host byte order.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89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2. Domain Naming System (DNS)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99500" cy="5638800"/>
          </a:xfrm>
        </p:spPr>
        <p:txBody>
          <a:bodyPr/>
          <a:lstStyle/>
          <a:p>
            <a:pPr marL="223838" indent="-223838" defTabSz="895350" eaLnBrk="1" hangingPunct="1">
              <a:defRPr/>
            </a:pPr>
            <a:r>
              <a:rPr lang="en-US" dirty="0" smtClean="0">
                <a:cs typeface="+mn-cs"/>
              </a:rPr>
              <a:t>The Internet maintains a mapping between IP addresses and domain names in a huge worldwide distributed database called </a:t>
            </a:r>
            <a:r>
              <a:rPr lang="en-US" i="1" dirty="0" smtClean="0">
                <a:cs typeface="+mn-cs"/>
              </a:rPr>
              <a:t>DNS</a:t>
            </a:r>
            <a:r>
              <a:rPr lang="en-US" dirty="0" smtClean="0">
                <a:cs typeface="+mn-cs"/>
              </a:rPr>
              <a:t>.</a:t>
            </a:r>
          </a:p>
          <a:p>
            <a:pPr marL="560388" lvl="1" indent="-222250" defTabSz="895350" eaLnBrk="1" hangingPunct="1">
              <a:defRPr/>
            </a:pPr>
            <a:r>
              <a:rPr lang="en-US" dirty="0" smtClean="0"/>
              <a:t>Conceptually, programmers can view the DNS database as a collection of millions of </a:t>
            </a:r>
            <a:r>
              <a:rPr lang="en-US" i="1" dirty="0" smtClean="0"/>
              <a:t>host entry structures</a:t>
            </a:r>
            <a:r>
              <a:rPr lang="en-US" dirty="0" smtClean="0"/>
              <a:t>:</a:t>
            </a:r>
          </a:p>
          <a:p>
            <a:pPr marL="223838" indent="-223838" defTabSz="895350" eaLnBrk="1" hangingPunct="1">
              <a:defRPr/>
            </a:pPr>
            <a:endParaRPr lang="en-US" sz="1600" dirty="0" smtClean="0">
              <a:latin typeface="Courier New" charset="0"/>
              <a:cs typeface="+mn-cs"/>
            </a:endParaRPr>
          </a:p>
          <a:p>
            <a:pPr marL="223838" indent="-223838" defTabSz="895350" eaLnBrk="1" hangingPunct="1">
              <a:defRPr/>
            </a:pPr>
            <a:endParaRPr lang="en-US" dirty="0" smtClean="0">
              <a:cs typeface="+mn-cs"/>
            </a:endParaRPr>
          </a:p>
          <a:p>
            <a:pPr marL="223838" indent="-223838" defTabSz="895350" eaLnBrk="1" hangingPunct="1">
              <a:defRPr/>
            </a:pPr>
            <a:endParaRPr lang="en-US" dirty="0" smtClean="0">
              <a:cs typeface="+mn-cs"/>
            </a:endParaRPr>
          </a:p>
          <a:p>
            <a:pPr marL="223838" indent="-223838" defTabSz="895350" eaLnBrk="1" hangingPunct="1">
              <a:defRPr/>
            </a:pPr>
            <a:endParaRPr lang="en-US" dirty="0" smtClean="0">
              <a:cs typeface="+mn-cs"/>
            </a:endParaRPr>
          </a:p>
          <a:p>
            <a:pPr marL="223838" indent="-223838" defTabSz="895350" eaLnBrk="1" hangingPunct="1">
              <a:defRPr/>
            </a:pPr>
            <a:endParaRPr lang="en-US" dirty="0" smtClean="0">
              <a:cs typeface="+mn-cs"/>
            </a:endParaRPr>
          </a:p>
          <a:p>
            <a:pPr marL="223838" indent="-223838" defTabSz="895350" eaLnBrk="1" hangingPunct="1">
              <a:defRPr/>
            </a:pPr>
            <a:r>
              <a:rPr lang="en-US" dirty="0" smtClean="0">
                <a:cs typeface="+mn-cs"/>
              </a:rPr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 smtClean="0">
                <a:latin typeface="Courier New" charset="0"/>
              </a:rPr>
              <a:t>gethostbyname</a:t>
            </a:r>
            <a:r>
              <a:rPr lang="en-US" dirty="0" smtClean="0"/>
              <a:t>: query key is a DNS domain name.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 smtClean="0">
                <a:latin typeface="Courier New" charset="0"/>
              </a:rPr>
              <a:t>gethostbyaddr</a:t>
            </a:r>
            <a:r>
              <a:rPr lang="en-US" dirty="0" smtClean="0">
                <a:latin typeface="Courier New" charset="0"/>
              </a:rPr>
              <a:t>:</a:t>
            </a:r>
            <a:r>
              <a:rPr lang="en-US" dirty="0" smtClean="0"/>
              <a:t> query key is an IP address.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getaddrinfo</a:t>
            </a:r>
            <a:endParaRPr lang="en-US" sz="1400" dirty="0" smtClean="0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749572" name="Rectangle 4"/>
          <p:cNvSpPr>
            <a:spLocks noChangeArrowheads="1"/>
          </p:cNvSpPr>
          <p:nvPr/>
        </p:nvSpPr>
        <p:spPr bwMode="auto">
          <a:xfrm>
            <a:off x="152400" y="3121025"/>
            <a:ext cx="8915400" cy="20605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/* DNS host entry structure */ </a:t>
            </a:r>
          </a:p>
          <a:p>
            <a:pPr>
              <a:defRPr/>
            </a:pPr>
            <a:r>
              <a:rPr lang="en-US">
                <a:cs typeface="+mn-cs"/>
              </a:rPr>
              <a:t>struct hostent { </a:t>
            </a:r>
          </a:p>
          <a:p>
            <a:pPr>
              <a:defRPr/>
            </a:pPr>
            <a:r>
              <a:rPr lang="en-US">
                <a:cs typeface="+mn-cs"/>
              </a:rPr>
              <a:t>   char   *h_name;       /* official domain name of host */ </a:t>
            </a:r>
          </a:p>
          <a:p>
            <a:pPr>
              <a:defRPr/>
            </a:pPr>
            <a:r>
              <a:rPr lang="en-US">
                <a:cs typeface="+mn-cs"/>
              </a:rPr>
              <a:t>   char   **h_aliases;   /* null-terminated array of domain names */ </a:t>
            </a:r>
          </a:p>
          <a:p>
            <a:pPr>
              <a:defRPr/>
            </a:pPr>
            <a:r>
              <a:rPr lang="en-US">
                <a:cs typeface="+mn-cs"/>
              </a:rPr>
              <a:t>   int    h_addrtype;    /* host address type (AF_INET) */ </a:t>
            </a:r>
          </a:p>
          <a:p>
            <a:pPr>
              <a:defRPr/>
            </a:pPr>
            <a:r>
              <a:rPr lang="en-US">
                <a:cs typeface="+mn-cs"/>
              </a:rPr>
              <a:t>   int    h_length;      /* length of an address, in bytes */ </a:t>
            </a:r>
          </a:p>
          <a:p>
            <a:pPr>
              <a:defRPr/>
            </a:pPr>
            <a:r>
              <a:rPr lang="en-US">
                <a:cs typeface="+mn-cs"/>
              </a:rPr>
              <a:t>   char   **h_addr_list; /* null-terminated array of in_addr structs */ </a:t>
            </a:r>
          </a:p>
          <a:p>
            <a:pPr>
              <a:defRPr/>
            </a:pPr>
            <a:r>
              <a:rPr lang="en-US">
                <a:cs typeface="+mn-cs"/>
              </a:rPr>
              <a:t>};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ChangeArrowheads="1"/>
          </p:cNvSpPr>
          <p:nvPr/>
        </p:nvSpPr>
        <p:spPr bwMode="auto">
          <a:xfrm>
            <a:off x="6740525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0595" name="Rectangle 3"/>
          <p:cNvSpPr>
            <a:spLocks noChangeArrowheads="1"/>
          </p:cNvSpPr>
          <p:nvPr/>
        </p:nvSpPr>
        <p:spPr bwMode="auto">
          <a:xfrm>
            <a:off x="796925" y="39909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061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3. Internet Connections </a:t>
            </a:r>
          </a:p>
        </p:txBody>
      </p:sp>
      <p:sp>
        <p:nvSpPr>
          <p:cNvPr id="750597" name="Text Box 5"/>
          <p:cNvSpPr txBox="1">
            <a:spLocks noChangeArrowheads="1"/>
          </p:cNvSpPr>
          <p:nvPr/>
        </p:nvSpPr>
        <p:spPr bwMode="auto">
          <a:xfrm>
            <a:off x="2622550" y="4470400"/>
            <a:ext cx="38449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Connection socket pair</a:t>
            </a:r>
          </a:p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(</a:t>
            </a:r>
            <a:r>
              <a:rPr lang="en-US">
                <a:solidFill>
                  <a:srgbClr val="FF0000"/>
                </a:solidFill>
                <a:latin typeface="Helvetica" charset="0"/>
                <a:cs typeface="+mn-cs"/>
              </a:rPr>
              <a:t>128.2.194.242</a:t>
            </a:r>
            <a:r>
              <a:rPr lang="en-US">
                <a:latin typeface="Helvetica" charset="0"/>
                <a:cs typeface="+mn-cs"/>
              </a:rPr>
              <a:t>:</a:t>
            </a:r>
            <a:r>
              <a:rPr lang="en-US">
                <a:solidFill>
                  <a:srgbClr val="00FF00"/>
                </a:solidFill>
                <a:latin typeface="Helvetica" charset="0"/>
                <a:cs typeface="+mn-cs"/>
              </a:rPr>
              <a:t>51213</a:t>
            </a:r>
            <a:r>
              <a:rPr lang="en-US">
                <a:latin typeface="Helvetica" charset="0"/>
                <a:cs typeface="+mn-cs"/>
              </a:rPr>
              <a:t>, </a:t>
            </a:r>
            <a:r>
              <a:rPr lang="en-US">
                <a:solidFill>
                  <a:srgbClr val="9966FF"/>
                </a:solidFill>
                <a:latin typeface="Helvetica" charset="0"/>
                <a:cs typeface="+mn-cs"/>
              </a:rPr>
              <a:t>134.173.42.2</a:t>
            </a:r>
            <a:r>
              <a:rPr lang="en-US">
                <a:latin typeface="Helvetica" charset="0"/>
                <a:cs typeface="+mn-cs"/>
              </a:rPr>
              <a:t>:</a:t>
            </a:r>
            <a:r>
              <a:rPr lang="en-US">
                <a:solidFill>
                  <a:srgbClr val="00FFFF"/>
                </a:solidFill>
                <a:latin typeface="Helvetica" charset="0"/>
                <a:cs typeface="+mn-cs"/>
              </a:rPr>
              <a:t>80</a:t>
            </a:r>
            <a:r>
              <a:rPr lang="en-US">
                <a:latin typeface="Helvetica" charset="0"/>
                <a:cs typeface="+mn-cs"/>
              </a:rPr>
              <a:t>)</a:t>
            </a:r>
          </a:p>
        </p:txBody>
      </p:sp>
      <p:sp>
        <p:nvSpPr>
          <p:cNvPr id="750598" name="Oval 6"/>
          <p:cNvSpPr>
            <a:spLocks noChangeArrowheads="1"/>
          </p:cNvSpPr>
          <p:nvPr/>
        </p:nvSpPr>
        <p:spPr bwMode="auto">
          <a:xfrm>
            <a:off x="6788150" y="4098925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Server</a:t>
            </a:r>
          </a:p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(port 80)</a:t>
            </a:r>
          </a:p>
        </p:txBody>
      </p:sp>
      <p:sp>
        <p:nvSpPr>
          <p:cNvPr id="750599" name="Oval 7"/>
          <p:cNvSpPr>
            <a:spLocks noChangeArrowheads="1"/>
          </p:cNvSpPr>
          <p:nvPr/>
        </p:nvSpPr>
        <p:spPr bwMode="auto">
          <a:xfrm>
            <a:off x="933450" y="4098925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Client</a:t>
            </a:r>
          </a:p>
        </p:txBody>
      </p:sp>
      <p:sp>
        <p:nvSpPr>
          <p:cNvPr id="750600" name="Line 8"/>
          <p:cNvSpPr>
            <a:spLocks noChangeShapeType="1"/>
          </p:cNvSpPr>
          <p:nvPr/>
        </p:nvSpPr>
        <p:spPr bwMode="auto">
          <a:xfrm>
            <a:off x="2278063" y="45021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0601" name="Oval 9"/>
          <p:cNvSpPr>
            <a:spLocks noChangeAspect="1" noChangeArrowheads="1"/>
          </p:cNvSpPr>
          <p:nvPr/>
        </p:nvSpPr>
        <p:spPr bwMode="auto">
          <a:xfrm>
            <a:off x="2149475" y="44370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0602" name="Oval 10"/>
          <p:cNvSpPr>
            <a:spLocks noChangeAspect="1" noChangeArrowheads="1"/>
          </p:cNvSpPr>
          <p:nvPr/>
        </p:nvSpPr>
        <p:spPr bwMode="auto">
          <a:xfrm>
            <a:off x="6729413" y="443706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0603" name="Text Box 11"/>
          <p:cNvSpPr txBox="1">
            <a:spLocks noChangeArrowheads="1"/>
          </p:cNvSpPr>
          <p:nvPr/>
        </p:nvSpPr>
        <p:spPr bwMode="auto">
          <a:xfrm>
            <a:off x="1473200" y="3228975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Client socket address</a:t>
            </a:r>
          </a:p>
          <a:p>
            <a:pPr algn="ctr">
              <a:defRPr/>
            </a:pPr>
            <a:r>
              <a:rPr lang="en-US">
                <a:solidFill>
                  <a:srgbClr val="FF0000"/>
                </a:solidFill>
                <a:latin typeface="Helvetica" charset="0"/>
                <a:cs typeface="+mn-cs"/>
              </a:rPr>
              <a:t>128.2.194.242</a:t>
            </a:r>
            <a:r>
              <a:rPr lang="en-US">
                <a:latin typeface="Helvetica" charset="0"/>
                <a:cs typeface="+mn-cs"/>
              </a:rPr>
              <a:t>:</a:t>
            </a:r>
            <a:r>
              <a:rPr lang="en-US">
                <a:solidFill>
                  <a:srgbClr val="00FF00"/>
                </a:solidFill>
                <a:latin typeface="Helvetica" charset="0"/>
                <a:cs typeface="+mn-cs"/>
              </a:rPr>
              <a:t>51213</a:t>
            </a:r>
          </a:p>
        </p:txBody>
      </p:sp>
      <p:sp>
        <p:nvSpPr>
          <p:cNvPr id="750604" name="Text Box 12"/>
          <p:cNvSpPr txBox="1">
            <a:spLocks noChangeArrowheads="1"/>
          </p:cNvSpPr>
          <p:nvPr/>
        </p:nvSpPr>
        <p:spPr bwMode="auto">
          <a:xfrm>
            <a:off x="5157788" y="3228975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i="1">
                <a:latin typeface="Helvetica" charset="0"/>
                <a:cs typeface="+mn-cs"/>
              </a:rPr>
              <a:t>Server socket address</a:t>
            </a:r>
          </a:p>
          <a:p>
            <a:pPr algn="ctr">
              <a:defRPr/>
            </a:pPr>
            <a:r>
              <a:rPr lang="en-US">
                <a:solidFill>
                  <a:srgbClr val="9966FF"/>
                </a:solidFill>
                <a:latin typeface="Helvetica" charset="0"/>
                <a:cs typeface="+mn-cs"/>
              </a:rPr>
              <a:t>134.173.42.2</a:t>
            </a:r>
            <a:r>
              <a:rPr lang="en-US">
                <a:latin typeface="Helvetica" charset="0"/>
                <a:cs typeface="+mn-cs"/>
              </a:rPr>
              <a:t>:</a:t>
            </a:r>
            <a:r>
              <a:rPr lang="en-US">
                <a:solidFill>
                  <a:srgbClr val="00FFFF"/>
                </a:solidFill>
                <a:latin typeface="Helvetica" charset="0"/>
                <a:cs typeface="+mn-cs"/>
              </a:rPr>
              <a:t>80</a:t>
            </a:r>
          </a:p>
        </p:txBody>
      </p:sp>
      <p:sp>
        <p:nvSpPr>
          <p:cNvPr id="750605" name="Line 13"/>
          <p:cNvSpPr>
            <a:spLocks noChangeShapeType="1"/>
          </p:cNvSpPr>
          <p:nvPr/>
        </p:nvSpPr>
        <p:spPr bwMode="auto">
          <a:xfrm flipH="1">
            <a:off x="2278063" y="38100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0606" name="Line 14"/>
          <p:cNvSpPr>
            <a:spLocks noChangeShapeType="1"/>
          </p:cNvSpPr>
          <p:nvPr/>
        </p:nvSpPr>
        <p:spPr bwMode="auto">
          <a:xfrm>
            <a:off x="6445250" y="38100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0607" name="Text Box 15"/>
          <p:cNvSpPr txBox="1">
            <a:spLocks noChangeArrowheads="1"/>
          </p:cNvSpPr>
          <p:nvPr/>
        </p:nvSpPr>
        <p:spPr bwMode="auto">
          <a:xfrm>
            <a:off x="593725" y="5133975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Client host address</a:t>
            </a:r>
          </a:p>
          <a:p>
            <a:pPr algn="ctr">
              <a:defRPr/>
            </a:pPr>
            <a:r>
              <a:rPr lang="en-US">
                <a:solidFill>
                  <a:srgbClr val="FF0000"/>
                </a:solidFill>
                <a:latin typeface="Helvetica" charset="0"/>
                <a:cs typeface="+mn-cs"/>
              </a:rPr>
              <a:t>128.2.194.242</a:t>
            </a:r>
            <a:r>
              <a:rPr lang="en-US">
                <a:latin typeface="Helvetica" charset="0"/>
                <a:cs typeface="+mn-cs"/>
              </a:rPr>
              <a:t> </a:t>
            </a:r>
            <a:endParaRPr lang="en-US" sz="2400">
              <a:latin typeface="Times" charset="0"/>
              <a:cs typeface="+mn-cs"/>
            </a:endParaRPr>
          </a:p>
        </p:txBody>
      </p:sp>
      <p:sp>
        <p:nvSpPr>
          <p:cNvPr id="750608" name="Text Box 16"/>
          <p:cNvSpPr txBox="1">
            <a:spLocks noChangeArrowheads="1"/>
          </p:cNvSpPr>
          <p:nvPr/>
        </p:nvSpPr>
        <p:spPr bwMode="auto">
          <a:xfrm>
            <a:off x="6451600" y="5133975"/>
            <a:ext cx="21383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Server host address</a:t>
            </a:r>
          </a:p>
          <a:p>
            <a:pPr algn="ctr">
              <a:defRPr/>
            </a:pPr>
            <a:r>
              <a:rPr lang="en-US">
                <a:solidFill>
                  <a:srgbClr val="9966FF"/>
                </a:solidFill>
                <a:latin typeface="Helvetica" charset="0"/>
                <a:cs typeface="+mn-cs"/>
              </a:rPr>
              <a:t>134.173.42.2</a:t>
            </a:r>
          </a:p>
        </p:txBody>
      </p:sp>
      <p:sp>
        <p:nvSpPr>
          <p:cNvPr id="750612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751012"/>
          </a:xfrm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>
                <a:cs typeface="+mn-cs"/>
              </a:rPr>
              <a:t>Clients and servers communicate by sending streams of bytes over </a:t>
            </a:r>
            <a:r>
              <a:rPr lang="en-US" i="1" dirty="0" smtClean="0">
                <a:solidFill>
                  <a:srgbClr val="FF0000"/>
                </a:solidFill>
                <a:cs typeface="+mn-cs"/>
              </a:rPr>
              <a:t>connections</a:t>
            </a:r>
            <a:r>
              <a:rPr lang="en-US" dirty="0" smtClean="0">
                <a:cs typeface="+mn-cs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Connections are point-to-point, full-duplex (2-way communication), and reliable. </a:t>
            </a:r>
            <a:r>
              <a:rPr lang="mr-IN" dirty="0" smtClean="0">
                <a:cs typeface="+mn-cs"/>
              </a:rPr>
              <a:t>–</a:t>
            </a:r>
            <a:r>
              <a:rPr lang="en-US" dirty="0" smtClean="0">
                <a:cs typeface="+mn-cs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Ignores Cloud</a:t>
            </a:r>
          </a:p>
        </p:txBody>
      </p:sp>
      <p:sp>
        <p:nvSpPr>
          <p:cNvPr id="750613" name="Text Box 21"/>
          <p:cNvSpPr txBox="1">
            <a:spLocks noChangeArrowheads="1"/>
          </p:cNvSpPr>
          <p:nvPr/>
        </p:nvSpPr>
        <p:spPr bwMode="auto">
          <a:xfrm>
            <a:off x="530225" y="5951538"/>
            <a:ext cx="2589213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i="1">
                <a:latin typeface="Helvetica" charset="0"/>
                <a:cs typeface="+mn-cs"/>
              </a:rPr>
              <a:t>Note: </a:t>
            </a:r>
            <a:r>
              <a:rPr lang="en-US" i="1">
                <a:solidFill>
                  <a:srgbClr val="00FF00"/>
                </a:solidFill>
                <a:latin typeface="Helvetica" charset="0"/>
                <a:cs typeface="+mn-cs"/>
              </a:rPr>
              <a:t>51213</a:t>
            </a:r>
            <a:r>
              <a:rPr lang="en-US" i="1">
                <a:latin typeface="Helvetica" charset="0"/>
                <a:cs typeface="+mn-cs"/>
              </a:rPr>
              <a:t> is an</a:t>
            </a:r>
          </a:p>
          <a:p>
            <a:pPr algn="ctr">
              <a:lnSpc>
                <a:spcPct val="90000"/>
              </a:lnSpc>
              <a:defRPr/>
            </a:pPr>
            <a:r>
              <a:rPr lang="en-US" i="1">
                <a:latin typeface="Helvetica" charset="0"/>
                <a:cs typeface="+mn-cs"/>
              </a:rPr>
              <a:t>ephemeral port allocated</a:t>
            </a:r>
          </a:p>
          <a:p>
            <a:pPr algn="ctr">
              <a:lnSpc>
                <a:spcPct val="90000"/>
              </a:lnSpc>
              <a:defRPr/>
            </a:pPr>
            <a:r>
              <a:rPr lang="en-US" i="1">
                <a:latin typeface="Helvetica" charset="0"/>
                <a:cs typeface="+mn-cs"/>
              </a:rPr>
              <a:t>by the kernel </a:t>
            </a:r>
          </a:p>
        </p:txBody>
      </p:sp>
      <p:sp>
        <p:nvSpPr>
          <p:cNvPr id="750615" name="Text Box 23"/>
          <p:cNvSpPr txBox="1">
            <a:spLocks noChangeArrowheads="1"/>
          </p:cNvSpPr>
          <p:nvPr/>
        </p:nvSpPr>
        <p:spPr bwMode="auto">
          <a:xfrm>
            <a:off x="5978525" y="5943600"/>
            <a:ext cx="29845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i="1">
                <a:latin typeface="Helvetica" charset="0"/>
                <a:cs typeface="+mn-cs"/>
              </a:rPr>
              <a:t>Note: </a:t>
            </a:r>
            <a:r>
              <a:rPr lang="en-US" i="1">
                <a:solidFill>
                  <a:srgbClr val="00FFFF"/>
                </a:solidFill>
                <a:latin typeface="Helvetica" charset="0"/>
                <a:cs typeface="+mn-cs"/>
              </a:rPr>
              <a:t>80</a:t>
            </a:r>
            <a:r>
              <a:rPr lang="en-US" i="1">
                <a:latin typeface="Helvetica" charset="0"/>
                <a:cs typeface="+mn-cs"/>
              </a:rPr>
              <a:t> is a well-known port</a:t>
            </a:r>
          </a:p>
          <a:p>
            <a:pPr algn="ctr">
              <a:lnSpc>
                <a:spcPct val="90000"/>
              </a:lnSpc>
              <a:defRPr/>
            </a:pPr>
            <a:r>
              <a:rPr lang="en-US" i="1">
                <a:latin typeface="Helvetica" charset="0"/>
                <a:cs typeface="+mn-cs"/>
              </a:rPr>
              <a:t>associated with Web servers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Clients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086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Examples of client programs</a:t>
            </a:r>
          </a:p>
          <a:p>
            <a:pPr lvl="1" eaLnBrk="1" hangingPunct="1">
              <a:defRPr/>
            </a:pPr>
            <a:r>
              <a:rPr lang="en-US" dirty="0" smtClean="0"/>
              <a:t>Web browsers, </a:t>
            </a:r>
            <a:r>
              <a:rPr lang="en-US" dirty="0" smtClean="0">
                <a:latin typeface="Courier New" charset="0"/>
              </a:rPr>
              <a:t>ftp</a:t>
            </a:r>
            <a:r>
              <a:rPr lang="en-US" dirty="0" smtClean="0"/>
              <a:t>, </a:t>
            </a:r>
            <a:r>
              <a:rPr lang="en-US" dirty="0" smtClean="0">
                <a:latin typeface="Courier New" charset="0"/>
              </a:rPr>
              <a:t>telnet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 charset="0"/>
              </a:rPr>
              <a:t>ssh</a:t>
            </a:r>
            <a:endParaRPr lang="en-US" dirty="0" smtClean="0">
              <a:latin typeface="Courier New" charset="0"/>
            </a:endParaRPr>
          </a:p>
          <a:p>
            <a:pPr eaLnBrk="1" hangingPunct="1">
              <a:defRPr/>
            </a:pPr>
            <a:r>
              <a:rPr lang="en-US" dirty="0" smtClean="0">
                <a:cs typeface="+mn-cs"/>
              </a:rPr>
              <a:t>How does a client find the server?</a:t>
            </a:r>
          </a:p>
          <a:p>
            <a:pPr lvl="1" eaLnBrk="1" hangingPunct="1">
              <a:defRPr/>
            </a:pPr>
            <a:r>
              <a:rPr lang="en-US" dirty="0" smtClean="0"/>
              <a:t>The IP address in the server socket address identifies the host</a:t>
            </a:r>
            <a:r>
              <a:rPr lang="en-US" i="1" dirty="0" smtClean="0"/>
              <a:t>  (more precisely, an adapter on the host)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The (well-known) port in the server socket address identifies the service, and thus implicitly identifies the server process that performs that service.</a:t>
            </a:r>
          </a:p>
          <a:p>
            <a:pPr lvl="1" eaLnBrk="1" hangingPunct="1">
              <a:defRPr/>
            </a:pPr>
            <a:r>
              <a:rPr lang="en-US" dirty="0" smtClean="0"/>
              <a:t>Examples of well know ports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Show Knuth List</a:t>
            </a:r>
          </a:p>
          <a:p>
            <a:pPr lvl="2" eaLnBrk="1" hangingPunct="1">
              <a:defRPr/>
            </a:pPr>
            <a:r>
              <a:rPr lang="en-US" dirty="0" smtClean="0"/>
              <a:t>Port 7: Echo server</a:t>
            </a:r>
          </a:p>
          <a:p>
            <a:pPr lvl="2" eaLnBrk="1" hangingPunct="1">
              <a:defRPr/>
            </a:pPr>
            <a:r>
              <a:rPr lang="en-US" dirty="0" smtClean="0"/>
              <a:t>Port 23: Telnet server</a:t>
            </a:r>
          </a:p>
          <a:p>
            <a:pPr lvl="2" eaLnBrk="1" hangingPunct="1">
              <a:defRPr/>
            </a:pPr>
            <a:r>
              <a:rPr lang="en-US" dirty="0" smtClean="0"/>
              <a:t>Port 25: Mail server</a:t>
            </a:r>
          </a:p>
          <a:p>
            <a:pPr lvl="2" eaLnBrk="1" hangingPunct="1">
              <a:defRPr/>
            </a:pPr>
            <a:r>
              <a:rPr lang="en-US" dirty="0" smtClean="0"/>
              <a:t>Port 80: Web server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381000" y="196850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4800600" y="149225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381000" y="4895850"/>
            <a:ext cx="1295400" cy="1143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4800600" y="4419600"/>
            <a:ext cx="3505200" cy="1981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6310313" y="1611313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Web server</a:t>
            </a:r>
          </a:p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365125" y="1600200"/>
            <a:ext cx="1233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Helvetica" charset="0"/>
                <a:cs typeface="+mn-cs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5029200" y="1143000"/>
            <a:ext cx="2544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Helvetica" charset="0"/>
                <a:cs typeface="+mn-cs"/>
              </a:rPr>
              <a:t>Server host 134.173.42.2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1524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6324600" y="2559050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Echo server</a:t>
            </a:r>
          </a:p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1981200" y="1657350"/>
            <a:ext cx="26543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Service request for</a:t>
            </a:r>
          </a:p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134.173.42.2:80</a:t>
            </a:r>
          </a:p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5943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6310313" y="4538663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Web server</a:t>
            </a:r>
          </a:p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1524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6324600" y="5486400"/>
            <a:ext cx="1746250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Echo server</a:t>
            </a:r>
          </a:p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2160588" y="4603750"/>
            <a:ext cx="22177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Service request for</a:t>
            </a:r>
          </a:p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134.173.42.2:7</a:t>
            </a:r>
          </a:p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5943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53" name="AutoShape 25"/>
          <p:cNvSpPr>
            <a:spLocks noChangeArrowheads="1"/>
          </p:cNvSpPr>
          <p:nvPr/>
        </p:nvSpPr>
        <p:spPr bwMode="auto">
          <a:xfrm>
            <a:off x="2895600" y="31242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4953000" y="225425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4953000" y="5181600"/>
            <a:ext cx="10668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Helvetica" charset="0"/>
                <a:cs typeface="+mn-cs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555625" y="2293938"/>
            <a:ext cx="996950" cy="45085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555625" y="5221288"/>
            <a:ext cx="996950" cy="45085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/>
          <a:p>
            <a:pPr algn="ctr" defTabSz="912813">
              <a:defRPr/>
            </a:pPr>
            <a:r>
              <a:rPr lang="en-US">
                <a:latin typeface="Helvetica" charset="0"/>
                <a:cs typeface="+mn-cs"/>
              </a:rPr>
              <a:t>Client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29743</TotalTime>
  <Pages>35</Pages>
  <Words>3787</Words>
  <Application>Microsoft Macintosh PowerPoint</Application>
  <PresentationFormat>Letter Paper (8.5x11 in)</PresentationFormat>
  <Paragraphs>570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class02</vt:lpstr>
      <vt:lpstr>Socket Programming</vt:lpstr>
      <vt:lpstr>A Client-Server Transaction</vt:lpstr>
      <vt:lpstr>Programmer’s View of the Internet</vt:lpstr>
      <vt:lpstr>Socket programming </vt:lpstr>
      <vt:lpstr>1. IP Addresses</vt:lpstr>
      <vt:lpstr>2. Domain Naming System (DNS)</vt:lpstr>
      <vt:lpstr>3. Internet Connections </vt:lpstr>
      <vt:lpstr>Clients</vt:lpstr>
      <vt:lpstr>Using Ports to Identify Services</vt:lpstr>
      <vt:lpstr>Servers</vt:lpstr>
      <vt:lpstr>Server Examples</vt:lpstr>
      <vt:lpstr>Socket programming </vt:lpstr>
      <vt:lpstr>Sockets Interface</vt:lpstr>
      <vt:lpstr>Overview of the Sockets Interface</vt:lpstr>
      <vt:lpstr>Sockets</vt:lpstr>
      <vt:lpstr>Socket programming with UDP</vt:lpstr>
      <vt:lpstr>Socket Address Structures</vt:lpstr>
      <vt:lpstr>Echo Client Main Routine</vt:lpstr>
      <vt:lpstr>Echo Client: open_clientfd</vt:lpstr>
      <vt:lpstr>Echo Client: open_clientfd (socket)</vt:lpstr>
      <vt:lpstr>Echo Client: open_clientfd  (gethostbyname)</vt:lpstr>
      <vt:lpstr>Echo Client: open_clientfd  (connect)</vt:lpstr>
      <vt:lpstr>Echo Server: Main Routine</vt:lpstr>
      <vt:lpstr>Echo Server: open_listenfd</vt:lpstr>
      <vt:lpstr>Echo Server: open_listenfd  (cont)</vt:lpstr>
      <vt:lpstr>Echo Server: open_listenfd (socket)</vt:lpstr>
      <vt:lpstr>Echo Server: open_listenfd (setsockopt)</vt:lpstr>
      <vt:lpstr>Echo Server: open_listenfd (initialize socket address)</vt:lpstr>
      <vt:lpstr>Echo Server: open_listenfd  (bind)</vt:lpstr>
      <vt:lpstr>Echo Server: open_listenfd  (listen)</vt:lpstr>
      <vt:lpstr>Echo Server: Main Loop</vt:lpstr>
      <vt:lpstr>Echo Server: accept</vt:lpstr>
      <vt:lpstr>Echo Server: accept Illustrated</vt:lpstr>
      <vt:lpstr>Client/server socket interaction: UDP</vt:lpstr>
      <vt:lpstr>Connected vs. Listening Descriptors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Programming</dc:title>
  <dc:subject/>
  <dc:creator>Randal E. Bryant and David R. O'Hallaron</dc:creator>
  <cp:keywords/>
  <dc:description/>
  <cp:lastModifiedBy>mike erlinger</cp:lastModifiedBy>
  <cp:revision>477</cp:revision>
  <cp:lastPrinted>2019-09-26T18:58:49Z</cp:lastPrinted>
  <dcterms:created xsi:type="dcterms:W3CDTF">1998-08-11T09:19:24Z</dcterms:created>
  <dcterms:modified xsi:type="dcterms:W3CDTF">2019-09-26T22:54:53Z</dcterms:modified>
</cp:coreProperties>
</file>