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notesSlides/notesSlide7.xml" ContentType="application/vnd.openxmlformats-officedocument.presentationml.notesSlide+xml"/>
  <Override PartName="/ppt/embeddings/oleObject3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08" r:id="rId2"/>
    <p:sldId id="283" r:id="rId3"/>
    <p:sldId id="316" r:id="rId4"/>
    <p:sldId id="317" r:id="rId5"/>
    <p:sldId id="286" r:id="rId6"/>
    <p:sldId id="318" r:id="rId7"/>
    <p:sldId id="310" r:id="rId8"/>
    <p:sldId id="330" r:id="rId9"/>
    <p:sldId id="331" r:id="rId10"/>
    <p:sldId id="332" r:id="rId11"/>
    <p:sldId id="333" r:id="rId12"/>
    <p:sldId id="302" r:id="rId13"/>
    <p:sldId id="303" r:id="rId14"/>
    <p:sldId id="311" r:id="rId15"/>
    <p:sldId id="304" r:id="rId16"/>
    <p:sldId id="334" r:id="rId17"/>
    <p:sldId id="335" r:id="rId18"/>
    <p:sldId id="336" r:id="rId19"/>
    <p:sldId id="337" r:id="rId20"/>
    <p:sldId id="338" r:id="rId21"/>
    <p:sldId id="339" r:id="rId22"/>
    <p:sldId id="313" r:id="rId23"/>
    <p:sldId id="325" r:id="rId24"/>
    <p:sldId id="326" r:id="rId25"/>
    <p:sldId id="327" r:id="rId26"/>
    <p:sldId id="328" r:id="rId27"/>
    <p:sldId id="315" r:id="rId28"/>
    <p:sldId id="314" r:id="rId29"/>
    <p:sldId id="322" r:id="rId30"/>
    <p:sldId id="292" r:id="rId31"/>
    <p:sldId id="340" r:id="rId32"/>
    <p:sldId id="293" r:id="rId33"/>
    <p:sldId id="294" r:id="rId34"/>
    <p:sldId id="341" r:id="rId35"/>
    <p:sldId id="342" r:id="rId36"/>
    <p:sldId id="343" r:id="rId37"/>
    <p:sldId id="344" r:id="rId38"/>
    <p:sldId id="297" r:id="rId39"/>
    <p:sldId id="345" r:id="rId40"/>
    <p:sldId id="323" r:id="rId41"/>
    <p:sldId id="329" r:id="rId42"/>
    <p:sldId id="299" r:id="rId43"/>
    <p:sldId id="300" r:id="rId44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024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1E64AB-C94A-BD41-8691-392C47063519}" type="datetime1">
              <a:rPr lang="en-US"/>
              <a:pPr>
                <a:defRPr/>
              </a:pPr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CDF4C7-51B3-994A-A9E5-950354DAB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78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8D25D2-2022-7C43-AB85-B1BAC114C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01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CC6F2D1-A888-7345-8BF4-5577B25D9EB8}" type="slidenum">
              <a:rPr lang="en-US" i="0" smtClean="0">
                <a:latin typeface="Times New Roman" charset="0"/>
              </a:rPr>
              <a:pPr>
                <a:defRPr/>
              </a:pPr>
              <a:t>16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899F814-C6BF-1141-85EA-78252609599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17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6E67162-D420-CA40-8110-1AA35398323B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18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4905453-E051-BC4D-8DD5-BD2AF7AD00B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19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61E5BF8-A926-074D-815E-F2F393FDB438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20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65E8E46-FAA0-DA4A-9B36-C2794ABD15BF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21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7CA331A-DC94-1B42-A2A9-C17C57FED148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31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AC6AA-9B03-4543-8D5C-E7F30A195C5C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D9A4-865E-F749-9003-2FF26B7E2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8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68F4E-68B8-1940-A777-3EA98E88EF89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2CB3-33B3-A04A-B3CC-69C1514FF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8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BC8F4-F1E2-E545-B67A-92817F82BC44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E7F41-F3D4-AE46-ACD3-48381D482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74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77187-FA2C-CB4D-BB79-1F1329125B94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655B-7C5F-7F4B-B04E-770D6F594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EE953-3A4F-C349-A235-8490EFA444C2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CF043-7DD4-FC4D-8013-6A5E31309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2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2DFA5-6E61-7444-BCBE-6253501BE925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F24AD-D9F5-5243-A41F-14D819E40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7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13258-36FC-7045-866A-B98D2934D6D2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70D41-948C-4F41-8528-D07B7C5DE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7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02E6B-F68D-224C-A4E6-E9C9C63E24D2}" type="datetime1">
              <a:rPr lang="en-US" smtClean="0"/>
              <a:t>9/17/19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4997-1BCF-874E-8F15-E12213D48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EFC3C-DE81-0346-8EE4-8B774B146F26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CD77F-365A-7E46-8193-0CD4190D0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8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72CF9-93A1-0B43-AE55-ECD67B24764B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F7359-AF0D-AB40-87BE-CA7AFA7C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8B0F-5A60-1E49-9852-EC333DC7ACA9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B0ED-9C7D-334A-ADB1-0F83ABF0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9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EA327-8832-F740-8EDC-4AC7E11464D8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42E9-19D7-BA4F-A046-63CE1DC48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16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34ADF74-CA0F-1044-BF0F-CFC4C5FE2CFF}" type="datetime1">
              <a:rPr lang="en-US" smtClean="0"/>
              <a:t>9/17/19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1F97F6-3357-6E4D-ACD5-8D74268D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8" descr="new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10096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281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myKRswitchingLans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oleObject" Target="../embeddings/oleObject23.bin"/><Relationship Id="rId10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30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oleObject" Target="../embeddings/oleObject10.bin"/><Relationship Id="rId10" Type="http://schemas.openxmlformats.org/officeDocument/2006/relationships/oleObject" Target="../embeddings/oleObject1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F2EF14A-2C74-834A-8C5D-FFE3A4142BAB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C3C42E-6C6C-1F47-BAEE-2CF37A0EE976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0"/>
            <a:ext cx="7772400" cy="118745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Switching and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Lans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Reading: Chapter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6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5825" y="3886200"/>
            <a:ext cx="7680325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7413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404"/>
            <a:ext cx="3733800" cy="245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0" y="3352800"/>
            <a:ext cx="6553200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Note to Students: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The course slides are a combination of slides from: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Peterson &amp; Davie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Kurose &amp; Ross</a:t>
            </a:r>
          </a:p>
          <a:p>
            <a:pPr marL="514350" indent="-514350">
              <a:lnSpc>
                <a:spcPct val="90000"/>
              </a:lnSpc>
              <a:buAutoNum type="arabicPeriod"/>
              <a:defRPr/>
            </a:pPr>
            <a:r>
              <a:rPr lang="en-US" dirty="0"/>
              <a:t>My previous lectures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 claim no copyright for any of the material and would recommend either book for a detailed treatment of the material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BAE2A7-8FA7-4D43-AFEC-6E430BA7D6FF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499331F-A129-184F-9823-C4D10CF384FE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Crossbar Switches</a:t>
            </a:r>
          </a:p>
        </p:txBody>
      </p:sp>
      <p:pic>
        <p:nvPicPr>
          <p:cNvPr id="18438" name="Picture 5" descr="03x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4988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669E4C7-88F4-C54C-AC9E-B37F45A4EBAA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3FAD36-EEC7-6B47-8DA2-737F40A8248C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Workstation-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Based or Switch Switching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Aggregate bandwidth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1/2 of the I/O bus bandwidth </a:t>
            </a:r>
            <a:r>
              <a:rPr lang="mr-IN" sz="2000" dirty="0" smtClean="0">
                <a:latin typeface="Times New Roman" charset="0"/>
                <a:ea typeface="ＭＳ Ｐゴシック" charset="0"/>
              </a:rPr>
              <a:t>–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WHY?</a:t>
            </a:r>
            <a:endParaRPr lang="en-US" sz="2000" dirty="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capacity shared among all hosts connected to switch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example: 1Gbps bus can support 5 x 100Mbps ports (in theory)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5367" name="Rectangle 49"/>
          <p:cNvSpPr>
            <a:spLocks noChangeArrowheads="1"/>
          </p:cNvSpPr>
          <p:nvPr/>
        </p:nvSpPr>
        <p:spPr bwMode="auto">
          <a:xfrm>
            <a:off x="457200" y="3048000"/>
            <a:ext cx="3505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Packets-per-second</a:t>
            </a:r>
            <a:r>
              <a:rPr lang="en-US" sz="2800"/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must be able to switch small packets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300,000 packets-per-second is achievable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/>
              <a:t>e.g., 64-byte packets implies 155Mbps</a:t>
            </a:r>
            <a:endParaRPr lang="en-US"/>
          </a:p>
        </p:txBody>
      </p:sp>
      <p:pic>
        <p:nvPicPr>
          <p:cNvPr id="15368" name="Picture 50" descr="03x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124200"/>
            <a:ext cx="4648200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10200" y="5867400"/>
            <a:ext cx="129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Switching</a:t>
            </a:r>
          </a:p>
          <a:p>
            <a:r>
              <a:rPr lang="en-US" sz="1800" dirty="0" smtClean="0"/>
              <a:t>Fabric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07FCB83-CBC3-0F41-B8F5-5D56602935EA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62BBF9-DF33-8444-89CF-6E940519CC6A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30723" name="Freeform 2"/>
          <p:cNvSpPr>
            <a:spLocks/>
          </p:cNvSpPr>
          <p:nvPr/>
        </p:nvSpPr>
        <p:spPr bwMode="auto">
          <a:xfrm>
            <a:off x="4721225" y="3992563"/>
            <a:ext cx="2781300" cy="2574925"/>
          </a:xfrm>
          <a:custGeom>
            <a:avLst/>
            <a:gdLst>
              <a:gd name="T0" fmla="*/ 0 w 1752"/>
              <a:gd name="T1" fmla="*/ 0 h 1622"/>
              <a:gd name="T2" fmla="*/ 2147483647 w 1752"/>
              <a:gd name="T3" fmla="*/ 2147483647 h 1622"/>
              <a:gd name="T4" fmla="*/ 2147483647 w 1752"/>
              <a:gd name="T5" fmla="*/ 2147483647 h 1622"/>
              <a:gd name="T6" fmla="*/ 2147483647 w 1752"/>
              <a:gd name="T7" fmla="*/ 2147483647 h 1622"/>
              <a:gd name="T8" fmla="*/ 2147483647 w 1752"/>
              <a:gd name="T9" fmla="*/ 2147483647 h 1622"/>
              <a:gd name="T10" fmla="*/ 2147483647 w 1752"/>
              <a:gd name="T11" fmla="*/ 2147483647 h 1622"/>
              <a:gd name="T12" fmla="*/ 2147483647 w 1752"/>
              <a:gd name="T13" fmla="*/ 2147483647 h 1622"/>
              <a:gd name="T14" fmla="*/ 2147483647 w 1752"/>
              <a:gd name="T15" fmla="*/ 2147483647 h 1622"/>
              <a:gd name="T16" fmla="*/ 2147483647 w 1752"/>
              <a:gd name="T17" fmla="*/ 2147483647 h 1622"/>
              <a:gd name="T18" fmla="*/ 2147483647 w 1752"/>
              <a:gd name="T19" fmla="*/ 2147483647 h 1622"/>
              <a:gd name="T20" fmla="*/ 2147483647 w 1752"/>
              <a:gd name="T21" fmla="*/ 2147483647 h 1622"/>
              <a:gd name="T22" fmla="*/ 2147483647 w 1752"/>
              <a:gd name="T23" fmla="*/ 2147483647 h 1622"/>
              <a:gd name="T24" fmla="*/ 2147483647 w 1752"/>
              <a:gd name="T25" fmla="*/ 2147483647 h 1622"/>
              <a:gd name="T26" fmla="*/ 2147483647 w 1752"/>
              <a:gd name="T27" fmla="*/ 2147483647 h 1622"/>
              <a:gd name="T28" fmla="*/ 2147483647 w 1752"/>
              <a:gd name="T29" fmla="*/ 2147483647 h 1622"/>
              <a:gd name="T30" fmla="*/ 2147483647 w 1752"/>
              <a:gd name="T31" fmla="*/ 2147483647 h 1622"/>
              <a:gd name="T32" fmla="*/ 2147483647 w 1752"/>
              <a:gd name="T33" fmla="*/ 2147483647 h 1622"/>
              <a:gd name="T34" fmla="*/ 2147483647 w 1752"/>
              <a:gd name="T35" fmla="*/ 2147483647 h 1622"/>
              <a:gd name="T36" fmla="*/ 2147483647 w 1752"/>
              <a:gd name="T37" fmla="*/ 2147483647 h 1622"/>
              <a:gd name="T38" fmla="*/ 2147483647 w 1752"/>
              <a:gd name="T39" fmla="*/ 2147483647 h 1622"/>
              <a:gd name="T40" fmla="*/ 2147483647 w 1752"/>
              <a:gd name="T41" fmla="*/ 2147483647 h 1622"/>
              <a:gd name="T42" fmla="*/ 2147483647 w 1752"/>
              <a:gd name="T43" fmla="*/ 2147483647 h 1622"/>
              <a:gd name="T44" fmla="*/ 2147483647 w 1752"/>
              <a:gd name="T45" fmla="*/ 2147483647 h 1622"/>
              <a:gd name="T46" fmla="*/ 2147483647 w 1752"/>
              <a:gd name="T47" fmla="*/ 2147483647 h 1622"/>
              <a:gd name="T48" fmla="*/ 2147483647 w 1752"/>
              <a:gd name="T49" fmla="*/ 2147483647 h 1622"/>
              <a:gd name="T50" fmla="*/ 2147483647 w 1752"/>
              <a:gd name="T51" fmla="*/ 2147483647 h 1622"/>
              <a:gd name="T52" fmla="*/ 2147483647 w 1752"/>
              <a:gd name="T53" fmla="*/ 2147483647 h 1622"/>
              <a:gd name="T54" fmla="*/ 2147483647 w 1752"/>
              <a:gd name="T55" fmla="*/ 2147483647 h 1622"/>
              <a:gd name="T56" fmla="*/ 2147483647 w 1752"/>
              <a:gd name="T57" fmla="*/ 2147483647 h 1622"/>
              <a:gd name="T58" fmla="*/ 2147483647 w 1752"/>
              <a:gd name="T59" fmla="*/ 2147483647 h 1622"/>
              <a:gd name="T60" fmla="*/ 2147483647 w 1752"/>
              <a:gd name="T61" fmla="*/ 2147483647 h 1622"/>
              <a:gd name="T62" fmla="*/ 0 w 1752"/>
              <a:gd name="T63" fmla="*/ 0 h 162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52"/>
              <a:gd name="T97" fmla="*/ 0 h 1622"/>
              <a:gd name="T98" fmla="*/ 1752 w 1752"/>
              <a:gd name="T99" fmla="*/ 1622 h 162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52" h="1622">
                <a:moveTo>
                  <a:pt x="0" y="0"/>
                </a:moveTo>
                <a:cubicBezTo>
                  <a:pt x="66" y="66"/>
                  <a:pt x="98" y="149"/>
                  <a:pt x="146" y="227"/>
                </a:cubicBezTo>
                <a:cubicBezTo>
                  <a:pt x="170" y="265"/>
                  <a:pt x="202" y="295"/>
                  <a:pt x="227" y="333"/>
                </a:cubicBezTo>
                <a:cubicBezTo>
                  <a:pt x="257" y="379"/>
                  <a:pt x="287" y="424"/>
                  <a:pt x="316" y="470"/>
                </a:cubicBezTo>
                <a:cubicBezTo>
                  <a:pt x="326" y="487"/>
                  <a:pt x="349" y="519"/>
                  <a:pt x="349" y="519"/>
                </a:cubicBezTo>
                <a:cubicBezTo>
                  <a:pt x="363" y="561"/>
                  <a:pt x="385" y="601"/>
                  <a:pt x="405" y="641"/>
                </a:cubicBezTo>
                <a:cubicBezTo>
                  <a:pt x="421" y="673"/>
                  <a:pt x="419" y="687"/>
                  <a:pt x="446" y="714"/>
                </a:cubicBezTo>
                <a:cubicBezTo>
                  <a:pt x="454" y="764"/>
                  <a:pt x="469" y="813"/>
                  <a:pt x="487" y="860"/>
                </a:cubicBezTo>
                <a:cubicBezTo>
                  <a:pt x="490" y="917"/>
                  <a:pt x="489" y="974"/>
                  <a:pt x="495" y="1030"/>
                </a:cubicBezTo>
                <a:cubicBezTo>
                  <a:pt x="500" y="1075"/>
                  <a:pt x="529" y="1134"/>
                  <a:pt x="543" y="1176"/>
                </a:cubicBezTo>
                <a:cubicBezTo>
                  <a:pt x="557" y="1219"/>
                  <a:pt x="563" y="1295"/>
                  <a:pt x="592" y="1330"/>
                </a:cubicBezTo>
                <a:cubicBezTo>
                  <a:pt x="619" y="1362"/>
                  <a:pt x="626" y="1349"/>
                  <a:pt x="657" y="1371"/>
                </a:cubicBezTo>
                <a:cubicBezTo>
                  <a:pt x="666" y="1378"/>
                  <a:pt x="671" y="1389"/>
                  <a:pt x="681" y="1395"/>
                </a:cubicBezTo>
                <a:cubicBezTo>
                  <a:pt x="745" y="1435"/>
                  <a:pt x="821" y="1458"/>
                  <a:pt x="892" y="1485"/>
                </a:cubicBezTo>
                <a:cubicBezTo>
                  <a:pt x="926" y="1519"/>
                  <a:pt x="966" y="1569"/>
                  <a:pt x="1014" y="1590"/>
                </a:cubicBezTo>
                <a:cubicBezTo>
                  <a:pt x="1045" y="1604"/>
                  <a:pt x="1111" y="1622"/>
                  <a:pt x="1111" y="1622"/>
                </a:cubicBezTo>
                <a:cubicBezTo>
                  <a:pt x="1144" y="1619"/>
                  <a:pt x="1177" y="1622"/>
                  <a:pt x="1209" y="1614"/>
                </a:cubicBezTo>
                <a:cubicBezTo>
                  <a:pt x="1220" y="1611"/>
                  <a:pt x="1224" y="1596"/>
                  <a:pt x="1233" y="1590"/>
                </a:cubicBezTo>
                <a:cubicBezTo>
                  <a:pt x="1263" y="1570"/>
                  <a:pt x="1291" y="1556"/>
                  <a:pt x="1322" y="1533"/>
                </a:cubicBezTo>
                <a:cubicBezTo>
                  <a:pt x="1422" y="1458"/>
                  <a:pt x="1496" y="1368"/>
                  <a:pt x="1566" y="1266"/>
                </a:cubicBezTo>
                <a:cubicBezTo>
                  <a:pt x="1631" y="1172"/>
                  <a:pt x="1715" y="1101"/>
                  <a:pt x="1752" y="990"/>
                </a:cubicBezTo>
                <a:cubicBezTo>
                  <a:pt x="1751" y="981"/>
                  <a:pt x="1744" y="897"/>
                  <a:pt x="1736" y="876"/>
                </a:cubicBezTo>
                <a:cubicBezTo>
                  <a:pt x="1723" y="842"/>
                  <a:pt x="1698" y="814"/>
                  <a:pt x="1687" y="779"/>
                </a:cubicBezTo>
                <a:cubicBezTo>
                  <a:pt x="1675" y="742"/>
                  <a:pt x="1667" y="709"/>
                  <a:pt x="1630" y="681"/>
                </a:cubicBezTo>
                <a:cubicBezTo>
                  <a:pt x="1594" y="654"/>
                  <a:pt x="1540" y="603"/>
                  <a:pt x="1517" y="568"/>
                </a:cubicBezTo>
                <a:cubicBezTo>
                  <a:pt x="1469" y="497"/>
                  <a:pt x="1420" y="413"/>
                  <a:pt x="1347" y="365"/>
                </a:cubicBezTo>
                <a:cubicBezTo>
                  <a:pt x="1325" y="324"/>
                  <a:pt x="1289" y="268"/>
                  <a:pt x="1249" y="243"/>
                </a:cubicBezTo>
                <a:cubicBezTo>
                  <a:pt x="1223" y="227"/>
                  <a:pt x="1190" y="226"/>
                  <a:pt x="1160" y="219"/>
                </a:cubicBezTo>
                <a:cubicBezTo>
                  <a:pt x="1098" y="204"/>
                  <a:pt x="1037" y="194"/>
                  <a:pt x="973" y="187"/>
                </a:cubicBezTo>
                <a:cubicBezTo>
                  <a:pt x="851" y="141"/>
                  <a:pt x="749" y="136"/>
                  <a:pt x="616" y="130"/>
                </a:cubicBezTo>
                <a:cubicBezTo>
                  <a:pt x="516" y="97"/>
                  <a:pt x="434" y="23"/>
                  <a:pt x="324" y="16"/>
                </a:cubicBezTo>
                <a:cubicBezTo>
                  <a:pt x="216" y="9"/>
                  <a:pt x="108" y="5"/>
                  <a:pt x="0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4" name="Freeform 3"/>
          <p:cNvSpPr>
            <a:spLocks/>
          </p:cNvSpPr>
          <p:nvPr/>
        </p:nvSpPr>
        <p:spPr bwMode="auto">
          <a:xfrm>
            <a:off x="3508375" y="4030663"/>
            <a:ext cx="1779588" cy="2370137"/>
          </a:xfrm>
          <a:custGeom>
            <a:avLst/>
            <a:gdLst>
              <a:gd name="T0" fmla="*/ 2147483647 w 1121"/>
              <a:gd name="T1" fmla="*/ 0 h 1493"/>
              <a:gd name="T2" fmla="*/ 2147483647 w 1121"/>
              <a:gd name="T3" fmla="*/ 2147483647 h 1493"/>
              <a:gd name="T4" fmla="*/ 2147483647 w 1121"/>
              <a:gd name="T5" fmla="*/ 2147483647 h 1493"/>
              <a:gd name="T6" fmla="*/ 2147483647 w 1121"/>
              <a:gd name="T7" fmla="*/ 2147483647 h 1493"/>
              <a:gd name="T8" fmla="*/ 2147483647 w 1121"/>
              <a:gd name="T9" fmla="*/ 2147483647 h 1493"/>
              <a:gd name="T10" fmla="*/ 2147483647 w 1121"/>
              <a:gd name="T11" fmla="*/ 2147483647 h 1493"/>
              <a:gd name="T12" fmla="*/ 2147483647 w 1121"/>
              <a:gd name="T13" fmla="*/ 2147483647 h 1493"/>
              <a:gd name="T14" fmla="*/ 2147483647 w 1121"/>
              <a:gd name="T15" fmla="*/ 2147483647 h 1493"/>
              <a:gd name="T16" fmla="*/ 2147483647 w 1121"/>
              <a:gd name="T17" fmla="*/ 2147483647 h 1493"/>
              <a:gd name="T18" fmla="*/ 2147483647 w 1121"/>
              <a:gd name="T19" fmla="*/ 2147483647 h 1493"/>
              <a:gd name="T20" fmla="*/ 2147483647 w 1121"/>
              <a:gd name="T21" fmla="*/ 2147483647 h 1493"/>
              <a:gd name="T22" fmla="*/ 2147483647 w 1121"/>
              <a:gd name="T23" fmla="*/ 2147483647 h 1493"/>
              <a:gd name="T24" fmla="*/ 2147483647 w 1121"/>
              <a:gd name="T25" fmla="*/ 2147483647 h 1493"/>
              <a:gd name="T26" fmla="*/ 2147483647 w 1121"/>
              <a:gd name="T27" fmla="*/ 2147483647 h 1493"/>
              <a:gd name="T28" fmla="*/ 2147483647 w 1121"/>
              <a:gd name="T29" fmla="*/ 2147483647 h 1493"/>
              <a:gd name="T30" fmla="*/ 2147483647 w 1121"/>
              <a:gd name="T31" fmla="*/ 2147483647 h 1493"/>
              <a:gd name="T32" fmla="*/ 2147483647 w 1121"/>
              <a:gd name="T33" fmla="*/ 2147483647 h 1493"/>
              <a:gd name="T34" fmla="*/ 2147483647 w 1121"/>
              <a:gd name="T35" fmla="*/ 2147483647 h 1493"/>
              <a:gd name="T36" fmla="*/ 2147483647 w 1121"/>
              <a:gd name="T37" fmla="*/ 2147483647 h 1493"/>
              <a:gd name="T38" fmla="*/ 2147483647 w 1121"/>
              <a:gd name="T39" fmla="*/ 2147483647 h 1493"/>
              <a:gd name="T40" fmla="*/ 2147483647 w 1121"/>
              <a:gd name="T41" fmla="*/ 2147483647 h 1493"/>
              <a:gd name="T42" fmla="*/ 2147483647 w 1121"/>
              <a:gd name="T43" fmla="*/ 2147483647 h 1493"/>
              <a:gd name="T44" fmla="*/ 2147483647 w 1121"/>
              <a:gd name="T45" fmla="*/ 2147483647 h 1493"/>
              <a:gd name="T46" fmla="*/ 2147483647 w 1121"/>
              <a:gd name="T47" fmla="*/ 2147483647 h 1493"/>
              <a:gd name="T48" fmla="*/ 2147483647 w 1121"/>
              <a:gd name="T49" fmla="*/ 2147483647 h 1493"/>
              <a:gd name="T50" fmla="*/ 2147483647 w 1121"/>
              <a:gd name="T51" fmla="*/ 2147483647 h 1493"/>
              <a:gd name="T52" fmla="*/ 2147483647 w 1121"/>
              <a:gd name="T53" fmla="*/ 2147483647 h 1493"/>
              <a:gd name="T54" fmla="*/ 2147483647 w 1121"/>
              <a:gd name="T55" fmla="*/ 2147483647 h 1493"/>
              <a:gd name="T56" fmla="*/ 2147483647 w 1121"/>
              <a:gd name="T57" fmla="*/ 2147483647 h 1493"/>
              <a:gd name="T58" fmla="*/ 2147483647 w 1121"/>
              <a:gd name="T59" fmla="*/ 2147483647 h 1493"/>
              <a:gd name="T60" fmla="*/ 2147483647 w 1121"/>
              <a:gd name="T61" fmla="*/ 2147483647 h 1493"/>
              <a:gd name="T62" fmla="*/ 2147483647 w 1121"/>
              <a:gd name="T63" fmla="*/ 2147483647 h 1493"/>
              <a:gd name="T64" fmla="*/ 2147483647 w 1121"/>
              <a:gd name="T65" fmla="*/ 0 h 14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21"/>
              <a:gd name="T100" fmla="*/ 0 h 1493"/>
              <a:gd name="T101" fmla="*/ 1121 w 1121"/>
              <a:gd name="T102" fmla="*/ 1493 h 14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21" h="1493">
                <a:moveTo>
                  <a:pt x="642" y="0"/>
                </a:moveTo>
                <a:cubicBezTo>
                  <a:pt x="632" y="30"/>
                  <a:pt x="628" y="55"/>
                  <a:pt x="610" y="81"/>
                </a:cubicBezTo>
                <a:cubicBezTo>
                  <a:pt x="601" y="118"/>
                  <a:pt x="582" y="155"/>
                  <a:pt x="561" y="187"/>
                </a:cubicBezTo>
                <a:cubicBezTo>
                  <a:pt x="543" y="261"/>
                  <a:pt x="522" y="330"/>
                  <a:pt x="488" y="398"/>
                </a:cubicBezTo>
                <a:cubicBezTo>
                  <a:pt x="483" y="408"/>
                  <a:pt x="466" y="445"/>
                  <a:pt x="456" y="455"/>
                </a:cubicBezTo>
                <a:cubicBezTo>
                  <a:pt x="446" y="465"/>
                  <a:pt x="433" y="470"/>
                  <a:pt x="423" y="479"/>
                </a:cubicBezTo>
                <a:cubicBezTo>
                  <a:pt x="394" y="504"/>
                  <a:pt x="372" y="539"/>
                  <a:pt x="350" y="568"/>
                </a:cubicBezTo>
                <a:cubicBezTo>
                  <a:pt x="319" y="609"/>
                  <a:pt x="298" y="661"/>
                  <a:pt x="261" y="698"/>
                </a:cubicBezTo>
                <a:cubicBezTo>
                  <a:pt x="249" y="710"/>
                  <a:pt x="233" y="718"/>
                  <a:pt x="220" y="730"/>
                </a:cubicBezTo>
                <a:cubicBezTo>
                  <a:pt x="201" y="788"/>
                  <a:pt x="151" y="801"/>
                  <a:pt x="115" y="844"/>
                </a:cubicBezTo>
                <a:cubicBezTo>
                  <a:pt x="109" y="851"/>
                  <a:pt x="106" y="862"/>
                  <a:pt x="99" y="868"/>
                </a:cubicBezTo>
                <a:cubicBezTo>
                  <a:pt x="84" y="881"/>
                  <a:pt x="50" y="901"/>
                  <a:pt x="50" y="901"/>
                </a:cubicBezTo>
                <a:cubicBezTo>
                  <a:pt x="34" y="926"/>
                  <a:pt x="18" y="938"/>
                  <a:pt x="9" y="966"/>
                </a:cubicBezTo>
                <a:cubicBezTo>
                  <a:pt x="6" y="985"/>
                  <a:pt x="0" y="1003"/>
                  <a:pt x="1" y="1022"/>
                </a:cubicBezTo>
                <a:cubicBezTo>
                  <a:pt x="3" y="1074"/>
                  <a:pt x="6" y="1126"/>
                  <a:pt x="17" y="1177"/>
                </a:cubicBezTo>
                <a:cubicBezTo>
                  <a:pt x="20" y="1192"/>
                  <a:pt x="34" y="1203"/>
                  <a:pt x="42" y="1217"/>
                </a:cubicBezTo>
                <a:cubicBezTo>
                  <a:pt x="77" y="1279"/>
                  <a:pt x="121" y="1320"/>
                  <a:pt x="172" y="1371"/>
                </a:cubicBezTo>
                <a:cubicBezTo>
                  <a:pt x="204" y="1403"/>
                  <a:pt x="242" y="1447"/>
                  <a:pt x="285" y="1461"/>
                </a:cubicBezTo>
                <a:cubicBezTo>
                  <a:pt x="328" y="1475"/>
                  <a:pt x="372" y="1479"/>
                  <a:pt x="415" y="1493"/>
                </a:cubicBezTo>
                <a:cubicBezTo>
                  <a:pt x="528" y="1482"/>
                  <a:pt x="644" y="1479"/>
                  <a:pt x="756" y="1461"/>
                </a:cubicBezTo>
                <a:cubicBezTo>
                  <a:pt x="803" y="1444"/>
                  <a:pt x="847" y="1422"/>
                  <a:pt x="894" y="1404"/>
                </a:cubicBezTo>
                <a:cubicBezTo>
                  <a:pt x="914" y="1388"/>
                  <a:pt x="939" y="1379"/>
                  <a:pt x="959" y="1363"/>
                </a:cubicBezTo>
                <a:cubicBezTo>
                  <a:pt x="978" y="1347"/>
                  <a:pt x="988" y="1322"/>
                  <a:pt x="1007" y="1306"/>
                </a:cubicBezTo>
                <a:cubicBezTo>
                  <a:pt x="1040" y="1277"/>
                  <a:pt x="1070" y="1253"/>
                  <a:pt x="1096" y="1217"/>
                </a:cubicBezTo>
                <a:cubicBezTo>
                  <a:pt x="1107" y="1057"/>
                  <a:pt x="1115" y="899"/>
                  <a:pt x="1121" y="739"/>
                </a:cubicBezTo>
                <a:cubicBezTo>
                  <a:pt x="1112" y="665"/>
                  <a:pt x="1093" y="588"/>
                  <a:pt x="1048" y="528"/>
                </a:cubicBezTo>
                <a:cubicBezTo>
                  <a:pt x="1028" y="468"/>
                  <a:pt x="1000" y="425"/>
                  <a:pt x="967" y="373"/>
                </a:cubicBezTo>
                <a:cubicBezTo>
                  <a:pt x="922" y="303"/>
                  <a:pt x="907" y="249"/>
                  <a:pt x="845" y="187"/>
                </a:cubicBezTo>
                <a:cubicBezTo>
                  <a:pt x="842" y="179"/>
                  <a:pt x="843" y="169"/>
                  <a:pt x="837" y="163"/>
                </a:cubicBezTo>
                <a:cubicBezTo>
                  <a:pt x="831" y="157"/>
                  <a:pt x="820" y="158"/>
                  <a:pt x="813" y="154"/>
                </a:cubicBezTo>
                <a:cubicBezTo>
                  <a:pt x="798" y="145"/>
                  <a:pt x="786" y="132"/>
                  <a:pt x="772" y="122"/>
                </a:cubicBezTo>
                <a:cubicBezTo>
                  <a:pt x="750" y="90"/>
                  <a:pt x="719" y="45"/>
                  <a:pt x="683" y="33"/>
                </a:cubicBezTo>
                <a:cubicBezTo>
                  <a:pt x="652" y="12"/>
                  <a:pt x="665" y="23"/>
                  <a:pt x="642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5" name="Freeform 4"/>
          <p:cNvSpPr>
            <a:spLocks/>
          </p:cNvSpPr>
          <p:nvPr/>
        </p:nvSpPr>
        <p:spPr bwMode="auto">
          <a:xfrm>
            <a:off x="1295400" y="3789363"/>
            <a:ext cx="3128963" cy="2560637"/>
          </a:xfrm>
          <a:custGeom>
            <a:avLst/>
            <a:gdLst>
              <a:gd name="T0" fmla="*/ 2147483647 w 1971"/>
              <a:gd name="T1" fmla="*/ 2147483647 h 1613"/>
              <a:gd name="T2" fmla="*/ 2147483647 w 1971"/>
              <a:gd name="T3" fmla="*/ 2147483647 h 1613"/>
              <a:gd name="T4" fmla="*/ 2147483647 w 1971"/>
              <a:gd name="T5" fmla="*/ 2147483647 h 1613"/>
              <a:gd name="T6" fmla="*/ 2147483647 w 1971"/>
              <a:gd name="T7" fmla="*/ 2147483647 h 1613"/>
              <a:gd name="T8" fmla="*/ 2147483647 w 1971"/>
              <a:gd name="T9" fmla="*/ 2147483647 h 1613"/>
              <a:gd name="T10" fmla="*/ 2147483647 w 1971"/>
              <a:gd name="T11" fmla="*/ 2147483647 h 1613"/>
              <a:gd name="T12" fmla="*/ 2147483647 w 1971"/>
              <a:gd name="T13" fmla="*/ 2147483647 h 1613"/>
              <a:gd name="T14" fmla="*/ 2147483647 w 1971"/>
              <a:gd name="T15" fmla="*/ 2147483647 h 1613"/>
              <a:gd name="T16" fmla="*/ 2147483647 w 1971"/>
              <a:gd name="T17" fmla="*/ 2147483647 h 1613"/>
              <a:gd name="T18" fmla="*/ 2147483647 w 1971"/>
              <a:gd name="T19" fmla="*/ 2147483647 h 1613"/>
              <a:gd name="T20" fmla="*/ 2147483647 w 1971"/>
              <a:gd name="T21" fmla="*/ 2147483647 h 1613"/>
              <a:gd name="T22" fmla="*/ 2147483647 w 1971"/>
              <a:gd name="T23" fmla="*/ 2147483647 h 1613"/>
              <a:gd name="T24" fmla="*/ 2147483647 w 1971"/>
              <a:gd name="T25" fmla="*/ 2147483647 h 1613"/>
              <a:gd name="T26" fmla="*/ 2147483647 w 1971"/>
              <a:gd name="T27" fmla="*/ 2147483647 h 1613"/>
              <a:gd name="T28" fmla="*/ 2147483647 w 1971"/>
              <a:gd name="T29" fmla="*/ 2147483647 h 1613"/>
              <a:gd name="T30" fmla="*/ 2147483647 w 1971"/>
              <a:gd name="T31" fmla="*/ 2147483647 h 1613"/>
              <a:gd name="T32" fmla="*/ 2147483647 w 1971"/>
              <a:gd name="T33" fmla="*/ 2147483647 h 1613"/>
              <a:gd name="T34" fmla="*/ 2147483647 w 1971"/>
              <a:gd name="T35" fmla="*/ 2147483647 h 1613"/>
              <a:gd name="T36" fmla="*/ 2147483647 w 1971"/>
              <a:gd name="T37" fmla="*/ 2147483647 h 1613"/>
              <a:gd name="T38" fmla="*/ 2147483647 w 1971"/>
              <a:gd name="T39" fmla="*/ 2147483647 h 1613"/>
              <a:gd name="T40" fmla="*/ 0 w 1971"/>
              <a:gd name="T41" fmla="*/ 2147483647 h 1613"/>
              <a:gd name="T42" fmla="*/ 2147483647 w 1971"/>
              <a:gd name="T43" fmla="*/ 2147483647 h 1613"/>
              <a:gd name="T44" fmla="*/ 2147483647 w 1971"/>
              <a:gd name="T45" fmla="*/ 2147483647 h 1613"/>
              <a:gd name="T46" fmla="*/ 2147483647 w 1971"/>
              <a:gd name="T47" fmla="*/ 2147483647 h 1613"/>
              <a:gd name="T48" fmla="*/ 2147483647 w 1971"/>
              <a:gd name="T49" fmla="*/ 2147483647 h 1613"/>
              <a:gd name="T50" fmla="*/ 2147483647 w 1971"/>
              <a:gd name="T51" fmla="*/ 2147483647 h 1613"/>
              <a:gd name="T52" fmla="*/ 2147483647 w 1971"/>
              <a:gd name="T53" fmla="*/ 2147483647 h 1613"/>
              <a:gd name="T54" fmla="*/ 2147483647 w 1971"/>
              <a:gd name="T55" fmla="*/ 2147483647 h 1613"/>
              <a:gd name="T56" fmla="*/ 2147483647 w 1971"/>
              <a:gd name="T57" fmla="*/ 2147483647 h 1613"/>
              <a:gd name="T58" fmla="*/ 2147483647 w 1971"/>
              <a:gd name="T59" fmla="*/ 2147483647 h 1613"/>
              <a:gd name="T60" fmla="*/ 2147483647 w 1971"/>
              <a:gd name="T61" fmla="*/ 2147483647 h 1613"/>
              <a:gd name="T62" fmla="*/ 2147483647 w 1971"/>
              <a:gd name="T63" fmla="*/ 2147483647 h 1613"/>
              <a:gd name="T64" fmla="*/ 2147483647 w 1971"/>
              <a:gd name="T65" fmla="*/ 2147483647 h 1613"/>
              <a:gd name="T66" fmla="*/ 2147483647 w 1971"/>
              <a:gd name="T67" fmla="*/ 2147483647 h 1613"/>
              <a:gd name="T68" fmla="*/ 2147483647 w 1971"/>
              <a:gd name="T69" fmla="*/ 2147483647 h 1613"/>
              <a:gd name="T70" fmla="*/ 2147483647 w 1971"/>
              <a:gd name="T71" fmla="*/ 2147483647 h 1613"/>
              <a:gd name="T72" fmla="*/ 2147483647 w 1971"/>
              <a:gd name="T73" fmla="*/ 2147483647 h 1613"/>
              <a:gd name="T74" fmla="*/ 2147483647 w 1971"/>
              <a:gd name="T75" fmla="*/ 2147483647 h 1613"/>
              <a:gd name="T76" fmla="*/ 2147483647 w 1971"/>
              <a:gd name="T77" fmla="*/ 2147483647 h 1613"/>
              <a:gd name="T78" fmla="*/ 2147483647 w 1971"/>
              <a:gd name="T79" fmla="*/ 2147483647 h 1613"/>
              <a:gd name="T80" fmla="*/ 2147483647 w 1971"/>
              <a:gd name="T81" fmla="*/ 2147483647 h 1613"/>
              <a:gd name="T82" fmla="*/ 2147483647 w 1971"/>
              <a:gd name="T83" fmla="*/ 2147483647 h 1613"/>
              <a:gd name="T84" fmla="*/ 2147483647 w 1971"/>
              <a:gd name="T85" fmla="*/ 2147483647 h 1613"/>
              <a:gd name="T86" fmla="*/ 2147483647 w 1971"/>
              <a:gd name="T87" fmla="*/ 2147483647 h 1613"/>
              <a:gd name="T88" fmla="*/ 2147483647 w 1971"/>
              <a:gd name="T89" fmla="*/ 2147483647 h 1613"/>
              <a:gd name="T90" fmla="*/ 2147483647 w 1971"/>
              <a:gd name="T91" fmla="*/ 2147483647 h 161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971"/>
              <a:gd name="T139" fmla="*/ 0 h 1613"/>
              <a:gd name="T140" fmla="*/ 1971 w 1971"/>
              <a:gd name="T141" fmla="*/ 1613 h 161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971" h="1613">
                <a:moveTo>
                  <a:pt x="1947" y="71"/>
                </a:moveTo>
                <a:cubicBezTo>
                  <a:pt x="1826" y="47"/>
                  <a:pt x="1753" y="61"/>
                  <a:pt x="1614" y="71"/>
                </a:cubicBezTo>
                <a:cubicBezTo>
                  <a:pt x="1480" y="116"/>
                  <a:pt x="1622" y="71"/>
                  <a:pt x="1249" y="87"/>
                </a:cubicBezTo>
                <a:cubicBezTo>
                  <a:pt x="1195" y="89"/>
                  <a:pt x="1145" y="119"/>
                  <a:pt x="1095" y="136"/>
                </a:cubicBezTo>
                <a:cubicBezTo>
                  <a:pt x="1044" y="187"/>
                  <a:pt x="1097" y="144"/>
                  <a:pt x="982" y="168"/>
                </a:cubicBezTo>
                <a:cubicBezTo>
                  <a:pt x="970" y="170"/>
                  <a:pt x="960" y="180"/>
                  <a:pt x="949" y="185"/>
                </a:cubicBezTo>
                <a:cubicBezTo>
                  <a:pt x="933" y="191"/>
                  <a:pt x="900" y="201"/>
                  <a:pt x="900" y="201"/>
                </a:cubicBezTo>
                <a:cubicBezTo>
                  <a:pt x="880" y="215"/>
                  <a:pt x="850" y="233"/>
                  <a:pt x="835" y="250"/>
                </a:cubicBezTo>
                <a:cubicBezTo>
                  <a:pt x="822" y="264"/>
                  <a:pt x="821" y="291"/>
                  <a:pt x="803" y="298"/>
                </a:cubicBezTo>
                <a:cubicBezTo>
                  <a:pt x="765" y="312"/>
                  <a:pt x="722" y="303"/>
                  <a:pt x="681" y="306"/>
                </a:cubicBezTo>
                <a:cubicBezTo>
                  <a:pt x="654" y="316"/>
                  <a:pt x="627" y="322"/>
                  <a:pt x="600" y="331"/>
                </a:cubicBezTo>
                <a:cubicBezTo>
                  <a:pt x="572" y="350"/>
                  <a:pt x="538" y="358"/>
                  <a:pt x="511" y="379"/>
                </a:cubicBezTo>
                <a:cubicBezTo>
                  <a:pt x="500" y="387"/>
                  <a:pt x="492" y="399"/>
                  <a:pt x="479" y="404"/>
                </a:cubicBezTo>
                <a:cubicBezTo>
                  <a:pt x="456" y="413"/>
                  <a:pt x="430" y="414"/>
                  <a:pt x="406" y="420"/>
                </a:cubicBezTo>
                <a:cubicBezTo>
                  <a:pt x="389" y="424"/>
                  <a:pt x="373" y="431"/>
                  <a:pt x="357" y="436"/>
                </a:cubicBezTo>
                <a:cubicBezTo>
                  <a:pt x="349" y="439"/>
                  <a:pt x="332" y="444"/>
                  <a:pt x="332" y="444"/>
                </a:cubicBezTo>
                <a:cubicBezTo>
                  <a:pt x="262" y="519"/>
                  <a:pt x="376" y="403"/>
                  <a:pt x="292" y="469"/>
                </a:cubicBezTo>
                <a:cubicBezTo>
                  <a:pt x="251" y="501"/>
                  <a:pt x="212" y="550"/>
                  <a:pt x="178" y="590"/>
                </a:cubicBezTo>
                <a:cubicBezTo>
                  <a:pt x="143" y="632"/>
                  <a:pt x="98" y="685"/>
                  <a:pt x="73" y="736"/>
                </a:cubicBezTo>
                <a:cubicBezTo>
                  <a:pt x="54" y="776"/>
                  <a:pt x="66" y="761"/>
                  <a:pt x="40" y="785"/>
                </a:cubicBezTo>
                <a:cubicBezTo>
                  <a:pt x="25" y="831"/>
                  <a:pt x="8" y="867"/>
                  <a:pt x="0" y="915"/>
                </a:cubicBezTo>
                <a:cubicBezTo>
                  <a:pt x="3" y="996"/>
                  <a:pt x="1" y="1077"/>
                  <a:pt x="8" y="1158"/>
                </a:cubicBezTo>
                <a:cubicBezTo>
                  <a:pt x="13" y="1214"/>
                  <a:pt x="61" y="1252"/>
                  <a:pt x="97" y="1288"/>
                </a:cubicBezTo>
                <a:cubicBezTo>
                  <a:pt x="143" y="1334"/>
                  <a:pt x="107" y="1291"/>
                  <a:pt x="162" y="1369"/>
                </a:cubicBezTo>
                <a:cubicBezTo>
                  <a:pt x="179" y="1393"/>
                  <a:pt x="300" y="1455"/>
                  <a:pt x="332" y="1475"/>
                </a:cubicBezTo>
                <a:cubicBezTo>
                  <a:pt x="435" y="1540"/>
                  <a:pt x="310" y="1456"/>
                  <a:pt x="389" y="1499"/>
                </a:cubicBezTo>
                <a:cubicBezTo>
                  <a:pt x="434" y="1524"/>
                  <a:pt x="471" y="1559"/>
                  <a:pt x="519" y="1580"/>
                </a:cubicBezTo>
                <a:cubicBezTo>
                  <a:pt x="532" y="1586"/>
                  <a:pt x="546" y="1592"/>
                  <a:pt x="560" y="1596"/>
                </a:cubicBezTo>
                <a:cubicBezTo>
                  <a:pt x="587" y="1603"/>
                  <a:pt x="641" y="1613"/>
                  <a:pt x="641" y="1613"/>
                </a:cubicBezTo>
                <a:cubicBezTo>
                  <a:pt x="681" y="1610"/>
                  <a:pt x="722" y="1609"/>
                  <a:pt x="762" y="1604"/>
                </a:cubicBezTo>
                <a:cubicBezTo>
                  <a:pt x="784" y="1601"/>
                  <a:pt x="851" y="1565"/>
                  <a:pt x="852" y="1564"/>
                </a:cubicBezTo>
                <a:cubicBezTo>
                  <a:pt x="914" y="1534"/>
                  <a:pt x="982" y="1520"/>
                  <a:pt x="1046" y="1499"/>
                </a:cubicBezTo>
                <a:cubicBezTo>
                  <a:pt x="1078" y="1469"/>
                  <a:pt x="1109" y="1445"/>
                  <a:pt x="1136" y="1410"/>
                </a:cubicBezTo>
                <a:cubicBezTo>
                  <a:pt x="1172" y="1362"/>
                  <a:pt x="1190" y="1305"/>
                  <a:pt x="1225" y="1256"/>
                </a:cubicBezTo>
                <a:cubicBezTo>
                  <a:pt x="1268" y="1196"/>
                  <a:pt x="1312" y="1137"/>
                  <a:pt x="1355" y="1077"/>
                </a:cubicBezTo>
                <a:cubicBezTo>
                  <a:pt x="1380" y="1043"/>
                  <a:pt x="1398" y="1003"/>
                  <a:pt x="1428" y="972"/>
                </a:cubicBezTo>
                <a:cubicBezTo>
                  <a:pt x="1460" y="939"/>
                  <a:pt x="1473" y="901"/>
                  <a:pt x="1501" y="866"/>
                </a:cubicBezTo>
                <a:cubicBezTo>
                  <a:pt x="1513" y="851"/>
                  <a:pt x="1529" y="841"/>
                  <a:pt x="1541" y="826"/>
                </a:cubicBezTo>
                <a:cubicBezTo>
                  <a:pt x="1567" y="794"/>
                  <a:pt x="1614" y="728"/>
                  <a:pt x="1614" y="728"/>
                </a:cubicBezTo>
                <a:cubicBezTo>
                  <a:pt x="1636" y="641"/>
                  <a:pt x="1665" y="518"/>
                  <a:pt x="1728" y="452"/>
                </a:cubicBezTo>
                <a:cubicBezTo>
                  <a:pt x="1743" y="407"/>
                  <a:pt x="1768" y="356"/>
                  <a:pt x="1801" y="323"/>
                </a:cubicBezTo>
                <a:cubicBezTo>
                  <a:pt x="1813" y="273"/>
                  <a:pt x="1852" y="250"/>
                  <a:pt x="1882" y="209"/>
                </a:cubicBezTo>
                <a:cubicBezTo>
                  <a:pt x="1890" y="178"/>
                  <a:pt x="1893" y="150"/>
                  <a:pt x="1923" y="136"/>
                </a:cubicBezTo>
                <a:cubicBezTo>
                  <a:pt x="1915" y="139"/>
                  <a:pt x="1902" y="152"/>
                  <a:pt x="1898" y="144"/>
                </a:cubicBezTo>
                <a:cubicBezTo>
                  <a:pt x="1893" y="136"/>
                  <a:pt x="1910" y="129"/>
                  <a:pt x="1914" y="120"/>
                </a:cubicBezTo>
                <a:cubicBezTo>
                  <a:pt x="1923" y="103"/>
                  <a:pt x="1971" y="0"/>
                  <a:pt x="1947" y="71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848600" cy="762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Switches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: Traffic Isolation</a:t>
            </a:r>
          </a:p>
        </p:txBody>
      </p:sp>
      <p:sp>
        <p:nvSpPr>
          <p:cNvPr id="3072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924800" cy="5181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breaks subnet into LAN segments when multiple nodes per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port </a:t>
            </a:r>
            <a:r>
              <a:rPr lang="mr-IN" dirty="0" smtClean="0">
                <a:latin typeface="Times New Roman" charset="0"/>
                <a:ea typeface="ＭＳ Ｐゴシック" charset="0"/>
                <a:cs typeface="ＭＳ Ｐゴシック" charset="0"/>
              </a:rPr>
              <a:t>–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solidFill>
                  <a:srgbClr val="8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NOT USUAL</a:t>
            </a:r>
            <a:endParaRPr lang="en-US" dirty="0">
              <a:solidFill>
                <a:srgbClr val="8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filters frames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Frame only forwarded to the necessary segments 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Segments become separate collision domains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4276725" y="5264150"/>
            <a:ext cx="288925" cy="6826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30729" name="Object 2"/>
          <p:cNvGraphicFramePr>
            <a:graphicFrameLocks noChangeAspect="1"/>
          </p:cNvGraphicFramePr>
          <p:nvPr/>
        </p:nvGraphicFramePr>
        <p:xfrm>
          <a:off x="1995488" y="5564188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9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564188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3"/>
          <p:cNvGraphicFramePr>
            <a:graphicFrameLocks noChangeAspect="1"/>
          </p:cNvGraphicFramePr>
          <p:nvPr/>
        </p:nvGraphicFramePr>
        <p:xfrm>
          <a:off x="4700588" y="557688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0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557688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4"/>
          <p:cNvGraphicFramePr>
            <a:graphicFrameLocks noChangeAspect="1"/>
          </p:cNvGraphicFramePr>
          <p:nvPr/>
        </p:nvGraphicFramePr>
        <p:xfrm>
          <a:off x="5513388" y="5530850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1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5530850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5"/>
          <p:cNvGraphicFramePr>
            <a:graphicFrameLocks noChangeAspect="1"/>
          </p:cNvGraphicFramePr>
          <p:nvPr/>
        </p:nvGraphicFramePr>
        <p:xfrm>
          <a:off x="2654300" y="558958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2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558958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3" name="Rectangle 12"/>
          <p:cNvSpPr>
            <a:spLocks noChangeArrowheads="1"/>
          </p:cNvSpPr>
          <p:nvPr/>
        </p:nvSpPr>
        <p:spPr bwMode="auto">
          <a:xfrm>
            <a:off x="6118225" y="5272088"/>
            <a:ext cx="288925" cy="6826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0734" name="Rectangle 13"/>
          <p:cNvSpPr>
            <a:spLocks noChangeArrowheads="1"/>
          </p:cNvSpPr>
          <p:nvPr/>
        </p:nvSpPr>
        <p:spPr bwMode="auto">
          <a:xfrm>
            <a:off x="2482850" y="5262563"/>
            <a:ext cx="288925" cy="66675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30735" name="Object 6"/>
          <p:cNvGraphicFramePr>
            <a:graphicFrameLocks noChangeAspect="1"/>
          </p:cNvGraphicFramePr>
          <p:nvPr/>
        </p:nvGraphicFramePr>
        <p:xfrm>
          <a:off x="3595688" y="542448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3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688" y="542448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7"/>
          <p:cNvGraphicFramePr>
            <a:graphicFrameLocks noChangeAspect="1"/>
          </p:cNvGraphicFramePr>
          <p:nvPr/>
        </p:nvGraphicFramePr>
        <p:xfrm>
          <a:off x="4033838" y="590232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4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590232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7" name="Object 8"/>
          <p:cNvGraphicFramePr>
            <a:graphicFrameLocks noChangeAspect="1"/>
          </p:cNvGraphicFramePr>
          <p:nvPr/>
        </p:nvGraphicFramePr>
        <p:xfrm>
          <a:off x="6973888" y="539273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5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539273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8" name="Object 9"/>
          <p:cNvGraphicFramePr>
            <a:graphicFrameLocks noChangeAspect="1"/>
          </p:cNvGraphicFramePr>
          <p:nvPr/>
        </p:nvGraphicFramePr>
        <p:xfrm>
          <a:off x="6219825" y="57626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6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57626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9" name="Object 10"/>
          <p:cNvGraphicFramePr>
            <a:graphicFrameLocks noChangeAspect="1"/>
          </p:cNvGraphicFramePr>
          <p:nvPr/>
        </p:nvGraphicFramePr>
        <p:xfrm>
          <a:off x="1555750" y="5084763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7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5084763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0" name="Line 19"/>
          <p:cNvSpPr>
            <a:spLocks noChangeShapeType="1"/>
          </p:cNvSpPr>
          <p:nvPr/>
        </p:nvSpPr>
        <p:spPr bwMode="auto">
          <a:xfrm flipH="1">
            <a:off x="1931988" y="5248275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1" name="Line 20"/>
          <p:cNvSpPr>
            <a:spLocks noChangeShapeType="1"/>
          </p:cNvSpPr>
          <p:nvPr/>
        </p:nvSpPr>
        <p:spPr bwMode="auto">
          <a:xfrm flipH="1">
            <a:off x="2319338" y="5295900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2" name="Line 21"/>
          <p:cNvSpPr>
            <a:spLocks noChangeShapeType="1"/>
          </p:cNvSpPr>
          <p:nvPr/>
        </p:nvSpPr>
        <p:spPr bwMode="auto">
          <a:xfrm>
            <a:off x="2738438" y="532447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 flipH="1">
            <a:off x="3984625" y="5286375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4" name="Line 23"/>
          <p:cNvSpPr>
            <a:spLocks noChangeShapeType="1"/>
          </p:cNvSpPr>
          <p:nvPr/>
        </p:nvSpPr>
        <p:spPr bwMode="auto">
          <a:xfrm flipH="1">
            <a:off x="4298950" y="5305425"/>
            <a:ext cx="125413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5" name="Line 24"/>
          <p:cNvSpPr>
            <a:spLocks noChangeShapeType="1"/>
          </p:cNvSpPr>
          <p:nvPr/>
        </p:nvSpPr>
        <p:spPr bwMode="auto">
          <a:xfrm>
            <a:off x="4603750" y="5248275"/>
            <a:ext cx="230188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6" name="Line 25"/>
          <p:cNvSpPr>
            <a:spLocks noChangeShapeType="1"/>
          </p:cNvSpPr>
          <p:nvPr/>
        </p:nvSpPr>
        <p:spPr bwMode="auto">
          <a:xfrm flipH="1">
            <a:off x="5881688" y="5324475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7" name="Line 26"/>
          <p:cNvSpPr>
            <a:spLocks noChangeShapeType="1"/>
          </p:cNvSpPr>
          <p:nvPr/>
        </p:nvSpPr>
        <p:spPr bwMode="auto">
          <a:xfrm flipH="1">
            <a:off x="6384925" y="5295900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8" name="Line 27"/>
          <p:cNvSpPr>
            <a:spLocks noChangeShapeType="1"/>
          </p:cNvSpPr>
          <p:nvPr/>
        </p:nvSpPr>
        <p:spPr bwMode="auto">
          <a:xfrm>
            <a:off x="6508750" y="5218113"/>
            <a:ext cx="51435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0749" name="Group 28"/>
          <p:cNvGrpSpPr>
            <a:grpSpLocks/>
          </p:cNvGrpSpPr>
          <p:nvPr/>
        </p:nvGrpSpPr>
        <p:grpSpPr bwMode="auto">
          <a:xfrm>
            <a:off x="4335463" y="3781425"/>
            <a:ext cx="371475" cy="252413"/>
            <a:chOff x="620" y="1640"/>
            <a:chExt cx="288" cy="209"/>
          </a:xfrm>
        </p:grpSpPr>
        <p:sp>
          <p:nvSpPr>
            <p:cNvPr id="30761" name="Line 29"/>
            <p:cNvSpPr>
              <a:spLocks noChangeShapeType="1"/>
            </p:cNvSpPr>
            <p:nvPr/>
          </p:nvSpPr>
          <p:spPr bwMode="auto">
            <a:xfrm>
              <a:off x="908" y="164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62" name="Rectangle 30"/>
            <p:cNvSpPr>
              <a:spLocks noChangeArrowheads="1"/>
            </p:cNvSpPr>
            <p:nvPr/>
          </p:nvSpPr>
          <p:spPr bwMode="auto">
            <a:xfrm>
              <a:off x="620" y="1784"/>
              <a:ext cx="267" cy="65"/>
            </a:xfrm>
            <a:prstGeom prst="rect">
              <a:avLst/>
            </a:prstGeom>
            <a:solidFill>
              <a:srgbClr val="99CC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0763" name="Group 31"/>
            <p:cNvGrpSpPr>
              <a:grpSpLocks/>
            </p:cNvGrpSpPr>
            <p:nvPr/>
          </p:nvGrpSpPr>
          <p:grpSpPr bwMode="auto">
            <a:xfrm>
              <a:off x="764" y="1688"/>
              <a:ext cx="109" cy="91"/>
              <a:chOff x="576" y="3456"/>
              <a:chExt cx="288" cy="240"/>
            </a:xfrm>
          </p:grpSpPr>
          <p:sp>
            <p:nvSpPr>
              <p:cNvPr id="30764" name="Line 32"/>
              <p:cNvSpPr>
                <a:spLocks noChangeShapeType="1"/>
              </p:cNvSpPr>
              <p:nvPr/>
            </p:nvSpPr>
            <p:spPr bwMode="auto">
              <a:xfrm>
                <a:off x="624" y="345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765" name="Line 33"/>
              <p:cNvSpPr>
                <a:spLocks noChangeShapeType="1"/>
              </p:cNvSpPr>
              <p:nvPr/>
            </p:nvSpPr>
            <p:spPr bwMode="auto">
              <a:xfrm flipH="1">
                <a:off x="576" y="3456"/>
                <a:ext cx="28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30750" name="Line 34"/>
          <p:cNvSpPr>
            <a:spLocks noChangeShapeType="1"/>
          </p:cNvSpPr>
          <p:nvPr/>
        </p:nvSpPr>
        <p:spPr bwMode="auto">
          <a:xfrm flipH="1">
            <a:off x="2728913" y="4035425"/>
            <a:ext cx="1665287" cy="1074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51" name="Line 35"/>
          <p:cNvSpPr>
            <a:spLocks noChangeShapeType="1"/>
          </p:cNvSpPr>
          <p:nvPr/>
        </p:nvSpPr>
        <p:spPr bwMode="auto">
          <a:xfrm>
            <a:off x="4549775" y="4025900"/>
            <a:ext cx="0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52" name="Line 36"/>
          <p:cNvSpPr>
            <a:spLocks noChangeShapeType="1"/>
          </p:cNvSpPr>
          <p:nvPr/>
        </p:nvSpPr>
        <p:spPr bwMode="auto">
          <a:xfrm flipH="1" flipV="1">
            <a:off x="4708525" y="3976688"/>
            <a:ext cx="1497013" cy="123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53" name="Text Box 37"/>
          <p:cNvSpPr txBox="1">
            <a:spLocks noChangeArrowheads="1"/>
          </p:cNvSpPr>
          <p:nvPr/>
        </p:nvSpPr>
        <p:spPr bwMode="auto">
          <a:xfrm>
            <a:off x="2905125" y="5048250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30754" name="Text Box 38"/>
          <p:cNvSpPr txBox="1">
            <a:spLocks noChangeArrowheads="1"/>
          </p:cNvSpPr>
          <p:nvPr/>
        </p:nvSpPr>
        <p:spPr bwMode="auto">
          <a:xfrm>
            <a:off x="4706938" y="5056188"/>
            <a:ext cx="569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30755" name="Text Box 39"/>
          <p:cNvSpPr txBox="1">
            <a:spLocks noChangeArrowheads="1"/>
          </p:cNvSpPr>
          <p:nvPr/>
        </p:nvSpPr>
        <p:spPr bwMode="auto">
          <a:xfrm>
            <a:off x="6538913" y="4929188"/>
            <a:ext cx="569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30756" name="Text Box 40"/>
          <p:cNvSpPr txBox="1">
            <a:spLocks noChangeArrowheads="1"/>
          </p:cNvSpPr>
          <p:nvPr/>
        </p:nvSpPr>
        <p:spPr bwMode="auto">
          <a:xfrm>
            <a:off x="4841875" y="3659188"/>
            <a:ext cx="8803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latin typeface="Comic Sans MS" charset="0"/>
              </a:rPr>
              <a:t>switch</a:t>
            </a:r>
            <a:endParaRPr lang="en-US" sz="1800" dirty="0">
              <a:latin typeface="Comic Sans MS" charset="0"/>
            </a:endParaRPr>
          </a:p>
        </p:txBody>
      </p:sp>
      <p:sp>
        <p:nvSpPr>
          <p:cNvPr id="30757" name="Text Box 41"/>
          <p:cNvSpPr txBox="1">
            <a:spLocks noChangeArrowheads="1"/>
          </p:cNvSpPr>
          <p:nvPr/>
        </p:nvSpPr>
        <p:spPr bwMode="auto">
          <a:xfrm>
            <a:off x="1230313" y="6291263"/>
            <a:ext cx="182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collision domain</a:t>
            </a:r>
          </a:p>
        </p:txBody>
      </p:sp>
      <p:sp>
        <p:nvSpPr>
          <p:cNvPr id="30758" name="Text Box 42"/>
          <p:cNvSpPr txBox="1">
            <a:spLocks noChangeArrowheads="1"/>
          </p:cNvSpPr>
          <p:nvPr/>
        </p:nvSpPr>
        <p:spPr bwMode="auto">
          <a:xfrm>
            <a:off x="3289300" y="6365875"/>
            <a:ext cx="1827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collision domain</a:t>
            </a:r>
          </a:p>
        </p:txBody>
      </p:sp>
      <p:sp>
        <p:nvSpPr>
          <p:cNvPr id="30759" name="Text Box 43"/>
          <p:cNvSpPr txBox="1">
            <a:spLocks noChangeArrowheads="1"/>
          </p:cNvSpPr>
          <p:nvPr/>
        </p:nvSpPr>
        <p:spPr bwMode="auto">
          <a:xfrm>
            <a:off x="3805238" y="6356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>
              <a:latin typeface="Comic Sans MS" charset="0"/>
            </a:endParaRPr>
          </a:p>
        </p:txBody>
      </p:sp>
      <p:sp>
        <p:nvSpPr>
          <p:cNvPr id="30760" name="Text Box 44"/>
          <p:cNvSpPr txBox="1">
            <a:spLocks noChangeArrowheads="1"/>
          </p:cNvSpPr>
          <p:nvPr/>
        </p:nvSpPr>
        <p:spPr bwMode="auto">
          <a:xfrm>
            <a:off x="7010400" y="4186238"/>
            <a:ext cx="1095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collision </a:t>
            </a:r>
            <a:br>
              <a:rPr lang="en-US" sz="1800">
                <a:latin typeface="Comic Sans MS" charset="0"/>
              </a:rPr>
            </a:br>
            <a:r>
              <a:rPr lang="en-US" sz="1800">
                <a:latin typeface="Comic Sans MS" charset="0"/>
              </a:rPr>
              <a:t>domain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DE392E-C5B7-1F43-8CF8-11150E8F2D65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C69458-4AE7-F640-B0DC-5A727D02D192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162800" cy="12192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Advantages Over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Hub/Repeater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924800" cy="48006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Only forwards frames as needed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Filters frames to avoid unnecessary load on segments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Sends frames only to segments that need to see them 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Extends the geographic span of the network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Separate collision domains allow longer distances, less collisions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Improves privacy by limiting scope of frames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Hosts can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ONLY </a:t>
            </a:r>
            <a:r>
              <a:rPr lang="ja-JP" altLang="en-US" sz="2000" dirty="0" smtClean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2000" dirty="0">
                <a:latin typeface="Times New Roman" charset="0"/>
                <a:ea typeface="ＭＳ Ｐゴシック" charset="0"/>
              </a:rPr>
              <a:t>snoop</a:t>
            </a:r>
            <a:r>
              <a:rPr lang="ja-JP" altLang="en-US" sz="2000" dirty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sz="2000" dirty="0">
                <a:latin typeface="Times New Roman" charset="0"/>
                <a:ea typeface="ＭＳ Ｐゴシック" charset="0"/>
              </a:rPr>
              <a:t> the traffic traversing their segment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… but not all the rest of the traffic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Applies carrier sense and collision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detection </a:t>
            </a:r>
            <a:r>
              <a:rPr lang="mr-IN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 IF NEEDED</a:t>
            </a: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Does not transmit when the link is busy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Applies exponential back-off after a collision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Can join segments using different technologies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1722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31D8B3C4-6E98-E342-85BA-38F4B8541F82}" type="slidenum">
              <a:rPr lang="en-US" sz="1400"/>
              <a:pPr algn="l"/>
              <a:t>14</a:t>
            </a:fld>
            <a:endParaRPr lang="en-US" sz="1400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391400" cy="1066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Advantages over Hubs/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Repeater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8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Dedicated access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Host has direct connection to the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 - Usual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rather than a shared LAN connection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Full duplex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Each  connection can send in both directions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Host sending to switch, and host receiving from switch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in 10BaseT and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100BaseT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Completely avoids collisions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Each connection is a bidirectional point-to-point link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No need for carrier sense, collision detection, and so on</a:t>
            </a:r>
          </a:p>
        </p:txBody>
      </p:sp>
      <p:sp>
        <p:nvSpPr>
          <p:cNvPr id="32772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09600" y="60960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B5A7D9-E2B4-F547-88EB-3DFABC3FCA0A}" type="datetime1">
              <a:rPr lang="en-US" sz="1400" smtClean="0"/>
              <a:t>9/17/19</a:t>
            </a:fld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9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F83B2F1-053B-1144-89A2-A772EB92B64A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74D779-8630-5E43-BB4C-E6C6629CF02A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sz="36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Disadvantages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 Over Hubs/</a:t>
            </a:r>
            <a:r>
              <a:rPr lang="en-US" sz="3600" dirty="0" smtClean="0">
                <a:latin typeface="Times New Roman" charset="0"/>
                <a:ea typeface="ＭＳ Ｐゴシック" charset="0"/>
                <a:cs typeface="ＭＳ Ｐゴシック" charset="0"/>
              </a:rPr>
              <a:t>Repeater</a:t>
            </a:r>
            <a:endParaRPr lang="en-US" sz="36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Delay in forwarding frames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witch </a:t>
            </a:r>
            <a:r>
              <a:rPr lang="en-US" sz="2000" dirty="0">
                <a:latin typeface="Times New Roman" charset="0"/>
                <a:ea typeface="ＭＳ Ｐゴシック" charset="0"/>
              </a:rPr>
              <a:t>must receive and parse the frame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… and perform a look-up to decide where to forward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Storing and forwarding the packet introduces delay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Solution: cut-through switching </a:t>
            </a:r>
            <a:r>
              <a:rPr lang="en-US" sz="2000" dirty="0">
                <a:solidFill>
                  <a:srgbClr val="FF6600"/>
                </a:solidFill>
                <a:latin typeface="Times New Roman" charset="0"/>
                <a:ea typeface="ＭＳ Ｐゴシック" charset="0"/>
              </a:rPr>
              <a:t>???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Need to learn where to forward frames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witch </a:t>
            </a:r>
            <a:r>
              <a:rPr lang="en-US" sz="2000" dirty="0">
                <a:latin typeface="Times New Roman" charset="0"/>
                <a:ea typeface="ＭＳ Ｐゴシック" charset="0"/>
              </a:rPr>
              <a:t>needs to construct a forwarding table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Ideally, without intervention from network administrators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Solution: self-learning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Higher cost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More complicated devices that cost more money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But hardware is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NOW free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904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Switch </a:t>
            </a:r>
            <a:r>
              <a:rPr lang="en-US" sz="3600" dirty="0" smtClean="0">
                <a:latin typeface="Gill Sans MT" charset="0"/>
                <a:cs typeface="+mj-cs"/>
              </a:rPr>
              <a:t>forwarding table</a:t>
            </a:r>
            <a:endParaRPr lang="en-US" sz="3600" dirty="0">
              <a:latin typeface="Gill Sans MT" charset="0"/>
              <a:cs typeface="+mj-cs"/>
            </a:endParaRP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398588"/>
            <a:ext cx="4878387" cy="4805362"/>
          </a:xfrm>
        </p:spPr>
        <p:txBody>
          <a:bodyPr/>
          <a:lstStyle/>
          <a:p>
            <a:pPr marL="0" indent="0">
              <a:lnSpc>
                <a:spcPts val="3000"/>
              </a:lnSpc>
              <a:buFont typeface="Wingdings" charset="0"/>
              <a:buNone/>
              <a:defRPr/>
            </a:pPr>
            <a:r>
              <a:rPr lang="en-US" i="1" u="sng" dirty="0" smtClean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 smtClean="0">
                <a:latin typeface="Gill Sans MT" charset="0"/>
                <a:cs typeface="+mn-cs"/>
              </a:rPr>
              <a:t>how does switch know A</a:t>
            </a:r>
            <a:r>
              <a:rPr lang="ja-JP" altLang="en-US" dirty="0" smtClean="0">
                <a:latin typeface="Gill Sans MT" charset="0"/>
                <a:cs typeface="+mn-cs"/>
              </a:rPr>
              <a:t>’</a:t>
            </a:r>
            <a:r>
              <a:rPr lang="en-US" dirty="0" smtClean="0">
                <a:latin typeface="Gill Sans MT" charset="0"/>
                <a:cs typeface="+mn-cs"/>
              </a:rPr>
              <a:t> reachable via interface 4, B</a:t>
            </a:r>
            <a:r>
              <a:rPr lang="ja-JP" altLang="en-US" dirty="0" smtClean="0">
                <a:latin typeface="Gill Sans MT" charset="0"/>
                <a:cs typeface="+mn-cs"/>
              </a:rPr>
              <a:t>’</a:t>
            </a:r>
            <a:r>
              <a:rPr lang="en-US" dirty="0" smtClean="0">
                <a:latin typeface="Gill Sans MT" charset="0"/>
                <a:cs typeface="+mn-cs"/>
              </a:rPr>
              <a:t> reachable via interface 5? </a:t>
            </a:r>
            <a:r>
              <a:rPr lang="en-US" dirty="0" smtClean="0">
                <a:solidFill>
                  <a:srgbClr val="FF0000"/>
                </a:solidFill>
                <a:latin typeface="Gill Sans MT" charset="0"/>
                <a:cs typeface="+mn-cs"/>
              </a:rPr>
              <a:t>HOW</a:t>
            </a:r>
            <a:endParaRPr lang="en-US" dirty="0">
              <a:solidFill>
                <a:srgbClr val="FF0000"/>
              </a:solidFill>
              <a:latin typeface="Gill Sans MT" charset="0"/>
              <a:cs typeface="+mn-cs"/>
            </a:endParaRPr>
          </a:p>
        </p:txBody>
      </p:sp>
      <p:grpSp>
        <p:nvGrpSpPr>
          <p:cNvPr id="164869" name="Group 34"/>
          <p:cNvGrpSpPr>
            <a:grpSpLocks/>
          </p:cNvGrpSpPr>
          <p:nvPr/>
        </p:nvGrpSpPr>
        <p:grpSpPr bwMode="auto">
          <a:xfrm>
            <a:off x="5106988" y="1425575"/>
            <a:ext cx="3660775" cy="4283075"/>
            <a:chOff x="5106576" y="1425893"/>
            <a:chExt cx="3661504" cy="4282976"/>
          </a:xfrm>
        </p:grpSpPr>
        <p:sp>
          <p:nvSpPr>
            <p:cNvPr id="63496" name="Text Box 34"/>
            <p:cNvSpPr txBox="1">
              <a:spLocks noChangeArrowheads="1"/>
            </p:cNvSpPr>
            <p:nvPr/>
          </p:nvSpPr>
          <p:spPr bwMode="auto">
            <a:xfrm>
              <a:off x="5827445" y="5062772"/>
              <a:ext cx="2710402" cy="646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switch with six interfaces</a:t>
              </a:r>
            </a:p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(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1,2,3,4,5,6</a:t>
              </a:r>
              <a:r>
                <a:rPr lang="en-US" dirty="0" smtClean="0">
                  <a:latin typeface="Arial" charset="0"/>
                  <a:cs typeface="Arial" charset="0"/>
                </a:rPr>
                <a:t>)</a:t>
              </a:r>
              <a:r>
                <a:rPr lang="en-US" i="0" dirty="0" smtClean="0">
                  <a:latin typeface="Arial" charset="0"/>
                  <a:cs typeface="Arial" charset="0"/>
                </a:rPr>
                <a:t>  </a:t>
              </a:r>
            </a:p>
          </p:txBody>
        </p:sp>
        <p:grpSp>
          <p:nvGrpSpPr>
            <p:cNvPr id="164874" name="Group 36"/>
            <p:cNvGrpSpPr>
              <a:grpSpLocks/>
            </p:cNvGrpSpPr>
            <p:nvPr/>
          </p:nvGrpSpPr>
          <p:grpSpPr bwMode="auto">
            <a:xfrm>
              <a:off x="5106576" y="1425893"/>
              <a:ext cx="3661504" cy="3600334"/>
              <a:chOff x="731524" y="1819788"/>
              <a:chExt cx="3661504" cy="3600334"/>
            </a:xfrm>
          </p:grpSpPr>
          <p:sp>
            <p:nvSpPr>
              <p:cNvPr id="63498" name="Text Box 23"/>
              <p:cNvSpPr txBox="1">
                <a:spLocks noChangeArrowheads="1"/>
              </p:cNvSpPr>
              <p:nvPr/>
            </p:nvSpPr>
            <p:spPr bwMode="auto">
              <a:xfrm>
                <a:off x="2655957" y="1819788"/>
                <a:ext cx="350907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63499" name="Text Box 24"/>
              <p:cNvSpPr txBox="1">
                <a:spLocks noChangeArrowheads="1"/>
              </p:cNvSpPr>
              <p:nvPr/>
            </p:nvSpPr>
            <p:spPr bwMode="auto">
              <a:xfrm>
                <a:off x="2371738" y="5050277"/>
                <a:ext cx="371549" cy="3698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A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0" name="Text Box 25"/>
              <p:cNvSpPr txBox="1">
                <a:spLocks noChangeArrowheads="1"/>
              </p:cNvSpPr>
              <p:nvPr/>
            </p:nvSpPr>
            <p:spPr bwMode="auto">
              <a:xfrm>
                <a:off x="3988134" y="2419849"/>
                <a:ext cx="3382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63501" name="Text Box 26"/>
              <p:cNvSpPr txBox="1">
                <a:spLocks noChangeArrowheads="1"/>
              </p:cNvSpPr>
              <p:nvPr/>
            </p:nvSpPr>
            <p:spPr bwMode="auto">
              <a:xfrm>
                <a:off x="995101" y="4188283"/>
                <a:ext cx="390603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B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2" name="Text Box 27"/>
              <p:cNvSpPr txBox="1">
                <a:spLocks noChangeArrowheads="1"/>
              </p:cNvSpPr>
              <p:nvPr/>
            </p:nvSpPr>
            <p:spPr bwMode="auto">
              <a:xfrm>
                <a:off x="3740435" y="4188283"/>
                <a:ext cx="350908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63503" name="Text Box 28"/>
              <p:cNvSpPr txBox="1">
                <a:spLocks noChangeArrowheads="1"/>
              </p:cNvSpPr>
              <p:nvPr/>
            </p:nvSpPr>
            <p:spPr bwMode="auto">
              <a:xfrm>
                <a:off x="1123714" y="2465886"/>
                <a:ext cx="403305" cy="368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latin typeface="Arial" charset="0"/>
                    <a:cs typeface="Arial" charset="0"/>
                  </a:rPr>
                  <a:t>C</a:t>
                </a:r>
                <a:r>
                  <a:rPr lang="ja-JP" altLang="en-US" i="0" smtClean="0">
                    <a:latin typeface="Arial" charset="0"/>
                    <a:cs typeface="Arial" charset="0"/>
                  </a:rPr>
                  <a:t>’</a:t>
                </a:r>
                <a:endParaRPr lang="en-US" i="0" dirty="0" smtClean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3504" name="Line 17"/>
              <p:cNvSpPr>
                <a:spLocks noChangeShapeType="1"/>
              </p:cNvSpPr>
              <p:nvPr/>
            </p:nvSpPr>
            <p:spPr bwMode="auto">
              <a:xfrm>
                <a:off x="1687389" y="3165957"/>
                <a:ext cx="720869" cy="2984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5" name="Line 18"/>
              <p:cNvSpPr>
                <a:spLocks noChangeShapeType="1"/>
              </p:cNvSpPr>
              <p:nvPr/>
            </p:nvSpPr>
            <p:spPr bwMode="auto">
              <a:xfrm>
                <a:off x="2673423" y="2872277"/>
                <a:ext cx="0" cy="5048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6" name="Line 19"/>
              <p:cNvSpPr>
                <a:spLocks noChangeShapeType="1"/>
              </p:cNvSpPr>
              <p:nvPr/>
            </p:nvSpPr>
            <p:spPr bwMode="auto">
              <a:xfrm flipH="1">
                <a:off x="2863961" y="2996099"/>
                <a:ext cx="892353" cy="484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07" name="Line 20"/>
              <p:cNvSpPr>
                <a:spLocks noChangeShapeType="1"/>
              </p:cNvSpPr>
              <p:nvPr/>
            </p:nvSpPr>
            <p:spPr bwMode="auto">
              <a:xfrm flipV="1">
                <a:off x="2673423" y="3605685"/>
                <a:ext cx="12703" cy="709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grpSp>
            <p:nvGrpSpPr>
              <p:cNvPr id="164885" name="Group 47"/>
              <p:cNvGrpSpPr>
                <a:grpSpLocks/>
              </p:cNvGrpSpPr>
              <p:nvPr/>
            </p:nvGrpSpPr>
            <p:grpSpPr bwMode="auto">
              <a:xfrm>
                <a:off x="747936" y="2733042"/>
                <a:ext cx="914403" cy="690308"/>
                <a:chOff x="1046480" y="3962400"/>
                <a:chExt cx="1026163" cy="761428"/>
              </a:xfrm>
            </p:grpSpPr>
            <p:sp>
              <p:nvSpPr>
                <p:cNvPr id="82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247" y="4299441"/>
                  <a:ext cx="110313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20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21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22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86" name="Group 48"/>
              <p:cNvGrpSpPr>
                <a:grpSpLocks/>
              </p:cNvGrpSpPr>
              <p:nvPr/>
            </p:nvGrpSpPr>
            <p:grpSpPr bwMode="auto">
              <a:xfrm>
                <a:off x="3539588" y="2669737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15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17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8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79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40190" y="4309334"/>
                  <a:ext cx="126274" cy="195358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50" name="Rectangle 43"/>
              <p:cNvSpPr>
                <a:spLocks noChangeArrowheads="1"/>
              </p:cNvSpPr>
              <p:nvPr/>
            </p:nvSpPr>
            <p:spPr bwMode="auto">
              <a:xfrm>
                <a:off x="2614674" y="2705593"/>
                <a:ext cx="109559" cy="165096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4888" name="Group 44"/>
              <p:cNvGrpSpPr>
                <a:grpSpLocks/>
              </p:cNvGrpSpPr>
              <p:nvPr/>
            </p:nvGrpSpPr>
            <p:grpSpPr bwMode="auto">
              <a:xfrm>
                <a:off x="2233637" y="2138292"/>
                <a:ext cx="853440" cy="741680"/>
                <a:chOff x="-44" y="1473"/>
                <a:chExt cx="981" cy="1105"/>
              </a:xfrm>
            </p:grpSpPr>
            <p:pic>
              <p:nvPicPr>
                <p:cNvPr id="164913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4914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164889" name="Group 51"/>
              <p:cNvGrpSpPr>
                <a:grpSpLocks/>
              </p:cNvGrpSpPr>
              <p:nvPr/>
            </p:nvGrpSpPr>
            <p:grpSpPr bwMode="auto">
              <a:xfrm>
                <a:off x="2060917" y="4279843"/>
                <a:ext cx="853440" cy="835329"/>
                <a:chOff x="8077200" y="3320111"/>
                <a:chExt cx="853440" cy="835329"/>
              </a:xfrm>
            </p:grpSpPr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8630957" y="3320624"/>
                  <a:ext cx="111147" cy="165096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10" name="Group 44"/>
                <p:cNvGrpSpPr>
                  <a:grpSpLocks/>
                </p:cNvGrpSpPr>
                <p:nvPr/>
              </p:nvGrpSpPr>
              <p:grpSpPr bwMode="auto">
                <a:xfrm>
                  <a:off x="8077200" y="3413760"/>
                  <a:ext cx="853440" cy="741680"/>
                  <a:chOff x="-44" y="1473"/>
                  <a:chExt cx="981" cy="1105"/>
                </a:xfrm>
              </p:grpSpPr>
              <p:pic>
                <p:nvPicPr>
                  <p:cNvPr id="164911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12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pic>
            <p:nvPicPr>
              <p:cNvPr id="63513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4913" y="3316766"/>
                <a:ext cx="603370" cy="341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grpSp>
            <p:nvGrpSpPr>
              <p:cNvPr id="164891" name="Group 53"/>
              <p:cNvGrpSpPr>
                <a:grpSpLocks/>
              </p:cNvGrpSpPr>
              <p:nvPr/>
            </p:nvGrpSpPr>
            <p:grpSpPr bwMode="auto">
              <a:xfrm>
                <a:off x="731524" y="3616962"/>
                <a:ext cx="914403" cy="690308"/>
                <a:chOff x="1046480" y="3962400"/>
                <a:chExt cx="1026163" cy="761428"/>
              </a:xfrm>
            </p:grpSpPr>
            <p:sp>
              <p:nvSpPr>
                <p:cNvPr id="68" name="Rectangle 48"/>
                <p:cNvSpPr>
                  <a:spLocks noChangeArrowheads="1"/>
                </p:cNvSpPr>
                <p:nvPr/>
              </p:nvSpPr>
              <p:spPr bwMode="auto">
                <a:xfrm rot="16200000">
                  <a:off x="1893846" y="4299769"/>
                  <a:ext cx="110314" cy="247682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  <p:grpSp>
              <p:nvGrpSpPr>
                <p:cNvPr id="164906" name="Group 49"/>
                <p:cNvGrpSpPr>
                  <a:grpSpLocks/>
                </p:cNvGrpSpPr>
                <p:nvPr/>
              </p:nvGrpSpPr>
              <p:grpSpPr bwMode="auto">
                <a:xfrm>
                  <a:off x="1046480" y="3962400"/>
                  <a:ext cx="936071" cy="761428"/>
                  <a:chOff x="-44" y="1473"/>
                  <a:chExt cx="981" cy="1105"/>
                </a:xfrm>
              </p:grpSpPr>
              <p:pic>
                <p:nvPicPr>
                  <p:cNvPr id="164907" name="Picture 50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8" name="Freeform 51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64892" name="Group 54"/>
              <p:cNvGrpSpPr>
                <a:grpSpLocks/>
              </p:cNvGrpSpPr>
              <p:nvPr/>
            </p:nvGrpSpPr>
            <p:grpSpPr bwMode="auto">
              <a:xfrm>
                <a:off x="3410634" y="3567725"/>
                <a:ext cx="853440" cy="741680"/>
                <a:chOff x="7179310" y="4033520"/>
                <a:chExt cx="1009650" cy="855028"/>
              </a:xfrm>
            </p:grpSpPr>
            <p:grpSp>
              <p:nvGrpSpPr>
                <p:cNvPr id="164901" name="Group 44"/>
                <p:cNvGrpSpPr>
                  <a:grpSpLocks/>
                </p:cNvGrpSpPr>
                <p:nvPr/>
              </p:nvGrpSpPr>
              <p:grpSpPr bwMode="auto">
                <a:xfrm>
                  <a:off x="7179310" y="4033520"/>
                  <a:ext cx="1009650" cy="855028"/>
                  <a:chOff x="-44" y="1473"/>
                  <a:chExt cx="981" cy="1105"/>
                </a:xfrm>
              </p:grpSpPr>
              <p:pic>
                <p:nvPicPr>
                  <p:cNvPr id="164903" name="Picture 4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64904" name="Freeform 4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1736 w 356"/>
                      <a:gd name="T3" fmla="*/ 95 h 368"/>
                      <a:gd name="T4" fmla="*/ 2059 w 356"/>
                      <a:gd name="T5" fmla="*/ 1990 h 368"/>
                      <a:gd name="T6" fmla="*/ 454 w 356"/>
                      <a:gd name="T7" fmla="*/ 2489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5" name="Rectangle 43"/>
                <p:cNvSpPr>
                  <a:spLocks noChangeArrowheads="1"/>
                </p:cNvSpPr>
                <p:nvPr/>
              </p:nvSpPr>
              <p:spPr bwMode="auto">
                <a:xfrm rot="16200000">
                  <a:off x="7438739" y="4308075"/>
                  <a:ext cx="128105" cy="197237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9525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  <a:ea typeface="+mn-ea"/>
                    <a:cs typeface="Arial" pitchFamily="34" charset="0"/>
                  </a:endParaRPr>
                </a:p>
              </p:txBody>
            </p:sp>
          </p:grpSp>
          <p:sp>
            <p:nvSpPr>
              <p:cNvPr id="63516" name="Line 17"/>
              <p:cNvSpPr>
                <a:spLocks noChangeShapeType="1"/>
              </p:cNvSpPr>
              <p:nvPr/>
            </p:nvSpPr>
            <p:spPr bwMode="auto">
              <a:xfrm flipV="1">
                <a:off x="1660396" y="3600922"/>
                <a:ext cx="744686" cy="4508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7" name="Line 19"/>
              <p:cNvSpPr>
                <a:spLocks noChangeShapeType="1"/>
              </p:cNvSpPr>
              <p:nvPr/>
            </p:nvSpPr>
            <p:spPr bwMode="auto">
              <a:xfrm flipH="1" flipV="1">
                <a:off x="2968756" y="3545361"/>
                <a:ext cx="646242" cy="3381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63518" name="Text Box 35"/>
              <p:cNvSpPr txBox="1">
                <a:spLocks noChangeArrowheads="1"/>
              </p:cNvSpPr>
              <p:nvPr/>
            </p:nvSpPr>
            <p:spPr bwMode="auto">
              <a:xfrm>
                <a:off x="2401907" y="3026260"/>
                <a:ext cx="312799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63519" name="Text Box 36"/>
              <p:cNvSpPr txBox="1">
                <a:spLocks noChangeArrowheads="1"/>
              </p:cNvSpPr>
              <p:nvPr/>
            </p:nvSpPr>
            <p:spPr bwMode="auto">
              <a:xfrm>
                <a:off x="2903656" y="3051660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2</a:t>
                </a:r>
              </a:p>
            </p:txBody>
          </p:sp>
          <p:sp>
            <p:nvSpPr>
              <p:cNvPr id="63520" name="Text Box 37"/>
              <p:cNvSpPr txBox="1">
                <a:spLocks noChangeArrowheads="1"/>
              </p:cNvSpPr>
              <p:nvPr/>
            </p:nvSpPr>
            <p:spPr bwMode="auto">
              <a:xfrm>
                <a:off x="3125951" y="3710457"/>
                <a:ext cx="322326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63521" name="Text Box 38"/>
              <p:cNvSpPr txBox="1">
                <a:spLocks noChangeArrowheads="1"/>
              </p:cNvSpPr>
              <p:nvPr/>
            </p:nvSpPr>
            <p:spPr bwMode="auto">
              <a:xfrm>
                <a:off x="2640079" y="3654896"/>
                <a:ext cx="323914" cy="366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4</a:t>
                </a:r>
              </a:p>
            </p:txBody>
          </p:sp>
          <p:sp>
            <p:nvSpPr>
              <p:cNvPr id="63522" name="Text Box 39"/>
              <p:cNvSpPr txBox="1">
                <a:spLocks noChangeArrowheads="1"/>
              </p:cNvSpPr>
              <p:nvPr/>
            </p:nvSpPr>
            <p:spPr bwMode="auto">
              <a:xfrm>
                <a:off x="2070052" y="3704108"/>
                <a:ext cx="323914" cy="366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5</a:t>
                </a:r>
              </a:p>
            </p:txBody>
          </p:sp>
          <p:sp>
            <p:nvSpPr>
              <p:cNvPr id="63523" name="Text Box 40"/>
              <p:cNvSpPr txBox="1">
                <a:spLocks noChangeArrowheads="1"/>
              </p:cNvSpPr>
              <p:nvPr/>
            </p:nvSpPr>
            <p:spPr bwMode="auto">
              <a:xfrm>
                <a:off x="2039884" y="3080234"/>
                <a:ext cx="319151" cy="3698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i="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</p:grp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77838" y="2566988"/>
            <a:ext cx="4878387" cy="213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ts val="3000"/>
              </a:lnSpc>
              <a:buSzPct val="100000"/>
              <a:buFont typeface="Wingdings" charset="2"/>
              <a:buChar char="§"/>
              <a:defRPr/>
            </a:pPr>
            <a:r>
              <a:rPr lang="en-US" i="1" u="sng" dirty="0" smtClean="0">
                <a:solidFill>
                  <a:srgbClr val="CC0000"/>
                </a:solidFill>
                <a:latin typeface="Gill Sans MT" charset="0"/>
              </a:rPr>
              <a:t>A: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  </a:t>
            </a:r>
            <a:r>
              <a:rPr lang="en-US" dirty="0" smtClean="0">
                <a:latin typeface="Gill Sans MT" charset="0"/>
              </a:rPr>
              <a:t>each switch has a 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switch table,</a:t>
            </a:r>
            <a:r>
              <a:rPr lang="en-US" dirty="0" smtClean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each entry: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>
                <a:latin typeface="Gill Sans MT" charset="0"/>
                <a:cs typeface="+mn-cs"/>
              </a:rPr>
              <a:t>(MAC address of host, interface to reach host, time stamp)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 smtClean="0">
                <a:latin typeface="Gill Sans MT" charset="0"/>
                <a:cs typeface="+mn-cs"/>
              </a:rPr>
              <a:t>looks like table</a:t>
            </a:r>
            <a:r>
              <a:rPr lang="en-US" dirty="0" smtClean="0">
                <a:solidFill>
                  <a:srgbClr val="FF0000"/>
                </a:solidFill>
                <a:latin typeface="Gill Sans MT" charset="0"/>
                <a:cs typeface="+mn-cs"/>
              </a:rPr>
              <a:t>???</a:t>
            </a:r>
          </a:p>
        </p:txBody>
      </p:sp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536575" y="5043488"/>
            <a:ext cx="5040313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0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how are entries created, maintained in switch table? </a:t>
            </a:r>
          </a:p>
          <a:p>
            <a:pPr marL="0" indent="0">
              <a:lnSpc>
                <a:spcPct val="75000"/>
              </a:lnSpc>
              <a:buFont typeface="Wingdings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Gill Sans MT" charset="0"/>
              </a:rPr>
              <a:t>Tell 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E40D4-6FDC-DD46-9F54-3B9432A21657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8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3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5565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66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7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5568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9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5570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71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2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3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74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6950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00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85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86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7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1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6698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8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66953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6697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697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6954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5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6697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55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6956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6697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7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66957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6696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68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69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5583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4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85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86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5587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5588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5589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5590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73152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Answer: Switch</a:t>
            </a:r>
            <a:r>
              <a:rPr lang="en-US" dirty="0">
                <a:latin typeface="Gill Sans MT" charset="0"/>
                <a:cs typeface="+mj-cs"/>
              </a:rPr>
              <a:t> </a:t>
            </a:r>
            <a:r>
              <a:rPr lang="en-US" dirty="0" smtClean="0">
                <a:latin typeface="Gill Sans MT" charset="0"/>
                <a:cs typeface="+mj-cs"/>
              </a:rPr>
              <a:t>is </a:t>
            </a:r>
            <a:r>
              <a:rPr lang="en-US" dirty="0">
                <a:latin typeface="Gill Sans MT" charset="0"/>
                <a:cs typeface="+mj-cs"/>
              </a:rPr>
              <a:t>self-learning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3935412" cy="41148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switch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learns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which hosts can be reached through which interfaces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when frame received, switch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learns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 location of sender: incoming LAN segment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records sender/location pair in switch table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5561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2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6934200" y="609600"/>
            <a:ext cx="1143001" cy="685801"/>
            <a:chOff x="4406" y="331"/>
            <a:chExt cx="914" cy="450"/>
          </a:xfrm>
        </p:grpSpPr>
        <p:sp>
          <p:nvSpPr>
            <p:cNvPr id="65557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8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9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5560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3336926" y="4937125"/>
            <a:ext cx="3825876" cy="1444625"/>
            <a:chOff x="3441" y="3154"/>
            <a:chExt cx="2410" cy="910"/>
          </a:xfrm>
        </p:grpSpPr>
        <p:sp>
          <p:nvSpPr>
            <p:cNvPr id="65552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53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24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5554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5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556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629400" y="5334000"/>
            <a:ext cx="1724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5549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50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51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B18893-B6CF-E947-A730-7B2E0FCCCA32}" type="datetime1">
              <a:rPr lang="en-US" smtClean="0"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8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Switch: frame filtering/forwarding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0238" y="1370013"/>
            <a:ext cx="8201025" cy="5095875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  <a:defRPr/>
            </a:pPr>
            <a:r>
              <a:rPr lang="en-US" dirty="0" smtClean="0">
                <a:latin typeface="Gill Sans MT" charset="0"/>
                <a:cs typeface="+mn-cs"/>
              </a:rPr>
              <a:t>when  </a:t>
            </a:r>
            <a:r>
              <a:rPr lang="en-US" dirty="0">
                <a:latin typeface="Gill Sans MT" charset="0"/>
                <a:cs typeface="+mn-cs"/>
              </a:rPr>
              <a:t>frame </a:t>
            </a:r>
            <a:r>
              <a:rPr lang="en-US" dirty="0" smtClean="0">
                <a:latin typeface="Gill Sans MT" charset="0"/>
                <a:cs typeface="+mn-cs"/>
              </a:rPr>
              <a:t>received at switch</a:t>
            </a:r>
            <a:r>
              <a:rPr lang="en-US" dirty="0" smtClean="0">
                <a:latin typeface="Gill Sans MT" charset="0"/>
                <a:cs typeface="+mn-cs"/>
              </a:rPr>
              <a:t>:</a:t>
            </a:r>
            <a:endParaRPr lang="en-US" dirty="0">
              <a:latin typeface="Gill Sans MT" charset="0"/>
              <a:cs typeface="+mn-cs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1. record </a:t>
            </a:r>
            <a:r>
              <a:rPr lang="en-US" dirty="0" smtClean="0">
                <a:latin typeface="Gill Sans MT" charset="0"/>
              </a:rPr>
              <a:t>incoming link, MAC address of sending </a:t>
            </a:r>
            <a:r>
              <a:rPr lang="en-US" dirty="0">
                <a:latin typeface="Gill Sans MT" charset="0"/>
              </a:rPr>
              <a:t>host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2. index switch table using MAC </a:t>
            </a:r>
            <a:r>
              <a:rPr lang="en-US" dirty="0" smtClean="0">
                <a:latin typeface="Gill Sans MT" charset="0"/>
              </a:rPr>
              <a:t>destination </a:t>
            </a:r>
            <a:r>
              <a:rPr lang="en-US" dirty="0">
                <a:latin typeface="Gill Sans MT" charset="0"/>
              </a:rPr>
              <a:t>address</a:t>
            </a:r>
            <a:endParaRPr lang="en-US" b="1" dirty="0">
              <a:solidFill>
                <a:schemeClr val="accent2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3. if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entry found for destination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then {</a:t>
            </a:r>
          </a:p>
          <a:p>
            <a:pPr lvl="1">
              <a:buFont typeface="Wingdings" charset="0"/>
              <a:buNone/>
              <a:defRPr/>
            </a:pPr>
            <a:r>
              <a:rPr lang="en-US" b="1" dirty="0">
                <a:solidFill>
                  <a:srgbClr val="000099"/>
                </a:solidFill>
                <a:latin typeface="Gill Sans MT" charset="0"/>
              </a:rPr>
              <a:t>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if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destination </a:t>
            </a:r>
            <a:r>
              <a:rPr lang="en-US" dirty="0">
                <a:latin typeface="Gill Sans MT" charset="0"/>
              </a:rPr>
              <a:t>on segment from which frame arrived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then</a:t>
            </a:r>
            <a:r>
              <a:rPr lang="en-US" dirty="0">
                <a:latin typeface="Gill Sans MT" charset="0"/>
              </a:rPr>
              <a:t> drop </a:t>
            </a:r>
            <a:r>
              <a:rPr lang="en-US" dirty="0" smtClean="0">
                <a:latin typeface="Gill Sans MT" charset="0"/>
              </a:rPr>
              <a:t>frame ## Multiple nodes on link</a:t>
            </a:r>
            <a:endParaRPr lang="en-US" dirty="0"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else</a:t>
            </a:r>
            <a:r>
              <a:rPr lang="en-US" dirty="0">
                <a:latin typeface="Gill Sans MT" charset="0"/>
              </a:rPr>
              <a:t> forward </a:t>
            </a:r>
            <a:r>
              <a:rPr lang="en-US" dirty="0" smtClean="0">
                <a:latin typeface="Gill Sans MT" charset="0"/>
              </a:rPr>
              <a:t>frame </a:t>
            </a:r>
            <a:r>
              <a:rPr lang="en-US" dirty="0">
                <a:latin typeface="Gill Sans MT" charset="0"/>
              </a:rPr>
              <a:t>on interface </a:t>
            </a:r>
            <a:r>
              <a:rPr lang="en-US" dirty="0" smtClean="0">
                <a:latin typeface="Gill Sans MT" charset="0"/>
              </a:rPr>
              <a:t>indicated by entry</a:t>
            </a:r>
            <a:endParaRPr lang="en-US" dirty="0"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}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  </a:t>
            </a:r>
            <a:endParaRPr lang="en-US" dirty="0">
              <a:latin typeface="Gill Sans MT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     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else</a:t>
            </a: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flood  /* forward on all interfaces except arriving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                         interface because need to find it */</a:t>
            </a:r>
            <a:endParaRPr lang="en-US" dirty="0">
              <a:latin typeface="Gill Sans MT" charset="0"/>
            </a:endParaRPr>
          </a:p>
          <a:p>
            <a:pPr lvl="3">
              <a:buFontTx/>
              <a:buNone/>
              <a:defRPr/>
            </a:pPr>
            <a:r>
              <a:rPr lang="en-US" sz="2400" dirty="0">
                <a:latin typeface="Times New Roman" charset="0"/>
              </a:rPr>
              <a:t>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59E91B-AFB2-1448-9052-74780D69C4B0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3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09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7650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51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2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7653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4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7655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6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7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8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59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7108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18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84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711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1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54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71086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7111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111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1087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176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8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71109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0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pic>
          <p:nvPicPr>
            <p:cNvPr id="6766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1089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172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17110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05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6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71090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71099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01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2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sp>
            <p:nvSpPr>
              <p:cNvPr id="169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67668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69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70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71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7672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7673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74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7675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41288"/>
            <a:ext cx="7508875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Self-learning, forwarding: example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7646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7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8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9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7642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3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4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7645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763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8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7639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0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41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629400" y="5334000"/>
            <a:ext cx="1778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36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2881313"/>
            <a:ext cx="1428750" cy="369887"/>
            <a:chOff x="1750" y="3514"/>
            <a:chExt cx="900" cy="233"/>
          </a:xfrm>
        </p:grpSpPr>
        <p:sp>
          <p:nvSpPr>
            <p:cNvPr id="67630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1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2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33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2879725"/>
            <a:ext cx="1428750" cy="369888"/>
            <a:chOff x="1750" y="3514"/>
            <a:chExt cx="900" cy="233"/>
          </a:xfrm>
        </p:grpSpPr>
        <p:sp>
          <p:nvSpPr>
            <p:cNvPr id="67626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7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8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9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22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3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4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5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18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9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0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21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2879725"/>
            <a:ext cx="1428750" cy="369888"/>
            <a:chOff x="1750" y="3514"/>
            <a:chExt cx="900" cy="233"/>
          </a:xfrm>
        </p:grpSpPr>
        <p:sp>
          <p:nvSpPr>
            <p:cNvPr id="67614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5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6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7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285750" y="1508125"/>
            <a:ext cx="4044950" cy="94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frame </a:t>
            </a:r>
            <a:r>
              <a:rPr lang="en-US" dirty="0" smtClean="0">
                <a:latin typeface="Gill Sans MT" charset="0"/>
                <a:cs typeface="+mn-cs"/>
              </a:rPr>
              <a:t>destination, A’, location unknown</a:t>
            </a:r>
            <a:r>
              <a:rPr lang="en-US" dirty="0">
                <a:latin typeface="Gill Sans MT" charset="0"/>
                <a:cs typeface="+mn-cs"/>
              </a:rPr>
              <a:t>:</a:t>
            </a:r>
            <a:endParaRPr lang="en-US" i="1" dirty="0">
              <a:latin typeface="Gill Sans MT" charset="0"/>
              <a:cs typeface="+mn-cs"/>
            </a:endParaRPr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3349625" y="1847850"/>
            <a:ext cx="838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3981450"/>
            <a:ext cx="1428750" cy="369888"/>
            <a:chOff x="730" y="2472"/>
            <a:chExt cx="900" cy="233"/>
          </a:xfrm>
        </p:grpSpPr>
        <p:sp>
          <p:nvSpPr>
            <p:cNvPr id="67610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1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 A</a:t>
              </a:r>
            </a:p>
          </p:txBody>
        </p:sp>
        <p:sp>
          <p:nvSpPr>
            <p:cNvPr id="67612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613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00038" y="2425700"/>
            <a:ext cx="40449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9400" indent="-27940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destination A location known:</a:t>
            </a:r>
            <a:endParaRPr lang="en-US" sz="2800" dirty="0">
              <a:solidFill>
                <a:srgbClr val="FF0000"/>
              </a:solidFill>
              <a:latin typeface="Gill Sans MT" charset="0"/>
              <a:cs typeface="+mn-cs"/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3768725" y="5656263"/>
            <a:ext cx="2471738" cy="374650"/>
            <a:chOff x="2376" y="3383"/>
            <a:chExt cx="1557" cy="236"/>
          </a:xfrm>
        </p:grpSpPr>
        <p:sp>
          <p:nvSpPr>
            <p:cNvPr id="67607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08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09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09600" y="2819400"/>
            <a:ext cx="3648079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            selectively send 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on just one 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link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8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Mess with system: send frames with bogus</a:t>
            </a:r>
          </a:p>
          <a:p>
            <a:pPr marL="342900" indent="-342900">
              <a:lnSpc>
                <a:spcPts val="3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  <a:cs typeface="+mn-cs"/>
              </a:rPr>
              <a:t>Source </a:t>
            </a:r>
            <a:r>
              <a:rPr lang="en-US" dirty="0" err="1" smtClean="0">
                <a:solidFill>
                  <a:srgbClr val="CC0000"/>
                </a:solidFill>
                <a:latin typeface="Gill Sans MT" charset="0"/>
                <a:cs typeface="+mn-cs"/>
              </a:rPr>
              <a:t>addr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.</a:t>
            </a:r>
            <a:endParaRPr lang="en-US" sz="2800" dirty="0">
              <a:solidFill>
                <a:srgbClr val="CC0000"/>
              </a:solidFill>
              <a:latin typeface="Gill Sans MT" charset="0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72FAEE-160A-B649-80BC-4CCE00274524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20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103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70161D6-19A5-2748-804D-992D0A7E72C3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5F9E48-BFA1-6641-9E9D-3658D54223E3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7607300" y="4427538"/>
            <a:ext cx="1074738" cy="7302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6570663" y="4427538"/>
            <a:ext cx="1074737" cy="73025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32438" y="4427538"/>
            <a:ext cx="1074737" cy="73025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4495800" y="4427538"/>
            <a:ext cx="1074738" cy="730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390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Shuttling Data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at The Bottom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17526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Different devices switch different things</a:t>
            </a:r>
          </a:p>
          <a:p>
            <a:pPr lvl="1"/>
            <a:r>
              <a:rPr lang="en-US" sz="2000" dirty="0">
                <a:latin typeface="Times New Roman" charset="0"/>
                <a:ea typeface="ＭＳ Ｐゴシック" charset="0"/>
              </a:rPr>
              <a:t>Physical layer: electrical signals (repeaters and hubs)</a:t>
            </a:r>
          </a:p>
          <a:p>
            <a:pPr lvl="1"/>
            <a:r>
              <a:rPr lang="en-US" sz="2000" dirty="0">
                <a:latin typeface="Times New Roman" charset="0"/>
                <a:ea typeface="ＭＳ Ｐゴシック" charset="0"/>
              </a:rPr>
              <a:t>Link layer: frames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(historically bridges </a:t>
            </a:r>
            <a:r>
              <a:rPr lang="en-US" sz="2000" dirty="0">
                <a:latin typeface="Times New Roman" charset="0"/>
                <a:ea typeface="ＭＳ Ｐゴシック" charset="0"/>
              </a:rPr>
              <a:t>and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switches, now just switches)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885825" y="3200400"/>
            <a:ext cx="2881313" cy="8032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885825" y="4003675"/>
            <a:ext cx="2881313" cy="614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885825" y="4619625"/>
            <a:ext cx="2881313" cy="61436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885825" y="5233988"/>
            <a:ext cx="2881313" cy="614362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2"/>
          <p:cNvSpPr>
            <a:spLocks noChangeArrowheads="1"/>
          </p:cNvSpPr>
          <p:nvPr/>
        </p:nvSpPr>
        <p:spPr bwMode="auto">
          <a:xfrm>
            <a:off x="885825" y="5848350"/>
            <a:ext cx="2881313" cy="614363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1003300" y="3467100"/>
            <a:ext cx="2640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1"/>
                </a:solidFill>
                <a:latin typeface="Helvetica" charset="0"/>
              </a:rPr>
              <a:t>Application gateway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1093788" y="4106863"/>
            <a:ext cx="2443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1"/>
                </a:solidFill>
                <a:latin typeface="Helvetica" charset="0"/>
              </a:rPr>
              <a:t>Transport gateway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1800225" y="4683125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1"/>
                </a:solidFill>
                <a:latin typeface="Helvetica" charset="0"/>
              </a:rPr>
              <a:t>Router</a:t>
            </a: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1316038" y="5297488"/>
            <a:ext cx="199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1"/>
                </a:solidFill>
                <a:latin typeface="Helvetica" charset="0"/>
              </a:rPr>
              <a:t> Bridge, switch</a:t>
            </a:r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>
            <a:off x="1371600" y="5964238"/>
            <a:ext cx="187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chemeClr val="bg1"/>
                </a:solidFill>
                <a:latin typeface="Helvetica" charset="0"/>
              </a:rPr>
              <a:t>Repeater, hub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4516438" y="4471988"/>
            <a:ext cx="1017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2000" b="1">
                <a:latin typeface="Helvetica" charset="0"/>
              </a:rPr>
              <a:t>Frame</a:t>
            </a:r>
            <a:br>
              <a:rPr lang="en-US" sz="2000" b="1">
                <a:latin typeface="Helvetica" charset="0"/>
              </a:rPr>
            </a:br>
            <a:r>
              <a:rPr lang="en-US" sz="2000" b="1">
                <a:latin typeface="Helvetica" charset="0"/>
              </a:rPr>
              <a:t>header</a:t>
            </a:r>
          </a:p>
        </p:txBody>
      </p:sp>
      <p:sp>
        <p:nvSpPr>
          <p:cNvPr id="19479" name="Rectangle 22"/>
          <p:cNvSpPr>
            <a:spLocks noChangeArrowheads="1"/>
          </p:cNvSpPr>
          <p:nvPr/>
        </p:nvSpPr>
        <p:spPr bwMode="auto">
          <a:xfrm>
            <a:off x="4495800" y="4427538"/>
            <a:ext cx="4186238" cy="730250"/>
          </a:xfrm>
          <a:prstGeom prst="rect">
            <a:avLst/>
          </a:prstGeom>
          <a:noFill/>
          <a:ln w="50800">
            <a:solidFill>
              <a:srgbClr val="99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172200" y="5334000"/>
            <a:ext cx="970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Interconnecting switches</a:t>
            </a:r>
          </a:p>
        </p:txBody>
      </p:sp>
      <p:sp>
        <p:nvSpPr>
          <p:cNvPr id="6861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320800"/>
            <a:ext cx="7881938" cy="6826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latin typeface="Gill Sans MT" charset="0"/>
                <a:cs typeface="+mn-cs"/>
              </a:rPr>
              <a:t>self-learning switches </a:t>
            </a:r>
            <a:r>
              <a:rPr lang="en-US" dirty="0">
                <a:latin typeface="Gill Sans MT" charset="0"/>
                <a:cs typeface="+mn-cs"/>
              </a:rPr>
              <a:t>can be connected </a:t>
            </a:r>
            <a:r>
              <a:rPr lang="en-US" dirty="0" smtClean="0">
                <a:latin typeface="Gill Sans MT" charset="0"/>
                <a:cs typeface="+mn-cs"/>
              </a:rPr>
              <a:t>together: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535488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sending from A to G - how does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know to forward frame destined to G via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and S</a:t>
            </a:r>
            <a:r>
              <a:rPr lang="en-US" sz="28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?</a:t>
            </a:r>
          </a:p>
          <a:p>
            <a:pPr marL="45720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1" u="sng" dirty="0">
                <a:solidFill>
                  <a:srgbClr val="CC0000"/>
                </a:solidFill>
                <a:latin typeface="Gill Sans MT" charset="0"/>
                <a:cs typeface="+mn-cs"/>
              </a:rPr>
              <a:t>A: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self learning! (works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cs typeface="+mn-cs"/>
              </a:rPr>
              <a:t>exactly</a:t>
            </a:r>
            <a:r>
              <a:rPr lang="en-US" sz="2800" i="0" dirty="0">
                <a:solidFill>
                  <a:srgbClr val="000000"/>
                </a:solidFill>
                <a:latin typeface="Gill Sans MT" charset="0"/>
                <a:cs typeface="+mn-cs"/>
              </a:rPr>
              <a:t> the same as in single-switch case!)</a:t>
            </a:r>
          </a:p>
        </p:txBody>
      </p:sp>
      <p:grpSp>
        <p:nvGrpSpPr>
          <p:cNvPr id="173062" name="Group 1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8657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8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59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60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8661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8662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63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3111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311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2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2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311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113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311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1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8618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19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0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1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2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3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4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5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6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627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8628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8629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8630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31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8632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8633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8634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8635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863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3084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310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5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310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10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6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309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7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309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8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309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3089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309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309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864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864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6DA69C-4B39-F947-95FC-8B93CEF4A5B4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5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Self-learning multi-switch example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113982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Suppose C sends frame to I, I responds to C</a:t>
            </a:r>
            <a:endParaRPr lang="en-US" dirty="0">
              <a:latin typeface="Gill Sans MT" charset="0"/>
              <a:cs typeface="+mn-cs"/>
            </a:endParaRPr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714375" y="4664075"/>
            <a:ext cx="7667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u="sng" dirty="0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400" i="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show switch tables and packet forwarding in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1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2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S</a:t>
            </a:r>
            <a:r>
              <a:rPr lang="en-US" sz="2400" i="0" baseline="-25000" dirty="0">
                <a:solidFill>
                  <a:srgbClr val="000000"/>
                </a:solidFill>
                <a:latin typeface="Gill Sans MT" charset="0"/>
                <a:cs typeface="+mn-cs"/>
              </a:rPr>
              <a:t>3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, </a:t>
            </a:r>
            <a:r>
              <a:rPr lang="en-US" sz="2400" i="0" dirty="0" smtClean="0">
                <a:solidFill>
                  <a:srgbClr val="000000"/>
                </a:solidFill>
                <a:latin typeface="Gill Sans MT" charset="0"/>
                <a:cs typeface="+mn-cs"/>
              </a:rPr>
              <a:t>S</a:t>
            </a:r>
            <a:r>
              <a:rPr lang="en-US" sz="2400" i="0" baseline="-25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4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defRPr/>
            </a:pPr>
            <a:r>
              <a:rPr lang="en-US" i="0" dirty="0" smtClean="0">
                <a:solidFill>
                  <a:srgbClr val="000000"/>
                </a:solidFill>
                <a:latin typeface="Gill Sans MT" charset="0"/>
                <a:cs typeface="+mn-cs"/>
              </a:rPr>
              <a:t> </a:t>
            </a:r>
            <a:endParaRPr lang="en-US" i="0" dirty="0">
              <a:solidFill>
                <a:srgbClr val="000000"/>
              </a:solidFill>
              <a:latin typeface="Gill Sans MT" charset="0"/>
              <a:cs typeface="+mn-cs"/>
            </a:endParaRPr>
          </a:p>
        </p:txBody>
      </p:sp>
      <p:grpSp>
        <p:nvGrpSpPr>
          <p:cNvPr id="175110" name="Group 58"/>
          <p:cNvGrpSpPr>
            <a:grpSpLocks/>
          </p:cNvGrpSpPr>
          <p:nvPr/>
        </p:nvGrpSpPr>
        <p:grpSpPr bwMode="auto">
          <a:xfrm>
            <a:off x="958850" y="2444750"/>
            <a:ext cx="2047875" cy="1358900"/>
            <a:chOff x="958850" y="2444750"/>
            <a:chExt cx="2048416" cy="1358710"/>
          </a:xfrm>
        </p:grpSpPr>
        <p:sp>
          <p:nvSpPr>
            <p:cNvPr id="69681" name="Line 20"/>
            <p:cNvSpPr>
              <a:spLocks noChangeShapeType="1"/>
            </p:cNvSpPr>
            <p:nvPr/>
          </p:nvSpPr>
          <p:spPr bwMode="auto">
            <a:xfrm flipH="1">
              <a:off x="1582903" y="3030456"/>
              <a:ext cx="555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2" name="Line 21"/>
            <p:cNvSpPr>
              <a:spLocks noChangeShapeType="1"/>
            </p:cNvSpPr>
            <p:nvPr/>
          </p:nvSpPr>
          <p:spPr bwMode="auto">
            <a:xfrm flipH="1">
              <a:off x="1970355" y="3078074"/>
              <a:ext cx="271534" cy="3142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3" name="Line 22"/>
            <p:cNvSpPr>
              <a:spLocks noChangeShapeType="1"/>
            </p:cNvSpPr>
            <p:nvPr/>
          </p:nvSpPr>
          <p:spPr bwMode="auto">
            <a:xfrm>
              <a:off x="2389566" y="3106645"/>
              <a:ext cx="73044" cy="2952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84" name="Text Box 64"/>
            <p:cNvSpPr txBox="1">
              <a:spLocks noChangeArrowheads="1"/>
            </p:cNvSpPr>
            <p:nvPr/>
          </p:nvSpPr>
          <p:spPr bwMode="auto">
            <a:xfrm>
              <a:off x="958850" y="2844744"/>
              <a:ext cx="350931" cy="366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9685" name="Text Box 65"/>
            <p:cNvSpPr txBox="1">
              <a:spLocks noChangeArrowheads="1"/>
            </p:cNvSpPr>
            <p:nvPr/>
          </p:nvSpPr>
          <p:spPr bwMode="auto">
            <a:xfrm>
              <a:off x="1408232" y="3306642"/>
              <a:ext cx="338226" cy="369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9686" name="Text Box 73"/>
            <p:cNvSpPr txBox="1">
              <a:spLocks noChangeArrowheads="1"/>
            </p:cNvSpPr>
            <p:nvPr/>
          </p:nvSpPr>
          <p:spPr bwMode="auto">
            <a:xfrm>
              <a:off x="2181548" y="2444750"/>
              <a:ext cx="423975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9687" name="Text Box 66"/>
            <p:cNvSpPr txBox="1">
              <a:spLocks noChangeArrowheads="1"/>
            </p:cNvSpPr>
            <p:nvPr/>
          </p:nvSpPr>
          <p:spPr bwMode="auto">
            <a:xfrm>
              <a:off x="2656336" y="3298706"/>
              <a:ext cx="350930" cy="36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175159" name="Group 44"/>
            <p:cNvGrpSpPr>
              <a:grpSpLocks/>
            </p:cNvGrpSpPr>
            <p:nvPr/>
          </p:nvGrpSpPr>
          <p:grpSpPr bwMode="auto">
            <a:xfrm>
              <a:off x="1127760" y="2834640"/>
              <a:ext cx="568960" cy="481140"/>
              <a:chOff x="-44" y="1473"/>
              <a:chExt cx="981" cy="1105"/>
            </a:xfrm>
          </p:grpSpPr>
          <p:pic>
            <p:nvPicPr>
              <p:cNvPr id="17516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0" name="Group 44"/>
            <p:cNvGrpSpPr>
              <a:grpSpLocks/>
            </p:cNvGrpSpPr>
            <p:nvPr/>
          </p:nvGrpSpPr>
          <p:grpSpPr bwMode="auto">
            <a:xfrm>
              <a:off x="1534160" y="3291840"/>
              <a:ext cx="568960" cy="481140"/>
              <a:chOff x="-44" y="1473"/>
              <a:chExt cx="981" cy="1105"/>
            </a:xfrm>
          </p:grpSpPr>
          <p:pic>
            <p:nvPicPr>
              <p:cNvPr id="17516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61" name="Group 44"/>
            <p:cNvGrpSpPr>
              <a:grpSpLocks/>
            </p:cNvGrpSpPr>
            <p:nvPr/>
          </p:nvGrpSpPr>
          <p:grpSpPr bwMode="auto">
            <a:xfrm>
              <a:off x="2062480" y="3322320"/>
              <a:ext cx="568960" cy="481140"/>
              <a:chOff x="-44" y="1473"/>
              <a:chExt cx="981" cy="1105"/>
            </a:xfrm>
          </p:grpSpPr>
          <p:pic>
            <p:nvPicPr>
              <p:cNvPr id="17516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6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9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4817" y="2879664"/>
              <a:ext cx="678041" cy="29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175111" name="Group 76"/>
          <p:cNvGrpSpPr>
            <a:grpSpLocks/>
          </p:cNvGrpSpPr>
          <p:nvPr/>
        </p:nvGrpSpPr>
        <p:grpSpPr bwMode="auto">
          <a:xfrm>
            <a:off x="2379663" y="1984375"/>
            <a:ext cx="4856162" cy="2044700"/>
            <a:chOff x="2379663" y="1984375"/>
            <a:chExt cx="4855711" cy="2044145"/>
          </a:xfrm>
        </p:grpSpPr>
        <p:sp>
          <p:nvSpPr>
            <p:cNvPr id="69642" name="Line 23"/>
            <p:cNvSpPr>
              <a:spLocks noChangeShapeType="1"/>
            </p:cNvSpPr>
            <p:nvPr/>
          </p:nvSpPr>
          <p:spPr bwMode="auto">
            <a:xfrm flipH="1">
              <a:off x="3635258" y="3068344"/>
              <a:ext cx="346043" cy="215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3" name="Line 24"/>
            <p:cNvSpPr>
              <a:spLocks noChangeShapeType="1"/>
            </p:cNvSpPr>
            <p:nvPr/>
          </p:nvSpPr>
          <p:spPr bwMode="auto">
            <a:xfrm flipH="1">
              <a:off x="3949554" y="3087389"/>
              <a:ext cx="125401" cy="587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4" name="Line 25"/>
            <p:cNvSpPr>
              <a:spLocks noChangeShapeType="1"/>
            </p:cNvSpPr>
            <p:nvPr/>
          </p:nvSpPr>
          <p:spPr bwMode="auto">
            <a:xfrm>
              <a:off x="4254326" y="3030254"/>
              <a:ext cx="230167" cy="3618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5" name="Line 26"/>
            <p:cNvSpPr>
              <a:spLocks noChangeShapeType="1"/>
            </p:cNvSpPr>
            <p:nvPr/>
          </p:nvSpPr>
          <p:spPr bwMode="auto">
            <a:xfrm flipH="1">
              <a:off x="5532145" y="3106433"/>
              <a:ext cx="428585" cy="244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6" name="Line 27"/>
            <p:cNvSpPr>
              <a:spLocks noChangeShapeType="1"/>
            </p:cNvSpPr>
            <p:nvPr/>
          </p:nvSpPr>
          <p:spPr bwMode="auto">
            <a:xfrm flipH="1">
              <a:off x="6035335" y="3077866"/>
              <a:ext cx="9524" cy="469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7" name="Line 35"/>
            <p:cNvSpPr>
              <a:spLocks noChangeShapeType="1"/>
            </p:cNvSpPr>
            <p:nvPr/>
          </p:nvSpPr>
          <p:spPr bwMode="auto">
            <a:xfrm flipH="1">
              <a:off x="2379663" y="2355749"/>
              <a:ext cx="1517509" cy="536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8" name="Line 36"/>
            <p:cNvSpPr>
              <a:spLocks noChangeShapeType="1"/>
            </p:cNvSpPr>
            <p:nvPr/>
          </p:nvSpPr>
          <p:spPr bwMode="auto">
            <a:xfrm>
              <a:off x="4200356" y="2322421"/>
              <a:ext cx="0" cy="599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49" name="Line 37"/>
            <p:cNvSpPr>
              <a:spLocks noChangeShapeType="1"/>
            </p:cNvSpPr>
            <p:nvPr/>
          </p:nvSpPr>
          <p:spPr bwMode="auto">
            <a:xfrm flipH="1" flipV="1">
              <a:off x="4449571" y="2306551"/>
              <a:ext cx="1406394" cy="6840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0" name="Line 63"/>
            <p:cNvSpPr>
              <a:spLocks noChangeShapeType="1"/>
            </p:cNvSpPr>
            <p:nvPr/>
          </p:nvSpPr>
          <p:spPr bwMode="auto">
            <a:xfrm>
              <a:off x="6411539" y="3131826"/>
              <a:ext cx="285723" cy="1587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651" name="Text Box 67"/>
            <p:cNvSpPr txBox="1">
              <a:spLocks noChangeArrowheads="1"/>
            </p:cNvSpPr>
            <p:nvPr/>
          </p:nvSpPr>
          <p:spPr bwMode="auto">
            <a:xfrm>
              <a:off x="3620973" y="3222289"/>
              <a:ext cx="349218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69652" name="Text Box 68"/>
            <p:cNvSpPr txBox="1">
              <a:spLocks noChangeArrowheads="1"/>
            </p:cNvSpPr>
            <p:nvPr/>
          </p:nvSpPr>
          <p:spPr bwMode="auto">
            <a:xfrm>
              <a:off x="4094004" y="3658733"/>
              <a:ext cx="338106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69653" name="Text Box 69"/>
            <p:cNvSpPr txBox="1">
              <a:spLocks noChangeArrowheads="1"/>
            </p:cNvSpPr>
            <p:nvPr/>
          </p:nvSpPr>
          <p:spPr bwMode="auto">
            <a:xfrm>
              <a:off x="4567035" y="3057234"/>
              <a:ext cx="325407" cy="369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69654" name="Text Box 74"/>
            <p:cNvSpPr txBox="1">
              <a:spLocks noChangeArrowheads="1"/>
            </p:cNvSpPr>
            <p:nvPr/>
          </p:nvSpPr>
          <p:spPr bwMode="auto">
            <a:xfrm>
              <a:off x="3408267" y="2768387"/>
              <a:ext cx="436521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9655" name="Text Box 75"/>
            <p:cNvSpPr txBox="1">
              <a:spLocks noChangeArrowheads="1"/>
            </p:cNvSpPr>
            <p:nvPr/>
          </p:nvSpPr>
          <p:spPr bwMode="auto">
            <a:xfrm>
              <a:off x="4635290" y="1984375"/>
              <a:ext cx="436522" cy="366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9656" name="Text Box 76"/>
            <p:cNvSpPr txBox="1">
              <a:spLocks noChangeArrowheads="1"/>
            </p:cNvSpPr>
            <p:nvPr/>
          </p:nvSpPr>
          <p:spPr bwMode="auto">
            <a:xfrm>
              <a:off x="6009938" y="2570004"/>
              <a:ext cx="436522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i="0" baseline="-250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9657" name="Text Box 78"/>
            <p:cNvSpPr txBox="1">
              <a:spLocks noChangeArrowheads="1"/>
            </p:cNvSpPr>
            <p:nvPr/>
          </p:nvSpPr>
          <p:spPr bwMode="auto">
            <a:xfrm>
              <a:off x="6240104" y="3541290"/>
              <a:ext cx="360329" cy="366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69658" name="Text Box 79"/>
            <p:cNvSpPr txBox="1">
              <a:spLocks noChangeArrowheads="1"/>
            </p:cNvSpPr>
            <p:nvPr/>
          </p:nvSpPr>
          <p:spPr bwMode="auto">
            <a:xfrm>
              <a:off x="6986160" y="3179439"/>
              <a:ext cx="249214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</a:p>
          </p:txBody>
        </p:sp>
        <p:sp>
          <p:nvSpPr>
            <p:cNvPr id="69659" name="Text Box 80"/>
            <p:cNvSpPr txBox="1">
              <a:spLocks noChangeArrowheads="1"/>
            </p:cNvSpPr>
            <p:nvPr/>
          </p:nvSpPr>
          <p:spPr bwMode="auto">
            <a:xfrm>
              <a:off x="5103560" y="3595251"/>
              <a:ext cx="365091" cy="369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G</a:t>
              </a:r>
            </a:p>
          </p:txBody>
        </p:sp>
        <p:pic>
          <p:nvPicPr>
            <p:cNvPr id="6966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899" y="2930268"/>
              <a:ext cx="677799" cy="299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5132" name="Group 44"/>
            <p:cNvGrpSpPr>
              <a:grpSpLocks/>
            </p:cNvGrpSpPr>
            <p:nvPr/>
          </p:nvGrpSpPr>
          <p:grpSpPr bwMode="auto">
            <a:xfrm>
              <a:off x="3139440" y="3180080"/>
              <a:ext cx="568960" cy="481140"/>
              <a:chOff x="-44" y="1473"/>
              <a:chExt cx="981" cy="1105"/>
            </a:xfrm>
          </p:grpSpPr>
          <p:pic>
            <p:nvPicPr>
              <p:cNvPr id="17515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5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3" name="Group 44"/>
            <p:cNvGrpSpPr>
              <a:grpSpLocks/>
            </p:cNvGrpSpPr>
            <p:nvPr/>
          </p:nvGrpSpPr>
          <p:grpSpPr bwMode="auto">
            <a:xfrm>
              <a:off x="3576320" y="3525520"/>
              <a:ext cx="568960" cy="481140"/>
              <a:chOff x="-44" y="1473"/>
              <a:chExt cx="981" cy="1105"/>
            </a:xfrm>
          </p:grpSpPr>
          <p:pic>
            <p:nvPicPr>
              <p:cNvPr id="17514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4" name="Group 44"/>
            <p:cNvGrpSpPr>
              <a:grpSpLocks/>
            </p:cNvGrpSpPr>
            <p:nvPr/>
          </p:nvGrpSpPr>
          <p:grpSpPr bwMode="auto">
            <a:xfrm>
              <a:off x="4135120" y="3281680"/>
              <a:ext cx="568960" cy="481140"/>
              <a:chOff x="-44" y="1473"/>
              <a:chExt cx="981" cy="1105"/>
            </a:xfrm>
          </p:grpSpPr>
          <p:pic>
            <p:nvPicPr>
              <p:cNvPr id="1751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5" name="Group 44"/>
            <p:cNvGrpSpPr>
              <a:grpSpLocks/>
            </p:cNvGrpSpPr>
            <p:nvPr/>
          </p:nvGrpSpPr>
          <p:grpSpPr bwMode="auto">
            <a:xfrm>
              <a:off x="5049520" y="3261360"/>
              <a:ext cx="568960" cy="481140"/>
              <a:chOff x="-44" y="1473"/>
              <a:chExt cx="981" cy="1105"/>
            </a:xfrm>
          </p:grpSpPr>
          <p:pic>
            <p:nvPicPr>
              <p:cNvPr id="1751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6" name="Group 44"/>
            <p:cNvGrpSpPr>
              <a:grpSpLocks/>
            </p:cNvGrpSpPr>
            <p:nvPr/>
          </p:nvGrpSpPr>
          <p:grpSpPr bwMode="auto">
            <a:xfrm>
              <a:off x="5588000" y="3434080"/>
              <a:ext cx="568960" cy="481140"/>
              <a:chOff x="-44" y="1473"/>
              <a:chExt cx="981" cy="1105"/>
            </a:xfrm>
          </p:grpSpPr>
          <p:pic>
            <p:nvPicPr>
              <p:cNvPr id="1751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75137" name="Group 44"/>
            <p:cNvGrpSpPr>
              <a:grpSpLocks/>
            </p:cNvGrpSpPr>
            <p:nvPr/>
          </p:nvGrpSpPr>
          <p:grpSpPr bwMode="auto">
            <a:xfrm>
              <a:off x="6380480" y="3149600"/>
              <a:ext cx="568960" cy="481140"/>
              <a:chOff x="-44" y="1473"/>
              <a:chExt cx="981" cy="1105"/>
            </a:xfrm>
          </p:grpSpPr>
          <p:pic>
            <p:nvPicPr>
              <p:cNvPr id="1751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51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696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4313" y="2847741"/>
              <a:ext cx="677800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6966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4949" y="2116102"/>
              <a:ext cx="676212" cy="30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3352800" y="5638800"/>
            <a:ext cx="1486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BUILD 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B4757B-964F-344C-A09E-E7D9CC6C1950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8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57ACDE2C-F773-A848-BE59-CB0F14BC0CE2}" type="slidenum">
              <a:rPr lang="en-US" sz="1400"/>
              <a:pPr algn="l"/>
              <a:t>22</a:t>
            </a:fld>
            <a:endParaRPr lang="en-US" sz="140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Flooding Can Lead to Loops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283075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Switches sometimes need to broadcast frames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Upon receiving a frame with an unfamiliar destination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Upon receiving a frame sent to the broadcast address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Broadcasting is implemented by flooding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Transmitting frame out every interface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… except the one where the frame arrived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Flooding can lead to forwarding loops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E.g., if the network contains a cycle of switches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Either accidentally, or by design for higher reliability</a:t>
            </a:r>
          </a:p>
        </p:txBody>
      </p:sp>
      <p:sp>
        <p:nvSpPr>
          <p:cNvPr id="35844" name="Rectangle 23"/>
          <p:cNvSpPr>
            <a:spLocks noChangeArrowheads="1"/>
          </p:cNvSpPr>
          <p:nvPr/>
        </p:nvSpPr>
        <p:spPr bwMode="auto">
          <a:xfrm>
            <a:off x="3975100" y="614362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5845" name="Line 24"/>
          <p:cNvSpPr>
            <a:spLocks noChangeShapeType="1"/>
          </p:cNvSpPr>
          <p:nvPr/>
        </p:nvSpPr>
        <p:spPr bwMode="auto">
          <a:xfrm flipH="1">
            <a:off x="4256088" y="5580063"/>
            <a:ext cx="7937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6" name="Line 25"/>
          <p:cNvSpPr>
            <a:spLocks noChangeShapeType="1"/>
          </p:cNvSpPr>
          <p:nvPr/>
        </p:nvSpPr>
        <p:spPr bwMode="auto">
          <a:xfrm flipH="1">
            <a:off x="4217988" y="6232525"/>
            <a:ext cx="7937" cy="34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47" name="Line 26"/>
          <p:cNvSpPr>
            <a:spLocks noChangeShapeType="1"/>
          </p:cNvSpPr>
          <p:nvPr/>
        </p:nvSpPr>
        <p:spPr bwMode="auto">
          <a:xfrm>
            <a:off x="2959100" y="5580063"/>
            <a:ext cx="41481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27"/>
          <p:cNvSpPr>
            <a:spLocks noChangeArrowheads="1"/>
          </p:cNvSpPr>
          <p:nvPr/>
        </p:nvSpPr>
        <p:spPr bwMode="auto">
          <a:xfrm>
            <a:off x="5715000" y="614362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5849" name="Line 28"/>
          <p:cNvSpPr>
            <a:spLocks noChangeShapeType="1"/>
          </p:cNvSpPr>
          <p:nvPr/>
        </p:nvSpPr>
        <p:spPr bwMode="auto">
          <a:xfrm flipH="1">
            <a:off x="5995988" y="5580063"/>
            <a:ext cx="7937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0" name="Line 29"/>
          <p:cNvSpPr>
            <a:spLocks noChangeShapeType="1"/>
          </p:cNvSpPr>
          <p:nvPr/>
        </p:nvSpPr>
        <p:spPr bwMode="auto">
          <a:xfrm flipH="1">
            <a:off x="5957888" y="6232525"/>
            <a:ext cx="7937" cy="34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1" name="Line 30"/>
          <p:cNvSpPr>
            <a:spLocks noChangeShapeType="1"/>
          </p:cNvSpPr>
          <p:nvPr/>
        </p:nvSpPr>
        <p:spPr bwMode="auto">
          <a:xfrm>
            <a:off x="2997200" y="6578600"/>
            <a:ext cx="41481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31"/>
          <p:cNvSpPr>
            <a:spLocks noChangeShapeType="1"/>
          </p:cNvSpPr>
          <p:nvPr/>
        </p:nvSpPr>
        <p:spPr bwMode="auto">
          <a:xfrm>
            <a:off x="3727450" y="5734050"/>
            <a:ext cx="0" cy="6905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32"/>
          <p:cNvSpPr>
            <a:spLocks noChangeShapeType="1"/>
          </p:cNvSpPr>
          <p:nvPr/>
        </p:nvSpPr>
        <p:spPr bwMode="auto">
          <a:xfrm flipV="1">
            <a:off x="5570538" y="5734050"/>
            <a:ext cx="0" cy="6905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Date Placeholder 1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D378500-14AB-1E44-B9F2-734AC240DA3A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BB1F3F-B084-B04B-BA6F-CAFBB0056749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2CEE81-455A-1440-80E9-58F019E8F2C3}" type="slidenum">
              <a:rPr lang="en-US" sz="1400"/>
              <a:pPr/>
              <a:t>23</a:t>
            </a:fld>
            <a:endParaRPr 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: Loop Solution Spanning Tree Algorithm 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Problem: loops</a:t>
            </a:r>
          </a:p>
          <a:p>
            <a:pPr>
              <a:lnSpc>
                <a:spcPct val="8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40000"/>
              </a:lnSpc>
            </a:pP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Switches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run a distributed spanning tree algorithm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select which </a:t>
            </a:r>
            <a:r>
              <a:rPr lang="en-US" sz="2000" dirty="0">
                <a:latin typeface="Times New Roman" charset="0"/>
                <a:ea typeface="ＭＳ Ｐゴシック" charset="0"/>
              </a:rPr>
              <a:t>S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witches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000" dirty="0">
                <a:latin typeface="Times New Roman" charset="0"/>
                <a:ea typeface="ＭＳ Ｐゴシック" charset="0"/>
              </a:rPr>
              <a:t>actively forward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developed by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Radia</a:t>
            </a:r>
            <a:r>
              <a:rPr lang="en-US" sz="2000" dirty="0">
                <a:latin typeface="Times New Roman" charset="0"/>
                <a:ea typeface="ＭＳ Ｐゴシック" charset="0"/>
              </a:rPr>
              <a:t> Perlman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now IEEE 802.1 specification</a:t>
            </a:r>
          </a:p>
          <a:p>
            <a:pPr lvl="1">
              <a:lnSpc>
                <a:spcPct val="80000"/>
              </a:lnSpc>
            </a:pPr>
            <a:r>
              <a:rPr lang="en-US" sz="2000" dirty="0" err="1">
                <a:latin typeface="Times New Roman" charset="0"/>
                <a:ea typeface="ＭＳ Ｐゴシック" charset="0"/>
              </a:rPr>
              <a:t>Subgraph</a:t>
            </a:r>
            <a:r>
              <a:rPr lang="en-US" sz="2000" dirty="0">
                <a:latin typeface="Times New Roman" charset="0"/>
                <a:ea typeface="ＭＳ Ｐゴシック" charset="0"/>
              </a:rPr>
              <a:t> covers all LANs, no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loops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Times New Roman" charset="0"/>
                <a:ea typeface="ＭＳ Ｐゴシック" charset="0"/>
              </a:rPr>
              <a:t>Problem: Choose </a:t>
            </a:r>
            <a:r>
              <a:rPr lang="en-US" sz="2000" dirty="0" err="1" smtClean="0">
                <a:latin typeface="Times New Roman" charset="0"/>
                <a:ea typeface="ＭＳ Ｐゴシック" charset="0"/>
              </a:rPr>
              <a:t>Subgrap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h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 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36869" name="Picture 94" descr="03x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95400"/>
            <a:ext cx="2667000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95" descr="03x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7432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462903-157A-BF4A-9079-13839AB4FF67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335BD28-5B48-8540-ABE6-B80FAE63221A}" type="slidenum">
              <a:rPr lang="en-US" sz="1400"/>
              <a:pPr/>
              <a:t>24</a:t>
            </a:fld>
            <a:endParaRPr 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Spanning Tree Algorithm Overview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1628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Each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has unique id (e.g., B1, B2, B3)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with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smallest id as root – key point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Select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on each LAN closest to root as designated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(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use id to break ties)</a:t>
            </a:r>
          </a:p>
        </p:txBody>
      </p:sp>
      <p:sp>
        <p:nvSpPr>
          <p:cNvPr id="37893" name="Rectangle 61"/>
          <p:cNvSpPr>
            <a:spLocks noChangeArrowheads="1"/>
          </p:cNvSpPr>
          <p:nvPr/>
        </p:nvSpPr>
        <p:spPr bwMode="auto">
          <a:xfrm>
            <a:off x="609600" y="2971800"/>
            <a:ext cx="4114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Each </a:t>
            </a:r>
            <a:r>
              <a:rPr lang="en-US" dirty="0" smtClean="0"/>
              <a:t>switch </a:t>
            </a:r>
            <a:r>
              <a:rPr lang="en-US" dirty="0"/>
              <a:t>forwards frames over each LAN for which it is the designated </a:t>
            </a:r>
            <a:r>
              <a:rPr lang="en-US" dirty="0" smtClean="0"/>
              <a:t>switch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A</a:t>
            </a:r>
            <a:r>
              <a:rPr lang="en-US" dirty="0"/>
              <a:t>: B5 over B3, hops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B: B5 over B7, ID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I: B4 over B6, ID</a:t>
            </a:r>
          </a:p>
        </p:txBody>
      </p:sp>
      <p:pic>
        <p:nvPicPr>
          <p:cNvPr id="37894" name="Picture 62" descr="03x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048000"/>
            <a:ext cx="3013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26313B-CFD8-5C4D-A0BE-DC7404466418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692682-79FD-1E40-BA74-ECA822D742DF}" type="slidenum">
              <a:rPr lang="en-US" sz="1400"/>
              <a:pPr/>
              <a:t>25</a:t>
            </a:fld>
            <a:endParaRPr 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772400" cy="9144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Spanning Tree Algorithm Details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Switches exchange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configuration messages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id for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 sending </a:t>
            </a:r>
            <a:r>
              <a:rPr lang="en-US" dirty="0">
                <a:latin typeface="Times New Roman" charset="0"/>
                <a:ea typeface="ＭＳ Ｐゴシック" charset="0"/>
              </a:rPr>
              <a:t>the message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id for what the sending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 believes </a:t>
            </a:r>
            <a:r>
              <a:rPr lang="en-US" dirty="0">
                <a:latin typeface="Times New Roman" charset="0"/>
                <a:ea typeface="ＭＳ Ｐゴシック" charset="0"/>
              </a:rPr>
              <a:t>to be root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 distance </a:t>
            </a:r>
            <a:r>
              <a:rPr lang="en-US" dirty="0">
                <a:latin typeface="Times New Roman" charset="0"/>
                <a:ea typeface="ＭＳ Ｐゴシック" charset="0"/>
              </a:rPr>
              <a:t>(hops) from sending bridge to root bridge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Each switch records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current best configuration message for each port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Initially, each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believes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it is the root – sends out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configuration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info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957351-0AAE-0345-83AA-E1707A1757A4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6BE0AC1-3053-0E4F-A301-4982AEE88451}" type="slidenum">
              <a:rPr lang="en-US" sz="1400"/>
              <a:pPr/>
              <a:t>26</a:t>
            </a:fld>
            <a:endParaRPr 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Spanning Tree Algorithm Details (cont)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1148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When learn not root, stop generating 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messages</a:t>
            </a:r>
          </a:p>
          <a:p>
            <a:pPr lvl="1"/>
            <a:r>
              <a:rPr lang="en-US" sz="2000" dirty="0">
                <a:latin typeface="Times New Roman" charset="0"/>
                <a:ea typeface="ＭＳ Ｐゴシック" charset="0"/>
              </a:rPr>
              <a:t>in steady state, only root generates configuration messages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When learn not designated bridge, stop forwarding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messages</a:t>
            </a:r>
          </a:p>
          <a:p>
            <a:pPr lvl="1"/>
            <a:r>
              <a:rPr lang="en-US" sz="2000" dirty="0">
                <a:latin typeface="Times New Roman" charset="0"/>
                <a:ea typeface="ＭＳ Ｐゴシック" charset="0"/>
              </a:rPr>
              <a:t>in steady state, only designated bridges forward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config</a:t>
            </a:r>
            <a:r>
              <a:rPr lang="en-US" sz="2000" dirty="0">
                <a:latin typeface="Times New Roman" charset="0"/>
                <a:ea typeface="ＭＳ Ｐゴシック" charset="0"/>
              </a:rPr>
              <a:t> messages 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Root continues to periodically send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If any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does not receive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 after a period of time, it starts generating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messages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claiming to be the root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033C937F-B927-9F40-8C0B-6E2D1F4799B7}" type="slidenum">
              <a:rPr lang="en-US" sz="1400"/>
              <a:pPr algn="l"/>
              <a:t>27</a:t>
            </a:fld>
            <a:endParaRPr lang="en-US" sz="140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Motivation For </a:t>
            </a:r>
            <a:r>
              <a:rPr lang="en-US" sz="32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Cut-Through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Switching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4206875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Buffering a frame takes time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Suppose L is the length of the frame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And R is the transmission rate of the links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Then, receiving the frame takes L/R time units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Buffering delay can be a high fraction of total delay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Propagation delay is small over short distances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Making buffering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delay (possibly) </a:t>
            </a:r>
            <a:r>
              <a:rPr lang="en-US" dirty="0">
                <a:latin typeface="Times New Roman" charset="0"/>
                <a:ea typeface="ＭＳ Ｐゴシック" charset="0"/>
              </a:rPr>
              <a:t>a large fraction of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total time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/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576638" y="585946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41989" name="Object 2"/>
          <p:cNvGraphicFramePr>
            <a:graphicFrameLocks noChangeAspect="1"/>
          </p:cNvGraphicFramePr>
          <p:nvPr/>
        </p:nvGraphicFramePr>
        <p:xfrm>
          <a:off x="6264275" y="560705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7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560705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3"/>
          <p:cNvGraphicFramePr>
            <a:graphicFrameLocks noChangeAspect="1"/>
          </p:cNvGraphicFramePr>
          <p:nvPr/>
        </p:nvGraphicFramePr>
        <p:xfrm>
          <a:off x="2152650" y="5618163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5618163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2635250" y="576103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10"/>
          <p:cNvSpPr>
            <a:spLocks noChangeArrowheads="1"/>
          </p:cNvSpPr>
          <p:nvPr/>
        </p:nvSpPr>
        <p:spPr bwMode="auto">
          <a:xfrm>
            <a:off x="6170613" y="576103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13"/>
          <p:cNvSpPr>
            <a:spLocks noChangeShapeType="1"/>
          </p:cNvSpPr>
          <p:nvPr/>
        </p:nvSpPr>
        <p:spPr bwMode="auto">
          <a:xfrm>
            <a:off x="2789238" y="5816600"/>
            <a:ext cx="84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4" name="Line 15"/>
          <p:cNvSpPr>
            <a:spLocks noChangeShapeType="1"/>
          </p:cNvSpPr>
          <p:nvPr/>
        </p:nvSpPr>
        <p:spPr bwMode="auto">
          <a:xfrm flipH="1">
            <a:off x="4021138" y="5816600"/>
            <a:ext cx="85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5" name="Line 18"/>
          <p:cNvSpPr>
            <a:spLocks noChangeShapeType="1"/>
          </p:cNvSpPr>
          <p:nvPr/>
        </p:nvSpPr>
        <p:spPr bwMode="auto">
          <a:xfrm flipH="1" flipV="1">
            <a:off x="3929063" y="5926138"/>
            <a:ext cx="566737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6" name="Text Box 19"/>
          <p:cNvSpPr txBox="1">
            <a:spLocks noChangeArrowheads="1"/>
          </p:cNvSpPr>
          <p:nvPr/>
        </p:nvSpPr>
        <p:spPr bwMode="auto">
          <a:xfrm>
            <a:off x="1692275" y="55578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41997" name="Text Box 21"/>
          <p:cNvSpPr txBox="1">
            <a:spLocks noChangeArrowheads="1"/>
          </p:cNvSpPr>
          <p:nvPr/>
        </p:nvSpPr>
        <p:spPr bwMode="auto">
          <a:xfrm>
            <a:off x="6889750" y="55959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41998" name="Rectangle 23"/>
          <p:cNvSpPr>
            <a:spLocks noChangeArrowheads="1"/>
          </p:cNvSpPr>
          <p:nvPr/>
        </p:nvSpPr>
        <p:spPr bwMode="auto">
          <a:xfrm>
            <a:off x="4860925" y="585946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999" name="Line 24"/>
          <p:cNvSpPr>
            <a:spLocks noChangeShapeType="1"/>
          </p:cNvSpPr>
          <p:nvPr/>
        </p:nvSpPr>
        <p:spPr bwMode="auto">
          <a:xfrm flipH="1">
            <a:off x="5305425" y="5816600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00" name="Text Box 25"/>
          <p:cNvSpPr txBox="1">
            <a:spLocks noChangeArrowheads="1"/>
          </p:cNvSpPr>
          <p:nvPr/>
        </p:nvSpPr>
        <p:spPr bwMode="auto">
          <a:xfrm>
            <a:off x="4065588" y="616426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switches</a:t>
            </a:r>
          </a:p>
        </p:txBody>
      </p:sp>
      <p:sp>
        <p:nvSpPr>
          <p:cNvPr id="42001" name="Line 26"/>
          <p:cNvSpPr>
            <a:spLocks noChangeShapeType="1"/>
          </p:cNvSpPr>
          <p:nvPr/>
        </p:nvSpPr>
        <p:spPr bwMode="auto">
          <a:xfrm flipV="1">
            <a:off x="4495800" y="5961063"/>
            <a:ext cx="38735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02" name="Rectangle 27"/>
          <p:cNvSpPr>
            <a:spLocks noChangeArrowheads="1"/>
          </p:cNvSpPr>
          <p:nvPr/>
        </p:nvSpPr>
        <p:spPr bwMode="auto">
          <a:xfrm>
            <a:off x="2921000" y="5580063"/>
            <a:ext cx="652463" cy="1539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28"/>
          <p:cNvSpPr>
            <a:spLocks noChangeArrowheads="1"/>
          </p:cNvSpPr>
          <p:nvPr/>
        </p:nvSpPr>
        <p:spPr bwMode="auto">
          <a:xfrm>
            <a:off x="3419475" y="5580063"/>
            <a:ext cx="153988" cy="1539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Date Placeholder 2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20BB0D-6513-C34C-9039-318200317401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71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C3BECFB9-7E19-A44D-860C-9E92741A46D8}" type="slidenum">
              <a:rPr lang="en-US" sz="1400"/>
              <a:pPr algn="l"/>
              <a:t>28</a:t>
            </a:fld>
            <a:endParaRPr 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Cut-Through Switching</a:t>
            </a:r>
          </a:p>
        </p:txBody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35163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Start transmitting as soon as possible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Inspect the frame header and do the look-up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If outgoing link is idle, start forwarding the frame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Overlapping transmissions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Transmit the head of the packet via the outgoing link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while still receiving the tail via the incoming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link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</a:rPr>
              <a:t>Sure hope it is a good frame….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576638" y="585946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43013" name="Object 2"/>
          <p:cNvGraphicFramePr>
            <a:graphicFrameLocks noChangeAspect="1"/>
          </p:cNvGraphicFramePr>
          <p:nvPr/>
        </p:nvGraphicFramePr>
        <p:xfrm>
          <a:off x="6264275" y="560705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2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560705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3"/>
          <p:cNvGraphicFramePr>
            <a:graphicFrameLocks noChangeAspect="1"/>
          </p:cNvGraphicFramePr>
          <p:nvPr/>
        </p:nvGraphicFramePr>
        <p:xfrm>
          <a:off x="2152650" y="5618163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3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5618163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2651125" y="576103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6170613" y="576103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806700" y="5816600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H="1">
            <a:off x="4021138" y="5816600"/>
            <a:ext cx="85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H="1" flipV="1">
            <a:off x="3929063" y="5926138"/>
            <a:ext cx="566737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692275" y="55578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889750" y="55959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860925" y="585946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 flipH="1">
            <a:off x="5305425" y="5816600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4065588" y="616426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switches</a:t>
            </a:r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4495800" y="5961063"/>
            <a:ext cx="38735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4149725" y="5580063"/>
            <a:ext cx="460375" cy="1539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4456113" y="5580063"/>
            <a:ext cx="153987" cy="1539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3265488" y="5580063"/>
            <a:ext cx="346075" cy="1539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Date Placeholder 2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DE18CF-50BC-8A44-83B1-08C7B11A1632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81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Typical network with Switches and Routers</a:t>
            </a:r>
          </a:p>
        </p:txBody>
      </p:sp>
      <p:pic>
        <p:nvPicPr>
          <p:cNvPr id="52226" name="Content Placeholder 5" descr="Image2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98" r="-23798"/>
          <a:stretch>
            <a:fillRect/>
          </a:stretch>
        </p:blipFill>
        <p:spPr>
          <a:xfrm>
            <a:off x="533400" y="1219200"/>
            <a:ext cx="7924800" cy="4876800"/>
          </a:xfrm>
        </p:spPr>
      </p:pic>
      <p:sp>
        <p:nvSpPr>
          <p:cNvPr id="522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8DF352-DB9D-214C-A751-5EBAE07A04E2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0E43F9-7D06-1840-8F46-76183FE74587}" type="slidenum">
              <a:rPr lang="en-US" sz="1400"/>
              <a:pPr/>
              <a:t>29</a:t>
            </a:fld>
            <a:endParaRPr lang="en-US" sz="1400"/>
          </a:p>
        </p:txBody>
      </p:sp>
      <p:sp>
        <p:nvSpPr>
          <p:cNvPr id="6" name="Oval 5"/>
          <p:cNvSpPr/>
          <p:nvPr/>
        </p:nvSpPr>
        <p:spPr bwMode="auto">
          <a:xfrm>
            <a:off x="1143000" y="1600200"/>
            <a:ext cx="685800" cy="1066800"/>
          </a:xfrm>
          <a:prstGeom prst="ellipse">
            <a:avLst/>
          </a:prstGeom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87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Times New Roman" pitchFamily="-112" charset="0"/>
            </a:endParaRPr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2895600" y="6019800"/>
            <a:ext cx="403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LAN  == Collision Domain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990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C23098FB-C7D2-2A44-9ECD-DBCAB3EBC84B}" type="slidenum">
              <a:rPr lang="en-US" sz="1400"/>
              <a:pPr algn="l"/>
              <a:t>3</a:t>
            </a:fld>
            <a:endParaRPr lang="en-US" sz="1400"/>
          </a:p>
        </p:txBody>
      </p:sp>
      <p:sp>
        <p:nvSpPr>
          <p:cNvPr id="21506" name="Rectangle 2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162800" cy="1066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The Beginning</a:t>
            </a:r>
            <a:b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Hubs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: Physical-Layer Repeaters</a:t>
            </a:r>
          </a:p>
        </p:txBody>
      </p:sp>
      <p:sp>
        <p:nvSpPr>
          <p:cNvPr id="21507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229600" cy="39624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Hubs are physical-layer repeaters (historical)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Bits</a:t>
            </a:r>
            <a:r>
              <a:rPr lang="en-US" dirty="0">
                <a:latin typeface="Times New Roman" charset="0"/>
                <a:ea typeface="ＭＳ Ｐゴシック" charset="0"/>
              </a:rPr>
              <a:t> coming from one link go out all other links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At the same rate, with 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NO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frame </a:t>
            </a:r>
            <a:r>
              <a:rPr lang="en-US" dirty="0">
                <a:latin typeface="Times New Roman" charset="0"/>
                <a:ea typeface="ＭＳ Ｐゴシック" charset="0"/>
              </a:rPr>
              <a:t>buffering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No CSMA/CD at hub: adapters detect collisions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Joins multiple lines electrically – just multi port repeater</a:t>
            </a:r>
          </a:p>
          <a:p>
            <a:pPr lvl="1"/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3870325" y="5189538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1509" name="Object 2"/>
          <p:cNvGraphicFramePr>
            <a:graphicFrameLocks noChangeAspect="1"/>
          </p:cNvGraphicFramePr>
          <p:nvPr/>
        </p:nvGraphicFramePr>
        <p:xfrm>
          <a:off x="3863975" y="39084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3908425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3"/>
          <p:cNvGraphicFramePr>
            <a:graphicFrameLocks noChangeAspect="1"/>
          </p:cNvGraphicFramePr>
          <p:nvPr/>
        </p:nvGraphicFramePr>
        <p:xfrm>
          <a:off x="3894138" y="61690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1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61690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4"/>
          <p:cNvGraphicFramePr>
            <a:graphicFrameLocks noChangeAspect="1"/>
          </p:cNvGraphicFramePr>
          <p:nvPr/>
        </p:nvGraphicFramePr>
        <p:xfrm>
          <a:off x="5278438" y="49371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2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49371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5"/>
          <p:cNvGraphicFramePr>
            <a:graphicFrameLocks noChangeAspect="1"/>
          </p:cNvGraphicFramePr>
          <p:nvPr/>
        </p:nvGraphicFramePr>
        <p:xfrm>
          <a:off x="2446338" y="4948238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3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948238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2928938" y="5091113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5184775" y="5091113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4105275" y="4348163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4113213" y="5975350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3082925" y="5146675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4151313" y="4559300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4314825" y="514667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 flipV="1">
            <a:off x="4151313" y="5267325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4549775" y="4630738"/>
            <a:ext cx="132873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twisted pair</a:t>
            </a:r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4756150" y="4868863"/>
            <a:ext cx="249238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3222625" y="5494338"/>
            <a:ext cx="528638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hub</a:t>
            </a:r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 flipV="1">
            <a:off x="3536950" y="5291138"/>
            <a:ext cx="355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5" name="Date Placeholder 2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05E1357-B847-8B46-800D-1F7645498D5B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C68182-8375-214A-8293-0E70E58FB181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1F9A1-51F2-C148-BBDE-F31C3ABA2885}" type="slidenum">
              <a:rPr lang="en-US" sz="1400"/>
              <a:pPr/>
              <a:t>30</a:t>
            </a:fld>
            <a:endParaRPr lang="en-US" sz="14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71628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Evolution Toward Virtual LANs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4289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In the olden days…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Thick cables snaked through cable ducts in buildings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Every computer they passed was plugged in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All people in adjacent offices were put on the same LAN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Independent of whether they belonged together or not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More recently…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Hubs and switches changed all that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Every office connected to central wiring closets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Often multiple LANs (</a:t>
            </a:r>
            <a:r>
              <a:rPr lang="en-US" i="1" dirty="0">
                <a:latin typeface="Times New Roman" charset="0"/>
                <a:ea typeface="ＭＳ Ｐゴシック" charset="0"/>
              </a:rPr>
              <a:t>k </a:t>
            </a:r>
            <a:r>
              <a:rPr lang="en-US" dirty="0">
                <a:latin typeface="Times New Roman" charset="0"/>
                <a:ea typeface="ＭＳ Ｐゴシック" charset="0"/>
              </a:rPr>
              <a:t>hubs) connected by switches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Want flexibility in mapping offices to different LANs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Routers add some delay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295400" y="5486400"/>
            <a:ext cx="6413500" cy="1016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FF3300"/>
                </a:solidFill>
                <a:latin typeface="Helvetica" charset="0"/>
              </a:rPr>
              <a:t>VLAN allows Grouping users based on organizational structure, rather than the physical layout of the building.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nimBg="1"/>
      <p:bldP spid="6144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Institutional network</a:t>
            </a:r>
          </a:p>
        </p:txBody>
      </p:sp>
      <p:sp>
        <p:nvSpPr>
          <p:cNvPr id="177156" name="Freeform 81"/>
          <p:cNvSpPr>
            <a:spLocks/>
          </p:cNvSpPr>
          <p:nvPr/>
        </p:nvSpPr>
        <p:spPr bwMode="auto">
          <a:xfrm rot="5400000">
            <a:off x="2179637" y="244476"/>
            <a:ext cx="4321175" cy="7473950"/>
          </a:xfrm>
          <a:custGeom>
            <a:avLst/>
            <a:gdLst>
              <a:gd name="T0" fmla="*/ 2147483647 w 10000"/>
              <a:gd name="T1" fmla="*/ 2147483647 h 9831"/>
              <a:gd name="T2" fmla="*/ 2147483647 w 10000"/>
              <a:gd name="T3" fmla="*/ 2147483647 h 9831"/>
              <a:gd name="T4" fmla="*/ 2147483647 w 10000"/>
              <a:gd name="T5" fmla="*/ 2147483647 h 9831"/>
              <a:gd name="T6" fmla="*/ 2147483647 w 10000"/>
              <a:gd name="T7" fmla="*/ 2147483647 h 9831"/>
              <a:gd name="T8" fmla="*/ 2147483647 w 10000"/>
              <a:gd name="T9" fmla="*/ 2147483647 h 9831"/>
              <a:gd name="T10" fmla="*/ 2147483647 w 10000"/>
              <a:gd name="T11" fmla="*/ 2147483647 h 9831"/>
              <a:gd name="T12" fmla="*/ 2147483647 w 10000"/>
              <a:gd name="T13" fmla="*/ 2147483647 h 9831"/>
              <a:gd name="T14" fmla="*/ 2147483647 w 10000"/>
              <a:gd name="T15" fmla="*/ 2147483647 h 9831"/>
              <a:gd name="T16" fmla="*/ 2147483647 w 10000"/>
              <a:gd name="T17" fmla="*/ 2147483647 h 9831"/>
              <a:gd name="T18" fmla="*/ 2147483647 w 10000"/>
              <a:gd name="T19" fmla="*/ 2147483647 h 9831"/>
              <a:gd name="T20" fmla="*/ 2147483647 w 10000"/>
              <a:gd name="T21" fmla="*/ 2147483647 h 9831"/>
              <a:gd name="T22" fmla="*/ 2147483647 w 10000"/>
              <a:gd name="T23" fmla="*/ 2147483647 h 98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9831">
                <a:moveTo>
                  <a:pt x="3018" y="119"/>
                </a:moveTo>
                <a:cubicBezTo>
                  <a:pt x="2111" y="198"/>
                  <a:pt x="1047" y="-39"/>
                  <a:pt x="545" y="518"/>
                </a:cubicBezTo>
                <a:cubicBezTo>
                  <a:pt x="43" y="1076"/>
                  <a:pt x="40" y="2518"/>
                  <a:pt x="8" y="3464"/>
                </a:cubicBezTo>
                <a:cubicBezTo>
                  <a:pt x="-24" y="4411"/>
                  <a:pt x="32" y="5681"/>
                  <a:pt x="354" y="6198"/>
                </a:cubicBezTo>
                <a:cubicBezTo>
                  <a:pt x="677" y="6715"/>
                  <a:pt x="1127" y="6126"/>
                  <a:pt x="1947" y="6568"/>
                </a:cubicBezTo>
                <a:cubicBezTo>
                  <a:pt x="2769" y="7010"/>
                  <a:pt x="4247" y="8310"/>
                  <a:pt x="5285" y="8849"/>
                </a:cubicBezTo>
                <a:cubicBezTo>
                  <a:pt x="6321" y="9388"/>
                  <a:pt x="7408" y="9963"/>
                  <a:pt x="8172" y="9805"/>
                </a:cubicBezTo>
                <a:cubicBezTo>
                  <a:pt x="8934" y="9645"/>
                  <a:pt x="9588" y="8930"/>
                  <a:pt x="9864" y="7895"/>
                </a:cubicBezTo>
                <a:cubicBezTo>
                  <a:pt x="10140" y="6857"/>
                  <a:pt x="9927" y="4774"/>
                  <a:pt x="9830" y="3590"/>
                </a:cubicBezTo>
                <a:cubicBezTo>
                  <a:pt x="9733" y="2406"/>
                  <a:pt x="10004" y="1276"/>
                  <a:pt x="9282" y="788"/>
                </a:cubicBezTo>
                <a:cubicBezTo>
                  <a:pt x="8561" y="302"/>
                  <a:pt x="7028" y="160"/>
                  <a:pt x="5984" y="49"/>
                </a:cubicBezTo>
                <a:cubicBezTo>
                  <a:pt x="4940" y="-62"/>
                  <a:pt x="3924" y="41"/>
                  <a:pt x="3018" y="11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0662" name="Line 33"/>
          <p:cNvSpPr>
            <a:spLocks noChangeShapeType="1"/>
          </p:cNvSpPr>
          <p:nvPr/>
        </p:nvSpPr>
        <p:spPr bwMode="auto">
          <a:xfrm flipH="1">
            <a:off x="2151063" y="3387725"/>
            <a:ext cx="2047875" cy="141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3" name="Line 34"/>
          <p:cNvSpPr>
            <a:spLocks noChangeShapeType="1"/>
          </p:cNvSpPr>
          <p:nvPr/>
        </p:nvSpPr>
        <p:spPr bwMode="auto">
          <a:xfrm>
            <a:off x="4391025" y="3375025"/>
            <a:ext cx="0" cy="146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4" name="Line 35"/>
          <p:cNvSpPr>
            <a:spLocks noChangeShapeType="1"/>
          </p:cNvSpPr>
          <p:nvPr/>
        </p:nvSpPr>
        <p:spPr bwMode="auto">
          <a:xfrm flipH="1" flipV="1">
            <a:off x="4584700" y="3309938"/>
            <a:ext cx="1841500" cy="162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5" name="Line 59"/>
          <p:cNvSpPr>
            <a:spLocks noChangeShapeType="1"/>
          </p:cNvSpPr>
          <p:nvPr/>
        </p:nvSpPr>
        <p:spPr bwMode="auto">
          <a:xfrm flipV="1">
            <a:off x="4687888" y="2692400"/>
            <a:ext cx="1223962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6" name="Line 60"/>
          <p:cNvSpPr>
            <a:spLocks noChangeShapeType="1"/>
          </p:cNvSpPr>
          <p:nvPr/>
        </p:nvSpPr>
        <p:spPr bwMode="auto">
          <a:xfrm flipV="1">
            <a:off x="4481513" y="2370138"/>
            <a:ext cx="669925" cy="758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7" name="Line 77"/>
          <p:cNvSpPr>
            <a:spLocks noChangeShapeType="1"/>
          </p:cNvSpPr>
          <p:nvPr/>
        </p:nvSpPr>
        <p:spPr bwMode="auto">
          <a:xfrm>
            <a:off x="3387725" y="2524125"/>
            <a:ext cx="862013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8" name="Line 78"/>
          <p:cNvSpPr>
            <a:spLocks noChangeShapeType="1"/>
          </p:cNvSpPr>
          <p:nvPr/>
        </p:nvSpPr>
        <p:spPr bwMode="auto">
          <a:xfrm flipH="1">
            <a:off x="1995488" y="242093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69" name="Text Box 79"/>
          <p:cNvSpPr txBox="1">
            <a:spLocks noChangeArrowheads="1"/>
          </p:cNvSpPr>
          <p:nvPr/>
        </p:nvSpPr>
        <p:spPr bwMode="auto">
          <a:xfrm>
            <a:off x="744538" y="2041525"/>
            <a:ext cx="12620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to external</a:t>
            </a:r>
          </a:p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70670" name="Text Box 80"/>
          <p:cNvSpPr txBox="1">
            <a:spLocks noChangeArrowheads="1"/>
          </p:cNvSpPr>
          <p:nvPr/>
        </p:nvSpPr>
        <p:spPr bwMode="auto">
          <a:xfrm>
            <a:off x="2716213" y="2608263"/>
            <a:ext cx="787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70671" name="Text Box 82"/>
          <p:cNvSpPr txBox="1">
            <a:spLocks noChangeArrowheads="1"/>
          </p:cNvSpPr>
          <p:nvPr/>
        </p:nvSpPr>
        <p:spPr bwMode="auto">
          <a:xfrm>
            <a:off x="6435725" y="3516313"/>
            <a:ext cx="1549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IP subnet</a:t>
            </a:r>
          </a:p>
        </p:txBody>
      </p:sp>
      <p:sp>
        <p:nvSpPr>
          <p:cNvPr id="70672" name="Text Box 83"/>
          <p:cNvSpPr txBox="1">
            <a:spLocks noChangeArrowheads="1"/>
          </p:cNvSpPr>
          <p:nvPr/>
        </p:nvSpPr>
        <p:spPr bwMode="auto">
          <a:xfrm>
            <a:off x="5432425" y="1835150"/>
            <a:ext cx="136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mail server</a:t>
            </a:r>
          </a:p>
        </p:txBody>
      </p:sp>
      <p:sp>
        <p:nvSpPr>
          <p:cNvPr id="70673" name="Text Box 84"/>
          <p:cNvSpPr txBox="1">
            <a:spLocks noChangeArrowheads="1"/>
          </p:cNvSpPr>
          <p:nvPr/>
        </p:nvSpPr>
        <p:spPr bwMode="auto">
          <a:xfrm>
            <a:off x="6230938" y="2505075"/>
            <a:ext cx="136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web server</a:t>
            </a:r>
          </a:p>
        </p:txBody>
      </p:sp>
      <p:sp>
        <p:nvSpPr>
          <p:cNvPr id="70674" name="Line 20"/>
          <p:cNvSpPr>
            <a:spLocks noChangeShapeType="1"/>
          </p:cNvSpPr>
          <p:nvPr/>
        </p:nvSpPr>
        <p:spPr bwMode="auto">
          <a:xfrm flipH="1">
            <a:off x="1465263" y="47545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75" name="Line 21"/>
          <p:cNvSpPr>
            <a:spLocks noChangeShapeType="1"/>
          </p:cNvSpPr>
          <p:nvPr/>
        </p:nvSpPr>
        <p:spPr bwMode="auto">
          <a:xfrm flipH="1">
            <a:off x="1852613" y="4802188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76" name="Line 22"/>
          <p:cNvSpPr>
            <a:spLocks noChangeShapeType="1"/>
          </p:cNvSpPr>
          <p:nvPr/>
        </p:nvSpPr>
        <p:spPr bwMode="auto">
          <a:xfrm>
            <a:off x="2271713" y="4830763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72" name="Group 44"/>
          <p:cNvGrpSpPr>
            <a:grpSpLocks/>
          </p:cNvGrpSpPr>
          <p:nvPr/>
        </p:nvGrpSpPr>
        <p:grpSpPr bwMode="auto">
          <a:xfrm>
            <a:off x="1009650" y="4557713"/>
            <a:ext cx="568325" cy="481012"/>
            <a:chOff x="-44" y="1473"/>
            <a:chExt cx="981" cy="1105"/>
          </a:xfrm>
        </p:grpSpPr>
        <p:pic>
          <p:nvPicPr>
            <p:cNvPr id="1773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3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73" name="Group 44"/>
          <p:cNvGrpSpPr>
            <a:grpSpLocks/>
          </p:cNvGrpSpPr>
          <p:nvPr/>
        </p:nvGrpSpPr>
        <p:grpSpPr bwMode="auto">
          <a:xfrm>
            <a:off x="1416050" y="5014913"/>
            <a:ext cx="568325" cy="481012"/>
            <a:chOff x="-44" y="1473"/>
            <a:chExt cx="981" cy="1105"/>
          </a:xfrm>
        </p:grpSpPr>
        <p:pic>
          <p:nvPicPr>
            <p:cNvPr id="1772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3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74" name="Group 44"/>
          <p:cNvGrpSpPr>
            <a:grpSpLocks/>
          </p:cNvGrpSpPr>
          <p:nvPr/>
        </p:nvGrpSpPr>
        <p:grpSpPr bwMode="auto">
          <a:xfrm>
            <a:off x="1944688" y="5046663"/>
            <a:ext cx="568325" cy="481012"/>
            <a:chOff x="-44" y="1473"/>
            <a:chExt cx="981" cy="1105"/>
          </a:xfrm>
        </p:grpSpPr>
        <p:pic>
          <p:nvPicPr>
            <p:cNvPr id="1772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80" name="Line 21"/>
          <p:cNvSpPr>
            <a:spLocks noChangeShapeType="1"/>
          </p:cNvSpPr>
          <p:nvPr/>
        </p:nvSpPr>
        <p:spPr bwMode="auto">
          <a:xfrm>
            <a:off x="2490788" y="4760913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1" name="Line 22"/>
          <p:cNvSpPr>
            <a:spLocks noChangeShapeType="1"/>
          </p:cNvSpPr>
          <p:nvPr/>
        </p:nvSpPr>
        <p:spPr bwMode="auto">
          <a:xfrm flipH="1">
            <a:off x="2722563" y="5256213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2" name="Line 22"/>
          <p:cNvSpPr>
            <a:spLocks noChangeShapeType="1"/>
          </p:cNvSpPr>
          <p:nvPr/>
        </p:nvSpPr>
        <p:spPr bwMode="auto">
          <a:xfrm>
            <a:off x="3127375" y="52673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83" name="Line 20"/>
          <p:cNvSpPr>
            <a:spLocks noChangeShapeType="1"/>
          </p:cNvSpPr>
          <p:nvPr/>
        </p:nvSpPr>
        <p:spPr bwMode="auto">
          <a:xfrm flipH="1">
            <a:off x="3025775" y="514826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79" name="Group 44"/>
          <p:cNvGrpSpPr>
            <a:grpSpLocks/>
          </p:cNvGrpSpPr>
          <p:nvPr/>
        </p:nvGrpSpPr>
        <p:grpSpPr bwMode="auto">
          <a:xfrm>
            <a:off x="2349500" y="5419725"/>
            <a:ext cx="568325" cy="481013"/>
            <a:chOff x="-44" y="1473"/>
            <a:chExt cx="981" cy="1105"/>
          </a:xfrm>
        </p:grpSpPr>
        <p:pic>
          <p:nvPicPr>
            <p:cNvPr id="1772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0" name="Group 44"/>
          <p:cNvGrpSpPr>
            <a:grpSpLocks/>
          </p:cNvGrpSpPr>
          <p:nvPr/>
        </p:nvGrpSpPr>
        <p:grpSpPr bwMode="auto">
          <a:xfrm>
            <a:off x="2806700" y="5487988"/>
            <a:ext cx="568325" cy="481012"/>
            <a:chOff x="-44" y="1473"/>
            <a:chExt cx="981" cy="1105"/>
          </a:xfrm>
        </p:grpSpPr>
        <p:pic>
          <p:nvPicPr>
            <p:cNvPr id="17729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68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063" y="4602163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06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5018088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183" name="Group 44"/>
          <p:cNvGrpSpPr>
            <a:grpSpLocks/>
          </p:cNvGrpSpPr>
          <p:nvPr/>
        </p:nvGrpSpPr>
        <p:grpSpPr bwMode="auto">
          <a:xfrm>
            <a:off x="3232150" y="4946650"/>
            <a:ext cx="568325" cy="481013"/>
            <a:chOff x="-44" y="1473"/>
            <a:chExt cx="981" cy="1105"/>
          </a:xfrm>
        </p:grpSpPr>
        <p:pic>
          <p:nvPicPr>
            <p:cNvPr id="17729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89" name="Line 20"/>
          <p:cNvSpPr>
            <a:spLocks noChangeShapeType="1"/>
          </p:cNvSpPr>
          <p:nvPr/>
        </p:nvSpPr>
        <p:spPr bwMode="auto">
          <a:xfrm flipH="1">
            <a:off x="5684838" y="50228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0" name="Line 21"/>
          <p:cNvSpPr>
            <a:spLocks noChangeShapeType="1"/>
          </p:cNvSpPr>
          <p:nvPr/>
        </p:nvSpPr>
        <p:spPr bwMode="auto">
          <a:xfrm flipH="1">
            <a:off x="6072188" y="5070475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1" name="Line 22"/>
          <p:cNvSpPr>
            <a:spLocks noChangeShapeType="1"/>
          </p:cNvSpPr>
          <p:nvPr/>
        </p:nvSpPr>
        <p:spPr bwMode="auto">
          <a:xfrm>
            <a:off x="6491288" y="509905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87" name="Group 44"/>
          <p:cNvGrpSpPr>
            <a:grpSpLocks/>
          </p:cNvGrpSpPr>
          <p:nvPr/>
        </p:nvGrpSpPr>
        <p:grpSpPr bwMode="auto">
          <a:xfrm>
            <a:off x="5376863" y="4837113"/>
            <a:ext cx="568325" cy="481012"/>
            <a:chOff x="-44" y="1473"/>
            <a:chExt cx="981" cy="1105"/>
          </a:xfrm>
        </p:grpSpPr>
        <p:pic>
          <p:nvPicPr>
            <p:cNvPr id="1772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8" name="Group 44"/>
          <p:cNvGrpSpPr>
            <a:grpSpLocks/>
          </p:cNvGrpSpPr>
          <p:nvPr/>
        </p:nvGrpSpPr>
        <p:grpSpPr bwMode="auto">
          <a:xfrm>
            <a:off x="5635625" y="5283200"/>
            <a:ext cx="569913" cy="481013"/>
            <a:chOff x="-44" y="1473"/>
            <a:chExt cx="981" cy="1105"/>
          </a:xfrm>
        </p:grpSpPr>
        <p:pic>
          <p:nvPicPr>
            <p:cNvPr id="17728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89" name="Group 44"/>
          <p:cNvGrpSpPr>
            <a:grpSpLocks/>
          </p:cNvGrpSpPr>
          <p:nvPr/>
        </p:nvGrpSpPr>
        <p:grpSpPr bwMode="auto">
          <a:xfrm>
            <a:off x="6164263" y="5313363"/>
            <a:ext cx="568325" cy="482600"/>
            <a:chOff x="-44" y="1473"/>
            <a:chExt cx="981" cy="1105"/>
          </a:xfrm>
        </p:grpSpPr>
        <p:pic>
          <p:nvPicPr>
            <p:cNvPr id="17728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0695" name="Line 20"/>
          <p:cNvSpPr>
            <a:spLocks noChangeShapeType="1"/>
          </p:cNvSpPr>
          <p:nvPr/>
        </p:nvSpPr>
        <p:spPr bwMode="auto">
          <a:xfrm flipH="1" flipV="1">
            <a:off x="4659313" y="5068888"/>
            <a:ext cx="606425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6" name="Line 21"/>
          <p:cNvSpPr>
            <a:spLocks noChangeShapeType="1"/>
          </p:cNvSpPr>
          <p:nvPr/>
        </p:nvSpPr>
        <p:spPr bwMode="auto">
          <a:xfrm flipH="1">
            <a:off x="4195763" y="5022850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0697" name="Line 22"/>
          <p:cNvSpPr>
            <a:spLocks noChangeShapeType="1"/>
          </p:cNvSpPr>
          <p:nvPr/>
        </p:nvSpPr>
        <p:spPr bwMode="auto">
          <a:xfrm>
            <a:off x="4614863" y="505142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77193" name="Group 44"/>
          <p:cNvGrpSpPr>
            <a:grpSpLocks/>
          </p:cNvGrpSpPr>
          <p:nvPr/>
        </p:nvGrpSpPr>
        <p:grpSpPr bwMode="auto">
          <a:xfrm>
            <a:off x="4803775" y="5230813"/>
            <a:ext cx="569913" cy="481012"/>
            <a:chOff x="-44" y="1473"/>
            <a:chExt cx="981" cy="1105"/>
          </a:xfrm>
        </p:grpSpPr>
        <p:pic>
          <p:nvPicPr>
            <p:cNvPr id="17728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94" name="Group 44"/>
          <p:cNvGrpSpPr>
            <a:grpSpLocks/>
          </p:cNvGrpSpPr>
          <p:nvPr/>
        </p:nvGrpSpPr>
        <p:grpSpPr bwMode="auto">
          <a:xfrm>
            <a:off x="3759200" y="5235575"/>
            <a:ext cx="569913" cy="482600"/>
            <a:chOff x="-44" y="1473"/>
            <a:chExt cx="981" cy="1105"/>
          </a:xfrm>
        </p:grpSpPr>
        <p:pic>
          <p:nvPicPr>
            <p:cNvPr id="17728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7195" name="Group 44"/>
          <p:cNvGrpSpPr>
            <a:grpSpLocks/>
          </p:cNvGrpSpPr>
          <p:nvPr/>
        </p:nvGrpSpPr>
        <p:grpSpPr bwMode="auto">
          <a:xfrm>
            <a:off x="4287838" y="5267325"/>
            <a:ext cx="569912" cy="481013"/>
            <a:chOff x="-44" y="1473"/>
            <a:chExt cx="981" cy="1105"/>
          </a:xfrm>
        </p:grpSpPr>
        <p:pic>
          <p:nvPicPr>
            <p:cNvPr id="17727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8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7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13" y="4822825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0702" name="Line 20"/>
          <p:cNvSpPr>
            <a:spLocks noChangeShapeType="1"/>
          </p:cNvSpPr>
          <p:nvPr/>
        </p:nvSpPr>
        <p:spPr bwMode="auto">
          <a:xfrm flipH="1">
            <a:off x="6519863" y="51006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070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4870450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199" name="Group 44"/>
          <p:cNvGrpSpPr>
            <a:grpSpLocks/>
          </p:cNvGrpSpPr>
          <p:nvPr/>
        </p:nvGrpSpPr>
        <p:grpSpPr bwMode="auto">
          <a:xfrm>
            <a:off x="6684963" y="4884738"/>
            <a:ext cx="569912" cy="481012"/>
            <a:chOff x="-44" y="1473"/>
            <a:chExt cx="981" cy="1105"/>
          </a:xfrm>
        </p:grpSpPr>
        <p:pic>
          <p:nvPicPr>
            <p:cNvPr id="17727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27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070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62288"/>
            <a:ext cx="93503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77201" name="Group 906"/>
          <p:cNvGrpSpPr>
            <a:grpSpLocks/>
          </p:cNvGrpSpPr>
          <p:nvPr/>
        </p:nvGrpSpPr>
        <p:grpSpPr bwMode="auto">
          <a:xfrm>
            <a:off x="5140325" y="2111375"/>
            <a:ext cx="366713" cy="579438"/>
            <a:chOff x="4140" y="429"/>
            <a:chExt cx="1425" cy="2396"/>
          </a:xfrm>
        </p:grpSpPr>
        <p:sp>
          <p:nvSpPr>
            <p:cNvPr id="17724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5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4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4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5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0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8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8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5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2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7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5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5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5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7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2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725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7257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7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7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6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5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6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6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6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6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6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7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77203" name="Group 906"/>
          <p:cNvGrpSpPr>
            <a:grpSpLocks/>
          </p:cNvGrpSpPr>
          <p:nvPr/>
        </p:nvGrpSpPr>
        <p:grpSpPr bwMode="auto">
          <a:xfrm>
            <a:off x="5745163" y="2620963"/>
            <a:ext cx="366712" cy="579437"/>
            <a:chOff x="4140" y="429"/>
            <a:chExt cx="1425" cy="2396"/>
          </a:xfrm>
        </p:grpSpPr>
        <p:sp>
          <p:nvSpPr>
            <p:cNvPr id="17720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11" name="Rectangle 908"/>
            <p:cNvSpPr>
              <a:spLocks noChangeArrowheads="1"/>
            </p:cNvSpPr>
            <p:nvPr/>
          </p:nvSpPr>
          <p:spPr bwMode="auto">
            <a:xfrm>
              <a:off x="4208" y="429"/>
              <a:ext cx="1043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0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0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14" name="Rectangle 911"/>
            <p:cNvSpPr>
              <a:spLocks noChangeArrowheads="1"/>
            </p:cNvSpPr>
            <p:nvPr/>
          </p:nvSpPr>
          <p:spPr bwMode="auto">
            <a:xfrm>
              <a:off x="4214" y="692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0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0740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2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41" name="AutoShape 914"/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16" name="Rectangle 915"/>
            <p:cNvSpPr>
              <a:spLocks noChangeArrowheads="1"/>
            </p:cNvSpPr>
            <p:nvPr/>
          </p:nvSpPr>
          <p:spPr bwMode="auto">
            <a:xfrm>
              <a:off x="4226" y="1020"/>
              <a:ext cx="592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2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0738" name="AutoShape 91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9" name="AutoShape 918"/>
              <p:cNvSpPr>
                <a:spLocks noChangeArrowheads="1"/>
              </p:cNvSpPr>
              <p:nvPr/>
            </p:nvSpPr>
            <p:spPr bwMode="auto">
              <a:xfrm>
                <a:off x="626" y="2581"/>
                <a:ext cx="700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18" name="Rectangle 919"/>
            <p:cNvSpPr>
              <a:spLocks noChangeArrowheads="1"/>
            </p:cNvSpPr>
            <p:nvPr/>
          </p:nvSpPr>
          <p:spPr bwMode="auto">
            <a:xfrm>
              <a:off x="4214" y="1361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19" name="Rectangle 920"/>
            <p:cNvSpPr>
              <a:spLocks noChangeArrowheads="1"/>
            </p:cNvSpPr>
            <p:nvPr/>
          </p:nvSpPr>
          <p:spPr bwMode="auto">
            <a:xfrm>
              <a:off x="4226" y="1657"/>
              <a:ext cx="598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7721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0736" name="AutoShape 92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7" name="AutoShape 92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699" cy="12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721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7217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0734" name="AutoShape 926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0735" name="AutoShape 927"/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0723" name="Rectangle 928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1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22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26" name="Oval 931"/>
            <p:cNvSpPr>
              <a:spLocks noChangeArrowheads="1"/>
            </p:cNvSpPr>
            <p:nvPr/>
          </p:nvSpPr>
          <p:spPr bwMode="auto">
            <a:xfrm>
              <a:off x="5516" y="2608"/>
              <a:ext cx="49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722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728" name="AutoShape 933"/>
            <p:cNvSpPr>
              <a:spLocks noChangeArrowheads="1"/>
            </p:cNvSpPr>
            <p:nvPr/>
          </p:nvSpPr>
          <p:spPr bwMode="auto">
            <a:xfrm>
              <a:off x="4140" y="2681"/>
              <a:ext cx="1197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29" name="AutoShape 934"/>
            <p:cNvSpPr>
              <a:spLocks noChangeArrowheads="1"/>
            </p:cNvSpPr>
            <p:nvPr/>
          </p:nvSpPr>
          <p:spPr bwMode="auto">
            <a:xfrm>
              <a:off x="4208" y="2713"/>
              <a:ext cx="1067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0" name="Oval 935"/>
            <p:cNvSpPr>
              <a:spLocks noChangeArrowheads="1"/>
            </p:cNvSpPr>
            <p:nvPr/>
          </p:nvSpPr>
          <p:spPr bwMode="auto">
            <a:xfrm>
              <a:off x="4307" y="2385"/>
              <a:ext cx="160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1" name="Oval 936"/>
            <p:cNvSpPr>
              <a:spLocks noChangeArrowheads="1"/>
            </p:cNvSpPr>
            <p:nvPr/>
          </p:nvSpPr>
          <p:spPr bwMode="auto">
            <a:xfrm>
              <a:off x="4485" y="2385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2" name="Oval 937"/>
            <p:cNvSpPr>
              <a:spLocks noChangeArrowheads="1"/>
            </p:cNvSpPr>
            <p:nvPr/>
          </p:nvSpPr>
          <p:spPr bwMode="auto">
            <a:xfrm>
              <a:off x="4664" y="2379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0733" name="Rectangle 938"/>
            <p:cNvSpPr>
              <a:spLocks noChangeArrowheads="1"/>
            </p:cNvSpPr>
            <p:nvPr/>
          </p:nvSpPr>
          <p:spPr bwMode="auto">
            <a:xfrm>
              <a:off x="5059" y="1834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4" name="Group 347"/>
          <p:cNvGrpSpPr>
            <a:grpSpLocks/>
          </p:cNvGrpSpPr>
          <p:nvPr/>
        </p:nvGrpSpPr>
        <p:grpSpPr bwMode="auto">
          <a:xfrm>
            <a:off x="2751485" y="2148330"/>
            <a:ext cx="880316" cy="510540"/>
            <a:chOff x="1871277" y="1576300"/>
            <a:chExt cx="1128371" cy="437861"/>
          </a:xfrm>
        </p:grpSpPr>
        <p:sp>
          <p:nvSpPr>
            <p:cNvPr id="155" name="Oval 154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62" name="Straight Connector 161"/>
            <p:cNvCxnSpPr>
              <a:endCxn id="157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E0D84-396C-FC4D-A1A6-688C5C090B25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1CD77F-365A-7E46-8193-0CD4190D072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26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673A6D-95D6-CE46-B5F9-F4B0AC6160D1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42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B03F0C-079C-7948-BCFE-651D25B2157E}" type="slidenum">
              <a:rPr lang="en-US" sz="1400"/>
              <a:pPr/>
              <a:t>32</a:t>
            </a:fld>
            <a:endParaRPr 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Why Organize LAN by Organizational Structure?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Security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Ethernet is a shared media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Any interface card can be put into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dirty="0">
                <a:latin typeface="Times New Roman" charset="0"/>
                <a:ea typeface="ＭＳ Ｐゴシック" charset="0"/>
              </a:rPr>
              <a:t>promiscuous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altLang="ja-JP" dirty="0">
                <a:latin typeface="Times New Roman" charset="0"/>
                <a:ea typeface="ＭＳ Ｐゴシック" charset="0"/>
              </a:rPr>
              <a:t> mode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and get a copy of all of the traffic (e.g., midterm exam)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So, isolating traffic on separate LANs improves security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Load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Some LAN segments are more heavily used than others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researchers running experiments get out of hand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can saturate their own segment and not the others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Plus, there may be natural locality of communication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traffic between people in the same research group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Reduce router traffic by keeping on common collision domain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2C28CB-455C-5B47-B959-0A1309EC7030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52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1D05F7-1263-E249-A732-5F662A1FECCA}" type="slidenum">
              <a:rPr lang="en-US" sz="1400"/>
              <a:pPr/>
              <a:t>33</a:t>
            </a:fld>
            <a:endParaRPr lang="en-US" sz="14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162800" cy="9144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LAN Reality: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People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Move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and Roles Change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82000" cy="51816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Organizational changes are frequent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faculty office becomes a grad-student office</a:t>
            </a:r>
          </a:p>
          <a:p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Physical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rewiring is a major pain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Requires unplugging the cable from one port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and plugging it into another</a:t>
            </a: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</a:rPr>
              <a:t>… </a:t>
            </a:r>
            <a:r>
              <a:rPr lang="en-US" dirty="0">
                <a:latin typeface="Times New Roman" charset="0"/>
                <a:ea typeface="ＭＳ Ｐゴシック" charset="0"/>
              </a:rPr>
              <a:t>and hoping you don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’</a:t>
            </a:r>
            <a:r>
              <a:rPr lang="en-US" altLang="ja-JP" dirty="0">
                <a:latin typeface="Times New Roman" charset="0"/>
                <a:ea typeface="ＭＳ Ｐゴシック" charset="0"/>
              </a:rPr>
              <a:t>t make a mistake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Would like to </a:t>
            </a:r>
            <a:r>
              <a:rPr lang="ja-JP" alt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400" dirty="0">
                <a:latin typeface="Times New Roman" charset="0"/>
                <a:ea typeface="ＭＳ Ｐゴシック" charset="0"/>
                <a:cs typeface="ＭＳ Ｐゴシック" charset="0"/>
              </a:rPr>
              <a:t>rewire</a:t>
            </a:r>
            <a:r>
              <a:rPr lang="ja-JP" alt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400" dirty="0">
                <a:latin typeface="Times New Roman" charset="0"/>
                <a:ea typeface="ＭＳ Ｐゴシック" charset="0"/>
                <a:cs typeface="ＭＳ Ｐゴシック" charset="0"/>
              </a:rPr>
              <a:t> the building in software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The resulting concept is a Virtual LAN (VLAN)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VLAN – Virtual LAN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Group devices on different physical LANs as if on same physical LAN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Shared Collision Domain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8" name="Freeform 81"/>
          <p:cNvSpPr>
            <a:spLocks/>
          </p:cNvSpPr>
          <p:nvPr/>
        </p:nvSpPr>
        <p:spPr bwMode="auto">
          <a:xfrm rot="5400000">
            <a:off x="1193801" y="808038"/>
            <a:ext cx="2789237" cy="4313238"/>
          </a:xfrm>
          <a:custGeom>
            <a:avLst/>
            <a:gdLst>
              <a:gd name="T0" fmla="*/ 2147483647 w 10000"/>
              <a:gd name="T1" fmla="*/ 2147483647 h 9831"/>
              <a:gd name="T2" fmla="*/ 2147483647 w 10000"/>
              <a:gd name="T3" fmla="*/ 2147483647 h 9831"/>
              <a:gd name="T4" fmla="*/ 2147483647 w 10000"/>
              <a:gd name="T5" fmla="*/ 2147483647 h 9831"/>
              <a:gd name="T6" fmla="*/ 2147483647 w 10000"/>
              <a:gd name="T7" fmla="*/ 2147483647 h 9831"/>
              <a:gd name="T8" fmla="*/ 2147483647 w 10000"/>
              <a:gd name="T9" fmla="*/ 2147483647 h 9831"/>
              <a:gd name="T10" fmla="*/ 2147483647 w 10000"/>
              <a:gd name="T11" fmla="*/ 2147483647 h 9831"/>
              <a:gd name="T12" fmla="*/ 2147483647 w 10000"/>
              <a:gd name="T13" fmla="*/ 2147483647 h 9831"/>
              <a:gd name="T14" fmla="*/ 2147483647 w 10000"/>
              <a:gd name="T15" fmla="*/ 2147483647 h 9831"/>
              <a:gd name="T16" fmla="*/ 2147483647 w 10000"/>
              <a:gd name="T17" fmla="*/ 2147483647 h 9831"/>
              <a:gd name="T18" fmla="*/ 2147483647 w 10000"/>
              <a:gd name="T19" fmla="*/ 2147483647 h 9831"/>
              <a:gd name="T20" fmla="*/ 2147483647 w 10000"/>
              <a:gd name="T21" fmla="*/ 2147483647 h 9831"/>
              <a:gd name="T22" fmla="*/ 2147483647 w 10000"/>
              <a:gd name="T23" fmla="*/ 2147483647 h 98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00" h="9831">
                <a:moveTo>
                  <a:pt x="3018" y="119"/>
                </a:moveTo>
                <a:cubicBezTo>
                  <a:pt x="2111" y="198"/>
                  <a:pt x="1047" y="-39"/>
                  <a:pt x="545" y="518"/>
                </a:cubicBezTo>
                <a:cubicBezTo>
                  <a:pt x="43" y="1076"/>
                  <a:pt x="40" y="2518"/>
                  <a:pt x="8" y="3464"/>
                </a:cubicBezTo>
                <a:cubicBezTo>
                  <a:pt x="-24" y="4411"/>
                  <a:pt x="32" y="5681"/>
                  <a:pt x="354" y="6198"/>
                </a:cubicBezTo>
                <a:cubicBezTo>
                  <a:pt x="677" y="6715"/>
                  <a:pt x="1127" y="6126"/>
                  <a:pt x="1947" y="6568"/>
                </a:cubicBezTo>
                <a:cubicBezTo>
                  <a:pt x="2769" y="7010"/>
                  <a:pt x="4247" y="8310"/>
                  <a:pt x="5285" y="8849"/>
                </a:cubicBezTo>
                <a:cubicBezTo>
                  <a:pt x="6321" y="9388"/>
                  <a:pt x="7408" y="9963"/>
                  <a:pt x="8172" y="9805"/>
                </a:cubicBezTo>
                <a:cubicBezTo>
                  <a:pt x="8934" y="9645"/>
                  <a:pt x="9588" y="8930"/>
                  <a:pt x="9864" y="7895"/>
                </a:cubicBezTo>
                <a:cubicBezTo>
                  <a:pt x="10140" y="6857"/>
                  <a:pt x="9927" y="4774"/>
                  <a:pt x="9830" y="3590"/>
                </a:cubicBezTo>
                <a:cubicBezTo>
                  <a:pt x="9733" y="2406"/>
                  <a:pt x="10004" y="1276"/>
                  <a:pt x="9282" y="788"/>
                </a:cubicBezTo>
                <a:cubicBezTo>
                  <a:pt x="8561" y="302"/>
                  <a:pt x="7028" y="160"/>
                  <a:pt x="5984" y="49"/>
                </a:cubicBezTo>
                <a:cubicBezTo>
                  <a:pt x="4940" y="-62"/>
                  <a:pt x="3924" y="41"/>
                  <a:pt x="3018" y="11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2717" name="Line 33"/>
          <p:cNvSpPr>
            <a:spLocks noChangeShapeType="1"/>
          </p:cNvSpPr>
          <p:nvPr/>
        </p:nvSpPr>
        <p:spPr bwMode="auto">
          <a:xfrm flipH="1">
            <a:off x="1325563" y="2581275"/>
            <a:ext cx="1181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18" name="Line 34"/>
          <p:cNvSpPr>
            <a:spLocks noChangeShapeType="1"/>
          </p:cNvSpPr>
          <p:nvPr/>
        </p:nvSpPr>
        <p:spPr bwMode="auto">
          <a:xfrm>
            <a:off x="2617788" y="2573338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19" name="Line 35"/>
          <p:cNvSpPr>
            <a:spLocks noChangeShapeType="1"/>
          </p:cNvSpPr>
          <p:nvPr/>
        </p:nvSpPr>
        <p:spPr bwMode="auto">
          <a:xfrm flipH="1" flipV="1">
            <a:off x="2728913" y="2530475"/>
            <a:ext cx="106362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0" name="Line 59"/>
          <p:cNvSpPr>
            <a:spLocks noChangeShapeType="1"/>
          </p:cNvSpPr>
          <p:nvPr/>
        </p:nvSpPr>
        <p:spPr bwMode="auto">
          <a:xfrm flipV="1">
            <a:off x="2789238" y="2132013"/>
            <a:ext cx="706437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1" name="Line 60"/>
          <p:cNvSpPr>
            <a:spLocks noChangeShapeType="1"/>
          </p:cNvSpPr>
          <p:nvPr/>
        </p:nvSpPr>
        <p:spPr bwMode="auto">
          <a:xfrm flipV="1">
            <a:off x="2670175" y="1924050"/>
            <a:ext cx="385763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2" name="Line 77"/>
          <p:cNvSpPr>
            <a:spLocks noChangeShapeType="1"/>
          </p:cNvSpPr>
          <p:nvPr/>
        </p:nvSpPr>
        <p:spPr bwMode="auto">
          <a:xfrm>
            <a:off x="2038350" y="2024063"/>
            <a:ext cx="498475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3" name="Line 78"/>
          <p:cNvSpPr>
            <a:spLocks noChangeShapeType="1"/>
          </p:cNvSpPr>
          <p:nvPr/>
        </p:nvSpPr>
        <p:spPr bwMode="auto">
          <a:xfrm flipH="1">
            <a:off x="1235075" y="1957388"/>
            <a:ext cx="490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H="1">
            <a:off x="928688" y="3463925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 flipH="1">
            <a:off x="1152525" y="3494088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1393825" y="3513138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69" name="Group 44"/>
          <p:cNvGrpSpPr>
            <a:grpSpLocks/>
          </p:cNvGrpSpPr>
          <p:nvPr/>
        </p:nvGrpSpPr>
        <p:grpSpPr bwMode="auto">
          <a:xfrm>
            <a:off x="666187" y="3337113"/>
            <a:ext cx="328359" cy="310623"/>
            <a:chOff x="-44" y="1473"/>
            <a:chExt cx="981" cy="1105"/>
          </a:xfrm>
        </p:grpSpPr>
        <p:pic>
          <p:nvPicPr>
            <p:cNvPr id="1813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0" name="Group 44"/>
          <p:cNvGrpSpPr>
            <a:grpSpLocks/>
          </p:cNvGrpSpPr>
          <p:nvPr/>
        </p:nvGrpSpPr>
        <p:grpSpPr bwMode="auto">
          <a:xfrm>
            <a:off x="900729" y="3632280"/>
            <a:ext cx="328359" cy="310623"/>
            <a:chOff x="-44" y="1473"/>
            <a:chExt cx="981" cy="1105"/>
          </a:xfrm>
        </p:grpSpPr>
        <p:pic>
          <p:nvPicPr>
            <p:cNvPr id="1813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1" name="Group 44"/>
          <p:cNvGrpSpPr>
            <a:grpSpLocks/>
          </p:cNvGrpSpPr>
          <p:nvPr/>
        </p:nvGrpSpPr>
        <p:grpSpPr bwMode="auto">
          <a:xfrm>
            <a:off x="1205633" y="3651958"/>
            <a:ext cx="328359" cy="310623"/>
            <a:chOff x="-44" y="1473"/>
            <a:chExt cx="981" cy="1105"/>
          </a:xfrm>
        </p:grpSpPr>
        <p:pic>
          <p:nvPicPr>
            <p:cNvPr id="18139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30" name="Line 21"/>
          <p:cNvSpPr>
            <a:spLocks noChangeShapeType="1"/>
          </p:cNvSpPr>
          <p:nvPr/>
        </p:nvSpPr>
        <p:spPr bwMode="auto">
          <a:xfrm>
            <a:off x="1520825" y="3468688"/>
            <a:ext cx="2190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1" name="Line 22"/>
          <p:cNvSpPr>
            <a:spLocks noChangeShapeType="1"/>
          </p:cNvSpPr>
          <p:nvPr/>
        </p:nvSpPr>
        <p:spPr bwMode="auto">
          <a:xfrm flipH="1">
            <a:off x="1654175" y="3787775"/>
            <a:ext cx="69850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2" name="Line 22"/>
          <p:cNvSpPr>
            <a:spLocks noChangeShapeType="1"/>
          </p:cNvSpPr>
          <p:nvPr/>
        </p:nvSpPr>
        <p:spPr bwMode="auto">
          <a:xfrm>
            <a:off x="1889125" y="3794125"/>
            <a:ext cx="4127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33" name="Line 20"/>
          <p:cNvSpPr>
            <a:spLocks noChangeShapeType="1"/>
          </p:cNvSpPr>
          <p:nvPr/>
        </p:nvSpPr>
        <p:spPr bwMode="auto">
          <a:xfrm flipH="1">
            <a:off x="1828800" y="3717925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76" name="Group 44"/>
          <p:cNvGrpSpPr>
            <a:grpSpLocks/>
          </p:cNvGrpSpPr>
          <p:nvPr/>
        </p:nvGrpSpPr>
        <p:grpSpPr bwMode="auto">
          <a:xfrm>
            <a:off x="1439164" y="3892842"/>
            <a:ext cx="328359" cy="310623"/>
            <a:chOff x="-44" y="1473"/>
            <a:chExt cx="981" cy="1105"/>
          </a:xfrm>
        </p:grpSpPr>
        <p:pic>
          <p:nvPicPr>
            <p:cNvPr id="18139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77" name="Group 44"/>
          <p:cNvGrpSpPr>
            <a:grpSpLocks/>
          </p:cNvGrpSpPr>
          <p:nvPr/>
        </p:nvGrpSpPr>
        <p:grpSpPr bwMode="auto">
          <a:xfrm>
            <a:off x="1703023" y="3936948"/>
            <a:ext cx="328359" cy="310623"/>
            <a:chOff x="-44" y="1473"/>
            <a:chExt cx="981" cy="1105"/>
          </a:xfrm>
        </p:grpSpPr>
        <p:pic>
          <p:nvPicPr>
            <p:cNvPr id="1813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3365500"/>
            <a:ext cx="39052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27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3" y="3633788"/>
            <a:ext cx="3921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80" name="Group 44"/>
          <p:cNvGrpSpPr>
            <a:grpSpLocks/>
          </p:cNvGrpSpPr>
          <p:nvPr/>
        </p:nvGrpSpPr>
        <p:grpSpPr bwMode="auto">
          <a:xfrm>
            <a:off x="1948686" y="3587498"/>
            <a:ext cx="328359" cy="310623"/>
            <a:chOff x="-44" y="1473"/>
            <a:chExt cx="981" cy="1105"/>
          </a:xfrm>
        </p:grpSpPr>
        <p:pic>
          <p:nvPicPr>
            <p:cNvPr id="18138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39" name="Line 20"/>
          <p:cNvSpPr>
            <a:spLocks noChangeShapeType="1"/>
          </p:cNvSpPr>
          <p:nvPr/>
        </p:nvSpPr>
        <p:spPr bwMode="auto">
          <a:xfrm flipH="1">
            <a:off x="3363913" y="3636963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0" name="Line 21"/>
          <p:cNvSpPr>
            <a:spLocks noChangeShapeType="1"/>
          </p:cNvSpPr>
          <p:nvPr/>
        </p:nvSpPr>
        <p:spPr bwMode="auto">
          <a:xfrm flipH="1">
            <a:off x="3587750" y="3667125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1" name="Line 22"/>
          <p:cNvSpPr>
            <a:spLocks noChangeShapeType="1"/>
          </p:cNvSpPr>
          <p:nvPr/>
        </p:nvSpPr>
        <p:spPr bwMode="auto">
          <a:xfrm>
            <a:off x="3829050" y="3686175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84" name="Group 44"/>
          <p:cNvGrpSpPr>
            <a:grpSpLocks/>
          </p:cNvGrpSpPr>
          <p:nvPr/>
        </p:nvGrpSpPr>
        <p:grpSpPr bwMode="auto">
          <a:xfrm>
            <a:off x="3186502" y="3516927"/>
            <a:ext cx="328359" cy="310623"/>
            <a:chOff x="-44" y="1473"/>
            <a:chExt cx="981" cy="1105"/>
          </a:xfrm>
        </p:grpSpPr>
        <p:pic>
          <p:nvPicPr>
            <p:cNvPr id="18138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85" name="Group 44"/>
          <p:cNvGrpSpPr>
            <a:grpSpLocks/>
          </p:cNvGrpSpPr>
          <p:nvPr/>
        </p:nvGrpSpPr>
        <p:grpSpPr bwMode="auto">
          <a:xfrm>
            <a:off x="3336123" y="3805310"/>
            <a:ext cx="328359" cy="310623"/>
            <a:chOff x="-44" y="1473"/>
            <a:chExt cx="981" cy="1105"/>
          </a:xfrm>
        </p:grpSpPr>
        <p:pic>
          <p:nvPicPr>
            <p:cNvPr id="18138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86" name="Group 44"/>
          <p:cNvGrpSpPr>
            <a:grpSpLocks/>
          </p:cNvGrpSpPr>
          <p:nvPr/>
        </p:nvGrpSpPr>
        <p:grpSpPr bwMode="auto">
          <a:xfrm>
            <a:off x="3641028" y="3824987"/>
            <a:ext cx="328359" cy="310623"/>
            <a:chOff x="-44" y="1473"/>
            <a:chExt cx="981" cy="1105"/>
          </a:xfrm>
        </p:grpSpPr>
        <p:pic>
          <p:nvPicPr>
            <p:cNvPr id="18138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2745" name="Line 20"/>
          <p:cNvSpPr>
            <a:spLocks noChangeShapeType="1"/>
          </p:cNvSpPr>
          <p:nvPr/>
        </p:nvSpPr>
        <p:spPr bwMode="auto">
          <a:xfrm flipH="1" flipV="1">
            <a:off x="2773363" y="3667125"/>
            <a:ext cx="349250" cy="20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6" name="Line 21"/>
          <p:cNvSpPr>
            <a:spLocks noChangeShapeType="1"/>
          </p:cNvSpPr>
          <p:nvPr/>
        </p:nvSpPr>
        <p:spPr bwMode="auto">
          <a:xfrm flipH="1">
            <a:off x="2505075" y="3636963"/>
            <a:ext cx="157163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2747" name="Line 22"/>
          <p:cNvSpPr>
            <a:spLocks noChangeShapeType="1"/>
          </p:cNvSpPr>
          <p:nvPr/>
        </p:nvSpPr>
        <p:spPr bwMode="auto">
          <a:xfrm>
            <a:off x="2746375" y="3656013"/>
            <a:ext cx="42863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1290" name="Group 44"/>
          <p:cNvGrpSpPr>
            <a:grpSpLocks/>
          </p:cNvGrpSpPr>
          <p:nvPr/>
        </p:nvGrpSpPr>
        <p:grpSpPr bwMode="auto">
          <a:xfrm>
            <a:off x="2855919" y="3771381"/>
            <a:ext cx="328359" cy="310623"/>
            <a:chOff x="-44" y="1473"/>
            <a:chExt cx="981" cy="1105"/>
          </a:xfrm>
        </p:grpSpPr>
        <p:pic>
          <p:nvPicPr>
            <p:cNvPr id="18137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8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91" name="Group 44"/>
          <p:cNvGrpSpPr>
            <a:grpSpLocks/>
          </p:cNvGrpSpPr>
          <p:nvPr/>
        </p:nvGrpSpPr>
        <p:grpSpPr bwMode="auto">
          <a:xfrm>
            <a:off x="2253389" y="3774775"/>
            <a:ext cx="328359" cy="310623"/>
            <a:chOff x="-44" y="1473"/>
            <a:chExt cx="981" cy="1105"/>
          </a:xfrm>
        </p:grpSpPr>
        <p:pic>
          <p:nvPicPr>
            <p:cNvPr id="18137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1292" name="Group 44"/>
          <p:cNvGrpSpPr>
            <a:grpSpLocks/>
          </p:cNvGrpSpPr>
          <p:nvPr/>
        </p:nvGrpSpPr>
        <p:grpSpPr bwMode="auto">
          <a:xfrm>
            <a:off x="2558293" y="3794453"/>
            <a:ext cx="328359" cy="310623"/>
            <a:chOff x="-44" y="1473"/>
            <a:chExt cx="981" cy="1105"/>
          </a:xfrm>
        </p:grpSpPr>
        <p:pic>
          <p:nvPicPr>
            <p:cNvPr id="18137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75" y="3508375"/>
            <a:ext cx="39211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2752" name="Line 20"/>
          <p:cNvSpPr>
            <a:spLocks noChangeShapeType="1"/>
          </p:cNvSpPr>
          <p:nvPr/>
        </p:nvSpPr>
        <p:spPr bwMode="auto">
          <a:xfrm flipH="1">
            <a:off x="3846513" y="3687763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27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150" y="3538538"/>
            <a:ext cx="392113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96" name="Group 44"/>
          <p:cNvGrpSpPr>
            <a:grpSpLocks/>
          </p:cNvGrpSpPr>
          <p:nvPr/>
        </p:nvGrpSpPr>
        <p:grpSpPr bwMode="auto">
          <a:xfrm>
            <a:off x="3941686" y="3547462"/>
            <a:ext cx="328359" cy="310623"/>
            <a:chOff x="-44" y="1473"/>
            <a:chExt cx="981" cy="1105"/>
          </a:xfrm>
        </p:grpSpPr>
        <p:pic>
          <p:nvPicPr>
            <p:cNvPr id="1813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3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727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2371725"/>
            <a:ext cx="53975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1298" name="Group 906"/>
          <p:cNvGrpSpPr>
            <a:grpSpLocks/>
          </p:cNvGrpSpPr>
          <p:nvPr/>
        </p:nvGrpSpPr>
        <p:grpSpPr bwMode="auto">
          <a:xfrm>
            <a:off x="3049940" y="1757677"/>
            <a:ext cx="211953" cy="373659"/>
            <a:chOff x="4140" y="429"/>
            <a:chExt cx="1425" cy="2396"/>
          </a:xfrm>
        </p:grpSpPr>
        <p:sp>
          <p:nvSpPr>
            <p:cNvPr id="18134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00" name="Rectangle 908"/>
            <p:cNvSpPr>
              <a:spLocks noChangeArrowheads="1"/>
            </p:cNvSpPr>
            <p:nvPr/>
          </p:nvSpPr>
          <p:spPr bwMode="auto">
            <a:xfrm>
              <a:off x="4202" y="427"/>
              <a:ext cx="1057" cy="2290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4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4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03" name="Rectangle 911"/>
            <p:cNvSpPr>
              <a:spLocks noChangeArrowheads="1"/>
            </p:cNvSpPr>
            <p:nvPr/>
          </p:nvSpPr>
          <p:spPr bwMode="auto">
            <a:xfrm>
              <a:off x="4212" y="692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4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829" name="AutoShape 913"/>
              <p:cNvSpPr>
                <a:spLocks noChangeArrowheads="1"/>
              </p:cNvSpPr>
              <p:nvPr/>
            </p:nvSpPr>
            <p:spPr bwMode="auto">
              <a:xfrm>
                <a:off x="610" y="2571"/>
                <a:ext cx="73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30" name="AutoShape 914"/>
              <p:cNvSpPr>
                <a:spLocks noChangeArrowheads="1"/>
              </p:cNvSpPr>
              <p:nvPr/>
            </p:nvSpPr>
            <p:spPr bwMode="auto">
              <a:xfrm>
                <a:off x="624" y="2591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05" name="Rectangle 915"/>
            <p:cNvSpPr>
              <a:spLocks noChangeArrowheads="1"/>
            </p:cNvSpPr>
            <p:nvPr/>
          </p:nvSpPr>
          <p:spPr bwMode="auto">
            <a:xfrm>
              <a:off x="4223" y="1017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4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2827" name="AutoShape 91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7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8" name="AutoShape 918"/>
              <p:cNvSpPr>
                <a:spLocks noChangeArrowheads="1"/>
              </p:cNvSpPr>
              <p:nvPr/>
            </p:nvSpPr>
            <p:spPr bwMode="auto">
              <a:xfrm>
                <a:off x="626" y="2582"/>
                <a:ext cx="706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0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598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08" name="Rectangle 920"/>
            <p:cNvSpPr>
              <a:spLocks noChangeArrowheads="1"/>
            </p:cNvSpPr>
            <p:nvPr/>
          </p:nvSpPr>
          <p:spPr bwMode="auto">
            <a:xfrm>
              <a:off x="4223" y="1659"/>
              <a:ext cx="598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51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2825" name="AutoShape 922"/>
              <p:cNvSpPr>
                <a:spLocks noChangeArrowheads="1"/>
              </p:cNvSpPr>
              <p:nvPr/>
            </p:nvSpPr>
            <p:spPr bwMode="auto">
              <a:xfrm>
                <a:off x="614" y="2569"/>
                <a:ext cx="73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6" name="AutoShape 923"/>
              <p:cNvSpPr>
                <a:spLocks noChangeArrowheads="1"/>
              </p:cNvSpPr>
              <p:nvPr/>
            </p:nvSpPr>
            <p:spPr bwMode="auto">
              <a:xfrm>
                <a:off x="628" y="2588"/>
                <a:ext cx="74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135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135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2823" name="AutoShape 926"/>
              <p:cNvSpPr>
                <a:spLocks noChangeArrowheads="1"/>
              </p:cNvSpPr>
              <p:nvPr/>
            </p:nvSpPr>
            <p:spPr bwMode="auto">
              <a:xfrm>
                <a:off x="609" y="2564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824" name="AutoShape 927"/>
              <p:cNvSpPr>
                <a:spLocks noChangeArrowheads="1"/>
              </p:cNvSpPr>
              <p:nvPr/>
            </p:nvSpPr>
            <p:spPr bwMode="auto">
              <a:xfrm>
                <a:off x="623" y="2584"/>
                <a:ext cx="705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812" name="Rectangle 928"/>
            <p:cNvSpPr>
              <a:spLocks noChangeArrowheads="1"/>
            </p:cNvSpPr>
            <p:nvPr/>
          </p:nvSpPr>
          <p:spPr bwMode="auto">
            <a:xfrm>
              <a:off x="5248" y="427"/>
              <a:ext cx="75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5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5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15" name="Oval 931"/>
            <p:cNvSpPr>
              <a:spLocks noChangeArrowheads="1"/>
            </p:cNvSpPr>
            <p:nvPr/>
          </p:nvSpPr>
          <p:spPr bwMode="auto">
            <a:xfrm>
              <a:off x="5514" y="2616"/>
              <a:ext cx="53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5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817" name="AutoShape 933"/>
            <p:cNvSpPr>
              <a:spLocks noChangeArrowheads="1"/>
            </p:cNvSpPr>
            <p:nvPr/>
          </p:nvSpPr>
          <p:spPr bwMode="auto">
            <a:xfrm>
              <a:off x="4138" y="2687"/>
              <a:ext cx="1206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18" name="AutoShape 934"/>
            <p:cNvSpPr>
              <a:spLocks noChangeArrowheads="1"/>
            </p:cNvSpPr>
            <p:nvPr/>
          </p:nvSpPr>
          <p:spPr bwMode="auto">
            <a:xfrm>
              <a:off x="4202" y="2717"/>
              <a:ext cx="1078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19" name="Oval 935"/>
            <p:cNvSpPr>
              <a:spLocks noChangeArrowheads="1"/>
            </p:cNvSpPr>
            <p:nvPr/>
          </p:nvSpPr>
          <p:spPr bwMode="auto">
            <a:xfrm>
              <a:off x="4308" y="2381"/>
              <a:ext cx="160" cy="15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0" name="Oval 936"/>
            <p:cNvSpPr>
              <a:spLocks noChangeArrowheads="1"/>
            </p:cNvSpPr>
            <p:nvPr/>
          </p:nvSpPr>
          <p:spPr bwMode="auto">
            <a:xfrm>
              <a:off x="4490" y="239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1" name="Oval 937"/>
            <p:cNvSpPr>
              <a:spLocks noChangeArrowheads="1"/>
            </p:cNvSpPr>
            <p:nvPr/>
          </p:nvSpPr>
          <p:spPr bwMode="auto">
            <a:xfrm>
              <a:off x="4661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822" name="Rectangle 938"/>
            <p:cNvSpPr>
              <a:spLocks noChangeArrowheads="1"/>
            </p:cNvSpPr>
            <p:nvPr/>
          </p:nvSpPr>
          <p:spPr bwMode="auto">
            <a:xfrm>
              <a:off x="5066" y="1832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81300" name="Group 906"/>
          <p:cNvGrpSpPr>
            <a:grpSpLocks/>
          </p:cNvGrpSpPr>
          <p:nvPr/>
        </p:nvGrpSpPr>
        <p:grpSpPr bwMode="auto">
          <a:xfrm>
            <a:off x="3398720" y="2086772"/>
            <a:ext cx="211953" cy="373659"/>
            <a:chOff x="4140" y="429"/>
            <a:chExt cx="1425" cy="2396"/>
          </a:xfrm>
        </p:grpSpPr>
        <p:sp>
          <p:nvSpPr>
            <p:cNvPr id="18130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0" name="Rectangle 908"/>
            <p:cNvSpPr>
              <a:spLocks noChangeArrowheads="1"/>
            </p:cNvSpPr>
            <p:nvPr/>
          </p:nvSpPr>
          <p:spPr bwMode="auto">
            <a:xfrm>
              <a:off x="4205" y="434"/>
              <a:ext cx="1046" cy="2280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0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0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63" name="Rectangle 911"/>
            <p:cNvSpPr>
              <a:spLocks noChangeArrowheads="1"/>
            </p:cNvSpPr>
            <p:nvPr/>
          </p:nvSpPr>
          <p:spPr bwMode="auto">
            <a:xfrm>
              <a:off x="4216" y="699"/>
              <a:ext cx="587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0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2789" name="AutoShape 91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9" cy="17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90" name="AutoShape 914"/>
              <p:cNvSpPr>
                <a:spLocks noChangeArrowheads="1"/>
              </p:cNvSpPr>
              <p:nvPr/>
            </p:nvSpPr>
            <p:spPr bwMode="auto">
              <a:xfrm>
                <a:off x="628" y="2588"/>
                <a:ext cx="693" cy="13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65" name="Rectangle 915"/>
            <p:cNvSpPr>
              <a:spLocks noChangeArrowheads="1"/>
            </p:cNvSpPr>
            <p:nvPr/>
          </p:nvSpPr>
          <p:spPr bwMode="auto">
            <a:xfrm>
              <a:off x="4226" y="1024"/>
              <a:ext cx="587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0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2787" name="AutoShape 917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9" cy="18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8" name="AutoShape 918"/>
              <p:cNvSpPr>
                <a:spLocks noChangeArrowheads="1"/>
              </p:cNvSpPr>
              <p:nvPr/>
            </p:nvSpPr>
            <p:spPr bwMode="auto">
              <a:xfrm>
                <a:off x="630" y="2589"/>
                <a:ext cx="693" cy="13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67" name="Rectangle 919"/>
            <p:cNvSpPr>
              <a:spLocks noChangeArrowheads="1"/>
            </p:cNvSpPr>
            <p:nvPr/>
          </p:nvSpPr>
          <p:spPr bwMode="auto">
            <a:xfrm>
              <a:off x="4216" y="1360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68" name="Rectangle 920"/>
            <p:cNvSpPr>
              <a:spLocks noChangeArrowheads="1"/>
            </p:cNvSpPr>
            <p:nvPr/>
          </p:nvSpPr>
          <p:spPr bwMode="auto">
            <a:xfrm>
              <a:off x="4226" y="1656"/>
              <a:ext cx="598" cy="5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1311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2785" name="AutoShape 922"/>
              <p:cNvSpPr>
                <a:spLocks noChangeArrowheads="1"/>
              </p:cNvSpPr>
              <p:nvPr/>
            </p:nvSpPr>
            <p:spPr bwMode="auto">
              <a:xfrm>
                <a:off x="618" y="2604"/>
                <a:ext cx="718" cy="10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6" name="AutoShape 923"/>
              <p:cNvSpPr>
                <a:spLocks noChangeArrowheads="1"/>
              </p:cNvSpPr>
              <p:nvPr/>
            </p:nvSpPr>
            <p:spPr bwMode="auto">
              <a:xfrm>
                <a:off x="632" y="2622"/>
                <a:ext cx="691" cy="6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131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131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2783" name="AutoShape 926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678" cy="17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2784" name="AutoShape 927"/>
              <p:cNvSpPr>
                <a:spLocks noChangeArrowheads="1"/>
              </p:cNvSpPr>
              <p:nvPr/>
            </p:nvSpPr>
            <p:spPr bwMode="auto">
              <a:xfrm>
                <a:off x="627" y="2591"/>
                <a:ext cx="651" cy="13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2772" name="Rectangle 928"/>
            <p:cNvSpPr>
              <a:spLocks noChangeArrowheads="1"/>
            </p:cNvSpPr>
            <p:nvPr/>
          </p:nvSpPr>
          <p:spPr bwMode="auto">
            <a:xfrm>
              <a:off x="5251" y="434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1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31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75" name="Oval 931"/>
            <p:cNvSpPr>
              <a:spLocks noChangeArrowheads="1"/>
            </p:cNvSpPr>
            <p:nvPr/>
          </p:nvSpPr>
          <p:spPr bwMode="auto">
            <a:xfrm>
              <a:off x="5518" y="2612"/>
              <a:ext cx="43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131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777" name="AutoShape 933"/>
            <p:cNvSpPr>
              <a:spLocks noChangeArrowheads="1"/>
            </p:cNvSpPr>
            <p:nvPr/>
          </p:nvSpPr>
          <p:spPr bwMode="auto">
            <a:xfrm>
              <a:off x="4141" y="2684"/>
              <a:ext cx="1195" cy="14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78" name="AutoShape 934"/>
            <p:cNvSpPr>
              <a:spLocks noChangeArrowheads="1"/>
            </p:cNvSpPr>
            <p:nvPr/>
          </p:nvSpPr>
          <p:spPr bwMode="auto">
            <a:xfrm>
              <a:off x="4205" y="2714"/>
              <a:ext cx="1067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79" name="Oval 935"/>
            <p:cNvSpPr>
              <a:spLocks noChangeArrowheads="1"/>
            </p:cNvSpPr>
            <p:nvPr/>
          </p:nvSpPr>
          <p:spPr bwMode="auto">
            <a:xfrm>
              <a:off x="4312" y="2389"/>
              <a:ext cx="14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0" name="Oval 936"/>
            <p:cNvSpPr>
              <a:spLocks noChangeArrowheads="1"/>
            </p:cNvSpPr>
            <p:nvPr/>
          </p:nvSpPr>
          <p:spPr bwMode="auto">
            <a:xfrm>
              <a:off x="4482" y="2389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i="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1" name="Oval 937"/>
            <p:cNvSpPr>
              <a:spLocks noChangeArrowheads="1"/>
            </p:cNvSpPr>
            <p:nvPr/>
          </p:nvSpPr>
          <p:spPr bwMode="auto">
            <a:xfrm>
              <a:off x="4664" y="2378"/>
              <a:ext cx="14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782" name="Rectangle 938"/>
            <p:cNvSpPr>
              <a:spLocks noChangeArrowheads="1"/>
            </p:cNvSpPr>
            <p:nvPr/>
          </p:nvSpPr>
          <p:spPr bwMode="auto">
            <a:xfrm>
              <a:off x="5059" y="1839"/>
              <a:ext cx="85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85725"/>
            <a:ext cx="7620000" cy="10572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VLANs (Smart Switches): </a:t>
            </a:r>
            <a:r>
              <a:rPr lang="en-US" dirty="0">
                <a:latin typeface="Gill Sans MT" charset="0"/>
                <a:cs typeface="+mj-cs"/>
              </a:rPr>
              <a:t>motivation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8413" y="1365250"/>
            <a:ext cx="3911600" cy="38957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000099"/>
                </a:solidFill>
                <a:latin typeface="Gill Sans MT" charset="0"/>
                <a:cs typeface="+mn-cs"/>
              </a:rPr>
              <a:t>consider</a:t>
            </a:r>
            <a:r>
              <a:rPr lang="en-US" i="1" dirty="0" smtClean="0">
                <a:latin typeface="Gill Sans MT" charset="0"/>
                <a:cs typeface="+mn-cs"/>
              </a:rPr>
              <a:t>:</a:t>
            </a:r>
            <a:endParaRPr lang="en-US" i="1" dirty="0">
              <a:latin typeface="Gill Sans MT" charset="0"/>
              <a:cs typeface="+mn-cs"/>
            </a:endParaRP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CS user moves office to EE, but wants </a:t>
            </a:r>
            <a:r>
              <a:rPr lang="en-US" sz="2400" dirty="0" smtClean="0">
                <a:latin typeface="Gill Sans MT" charset="0"/>
                <a:cs typeface="+mn-cs"/>
              </a:rPr>
              <a:t>connection </a:t>
            </a:r>
            <a:r>
              <a:rPr lang="en-US" sz="2400" dirty="0">
                <a:latin typeface="Gill Sans MT" charset="0"/>
                <a:cs typeface="+mn-cs"/>
              </a:rPr>
              <a:t>to CS switch?</a:t>
            </a:r>
          </a:p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single broadcast domain: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all layer-2 broadcast traffic (ARP, </a:t>
            </a:r>
            <a:r>
              <a:rPr lang="en-US" dirty="0" smtClean="0">
                <a:latin typeface="Gill Sans MT" charset="0"/>
              </a:rPr>
              <a:t>DHCP, unknown location of destination MAC address) must cross </a:t>
            </a:r>
            <a:r>
              <a:rPr lang="en-US" dirty="0">
                <a:latin typeface="Gill Sans MT" charset="0"/>
              </a:rPr>
              <a:t>entire LAN </a:t>
            </a:r>
            <a:endParaRPr lang="en-US" dirty="0" smtClean="0">
              <a:latin typeface="Gill Sans MT" charset="0"/>
            </a:endParaRPr>
          </a:p>
          <a:p>
            <a:pPr marL="681038" lvl="1" indent="-223838">
              <a:defRPr/>
            </a:pPr>
            <a:r>
              <a:rPr lang="en-US" dirty="0" smtClean="0">
                <a:latin typeface="Gill Sans MT" charset="0"/>
              </a:rPr>
              <a:t>security</a:t>
            </a:r>
            <a:r>
              <a:rPr lang="en-US" dirty="0">
                <a:latin typeface="Gill Sans MT" charset="0"/>
              </a:rPr>
              <a:t>/privacy, efficiency </a:t>
            </a:r>
            <a:r>
              <a:rPr lang="en-US" dirty="0" smtClean="0">
                <a:latin typeface="Gill Sans MT" charset="0"/>
              </a:rPr>
              <a:t>issues</a:t>
            </a:r>
            <a:endParaRPr lang="en-US" dirty="0">
              <a:latin typeface="Gill Sans MT" charset="0"/>
            </a:endParaRPr>
          </a:p>
          <a:p>
            <a:pPr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72711" name="Text Box 86"/>
          <p:cNvSpPr txBox="1">
            <a:spLocks noChangeArrowheads="1"/>
          </p:cNvSpPr>
          <p:nvPr/>
        </p:nvSpPr>
        <p:spPr bwMode="auto">
          <a:xfrm>
            <a:off x="346075" y="3976688"/>
            <a:ext cx="1019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Computer 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Science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2712" name="Text Box 87"/>
          <p:cNvSpPr txBox="1">
            <a:spLocks noChangeArrowheads="1"/>
          </p:cNvSpPr>
          <p:nvPr/>
        </p:nvSpPr>
        <p:spPr bwMode="auto">
          <a:xfrm>
            <a:off x="2009775" y="4227513"/>
            <a:ext cx="11414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Electrical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Engineering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2713" name="Text Box 88"/>
          <p:cNvSpPr txBox="1">
            <a:spLocks noChangeArrowheads="1"/>
          </p:cNvSpPr>
          <p:nvPr/>
        </p:nvSpPr>
        <p:spPr bwMode="auto">
          <a:xfrm>
            <a:off x="3500438" y="4068763"/>
            <a:ext cx="1139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Computer</a:t>
            </a:r>
          </a:p>
          <a:p>
            <a:pPr>
              <a:defRPr/>
            </a:pPr>
            <a:r>
              <a:rPr lang="en-US" sz="14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Engineering</a:t>
            </a:r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54" name="Group 347"/>
          <p:cNvGrpSpPr>
            <a:grpSpLocks/>
          </p:cNvGrpSpPr>
          <p:nvPr/>
        </p:nvGrpSpPr>
        <p:grpSpPr bwMode="auto">
          <a:xfrm>
            <a:off x="1620192" y="1815942"/>
            <a:ext cx="518892" cy="300522"/>
            <a:chOff x="1871277" y="1576300"/>
            <a:chExt cx="1128371" cy="437861"/>
          </a:xfrm>
        </p:grpSpPr>
        <p:sp>
          <p:nvSpPr>
            <p:cNvPr id="155" name="Oval 154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62" name="Straight Connector 161"/>
            <p:cNvCxnSpPr>
              <a:endCxn id="157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0E17C-F04C-204F-B64E-90798E92EEBF}" type="datetime1">
              <a:rPr lang="en-US" smtClean="0"/>
              <a:t>9/17/19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213"/>
          <p:cNvSpPr>
            <a:spLocks noChangeArrowheads="1"/>
          </p:cNvSpPr>
          <p:nvPr/>
        </p:nvSpPr>
        <p:spPr bwMode="auto">
          <a:xfrm>
            <a:off x="7543800" y="210502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3736" name="Rectangle 212"/>
          <p:cNvSpPr>
            <a:spLocks noChangeArrowheads="1"/>
          </p:cNvSpPr>
          <p:nvPr/>
        </p:nvSpPr>
        <p:spPr bwMode="auto">
          <a:xfrm>
            <a:off x="5470525" y="188912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37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3465464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VLANs</a:t>
            </a:r>
          </a:p>
        </p:txBody>
      </p:sp>
      <p:sp>
        <p:nvSpPr>
          <p:cNvPr id="737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152400"/>
            <a:ext cx="4267200" cy="1371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port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-based VLAN: </a:t>
            </a:r>
            <a:r>
              <a:rPr lang="en-US" sz="2400" dirty="0">
                <a:latin typeface="Gill Sans MT" charset="0"/>
                <a:cs typeface="+mn-cs"/>
              </a:rPr>
              <a:t>switch ports grouped (by switch management software) so that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single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physical switch ……</a:t>
            </a:r>
          </a:p>
          <a:p>
            <a:pPr>
              <a:defRPr/>
            </a:pPr>
            <a:endParaRPr lang="en-US" sz="2000" dirty="0">
              <a:latin typeface="Gill Sans MT" charset="0"/>
              <a:cs typeface="+mn-cs"/>
            </a:endParaRPr>
          </a:p>
        </p:txBody>
      </p:sp>
      <p:sp>
        <p:nvSpPr>
          <p:cNvPr id="73739" name="Text Box 85"/>
          <p:cNvSpPr txBox="1">
            <a:spLocks noChangeArrowheads="1"/>
          </p:cNvSpPr>
          <p:nvPr/>
        </p:nvSpPr>
        <p:spPr bwMode="auto">
          <a:xfrm>
            <a:off x="681038" y="2265363"/>
            <a:ext cx="2944812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switch(es) supporting VLAN capabilities can be configured to define multiple </a:t>
            </a:r>
            <a:r>
              <a:rPr lang="en-US" sz="2200" b="1" u="sng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virtual</a:t>
            </a:r>
            <a:r>
              <a:rPr lang="en-US" sz="2200" i="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200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LANS over single physical LAN infrastructure.</a:t>
            </a:r>
          </a:p>
        </p:txBody>
      </p:sp>
      <p:sp>
        <p:nvSpPr>
          <p:cNvPr id="73740" name="Rectangle 86"/>
          <p:cNvSpPr>
            <a:spLocks noChangeArrowheads="1"/>
          </p:cNvSpPr>
          <p:nvPr/>
        </p:nvSpPr>
        <p:spPr bwMode="auto">
          <a:xfrm>
            <a:off x="482600" y="1919288"/>
            <a:ext cx="3216275" cy="2813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3741" name="Text Box 87"/>
          <p:cNvSpPr txBox="1">
            <a:spLocks noChangeArrowheads="1"/>
          </p:cNvSpPr>
          <p:nvPr/>
        </p:nvSpPr>
        <p:spPr bwMode="auto">
          <a:xfrm>
            <a:off x="642938" y="1543050"/>
            <a:ext cx="1836737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Virtual Local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Area Network</a:t>
            </a:r>
          </a:p>
        </p:txBody>
      </p:sp>
      <p:sp>
        <p:nvSpPr>
          <p:cNvPr id="182282" name="Rectangle 80"/>
          <p:cNvSpPr>
            <a:spLocks noChangeArrowheads="1"/>
          </p:cNvSpPr>
          <p:nvPr/>
        </p:nvSpPr>
        <p:spPr bwMode="auto">
          <a:xfrm>
            <a:off x="5462588" y="2098675"/>
            <a:ext cx="290512" cy="2428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3" name="Rectangle 77"/>
          <p:cNvSpPr>
            <a:spLocks noChangeArrowheads="1"/>
          </p:cNvSpPr>
          <p:nvPr/>
        </p:nvSpPr>
        <p:spPr bwMode="auto">
          <a:xfrm>
            <a:off x="7534275" y="1879600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4" name="Rectangle 76"/>
          <p:cNvSpPr>
            <a:spLocks noChangeArrowheads="1"/>
          </p:cNvSpPr>
          <p:nvPr/>
        </p:nvSpPr>
        <p:spPr bwMode="auto">
          <a:xfrm>
            <a:off x="6643688" y="1884363"/>
            <a:ext cx="890587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5" name="Rectangle 75"/>
          <p:cNvSpPr>
            <a:spLocks noChangeArrowheads="1"/>
          </p:cNvSpPr>
          <p:nvPr/>
        </p:nvSpPr>
        <p:spPr bwMode="auto">
          <a:xfrm>
            <a:off x="5748338" y="1884363"/>
            <a:ext cx="900112" cy="4524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6" name="Rectangle 2"/>
          <p:cNvSpPr>
            <a:spLocks noChangeArrowheads="1"/>
          </p:cNvSpPr>
          <p:nvPr/>
        </p:nvSpPr>
        <p:spPr bwMode="auto">
          <a:xfrm>
            <a:off x="5462588" y="187642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87" name="Line 3"/>
          <p:cNvSpPr>
            <a:spLocks noChangeShapeType="1"/>
          </p:cNvSpPr>
          <p:nvPr/>
        </p:nvSpPr>
        <p:spPr bwMode="auto">
          <a:xfrm>
            <a:off x="5464175" y="209232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88" name="Text Box 6"/>
          <p:cNvSpPr txBox="1">
            <a:spLocks noChangeArrowheads="1"/>
          </p:cNvSpPr>
          <p:nvPr/>
        </p:nvSpPr>
        <p:spPr bwMode="auto">
          <a:xfrm>
            <a:off x="5380038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2289" name="Line 7"/>
          <p:cNvSpPr>
            <a:spLocks noChangeShapeType="1"/>
          </p:cNvSpPr>
          <p:nvPr/>
        </p:nvSpPr>
        <p:spPr bwMode="auto">
          <a:xfrm>
            <a:off x="66436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0" name="AutoShape 8"/>
          <p:cNvSpPr>
            <a:spLocks noChangeArrowheads="1"/>
          </p:cNvSpPr>
          <p:nvPr/>
        </p:nvSpPr>
        <p:spPr bwMode="auto">
          <a:xfrm>
            <a:off x="5434013" y="161766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291" name="Freeform 9"/>
          <p:cNvSpPr>
            <a:spLocks/>
          </p:cNvSpPr>
          <p:nvPr/>
        </p:nvSpPr>
        <p:spPr bwMode="auto">
          <a:xfrm>
            <a:off x="7837488" y="162083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2" name="Freeform 10"/>
          <p:cNvSpPr>
            <a:spLocks/>
          </p:cNvSpPr>
          <p:nvPr/>
        </p:nvSpPr>
        <p:spPr bwMode="auto">
          <a:xfrm>
            <a:off x="5835650" y="166528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3" name="Freeform 11"/>
          <p:cNvSpPr>
            <a:spLocks/>
          </p:cNvSpPr>
          <p:nvPr/>
        </p:nvSpPr>
        <p:spPr bwMode="auto">
          <a:xfrm>
            <a:off x="6308725" y="166528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4" name="Line 17"/>
          <p:cNvSpPr>
            <a:spLocks noChangeShapeType="1"/>
          </p:cNvSpPr>
          <p:nvPr/>
        </p:nvSpPr>
        <p:spPr bwMode="auto">
          <a:xfrm>
            <a:off x="72437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5" name="Line 18"/>
          <p:cNvSpPr>
            <a:spLocks noChangeShapeType="1"/>
          </p:cNvSpPr>
          <p:nvPr/>
        </p:nvSpPr>
        <p:spPr bwMode="auto">
          <a:xfrm>
            <a:off x="60436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6" name="Line 21"/>
          <p:cNvSpPr>
            <a:spLocks noChangeShapeType="1"/>
          </p:cNvSpPr>
          <p:nvPr/>
        </p:nvSpPr>
        <p:spPr bwMode="auto">
          <a:xfrm>
            <a:off x="5753100" y="18780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7" name="Line 22"/>
          <p:cNvSpPr>
            <a:spLocks noChangeShapeType="1"/>
          </p:cNvSpPr>
          <p:nvPr/>
        </p:nvSpPr>
        <p:spPr bwMode="auto">
          <a:xfrm>
            <a:off x="546258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8" name="Line 23"/>
          <p:cNvSpPr>
            <a:spLocks noChangeShapeType="1"/>
          </p:cNvSpPr>
          <p:nvPr/>
        </p:nvSpPr>
        <p:spPr bwMode="auto">
          <a:xfrm>
            <a:off x="6324600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299" name="Line 24"/>
          <p:cNvSpPr>
            <a:spLocks noChangeShapeType="1"/>
          </p:cNvSpPr>
          <p:nvPr/>
        </p:nvSpPr>
        <p:spPr bwMode="auto">
          <a:xfrm>
            <a:off x="6948488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0" name="Line 25"/>
          <p:cNvSpPr>
            <a:spLocks noChangeShapeType="1"/>
          </p:cNvSpPr>
          <p:nvPr/>
        </p:nvSpPr>
        <p:spPr bwMode="auto">
          <a:xfrm>
            <a:off x="7539038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1" name="Text Box 26"/>
          <p:cNvSpPr txBox="1">
            <a:spLocks noChangeArrowheads="1"/>
          </p:cNvSpPr>
          <p:nvPr/>
        </p:nvSpPr>
        <p:spPr bwMode="auto">
          <a:xfrm>
            <a:off x="6261100" y="20447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2302" name="Text Box 27"/>
          <p:cNvSpPr txBox="1">
            <a:spLocks noChangeArrowheads="1"/>
          </p:cNvSpPr>
          <p:nvPr/>
        </p:nvSpPr>
        <p:spPr bwMode="auto">
          <a:xfrm>
            <a:off x="6580188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2303" name="Text Box 28"/>
          <p:cNvSpPr txBox="1">
            <a:spLocks noChangeArrowheads="1"/>
          </p:cNvSpPr>
          <p:nvPr/>
        </p:nvSpPr>
        <p:spPr bwMode="auto">
          <a:xfrm>
            <a:off x="7456488" y="204946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  <p:sp>
        <p:nvSpPr>
          <p:cNvPr id="182304" name="Text Box 29"/>
          <p:cNvSpPr txBox="1">
            <a:spLocks noChangeArrowheads="1"/>
          </p:cNvSpPr>
          <p:nvPr/>
        </p:nvSpPr>
        <p:spPr bwMode="auto">
          <a:xfrm>
            <a:off x="6561138" y="204946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2305" name="Text Box 30"/>
          <p:cNvSpPr txBox="1">
            <a:spLocks noChangeArrowheads="1"/>
          </p:cNvSpPr>
          <p:nvPr/>
        </p:nvSpPr>
        <p:spPr bwMode="auto">
          <a:xfrm>
            <a:off x="5389563" y="203517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2306" name="Text Box 57"/>
          <p:cNvSpPr txBox="1">
            <a:spLocks noChangeArrowheads="1"/>
          </p:cNvSpPr>
          <p:nvPr/>
        </p:nvSpPr>
        <p:spPr bwMode="auto">
          <a:xfrm>
            <a:off x="6256338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2307" name="Line 61"/>
          <p:cNvSpPr>
            <a:spLocks noChangeShapeType="1"/>
          </p:cNvSpPr>
          <p:nvPr/>
        </p:nvSpPr>
        <p:spPr bwMode="auto">
          <a:xfrm flipH="1">
            <a:off x="4702175" y="2211388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8" name="Line 62"/>
          <p:cNvSpPr>
            <a:spLocks noChangeShapeType="1"/>
          </p:cNvSpPr>
          <p:nvPr/>
        </p:nvSpPr>
        <p:spPr bwMode="auto">
          <a:xfrm flipH="1">
            <a:off x="5087938" y="221138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09" name="Line 63"/>
          <p:cNvSpPr>
            <a:spLocks noChangeShapeType="1"/>
          </p:cNvSpPr>
          <p:nvPr/>
        </p:nvSpPr>
        <p:spPr bwMode="auto">
          <a:xfrm flipH="1">
            <a:off x="5807075" y="222726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0" name="Text Box 64"/>
          <p:cNvSpPr txBox="1">
            <a:spLocks noChangeArrowheads="1"/>
          </p:cNvSpPr>
          <p:nvPr/>
        </p:nvSpPr>
        <p:spPr bwMode="auto">
          <a:xfrm>
            <a:off x="7527925" y="25892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2311" name="Line 69"/>
          <p:cNvSpPr>
            <a:spLocks noChangeShapeType="1"/>
          </p:cNvSpPr>
          <p:nvPr/>
        </p:nvSpPr>
        <p:spPr bwMode="auto">
          <a:xfrm>
            <a:off x="6815138" y="221456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2" name="Line 70"/>
          <p:cNvSpPr>
            <a:spLocks noChangeShapeType="1"/>
          </p:cNvSpPr>
          <p:nvPr/>
        </p:nvSpPr>
        <p:spPr bwMode="auto">
          <a:xfrm>
            <a:off x="6805613" y="201295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3" name="Line 71"/>
          <p:cNvSpPr>
            <a:spLocks noChangeShapeType="1"/>
          </p:cNvSpPr>
          <p:nvPr/>
        </p:nvSpPr>
        <p:spPr bwMode="auto">
          <a:xfrm>
            <a:off x="7661275" y="195738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2314" name="Text Box 72"/>
          <p:cNvSpPr txBox="1">
            <a:spLocks noChangeArrowheads="1"/>
          </p:cNvSpPr>
          <p:nvPr/>
        </p:nvSpPr>
        <p:spPr bwMode="auto">
          <a:xfrm>
            <a:off x="4692650" y="3132138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2315" name="Text Box 73"/>
          <p:cNvSpPr txBox="1">
            <a:spLocks noChangeArrowheads="1"/>
          </p:cNvSpPr>
          <p:nvPr/>
        </p:nvSpPr>
        <p:spPr bwMode="auto">
          <a:xfrm>
            <a:off x="6854825" y="3119438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2316" name="Text Box 74"/>
          <p:cNvSpPr txBox="1">
            <a:spLocks noChangeArrowheads="1"/>
          </p:cNvSpPr>
          <p:nvPr/>
        </p:nvSpPr>
        <p:spPr bwMode="auto">
          <a:xfrm>
            <a:off x="7451725" y="182562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2317" name="Oval 81"/>
          <p:cNvSpPr>
            <a:spLocks noChangeArrowheads="1"/>
          </p:cNvSpPr>
          <p:nvPr/>
        </p:nvSpPr>
        <p:spPr bwMode="auto">
          <a:xfrm>
            <a:off x="5578475" y="2190750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18" name="Oval 82"/>
          <p:cNvSpPr>
            <a:spLocks noChangeArrowheads="1"/>
          </p:cNvSpPr>
          <p:nvPr/>
        </p:nvSpPr>
        <p:spPr bwMode="auto">
          <a:xfrm>
            <a:off x="5870575" y="21875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19" name="Oval 83"/>
          <p:cNvSpPr>
            <a:spLocks noChangeArrowheads="1"/>
          </p:cNvSpPr>
          <p:nvPr/>
        </p:nvSpPr>
        <p:spPr bwMode="auto">
          <a:xfrm>
            <a:off x="6457950" y="219233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0" name="Oval 84"/>
          <p:cNvSpPr>
            <a:spLocks noChangeArrowheads="1"/>
          </p:cNvSpPr>
          <p:nvPr/>
        </p:nvSpPr>
        <p:spPr bwMode="auto">
          <a:xfrm>
            <a:off x="6789738" y="218916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1" name="Oval 85"/>
          <p:cNvSpPr>
            <a:spLocks noChangeArrowheads="1"/>
          </p:cNvSpPr>
          <p:nvPr/>
        </p:nvSpPr>
        <p:spPr bwMode="auto">
          <a:xfrm>
            <a:off x="6777038" y="197485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2" name="Oval 86"/>
          <p:cNvSpPr>
            <a:spLocks noChangeArrowheads="1"/>
          </p:cNvSpPr>
          <p:nvPr/>
        </p:nvSpPr>
        <p:spPr bwMode="auto">
          <a:xfrm>
            <a:off x="7651750" y="19716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23" name="Text Box 45"/>
          <p:cNvSpPr txBox="1">
            <a:spLocks noChangeArrowheads="1"/>
          </p:cNvSpPr>
          <p:nvPr/>
        </p:nvSpPr>
        <p:spPr bwMode="auto">
          <a:xfrm>
            <a:off x="5241925" y="255587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grpSp>
        <p:nvGrpSpPr>
          <p:cNvPr id="182324" name="Group 44"/>
          <p:cNvGrpSpPr>
            <a:grpSpLocks/>
          </p:cNvGrpSpPr>
          <p:nvPr/>
        </p:nvGrpSpPr>
        <p:grpSpPr bwMode="auto">
          <a:xfrm>
            <a:off x="4165600" y="2397125"/>
            <a:ext cx="609600" cy="558800"/>
            <a:chOff x="-44" y="1473"/>
            <a:chExt cx="981" cy="1105"/>
          </a:xfrm>
        </p:grpSpPr>
        <p:pic>
          <p:nvPicPr>
            <p:cNvPr id="18241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5" name="Group 44"/>
          <p:cNvGrpSpPr>
            <a:grpSpLocks/>
          </p:cNvGrpSpPr>
          <p:nvPr/>
        </p:nvGrpSpPr>
        <p:grpSpPr bwMode="auto">
          <a:xfrm>
            <a:off x="4694238" y="2489200"/>
            <a:ext cx="609600" cy="558800"/>
            <a:chOff x="-44" y="1473"/>
            <a:chExt cx="981" cy="1105"/>
          </a:xfrm>
        </p:grpSpPr>
        <p:pic>
          <p:nvPicPr>
            <p:cNvPr id="182412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3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6" name="Group 44"/>
          <p:cNvGrpSpPr>
            <a:grpSpLocks/>
          </p:cNvGrpSpPr>
          <p:nvPr/>
        </p:nvGrpSpPr>
        <p:grpSpPr bwMode="auto">
          <a:xfrm>
            <a:off x="5414963" y="2509838"/>
            <a:ext cx="609600" cy="558800"/>
            <a:chOff x="-44" y="1473"/>
            <a:chExt cx="981" cy="1105"/>
          </a:xfrm>
        </p:grpSpPr>
        <p:pic>
          <p:nvPicPr>
            <p:cNvPr id="182410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11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7" name="Group 44"/>
          <p:cNvGrpSpPr>
            <a:grpSpLocks/>
          </p:cNvGrpSpPr>
          <p:nvPr/>
        </p:nvGrpSpPr>
        <p:grpSpPr bwMode="auto">
          <a:xfrm>
            <a:off x="6430963" y="2530475"/>
            <a:ext cx="609600" cy="558800"/>
            <a:chOff x="-44" y="1473"/>
            <a:chExt cx="981" cy="1105"/>
          </a:xfrm>
        </p:grpSpPr>
        <p:pic>
          <p:nvPicPr>
            <p:cNvPr id="182408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9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8" name="Group 44"/>
          <p:cNvGrpSpPr>
            <a:grpSpLocks/>
          </p:cNvGrpSpPr>
          <p:nvPr/>
        </p:nvGrpSpPr>
        <p:grpSpPr bwMode="auto">
          <a:xfrm>
            <a:off x="6938963" y="2540000"/>
            <a:ext cx="609600" cy="558800"/>
            <a:chOff x="-44" y="1473"/>
            <a:chExt cx="981" cy="1105"/>
          </a:xfrm>
        </p:grpSpPr>
        <p:pic>
          <p:nvPicPr>
            <p:cNvPr id="182406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7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2329" name="Group 44"/>
          <p:cNvGrpSpPr>
            <a:grpSpLocks/>
          </p:cNvGrpSpPr>
          <p:nvPr/>
        </p:nvGrpSpPr>
        <p:grpSpPr bwMode="auto">
          <a:xfrm>
            <a:off x="7802563" y="2357438"/>
            <a:ext cx="609600" cy="558800"/>
            <a:chOff x="-44" y="1473"/>
            <a:chExt cx="981" cy="1105"/>
          </a:xfrm>
        </p:grpSpPr>
        <p:pic>
          <p:nvPicPr>
            <p:cNvPr id="18240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240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02075" y="3695700"/>
            <a:ext cx="5334000" cy="2593975"/>
            <a:chOff x="3902075" y="3695700"/>
            <a:chExt cx="5334289" cy="2593975"/>
          </a:xfrm>
        </p:grpSpPr>
        <p:sp>
          <p:nvSpPr>
            <p:cNvPr id="182332" name="Cloud"/>
            <p:cNvSpPr>
              <a:spLocks noChangeAspect="1" noEditPoints="1" noChangeArrowheads="1"/>
            </p:cNvSpPr>
            <p:nvPr/>
          </p:nvSpPr>
          <p:spPr bwMode="auto">
            <a:xfrm>
              <a:off x="4560888" y="4090988"/>
              <a:ext cx="4516437" cy="1214437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62 h 21600"/>
                <a:gd name="T14" fmla="*/ 17087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734" name="Rectangle 263"/>
            <p:cNvSpPr>
              <a:spLocks noChangeArrowheads="1"/>
            </p:cNvSpPr>
            <p:nvPr/>
          </p:nvSpPr>
          <p:spPr bwMode="auto">
            <a:xfrm>
              <a:off x="5135630" y="4583113"/>
              <a:ext cx="269890" cy="204787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73735" name="Rectangle 262"/>
            <p:cNvSpPr>
              <a:spLocks noChangeArrowheads="1"/>
            </p:cNvSpPr>
            <p:nvPr/>
          </p:nvSpPr>
          <p:spPr bwMode="auto">
            <a:xfrm>
              <a:off x="8064726" y="4811713"/>
              <a:ext cx="279415" cy="2381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182335" name="Line 61"/>
            <p:cNvSpPr>
              <a:spLocks noChangeShapeType="1"/>
            </p:cNvSpPr>
            <p:nvPr/>
          </p:nvSpPr>
          <p:spPr bwMode="auto">
            <a:xfrm flipH="1">
              <a:off x="4364038" y="4911725"/>
              <a:ext cx="901700" cy="279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6" name="Line 62"/>
            <p:cNvSpPr>
              <a:spLocks noChangeShapeType="1"/>
            </p:cNvSpPr>
            <p:nvPr/>
          </p:nvSpPr>
          <p:spPr bwMode="auto">
            <a:xfrm flipH="1">
              <a:off x="4749800" y="4911725"/>
              <a:ext cx="806450" cy="419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7" name="Line 63"/>
            <p:cNvSpPr>
              <a:spLocks noChangeShapeType="1"/>
            </p:cNvSpPr>
            <p:nvPr/>
          </p:nvSpPr>
          <p:spPr bwMode="auto">
            <a:xfrm flipH="1">
              <a:off x="5468938" y="4921250"/>
              <a:ext cx="684212" cy="3667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38" name="Text Box 72"/>
            <p:cNvSpPr txBox="1">
              <a:spLocks noChangeArrowheads="1"/>
            </p:cNvSpPr>
            <p:nvPr/>
          </p:nvSpPr>
          <p:spPr bwMode="auto">
            <a:xfrm>
              <a:off x="4354513" y="5832475"/>
              <a:ext cx="165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Electrical Engineering</a:t>
              </a:r>
            </a:p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(VLAN ports 1-8)</a:t>
              </a:r>
            </a:p>
          </p:txBody>
        </p:sp>
        <p:sp>
          <p:nvSpPr>
            <p:cNvPr id="182339" name="Text Box 45"/>
            <p:cNvSpPr txBox="1">
              <a:spLocks noChangeArrowheads="1"/>
            </p:cNvSpPr>
            <p:nvPr/>
          </p:nvSpPr>
          <p:spPr bwMode="auto">
            <a:xfrm>
              <a:off x="4903788" y="5256213"/>
              <a:ext cx="4127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…</a:t>
              </a:r>
            </a:p>
          </p:txBody>
        </p:sp>
        <p:grpSp>
          <p:nvGrpSpPr>
            <p:cNvPr id="182340" name="Group 186"/>
            <p:cNvGrpSpPr>
              <a:grpSpLocks/>
            </p:cNvGrpSpPr>
            <p:nvPr/>
          </p:nvGrpSpPr>
          <p:grpSpPr bwMode="auto">
            <a:xfrm>
              <a:off x="5041900" y="4316413"/>
              <a:ext cx="1684338" cy="738187"/>
              <a:chOff x="3479" y="2610"/>
              <a:chExt cx="1061" cy="465"/>
            </a:xfrm>
          </p:grpSpPr>
          <p:sp>
            <p:nvSpPr>
              <p:cNvPr id="182385" name="Rectangle 80"/>
              <p:cNvSpPr>
                <a:spLocks noChangeArrowheads="1"/>
              </p:cNvSpPr>
              <p:nvPr/>
            </p:nvSpPr>
            <p:spPr bwMode="auto">
              <a:xfrm>
                <a:off x="3531" y="2914"/>
                <a:ext cx="183" cy="153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6" name="Rectangle 75"/>
              <p:cNvSpPr>
                <a:spLocks noChangeArrowheads="1"/>
              </p:cNvSpPr>
              <p:nvPr/>
            </p:nvSpPr>
            <p:spPr bwMode="auto">
              <a:xfrm>
                <a:off x="3711" y="2779"/>
                <a:ext cx="567" cy="285"/>
              </a:xfrm>
              <a:prstGeom prst="rect">
                <a:avLst/>
              </a:prstGeom>
              <a:solidFill>
                <a:srgbClr val="00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7" name="Rectangle 2"/>
              <p:cNvSpPr>
                <a:spLocks noChangeArrowheads="1"/>
              </p:cNvSpPr>
              <p:nvPr/>
            </p:nvSpPr>
            <p:spPr bwMode="auto">
              <a:xfrm>
                <a:off x="3531" y="2774"/>
                <a:ext cx="745" cy="29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88" name="Line 3"/>
              <p:cNvSpPr>
                <a:spLocks noChangeShapeType="1"/>
              </p:cNvSpPr>
              <p:nvPr/>
            </p:nvSpPr>
            <p:spPr bwMode="auto">
              <a:xfrm>
                <a:off x="3532" y="2910"/>
                <a:ext cx="74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89" name="Text Box 6"/>
              <p:cNvSpPr txBox="1">
                <a:spLocks noChangeArrowheads="1"/>
              </p:cNvSpPr>
              <p:nvPr/>
            </p:nvSpPr>
            <p:spPr bwMode="auto">
              <a:xfrm>
                <a:off x="3479" y="2748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82390" name="AutoShape 8"/>
              <p:cNvSpPr>
                <a:spLocks noChangeArrowheads="1"/>
              </p:cNvSpPr>
              <p:nvPr/>
            </p:nvSpPr>
            <p:spPr bwMode="auto">
              <a:xfrm>
                <a:off x="3513" y="2611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91" name="Freeform 10"/>
              <p:cNvSpPr>
                <a:spLocks/>
              </p:cNvSpPr>
              <p:nvPr/>
            </p:nvSpPr>
            <p:spPr bwMode="auto">
              <a:xfrm>
                <a:off x="3628" y="2639"/>
                <a:ext cx="746" cy="105"/>
              </a:xfrm>
              <a:custGeom>
                <a:avLst/>
                <a:gdLst>
                  <a:gd name="T0" fmla="*/ 0 w 678"/>
                  <a:gd name="T1" fmla="*/ 83 h 110"/>
                  <a:gd name="T2" fmla="*/ 263 w 678"/>
                  <a:gd name="T3" fmla="*/ 82 h 110"/>
                  <a:gd name="T4" fmla="*/ 1007 w 678"/>
                  <a:gd name="T5" fmla="*/ 0 h 110"/>
                  <a:gd name="T6" fmla="*/ 120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2" name="Line 18"/>
              <p:cNvSpPr>
                <a:spLocks noChangeShapeType="1"/>
              </p:cNvSpPr>
              <p:nvPr/>
            </p:nvSpPr>
            <p:spPr bwMode="auto">
              <a:xfrm>
                <a:off x="3897" y="2777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3" name="Line 21"/>
              <p:cNvSpPr>
                <a:spLocks noChangeShapeType="1"/>
              </p:cNvSpPr>
              <p:nvPr/>
            </p:nvSpPr>
            <p:spPr bwMode="auto">
              <a:xfrm>
                <a:off x="3714" y="2775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4" name="Line 22"/>
              <p:cNvSpPr>
                <a:spLocks noChangeShapeType="1"/>
              </p:cNvSpPr>
              <p:nvPr/>
            </p:nvSpPr>
            <p:spPr bwMode="auto">
              <a:xfrm>
                <a:off x="3531" y="2783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5" name="Line 23"/>
              <p:cNvSpPr>
                <a:spLocks noChangeShapeType="1"/>
              </p:cNvSpPr>
              <p:nvPr/>
            </p:nvSpPr>
            <p:spPr bwMode="auto">
              <a:xfrm>
                <a:off x="4074" y="2780"/>
                <a:ext cx="0" cy="2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96" name="Text Box 26"/>
              <p:cNvSpPr txBox="1">
                <a:spLocks noChangeArrowheads="1"/>
              </p:cNvSpPr>
              <p:nvPr/>
            </p:nvSpPr>
            <p:spPr bwMode="auto">
              <a:xfrm>
                <a:off x="4034" y="2880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182397" name="Text Box 30"/>
              <p:cNvSpPr txBox="1">
                <a:spLocks noChangeArrowheads="1"/>
              </p:cNvSpPr>
              <p:nvPr/>
            </p:nvSpPr>
            <p:spPr bwMode="auto">
              <a:xfrm>
                <a:off x="3485" y="2874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82398" name="Text Box 57"/>
              <p:cNvSpPr txBox="1">
                <a:spLocks noChangeArrowheads="1"/>
              </p:cNvSpPr>
              <p:nvPr/>
            </p:nvSpPr>
            <p:spPr bwMode="auto">
              <a:xfrm>
                <a:off x="4031" y="2745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000000"/>
                    </a:solidFill>
                    <a:latin typeface="Arial" charset="0"/>
                  </a:rPr>
                  <a:t>7</a:t>
                </a:r>
              </a:p>
            </p:txBody>
          </p:sp>
          <p:sp>
            <p:nvSpPr>
              <p:cNvPr id="182399" name="Oval 81"/>
              <p:cNvSpPr>
                <a:spLocks noChangeArrowheads="1"/>
              </p:cNvSpPr>
              <p:nvPr/>
            </p:nvSpPr>
            <p:spPr bwMode="auto">
              <a:xfrm>
                <a:off x="3604" y="2972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0" name="Oval 82"/>
              <p:cNvSpPr>
                <a:spLocks noChangeArrowheads="1"/>
              </p:cNvSpPr>
              <p:nvPr/>
            </p:nvSpPr>
            <p:spPr bwMode="auto">
              <a:xfrm>
                <a:off x="3788" y="2970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1" name="Oval 83"/>
              <p:cNvSpPr>
                <a:spLocks noChangeArrowheads="1"/>
              </p:cNvSpPr>
              <p:nvPr/>
            </p:nvSpPr>
            <p:spPr bwMode="auto">
              <a:xfrm>
                <a:off x="4158" y="2973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402" name="Freeform 10"/>
              <p:cNvSpPr>
                <a:spLocks/>
              </p:cNvSpPr>
              <p:nvPr/>
            </p:nvSpPr>
            <p:spPr bwMode="auto">
              <a:xfrm flipV="1">
                <a:off x="3754" y="2639"/>
                <a:ext cx="550" cy="105"/>
              </a:xfrm>
              <a:custGeom>
                <a:avLst/>
                <a:gdLst>
                  <a:gd name="T0" fmla="*/ 0 w 678"/>
                  <a:gd name="T1" fmla="*/ 83 h 110"/>
                  <a:gd name="T2" fmla="*/ 42 w 678"/>
                  <a:gd name="T3" fmla="*/ 82 h 110"/>
                  <a:gd name="T4" fmla="*/ 162 w 678"/>
                  <a:gd name="T5" fmla="*/ 0 h 110"/>
                  <a:gd name="T6" fmla="*/ 193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/>
              <a:lstStyle/>
              <a:p>
                <a:endParaRPr lang="en-US" dirty="0"/>
              </a:p>
            </p:txBody>
          </p:sp>
          <p:sp>
            <p:nvSpPr>
              <p:cNvPr id="182403" name="Freeform 185"/>
              <p:cNvSpPr>
                <a:spLocks/>
              </p:cNvSpPr>
              <p:nvPr/>
            </p:nvSpPr>
            <p:spPr bwMode="auto">
              <a:xfrm>
                <a:off x="4274" y="2610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41" name="Group 210"/>
            <p:cNvGrpSpPr>
              <a:grpSpLocks/>
            </p:cNvGrpSpPr>
            <p:nvPr/>
          </p:nvGrpSpPr>
          <p:grpSpPr bwMode="auto">
            <a:xfrm>
              <a:off x="7080250" y="4318000"/>
              <a:ext cx="1698625" cy="742950"/>
              <a:chOff x="1003" y="3585"/>
              <a:chExt cx="1070" cy="468"/>
            </a:xfrm>
          </p:grpSpPr>
          <p:grpSp>
            <p:nvGrpSpPr>
              <p:cNvPr id="182366" name="Group 207"/>
              <p:cNvGrpSpPr>
                <a:grpSpLocks/>
              </p:cNvGrpSpPr>
              <p:nvPr/>
            </p:nvGrpSpPr>
            <p:grpSpPr bwMode="auto">
              <a:xfrm>
                <a:off x="1003" y="3723"/>
                <a:ext cx="796" cy="330"/>
                <a:chOff x="2444" y="3759"/>
                <a:chExt cx="796" cy="330"/>
              </a:xfrm>
            </p:grpSpPr>
            <p:sp>
              <p:nvSpPr>
                <p:cNvPr id="182373" name="Rectangle 77"/>
                <p:cNvSpPr>
                  <a:spLocks noChangeArrowheads="1"/>
                </p:cNvSpPr>
                <p:nvPr/>
              </p:nvSpPr>
              <p:spPr bwMode="auto">
                <a:xfrm>
                  <a:off x="3057" y="3793"/>
                  <a:ext cx="183" cy="132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74" name="Rectangle 76"/>
                <p:cNvSpPr>
                  <a:spLocks noChangeArrowheads="1"/>
                </p:cNvSpPr>
                <p:nvPr/>
              </p:nvSpPr>
              <p:spPr bwMode="auto">
                <a:xfrm>
                  <a:off x="2496" y="3796"/>
                  <a:ext cx="561" cy="28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75" name="Line 17"/>
                <p:cNvSpPr>
                  <a:spLocks noChangeShapeType="1"/>
                </p:cNvSpPr>
                <p:nvPr/>
              </p:nvSpPr>
              <p:spPr bwMode="auto">
                <a:xfrm>
                  <a:off x="2874" y="3797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6" name="Line 24"/>
                <p:cNvSpPr>
                  <a:spLocks noChangeShapeType="1"/>
                </p:cNvSpPr>
                <p:nvPr/>
              </p:nvSpPr>
              <p:spPr bwMode="auto">
                <a:xfrm>
                  <a:off x="2688" y="3794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7" name="Line 25"/>
                <p:cNvSpPr>
                  <a:spLocks noChangeShapeType="1"/>
                </p:cNvSpPr>
                <p:nvPr/>
              </p:nvSpPr>
              <p:spPr bwMode="auto">
                <a:xfrm>
                  <a:off x="3060" y="3791"/>
                  <a:ext cx="0" cy="2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7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56" y="3762"/>
                  <a:ext cx="152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9</a:t>
                  </a:r>
                </a:p>
              </p:txBody>
            </p:sp>
            <p:sp>
              <p:nvSpPr>
                <p:cNvPr id="18237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008" y="3900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16</a:t>
                  </a:r>
                </a:p>
              </p:txBody>
            </p:sp>
            <p:sp>
              <p:nvSpPr>
                <p:cNvPr id="182380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444" y="3900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18238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005" y="3759"/>
                  <a:ext cx="188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i="1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800" i="0" dirty="0">
                      <a:solidFill>
                        <a:srgbClr val="000000"/>
                      </a:solidFill>
                      <a:latin typeface="Arial" charset="0"/>
                    </a:rPr>
                    <a:t>15</a:t>
                  </a:r>
                </a:p>
              </p:txBody>
            </p:sp>
            <p:sp>
              <p:nvSpPr>
                <p:cNvPr id="182382" name="Oval 84"/>
                <p:cNvSpPr>
                  <a:spLocks noChangeArrowheads="1"/>
                </p:cNvSpPr>
                <p:nvPr/>
              </p:nvSpPr>
              <p:spPr bwMode="auto">
                <a:xfrm>
                  <a:off x="2588" y="3988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83" name="Oval 85"/>
                <p:cNvSpPr>
                  <a:spLocks noChangeArrowheads="1"/>
                </p:cNvSpPr>
                <p:nvPr/>
              </p:nvSpPr>
              <p:spPr bwMode="auto">
                <a:xfrm>
                  <a:off x="2580" y="3853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82384" name="Oval 86"/>
                <p:cNvSpPr>
                  <a:spLocks noChangeArrowheads="1"/>
                </p:cNvSpPr>
                <p:nvPr/>
              </p:nvSpPr>
              <p:spPr bwMode="auto">
                <a:xfrm>
                  <a:off x="3131" y="3851"/>
                  <a:ext cx="27" cy="3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1" hangingPunct="1"/>
                  <a:endParaRPr lang="en-US" i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182367" name="AutoShape 8"/>
              <p:cNvSpPr>
                <a:spLocks noChangeArrowheads="1"/>
              </p:cNvSpPr>
              <p:nvPr/>
            </p:nvSpPr>
            <p:spPr bwMode="auto">
              <a:xfrm>
                <a:off x="1046" y="3586"/>
                <a:ext cx="1027" cy="165"/>
              </a:xfrm>
              <a:prstGeom prst="parallelogram">
                <a:avLst>
                  <a:gd name="adj" fmla="val 15560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2368" name="Freeform 10"/>
              <p:cNvSpPr>
                <a:spLocks/>
              </p:cNvSpPr>
              <p:nvPr/>
            </p:nvSpPr>
            <p:spPr bwMode="auto">
              <a:xfrm>
                <a:off x="1161" y="3614"/>
                <a:ext cx="746" cy="105"/>
              </a:xfrm>
              <a:custGeom>
                <a:avLst/>
                <a:gdLst>
                  <a:gd name="T0" fmla="*/ 0 w 678"/>
                  <a:gd name="T1" fmla="*/ 83 h 110"/>
                  <a:gd name="T2" fmla="*/ 263 w 678"/>
                  <a:gd name="T3" fmla="*/ 82 h 110"/>
                  <a:gd name="T4" fmla="*/ 1007 w 678"/>
                  <a:gd name="T5" fmla="*/ 0 h 110"/>
                  <a:gd name="T6" fmla="*/ 1204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69" name="Freeform 10"/>
              <p:cNvSpPr>
                <a:spLocks/>
              </p:cNvSpPr>
              <p:nvPr/>
            </p:nvSpPr>
            <p:spPr bwMode="auto">
              <a:xfrm flipV="1">
                <a:off x="1287" y="3614"/>
                <a:ext cx="550" cy="105"/>
              </a:xfrm>
              <a:custGeom>
                <a:avLst/>
                <a:gdLst>
                  <a:gd name="T0" fmla="*/ 0 w 678"/>
                  <a:gd name="T1" fmla="*/ 83 h 110"/>
                  <a:gd name="T2" fmla="*/ 42 w 678"/>
                  <a:gd name="T3" fmla="*/ 82 h 110"/>
                  <a:gd name="T4" fmla="*/ 162 w 678"/>
                  <a:gd name="T5" fmla="*/ 0 h 110"/>
                  <a:gd name="T6" fmla="*/ 193 w 678"/>
                  <a:gd name="T7" fmla="*/ 0 h 1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8"/>
                  <a:gd name="T13" fmla="*/ 0 h 110"/>
                  <a:gd name="T14" fmla="*/ 678 w 678"/>
                  <a:gd name="T15" fmla="*/ 110 h 1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8" h="110">
                    <a:moveTo>
                      <a:pt x="0" y="110"/>
                    </a:moveTo>
                    <a:lnTo>
                      <a:pt x="148" y="108"/>
                    </a:lnTo>
                    <a:lnTo>
                      <a:pt x="567" y="0"/>
                    </a:lnTo>
                    <a:lnTo>
                      <a:pt x="678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/>
              <a:lstStyle/>
              <a:p>
                <a:endParaRPr lang="en-US" dirty="0"/>
              </a:p>
            </p:txBody>
          </p:sp>
          <p:sp>
            <p:nvSpPr>
              <p:cNvPr id="182370" name="Freeform 206"/>
              <p:cNvSpPr>
                <a:spLocks/>
              </p:cNvSpPr>
              <p:nvPr/>
            </p:nvSpPr>
            <p:spPr bwMode="auto">
              <a:xfrm>
                <a:off x="1807" y="3585"/>
                <a:ext cx="264" cy="456"/>
              </a:xfrm>
              <a:custGeom>
                <a:avLst/>
                <a:gdLst>
                  <a:gd name="T0" fmla="*/ 264 w 264"/>
                  <a:gd name="T1" fmla="*/ 0 h 456"/>
                  <a:gd name="T2" fmla="*/ 262 w 264"/>
                  <a:gd name="T3" fmla="*/ 248 h 456"/>
                  <a:gd name="T4" fmla="*/ 0 w 264"/>
                  <a:gd name="T5" fmla="*/ 456 h 4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4" h="456">
                    <a:moveTo>
                      <a:pt x="264" y="0"/>
                    </a:moveTo>
                    <a:lnTo>
                      <a:pt x="262" y="248"/>
                    </a:lnTo>
                    <a:lnTo>
                      <a:pt x="0" y="456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82371" name="Freeform 208"/>
              <p:cNvSpPr>
                <a:spLocks/>
              </p:cNvSpPr>
              <p:nvPr/>
            </p:nvSpPr>
            <p:spPr bwMode="auto">
              <a:xfrm>
                <a:off x="1044" y="3747"/>
                <a:ext cx="762" cy="303"/>
              </a:xfrm>
              <a:custGeom>
                <a:avLst/>
                <a:gdLst>
                  <a:gd name="T0" fmla="*/ 0 w 762"/>
                  <a:gd name="T1" fmla="*/ 3 h 303"/>
                  <a:gd name="T2" fmla="*/ 0 w 762"/>
                  <a:gd name="T3" fmla="*/ 303 h 303"/>
                  <a:gd name="T4" fmla="*/ 762 w 762"/>
                  <a:gd name="T5" fmla="*/ 303 h 303"/>
                  <a:gd name="T6" fmla="*/ 762 w 762"/>
                  <a:gd name="T7" fmla="*/ 0 h 30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2" h="303">
                    <a:moveTo>
                      <a:pt x="0" y="3"/>
                    </a:moveTo>
                    <a:lnTo>
                      <a:pt x="0" y="303"/>
                    </a:lnTo>
                    <a:lnTo>
                      <a:pt x="762" y="303"/>
                    </a:lnTo>
                    <a:lnTo>
                      <a:pt x="762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73840" name="Line 209"/>
              <p:cNvSpPr>
                <a:spLocks noChangeShapeType="1"/>
              </p:cNvSpPr>
              <p:nvPr/>
            </p:nvSpPr>
            <p:spPr bwMode="auto">
              <a:xfrm flipV="1">
                <a:off x="1044" y="3888"/>
                <a:ext cx="768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82342" name="Text Box 64"/>
            <p:cNvSpPr txBox="1">
              <a:spLocks noChangeArrowheads="1"/>
            </p:cNvSpPr>
            <p:nvPr/>
          </p:nvSpPr>
          <p:spPr bwMode="auto">
            <a:xfrm>
              <a:off x="8037513" y="5297488"/>
              <a:ext cx="4127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i="0" dirty="0">
                  <a:solidFill>
                    <a:srgbClr val="000000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182343" name="Line 69"/>
            <p:cNvSpPr>
              <a:spLocks noChangeShapeType="1"/>
            </p:cNvSpPr>
            <p:nvPr/>
          </p:nvSpPr>
          <p:spPr bwMode="auto">
            <a:xfrm>
              <a:off x="7324725" y="4922838"/>
              <a:ext cx="101600" cy="377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4" name="Line 70"/>
            <p:cNvSpPr>
              <a:spLocks noChangeShapeType="1"/>
            </p:cNvSpPr>
            <p:nvPr/>
          </p:nvSpPr>
          <p:spPr bwMode="auto">
            <a:xfrm>
              <a:off x="7315200" y="4721225"/>
              <a:ext cx="479425" cy="603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5" name="Line 71"/>
            <p:cNvSpPr>
              <a:spLocks noChangeShapeType="1"/>
            </p:cNvSpPr>
            <p:nvPr/>
          </p:nvSpPr>
          <p:spPr bwMode="auto">
            <a:xfrm>
              <a:off x="8170863" y="4665663"/>
              <a:ext cx="514350" cy="484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346" name="Text Box 73"/>
            <p:cNvSpPr txBox="1">
              <a:spLocks noChangeArrowheads="1"/>
            </p:cNvSpPr>
            <p:nvPr/>
          </p:nvSpPr>
          <p:spPr bwMode="auto">
            <a:xfrm>
              <a:off x="7364413" y="5827713"/>
              <a:ext cx="14335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Computer Science</a:t>
              </a:r>
            </a:p>
            <a:p>
              <a:pPr algn="ctr" eaLnBrk="1" hangingPunct="1"/>
              <a:r>
                <a:rPr lang="en-US" sz="1200" i="0" dirty="0">
                  <a:solidFill>
                    <a:srgbClr val="000000"/>
                  </a:solidFill>
                  <a:latin typeface="Arial" charset="0"/>
                </a:rPr>
                <a:t>(VLAN ports 9-16)</a:t>
              </a:r>
            </a:p>
          </p:txBody>
        </p:sp>
        <p:sp>
          <p:nvSpPr>
            <p:cNvPr id="73796" name="Rectangle 211"/>
            <p:cNvSpPr>
              <a:spLocks noChangeArrowheads="1"/>
            </p:cNvSpPr>
            <p:nvPr/>
          </p:nvSpPr>
          <p:spPr bwMode="auto">
            <a:xfrm>
              <a:off x="4095760" y="3695700"/>
              <a:ext cx="5140604" cy="500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charset="0"/>
                <a:buNone/>
                <a:defRPr/>
              </a:pP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… operates as </a:t>
              </a:r>
              <a:r>
                <a:rPr lang="en-US" sz="240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multiple</a:t>
              </a:r>
              <a:r>
                <a:rPr lang="en-US" sz="2400" i="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 </a:t>
              </a: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virtual switches</a:t>
              </a: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charset="0"/>
                <a:buChar char="v"/>
                <a:defRPr/>
              </a:pPr>
              <a:endParaRPr lang="en-US" sz="2000" i="0" dirty="0">
                <a:solidFill>
                  <a:srgbClr val="000000"/>
                </a:solidFill>
                <a:latin typeface="Gill Sans MT" charset="0"/>
                <a:cs typeface="+mn-cs"/>
              </a:endParaRPr>
            </a:p>
          </p:txBody>
        </p:sp>
        <p:grpSp>
          <p:nvGrpSpPr>
            <p:cNvPr id="182348" name="Group 44"/>
            <p:cNvGrpSpPr>
              <a:grpSpLocks/>
            </p:cNvGrpSpPr>
            <p:nvPr/>
          </p:nvGrpSpPr>
          <p:grpSpPr bwMode="auto">
            <a:xfrm>
              <a:off x="3902075" y="5110163"/>
              <a:ext cx="609600" cy="558800"/>
              <a:chOff x="-44" y="1473"/>
              <a:chExt cx="981" cy="1105"/>
            </a:xfrm>
          </p:grpSpPr>
          <p:pic>
            <p:nvPicPr>
              <p:cNvPr id="18236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49" name="Group 44"/>
            <p:cNvGrpSpPr>
              <a:grpSpLocks/>
            </p:cNvGrpSpPr>
            <p:nvPr/>
          </p:nvGrpSpPr>
          <p:grpSpPr bwMode="auto">
            <a:xfrm>
              <a:off x="4429125" y="5202238"/>
              <a:ext cx="609600" cy="558800"/>
              <a:chOff x="-44" y="1473"/>
              <a:chExt cx="981" cy="1105"/>
            </a:xfrm>
          </p:grpSpPr>
          <p:pic>
            <p:nvPicPr>
              <p:cNvPr id="18236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0" name="Group 44"/>
            <p:cNvGrpSpPr>
              <a:grpSpLocks/>
            </p:cNvGrpSpPr>
            <p:nvPr/>
          </p:nvGrpSpPr>
          <p:grpSpPr bwMode="auto">
            <a:xfrm>
              <a:off x="5151438" y="5222875"/>
              <a:ext cx="609600" cy="558800"/>
              <a:chOff x="-44" y="1473"/>
              <a:chExt cx="981" cy="1105"/>
            </a:xfrm>
          </p:grpSpPr>
          <p:pic>
            <p:nvPicPr>
              <p:cNvPr id="18236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6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1" name="Group 44"/>
            <p:cNvGrpSpPr>
              <a:grpSpLocks/>
            </p:cNvGrpSpPr>
            <p:nvPr/>
          </p:nvGrpSpPr>
          <p:grpSpPr bwMode="auto">
            <a:xfrm>
              <a:off x="6969125" y="5253038"/>
              <a:ext cx="609600" cy="558800"/>
              <a:chOff x="-44" y="1473"/>
              <a:chExt cx="981" cy="1105"/>
            </a:xfrm>
          </p:grpSpPr>
          <p:pic>
            <p:nvPicPr>
              <p:cNvPr id="18235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2" name="Group 44"/>
            <p:cNvGrpSpPr>
              <a:grpSpLocks/>
            </p:cNvGrpSpPr>
            <p:nvPr/>
          </p:nvGrpSpPr>
          <p:grpSpPr bwMode="auto">
            <a:xfrm>
              <a:off x="7477125" y="5262563"/>
              <a:ext cx="609600" cy="558800"/>
              <a:chOff x="-44" y="1473"/>
              <a:chExt cx="981" cy="1105"/>
            </a:xfrm>
          </p:grpSpPr>
          <p:pic>
            <p:nvPicPr>
              <p:cNvPr id="18235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353" name="Group 44"/>
            <p:cNvGrpSpPr>
              <a:grpSpLocks/>
            </p:cNvGrpSpPr>
            <p:nvPr/>
          </p:nvGrpSpPr>
          <p:grpSpPr bwMode="auto">
            <a:xfrm>
              <a:off x="8340725" y="5080000"/>
              <a:ext cx="609600" cy="558800"/>
              <a:chOff x="-44" y="1473"/>
              <a:chExt cx="981" cy="1105"/>
            </a:xfrm>
          </p:grpSpPr>
          <p:pic>
            <p:nvPicPr>
              <p:cNvPr id="18235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5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5A89B4-1BFE-5947-B60D-1EDF20CAA7F4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8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115"/>
          <p:cNvSpPr>
            <a:spLocks noChangeArrowheads="1"/>
          </p:cNvSpPr>
          <p:nvPr/>
        </p:nvSpPr>
        <p:spPr bwMode="auto">
          <a:xfrm>
            <a:off x="7731125" y="3063875"/>
            <a:ext cx="279400" cy="228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5657850" y="2847975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47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Port-based VLAN</a:t>
            </a:r>
          </a:p>
        </p:txBody>
      </p:sp>
      <p:sp>
        <p:nvSpPr>
          <p:cNvPr id="183302" name="Rectangle 80"/>
          <p:cNvSpPr>
            <a:spLocks noChangeArrowheads="1"/>
          </p:cNvSpPr>
          <p:nvPr/>
        </p:nvSpPr>
        <p:spPr bwMode="auto">
          <a:xfrm>
            <a:off x="5649913" y="3057525"/>
            <a:ext cx="290512" cy="2428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3" name="Rectangle 77"/>
          <p:cNvSpPr>
            <a:spLocks noChangeArrowheads="1"/>
          </p:cNvSpPr>
          <p:nvPr/>
        </p:nvSpPr>
        <p:spPr bwMode="auto">
          <a:xfrm>
            <a:off x="7721600" y="2838450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4" name="Rectangle 76"/>
          <p:cNvSpPr>
            <a:spLocks noChangeArrowheads="1"/>
          </p:cNvSpPr>
          <p:nvPr/>
        </p:nvSpPr>
        <p:spPr bwMode="auto">
          <a:xfrm>
            <a:off x="6831013" y="2843213"/>
            <a:ext cx="890587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5" name="Rectangle 75"/>
          <p:cNvSpPr>
            <a:spLocks noChangeArrowheads="1"/>
          </p:cNvSpPr>
          <p:nvPr/>
        </p:nvSpPr>
        <p:spPr bwMode="auto">
          <a:xfrm>
            <a:off x="5935663" y="2843213"/>
            <a:ext cx="900112" cy="4524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6" name="Rectangle 2"/>
          <p:cNvSpPr>
            <a:spLocks noChangeArrowheads="1"/>
          </p:cNvSpPr>
          <p:nvPr/>
        </p:nvSpPr>
        <p:spPr bwMode="auto">
          <a:xfrm>
            <a:off x="5649913" y="2835275"/>
            <a:ext cx="23701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07" name="Line 3"/>
          <p:cNvSpPr>
            <a:spLocks noChangeShapeType="1"/>
          </p:cNvSpPr>
          <p:nvPr/>
        </p:nvSpPr>
        <p:spPr bwMode="auto">
          <a:xfrm>
            <a:off x="5651500" y="3051175"/>
            <a:ext cx="23510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08" name="Text Box 6"/>
          <p:cNvSpPr txBox="1">
            <a:spLocks noChangeArrowheads="1"/>
          </p:cNvSpPr>
          <p:nvPr/>
        </p:nvSpPr>
        <p:spPr bwMode="auto">
          <a:xfrm>
            <a:off x="5567363" y="27940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3309" name="Line 7"/>
          <p:cNvSpPr>
            <a:spLocks noChangeShapeType="1"/>
          </p:cNvSpPr>
          <p:nvPr/>
        </p:nvSpPr>
        <p:spPr bwMode="auto">
          <a:xfrm>
            <a:off x="68310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0" name="AutoShape 8"/>
          <p:cNvSpPr>
            <a:spLocks noChangeArrowheads="1"/>
          </p:cNvSpPr>
          <p:nvPr/>
        </p:nvSpPr>
        <p:spPr bwMode="auto">
          <a:xfrm>
            <a:off x="5621338" y="2576513"/>
            <a:ext cx="3176587" cy="261937"/>
          </a:xfrm>
          <a:prstGeom prst="parallelogram">
            <a:avLst>
              <a:gd name="adj" fmla="val 3031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11" name="Freeform 9"/>
          <p:cNvSpPr>
            <a:spLocks/>
          </p:cNvSpPr>
          <p:nvPr/>
        </p:nvSpPr>
        <p:spPr bwMode="auto">
          <a:xfrm>
            <a:off x="8024813" y="2579688"/>
            <a:ext cx="763587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2" name="Freeform 10"/>
          <p:cNvSpPr>
            <a:spLocks/>
          </p:cNvSpPr>
          <p:nvPr/>
        </p:nvSpPr>
        <p:spPr bwMode="auto">
          <a:xfrm>
            <a:off x="6022975" y="2624138"/>
            <a:ext cx="2228850" cy="150812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3" name="Freeform 11"/>
          <p:cNvSpPr>
            <a:spLocks/>
          </p:cNvSpPr>
          <p:nvPr/>
        </p:nvSpPr>
        <p:spPr bwMode="auto">
          <a:xfrm>
            <a:off x="6496050" y="2624138"/>
            <a:ext cx="1420813" cy="166687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4" name="Line 17"/>
          <p:cNvSpPr>
            <a:spLocks noChangeShapeType="1"/>
          </p:cNvSpPr>
          <p:nvPr/>
        </p:nvSpPr>
        <p:spPr bwMode="auto">
          <a:xfrm>
            <a:off x="7431088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5" name="Line 18"/>
          <p:cNvSpPr>
            <a:spLocks noChangeShapeType="1"/>
          </p:cNvSpPr>
          <p:nvPr/>
        </p:nvSpPr>
        <p:spPr bwMode="auto">
          <a:xfrm>
            <a:off x="6230938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6" name="Line 21"/>
          <p:cNvSpPr>
            <a:spLocks noChangeShapeType="1"/>
          </p:cNvSpPr>
          <p:nvPr/>
        </p:nvSpPr>
        <p:spPr bwMode="auto">
          <a:xfrm>
            <a:off x="5940425" y="28368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7" name="Line 22"/>
          <p:cNvSpPr>
            <a:spLocks noChangeShapeType="1"/>
          </p:cNvSpPr>
          <p:nvPr/>
        </p:nvSpPr>
        <p:spPr bwMode="auto">
          <a:xfrm>
            <a:off x="5649913" y="28495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8" name="Line 23"/>
          <p:cNvSpPr>
            <a:spLocks noChangeShapeType="1"/>
          </p:cNvSpPr>
          <p:nvPr/>
        </p:nvSpPr>
        <p:spPr bwMode="auto">
          <a:xfrm>
            <a:off x="6511925" y="28448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19" name="Line 24"/>
          <p:cNvSpPr>
            <a:spLocks noChangeShapeType="1"/>
          </p:cNvSpPr>
          <p:nvPr/>
        </p:nvSpPr>
        <p:spPr bwMode="auto">
          <a:xfrm>
            <a:off x="7135813" y="28400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0" name="Line 25"/>
          <p:cNvSpPr>
            <a:spLocks noChangeShapeType="1"/>
          </p:cNvSpPr>
          <p:nvPr/>
        </p:nvSpPr>
        <p:spPr bwMode="auto">
          <a:xfrm>
            <a:off x="7726363" y="283527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1" name="Text Box 26"/>
          <p:cNvSpPr txBox="1">
            <a:spLocks noChangeArrowheads="1"/>
          </p:cNvSpPr>
          <p:nvPr/>
        </p:nvSpPr>
        <p:spPr bwMode="auto">
          <a:xfrm>
            <a:off x="6448425" y="30035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3322" name="Text Box 27"/>
          <p:cNvSpPr txBox="1">
            <a:spLocks noChangeArrowheads="1"/>
          </p:cNvSpPr>
          <p:nvPr/>
        </p:nvSpPr>
        <p:spPr bwMode="auto">
          <a:xfrm>
            <a:off x="6767513" y="278923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3323" name="Text Box 28"/>
          <p:cNvSpPr txBox="1">
            <a:spLocks noChangeArrowheads="1"/>
          </p:cNvSpPr>
          <p:nvPr/>
        </p:nvSpPr>
        <p:spPr bwMode="auto">
          <a:xfrm>
            <a:off x="7643813" y="300831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  <p:sp>
        <p:nvSpPr>
          <p:cNvPr id="183324" name="Text Box 29"/>
          <p:cNvSpPr txBox="1">
            <a:spLocks noChangeArrowheads="1"/>
          </p:cNvSpPr>
          <p:nvPr/>
        </p:nvSpPr>
        <p:spPr bwMode="auto">
          <a:xfrm>
            <a:off x="6748463" y="3008313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3325" name="Text Box 30"/>
          <p:cNvSpPr txBox="1">
            <a:spLocks noChangeArrowheads="1"/>
          </p:cNvSpPr>
          <p:nvPr/>
        </p:nvSpPr>
        <p:spPr bwMode="auto">
          <a:xfrm>
            <a:off x="5576888" y="30035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3326" name="Text Box 57"/>
          <p:cNvSpPr txBox="1">
            <a:spLocks noChangeArrowheads="1"/>
          </p:cNvSpPr>
          <p:nvPr/>
        </p:nvSpPr>
        <p:spPr bwMode="auto">
          <a:xfrm>
            <a:off x="6443663" y="278923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3327" name="Line 61"/>
          <p:cNvSpPr>
            <a:spLocks noChangeShapeType="1"/>
          </p:cNvSpPr>
          <p:nvPr/>
        </p:nvSpPr>
        <p:spPr bwMode="auto">
          <a:xfrm flipH="1">
            <a:off x="4889500" y="3179763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8" name="Line 62"/>
          <p:cNvSpPr>
            <a:spLocks noChangeShapeType="1"/>
          </p:cNvSpPr>
          <p:nvPr/>
        </p:nvSpPr>
        <p:spPr bwMode="auto">
          <a:xfrm flipH="1">
            <a:off x="5275263" y="3170238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29" name="Line 63"/>
          <p:cNvSpPr>
            <a:spLocks noChangeShapeType="1"/>
          </p:cNvSpPr>
          <p:nvPr/>
        </p:nvSpPr>
        <p:spPr bwMode="auto">
          <a:xfrm flipH="1">
            <a:off x="5994400" y="3186113"/>
            <a:ext cx="70961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0" name="Text Box 64"/>
          <p:cNvSpPr txBox="1">
            <a:spLocks noChangeArrowheads="1"/>
          </p:cNvSpPr>
          <p:nvPr/>
        </p:nvSpPr>
        <p:spPr bwMode="auto">
          <a:xfrm>
            <a:off x="7715250" y="354806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3331" name="Line 69"/>
          <p:cNvSpPr>
            <a:spLocks noChangeShapeType="1"/>
          </p:cNvSpPr>
          <p:nvPr/>
        </p:nvSpPr>
        <p:spPr bwMode="auto">
          <a:xfrm>
            <a:off x="7002463" y="3173413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2" name="Line 70"/>
          <p:cNvSpPr>
            <a:spLocks noChangeShapeType="1"/>
          </p:cNvSpPr>
          <p:nvPr/>
        </p:nvSpPr>
        <p:spPr bwMode="auto">
          <a:xfrm>
            <a:off x="6992938" y="2971800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3" name="Line 71"/>
          <p:cNvSpPr>
            <a:spLocks noChangeShapeType="1"/>
          </p:cNvSpPr>
          <p:nvPr/>
        </p:nvSpPr>
        <p:spPr bwMode="auto">
          <a:xfrm>
            <a:off x="7848600" y="2916238"/>
            <a:ext cx="514350" cy="484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3334" name="Text Box 72"/>
          <p:cNvSpPr txBox="1">
            <a:spLocks noChangeArrowheads="1"/>
          </p:cNvSpPr>
          <p:nvPr/>
        </p:nvSpPr>
        <p:spPr bwMode="auto">
          <a:xfrm>
            <a:off x="4879975" y="4090988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3335" name="Text Box 73"/>
          <p:cNvSpPr txBox="1">
            <a:spLocks noChangeArrowheads="1"/>
          </p:cNvSpPr>
          <p:nvPr/>
        </p:nvSpPr>
        <p:spPr bwMode="auto">
          <a:xfrm>
            <a:off x="7042150" y="4078288"/>
            <a:ext cx="1433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3336" name="Text Box 74"/>
          <p:cNvSpPr txBox="1">
            <a:spLocks noChangeArrowheads="1"/>
          </p:cNvSpPr>
          <p:nvPr/>
        </p:nvSpPr>
        <p:spPr bwMode="auto">
          <a:xfrm>
            <a:off x="7639050" y="278447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3337" name="Oval 81"/>
          <p:cNvSpPr>
            <a:spLocks noChangeArrowheads="1"/>
          </p:cNvSpPr>
          <p:nvPr/>
        </p:nvSpPr>
        <p:spPr bwMode="auto">
          <a:xfrm>
            <a:off x="5765800" y="31591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38" name="Oval 82"/>
          <p:cNvSpPr>
            <a:spLocks noChangeArrowheads="1"/>
          </p:cNvSpPr>
          <p:nvPr/>
        </p:nvSpPr>
        <p:spPr bwMode="auto">
          <a:xfrm>
            <a:off x="6057900" y="31464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39" name="Oval 83"/>
          <p:cNvSpPr>
            <a:spLocks noChangeArrowheads="1"/>
          </p:cNvSpPr>
          <p:nvPr/>
        </p:nvSpPr>
        <p:spPr bwMode="auto">
          <a:xfrm>
            <a:off x="6645275" y="315118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0" name="Oval 84"/>
          <p:cNvSpPr>
            <a:spLocks noChangeArrowheads="1"/>
          </p:cNvSpPr>
          <p:nvPr/>
        </p:nvSpPr>
        <p:spPr bwMode="auto">
          <a:xfrm>
            <a:off x="6977063" y="314801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1" name="Oval 85"/>
          <p:cNvSpPr>
            <a:spLocks noChangeArrowheads="1"/>
          </p:cNvSpPr>
          <p:nvPr/>
        </p:nvSpPr>
        <p:spPr bwMode="auto">
          <a:xfrm>
            <a:off x="6964363" y="293370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2" name="Oval 86"/>
          <p:cNvSpPr>
            <a:spLocks noChangeArrowheads="1"/>
          </p:cNvSpPr>
          <p:nvPr/>
        </p:nvSpPr>
        <p:spPr bwMode="auto">
          <a:xfrm>
            <a:off x="7839075" y="293052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43" name="Text Box 45"/>
          <p:cNvSpPr txBox="1">
            <a:spLocks noChangeArrowheads="1"/>
          </p:cNvSpPr>
          <p:nvPr/>
        </p:nvSpPr>
        <p:spPr bwMode="auto">
          <a:xfrm>
            <a:off x="5429250" y="352425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4801" name="Rectangle 116"/>
          <p:cNvSpPr>
            <a:spLocks noGrp="1" noChangeArrowheads="1"/>
          </p:cNvSpPr>
          <p:nvPr>
            <p:ph type="body" idx="1"/>
          </p:nvPr>
        </p:nvSpPr>
        <p:spPr>
          <a:xfrm>
            <a:off x="312738" y="1309688"/>
            <a:ext cx="4249737" cy="1763712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traffic isolation: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frames to/from ports 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latin typeface="Gill Sans MT" charset="0"/>
                <a:cs typeface="+mn-cs"/>
              </a:rPr>
              <a:t>-8 can </a:t>
            </a:r>
            <a:r>
              <a:rPr lang="en-US" sz="2400" i="1" dirty="0">
                <a:latin typeface="Gill Sans MT" charset="0"/>
                <a:cs typeface="+mn-cs"/>
              </a:rPr>
              <a:t>only</a:t>
            </a:r>
            <a:r>
              <a:rPr lang="en-US" sz="2400" dirty="0">
                <a:latin typeface="Gill Sans MT" charset="0"/>
                <a:cs typeface="+mn-cs"/>
              </a:rPr>
              <a:t> reach ports 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latin typeface="Gill Sans MT" charset="0"/>
                <a:cs typeface="+mn-cs"/>
              </a:rPr>
              <a:t>-8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can also define VLAN based on MAC addresses of endpoints, rather than switch port</a:t>
            </a:r>
          </a:p>
        </p:txBody>
      </p:sp>
      <p:sp>
        <p:nvSpPr>
          <p:cNvPr id="691317" name="Rectangle 117"/>
          <p:cNvSpPr>
            <a:spLocks noChangeArrowheads="1"/>
          </p:cNvSpPr>
          <p:nvPr/>
        </p:nvSpPr>
        <p:spPr bwMode="auto">
          <a:xfrm>
            <a:off x="285750" y="3286125"/>
            <a:ext cx="406082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dynamic membership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:</a:t>
            </a:r>
            <a:r>
              <a:rPr lang="en-US" sz="2400" i="0" dirty="0">
                <a:solidFill>
                  <a:srgbClr val="000000"/>
                </a:solidFill>
                <a:latin typeface="Gill Sans MT" charset="0"/>
                <a:cs typeface="+mn-cs"/>
              </a:rPr>
              <a:t> ports can be dynamically assigned among VLANs</a:t>
            </a:r>
          </a:p>
        </p:txBody>
      </p:sp>
      <p:sp>
        <p:nvSpPr>
          <p:cNvPr id="691342" name="Text Box 142"/>
          <p:cNvSpPr txBox="1">
            <a:spLocks noChangeArrowheads="1"/>
          </p:cNvSpPr>
          <p:nvPr/>
        </p:nvSpPr>
        <p:spPr bwMode="auto">
          <a:xfrm>
            <a:off x="6656388" y="1162050"/>
            <a:ext cx="7874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grpSp>
        <p:nvGrpSpPr>
          <p:cNvPr id="691350" name="Group 150"/>
          <p:cNvGrpSpPr>
            <a:grpSpLocks/>
          </p:cNvGrpSpPr>
          <p:nvPr/>
        </p:nvGrpSpPr>
        <p:grpSpPr bwMode="auto">
          <a:xfrm>
            <a:off x="320675" y="1531938"/>
            <a:ext cx="7010400" cy="4608512"/>
            <a:chOff x="202" y="965"/>
            <a:chExt cx="4416" cy="2903"/>
          </a:xfrm>
        </p:grpSpPr>
        <p:sp>
          <p:nvSpPr>
            <p:cNvPr id="74832" name="Rectangle 124"/>
            <p:cNvSpPr>
              <a:spLocks noChangeArrowheads="1"/>
            </p:cNvSpPr>
            <p:nvPr/>
          </p:nvSpPr>
          <p:spPr bwMode="auto">
            <a:xfrm>
              <a:off x="202" y="2852"/>
              <a:ext cx="3148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/>
              </a:pPr>
              <a:r>
                <a:rPr lang="en-US" sz="240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forwarding between VLANS:</a:t>
              </a:r>
              <a:r>
                <a:rPr lang="en-US" sz="2400" i="0" dirty="0">
                  <a:solidFill>
                    <a:srgbClr val="CC0000"/>
                  </a:solidFill>
                  <a:latin typeface="Gill Sans MT" charset="0"/>
                  <a:cs typeface="+mn-cs"/>
                </a:rPr>
                <a:t> </a:t>
              </a:r>
              <a:r>
                <a:rPr lang="en-US" sz="24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done via routing (just as with separate switches)</a:t>
              </a:r>
            </a:p>
            <a:p>
              <a:pPr marL="681038" lvl="1" indent="-223838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/>
                <a:buChar char="•"/>
                <a:defRPr/>
              </a:pPr>
              <a:r>
                <a:rPr lang="en-US" sz="2000" i="0" dirty="0">
                  <a:solidFill>
                    <a:srgbClr val="000000"/>
                  </a:solidFill>
                  <a:latin typeface="Gill Sans MT" charset="0"/>
                  <a:cs typeface="+mn-cs"/>
                </a:rPr>
                <a:t>in practice vendors sell combined switches plus routers</a:t>
              </a:r>
            </a:p>
          </p:txBody>
        </p:sp>
        <p:grpSp>
          <p:nvGrpSpPr>
            <p:cNvPr id="183376" name="Group 149"/>
            <p:cNvGrpSpPr>
              <a:grpSpLocks/>
            </p:cNvGrpSpPr>
            <p:nvPr/>
          </p:nvGrpSpPr>
          <p:grpSpPr bwMode="auto">
            <a:xfrm>
              <a:off x="3939" y="965"/>
              <a:ext cx="679" cy="910"/>
              <a:chOff x="3939" y="965"/>
              <a:chExt cx="679" cy="910"/>
            </a:xfrm>
          </p:grpSpPr>
          <p:grpSp>
            <p:nvGrpSpPr>
              <p:cNvPr id="183377" name="Group 126"/>
              <p:cNvGrpSpPr>
                <a:grpSpLocks/>
              </p:cNvGrpSpPr>
              <p:nvPr/>
            </p:nvGrpSpPr>
            <p:grpSpPr bwMode="auto">
              <a:xfrm>
                <a:off x="4259" y="965"/>
                <a:ext cx="359" cy="180"/>
                <a:chOff x="533" y="321"/>
                <a:chExt cx="359" cy="180"/>
              </a:xfrm>
            </p:grpSpPr>
            <p:grpSp>
              <p:nvGrpSpPr>
                <p:cNvPr id="183384" name="Group 127"/>
                <p:cNvGrpSpPr>
                  <a:grpSpLocks/>
                </p:cNvGrpSpPr>
                <p:nvPr/>
              </p:nvGrpSpPr>
              <p:grpSpPr bwMode="auto">
                <a:xfrm>
                  <a:off x="533" y="321"/>
                  <a:ext cx="359" cy="180"/>
                  <a:chOff x="1009" y="655"/>
                  <a:chExt cx="359" cy="180"/>
                </a:xfrm>
              </p:grpSpPr>
              <p:sp>
                <p:nvSpPr>
                  <p:cNvPr id="74843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35"/>
                    <a:ext cx="356" cy="100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cs typeface="+mn-cs"/>
                    </a:endParaRPr>
                  </a:p>
                </p:txBody>
              </p:sp>
              <p:sp>
                <p:nvSpPr>
                  <p:cNvPr id="7484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1012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7484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368" y="727"/>
                    <a:ext cx="0" cy="6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cs typeface="+mn-cs"/>
                    </a:endParaRPr>
                  </a:p>
                </p:txBody>
              </p:sp>
              <p:sp>
                <p:nvSpPr>
                  <p:cNvPr id="74846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012" y="727"/>
                    <a:ext cx="353" cy="61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>
                      <a:defRPr/>
                    </a:pPr>
                    <a:endParaRPr lang="en-US" sz="2400" i="0" dirty="0">
                      <a:solidFill>
                        <a:srgbClr val="000000"/>
                      </a:solidFill>
                      <a:latin typeface="Times New Roman" charset="0"/>
                      <a:cs typeface="+mn-cs"/>
                    </a:endParaRPr>
                  </a:p>
                </p:txBody>
              </p:sp>
              <p:sp>
                <p:nvSpPr>
                  <p:cNvPr id="74847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009" y="655"/>
                    <a:ext cx="356" cy="116"/>
                  </a:xfrm>
                  <a:prstGeom prst="ellipse">
                    <a:avLst/>
                  </a:prstGeom>
                  <a:solidFill>
                    <a:schemeClr val="hlink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solidFill>
                        <a:srgbClr val="000000"/>
                      </a:solidFill>
                      <a:cs typeface="+mn-cs"/>
                    </a:endParaRPr>
                  </a:p>
                </p:txBody>
              </p:sp>
              <p:grpSp>
                <p:nvGrpSpPr>
                  <p:cNvPr id="183391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1095" y="681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3" name="Line 1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4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5" name="Line 1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83392" name="Group 137"/>
                  <p:cNvGrpSpPr>
                    <a:grpSpLocks/>
                  </p:cNvGrpSpPr>
                  <p:nvPr/>
                </p:nvGrpSpPr>
                <p:grpSpPr bwMode="auto">
                  <a:xfrm flipV="1">
                    <a:off x="1095" y="680"/>
                    <a:ext cx="176" cy="68"/>
                    <a:chOff x="2848" y="848"/>
                    <a:chExt cx="140" cy="98"/>
                  </a:xfrm>
                </p:grpSpPr>
                <p:sp>
                  <p:nvSpPr>
                    <p:cNvPr id="74850" name="Line 1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48" y="848"/>
                      <a:ext cx="50" cy="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1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44" y="946"/>
                      <a:ext cx="4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  <p:sp>
                  <p:nvSpPr>
                    <p:cNvPr id="74852" name="Line 1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4" y="849"/>
                      <a:ext cx="52" cy="97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74842" name="Line 141"/>
                <p:cNvSpPr>
                  <a:spLocks noChangeShapeType="1"/>
                </p:cNvSpPr>
                <p:nvPr/>
              </p:nvSpPr>
              <p:spPr bwMode="auto">
                <a:xfrm>
                  <a:off x="535" y="368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  <p:sp>
            <p:nvSpPr>
              <p:cNvPr id="183378" name="Oval 85"/>
              <p:cNvSpPr>
                <a:spLocks noChangeArrowheads="1"/>
              </p:cNvSpPr>
              <p:nvPr/>
            </p:nvSpPr>
            <p:spPr bwMode="auto">
              <a:xfrm>
                <a:off x="4180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3379" name="Oval 85"/>
              <p:cNvSpPr>
                <a:spLocks noChangeArrowheads="1"/>
              </p:cNvSpPr>
              <p:nvPr/>
            </p:nvSpPr>
            <p:spPr bwMode="auto">
              <a:xfrm>
                <a:off x="4567" y="1845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4837" name="Line 145"/>
              <p:cNvSpPr>
                <a:spLocks noChangeShapeType="1"/>
              </p:cNvSpPr>
              <p:nvPr/>
            </p:nvSpPr>
            <p:spPr bwMode="auto">
              <a:xfrm flipV="1">
                <a:off x="4188" y="1143"/>
                <a:ext cx="159" cy="7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38" name="Line 146"/>
              <p:cNvSpPr>
                <a:spLocks noChangeShapeType="1"/>
              </p:cNvSpPr>
              <p:nvPr/>
            </p:nvSpPr>
            <p:spPr bwMode="auto">
              <a:xfrm flipH="1" flipV="1">
                <a:off x="4469" y="1148"/>
                <a:ext cx="112" cy="7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39" name="Line 147"/>
              <p:cNvSpPr>
                <a:spLocks noChangeShapeType="1"/>
              </p:cNvSpPr>
              <p:nvPr/>
            </p:nvSpPr>
            <p:spPr bwMode="auto">
              <a:xfrm>
                <a:off x="4101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74840" name="Line 148"/>
              <p:cNvSpPr>
                <a:spLocks noChangeShapeType="1"/>
              </p:cNvSpPr>
              <p:nvPr/>
            </p:nvSpPr>
            <p:spPr bwMode="auto">
              <a:xfrm>
                <a:off x="3939" y="1062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</p:grpSp>
      <p:grpSp>
        <p:nvGrpSpPr>
          <p:cNvPr id="183348" name="Group 44"/>
          <p:cNvGrpSpPr>
            <a:grpSpLocks/>
          </p:cNvGrpSpPr>
          <p:nvPr/>
        </p:nvGrpSpPr>
        <p:grpSpPr bwMode="auto">
          <a:xfrm>
            <a:off x="4276725" y="3343275"/>
            <a:ext cx="722313" cy="598488"/>
            <a:chOff x="-44" y="1473"/>
            <a:chExt cx="981" cy="1105"/>
          </a:xfrm>
        </p:grpSpPr>
        <p:pic>
          <p:nvPicPr>
            <p:cNvPr id="18337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49" name="Group 44"/>
          <p:cNvGrpSpPr>
            <a:grpSpLocks/>
          </p:cNvGrpSpPr>
          <p:nvPr/>
        </p:nvGrpSpPr>
        <p:grpSpPr bwMode="auto">
          <a:xfrm>
            <a:off x="4724400" y="3495675"/>
            <a:ext cx="720725" cy="598488"/>
            <a:chOff x="-44" y="1473"/>
            <a:chExt cx="981" cy="1105"/>
          </a:xfrm>
        </p:grpSpPr>
        <p:pic>
          <p:nvPicPr>
            <p:cNvPr id="18337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0" name="Group 44"/>
          <p:cNvGrpSpPr>
            <a:grpSpLocks/>
          </p:cNvGrpSpPr>
          <p:nvPr/>
        </p:nvGrpSpPr>
        <p:grpSpPr bwMode="auto">
          <a:xfrm>
            <a:off x="5486400" y="3454400"/>
            <a:ext cx="720725" cy="600075"/>
            <a:chOff x="-44" y="1473"/>
            <a:chExt cx="981" cy="1105"/>
          </a:xfrm>
        </p:grpSpPr>
        <p:pic>
          <p:nvPicPr>
            <p:cNvPr id="18336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7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1" name="Group 44"/>
          <p:cNvGrpSpPr>
            <a:grpSpLocks/>
          </p:cNvGrpSpPr>
          <p:nvPr/>
        </p:nvGrpSpPr>
        <p:grpSpPr bwMode="auto">
          <a:xfrm>
            <a:off x="6492875" y="3444875"/>
            <a:ext cx="720725" cy="598488"/>
            <a:chOff x="-44" y="1473"/>
            <a:chExt cx="981" cy="1105"/>
          </a:xfrm>
        </p:grpSpPr>
        <p:pic>
          <p:nvPicPr>
            <p:cNvPr id="18336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2" name="Group 44"/>
          <p:cNvGrpSpPr>
            <a:grpSpLocks/>
          </p:cNvGrpSpPr>
          <p:nvPr/>
        </p:nvGrpSpPr>
        <p:grpSpPr bwMode="auto">
          <a:xfrm>
            <a:off x="7061200" y="3454400"/>
            <a:ext cx="720725" cy="600075"/>
            <a:chOff x="-44" y="1473"/>
            <a:chExt cx="981" cy="1105"/>
          </a:xfrm>
        </p:grpSpPr>
        <p:pic>
          <p:nvPicPr>
            <p:cNvPr id="18336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3353" name="Group 44"/>
          <p:cNvGrpSpPr>
            <a:grpSpLocks/>
          </p:cNvGrpSpPr>
          <p:nvPr/>
        </p:nvGrpSpPr>
        <p:grpSpPr bwMode="auto">
          <a:xfrm>
            <a:off x="7915275" y="3302000"/>
            <a:ext cx="720725" cy="600075"/>
            <a:chOff x="-44" y="1473"/>
            <a:chExt cx="981" cy="1105"/>
          </a:xfrm>
        </p:grpSpPr>
        <p:pic>
          <p:nvPicPr>
            <p:cNvPr id="18336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336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64075" y="2549525"/>
            <a:ext cx="1550988" cy="600075"/>
            <a:chOff x="4907280" y="294640"/>
            <a:chExt cx="1551062" cy="599440"/>
          </a:xfrm>
        </p:grpSpPr>
        <p:sp>
          <p:nvSpPr>
            <p:cNvPr id="74814" name="Rectangle 118"/>
            <p:cNvSpPr>
              <a:spLocks noChangeArrowheads="1"/>
            </p:cNvSpPr>
            <p:nvPr/>
          </p:nvSpPr>
          <p:spPr bwMode="auto">
            <a:xfrm>
              <a:off x="6178929" y="589603"/>
              <a:ext cx="279413" cy="20615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74815" name="Line 120"/>
            <p:cNvSpPr>
              <a:spLocks noChangeShapeType="1"/>
            </p:cNvSpPr>
            <p:nvPr/>
          </p:nvSpPr>
          <p:spPr bwMode="auto">
            <a:xfrm flipH="1" flipV="1">
              <a:off x="5507384" y="507140"/>
              <a:ext cx="793788" cy="2093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3359" name="Oval 82"/>
            <p:cNvSpPr>
              <a:spLocks noChangeArrowheads="1"/>
            </p:cNvSpPr>
            <p:nvPr/>
          </p:nvSpPr>
          <p:spPr bwMode="auto">
            <a:xfrm>
              <a:off x="6282127" y="684530"/>
              <a:ext cx="42863" cy="47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i="0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83360" name="Group 44"/>
            <p:cNvGrpSpPr>
              <a:grpSpLocks/>
            </p:cNvGrpSpPr>
            <p:nvPr/>
          </p:nvGrpSpPr>
          <p:grpSpPr bwMode="auto">
            <a:xfrm>
              <a:off x="4907280" y="294640"/>
              <a:ext cx="721360" cy="599440"/>
              <a:chOff x="-44" y="1473"/>
              <a:chExt cx="981" cy="1105"/>
            </a:xfrm>
          </p:grpSpPr>
          <p:pic>
            <p:nvPicPr>
              <p:cNvPr id="18336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336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06" name="Group 347"/>
          <p:cNvGrpSpPr>
            <a:grpSpLocks/>
          </p:cNvGrpSpPr>
          <p:nvPr/>
        </p:nvGrpSpPr>
        <p:grpSpPr bwMode="auto">
          <a:xfrm>
            <a:off x="6700819" y="1533219"/>
            <a:ext cx="681857" cy="351801"/>
            <a:chOff x="1871277" y="1576300"/>
            <a:chExt cx="1128371" cy="437861"/>
          </a:xfrm>
        </p:grpSpPr>
        <p:sp>
          <p:nvSpPr>
            <p:cNvPr id="107" name="Oval 106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9" name="Oval 108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10" name="Freeform 109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" name="Freeform 111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3" name="Freeform 112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14" name="Straight Connector 113"/>
            <p:cNvCxnSpPr>
              <a:endCxn id="109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46C4F-EB5D-F340-ABC7-44DD44D5E3CC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317" grpId="0"/>
      <p:bldP spid="6913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111"/>
          <p:cNvSpPr>
            <a:spLocks noChangeArrowheads="1"/>
          </p:cNvSpPr>
          <p:nvPr/>
        </p:nvSpPr>
        <p:spPr bwMode="auto">
          <a:xfrm>
            <a:off x="3414713" y="2103438"/>
            <a:ext cx="2794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24" name="Rectangle 77"/>
          <p:cNvSpPr>
            <a:spLocks noChangeArrowheads="1"/>
          </p:cNvSpPr>
          <p:nvPr/>
        </p:nvSpPr>
        <p:spPr bwMode="auto">
          <a:xfrm>
            <a:off x="6591300" y="2108200"/>
            <a:ext cx="276225" cy="2333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25" name="Rectangle 77"/>
          <p:cNvSpPr>
            <a:spLocks noChangeArrowheads="1"/>
          </p:cNvSpPr>
          <p:nvPr/>
        </p:nvSpPr>
        <p:spPr bwMode="auto">
          <a:xfrm>
            <a:off x="6881813" y="2108200"/>
            <a:ext cx="276225" cy="2333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26" name="Rectangle 77"/>
          <p:cNvSpPr>
            <a:spLocks noChangeArrowheads="1"/>
          </p:cNvSpPr>
          <p:nvPr/>
        </p:nvSpPr>
        <p:spPr bwMode="auto">
          <a:xfrm>
            <a:off x="6300788" y="2112963"/>
            <a:ext cx="276225" cy="2333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5784" name="Rectangle 157"/>
          <p:cNvSpPr>
            <a:spLocks noChangeArrowheads="1"/>
          </p:cNvSpPr>
          <p:nvPr/>
        </p:nvSpPr>
        <p:spPr bwMode="auto">
          <a:xfrm>
            <a:off x="6300788" y="1881188"/>
            <a:ext cx="280987" cy="21431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5785" name="Rectangle 156"/>
          <p:cNvSpPr>
            <a:spLocks noChangeArrowheads="1"/>
          </p:cNvSpPr>
          <p:nvPr/>
        </p:nvSpPr>
        <p:spPr bwMode="auto">
          <a:xfrm>
            <a:off x="5972175" y="2105025"/>
            <a:ext cx="309563" cy="233363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75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VLANS spanning multiple switches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3971925"/>
            <a:ext cx="8296275" cy="2687638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trunk port: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carries frames between VLANS defined over multiple physical switches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frames forwarded within VLAN between switches can</a:t>
            </a:r>
            <a:r>
              <a:rPr lang="ja-JP" altLang="en-US" sz="2000" dirty="0">
                <a:latin typeface="Gill Sans MT" charset="0"/>
              </a:rPr>
              <a:t>’</a:t>
            </a:r>
            <a:r>
              <a:rPr lang="en-US" sz="2000" dirty="0">
                <a:latin typeface="Gill Sans MT" charset="0"/>
              </a:rPr>
              <a:t>t be vanilla 802.1 frames (must carry VLAN ID info)</a:t>
            </a:r>
          </a:p>
          <a:p>
            <a:pPr marL="681038" lvl="1" indent="-223838">
              <a:defRPr/>
            </a:pPr>
            <a:r>
              <a:rPr lang="en-US" sz="2000" dirty="0">
                <a:latin typeface="Gill Sans MT" charset="0"/>
              </a:rPr>
              <a:t>802.1q protocol adds/removed additional header fields for frames forwarded between trunk ports</a:t>
            </a:r>
          </a:p>
        </p:txBody>
      </p:sp>
      <p:sp>
        <p:nvSpPr>
          <p:cNvPr id="75788" name="Rectangle 62"/>
          <p:cNvSpPr>
            <a:spLocks noChangeArrowheads="1"/>
          </p:cNvSpPr>
          <p:nvPr/>
        </p:nvSpPr>
        <p:spPr bwMode="auto">
          <a:xfrm>
            <a:off x="1341438" y="1887538"/>
            <a:ext cx="273050" cy="19685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32" name="Rectangle 80"/>
          <p:cNvSpPr>
            <a:spLocks noChangeArrowheads="1"/>
          </p:cNvSpPr>
          <p:nvPr/>
        </p:nvSpPr>
        <p:spPr bwMode="auto">
          <a:xfrm>
            <a:off x="1333500" y="2097088"/>
            <a:ext cx="290513" cy="24288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3" name="Rectangle 77"/>
          <p:cNvSpPr>
            <a:spLocks noChangeArrowheads="1"/>
          </p:cNvSpPr>
          <p:nvPr/>
        </p:nvSpPr>
        <p:spPr bwMode="auto">
          <a:xfrm>
            <a:off x="3405188" y="1878013"/>
            <a:ext cx="290512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4" name="Rectangle 76"/>
          <p:cNvSpPr>
            <a:spLocks noChangeArrowheads="1"/>
          </p:cNvSpPr>
          <p:nvPr/>
        </p:nvSpPr>
        <p:spPr bwMode="auto">
          <a:xfrm>
            <a:off x="2514600" y="1882775"/>
            <a:ext cx="890588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5" name="Rectangle 75"/>
          <p:cNvSpPr>
            <a:spLocks noChangeArrowheads="1"/>
          </p:cNvSpPr>
          <p:nvPr/>
        </p:nvSpPr>
        <p:spPr bwMode="auto">
          <a:xfrm>
            <a:off x="1619250" y="1882775"/>
            <a:ext cx="900113" cy="45243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6" name="Rectangle 2"/>
          <p:cNvSpPr>
            <a:spLocks noChangeArrowheads="1"/>
          </p:cNvSpPr>
          <p:nvPr/>
        </p:nvSpPr>
        <p:spPr bwMode="auto">
          <a:xfrm>
            <a:off x="1333500" y="1874838"/>
            <a:ext cx="2370138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37" name="Line 3"/>
          <p:cNvSpPr>
            <a:spLocks noChangeShapeType="1"/>
          </p:cNvSpPr>
          <p:nvPr/>
        </p:nvSpPr>
        <p:spPr bwMode="auto">
          <a:xfrm>
            <a:off x="1335088" y="2090738"/>
            <a:ext cx="23510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38" name="Text Box 6"/>
          <p:cNvSpPr txBox="1">
            <a:spLocks noChangeArrowheads="1"/>
          </p:cNvSpPr>
          <p:nvPr/>
        </p:nvSpPr>
        <p:spPr bwMode="auto">
          <a:xfrm>
            <a:off x="1250950" y="18335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184339" name="Line 7"/>
          <p:cNvSpPr>
            <a:spLocks noChangeShapeType="1"/>
          </p:cNvSpPr>
          <p:nvPr/>
        </p:nvSpPr>
        <p:spPr bwMode="auto">
          <a:xfrm>
            <a:off x="25146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0" name="AutoShape 8"/>
          <p:cNvSpPr>
            <a:spLocks noChangeArrowheads="1"/>
          </p:cNvSpPr>
          <p:nvPr/>
        </p:nvSpPr>
        <p:spPr bwMode="auto">
          <a:xfrm>
            <a:off x="1304925" y="1616075"/>
            <a:ext cx="3176588" cy="261938"/>
          </a:xfrm>
          <a:prstGeom prst="parallelogram">
            <a:avLst>
              <a:gd name="adj" fmla="val 3031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41" name="Freeform 9"/>
          <p:cNvSpPr>
            <a:spLocks/>
          </p:cNvSpPr>
          <p:nvPr/>
        </p:nvSpPr>
        <p:spPr bwMode="auto">
          <a:xfrm>
            <a:off x="3708400" y="1619250"/>
            <a:ext cx="763588" cy="720725"/>
          </a:xfrm>
          <a:custGeom>
            <a:avLst/>
            <a:gdLst>
              <a:gd name="T0" fmla="*/ 0 w 232"/>
              <a:gd name="T1" fmla="*/ 2147483647 h 454"/>
              <a:gd name="T2" fmla="*/ 2147483647 w 232"/>
              <a:gd name="T3" fmla="*/ 2147483647 h 454"/>
              <a:gd name="T4" fmla="*/ 2147483647 w 232"/>
              <a:gd name="T5" fmla="*/ 0 h 454"/>
              <a:gd name="T6" fmla="*/ 0 60000 65536"/>
              <a:gd name="T7" fmla="*/ 0 60000 65536"/>
              <a:gd name="T8" fmla="*/ 0 60000 65536"/>
              <a:gd name="T9" fmla="*/ 0 w 232"/>
              <a:gd name="T10" fmla="*/ 0 h 454"/>
              <a:gd name="T11" fmla="*/ 232 w 232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454">
                <a:moveTo>
                  <a:pt x="0" y="454"/>
                </a:moveTo>
                <a:lnTo>
                  <a:pt x="232" y="274"/>
                </a:lnTo>
                <a:lnTo>
                  <a:pt x="22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2" name="Freeform 10"/>
          <p:cNvSpPr>
            <a:spLocks/>
          </p:cNvSpPr>
          <p:nvPr/>
        </p:nvSpPr>
        <p:spPr bwMode="auto">
          <a:xfrm>
            <a:off x="1706563" y="1663700"/>
            <a:ext cx="2228850" cy="150813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3" name="Freeform 11"/>
          <p:cNvSpPr>
            <a:spLocks/>
          </p:cNvSpPr>
          <p:nvPr/>
        </p:nvSpPr>
        <p:spPr bwMode="auto">
          <a:xfrm>
            <a:off x="2179638" y="1663700"/>
            <a:ext cx="1420812" cy="166688"/>
          </a:xfrm>
          <a:custGeom>
            <a:avLst/>
            <a:gdLst>
              <a:gd name="T0" fmla="*/ 0 w 432"/>
              <a:gd name="T1" fmla="*/ 0 h 105"/>
              <a:gd name="T2" fmla="*/ 2147483647 w 432"/>
              <a:gd name="T3" fmla="*/ 0 h 105"/>
              <a:gd name="T4" fmla="*/ 2147483647 w 432"/>
              <a:gd name="T5" fmla="*/ 2147483647 h 105"/>
              <a:gd name="T6" fmla="*/ 2147483647 w 432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05"/>
              <a:gd name="T14" fmla="*/ 432 w 432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05">
                <a:moveTo>
                  <a:pt x="0" y="0"/>
                </a:moveTo>
                <a:lnTo>
                  <a:pt x="85" y="0"/>
                </a:lnTo>
                <a:lnTo>
                  <a:pt x="307" y="105"/>
                </a:lnTo>
                <a:lnTo>
                  <a:pt x="432" y="10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4" name="Line 17"/>
          <p:cNvSpPr>
            <a:spLocks noChangeShapeType="1"/>
          </p:cNvSpPr>
          <p:nvPr/>
        </p:nvSpPr>
        <p:spPr bwMode="auto">
          <a:xfrm>
            <a:off x="3114675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5" name="Line 18"/>
          <p:cNvSpPr>
            <a:spLocks noChangeShapeType="1"/>
          </p:cNvSpPr>
          <p:nvPr/>
        </p:nvSpPr>
        <p:spPr bwMode="auto">
          <a:xfrm>
            <a:off x="1914525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6" name="Line 21"/>
          <p:cNvSpPr>
            <a:spLocks noChangeShapeType="1"/>
          </p:cNvSpPr>
          <p:nvPr/>
        </p:nvSpPr>
        <p:spPr bwMode="auto">
          <a:xfrm>
            <a:off x="1624013" y="18764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7" name="Line 22"/>
          <p:cNvSpPr>
            <a:spLocks noChangeShapeType="1"/>
          </p:cNvSpPr>
          <p:nvPr/>
        </p:nvSpPr>
        <p:spPr bwMode="auto">
          <a:xfrm>
            <a:off x="1333500" y="1889125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8" name="Line 23"/>
          <p:cNvSpPr>
            <a:spLocks noChangeShapeType="1"/>
          </p:cNvSpPr>
          <p:nvPr/>
        </p:nvSpPr>
        <p:spPr bwMode="auto">
          <a:xfrm>
            <a:off x="2195513" y="188436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49" name="Line 24"/>
          <p:cNvSpPr>
            <a:spLocks noChangeShapeType="1"/>
          </p:cNvSpPr>
          <p:nvPr/>
        </p:nvSpPr>
        <p:spPr bwMode="auto">
          <a:xfrm>
            <a:off x="2819400" y="187960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0" name="Line 25"/>
          <p:cNvSpPr>
            <a:spLocks noChangeShapeType="1"/>
          </p:cNvSpPr>
          <p:nvPr/>
        </p:nvSpPr>
        <p:spPr bwMode="auto">
          <a:xfrm>
            <a:off x="3409950" y="187483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1" name="Text Box 26"/>
          <p:cNvSpPr txBox="1">
            <a:spLocks noChangeArrowheads="1"/>
          </p:cNvSpPr>
          <p:nvPr/>
        </p:nvSpPr>
        <p:spPr bwMode="auto">
          <a:xfrm>
            <a:off x="2132013" y="204311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4352" name="Text Box 27"/>
          <p:cNvSpPr txBox="1">
            <a:spLocks noChangeArrowheads="1"/>
          </p:cNvSpPr>
          <p:nvPr/>
        </p:nvSpPr>
        <p:spPr bwMode="auto">
          <a:xfrm>
            <a:off x="2451100" y="18288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84353" name="Text Box 29"/>
          <p:cNvSpPr txBox="1">
            <a:spLocks noChangeArrowheads="1"/>
          </p:cNvSpPr>
          <p:nvPr/>
        </p:nvSpPr>
        <p:spPr bwMode="auto">
          <a:xfrm>
            <a:off x="2432050" y="2047875"/>
            <a:ext cx="298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sp>
        <p:nvSpPr>
          <p:cNvPr id="184354" name="Text Box 30"/>
          <p:cNvSpPr txBox="1">
            <a:spLocks noChangeArrowheads="1"/>
          </p:cNvSpPr>
          <p:nvPr/>
        </p:nvSpPr>
        <p:spPr bwMode="auto">
          <a:xfrm>
            <a:off x="1260475" y="20335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4355" name="Text Box 57"/>
          <p:cNvSpPr txBox="1">
            <a:spLocks noChangeArrowheads="1"/>
          </p:cNvSpPr>
          <p:nvPr/>
        </p:nvSpPr>
        <p:spPr bwMode="auto">
          <a:xfrm>
            <a:off x="2127250" y="182880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4356" name="Line 61"/>
          <p:cNvSpPr>
            <a:spLocks noChangeShapeType="1"/>
          </p:cNvSpPr>
          <p:nvPr/>
        </p:nvSpPr>
        <p:spPr bwMode="auto">
          <a:xfrm flipH="1">
            <a:off x="573088" y="2209800"/>
            <a:ext cx="901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7" name="Line 62"/>
          <p:cNvSpPr>
            <a:spLocks noChangeShapeType="1"/>
          </p:cNvSpPr>
          <p:nvPr/>
        </p:nvSpPr>
        <p:spPr bwMode="auto">
          <a:xfrm flipH="1">
            <a:off x="958850" y="2209800"/>
            <a:ext cx="80645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8" name="Line 63"/>
          <p:cNvSpPr>
            <a:spLocks noChangeShapeType="1"/>
          </p:cNvSpPr>
          <p:nvPr/>
        </p:nvSpPr>
        <p:spPr bwMode="auto">
          <a:xfrm flipH="1">
            <a:off x="1677988" y="2225675"/>
            <a:ext cx="70961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59" name="Text Box 64"/>
          <p:cNvSpPr txBox="1">
            <a:spLocks noChangeArrowheads="1"/>
          </p:cNvSpPr>
          <p:nvPr/>
        </p:nvSpPr>
        <p:spPr bwMode="auto">
          <a:xfrm>
            <a:off x="3398838" y="258762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184360" name="Line 69"/>
          <p:cNvSpPr>
            <a:spLocks noChangeShapeType="1"/>
          </p:cNvSpPr>
          <p:nvPr/>
        </p:nvSpPr>
        <p:spPr bwMode="auto">
          <a:xfrm>
            <a:off x="2686050" y="2212975"/>
            <a:ext cx="10160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1" name="Line 70"/>
          <p:cNvSpPr>
            <a:spLocks noChangeShapeType="1"/>
          </p:cNvSpPr>
          <p:nvPr/>
        </p:nvSpPr>
        <p:spPr bwMode="auto">
          <a:xfrm>
            <a:off x="2676525" y="2011363"/>
            <a:ext cx="479425" cy="60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2" name="Line 71"/>
          <p:cNvSpPr>
            <a:spLocks noChangeShapeType="1"/>
          </p:cNvSpPr>
          <p:nvPr/>
        </p:nvSpPr>
        <p:spPr bwMode="auto">
          <a:xfrm>
            <a:off x="3532188" y="1955800"/>
            <a:ext cx="514350" cy="48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3" name="Text Box 72"/>
          <p:cNvSpPr txBox="1">
            <a:spLocks noChangeArrowheads="1"/>
          </p:cNvSpPr>
          <p:nvPr/>
        </p:nvSpPr>
        <p:spPr bwMode="auto">
          <a:xfrm>
            <a:off x="563563" y="3130550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Electrical Engineering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1-8)</a:t>
            </a:r>
          </a:p>
        </p:txBody>
      </p:sp>
      <p:sp>
        <p:nvSpPr>
          <p:cNvPr id="184364" name="Text Box 73"/>
          <p:cNvSpPr txBox="1">
            <a:spLocks noChangeArrowheads="1"/>
          </p:cNvSpPr>
          <p:nvPr/>
        </p:nvSpPr>
        <p:spPr bwMode="auto">
          <a:xfrm>
            <a:off x="2725738" y="3117850"/>
            <a:ext cx="1433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Computer Science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(VLAN ports 9-15)</a:t>
            </a:r>
          </a:p>
        </p:txBody>
      </p:sp>
      <p:sp>
        <p:nvSpPr>
          <p:cNvPr id="184365" name="Text Box 74"/>
          <p:cNvSpPr txBox="1">
            <a:spLocks noChangeArrowheads="1"/>
          </p:cNvSpPr>
          <p:nvPr/>
        </p:nvSpPr>
        <p:spPr bwMode="auto">
          <a:xfrm>
            <a:off x="3322638" y="1824038"/>
            <a:ext cx="298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84366" name="Oval 81"/>
          <p:cNvSpPr>
            <a:spLocks noChangeArrowheads="1"/>
          </p:cNvSpPr>
          <p:nvPr/>
        </p:nvSpPr>
        <p:spPr bwMode="auto">
          <a:xfrm>
            <a:off x="1449388" y="2189163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7" name="Oval 82"/>
          <p:cNvSpPr>
            <a:spLocks noChangeArrowheads="1"/>
          </p:cNvSpPr>
          <p:nvPr/>
        </p:nvSpPr>
        <p:spPr bwMode="auto">
          <a:xfrm>
            <a:off x="1741488" y="21859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8" name="Oval 83"/>
          <p:cNvSpPr>
            <a:spLocks noChangeArrowheads="1"/>
          </p:cNvSpPr>
          <p:nvPr/>
        </p:nvSpPr>
        <p:spPr bwMode="auto">
          <a:xfrm>
            <a:off x="2328863" y="2190750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69" name="Oval 84"/>
          <p:cNvSpPr>
            <a:spLocks noChangeArrowheads="1"/>
          </p:cNvSpPr>
          <p:nvPr/>
        </p:nvSpPr>
        <p:spPr bwMode="auto">
          <a:xfrm>
            <a:off x="2660650" y="2187575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0" name="Oval 85"/>
          <p:cNvSpPr>
            <a:spLocks noChangeArrowheads="1"/>
          </p:cNvSpPr>
          <p:nvPr/>
        </p:nvSpPr>
        <p:spPr bwMode="auto">
          <a:xfrm>
            <a:off x="2647950" y="1973263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1" name="Oval 86"/>
          <p:cNvSpPr>
            <a:spLocks noChangeArrowheads="1"/>
          </p:cNvSpPr>
          <p:nvPr/>
        </p:nvSpPr>
        <p:spPr bwMode="auto">
          <a:xfrm>
            <a:off x="3522663" y="19700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2" name="Text Box 45"/>
          <p:cNvSpPr txBox="1">
            <a:spLocks noChangeArrowheads="1"/>
          </p:cNvSpPr>
          <p:nvPr/>
        </p:nvSpPr>
        <p:spPr bwMode="auto">
          <a:xfrm>
            <a:off x="1112838" y="25542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75830" name="Rectangle 113"/>
          <p:cNvSpPr>
            <a:spLocks noChangeArrowheads="1"/>
          </p:cNvSpPr>
          <p:nvPr/>
        </p:nvSpPr>
        <p:spPr bwMode="auto">
          <a:xfrm>
            <a:off x="6888163" y="2105025"/>
            <a:ext cx="2794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74" name="Rectangle 77"/>
          <p:cNvSpPr>
            <a:spLocks noChangeArrowheads="1"/>
          </p:cNvSpPr>
          <p:nvPr/>
        </p:nvSpPr>
        <p:spPr bwMode="auto">
          <a:xfrm>
            <a:off x="6877050" y="1884363"/>
            <a:ext cx="290513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5" name="Rectangle 76"/>
          <p:cNvSpPr>
            <a:spLocks noChangeArrowheads="1"/>
          </p:cNvSpPr>
          <p:nvPr/>
        </p:nvSpPr>
        <p:spPr bwMode="auto">
          <a:xfrm>
            <a:off x="5986463" y="1889125"/>
            <a:ext cx="89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76" name="Line 17"/>
          <p:cNvSpPr>
            <a:spLocks noChangeShapeType="1"/>
          </p:cNvSpPr>
          <p:nvPr/>
        </p:nvSpPr>
        <p:spPr bwMode="auto">
          <a:xfrm>
            <a:off x="6586538" y="1890713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7" name="Line 24"/>
          <p:cNvSpPr>
            <a:spLocks noChangeShapeType="1"/>
          </p:cNvSpPr>
          <p:nvPr/>
        </p:nvSpPr>
        <p:spPr bwMode="auto">
          <a:xfrm>
            <a:off x="6291263" y="18859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8" name="Line 25"/>
          <p:cNvSpPr>
            <a:spLocks noChangeShapeType="1"/>
          </p:cNvSpPr>
          <p:nvPr/>
        </p:nvSpPr>
        <p:spPr bwMode="auto">
          <a:xfrm>
            <a:off x="6881813" y="1881188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79" name="Text Box 29"/>
          <p:cNvSpPr txBox="1">
            <a:spLocks noChangeArrowheads="1"/>
          </p:cNvSpPr>
          <p:nvPr/>
        </p:nvSpPr>
        <p:spPr bwMode="auto">
          <a:xfrm>
            <a:off x="5903913" y="20542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84380" name="Text Box 74"/>
          <p:cNvSpPr txBox="1">
            <a:spLocks noChangeArrowheads="1"/>
          </p:cNvSpPr>
          <p:nvPr/>
        </p:nvSpPr>
        <p:spPr bwMode="auto">
          <a:xfrm>
            <a:off x="6794500" y="18303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184381" name="Oval 84"/>
          <p:cNvSpPr>
            <a:spLocks noChangeArrowheads="1"/>
          </p:cNvSpPr>
          <p:nvPr/>
        </p:nvSpPr>
        <p:spPr bwMode="auto">
          <a:xfrm>
            <a:off x="6132513" y="2193925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2" name="Oval 86"/>
          <p:cNvSpPr>
            <a:spLocks noChangeArrowheads="1"/>
          </p:cNvSpPr>
          <p:nvPr/>
        </p:nvSpPr>
        <p:spPr bwMode="auto">
          <a:xfrm>
            <a:off x="6994525" y="1976438"/>
            <a:ext cx="42863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3" name="AutoShape 8"/>
          <p:cNvSpPr>
            <a:spLocks noChangeArrowheads="1"/>
          </p:cNvSpPr>
          <p:nvPr/>
        </p:nvSpPr>
        <p:spPr bwMode="auto">
          <a:xfrm>
            <a:off x="5972175" y="1612900"/>
            <a:ext cx="1630363" cy="261938"/>
          </a:xfrm>
          <a:prstGeom prst="parallelogram">
            <a:avLst>
              <a:gd name="adj" fmla="val 1556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84" name="Freeform 10"/>
          <p:cNvSpPr>
            <a:spLocks/>
          </p:cNvSpPr>
          <p:nvPr/>
        </p:nvSpPr>
        <p:spPr bwMode="auto">
          <a:xfrm>
            <a:off x="6154738" y="1657350"/>
            <a:ext cx="118427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85" name="Freeform 10"/>
          <p:cNvSpPr>
            <a:spLocks/>
          </p:cNvSpPr>
          <p:nvPr/>
        </p:nvSpPr>
        <p:spPr bwMode="auto">
          <a:xfrm flipV="1">
            <a:off x="6354763" y="1657350"/>
            <a:ext cx="873125" cy="166688"/>
          </a:xfrm>
          <a:custGeom>
            <a:avLst/>
            <a:gdLst>
              <a:gd name="T0" fmla="*/ 0 w 678"/>
              <a:gd name="T1" fmla="*/ 2147483647 h 110"/>
              <a:gd name="T2" fmla="*/ 2147483647 w 678"/>
              <a:gd name="T3" fmla="*/ 2147483647 h 110"/>
              <a:gd name="T4" fmla="*/ 2147483647 w 678"/>
              <a:gd name="T5" fmla="*/ 0 h 110"/>
              <a:gd name="T6" fmla="*/ 2147483647 w 678"/>
              <a:gd name="T7" fmla="*/ 0 h 110"/>
              <a:gd name="T8" fmla="*/ 0 60000 65536"/>
              <a:gd name="T9" fmla="*/ 0 60000 65536"/>
              <a:gd name="T10" fmla="*/ 0 60000 65536"/>
              <a:gd name="T11" fmla="*/ 0 60000 65536"/>
              <a:gd name="T12" fmla="*/ 0 w 678"/>
              <a:gd name="T13" fmla="*/ 0 h 110"/>
              <a:gd name="T14" fmla="*/ 678 w 678"/>
              <a:gd name="T15" fmla="*/ 110 h 11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8" h="110">
                <a:moveTo>
                  <a:pt x="0" y="110"/>
                </a:moveTo>
                <a:lnTo>
                  <a:pt x="148" y="108"/>
                </a:lnTo>
                <a:lnTo>
                  <a:pt x="567" y="0"/>
                </a:lnTo>
                <a:lnTo>
                  <a:pt x="67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endParaRPr lang="en-US" dirty="0"/>
          </a:p>
        </p:txBody>
      </p:sp>
      <p:sp>
        <p:nvSpPr>
          <p:cNvPr id="184386" name="Freeform 131"/>
          <p:cNvSpPr>
            <a:spLocks/>
          </p:cNvSpPr>
          <p:nvPr/>
        </p:nvSpPr>
        <p:spPr bwMode="auto">
          <a:xfrm>
            <a:off x="7180263" y="1611313"/>
            <a:ext cx="419100" cy="723900"/>
          </a:xfrm>
          <a:custGeom>
            <a:avLst/>
            <a:gdLst>
              <a:gd name="T0" fmla="*/ 2147483647 w 264"/>
              <a:gd name="T1" fmla="*/ 0 h 456"/>
              <a:gd name="T2" fmla="*/ 2147483647 w 264"/>
              <a:gd name="T3" fmla="*/ 2147483647 h 456"/>
              <a:gd name="T4" fmla="*/ 0 w 264"/>
              <a:gd name="T5" fmla="*/ 2147483647 h 4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4" h="456">
                <a:moveTo>
                  <a:pt x="264" y="0"/>
                </a:moveTo>
                <a:lnTo>
                  <a:pt x="262" y="248"/>
                </a:lnTo>
                <a:lnTo>
                  <a:pt x="0" y="45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184387" name="Freeform 132"/>
          <p:cNvSpPr>
            <a:spLocks/>
          </p:cNvSpPr>
          <p:nvPr/>
        </p:nvSpPr>
        <p:spPr bwMode="auto">
          <a:xfrm>
            <a:off x="5969000" y="1868488"/>
            <a:ext cx="1209675" cy="481012"/>
          </a:xfrm>
          <a:custGeom>
            <a:avLst/>
            <a:gdLst>
              <a:gd name="T0" fmla="*/ 0 w 762"/>
              <a:gd name="T1" fmla="*/ 2147483647 h 303"/>
              <a:gd name="T2" fmla="*/ 0 w 762"/>
              <a:gd name="T3" fmla="*/ 2147483647 h 303"/>
              <a:gd name="T4" fmla="*/ 2147483647 w 762"/>
              <a:gd name="T5" fmla="*/ 2147483647 h 303"/>
              <a:gd name="T6" fmla="*/ 2147483647 w 762"/>
              <a:gd name="T7" fmla="*/ 0 h 3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2" h="303">
                <a:moveTo>
                  <a:pt x="0" y="3"/>
                </a:moveTo>
                <a:lnTo>
                  <a:pt x="0" y="303"/>
                </a:lnTo>
                <a:lnTo>
                  <a:pt x="762" y="303"/>
                </a:lnTo>
                <a:lnTo>
                  <a:pt x="76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5845" name="Line 133"/>
          <p:cNvSpPr>
            <a:spLocks noChangeShapeType="1"/>
          </p:cNvSpPr>
          <p:nvPr/>
        </p:nvSpPr>
        <p:spPr bwMode="auto">
          <a:xfrm flipV="1">
            <a:off x="5969000" y="2092325"/>
            <a:ext cx="12192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84389" name="Line 69"/>
          <p:cNvSpPr>
            <a:spLocks noChangeShapeType="1"/>
          </p:cNvSpPr>
          <p:nvPr/>
        </p:nvSpPr>
        <p:spPr bwMode="auto">
          <a:xfrm flipH="1">
            <a:off x="5983288" y="2216150"/>
            <a:ext cx="165100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0" name="Line 70"/>
          <p:cNvSpPr>
            <a:spLocks noChangeShapeType="1"/>
          </p:cNvSpPr>
          <p:nvPr/>
        </p:nvSpPr>
        <p:spPr bwMode="auto">
          <a:xfrm>
            <a:off x="6438900" y="1990725"/>
            <a:ext cx="179388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1" name="Line 71"/>
          <p:cNvSpPr>
            <a:spLocks noChangeShapeType="1"/>
          </p:cNvSpPr>
          <p:nvPr/>
        </p:nvSpPr>
        <p:spPr bwMode="auto">
          <a:xfrm>
            <a:off x="6999288" y="1987550"/>
            <a:ext cx="509587" cy="455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92" name="Oval 85"/>
          <p:cNvSpPr>
            <a:spLocks noChangeArrowheads="1"/>
          </p:cNvSpPr>
          <p:nvPr/>
        </p:nvSpPr>
        <p:spPr bwMode="auto">
          <a:xfrm>
            <a:off x="6424613" y="1970088"/>
            <a:ext cx="42862" cy="4762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i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393" name="Text Box 27"/>
          <p:cNvSpPr txBox="1">
            <a:spLocks noChangeArrowheads="1"/>
          </p:cNvSpPr>
          <p:nvPr/>
        </p:nvSpPr>
        <p:spPr bwMode="auto">
          <a:xfrm>
            <a:off x="6232525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5851" name="Rectangle 158"/>
          <p:cNvSpPr>
            <a:spLocks noChangeArrowheads="1"/>
          </p:cNvSpPr>
          <p:nvPr/>
        </p:nvSpPr>
        <p:spPr bwMode="auto">
          <a:xfrm>
            <a:off x="6591300" y="1885950"/>
            <a:ext cx="280988" cy="20478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84395" name="Text Box 73"/>
          <p:cNvSpPr txBox="1">
            <a:spLocks noChangeArrowheads="1"/>
          </p:cNvSpPr>
          <p:nvPr/>
        </p:nvSpPr>
        <p:spPr bwMode="auto">
          <a:xfrm>
            <a:off x="5648325" y="3124200"/>
            <a:ext cx="2408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Ports 2,3,5 belong to EE VLAN</a:t>
            </a:r>
          </a:p>
          <a:p>
            <a:pPr algn="ctr"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Ports 4,6,7,8 belong to CS VLAN</a:t>
            </a:r>
          </a:p>
        </p:txBody>
      </p:sp>
      <p:sp>
        <p:nvSpPr>
          <p:cNvPr id="184396" name="Text Box 27"/>
          <p:cNvSpPr txBox="1">
            <a:spLocks noChangeArrowheads="1"/>
          </p:cNvSpPr>
          <p:nvPr/>
        </p:nvSpPr>
        <p:spPr bwMode="auto">
          <a:xfrm>
            <a:off x="6513513" y="18351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84397" name="Text Box 27"/>
          <p:cNvSpPr txBox="1">
            <a:spLocks noChangeArrowheads="1"/>
          </p:cNvSpPr>
          <p:nvPr/>
        </p:nvSpPr>
        <p:spPr bwMode="auto">
          <a:xfrm>
            <a:off x="6237288" y="20494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84398" name="Text Box 27"/>
          <p:cNvSpPr txBox="1">
            <a:spLocks noChangeArrowheads="1"/>
          </p:cNvSpPr>
          <p:nvPr/>
        </p:nvSpPr>
        <p:spPr bwMode="auto">
          <a:xfrm>
            <a:off x="6513513" y="20494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184399" name="Text Box 27"/>
          <p:cNvSpPr txBox="1">
            <a:spLocks noChangeArrowheads="1"/>
          </p:cNvSpPr>
          <p:nvPr/>
        </p:nvSpPr>
        <p:spPr bwMode="auto">
          <a:xfrm>
            <a:off x="6813550" y="20542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i="0" dirty="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grpSp>
        <p:nvGrpSpPr>
          <p:cNvPr id="692394" name="Group 170"/>
          <p:cNvGrpSpPr>
            <a:grpSpLocks/>
          </p:cNvGrpSpPr>
          <p:nvPr/>
        </p:nvGrpSpPr>
        <p:grpSpPr bwMode="auto">
          <a:xfrm>
            <a:off x="3327400" y="1835150"/>
            <a:ext cx="2836863" cy="427038"/>
            <a:chOff x="2096" y="1156"/>
            <a:chExt cx="1787" cy="269"/>
          </a:xfrm>
        </p:grpSpPr>
        <p:sp>
          <p:nvSpPr>
            <p:cNvPr id="184429" name="Oval 85"/>
            <p:cNvSpPr>
              <a:spLocks noChangeArrowheads="1"/>
            </p:cNvSpPr>
            <p:nvPr/>
          </p:nvSpPr>
          <p:spPr bwMode="auto">
            <a:xfrm>
              <a:off x="2215" y="1381"/>
              <a:ext cx="27" cy="3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i="0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84430" name="Group 169"/>
            <p:cNvGrpSpPr>
              <a:grpSpLocks/>
            </p:cNvGrpSpPr>
            <p:nvPr/>
          </p:nvGrpSpPr>
          <p:grpSpPr bwMode="auto">
            <a:xfrm>
              <a:off x="2096" y="1156"/>
              <a:ext cx="1787" cy="269"/>
              <a:chOff x="2096" y="1156"/>
              <a:chExt cx="1787" cy="269"/>
            </a:xfrm>
          </p:grpSpPr>
          <p:sp>
            <p:nvSpPr>
              <p:cNvPr id="184431" name="Text Box 28"/>
              <p:cNvSpPr txBox="1">
                <a:spLocks noChangeArrowheads="1"/>
              </p:cNvSpPr>
              <p:nvPr/>
            </p:nvSpPr>
            <p:spPr bwMode="auto">
              <a:xfrm>
                <a:off x="2096" y="1290"/>
                <a:ext cx="188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FF0000"/>
                    </a:solidFill>
                    <a:latin typeface="Arial" charset="0"/>
                  </a:rPr>
                  <a:t>16</a:t>
                </a:r>
              </a:p>
            </p:txBody>
          </p:sp>
          <p:sp>
            <p:nvSpPr>
              <p:cNvPr id="184432" name="Text Box 27"/>
              <p:cNvSpPr txBox="1">
                <a:spLocks noChangeArrowheads="1"/>
              </p:cNvSpPr>
              <p:nvPr/>
            </p:nvSpPr>
            <p:spPr bwMode="auto">
              <a:xfrm>
                <a:off x="3731" y="1156"/>
                <a:ext cx="152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800" i="0" dirty="0">
                    <a:solidFill>
                      <a:srgbClr val="FF0000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84433" name="Oval 85"/>
              <p:cNvSpPr>
                <a:spLocks noChangeArrowheads="1"/>
              </p:cNvSpPr>
              <p:nvPr/>
            </p:nvSpPr>
            <p:spPr bwMode="auto">
              <a:xfrm>
                <a:off x="3855" y="1247"/>
                <a:ext cx="27" cy="3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i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4434" name="Freeform 168"/>
              <p:cNvSpPr>
                <a:spLocks/>
              </p:cNvSpPr>
              <p:nvPr/>
            </p:nvSpPr>
            <p:spPr bwMode="auto">
              <a:xfrm>
                <a:off x="2226" y="1260"/>
                <a:ext cx="1644" cy="135"/>
              </a:xfrm>
              <a:custGeom>
                <a:avLst/>
                <a:gdLst>
                  <a:gd name="T0" fmla="*/ 0 w 1644"/>
                  <a:gd name="T1" fmla="*/ 135 h 135"/>
                  <a:gd name="T2" fmla="*/ 852 w 1644"/>
                  <a:gd name="T3" fmla="*/ 132 h 135"/>
                  <a:gd name="T4" fmla="*/ 1050 w 1644"/>
                  <a:gd name="T5" fmla="*/ 0 h 135"/>
                  <a:gd name="T6" fmla="*/ 1644 w 1644"/>
                  <a:gd name="T7" fmla="*/ 0 h 1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44" h="135">
                    <a:moveTo>
                      <a:pt x="0" y="135"/>
                    </a:moveTo>
                    <a:lnTo>
                      <a:pt x="852" y="132"/>
                    </a:lnTo>
                    <a:lnTo>
                      <a:pt x="1050" y="0"/>
                    </a:lnTo>
                    <a:lnTo>
                      <a:pt x="1644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84401" name="Group 44"/>
          <p:cNvGrpSpPr>
            <a:grpSpLocks/>
          </p:cNvGrpSpPr>
          <p:nvPr/>
        </p:nvGrpSpPr>
        <p:grpSpPr bwMode="auto">
          <a:xfrm>
            <a:off x="254000" y="2316163"/>
            <a:ext cx="538163" cy="558800"/>
            <a:chOff x="-44" y="1473"/>
            <a:chExt cx="981" cy="1105"/>
          </a:xfrm>
        </p:grpSpPr>
        <p:pic>
          <p:nvPicPr>
            <p:cNvPr id="18442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2" name="Group 44"/>
          <p:cNvGrpSpPr>
            <a:grpSpLocks/>
          </p:cNvGrpSpPr>
          <p:nvPr/>
        </p:nvGrpSpPr>
        <p:grpSpPr bwMode="auto">
          <a:xfrm>
            <a:off x="619125" y="2519363"/>
            <a:ext cx="539750" cy="558800"/>
            <a:chOff x="-44" y="1473"/>
            <a:chExt cx="981" cy="1105"/>
          </a:xfrm>
        </p:grpSpPr>
        <p:pic>
          <p:nvPicPr>
            <p:cNvPr id="18442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3" name="Group 44"/>
          <p:cNvGrpSpPr>
            <a:grpSpLocks/>
          </p:cNvGrpSpPr>
          <p:nvPr/>
        </p:nvGrpSpPr>
        <p:grpSpPr bwMode="auto">
          <a:xfrm>
            <a:off x="1290638" y="2479675"/>
            <a:ext cx="538162" cy="558800"/>
            <a:chOff x="-44" y="1473"/>
            <a:chExt cx="981" cy="1105"/>
          </a:xfrm>
        </p:grpSpPr>
        <p:pic>
          <p:nvPicPr>
            <p:cNvPr id="18442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4" name="Group 44"/>
          <p:cNvGrpSpPr>
            <a:grpSpLocks/>
          </p:cNvGrpSpPr>
          <p:nvPr/>
        </p:nvGrpSpPr>
        <p:grpSpPr bwMode="auto">
          <a:xfrm>
            <a:off x="2417763" y="2498725"/>
            <a:ext cx="538162" cy="558800"/>
            <a:chOff x="-44" y="1473"/>
            <a:chExt cx="981" cy="1105"/>
          </a:xfrm>
        </p:grpSpPr>
        <p:pic>
          <p:nvPicPr>
            <p:cNvPr id="18442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5" name="Group 44"/>
          <p:cNvGrpSpPr>
            <a:grpSpLocks/>
          </p:cNvGrpSpPr>
          <p:nvPr/>
        </p:nvGrpSpPr>
        <p:grpSpPr bwMode="auto">
          <a:xfrm>
            <a:off x="2854325" y="2479675"/>
            <a:ext cx="539750" cy="558800"/>
            <a:chOff x="-44" y="1473"/>
            <a:chExt cx="981" cy="1105"/>
          </a:xfrm>
        </p:grpSpPr>
        <p:pic>
          <p:nvPicPr>
            <p:cNvPr id="18441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2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6" name="Group 44"/>
          <p:cNvGrpSpPr>
            <a:grpSpLocks/>
          </p:cNvGrpSpPr>
          <p:nvPr/>
        </p:nvGrpSpPr>
        <p:grpSpPr bwMode="auto">
          <a:xfrm>
            <a:off x="3708400" y="2327275"/>
            <a:ext cx="538163" cy="558800"/>
            <a:chOff x="-44" y="1473"/>
            <a:chExt cx="981" cy="1105"/>
          </a:xfrm>
        </p:grpSpPr>
        <p:pic>
          <p:nvPicPr>
            <p:cNvPr id="18441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7" name="Group 44"/>
          <p:cNvGrpSpPr>
            <a:grpSpLocks/>
          </p:cNvGrpSpPr>
          <p:nvPr/>
        </p:nvGrpSpPr>
        <p:grpSpPr bwMode="auto">
          <a:xfrm>
            <a:off x="5557838" y="2428875"/>
            <a:ext cx="538162" cy="558800"/>
            <a:chOff x="-44" y="1473"/>
            <a:chExt cx="981" cy="1105"/>
          </a:xfrm>
        </p:grpSpPr>
        <p:pic>
          <p:nvPicPr>
            <p:cNvPr id="18441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8" name="Group 44"/>
          <p:cNvGrpSpPr>
            <a:grpSpLocks/>
          </p:cNvGrpSpPr>
          <p:nvPr/>
        </p:nvGrpSpPr>
        <p:grpSpPr bwMode="auto">
          <a:xfrm>
            <a:off x="7183438" y="2357438"/>
            <a:ext cx="538162" cy="558800"/>
            <a:chOff x="-44" y="1473"/>
            <a:chExt cx="981" cy="1105"/>
          </a:xfrm>
        </p:grpSpPr>
        <p:pic>
          <p:nvPicPr>
            <p:cNvPr id="18441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4409" name="Group 44"/>
          <p:cNvGrpSpPr>
            <a:grpSpLocks/>
          </p:cNvGrpSpPr>
          <p:nvPr/>
        </p:nvGrpSpPr>
        <p:grpSpPr bwMode="auto">
          <a:xfrm>
            <a:off x="6257925" y="2438400"/>
            <a:ext cx="539750" cy="558800"/>
            <a:chOff x="-44" y="1473"/>
            <a:chExt cx="981" cy="1105"/>
          </a:xfrm>
        </p:grpSpPr>
        <p:pic>
          <p:nvPicPr>
            <p:cNvPr id="18441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1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28BAC-BDF9-1E4C-B14F-E743644EB16B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5CF043-7DD4-FC4D-8013-6A5E3130922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8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431FE0-8531-6C42-B99D-B316264C85A7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40DED8-976F-7D41-9081-F95F102F68DD}" type="slidenum">
              <a:rPr lang="en-US" sz="1400"/>
              <a:pPr/>
              <a:t>38</a:t>
            </a:fld>
            <a:endParaRPr lang="en-US" sz="140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Making VLANs Work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Switches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need configuration tables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Saying which VLANs are accessible via which interfaces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Changing the Ethernet header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Adding a field for a VLAN tag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Implemented on the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switches </a:t>
            </a:r>
            <a:r>
              <a:rPr lang="en-US" dirty="0">
                <a:latin typeface="Times New Roman" charset="0"/>
                <a:ea typeface="ＭＳ Ｐゴシック" charset="0"/>
              </a:rPr>
              <a:t>– key point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but can still interoperate with old Ethernet cards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Devices (nodes) do not care, only switches need to understand.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9"/>
          <p:cNvSpPr txBox="1">
            <a:spLocks noChangeArrowheads="1"/>
          </p:cNvSpPr>
          <p:nvPr/>
        </p:nvSpPr>
        <p:spPr bwMode="auto">
          <a:xfrm>
            <a:off x="3384550" y="1428750"/>
            <a:ext cx="4746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type</a:t>
            </a:r>
          </a:p>
        </p:txBody>
      </p:sp>
      <p:sp>
        <p:nvSpPr>
          <p:cNvPr id="185348" name="Line 10"/>
          <p:cNvSpPr>
            <a:spLocks noChangeShapeType="1"/>
          </p:cNvSpPr>
          <p:nvPr/>
        </p:nvSpPr>
        <p:spPr bwMode="auto">
          <a:xfrm>
            <a:off x="3559175" y="16367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49" name="Line 31"/>
          <p:cNvSpPr>
            <a:spLocks noChangeShapeType="1"/>
          </p:cNvSpPr>
          <p:nvPr/>
        </p:nvSpPr>
        <p:spPr bwMode="auto">
          <a:xfrm>
            <a:off x="1000125" y="2200275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0" name="Line 34"/>
          <p:cNvSpPr>
            <a:spLocks noChangeShapeType="1"/>
          </p:cNvSpPr>
          <p:nvPr/>
        </p:nvSpPr>
        <p:spPr bwMode="auto">
          <a:xfrm>
            <a:off x="3424238" y="2171700"/>
            <a:ext cx="0" cy="77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1" name="Line 36"/>
          <p:cNvSpPr>
            <a:spLocks noChangeShapeType="1"/>
          </p:cNvSpPr>
          <p:nvPr/>
        </p:nvSpPr>
        <p:spPr bwMode="auto">
          <a:xfrm>
            <a:off x="3457575" y="2176463"/>
            <a:ext cx="742950" cy="809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2" name="Line 37"/>
          <p:cNvSpPr>
            <a:spLocks noChangeShapeType="1"/>
          </p:cNvSpPr>
          <p:nvPr/>
        </p:nvSpPr>
        <p:spPr bwMode="auto">
          <a:xfrm>
            <a:off x="6167438" y="2185988"/>
            <a:ext cx="700087" cy="7953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3" name="Line 40"/>
          <p:cNvSpPr>
            <a:spLocks noChangeShapeType="1"/>
          </p:cNvSpPr>
          <p:nvPr/>
        </p:nvSpPr>
        <p:spPr bwMode="auto">
          <a:xfrm>
            <a:off x="3600450" y="3328988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4" name="Rectangle 41"/>
          <p:cNvSpPr>
            <a:spLocks noChangeArrowheads="1"/>
          </p:cNvSpPr>
          <p:nvPr/>
        </p:nvSpPr>
        <p:spPr bwMode="auto">
          <a:xfrm>
            <a:off x="3476625" y="4057650"/>
            <a:ext cx="2506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2-byte Tag Protocol Identifier</a:t>
            </a:r>
          </a:p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                       (value: 81-00) </a:t>
            </a:r>
          </a:p>
        </p:txBody>
      </p:sp>
      <p:sp>
        <p:nvSpPr>
          <p:cNvPr id="185355" name="Rectangle 42"/>
          <p:cNvSpPr>
            <a:spLocks noChangeArrowheads="1"/>
          </p:cNvSpPr>
          <p:nvPr/>
        </p:nvSpPr>
        <p:spPr bwMode="auto">
          <a:xfrm>
            <a:off x="3814763" y="5203825"/>
            <a:ext cx="3824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Tag Control Information (12 bit VLAN ID field, </a:t>
            </a:r>
          </a:p>
          <a:p>
            <a:pPr eaLnBrk="1" hangingPunct="1"/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                         3 bit priority field like IP TOS)</a:t>
            </a:r>
            <a:r>
              <a:rPr lang="en-US" altLang="ko-KR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</a:t>
            </a:r>
          </a:p>
        </p:txBody>
      </p:sp>
      <p:sp>
        <p:nvSpPr>
          <p:cNvPr id="185356" name="Line 43"/>
          <p:cNvSpPr>
            <a:spLocks noChangeShapeType="1"/>
          </p:cNvSpPr>
          <p:nvPr/>
        </p:nvSpPr>
        <p:spPr bwMode="auto">
          <a:xfrm>
            <a:off x="3963988" y="3419475"/>
            <a:ext cx="9525" cy="1741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7" name="Line 44"/>
          <p:cNvSpPr>
            <a:spLocks noChangeShapeType="1"/>
          </p:cNvSpPr>
          <p:nvPr/>
        </p:nvSpPr>
        <p:spPr bwMode="auto">
          <a:xfrm>
            <a:off x="6562725" y="3319463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8" name="Line 47"/>
          <p:cNvSpPr>
            <a:spLocks noChangeShapeType="1"/>
          </p:cNvSpPr>
          <p:nvPr/>
        </p:nvSpPr>
        <p:spPr bwMode="auto">
          <a:xfrm flipH="1">
            <a:off x="6767513" y="3076575"/>
            <a:ext cx="14287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59" name="Rectangle 48"/>
          <p:cNvSpPr>
            <a:spLocks noChangeArrowheads="1"/>
          </p:cNvSpPr>
          <p:nvPr/>
        </p:nvSpPr>
        <p:spPr bwMode="auto">
          <a:xfrm>
            <a:off x="6105525" y="4175125"/>
            <a:ext cx="12382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Recomputed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1400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CRC</a:t>
            </a:r>
            <a:r>
              <a:rPr lang="en-US" altLang="ko-KR" i="0" dirty="0">
                <a:solidFill>
                  <a:srgbClr val="000000"/>
                </a:solidFill>
                <a:latin typeface="Arial" charset="0"/>
                <a:ea typeface="Gulim" charset="0"/>
                <a:cs typeface="Gulim" charset="0"/>
              </a:rPr>
              <a:t> </a:t>
            </a:r>
          </a:p>
        </p:txBody>
      </p:sp>
      <p:sp>
        <p:nvSpPr>
          <p:cNvPr id="76817" name="Rectangle 27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i="0" dirty="0">
                <a:solidFill>
                  <a:srgbClr val="000099"/>
                </a:solidFill>
                <a:latin typeface="Gill Sans MT" charset="0"/>
                <a:cs typeface="+mn-cs"/>
              </a:rPr>
              <a:t>802.1Q VLAN frame format</a:t>
            </a:r>
          </a:p>
        </p:txBody>
      </p:sp>
      <p:sp>
        <p:nvSpPr>
          <p:cNvPr id="76818" name="Text Box 28"/>
          <p:cNvSpPr txBox="1">
            <a:spLocks noChangeArrowheads="1"/>
          </p:cNvSpPr>
          <p:nvPr/>
        </p:nvSpPr>
        <p:spPr bwMode="auto">
          <a:xfrm>
            <a:off x="7100888" y="1801813"/>
            <a:ext cx="15509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802.1 frame</a:t>
            </a:r>
          </a:p>
        </p:txBody>
      </p:sp>
      <p:sp>
        <p:nvSpPr>
          <p:cNvPr id="76819" name="Text Box 29"/>
          <p:cNvSpPr txBox="1">
            <a:spLocks noChangeArrowheads="1"/>
          </p:cNvSpPr>
          <p:nvPr/>
        </p:nvSpPr>
        <p:spPr bwMode="auto">
          <a:xfrm>
            <a:off x="7104063" y="2967038"/>
            <a:ext cx="1749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802.1Q frame</a:t>
            </a:r>
          </a:p>
        </p:txBody>
      </p:sp>
      <p:sp>
        <p:nvSpPr>
          <p:cNvPr id="185364" name="Rectangle 1"/>
          <p:cNvSpPr>
            <a:spLocks noChangeArrowheads="1"/>
          </p:cNvSpPr>
          <p:nvPr/>
        </p:nvSpPr>
        <p:spPr bwMode="auto">
          <a:xfrm>
            <a:off x="965200" y="1709738"/>
            <a:ext cx="5140325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22" name="Straight Connector 3"/>
          <p:cNvCxnSpPr>
            <a:cxnSpLocks noChangeShapeType="1"/>
          </p:cNvCxnSpPr>
          <p:nvPr/>
        </p:nvCxnSpPr>
        <p:spPr bwMode="auto">
          <a:xfrm>
            <a:off x="1958975" y="170021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3" name="Straight Connector 32"/>
          <p:cNvCxnSpPr>
            <a:cxnSpLocks noChangeShapeType="1"/>
          </p:cNvCxnSpPr>
          <p:nvPr/>
        </p:nvCxnSpPr>
        <p:spPr bwMode="auto">
          <a:xfrm>
            <a:off x="2689225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4" name="Straight Connector 33"/>
          <p:cNvCxnSpPr>
            <a:cxnSpLocks noChangeShapeType="1"/>
          </p:cNvCxnSpPr>
          <p:nvPr/>
        </p:nvCxnSpPr>
        <p:spPr bwMode="auto">
          <a:xfrm>
            <a:off x="3417888" y="1708150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5" name="Straight Connector 34"/>
          <p:cNvCxnSpPr>
            <a:cxnSpLocks noChangeShapeType="1"/>
          </p:cNvCxnSpPr>
          <p:nvPr/>
        </p:nvCxnSpPr>
        <p:spPr bwMode="auto">
          <a:xfrm>
            <a:off x="3671888" y="1703388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26" name="Straight Connector 35"/>
          <p:cNvCxnSpPr>
            <a:cxnSpLocks noChangeShapeType="1"/>
          </p:cNvCxnSpPr>
          <p:nvPr/>
        </p:nvCxnSpPr>
        <p:spPr bwMode="auto">
          <a:xfrm>
            <a:off x="5638800" y="1689100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0" name="TextBox 5"/>
          <p:cNvSpPr txBox="1">
            <a:spLocks noChangeArrowheads="1"/>
          </p:cNvSpPr>
          <p:nvPr/>
        </p:nvSpPr>
        <p:spPr bwMode="auto">
          <a:xfrm>
            <a:off x="1937401" y="1722438"/>
            <a:ext cx="770225" cy="40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dest.</a:t>
            </a:r>
          </a:p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address</a:t>
            </a:r>
          </a:p>
        </p:txBody>
      </p:sp>
      <p:sp>
        <p:nvSpPr>
          <p:cNvPr id="185371" name="TextBox 37"/>
          <p:cNvSpPr txBox="1">
            <a:spLocks noChangeArrowheads="1"/>
          </p:cNvSpPr>
          <p:nvPr/>
        </p:nvSpPr>
        <p:spPr bwMode="auto">
          <a:xfrm>
            <a:off x="2697163" y="1719263"/>
            <a:ext cx="730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source</a:t>
            </a:r>
          </a:p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address</a:t>
            </a:r>
          </a:p>
        </p:txBody>
      </p:sp>
      <p:sp>
        <p:nvSpPr>
          <p:cNvPr id="185372" name="TextBox 38"/>
          <p:cNvSpPr txBox="1">
            <a:spLocks noChangeArrowheads="1"/>
          </p:cNvSpPr>
          <p:nvPr/>
        </p:nvSpPr>
        <p:spPr bwMode="auto">
          <a:xfrm>
            <a:off x="4041775" y="1790700"/>
            <a:ext cx="11906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data (payload)</a:t>
            </a:r>
          </a:p>
        </p:txBody>
      </p:sp>
      <p:sp>
        <p:nvSpPr>
          <p:cNvPr id="185373" name="TextBox 39"/>
          <p:cNvSpPr txBox="1">
            <a:spLocks noChangeArrowheads="1"/>
          </p:cNvSpPr>
          <p:nvPr/>
        </p:nvSpPr>
        <p:spPr bwMode="auto">
          <a:xfrm>
            <a:off x="5611813" y="1809750"/>
            <a:ext cx="5159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CRC</a:t>
            </a:r>
          </a:p>
        </p:txBody>
      </p:sp>
      <p:sp>
        <p:nvSpPr>
          <p:cNvPr id="185374" name="TextBox 40"/>
          <p:cNvSpPr txBox="1">
            <a:spLocks noChangeArrowheads="1"/>
          </p:cNvSpPr>
          <p:nvPr/>
        </p:nvSpPr>
        <p:spPr bwMode="auto">
          <a:xfrm>
            <a:off x="1047750" y="1787525"/>
            <a:ext cx="8223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preamble</a:t>
            </a:r>
          </a:p>
        </p:txBody>
      </p:sp>
      <p:grpSp>
        <p:nvGrpSpPr>
          <p:cNvPr id="173087" name="Group 6"/>
          <p:cNvGrpSpPr>
            <a:grpSpLocks/>
          </p:cNvGrpSpPr>
          <p:nvPr/>
        </p:nvGrpSpPr>
        <p:grpSpPr bwMode="auto">
          <a:xfrm>
            <a:off x="992826" y="2949575"/>
            <a:ext cx="2448769" cy="436563"/>
            <a:chOff x="340454" y="5667110"/>
            <a:chExt cx="2448560" cy="435435"/>
          </a:xfrm>
          <a:solidFill>
            <a:srgbClr val="006633"/>
          </a:solidFill>
        </p:grpSpPr>
        <p:sp>
          <p:nvSpPr>
            <p:cNvPr id="173097" name="Rectangle 42"/>
            <p:cNvSpPr>
              <a:spLocks noChangeArrowheads="1"/>
            </p:cNvSpPr>
            <p:nvPr/>
          </p:nvSpPr>
          <p:spPr bwMode="auto">
            <a:xfrm>
              <a:off x="340454" y="5676543"/>
              <a:ext cx="2448560" cy="40640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76843" name="Straight Connector 43"/>
            <p:cNvCxnSpPr>
              <a:cxnSpLocks noChangeShapeType="1"/>
            </p:cNvCxnSpPr>
            <p:nvPr/>
          </p:nvCxnSpPr>
          <p:spPr bwMode="auto">
            <a:xfrm>
              <a:off x="1314457" y="5667110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4" name="Straight Connector 44"/>
            <p:cNvCxnSpPr>
              <a:cxnSpLocks noChangeShapeType="1"/>
            </p:cNvCxnSpPr>
            <p:nvPr/>
          </p:nvCxnSpPr>
          <p:spPr bwMode="auto">
            <a:xfrm>
              <a:off x="2044645" y="5670277"/>
              <a:ext cx="0" cy="429101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6845" name="Straight Connector 45"/>
            <p:cNvCxnSpPr>
              <a:cxnSpLocks noChangeShapeType="1"/>
            </p:cNvCxnSpPr>
            <p:nvPr/>
          </p:nvCxnSpPr>
          <p:spPr bwMode="auto">
            <a:xfrm>
              <a:off x="2773245" y="5675027"/>
              <a:ext cx="0" cy="427518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3101" name="TextBox 48"/>
            <p:cNvSpPr txBox="1">
              <a:spLocks noChangeArrowheads="1"/>
            </p:cNvSpPr>
            <p:nvPr/>
          </p:nvSpPr>
          <p:spPr bwMode="auto">
            <a:xfrm>
              <a:off x="1292617" y="5688880"/>
              <a:ext cx="770159" cy="4041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dest.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2" name="TextBox 49"/>
            <p:cNvSpPr txBox="1">
              <a:spLocks noChangeArrowheads="1"/>
            </p:cNvSpPr>
            <p:nvPr/>
          </p:nvSpPr>
          <p:spPr bwMode="auto">
            <a:xfrm>
              <a:off x="2053082" y="5685251"/>
              <a:ext cx="729687" cy="40011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</a:t>
              </a:r>
            </a:p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address</a:t>
              </a:r>
            </a:p>
          </p:txBody>
        </p:sp>
        <p:sp>
          <p:nvSpPr>
            <p:cNvPr id="173103" name="TextBox 52"/>
            <p:cNvSpPr txBox="1">
              <a:spLocks noChangeArrowheads="1"/>
            </p:cNvSpPr>
            <p:nvPr/>
          </p:nvSpPr>
          <p:spPr bwMode="auto">
            <a:xfrm>
              <a:off x="402711" y="5754221"/>
              <a:ext cx="822661" cy="246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200"/>
                </a:lnSpc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preamble</a:t>
              </a:r>
            </a:p>
          </p:txBody>
        </p:sp>
      </p:grpSp>
      <p:sp>
        <p:nvSpPr>
          <p:cNvPr id="185376" name="Rectangle 56"/>
          <p:cNvSpPr>
            <a:spLocks noChangeArrowheads="1"/>
          </p:cNvSpPr>
          <p:nvPr/>
        </p:nvSpPr>
        <p:spPr bwMode="auto">
          <a:xfrm>
            <a:off x="4187825" y="2959100"/>
            <a:ext cx="265906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34" name="Straight Connector 60"/>
          <p:cNvCxnSpPr>
            <a:cxnSpLocks noChangeShapeType="1"/>
          </p:cNvCxnSpPr>
          <p:nvPr/>
        </p:nvCxnSpPr>
        <p:spPr bwMode="auto">
          <a:xfrm>
            <a:off x="4411663" y="2954338"/>
            <a:ext cx="0" cy="4270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835" name="Straight Connector 61"/>
          <p:cNvCxnSpPr>
            <a:cxnSpLocks noChangeShapeType="1"/>
          </p:cNvCxnSpPr>
          <p:nvPr/>
        </p:nvCxnSpPr>
        <p:spPr bwMode="auto">
          <a:xfrm>
            <a:off x="6378575" y="2938463"/>
            <a:ext cx="0" cy="4286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5379" name="TextBox 64"/>
          <p:cNvSpPr txBox="1">
            <a:spLocks noChangeArrowheads="1"/>
          </p:cNvSpPr>
          <p:nvPr/>
        </p:nvSpPr>
        <p:spPr bwMode="auto">
          <a:xfrm>
            <a:off x="4783138" y="3040063"/>
            <a:ext cx="11890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data (payload)</a:t>
            </a:r>
          </a:p>
        </p:txBody>
      </p:sp>
      <p:sp>
        <p:nvSpPr>
          <p:cNvPr id="185380" name="TextBox 65"/>
          <p:cNvSpPr txBox="1">
            <a:spLocks noChangeArrowheads="1"/>
          </p:cNvSpPr>
          <p:nvPr/>
        </p:nvSpPr>
        <p:spPr bwMode="auto">
          <a:xfrm>
            <a:off x="6351588" y="3059113"/>
            <a:ext cx="5159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ts val="1200"/>
              </a:lnSpc>
            </a:pPr>
            <a:r>
              <a:rPr lang="en-US" sz="1200" dirty="0">
                <a:solidFill>
                  <a:schemeClr val="bg1"/>
                </a:solidFill>
                <a:latin typeface="Arial" charset="0"/>
                <a:cs typeface="Arial" charset="0"/>
              </a:rPr>
              <a:t>CRC</a:t>
            </a:r>
          </a:p>
        </p:txBody>
      </p:sp>
      <p:sp>
        <p:nvSpPr>
          <p:cNvPr id="185381" name="Text Box 9"/>
          <p:cNvSpPr txBox="1">
            <a:spLocks noChangeArrowheads="1"/>
          </p:cNvSpPr>
          <p:nvPr/>
        </p:nvSpPr>
        <p:spPr bwMode="auto">
          <a:xfrm>
            <a:off x="4095750" y="2659063"/>
            <a:ext cx="4746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i="0" dirty="0">
                <a:solidFill>
                  <a:srgbClr val="000000"/>
                </a:solidFill>
                <a:latin typeface="Arial" charset="0"/>
              </a:rPr>
              <a:t>type</a:t>
            </a:r>
          </a:p>
        </p:txBody>
      </p:sp>
      <p:sp>
        <p:nvSpPr>
          <p:cNvPr id="185382" name="Line 10"/>
          <p:cNvSpPr>
            <a:spLocks noChangeShapeType="1"/>
          </p:cNvSpPr>
          <p:nvPr/>
        </p:nvSpPr>
        <p:spPr bwMode="auto">
          <a:xfrm>
            <a:off x="4300538" y="288766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5383" name="Rectangle 67"/>
          <p:cNvSpPr>
            <a:spLocks noChangeArrowheads="1"/>
          </p:cNvSpPr>
          <p:nvPr/>
        </p:nvSpPr>
        <p:spPr bwMode="auto">
          <a:xfrm>
            <a:off x="3429000" y="2963863"/>
            <a:ext cx="735013" cy="406400"/>
          </a:xfrm>
          <a:prstGeom prst="rect">
            <a:avLst/>
          </a:prstGeom>
          <a:solidFill>
            <a:srgbClr val="00663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cxnSp>
        <p:nvCxnSpPr>
          <p:cNvPr id="76841" name="Straight Connector 68"/>
          <p:cNvCxnSpPr>
            <a:cxnSpLocks noChangeShapeType="1"/>
          </p:cNvCxnSpPr>
          <p:nvPr/>
        </p:nvCxnSpPr>
        <p:spPr bwMode="auto">
          <a:xfrm>
            <a:off x="3797300" y="2962275"/>
            <a:ext cx="0" cy="4270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58A364-F3EE-7D46-8297-AAC2A2A73915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FF7359-AF0D-AB40-87BE-CA7AFA7C15B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60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990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D3E8CB67-6E32-7F4A-B5BC-C66431FB1D10}" type="slidenum">
              <a:rPr lang="en-US" sz="1400"/>
              <a:pPr algn="l"/>
              <a:t>4</a:t>
            </a:fld>
            <a:endParaRPr lang="en-US" sz="1400"/>
          </a:p>
        </p:txBody>
      </p:sp>
      <p:sp>
        <p:nvSpPr>
          <p:cNvPr id="22530" name="Rectangle 3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58000" cy="9906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Interconnecting with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Hubs</a:t>
            </a:r>
            <a:b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000" dirty="0" smtClean="0">
                <a:latin typeface="Times New Roman" charset="0"/>
                <a:ea typeface="ＭＳ Ｐゴシック" charset="0"/>
                <a:cs typeface="ＭＳ Ｐゴシック" charset="0"/>
              </a:rPr>
              <a:t>Sikorsky</a:t>
            </a:r>
            <a:endParaRPr lang="en-US" sz="20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8006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Backbone hub interconnects LAN segments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All packets seen everywhere, forming one large collision domain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Cannot</a:t>
            </a:r>
            <a:r>
              <a:rPr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>
                <a:latin typeface="Times New Roman" charset="0"/>
                <a:ea typeface="ＭＳ Ｐゴシック" charset="0"/>
                <a:cs typeface="ＭＳ Ｐゴシック" charset="0"/>
              </a:rPr>
              <a:t>interconnect Ethernets of different </a:t>
            </a:r>
            <a:r>
              <a:rPr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speeds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Collision Heaven!!!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167188" y="5334000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2533" name="Object 2"/>
          <p:cNvGraphicFramePr>
            <a:graphicFrameLocks noChangeAspect="1"/>
          </p:cNvGraphicFramePr>
          <p:nvPr/>
        </p:nvGraphicFramePr>
        <p:xfrm>
          <a:off x="1557338" y="5684838"/>
          <a:ext cx="5207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6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5684838"/>
                        <a:ext cx="5207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3"/>
          <p:cNvGraphicFramePr>
            <a:graphicFrameLocks noChangeAspect="1"/>
          </p:cNvGraphicFramePr>
          <p:nvPr/>
        </p:nvGraphicFramePr>
        <p:xfrm>
          <a:off x="4643438" y="56991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7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6991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4"/>
          <p:cNvGraphicFramePr>
            <a:graphicFrameLocks noChangeAspect="1"/>
          </p:cNvGraphicFramePr>
          <p:nvPr/>
        </p:nvGraphicFramePr>
        <p:xfrm>
          <a:off x="5572125" y="5648325"/>
          <a:ext cx="5207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8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5648325"/>
                        <a:ext cx="5207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5"/>
          <p:cNvGraphicFramePr>
            <a:graphicFrameLocks noChangeAspect="1"/>
          </p:cNvGraphicFramePr>
          <p:nvPr/>
        </p:nvGraphicFramePr>
        <p:xfrm>
          <a:off x="2309813" y="57118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9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57118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6269038" y="5343525"/>
            <a:ext cx="360362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120900" y="5330825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2539" name="Object 6"/>
          <p:cNvGraphicFramePr>
            <a:graphicFrameLocks noChangeAspect="1"/>
          </p:cNvGraphicFramePr>
          <p:nvPr/>
        </p:nvGraphicFramePr>
        <p:xfrm>
          <a:off x="3382963" y="5529263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0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529263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7"/>
          <p:cNvGraphicFramePr>
            <a:graphicFrameLocks noChangeAspect="1"/>
          </p:cNvGraphicFramePr>
          <p:nvPr/>
        </p:nvGraphicFramePr>
        <p:xfrm>
          <a:off x="3883025" y="6059488"/>
          <a:ext cx="5222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1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25" y="6059488"/>
                        <a:ext cx="52228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8"/>
          <p:cNvGraphicFramePr>
            <a:graphicFrameLocks noChangeAspect="1"/>
          </p:cNvGraphicFramePr>
          <p:nvPr/>
        </p:nvGraphicFramePr>
        <p:xfrm>
          <a:off x="7237413" y="5494338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2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7413" y="5494338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9"/>
          <p:cNvGraphicFramePr>
            <a:graphicFrameLocks noChangeAspect="1"/>
          </p:cNvGraphicFramePr>
          <p:nvPr/>
        </p:nvGraphicFramePr>
        <p:xfrm>
          <a:off x="6376988" y="5905500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3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5905500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0"/>
          <p:cNvGraphicFramePr>
            <a:graphicFrameLocks noChangeAspect="1"/>
          </p:cNvGraphicFramePr>
          <p:nvPr/>
        </p:nvGraphicFramePr>
        <p:xfrm>
          <a:off x="1055688" y="51530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4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51530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1484313" y="5335588"/>
            <a:ext cx="6937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925638" y="5387975"/>
            <a:ext cx="34131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405063" y="5419725"/>
            <a:ext cx="90487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3827463" y="5378450"/>
            <a:ext cx="431800" cy="238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>
            <a:off x="4184650" y="5399088"/>
            <a:ext cx="15875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532313" y="5335588"/>
            <a:ext cx="2873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5991225" y="5419725"/>
            <a:ext cx="536575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>
            <a:off x="6564313" y="5387975"/>
            <a:ext cx="14287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6707188" y="5302250"/>
            <a:ext cx="64135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2393950" y="3992563"/>
            <a:ext cx="2082800" cy="119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71988" y="3981450"/>
            <a:ext cx="0" cy="1233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 flipV="1">
            <a:off x="4651375" y="3927475"/>
            <a:ext cx="1873250" cy="136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595563" y="5113338"/>
            <a:ext cx="57943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651375" y="5122863"/>
            <a:ext cx="56991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6740525" y="4983163"/>
            <a:ext cx="56991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4805363" y="3651250"/>
            <a:ext cx="56991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hub</a:t>
            </a: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4270375" y="3944938"/>
            <a:ext cx="361950" cy="7461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2561" name="Date Placeholder 3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4648C69-D1DB-B54B-87A1-5B3EA745ED2E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1628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VLAN Benefits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51816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Increased performance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Organized collision domains – workgroups with different private services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Group users into logical networks with smaller collision and broadcast domains –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Reduce routed traffic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Improved manageability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Allow centralized configuration of devices located in diverse locations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Easier to add/subtract nonlocal users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Configure LANs without moving hosts</a:t>
            </a:r>
          </a:p>
          <a:p>
            <a:pPr lvl="8"/>
            <a:endParaRPr lang="en-US" sz="2400" dirty="0">
              <a:latin typeface="Times New Roman" charset="0"/>
              <a:ea typeface="ＭＳ Ｐゴシック" charset="0"/>
            </a:endParaRPr>
          </a:p>
          <a:p>
            <a:pPr lvl="8"/>
            <a:endParaRPr lang="en-US" sz="24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83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DC3DA4C-E1A2-9443-94CB-7AD17A3F0BBD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1DAE18-15C2-9F4E-B605-F7B08AF252F1}" type="slidenum">
              <a:rPr lang="en-US" sz="1400"/>
              <a:pPr/>
              <a:t>40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VLAN Benefits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924800" cy="5181600"/>
          </a:xfrm>
        </p:spPr>
        <p:txBody>
          <a:bodyPr/>
          <a:lstStyle/>
          <a:p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Network Tuning</a:t>
            </a: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Group users and software configurations</a:t>
            </a:r>
          </a:p>
          <a:p>
            <a:pPr lvl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IP addresses, subnet masks, etc.</a:t>
            </a:r>
          </a:p>
          <a:p>
            <a:pPr lvl="1"/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Bootp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and DHCP easier to manage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Increased 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Security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sensitive material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isolate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testing</a:t>
            </a:r>
          </a:p>
          <a:p>
            <a:pPr lvl="1"/>
            <a:endParaRPr lang="en-US" dirty="0" smtClean="0">
              <a:latin typeface="Times New Roman" charset="0"/>
              <a:ea typeface="ＭＳ Ｐゴシック" charset="0"/>
            </a:endParaRPr>
          </a:p>
        </p:txBody>
      </p:sp>
      <p:sp>
        <p:nvSpPr>
          <p:cNvPr id="5939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49335B9-6001-2A4D-B6C7-E2106876E81E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9ED0A-BB66-1E4B-B3FA-72FEA26A9890}" type="slidenum">
              <a:rPr lang="en-US" sz="1400"/>
              <a:pPr/>
              <a:t>41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54CC36-3D81-0C49-878C-2E59F5944AEC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614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423FD1-5353-CF40-AB55-9AD188233F04}" type="slidenum">
              <a:rPr lang="en-US" sz="1400"/>
              <a:pPr/>
              <a:t>42</a:t>
            </a:fld>
            <a:endParaRPr lang="en-US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Comparing Hubs, Switches, &amp; Routers</a:t>
            </a:r>
          </a:p>
        </p:txBody>
      </p:sp>
      <p:graphicFrame>
        <p:nvGraphicFramePr>
          <p:cNvPr id="61444" name="Object 2"/>
          <p:cNvGraphicFramePr>
            <a:graphicFrameLocks noGrp="1" noChangeAspect="1"/>
          </p:cNvGraphicFramePr>
          <p:nvPr>
            <p:ph type="tbl" idx="1"/>
          </p:nvPr>
        </p:nvGraphicFramePr>
        <p:xfrm>
          <a:off x="366713" y="1797050"/>
          <a:ext cx="9182100" cy="476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4" name="Document" r:id="rId3" imgW="7366000" imgH="3835400" progId="Word.Document.8">
                  <p:embed/>
                </p:oleObj>
              </mc:Choice>
              <mc:Fallback>
                <p:oleObj name="Document" r:id="rId3" imgW="7366000" imgH="38354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797050"/>
                        <a:ext cx="9182100" cy="476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Line 4"/>
          <p:cNvSpPr>
            <a:spLocks noChangeShapeType="1"/>
          </p:cNvSpPr>
          <p:nvPr/>
        </p:nvSpPr>
        <p:spPr bwMode="auto">
          <a:xfrm flipV="1">
            <a:off x="317500" y="3529013"/>
            <a:ext cx="854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5"/>
          <p:cNvSpPr>
            <a:spLocks noChangeShapeType="1"/>
          </p:cNvSpPr>
          <p:nvPr/>
        </p:nvSpPr>
        <p:spPr bwMode="auto">
          <a:xfrm>
            <a:off x="341313" y="4346575"/>
            <a:ext cx="8597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>
            <a:off x="415925" y="5434013"/>
            <a:ext cx="843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92EA0C6-1BD7-624E-945D-CD5D8F54C3D5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624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9C9305-97A2-2845-B9C7-323E42A274C5}" type="slidenum">
              <a:rPr lang="en-US" sz="1400"/>
              <a:pPr/>
              <a:t>43</a:t>
            </a:fld>
            <a:endParaRPr lang="en-US" sz="140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Shuttling data from one link to another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Bits,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frames, </a:t>
            </a:r>
            <a:r>
              <a:rPr lang="en-US" dirty="0">
                <a:latin typeface="Times New Roman" charset="0"/>
                <a:ea typeface="ＭＳ Ｐゴシック" charset="0"/>
              </a:rPr>
              <a:t>…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</a:rPr>
              <a:t>Repeaters, hubs, bridges, Switches, </a:t>
            </a:r>
            <a:r>
              <a:rPr lang="en-US" dirty="0">
                <a:latin typeface="Times New Roman" charset="0"/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Key ideas in switches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Cut-through switching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Self learning of the switch table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Spanning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trees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Virtual LANs (VLANs)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EC762F-48C3-3C49-91AC-22D6A5D933D4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4368F7-F49A-FC43-BD7D-C08E22B74C25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5438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Limitations of Repeaters and Hubs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One large collision domain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Every bit is sent everywhere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So, aggregate throughput is limited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three departments each get 10 Mbps independently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… and then connect via a hub and must share 10 Mbps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Cannot support multiple LAN technologies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Does not buffer or interpret frames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So, can</a:t>
            </a:r>
            <a:r>
              <a:rPr lang="ja-JP" altLang="en-US" sz="2000" dirty="0">
                <a:latin typeface="Times New Roman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Times New Roman" charset="0"/>
                <a:ea typeface="ＭＳ Ｐゴシック" charset="0"/>
              </a:rPr>
              <a:t>t interconnect between different rates or formats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10 Mbps Ethernet and 100 Mbps Ethernet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Limitations on maximum nodes and distances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Does not circumvent the limitations of shared media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still cannot go beyond 2500 meters on Ethernet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9906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8CB6E148-AECB-B64D-B25D-1F30E8151CAF}" type="slidenum">
              <a:rPr lang="en-US" sz="1400"/>
              <a:pPr algn="l"/>
              <a:t>6</a:t>
            </a:fld>
            <a:endParaRPr lang="en-US" sz="1400"/>
          </a:p>
        </p:txBody>
      </p:sp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705600" cy="9144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Link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Layer Interconnection: Switches </a:t>
            </a:r>
            <a:r>
              <a:rPr lang="mr-IN" dirty="0" smtClean="0">
                <a:latin typeface="Times New Roman" charset="0"/>
                <a:ea typeface="ＭＳ Ｐゴシック" charset="0"/>
                <a:cs typeface="ＭＳ Ｐゴシック" charset="0"/>
              </a:rPr>
              <a:t>–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Salvation!!!</a:t>
            </a:r>
            <a:endParaRPr lang="en-US" dirty="0">
              <a:solidFill>
                <a:srgbClr val="FF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52578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Link layer device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Stores and forwards (Ethernet) frames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Examines frame header and selectively forwards frame based on MAC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dest</a:t>
            </a:r>
            <a:r>
              <a:rPr lang="en-US" sz="2800" dirty="0">
                <a:latin typeface="Times New Roman" charset="0"/>
                <a:ea typeface="ＭＳ Ｐゴシック" charset="0"/>
              </a:rPr>
              <a:t> address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When frame is to be forwarded on segment, uses CSMA/CD to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access THAT </a:t>
            </a:r>
            <a:r>
              <a:rPr lang="en-US" sz="2800" dirty="0">
                <a:latin typeface="Times New Roman" charset="0"/>
                <a:ea typeface="ＭＳ Ｐゴシック" charset="0"/>
              </a:rPr>
              <a:t>segment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Transparent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Hosts are unaware of presence of switches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Plug-and-play, self-learning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Switches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do not </a:t>
            </a:r>
            <a:r>
              <a:rPr lang="en-US" sz="2800" dirty="0">
                <a:latin typeface="Times New Roman" charset="0"/>
                <a:ea typeface="ＭＳ Ｐゴシック" charset="0"/>
              </a:rPr>
              <a:t>need to be configured</a:t>
            </a:r>
          </a:p>
        </p:txBody>
      </p:sp>
      <p:sp>
        <p:nvSpPr>
          <p:cNvPr id="2867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17AA0A-49A3-4841-B27E-AEB038D85657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066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fld id="{011AEED6-39FC-7448-9A92-9BDB0B621F4C}" type="slidenum">
              <a:rPr lang="en-US" sz="1400"/>
              <a:pPr algn="l"/>
              <a:t>7</a:t>
            </a:fld>
            <a:endParaRPr lang="en-US" sz="140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162800" cy="533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Link Layer: Switches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3089275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Typically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connect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individual computers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 switch is essentially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a smart </a:t>
            </a:r>
            <a:r>
              <a:rPr lang="en-US" dirty="0">
                <a:latin typeface="Times New Roman" charset="0"/>
                <a:ea typeface="ＭＳ Ｐゴシック" charset="0"/>
              </a:rPr>
              <a:t>bridge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though typically used to connect hosts, not LANs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Collision domain moved into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switch!! </a:t>
            </a:r>
            <a:r>
              <a:rPr lang="en-US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Why?, How?</a:t>
            </a:r>
            <a:endParaRPr lang="en-US" dirty="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Like bridges, support concurrent communication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Host A can talk to C, while B talks to D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Many ports, many simultaneous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conversations </a:t>
            </a:r>
            <a:r>
              <a:rPr lang="mr-IN" dirty="0" smtClean="0">
                <a:latin typeface="Times New Roman" charset="0"/>
                <a:ea typeface="ＭＳ Ｐゴシック" charset="0"/>
              </a:rPr>
              <a:t>–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crossbar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975100" y="5227638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3968750" y="39465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4" name="Clip" r:id="rId3" imgW="1308100" imgH="1079500" progId="MS_ClipArt_Gallery.2">
                  <p:embed/>
                </p:oleObj>
              </mc:Choice>
              <mc:Fallback>
                <p:oleObj name="Clip" r:id="rId3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3946525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3"/>
          <p:cNvGraphicFramePr>
            <a:graphicFrameLocks noChangeAspect="1"/>
          </p:cNvGraphicFramePr>
          <p:nvPr/>
        </p:nvGraphicFramePr>
        <p:xfrm>
          <a:off x="3998913" y="62071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5" name="Clip" r:id="rId5" imgW="1308100" imgH="1079500" progId="MS_ClipArt_Gallery.2">
                  <p:embed/>
                </p:oleObj>
              </mc:Choice>
              <mc:Fallback>
                <p:oleObj name="Clip" r:id="rId5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62071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4"/>
          <p:cNvGraphicFramePr>
            <a:graphicFrameLocks noChangeAspect="1"/>
          </p:cNvGraphicFramePr>
          <p:nvPr/>
        </p:nvGraphicFramePr>
        <p:xfrm>
          <a:off x="5383213" y="49752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6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49752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5"/>
          <p:cNvGraphicFramePr>
            <a:graphicFrameLocks noChangeAspect="1"/>
          </p:cNvGraphicFramePr>
          <p:nvPr/>
        </p:nvGraphicFramePr>
        <p:xfrm>
          <a:off x="2551113" y="4986338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7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4986338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33713" y="5129213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289550" y="5129213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210050" y="4386263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217988" y="6013450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187700" y="5184775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256088" y="4597400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419600" y="518477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4256088" y="5305425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3" name="Text Box 19"/>
          <p:cNvSpPr txBox="1">
            <a:spLocks noChangeArrowheads="1"/>
          </p:cNvSpPr>
          <p:nvPr/>
        </p:nvSpPr>
        <p:spPr bwMode="auto">
          <a:xfrm>
            <a:off x="3327400" y="5532438"/>
            <a:ext cx="796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switch</a:t>
            </a:r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 flipV="1">
            <a:off x="3641725" y="5329238"/>
            <a:ext cx="355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5" name="Text Box 21"/>
          <p:cNvSpPr txBox="1">
            <a:spLocks noChangeArrowheads="1"/>
          </p:cNvSpPr>
          <p:nvPr/>
        </p:nvSpPr>
        <p:spPr bwMode="auto">
          <a:xfrm>
            <a:off x="2090738" y="49260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29716" name="Text Box 22"/>
          <p:cNvSpPr txBox="1">
            <a:spLocks noChangeArrowheads="1"/>
          </p:cNvSpPr>
          <p:nvPr/>
        </p:nvSpPr>
        <p:spPr bwMode="auto">
          <a:xfrm>
            <a:off x="4587875" y="388937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29717" name="Text Box 23"/>
          <p:cNvSpPr txBox="1">
            <a:spLocks noChangeArrowheads="1"/>
          </p:cNvSpPr>
          <p:nvPr/>
        </p:nvSpPr>
        <p:spPr bwMode="auto">
          <a:xfrm>
            <a:off x="6008688" y="49641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sp>
        <p:nvSpPr>
          <p:cNvPr id="29718" name="Text Box 24"/>
          <p:cNvSpPr txBox="1">
            <a:spLocks noChangeArrowheads="1"/>
          </p:cNvSpPr>
          <p:nvPr/>
        </p:nvSpPr>
        <p:spPr bwMode="auto">
          <a:xfrm>
            <a:off x="4548188" y="61547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D</a:t>
            </a:r>
          </a:p>
        </p:txBody>
      </p:sp>
      <p:sp>
        <p:nvSpPr>
          <p:cNvPr id="29719" name="Date Placeholder 2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7F9792-F660-FC44-A94E-437755CCFB6F}" type="datetime1">
              <a:rPr lang="en-US" sz="1400" smtClean="0"/>
              <a:t>9/17/19</a:t>
            </a:fld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A9C901-BF9E-9C46-8083-C42B35560792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BFB2F-113B-394E-A5D3-C9B1DF59A7ED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Switching Hardware 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Design Goals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throughput (depends on traffic model)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scalability (a function of </a:t>
            </a:r>
            <a:r>
              <a:rPr lang="en-US" sz="20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2000" dirty="0">
                <a:latin typeface="Times New Roman" charset="0"/>
                <a:ea typeface="ＭＳ Ｐゴシック" charset="0"/>
              </a:rPr>
              <a:t>)</a:t>
            </a:r>
          </a:p>
          <a:p>
            <a:pPr>
              <a:lnSpc>
                <a:spcPct val="7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7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Ports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circuit management (e.g., </a:t>
            </a:r>
            <a:r>
              <a:rPr lang="en-US" sz="2000" dirty="0" smtClean="0">
                <a:latin typeface="Times New Roman" charset="0"/>
                <a:ea typeface="ＭＳ Ｐゴシック" charset="0"/>
              </a:rPr>
              <a:t>map, route frames)</a:t>
            </a:r>
            <a:endParaRPr lang="en-US" sz="2000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buffering (input and/or output)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Fabric</a:t>
            </a:r>
          </a:p>
          <a:p>
            <a:pPr lvl="1">
              <a:lnSpc>
                <a:spcPct val="7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as simple as possible</a:t>
            </a:r>
          </a:p>
          <a:p>
            <a:pPr lvl="1">
              <a:lnSpc>
                <a:spcPct val="7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sometimes do buffering (internal) </a:t>
            </a:r>
          </a:p>
        </p:txBody>
      </p:sp>
      <p:grpSp>
        <p:nvGrpSpPr>
          <p:cNvPr id="16391" name="Group 183"/>
          <p:cNvGrpSpPr>
            <a:grpSpLocks/>
          </p:cNvGrpSpPr>
          <p:nvPr/>
        </p:nvGrpSpPr>
        <p:grpSpPr bwMode="auto">
          <a:xfrm>
            <a:off x="4125913" y="2139950"/>
            <a:ext cx="4097337" cy="2016125"/>
            <a:chOff x="2599" y="1348"/>
            <a:chExt cx="2581" cy="1270"/>
          </a:xfrm>
        </p:grpSpPr>
        <p:sp>
          <p:nvSpPr>
            <p:cNvPr id="16392" name="Line 67"/>
            <p:cNvSpPr>
              <a:spLocks noChangeShapeType="1"/>
            </p:cNvSpPr>
            <p:nvPr/>
          </p:nvSpPr>
          <p:spPr bwMode="auto">
            <a:xfrm>
              <a:off x="4804" y="1912"/>
              <a:ext cx="26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Freeform 68"/>
            <p:cNvSpPr>
              <a:spLocks/>
            </p:cNvSpPr>
            <p:nvPr/>
          </p:nvSpPr>
          <p:spPr bwMode="auto">
            <a:xfrm>
              <a:off x="5066" y="1892"/>
              <a:ext cx="45" cy="42"/>
            </a:xfrm>
            <a:custGeom>
              <a:avLst/>
              <a:gdLst>
                <a:gd name="T0" fmla="*/ 0 w 45"/>
                <a:gd name="T1" fmla="*/ 42 h 42"/>
                <a:gd name="T2" fmla="*/ 45 w 45"/>
                <a:gd name="T3" fmla="*/ 20 h 42"/>
                <a:gd name="T4" fmla="*/ 0 w 45"/>
                <a:gd name="T5" fmla="*/ 0 h 42"/>
                <a:gd name="T6" fmla="*/ 0 w 45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"/>
                <a:gd name="T13" fmla="*/ 0 h 42"/>
                <a:gd name="T14" fmla="*/ 45 w 45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" h="42">
                  <a:moveTo>
                    <a:pt x="0" y="42"/>
                  </a:moveTo>
                  <a:lnTo>
                    <a:pt x="45" y="2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69"/>
            <p:cNvSpPr>
              <a:spLocks noChangeShapeType="1"/>
            </p:cNvSpPr>
            <p:nvPr/>
          </p:nvSpPr>
          <p:spPr bwMode="auto">
            <a:xfrm>
              <a:off x="4830" y="2054"/>
              <a:ext cx="26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Freeform 70"/>
            <p:cNvSpPr>
              <a:spLocks/>
            </p:cNvSpPr>
            <p:nvPr/>
          </p:nvSpPr>
          <p:spPr bwMode="auto">
            <a:xfrm>
              <a:off x="5095" y="2032"/>
              <a:ext cx="42" cy="44"/>
            </a:xfrm>
            <a:custGeom>
              <a:avLst/>
              <a:gdLst>
                <a:gd name="T0" fmla="*/ 0 w 42"/>
                <a:gd name="T1" fmla="*/ 44 h 44"/>
                <a:gd name="T2" fmla="*/ 42 w 42"/>
                <a:gd name="T3" fmla="*/ 22 h 44"/>
                <a:gd name="T4" fmla="*/ 0 w 42"/>
                <a:gd name="T5" fmla="*/ 0 h 44"/>
                <a:gd name="T6" fmla="*/ 0 w 42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4"/>
                <a:gd name="T14" fmla="*/ 42 w 42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4">
                  <a:moveTo>
                    <a:pt x="0" y="44"/>
                  </a:moveTo>
                  <a:lnTo>
                    <a:pt x="42" y="22"/>
                  </a:lnTo>
                  <a:lnTo>
                    <a:pt x="0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71"/>
            <p:cNvSpPr>
              <a:spLocks noChangeShapeType="1"/>
            </p:cNvSpPr>
            <p:nvPr/>
          </p:nvSpPr>
          <p:spPr bwMode="auto">
            <a:xfrm>
              <a:off x="4846" y="2190"/>
              <a:ext cx="2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Freeform 72"/>
            <p:cNvSpPr>
              <a:spLocks/>
            </p:cNvSpPr>
            <p:nvPr/>
          </p:nvSpPr>
          <p:spPr bwMode="auto">
            <a:xfrm>
              <a:off x="5111" y="2170"/>
              <a:ext cx="42" cy="42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20 h 42"/>
                <a:gd name="T4" fmla="*/ 0 w 42"/>
                <a:gd name="T5" fmla="*/ 0 h 42"/>
                <a:gd name="T6" fmla="*/ 0 w 42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2"/>
                <a:gd name="T14" fmla="*/ 42 w 42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2">
                  <a:moveTo>
                    <a:pt x="0" y="42"/>
                  </a:moveTo>
                  <a:lnTo>
                    <a:pt x="42" y="2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73"/>
            <p:cNvSpPr>
              <a:spLocks noChangeShapeType="1"/>
            </p:cNvSpPr>
            <p:nvPr/>
          </p:nvSpPr>
          <p:spPr bwMode="auto">
            <a:xfrm>
              <a:off x="4875" y="2352"/>
              <a:ext cx="26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Freeform 74"/>
            <p:cNvSpPr>
              <a:spLocks/>
            </p:cNvSpPr>
            <p:nvPr/>
          </p:nvSpPr>
          <p:spPr bwMode="auto">
            <a:xfrm>
              <a:off x="5137" y="2332"/>
              <a:ext cx="43" cy="42"/>
            </a:xfrm>
            <a:custGeom>
              <a:avLst/>
              <a:gdLst>
                <a:gd name="T0" fmla="*/ 0 w 43"/>
                <a:gd name="T1" fmla="*/ 42 h 42"/>
                <a:gd name="T2" fmla="*/ 43 w 43"/>
                <a:gd name="T3" fmla="*/ 22 h 42"/>
                <a:gd name="T4" fmla="*/ 0 w 43"/>
                <a:gd name="T5" fmla="*/ 0 h 42"/>
                <a:gd name="T6" fmla="*/ 0 w 43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2"/>
                <a:gd name="T14" fmla="*/ 43 w 43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2">
                  <a:moveTo>
                    <a:pt x="0" y="42"/>
                  </a:moveTo>
                  <a:lnTo>
                    <a:pt x="43" y="22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Freeform 75"/>
            <p:cNvSpPr>
              <a:spLocks/>
            </p:cNvSpPr>
            <p:nvPr/>
          </p:nvSpPr>
          <p:spPr bwMode="auto">
            <a:xfrm>
              <a:off x="4065" y="1865"/>
              <a:ext cx="71" cy="567"/>
            </a:xfrm>
            <a:custGeom>
              <a:avLst/>
              <a:gdLst>
                <a:gd name="T0" fmla="*/ 0 w 71"/>
                <a:gd name="T1" fmla="*/ 567 h 567"/>
                <a:gd name="T2" fmla="*/ 0 w 71"/>
                <a:gd name="T3" fmla="*/ 69 h 567"/>
                <a:gd name="T4" fmla="*/ 71 w 71"/>
                <a:gd name="T5" fmla="*/ 0 h 567"/>
                <a:gd name="T6" fmla="*/ 71 w 71"/>
                <a:gd name="T7" fmla="*/ 498 h 567"/>
                <a:gd name="T8" fmla="*/ 0 w 71"/>
                <a:gd name="T9" fmla="*/ 567 h 5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"/>
                <a:gd name="T16" fmla="*/ 0 h 567"/>
                <a:gd name="T17" fmla="*/ 71 w 71"/>
                <a:gd name="T18" fmla="*/ 567 h 5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" h="567">
                  <a:moveTo>
                    <a:pt x="0" y="567"/>
                  </a:moveTo>
                  <a:lnTo>
                    <a:pt x="0" y="69"/>
                  </a:lnTo>
                  <a:lnTo>
                    <a:pt x="71" y="0"/>
                  </a:lnTo>
                  <a:lnTo>
                    <a:pt x="71" y="498"/>
                  </a:lnTo>
                  <a:lnTo>
                    <a:pt x="0" y="567"/>
                  </a:lnTo>
                  <a:close/>
                </a:path>
              </a:pathLst>
            </a:custGeom>
            <a:solidFill>
              <a:srgbClr val="CCEC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Freeform 76"/>
            <p:cNvSpPr>
              <a:spLocks/>
            </p:cNvSpPr>
            <p:nvPr/>
          </p:nvSpPr>
          <p:spPr bwMode="auto">
            <a:xfrm>
              <a:off x="3642" y="1865"/>
              <a:ext cx="494" cy="69"/>
            </a:xfrm>
            <a:custGeom>
              <a:avLst/>
              <a:gdLst>
                <a:gd name="T0" fmla="*/ 423 w 494"/>
                <a:gd name="T1" fmla="*/ 69 h 69"/>
                <a:gd name="T2" fmla="*/ 0 w 494"/>
                <a:gd name="T3" fmla="*/ 69 h 69"/>
                <a:gd name="T4" fmla="*/ 69 w 494"/>
                <a:gd name="T5" fmla="*/ 0 h 69"/>
                <a:gd name="T6" fmla="*/ 494 w 494"/>
                <a:gd name="T7" fmla="*/ 0 h 69"/>
                <a:gd name="T8" fmla="*/ 423 w 494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4"/>
                <a:gd name="T16" fmla="*/ 0 h 69"/>
                <a:gd name="T17" fmla="*/ 494 w 494"/>
                <a:gd name="T18" fmla="*/ 69 h 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4" h="69">
                  <a:moveTo>
                    <a:pt x="423" y="69"/>
                  </a:moveTo>
                  <a:lnTo>
                    <a:pt x="0" y="69"/>
                  </a:lnTo>
                  <a:lnTo>
                    <a:pt x="69" y="0"/>
                  </a:lnTo>
                  <a:lnTo>
                    <a:pt x="494" y="0"/>
                  </a:lnTo>
                  <a:lnTo>
                    <a:pt x="423" y="69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Freeform 77"/>
            <p:cNvSpPr>
              <a:spLocks/>
            </p:cNvSpPr>
            <p:nvPr/>
          </p:nvSpPr>
          <p:spPr bwMode="auto">
            <a:xfrm>
              <a:off x="3642" y="1934"/>
              <a:ext cx="423" cy="498"/>
            </a:xfrm>
            <a:custGeom>
              <a:avLst/>
              <a:gdLst>
                <a:gd name="T0" fmla="*/ 0 w 423"/>
                <a:gd name="T1" fmla="*/ 0 h 498"/>
                <a:gd name="T2" fmla="*/ 0 w 423"/>
                <a:gd name="T3" fmla="*/ 498 h 498"/>
                <a:gd name="T4" fmla="*/ 423 w 423"/>
                <a:gd name="T5" fmla="*/ 498 h 498"/>
                <a:gd name="T6" fmla="*/ 423 w 423"/>
                <a:gd name="T7" fmla="*/ 0 h 498"/>
                <a:gd name="T8" fmla="*/ 0 w 423"/>
                <a:gd name="T9" fmla="*/ 0 h 498"/>
                <a:gd name="T10" fmla="*/ 0 w 423"/>
                <a:gd name="T11" fmla="*/ 0 h 4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3"/>
                <a:gd name="T19" fmla="*/ 0 h 498"/>
                <a:gd name="T20" fmla="*/ 423 w 423"/>
                <a:gd name="T21" fmla="*/ 498 h 4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3" h="498">
                  <a:moveTo>
                    <a:pt x="0" y="0"/>
                  </a:moveTo>
                  <a:lnTo>
                    <a:pt x="0" y="498"/>
                  </a:lnTo>
                  <a:lnTo>
                    <a:pt x="423" y="498"/>
                  </a:lnTo>
                  <a:lnTo>
                    <a:pt x="42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C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Rectangle 78"/>
            <p:cNvSpPr>
              <a:spLocks noChangeArrowheads="1"/>
            </p:cNvSpPr>
            <p:nvPr/>
          </p:nvSpPr>
          <p:spPr bwMode="auto">
            <a:xfrm>
              <a:off x="3736" y="2103"/>
              <a:ext cx="29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Switch</a:t>
              </a:r>
              <a:endParaRPr lang="en-GB"/>
            </a:p>
          </p:txBody>
        </p:sp>
        <p:sp>
          <p:nvSpPr>
            <p:cNvPr id="16404" name="Rectangle 79"/>
            <p:cNvSpPr>
              <a:spLocks noChangeArrowheads="1"/>
            </p:cNvSpPr>
            <p:nvPr/>
          </p:nvSpPr>
          <p:spPr bwMode="auto">
            <a:xfrm>
              <a:off x="3756" y="2187"/>
              <a:ext cx="20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fabric</a:t>
              </a:r>
              <a:endParaRPr lang="en-GB"/>
            </a:p>
          </p:txBody>
        </p:sp>
        <p:sp>
          <p:nvSpPr>
            <p:cNvPr id="16405" name="Freeform 80"/>
            <p:cNvSpPr>
              <a:spLocks/>
            </p:cNvSpPr>
            <p:nvPr/>
          </p:nvSpPr>
          <p:spPr bwMode="auto">
            <a:xfrm>
              <a:off x="4078" y="1348"/>
              <a:ext cx="69" cy="377"/>
            </a:xfrm>
            <a:custGeom>
              <a:avLst/>
              <a:gdLst>
                <a:gd name="T0" fmla="*/ 0 w 69"/>
                <a:gd name="T1" fmla="*/ 377 h 377"/>
                <a:gd name="T2" fmla="*/ 0 w 69"/>
                <a:gd name="T3" fmla="*/ 69 h 377"/>
                <a:gd name="T4" fmla="*/ 69 w 69"/>
                <a:gd name="T5" fmla="*/ 0 h 377"/>
                <a:gd name="T6" fmla="*/ 69 w 69"/>
                <a:gd name="T7" fmla="*/ 308 h 377"/>
                <a:gd name="T8" fmla="*/ 0 w 69"/>
                <a:gd name="T9" fmla="*/ 377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377"/>
                <a:gd name="T17" fmla="*/ 69 w 69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377">
                  <a:moveTo>
                    <a:pt x="0" y="377"/>
                  </a:moveTo>
                  <a:lnTo>
                    <a:pt x="0" y="69"/>
                  </a:lnTo>
                  <a:lnTo>
                    <a:pt x="69" y="0"/>
                  </a:lnTo>
                  <a:lnTo>
                    <a:pt x="69" y="308"/>
                  </a:lnTo>
                  <a:lnTo>
                    <a:pt x="0" y="377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81"/>
            <p:cNvSpPr>
              <a:spLocks/>
            </p:cNvSpPr>
            <p:nvPr/>
          </p:nvSpPr>
          <p:spPr bwMode="auto">
            <a:xfrm>
              <a:off x="3669" y="1348"/>
              <a:ext cx="478" cy="69"/>
            </a:xfrm>
            <a:custGeom>
              <a:avLst/>
              <a:gdLst>
                <a:gd name="T0" fmla="*/ 409 w 478"/>
                <a:gd name="T1" fmla="*/ 69 h 69"/>
                <a:gd name="T2" fmla="*/ 0 w 478"/>
                <a:gd name="T3" fmla="*/ 69 h 69"/>
                <a:gd name="T4" fmla="*/ 71 w 478"/>
                <a:gd name="T5" fmla="*/ 0 h 69"/>
                <a:gd name="T6" fmla="*/ 478 w 478"/>
                <a:gd name="T7" fmla="*/ 0 h 69"/>
                <a:gd name="T8" fmla="*/ 409 w 478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69"/>
                <a:gd name="T17" fmla="*/ 478 w 478"/>
                <a:gd name="T18" fmla="*/ 69 h 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69">
                  <a:moveTo>
                    <a:pt x="409" y="69"/>
                  </a:moveTo>
                  <a:lnTo>
                    <a:pt x="0" y="69"/>
                  </a:lnTo>
                  <a:lnTo>
                    <a:pt x="71" y="0"/>
                  </a:lnTo>
                  <a:lnTo>
                    <a:pt x="478" y="0"/>
                  </a:lnTo>
                  <a:lnTo>
                    <a:pt x="409" y="69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82"/>
            <p:cNvSpPr>
              <a:spLocks/>
            </p:cNvSpPr>
            <p:nvPr/>
          </p:nvSpPr>
          <p:spPr bwMode="auto">
            <a:xfrm>
              <a:off x="3669" y="1417"/>
              <a:ext cx="409" cy="308"/>
            </a:xfrm>
            <a:custGeom>
              <a:avLst/>
              <a:gdLst>
                <a:gd name="T0" fmla="*/ 0 w 409"/>
                <a:gd name="T1" fmla="*/ 0 h 308"/>
                <a:gd name="T2" fmla="*/ 0 w 409"/>
                <a:gd name="T3" fmla="*/ 308 h 308"/>
                <a:gd name="T4" fmla="*/ 409 w 409"/>
                <a:gd name="T5" fmla="*/ 308 h 308"/>
                <a:gd name="T6" fmla="*/ 409 w 409"/>
                <a:gd name="T7" fmla="*/ 0 h 308"/>
                <a:gd name="T8" fmla="*/ 0 w 409"/>
                <a:gd name="T9" fmla="*/ 0 h 308"/>
                <a:gd name="T10" fmla="*/ 0 w 409"/>
                <a:gd name="T11" fmla="*/ 0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9"/>
                <a:gd name="T19" fmla="*/ 0 h 308"/>
                <a:gd name="T20" fmla="*/ 409 w 409"/>
                <a:gd name="T21" fmla="*/ 308 h 3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9" h="308">
                  <a:moveTo>
                    <a:pt x="0" y="0"/>
                  </a:moveTo>
                  <a:lnTo>
                    <a:pt x="0" y="308"/>
                  </a:lnTo>
                  <a:lnTo>
                    <a:pt x="409" y="308"/>
                  </a:lnTo>
                  <a:lnTo>
                    <a:pt x="4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83"/>
            <p:cNvSpPr>
              <a:spLocks noChangeShapeType="1"/>
            </p:cNvSpPr>
            <p:nvPr/>
          </p:nvSpPr>
          <p:spPr bwMode="auto">
            <a:xfrm>
              <a:off x="3669" y="1417"/>
              <a:ext cx="1" cy="308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84"/>
            <p:cNvSpPr>
              <a:spLocks noChangeShapeType="1"/>
            </p:cNvSpPr>
            <p:nvPr/>
          </p:nvSpPr>
          <p:spPr bwMode="auto">
            <a:xfrm>
              <a:off x="3669" y="1725"/>
              <a:ext cx="409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85"/>
            <p:cNvSpPr>
              <a:spLocks noChangeShapeType="1"/>
            </p:cNvSpPr>
            <p:nvPr/>
          </p:nvSpPr>
          <p:spPr bwMode="auto">
            <a:xfrm flipV="1">
              <a:off x="4078" y="1417"/>
              <a:ext cx="1" cy="308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86"/>
            <p:cNvSpPr>
              <a:spLocks noChangeShapeType="1"/>
            </p:cNvSpPr>
            <p:nvPr/>
          </p:nvSpPr>
          <p:spPr bwMode="auto">
            <a:xfrm flipH="1">
              <a:off x="3669" y="1417"/>
              <a:ext cx="409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Rectangle 87"/>
            <p:cNvSpPr>
              <a:spLocks noChangeArrowheads="1"/>
            </p:cNvSpPr>
            <p:nvPr/>
          </p:nvSpPr>
          <p:spPr bwMode="auto">
            <a:xfrm>
              <a:off x="3744" y="1490"/>
              <a:ext cx="31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Control</a:t>
              </a:r>
              <a:endParaRPr lang="en-GB"/>
            </a:p>
          </p:txBody>
        </p:sp>
        <p:sp>
          <p:nvSpPr>
            <p:cNvPr id="16413" name="Rectangle 88"/>
            <p:cNvSpPr>
              <a:spLocks noChangeArrowheads="1"/>
            </p:cNvSpPr>
            <p:nvPr/>
          </p:nvSpPr>
          <p:spPr bwMode="auto">
            <a:xfrm>
              <a:off x="3702" y="1575"/>
              <a:ext cx="33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processor</a:t>
              </a:r>
              <a:endParaRPr lang="en-GB"/>
            </a:p>
          </p:txBody>
        </p:sp>
        <p:sp>
          <p:nvSpPr>
            <p:cNvPr id="16414" name="Freeform 89"/>
            <p:cNvSpPr>
              <a:spLocks/>
            </p:cNvSpPr>
            <p:nvPr/>
          </p:nvSpPr>
          <p:spPr bwMode="auto">
            <a:xfrm>
              <a:off x="4768" y="1691"/>
              <a:ext cx="33" cy="534"/>
            </a:xfrm>
            <a:custGeom>
              <a:avLst/>
              <a:gdLst>
                <a:gd name="T0" fmla="*/ 0 w 33"/>
                <a:gd name="T1" fmla="*/ 534 h 534"/>
                <a:gd name="T2" fmla="*/ 0 w 33"/>
                <a:gd name="T3" fmla="*/ 36 h 534"/>
                <a:gd name="T4" fmla="*/ 33 w 33"/>
                <a:gd name="T5" fmla="*/ 0 h 534"/>
                <a:gd name="T6" fmla="*/ 33 w 33"/>
                <a:gd name="T7" fmla="*/ 499 h 534"/>
                <a:gd name="T8" fmla="*/ 0 w 33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34"/>
                <a:gd name="T17" fmla="*/ 33 w 33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34">
                  <a:moveTo>
                    <a:pt x="0" y="534"/>
                  </a:moveTo>
                  <a:lnTo>
                    <a:pt x="0" y="36"/>
                  </a:lnTo>
                  <a:lnTo>
                    <a:pt x="33" y="0"/>
                  </a:lnTo>
                  <a:lnTo>
                    <a:pt x="33" y="499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Freeform 90"/>
            <p:cNvSpPr>
              <a:spLocks/>
            </p:cNvSpPr>
            <p:nvPr/>
          </p:nvSpPr>
          <p:spPr bwMode="auto">
            <a:xfrm>
              <a:off x="4343" y="1691"/>
              <a:ext cx="458" cy="36"/>
            </a:xfrm>
            <a:custGeom>
              <a:avLst/>
              <a:gdLst>
                <a:gd name="T0" fmla="*/ 425 w 458"/>
                <a:gd name="T1" fmla="*/ 36 h 36"/>
                <a:gd name="T2" fmla="*/ 0 w 458"/>
                <a:gd name="T3" fmla="*/ 36 h 36"/>
                <a:gd name="T4" fmla="*/ 33 w 458"/>
                <a:gd name="T5" fmla="*/ 0 h 36"/>
                <a:gd name="T6" fmla="*/ 458 w 458"/>
                <a:gd name="T7" fmla="*/ 0 h 36"/>
                <a:gd name="T8" fmla="*/ 425 w 458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8"/>
                <a:gd name="T16" fmla="*/ 0 h 36"/>
                <a:gd name="T17" fmla="*/ 458 w 45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8" h="36">
                  <a:moveTo>
                    <a:pt x="425" y="36"/>
                  </a:moveTo>
                  <a:lnTo>
                    <a:pt x="0" y="36"/>
                  </a:lnTo>
                  <a:lnTo>
                    <a:pt x="33" y="0"/>
                  </a:lnTo>
                  <a:lnTo>
                    <a:pt x="458" y="0"/>
                  </a:lnTo>
                  <a:lnTo>
                    <a:pt x="425" y="36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Freeform 91"/>
            <p:cNvSpPr>
              <a:spLocks/>
            </p:cNvSpPr>
            <p:nvPr/>
          </p:nvSpPr>
          <p:spPr bwMode="auto">
            <a:xfrm>
              <a:off x="4343" y="1727"/>
              <a:ext cx="425" cy="498"/>
            </a:xfrm>
            <a:custGeom>
              <a:avLst/>
              <a:gdLst>
                <a:gd name="T0" fmla="*/ 0 w 425"/>
                <a:gd name="T1" fmla="*/ 0 h 498"/>
                <a:gd name="T2" fmla="*/ 0 w 425"/>
                <a:gd name="T3" fmla="*/ 498 h 498"/>
                <a:gd name="T4" fmla="*/ 425 w 425"/>
                <a:gd name="T5" fmla="*/ 498 h 498"/>
                <a:gd name="T6" fmla="*/ 425 w 425"/>
                <a:gd name="T7" fmla="*/ 0 h 498"/>
                <a:gd name="T8" fmla="*/ 0 w 425"/>
                <a:gd name="T9" fmla="*/ 0 h 498"/>
                <a:gd name="T10" fmla="*/ 0 w 425"/>
                <a:gd name="T11" fmla="*/ 0 h 4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5"/>
                <a:gd name="T19" fmla="*/ 0 h 498"/>
                <a:gd name="T20" fmla="*/ 425 w 425"/>
                <a:gd name="T21" fmla="*/ 498 h 4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5" h="498">
                  <a:moveTo>
                    <a:pt x="0" y="0"/>
                  </a:moveTo>
                  <a:lnTo>
                    <a:pt x="0" y="498"/>
                  </a:lnTo>
                  <a:lnTo>
                    <a:pt x="425" y="498"/>
                  </a:lnTo>
                  <a:lnTo>
                    <a:pt x="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92"/>
            <p:cNvSpPr>
              <a:spLocks noChangeShapeType="1"/>
            </p:cNvSpPr>
            <p:nvPr/>
          </p:nvSpPr>
          <p:spPr bwMode="auto">
            <a:xfrm>
              <a:off x="4343" y="1727"/>
              <a:ext cx="1" cy="498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Line 93"/>
            <p:cNvSpPr>
              <a:spLocks noChangeShapeType="1"/>
            </p:cNvSpPr>
            <p:nvPr/>
          </p:nvSpPr>
          <p:spPr bwMode="auto">
            <a:xfrm>
              <a:off x="4343" y="2225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9" name="Line 94"/>
            <p:cNvSpPr>
              <a:spLocks noChangeShapeType="1"/>
            </p:cNvSpPr>
            <p:nvPr/>
          </p:nvSpPr>
          <p:spPr bwMode="auto">
            <a:xfrm flipV="1">
              <a:off x="4768" y="1727"/>
              <a:ext cx="1" cy="498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95"/>
            <p:cNvSpPr>
              <a:spLocks noChangeShapeType="1"/>
            </p:cNvSpPr>
            <p:nvPr/>
          </p:nvSpPr>
          <p:spPr bwMode="auto">
            <a:xfrm flipH="1">
              <a:off x="4343" y="1727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Freeform 96"/>
            <p:cNvSpPr>
              <a:spLocks/>
            </p:cNvSpPr>
            <p:nvPr/>
          </p:nvSpPr>
          <p:spPr bwMode="auto">
            <a:xfrm>
              <a:off x="4790" y="1811"/>
              <a:ext cx="34" cy="535"/>
            </a:xfrm>
            <a:custGeom>
              <a:avLst/>
              <a:gdLst>
                <a:gd name="T0" fmla="*/ 0 w 34"/>
                <a:gd name="T1" fmla="*/ 535 h 535"/>
                <a:gd name="T2" fmla="*/ 0 w 34"/>
                <a:gd name="T3" fmla="*/ 34 h 535"/>
                <a:gd name="T4" fmla="*/ 34 w 34"/>
                <a:gd name="T5" fmla="*/ 0 h 535"/>
                <a:gd name="T6" fmla="*/ 34 w 34"/>
                <a:gd name="T7" fmla="*/ 499 h 535"/>
                <a:gd name="T8" fmla="*/ 0 w 34"/>
                <a:gd name="T9" fmla="*/ 535 h 5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5"/>
                <a:gd name="T17" fmla="*/ 34 w 34"/>
                <a:gd name="T18" fmla="*/ 535 h 5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5">
                  <a:moveTo>
                    <a:pt x="0" y="535"/>
                  </a:moveTo>
                  <a:lnTo>
                    <a:pt x="0" y="34"/>
                  </a:lnTo>
                  <a:lnTo>
                    <a:pt x="34" y="0"/>
                  </a:lnTo>
                  <a:lnTo>
                    <a:pt x="34" y="499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Freeform 97"/>
            <p:cNvSpPr>
              <a:spLocks/>
            </p:cNvSpPr>
            <p:nvPr/>
          </p:nvSpPr>
          <p:spPr bwMode="auto">
            <a:xfrm>
              <a:off x="4365" y="1811"/>
              <a:ext cx="459" cy="34"/>
            </a:xfrm>
            <a:custGeom>
              <a:avLst/>
              <a:gdLst>
                <a:gd name="T0" fmla="*/ 425 w 459"/>
                <a:gd name="T1" fmla="*/ 34 h 34"/>
                <a:gd name="T2" fmla="*/ 0 w 459"/>
                <a:gd name="T3" fmla="*/ 34 h 34"/>
                <a:gd name="T4" fmla="*/ 34 w 459"/>
                <a:gd name="T5" fmla="*/ 0 h 34"/>
                <a:gd name="T6" fmla="*/ 459 w 459"/>
                <a:gd name="T7" fmla="*/ 0 h 34"/>
                <a:gd name="T8" fmla="*/ 425 w 459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9"/>
                <a:gd name="T16" fmla="*/ 0 h 34"/>
                <a:gd name="T17" fmla="*/ 459 w 459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9" h="34">
                  <a:moveTo>
                    <a:pt x="425" y="34"/>
                  </a:moveTo>
                  <a:lnTo>
                    <a:pt x="0" y="34"/>
                  </a:lnTo>
                  <a:lnTo>
                    <a:pt x="34" y="0"/>
                  </a:lnTo>
                  <a:lnTo>
                    <a:pt x="459" y="0"/>
                  </a:lnTo>
                  <a:lnTo>
                    <a:pt x="425" y="34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Freeform 98"/>
            <p:cNvSpPr>
              <a:spLocks/>
            </p:cNvSpPr>
            <p:nvPr/>
          </p:nvSpPr>
          <p:spPr bwMode="auto">
            <a:xfrm>
              <a:off x="4365" y="1845"/>
              <a:ext cx="425" cy="501"/>
            </a:xfrm>
            <a:custGeom>
              <a:avLst/>
              <a:gdLst>
                <a:gd name="T0" fmla="*/ 0 w 425"/>
                <a:gd name="T1" fmla="*/ 0 h 501"/>
                <a:gd name="T2" fmla="*/ 0 w 425"/>
                <a:gd name="T3" fmla="*/ 501 h 501"/>
                <a:gd name="T4" fmla="*/ 425 w 425"/>
                <a:gd name="T5" fmla="*/ 501 h 501"/>
                <a:gd name="T6" fmla="*/ 425 w 425"/>
                <a:gd name="T7" fmla="*/ 0 h 501"/>
                <a:gd name="T8" fmla="*/ 0 w 425"/>
                <a:gd name="T9" fmla="*/ 0 h 501"/>
                <a:gd name="T10" fmla="*/ 0 w 425"/>
                <a:gd name="T11" fmla="*/ 0 h 5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5"/>
                <a:gd name="T19" fmla="*/ 0 h 501"/>
                <a:gd name="T20" fmla="*/ 425 w 425"/>
                <a:gd name="T21" fmla="*/ 501 h 5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5" h="501">
                  <a:moveTo>
                    <a:pt x="0" y="0"/>
                  </a:moveTo>
                  <a:lnTo>
                    <a:pt x="0" y="501"/>
                  </a:lnTo>
                  <a:lnTo>
                    <a:pt x="425" y="501"/>
                  </a:lnTo>
                  <a:lnTo>
                    <a:pt x="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Line 99"/>
            <p:cNvSpPr>
              <a:spLocks noChangeShapeType="1"/>
            </p:cNvSpPr>
            <p:nvPr/>
          </p:nvSpPr>
          <p:spPr bwMode="auto">
            <a:xfrm>
              <a:off x="4365" y="1845"/>
              <a:ext cx="1" cy="501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Line 100"/>
            <p:cNvSpPr>
              <a:spLocks noChangeShapeType="1"/>
            </p:cNvSpPr>
            <p:nvPr/>
          </p:nvSpPr>
          <p:spPr bwMode="auto">
            <a:xfrm>
              <a:off x="4365" y="2346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Line 101"/>
            <p:cNvSpPr>
              <a:spLocks noChangeShapeType="1"/>
            </p:cNvSpPr>
            <p:nvPr/>
          </p:nvSpPr>
          <p:spPr bwMode="auto">
            <a:xfrm flipV="1">
              <a:off x="4790" y="1845"/>
              <a:ext cx="1" cy="501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Line 102"/>
            <p:cNvSpPr>
              <a:spLocks noChangeShapeType="1"/>
            </p:cNvSpPr>
            <p:nvPr/>
          </p:nvSpPr>
          <p:spPr bwMode="auto">
            <a:xfrm flipH="1">
              <a:off x="4365" y="1845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Freeform 103"/>
            <p:cNvSpPr>
              <a:spLocks/>
            </p:cNvSpPr>
            <p:nvPr/>
          </p:nvSpPr>
          <p:spPr bwMode="auto">
            <a:xfrm>
              <a:off x="4806" y="1947"/>
              <a:ext cx="35" cy="534"/>
            </a:xfrm>
            <a:custGeom>
              <a:avLst/>
              <a:gdLst>
                <a:gd name="T0" fmla="*/ 0 w 35"/>
                <a:gd name="T1" fmla="*/ 534 h 534"/>
                <a:gd name="T2" fmla="*/ 0 w 35"/>
                <a:gd name="T3" fmla="*/ 34 h 534"/>
                <a:gd name="T4" fmla="*/ 35 w 35"/>
                <a:gd name="T5" fmla="*/ 0 h 534"/>
                <a:gd name="T6" fmla="*/ 35 w 35"/>
                <a:gd name="T7" fmla="*/ 499 h 534"/>
                <a:gd name="T8" fmla="*/ 0 w 35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34"/>
                <a:gd name="T17" fmla="*/ 35 w 35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34">
                  <a:moveTo>
                    <a:pt x="0" y="534"/>
                  </a:moveTo>
                  <a:lnTo>
                    <a:pt x="0" y="34"/>
                  </a:lnTo>
                  <a:lnTo>
                    <a:pt x="35" y="0"/>
                  </a:lnTo>
                  <a:lnTo>
                    <a:pt x="35" y="499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Freeform 104"/>
            <p:cNvSpPr>
              <a:spLocks/>
            </p:cNvSpPr>
            <p:nvPr/>
          </p:nvSpPr>
          <p:spPr bwMode="auto">
            <a:xfrm>
              <a:off x="4381" y="1947"/>
              <a:ext cx="460" cy="34"/>
            </a:xfrm>
            <a:custGeom>
              <a:avLst/>
              <a:gdLst>
                <a:gd name="T0" fmla="*/ 425 w 460"/>
                <a:gd name="T1" fmla="*/ 34 h 34"/>
                <a:gd name="T2" fmla="*/ 0 w 460"/>
                <a:gd name="T3" fmla="*/ 34 h 34"/>
                <a:gd name="T4" fmla="*/ 35 w 460"/>
                <a:gd name="T5" fmla="*/ 0 h 34"/>
                <a:gd name="T6" fmla="*/ 460 w 460"/>
                <a:gd name="T7" fmla="*/ 0 h 34"/>
                <a:gd name="T8" fmla="*/ 425 w 460"/>
                <a:gd name="T9" fmla="*/ 3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0"/>
                <a:gd name="T16" fmla="*/ 0 h 34"/>
                <a:gd name="T17" fmla="*/ 460 w 460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0" h="34">
                  <a:moveTo>
                    <a:pt x="425" y="34"/>
                  </a:moveTo>
                  <a:lnTo>
                    <a:pt x="0" y="34"/>
                  </a:lnTo>
                  <a:lnTo>
                    <a:pt x="35" y="0"/>
                  </a:lnTo>
                  <a:lnTo>
                    <a:pt x="460" y="0"/>
                  </a:lnTo>
                  <a:lnTo>
                    <a:pt x="425" y="34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Freeform 105"/>
            <p:cNvSpPr>
              <a:spLocks/>
            </p:cNvSpPr>
            <p:nvPr/>
          </p:nvSpPr>
          <p:spPr bwMode="auto">
            <a:xfrm>
              <a:off x="4381" y="1981"/>
              <a:ext cx="425" cy="500"/>
            </a:xfrm>
            <a:custGeom>
              <a:avLst/>
              <a:gdLst>
                <a:gd name="T0" fmla="*/ 0 w 425"/>
                <a:gd name="T1" fmla="*/ 0 h 500"/>
                <a:gd name="T2" fmla="*/ 0 w 425"/>
                <a:gd name="T3" fmla="*/ 500 h 500"/>
                <a:gd name="T4" fmla="*/ 425 w 425"/>
                <a:gd name="T5" fmla="*/ 500 h 500"/>
                <a:gd name="T6" fmla="*/ 425 w 425"/>
                <a:gd name="T7" fmla="*/ 0 h 500"/>
                <a:gd name="T8" fmla="*/ 0 w 425"/>
                <a:gd name="T9" fmla="*/ 0 h 500"/>
                <a:gd name="T10" fmla="*/ 0 w 425"/>
                <a:gd name="T11" fmla="*/ 0 h 5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5"/>
                <a:gd name="T19" fmla="*/ 0 h 500"/>
                <a:gd name="T20" fmla="*/ 425 w 425"/>
                <a:gd name="T21" fmla="*/ 500 h 5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5" h="500">
                  <a:moveTo>
                    <a:pt x="0" y="0"/>
                  </a:moveTo>
                  <a:lnTo>
                    <a:pt x="0" y="500"/>
                  </a:lnTo>
                  <a:lnTo>
                    <a:pt x="425" y="500"/>
                  </a:lnTo>
                  <a:lnTo>
                    <a:pt x="4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Line 106"/>
            <p:cNvSpPr>
              <a:spLocks noChangeShapeType="1"/>
            </p:cNvSpPr>
            <p:nvPr/>
          </p:nvSpPr>
          <p:spPr bwMode="auto">
            <a:xfrm>
              <a:off x="4381" y="1981"/>
              <a:ext cx="1" cy="500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107"/>
            <p:cNvSpPr>
              <a:spLocks noChangeShapeType="1"/>
            </p:cNvSpPr>
            <p:nvPr/>
          </p:nvSpPr>
          <p:spPr bwMode="auto">
            <a:xfrm>
              <a:off x="4381" y="2481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Line 108"/>
            <p:cNvSpPr>
              <a:spLocks noChangeShapeType="1"/>
            </p:cNvSpPr>
            <p:nvPr/>
          </p:nvSpPr>
          <p:spPr bwMode="auto">
            <a:xfrm flipV="1">
              <a:off x="4806" y="1981"/>
              <a:ext cx="1" cy="500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Line 109"/>
            <p:cNvSpPr>
              <a:spLocks noChangeShapeType="1"/>
            </p:cNvSpPr>
            <p:nvPr/>
          </p:nvSpPr>
          <p:spPr bwMode="auto">
            <a:xfrm flipH="1">
              <a:off x="4381" y="1981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Freeform 110"/>
            <p:cNvSpPr>
              <a:spLocks/>
            </p:cNvSpPr>
            <p:nvPr/>
          </p:nvSpPr>
          <p:spPr bwMode="auto">
            <a:xfrm>
              <a:off x="4832" y="2083"/>
              <a:ext cx="36" cy="534"/>
            </a:xfrm>
            <a:custGeom>
              <a:avLst/>
              <a:gdLst>
                <a:gd name="T0" fmla="*/ 0 w 36"/>
                <a:gd name="T1" fmla="*/ 534 h 534"/>
                <a:gd name="T2" fmla="*/ 0 w 36"/>
                <a:gd name="T3" fmla="*/ 36 h 534"/>
                <a:gd name="T4" fmla="*/ 36 w 36"/>
                <a:gd name="T5" fmla="*/ 0 h 534"/>
                <a:gd name="T6" fmla="*/ 36 w 36"/>
                <a:gd name="T7" fmla="*/ 501 h 534"/>
                <a:gd name="T8" fmla="*/ 0 w 36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34"/>
                <a:gd name="T17" fmla="*/ 36 w 36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34">
                  <a:moveTo>
                    <a:pt x="0" y="534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36" y="501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Freeform 111"/>
            <p:cNvSpPr>
              <a:spLocks/>
            </p:cNvSpPr>
            <p:nvPr/>
          </p:nvSpPr>
          <p:spPr bwMode="auto">
            <a:xfrm>
              <a:off x="4408" y="2083"/>
              <a:ext cx="460" cy="36"/>
            </a:xfrm>
            <a:custGeom>
              <a:avLst/>
              <a:gdLst>
                <a:gd name="T0" fmla="*/ 424 w 460"/>
                <a:gd name="T1" fmla="*/ 36 h 36"/>
                <a:gd name="T2" fmla="*/ 0 w 460"/>
                <a:gd name="T3" fmla="*/ 36 h 36"/>
                <a:gd name="T4" fmla="*/ 35 w 460"/>
                <a:gd name="T5" fmla="*/ 0 h 36"/>
                <a:gd name="T6" fmla="*/ 460 w 460"/>
                <a:gd name="T7" fmla="*/ 0 h 36"/>
                <a:gd name="T8" fmla="*/ 424 w 46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0"/>
                <a:gd name="T16" fmla="*/ 0 h 36"/>
                <a:gd name="T17" fmla="*/ 460 w 46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0" h="36">
                  <a:moveTo>
                    <a:pt x="424" y="36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460" y="0"/>
                  </a:lnTo>
                  <a:lnTo>
                    <a:pt x="424" y="36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Freeform 112"/>
            <p:cNvSpPr>
              <a:spLocks/>
            </p:cNvSpPr>
            <p:nvPr/>
          </p:nvSpPr>
          <p:spPr bwMode="auto">
            <a:xfrm>
              <a:off x="4408" y="2119"/>
              <a:ext cx="424" cy="498"/>
            </a:xfrm>
            <a:custGeom>
              <a:avLst/>
              <a:gdLst>
                <a:gd name="T0" fmla="*/ 0 w 424"/>
                <a:gd name="T1" fmla="*/ 0 h 498"/>
                <a:gd name="T2" fmla="*/ 0 w 424"/>
                <a:gd name="T3" fmla="*/ 498 h 498"/>
                <a:gd name="T4" fmla="*/ 424 w 424"/>
                <a:gd name="T5" fmla="*/ 498 h 498"/>
                <a:gd name="T6" fmla="*/ 424 w 424"/>
                <a:gd name="T7" fmla="*/ 0 h 498"/>
                <a:gd name="T8" fmla="*/ 0 w 424"/>
                <a:gd name="T9" fmla="*/ 0 h 498"/>
                <a:gd name="T10" fmla="*/ 0 w 424"/>
                <a:gd name="T11" fmla="*/ 0 h 4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4"/>
                <a:gd name="T19" fmla="*/ 0 h 498"/>
                <a:gd name="T20" fmla="*/ 424 w 424"/>
                <a:gd name="T21" fmla="*/ 498 h 4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4" h="498">
                  <a:moveTo>
                    <a:pt x="0" y="0"/>
                  </a:moveTo>
                  <a:lnTo>
                    <a:pt x="0" y="498"/>
                  </a:lnTo>
                  <a:lnTo>
                    <a:pt x="424" y="498"/>
                  </a:lnTo>
                  <a:lnTo>
                    <a:pt x="4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Line 113"/>
            <p:cNvSpPr>
              <a:spLocks noChangeShapeType="1"/>
            </p:cNvSpPr>
            <p:nvPr/>
          </p:nvSpPr>
          <p:spPr bwMode="auto">
            <a:xfrm>
              <a:off x="4408" y="2119"/>
              <a:ext cx="1" cy="498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9" name="Line 114"/>
            <p:cNvSpPr>
              <a:spLocks noChangeShapeType="1"/>
            </p:cNvSpPr>
            <p:nvPr/>
          </p:nvSpPr>
          <p:spPr bwMode="auto">
            <a:xfrm>
              <a:off x="4408" y="2617"/>
              <a:ext cx="424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Line 115"/>
            <p:cNvSpPr>
              <a:spLocks noChangeShapeType="1"/>
            </p:cNvSpPr>
            <p:nvPr/>
          </p:nvSpPr>
          <p:spPr bwMode="auto">
            <a:xfrm flipV="1">
              <a:off x="4832" y="2119"/>
              <a:ext cx="1" cy="498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Line 116"/>
            <p:cNvSpPr>
              <a:spLocks noChangeShapeType="1"/>
            </p:cNvSpPr>
            <p:nvPr/>
          </p:nvSpPr>
          <p:spPr bwMode="auto">
            <a:xfrm flipH="1">
              <a:off x="4408" y="2119"/>
              <a:ext cx="424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Rectangle 117"/>
            <p:cNvSpPr>
              <a:spLocks noChangeArrowheads="1"/>
            </p:cNvSpPr>
            <p:nvPr/>
          </p:nvSpPr>
          <p:spPr bwMode="auto">
            <a:xfrm>
              <a:off x="4501" y="2285"/>
              <a:ext cx="2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Output</a:t>
              </a:r>
              <a:endParaRPr lang="en-GB"/>
            </a:p>
          </p:txBody>
        </p:sp>
        <p:sp>
          <p:nvSpPr>
            <p:cNvPr id="16443" name="Rectangle 118"/>
            <p:cNvSpPr>
              <a:spLocks noChangeArrowheads="1"/>
            </p:cNvSpPr>
            <p:nvPr/>
          </p:nvSpPr>
          <p:spPr bwMode="auto">
            <a:xfrm>
              <a:off x="4550" y="2370"/>
              <a:ext cx="15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port</a:t>
              </a:r>
              <a:endParaRPr lang="en-GB"/>
            </a:p>
          </p:txBody>
        </p:sp>
        <p:sp>
          <p:nvSpPr>
            <p:cNvPr id="16444" name="Line 119"/>
            <p:cNvSpPr>
              <a:spLocks noChangeShapeType="1"/>
            </p:cNvSpPr>
            <p:nvPr/>
          </p:nvSpPr>
          <p:spPr bwMode="auto">
            <a:xfrm>
              <a:off x="3426" y="2337"/>
              <a:ext cx="16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Freeform 120"/>
            <p:cNvSpPr>
              <a:spLocks/>
            </p:cNvSpPr>
            <p:nvPr/>
          </p:nvSpPr>
          <p:spPr bwMode="auto">
            <a:xfrm>
              <a:off x="3593" y="2314"/>
              <a:ext cx="42" cy="45"/>
            </a:xfrm>
            <a:custGeom>
              <a:avLst/>
              <a:gdLst>
                <a:gd name="T0" fmla="*/ 0 w 42"/>
                <a:gd name="T1" fmla="*/ 45 h 45"/>
                <a:gd name="T2" fmla="*/ 42 w 42"/>
                <a:gd name="T3" fmla="*/ 23 h 45"/>
                <a:gd name="T4" fmla="*/ 0 w 42"/>
                <a:gd name="T5" fmla="*/ 0 h 45"/>
                <a:gd name="T6" fmla="*/ 0 w 42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5"/>
                <a:gd name="T14" fmla="*/ 42 w 42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5">
                  <a:moveTo>
                    <a:pt x="0" y="45"/>
                  </a:moveTo>
                  <a:lnTo>
                    <a:pt x="42" y="23"/>
                  </a:lnTo>
                  <a:lnTo>
                    <a:pt x="0" y="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Line 121"/>
            <p:cNvSpPr>
              <a:spLocks noChangeShapeType="1"/>
            </p:cNvSpPr>
            <p:nvPr/>
          </p:nvSpPr>
          <p:spPr bwMode="auto">
            <a:xfrm flipH="1" flipV="1">
              <a:off x="3420" y="2192"/>
              <a:ext cx="182" cy="2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Freeform 122"/>
            <p:cNvSpPr>
              <a:spLocks/>
            </p:cNvSpPr>
            <p:nvPr/>
          </p:nvSpPr>
          <p:spPr bwMode="auto">
            <a:xfrm>
              <a:off x="3598" y="2196"/>
              <a:ext cx="44" cy="43"/>
            </a:xfrm>
            <a:custGeom>
              <a:avLst/>
              <a:gdLst>
                <a:gd name="T0" fmla="*/ 0 w 44"/>
                <a:gd name="T1" fmla="*/ 43 h 43"/>
                <a:gd name="T2" fmla="*/ 44 w 44"/>
                <a:gd name="T3" fmla="*/ 27 h 43"/>
                <a:gd name="T4" fmla="*/ 4 w 44"/>
                <a:gd name="T5" fmla="*/ 0 h 43"/>
                <a:gd name="T6" fmla="*/ 0 w 44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3"/>
                <a:gd name="T14" fmla="*/ 44 w 44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3">
                  <a:moveTo>
                    <a:pt x="0" y="43"/>
                  </a:moveTo>
                  <a:lnTo>
                    <a:pt x="44" y="27"/>
                  </a:lnTo>
                  <a:lnTo>
                    <a:pt x="4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Line 123"/>
            <p:cNvSpPr>
              <a:spLocks noChangeShapeType="1"/>
            </p:cNvSpPr>
            <p:nvPr/>
          </p:nvSpPr>
          <p:spPr bwMode="auto">
            <a:xfrm flipH="1" flipV="1">
              <a:off x="3400" y="2030"/>
              <a:ext cx="202" cy="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Freeform 124"/>
            <p:cNvSpPr>
              <a:spLocks/>
            </p:cNvSpPr>
            <p:nvPr/>
          </p:nvSpPr>
          <p:spPr bwMode="auto">
            <a:xfrm>
              <a:off x="3595" y="2063"/>
              <a:ext cx="47" cy="40"/>
            </a:xfrm>
            <a:custGeom>
              <a:avLst/>
              <a:gdLst>
                <a:gd name="T0" fmla="*/ 0 w 47"/>
                <a:gd name="T1" fmla="*/ 40 h 40"/>
                <a:gd name="T2" fmla="*/ 47 w 47"/>
                <a:gd name="T3" fmla="*/ 31 h 40"/>
                <a:gd name="T4" fmla="*/ 12 w 47"/>
                <a:gd name="T5" fmla="*/ 0 h 40"/>
                <a:gd name="T6" fmla="*/ 0 w 47"/>
                <a:gd name="T7" fmla="*/ 4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0"/>
                <a:gd name="T14" fmla="*/ 47 w 47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0">
                  <a:moveTo>
                    <a:pt x="0" y="40"/>
                  </a:moveTo>
                  <a:lnTo>
                    <a:pt x="47" y="31"/>
                  </a:lnTo>
                  <a:lnTo>
                    <a:pt x="12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Line 125"/>
            <p:cNvSpPr>
              <a:spLocks noChangeShapeType="1"/>
            </p:cNvSpPr>
            <p:nvPr/>
          </p:nvSpPr>
          <p:spPr bwMode="auto">
            <a:xfrm flipH="1" flipV="1">
              <a:off x="3373" y="1900"/>
              <a:ext cx="229" cy="7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Freeform 126"/>
            <p:cNvSpPr>
              <a:spLocks/>
            </p:cNvSpPr>
            <p:nvPr/>
          </p:nvSpPr>
          <p:spPr bwMode="auto">
            <a:xfrm>
              <a:off x="3595" y="1954"/>
              <a:ext cx="47" cy="40"/>
            </a:xfrm>
            <a:custGeom>
              <a:avLst/>
              <a:gdLst>
                <a:gd name="T0" fmla="*/ 0 w 47"/>
                <a:gd name="T1" fmla="*/ 40 h 40"/>
                <a:gd name="T2" fmla="*/ 47 w 47"/>
                <a:gd name="T3" fmla="*/ 33 h 40"/>
                <a:gd name="T4" fmla="*/ 14 w 47"/>
                <a:gd name="T5" fmla="*/ 0 h 40"/>
                <a:gd name="T6" fmla="*/ 0 w 47"/>
                <a:gd name="T7" fmla="*/ 40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0"/>
                <a:gd name="T14" fmla="*/ 47 w 47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0">
                  <a:moveTo>
                    <a:pt x="0" y="40"/>
                  </a:moveTo>
                  <a:lnTo>
                    <a:pt x="47" y="33"/>
                  </a:lnTo>
                  <a:lnTo>
                    <a:pt x="14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Freeform 127"/>
            <p:cNvSpPr>
              <a:spLocks/>
            </p:cNvSpPr>
            <p:nvPr/>
          </p:nvSpPr>
          <p:spPr bwMode="auto">
            <a:xfrm>
              <a:off x="2906" y="1687"/>
              <a:ext cx="458" cy="33"/>
            </a:xfrm>
            <a:custGeom>
              <a:avLst/>
              <a:gdLst>
                <a:gd name="T0" fmla="*/ 422 w 458"/>
                <a:gd name="T1" fmla="*/ 33 h 33"/>
                <a:gd name="T2" fmla="*/ 0 w 458"/>
                <a:gd name="T3" fmla="*/ 33 h 33"/>
                <a:gd name="T4" fmla="*/ 33 w 458"/>
                <a:gd name="T5" fmla="*/ 0 h 33"/>
                <a:gd name="T6" fmla="*/ 458 w 458"/>
                <a:gd name="T7" fmla="*/ 0 h 33"/>
                <a:gd name="T8" fmla="*/ 422 w 458"/>
                <a:gd name="T9" fmla="*/ 33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8"/>
                <a:gd name="T16" fmla="*/ 0 h 33"/>
                <a:gd name="T17" fmla="*/ 458 w 458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8" h="33">
                  <a:moveTo>
                    <a:pt x="422" y="33"/>
                  </a:moveTo>
                  <a:lnTo>
                    <a:pt x="0" y="33"/>
                  </a:lnTo>
                  <a:lnTo>
                    <a:pt x="33" y="0"/>
                  </a:lnTo>
                  <a:lnTo>
                    <a:pt x="458" y="0"/>
                  </a:lnTo>
                  <a:lnTo>
                    <a:pt x="422" y="33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Freeform 128"/>
            <p:cNvSpPr>
              <a:spLocks/>
            </p:cNvSpPr>
            <p:nvPr/>
          </p:nvSpPr>
          <p:spPr bwMode="auto">
            <a:xfrm>
              <a:off x="3328" y="1687"/>
              <a:ext cx="36" cy="534"/>
            </a:xfrm>
            <a:custGeom>
              <a:avLst/>
              <a:gdLst>
                <a:gd name="T0" fmla="*/ 0 w 36"/>
                <a:gd name="T1" fmla="*/ 534 h 534"/>
                <a:gd name="T2" fmla="*/ 0 w 36"/>
                <a:gd name="T3" fmla="*/ 33 h 534"/>
                <a:gd name="T4" fmla="*/ 36 w 36"/>
                <a:gd name="T5" fmla="*/ 0 h 534"/>
                <a:gd name="T6" fmla="*/ 36 w 36"/>
                <a:gd name="T7" fmla="*/ 498 h 534"/>
                <a:gd name="T8" fmla="*/ 0 w 36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34"/>
                <a:gd name="T17" fmla="*/ 36 w 36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34">
                  <a:moveTo>
                    <a:pt x="0" y="534"/>
                  </a:moveTo>
                  <a:lnTo>
                    <a:pt x="0" y="33"/>
                  </a:lnTo>
                  <a:lnTo>
                    <a:pt x="36" y="0"/>
                  </a:lnTo>
                  <a:lnTo>
                    <a:pt x="36" y="498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Freeform 129"/>
            <p:cNvSpPr>
              <a:spLocks/>
            </p:cNvSpPr>
            <p:nvPr/>
          </p:nvSpPr>
          <p:spPr bwMode="auto">
            <a:xfrm>
              <a:off x="2906" y="1720"/>
              <a:ext cx="422" cy="501"/>
            </a:xfrm>
            <a:custGeom>
              <a:avLst/>
              <a:gdLst>
                <a:gd name="T0" fmla="*/ 422 w 422"/>
                <a:gd name="T1" fmla="*/ 0 h 501"/>
                <a:gd name="T2" fmla="*/ 0 w 422"/>
                <a:gd name="T3" fmla="*/ 0 h 501"/>
                <a:gd name="T4" fmla="*/ 0 w 422"/>
                <a:gd name="T5" fmla="*/ 501 h 501"/>
                <a:gd name="T6" fmla="*/ 422 w 422"/>
                <a:gd name="T7" fmla="*/ 501 h 501"/>
                <a:gd name="T8" fmla="*/ 422 w 422"/>
                <a:gd name="T9" fmla="*/ 0 h 501"/>
                <a:gd name="T10" fmla="*/ 422 w 422"/>
                <a:gd name="T11" fmla="*/ 0 h 5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2"/>
                <a:gd name="T19" fmla="*/ 0 h 501"/>
                <a:gd name="T20" fmla="*/ 422 w 422"/>
                <a:gd name="T21" fmla="*/ 501 h 5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2" h="501">
                  <a:moveTo>
                    <a:pt x="422" y="0"/>
                  </a:moveTo>
                  <a:lnTo>
                    <a:pt x="0" y="0"/>
                  </a:lnTo>
                  <a:lnTo>
                    <a:pt x="0" y="501"/>
                  </a:lnTo>
                  <a:lnTo>
                    <a:pt x="422" y="501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Line 130"/>
            <p:cNvSpPr>
              <a:spLocks noChangeShapeType="1"/>
            </p:cNvSpPr>
            <p:nvPr/>
          </p:nvSpPr>
          <p:spPr bwMode="auto">
            <a:xfrm flipH="1">
              <a:off x="2906" y="1720"/>
              <a:ext cx="422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Line 131"/>
            <p:cNvSpPr>
              <a:spLocks noChangeShapeType="1"/>
            </p:cNvSpPr>
            <p:nvPr/>
          </p:nvSpPr>
          <p:spPr bwMode="auto">
            <a:xfrm>
              <a:off x="2906" y="1720"/>
              <a:ext cx="1" cy="501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Line 132"/>
            <p:cNvSpPr>
              <a:spLocks noChangeShapeType="1"/>
            </p:cNvSpPr>
            <p:nvPr/>
          </p:nvSpPr>
          <p:spPr bwMode="auto">
            <a:xfrm>
              <a:off x="2906" y="2221"/>
              <a:ext cx="422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Line 133"/>
            <p:cNvSpPr>
              <a:spLocks noChangeShapeType="1"/>
            </p:cNvSpPr>
            <p:nvPr/>
          </p:nvSpPr>
          <p:spPr bwMode="auto">
            <a:xfrm flipV="1">
              <a:off x="3328" y="1720"/>
              <a:ext cx="1" cy="501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Freeform 134"/>
            <p:cNvSpPr>
              <a:spLocks/>
            </p:cNvSpPr>
            <p:nvPr/>
          </p:nvSpPr>
          <p:spPr bwMode="auto">
            <a:xfrm>
              <a:off x="2926" y="1807"/>
              <a:ext cx="460" cy="36"/>
            </a:xfrm>
            <a:custGeom>
              <a:avLst/>
              <a:gdLst>
                <a:gd name="T0" fmla="*/ 425 w 460"/>
                <a:gd name="T1" fmla="*/ 36 h 36"/>
                <a:gd name="T2" fmla="*/ 0 w 460"/>
                <a:gd name="T3" fmla="*/ 36 h 36"/>
                <a:gd name="T4" fmla="*/ 35 w 460"/>
                <a:gd name="T5" fmla="*/ 0 h 36"/>
                <a:gd name="T6" fmla="*/ 460 w 460"/>
                <a:gd name="T7" fmla="*/ 0 h 36"/>
                <a:gd name="T8" fmla="*/ 425 w 460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0"/>
                <a:gd name="T16" fmla="*/ 0 h 36"/>
                <a:gd name="T17" fmla="*/ 460 w 460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0" h="36">
                  <a:moveTo>
                    <a:pt x="425" y="36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460" y="0"/>
                  </a:lnTo>
                  <a:lnTo>
                    <a:pt x="425" y="36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Freeform 135"/>
            <p:cNvSpPr>
              <a:spLocks/>
            </p:cNvSpPr>
            <p:nvPr/>
          </p:nvSpPr>
          <p:spPr bwMode="auto">
            <a:xfrm>
              <a:off x="3351" y="1807"/>
              <a:ext cx="35" cy="534"/>
            </a:xfrm>
            <a:custGeom>
              <a:avLst/>
              <a:gdLst>
                <a:gd name="T0" fmla="*/ 0 w 35"/>
                <a:gd name="T1" fmla="*/ 534 h 534"/>
                <a:gd name="T2" fmla="*/ 0 w 35"/>
                <a:gd name="T3" fmla="*/ 36 h 534"/>
                <a:gd name="T4" fmla="*/ 35 w 35"/>
                <a:gd name="T5" fmla="*/ 0 h 534"/>
                <a:gd name="T6" fmla="*/ 35 w 35"/>
                <a:gd name="T7" fmla="*/ 499 h 534"/>
                <a:gd name="T8" fmla="*/ 0 w 35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34"/>
                <a:gd name="T17" fmla="*/ 35 w 35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34">
                  <a:moveTo>
                    <a:pt x="0" y="534"/>
                  </a:moveTo>
                  <a:lnTo>
                    <a:pt x="0" y="36"/>
                  </a:lnTo>
                  <a:lnTo>
                    <a:pt x="35" y="0"/>
                  </a:lnTo>
                  <a:lnTo>
                    <a:pt x="35" y="499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Freeform 136"/>
            <p:cNvSpPr>
              <a:spLocks/>
            </p:cNvSpPr>
            <p:nvPr/>
          </p:nvSpPr>
          <p:spPr bwMode="auto">
            <a:xfrm>
              <a:off x="2926" y="1843"/>
              <a:ext cx="425" cy="498"/>
            </a:xfrm>
            <a:custGeom>
              <a:avLst/>
              <a:gdLst>
                <a:gd name="T0" fmla="*/ 425 w 425"/>
                <a:gd name="T1" fmla="*/ 0 h 498"/>
                <a:gd name="T2" fmla="*/ 0 w 425"/>
                <a:gd name="T3" fmla="*/ 0 h 498"/>
                <a:gd name="T4" fmla="*/ 0 w 425"/>
                <a:gd name="T5" fmla="*/ 498 h 498"/>
                <a:gd name="T6" fmla="*/ 425 w 425"/>
                <a:gd name="T7" fmla="*/ 498 h 498"/>
                <a:gd name="T8" fmla="*/ 425 w 425"/>
                <a:gd name="T9" fmla="*/ 0 h 498"/>
                <a:gd name="T10" fmla="*/ 425 w 425"/>
                <a:gd name="T11" fmla="*/ 0 h 4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5"/>
                <a:gd name="T19" fmla="*/ 0 h 498"/>
                <a:gd name="T20" fmla="*/ 425 w 425"/>
                <a:gd name="T21" fmla="*/ 498 h 4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5" h="498">
                  <a:moveTo>
                    <a:pt x="425" y="0"/>
                  </a:moveTo>
                  <a:lnTo>
                    <a:pt x="0" y="0"/>
                  </a:lnTo>
                  <a:lnTo>
                    <a:pt x="0" y="498"/>
                  </a:lnTo>
                  <a:lnTo>
                    <a:pt x="425" y="498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Line 137"/>
            <p:cNvSpPr>
              <a:spLocks noChangeShapeType="1"/>
            </p:cNvSpPr>
            <p:nvPr/>
          </p:nvSpPr>
          <p:spPr bwMode="auto">
            <a:xfrm flipH="1">
              <a:off x="2926" y="1843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Line 138"/>
            <p:cNvSpPr>
              <a:spLocks noChangeShapeType="1"/>
            </p:cNvSpPr>
            <p:nvPr/>
          </p:nvSpPr>
          <p:spPr bwMode="auto">
            <a:xfrm>
              <a:off x="2926" y="1843"/>
              <a:ext cx="1" cy="498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Line 139"/>
            <p:cNvSpPr>
              <a:spLocks noChangeShapeType="1"/>
            </p:cNvSpPr>
            <p:nvPr/>
          </p:nvSpPr>
          <p:spPr bwMode="auto">
            <a:xfrm>
              <a:off x="2926" y="2341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Line 140"/>
            <p:cNvSpPr>
              <a:spLocks noChangeShapeType="1"/>
            </p:cNvSpPr>
            <p:nvPr/>
          </p:nvSpPr>
          <p:spPr bwMode="auto">
            <a:xfrm flipV="1">
              <a:off x="3351" y="1843"/>
              <a:ext cx="1" cy="498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Freeform 141"/>
            <p:cNvSpPr>
              <a:spLocks/>
            </p:cNvSpPr>
            <p:nvPr/>
          </p:nvSpPr>
          <p:spPr bwMode="auto">
            <a:xfrm>
              <a:off x="2944" y="1943"/>
              <a:ext cx="458" cy="35"/>
            </a:xfrm>
            <a:custGeom>
              <a:avLst/>
              <a:gdLst>
                <a:gd name="T0" fmla="*/ 424 w 458"/>
                <a:gd name="T1" fmla="*/ 35 h 35"/>
                <a:gd name="T2" fmla="*/ 0 w 458"/>
                <a:gd name="T3" fmla="*/ 35 h 35"/>
                <a:gd name="T4" fmla="*/ 33 w 458"/>
                <a:gd name="T5" fmla="*/ 0 h 35"/>
                <a:gd name="T6" fmla="*/ 458 w 458"/>
                <a:gd name="T7" fmla="*/ 0 h 35"/>
                <a:gd name="T8" fmla="*/ 424 w 458"/>
                <a:gd name="T9" fmla="*/ 35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8"/>
                <a:gd name="T16" fmla="*/ 0 h 35"/>
                <a:gd name="T17" fmla="*/ 458 w 458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8" h="35">
                  <a:moveTo>
                    <a:pt x="424" y="35"/>
                  </a:moveTo>
                  <a:lnTo>
                    <a:pt x="0" y="35"/>
                  </a:lnTo>
                  <a:lnTo>
                    <a:pt x="33" y="0"/>
                  </a:lnTo>
                  <a:lnTo>
                    <a:pt x="458" y="0"/>
                  </a:lnTo>
                  <a:lnTo>
                    <a:pt x="424" y="35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Freeform 142"/>
            <p:cNvSpPr>
              <a:spLocks/>
            </p:cNvSpPr>
            <p:nvPr/>
          </p:nvSpPr>
          <p:spPr bwMode="auto">
            <a:xfrm>
              <a:off x="3368" y="1943"/>
              <a:ext cx="34" cy="534"/>
            </a:xfrm>
            <a:custGeom>
              <a:avLst/>
              <a:gdLst>
                <a:gd name="T0" fmla="*/ 0 w 34"/>
                <a:gd name="T1" fmla="*/ 534 h 534"/>
                <a:gd name="T2" fmla="*/ 0 w 34"/>
                <a:gd name="T3" fmla="*/ 35 h 534"/>
                <a:gd name="T4" fmla="*/ 34 w 34"/>
                <a:gd name="T5" fmla="*/ 0 h 534"/>
                <a:gd name="T6" fmla="*/ 34 w 34"/>
                <a:gd name="T7" fmla="*/ 500 h 534"/>
                <a:gd name="T8" fmla="*/ 0 w 34"/>
                <a:gd name="T9" fmla="*/ 534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4"/>
                <a:gd name="T17" fmla="*/ 34 w 34"/>
                <a:gd name="T18" fmla="*/ 534 h 5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4">
                  <a:moveTo>
                    <a:pt x="0" y="534"/>
                  </a:moveTo>
                  <a:lnTo>
                    <a:pt x="0" y="35"/>
                  </a:lnTo>
                  <a:lnTo>
                    <a:pt x="34" y="0"/>
                  </a:lnTo>
                  <a:lnTo>
                    <a:pt x="34" y="500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8" name="Freeform 143"/>
            <p:cNvSpPr>
              <a:spLocks/>
            </p:cNvSpPr>
            <p:nvPr/>
          </p:nvSpPr>
          <p:spPr bwMode="auto">
            <a:xfrm>
              <a:off x="2944" y="1978"/>
              <a:ext cx="424" cy="499"/>
            </a:xfrm>
            <a:custGeom>
              <a:avLst/>
              <a:gdLst>
                <a:gd name="T0" fmla="*/ 424 w 424"/>
                <a:gd name="T1" fmla="*/ 0 h 499"/>
                <a:gd name="T2" fmla="*/ 0 w 424"/>
                <a:gd name="T3" fmla="*/ 0 h 499"/>
                <a:gd name="T4" fmla="*/ 0 w 424"/>
                <a:gd name="T5" fmla="*/ 499 h 499"/>
                <a:gd name="T6" fmla="*/ 424 w 424"/>
                <a:gd name="T7" fmla="*/ 499 h 499"/>
                <a:gd name="T8" fmla="*/ 424 w 424"/>
                <a:gd name="T9" fmla="*/ 0 h 499"/>
                <a:gd name="T10" fmla="*/ 424 w 424"/>
                <a:gd name="T11" fmla="*/ 0 h 4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4"/>
                <a:gd name="T19" fmla="*/ 0 h 499"/>
                <a:gd name="T20" fmla="*/ 424 w 424"/>
                <a:gd name="T21" fmla="*/ 499 h 4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4" h="499">
                  <a:moveTo>
                    <a:pt x="424" y="0"/>
                  </a:moveTo>
                  <a:lnTo>
                    <a:pt x="0" y="0"/>
                  </a:lnTo>
                  <a:lnTo>
                    <a:pt x="0" y="499"/>
                  </a:lnTo>
                  <a:lnTo>
                    <a:pt x="424" y="499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Line 144"/>
            <p:cNvSpPr>
              <a:spLocks noChangeShapeType="1"/>
            </p:cNvSpPr>
            <p:nvPr/>
          </p:nvSpPr>
          <p:spPr bwMode="auto">
            <a:xfrm flipH="1">
              <a:off x="2944" y="1978"/>
              <a:ext cx="424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0" name="Line 145"/>
            <p:cNvSpPr>
              <a:spLocks noChangeShapeType="1"/>
            </p:cNvSpPr>
            <p:nvPr/>
          </p:nvSpPr>
          <p:spPr bwMode="auto">
            <a:xfrm>
              <a:off x="2944" y="1978"/>
              <a:ext cx="1" cy="499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Line 146"/>
            <p:cNvSpPr>
              <a:spLocks noChangeShapeType="1"/>
            </p:cNvSpPr>
            <p:nvPr/>
          </p:nvSpPr>
          <p:spPr bwMode="auto">
            <a:xfrm>
              <a:off x="2944" y="2477"/>
              <a:ext cx="424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Line 147"/>
            <p:cNvSpPr>
              <a:spLocks noChangeShapeType="1"/>
            </p:cNvSpPr>
            <p:nvPr/>
          </p:nvSpPr>
          <p:spPr bwMode="auto">
            <a:xfrm flipV="1">
              <a:off x="3368" y="1978"/>
              <a:ext cx="1" cy="499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Freeform 148"/>
            <p:cNvSpPr>
              <a:spLocks/>
            </p:cNvSpPr>
            <p:nvPr/>
          </p:nvSpPr>
          <p:spPr bwMode="auto">
            <a:xfrm>
              <a:off x="2970" y="2078"/>
              <a:ext cx="459" cy="36"/>
            </a:xfrm>
            <a:custGeom>
              <a:avLst/>
              <a:gdLst>
                <a:gd name="T0" fmla="*/ 425 w 459"/>
                <a:gd name="T1" fmla="*/ 36 h 36"/>
                <a:gd name="T2" fmla="*/ 0 w 459"/>
                <a:gd name="T3" fmla="*/ 36 h 36"/>
                <a:gd name="T4" fmla="*/ 36 w 459"/>
                <a:gd name="T5" fmla="*/ 0 h 36"/>
                <a:gd name="T6" fmla="*/ 459 w 459"/>
                <a:gd name="T7" fmla="*/ 0 h 36"/>
                <a:gd name="T8" fmla="*/ 425 w 459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9"/>
                <a:gd name="T16" fmla="*/ 0 h 36"/>
                <a:gd name="T17" fmla="*/ 459 w 459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9" h="36">
                  <a:moveTo>
                    <a:pt x="425" y="36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459" y="0"/>
                  </a:lnTo>
                  <a:lnTo>
                    <a:pt x="425" y="36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Freeform 149"/>
            <p:cNvSpPr>
              <a:spLocks/>
            </p:cNvSpPr>
            <p:nvPr/>
          </p:nvSpPr>
          <p:spPr bwMode="auto">
            <a:xfrm>
              <a:off x="3395" y="2078"/>
              <a:ext cx="34" cy="535"/>
            </a:xfrm>
            <a:custGeom>
              <a:avLst/>
              <a:gdLst>
                <a:gd name="T0" fmla="*/ 0 w 34"/>
                <a:gd name="T1" fmla="*/ 535 h 535"/>
                <a:gd name="T2" fmla="*/ 0 w 34"/>
                <a:gd name="T3" fmla="*/ 36 h 535"/>
                <a:gd name="T4" fmla="*/ 34 w 34"/>
                <a:gd name="T5" fmla="*/ 0 h 535"/>
                <a:gd name="T6" fmla="*/ 34 w 34"/>
                <a:gd name="T7" fmla="*/ 501 h 535"/>
                <a:gd name="T8" fmla="*/ 0 w 34"/>
                <a:gd name="T9" fmla="*/ 535 h 5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5"/>
                <a:gd name="T17" fmla="*/ 34 w 34"/>
                <a:gd name="T18" fmla="*/ 535 h 5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5">
                  <a:moveTo>
                    <a:pt x="0" y="535"/>
                  </a:moveTo>
                  <a:lnTo>
                    <a:pt x="0" y="36"/>
                  </a:lnTo>
                  <a:lnTo>
                    <a:pt x="34" y="0"/>
                  </a:lnTo>
                  <a:lnTo>
                    <a:pt x="34" y="501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5" name="Freeform 150"/>
            <p:cNvSpPr>
              <a:spLocks/>
            </p:cNvSpPr>
            <p:nvPr/>
          </p:nvSpPr>
          <p:spPr bwMode="auto">
            <a:xfrm>
              <a:off x="2970" y="2114"/>
              <a:ext cx="425" cy="499"/>
            </a:xfrm>
            <a:custGeom>
              <a:avLst/>
              <a:gdLst>
                <a:gd name="T0" fmla="*/ 425 w 425"/>
                <a:gd name="T1" fmla="*/ 0 h 499"/>
                <a:gd name="T2" fmla="*/ 0 w 425"/>
                <a:gd name="T3" fmla="*/ 0 h 499"/>
                <a:gd name="T4" fmla="*/ 0 w 425"/>
                <a:gd name="T5" fmla="*/ 499 h 499"/>
                <a:gd name="T6" fmla="*/ 425 w 425"/>
                <a:gd name="T7" fmla="*/ 499 h 499"/>
                <a:gd name="T8" fmla="*/ 425 w 425"/>
                <a:gd name="T9" fmla="*/ 0 h 499"/>
                <a:gd name="T10" fmla="*/ 425 w 425"/>
                <a:gd name="T11" fmla="*/ 0 h 4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5"/>
                <a:gd name="T19" fmla="*/ 0 h 499"/>
                <a:gd name="T20" fmla="*/ 425 w 425"/>
                <a:gd name="T21" fmla="*/ 499 h 4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5" h="499">
                  <a:moveTo>
                    <a:pt x="425" y="0"/>
                  </a:moveTo>
                  <a:lnTo>
                    <a:pt x="0" y="0"/>
                  </a:lnTo>
                  <a:lnTo>
                    <a:pt x="0" y="499"/>
                  </a:lnTo>
                  <a:lnTo>
                    <a:pt x="425" y="499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Line 151"/>
            <p:cNvSpPr>
              <a:spLocks noChangeShapeType="1"/>
            </p:cNvSpPr>
            <p:nvPr/>
          </p:nvSpPr>
          <p:spPr bwMode="auto">
            <a:xfrm flipH="1">
              <a:off x="2970" y="2114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Line 152"/>
            <p:cNvSpPr>
              <a:spLocks noChangeShapeType="1"/>
            </p:cNvSpPr>
            <p:nvPr/>
          </p:nvSpPr>
          <p:spPr bwMode="auto">
            <a:xfrm>
              <a:off x="2970" y="2114"/>
              <a:ext cx="1" cy="499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Line 153"/>
            <p:cNvSpPr>
              <a:spLocks noChangeShapeType="1"/>
            </p:cNvSpPr>
            <p:nvPr/>
          </p:nvSpPr>
          <p:spPr bwMode="auto">
            <a:xfrm>
              <a:off x="2970" y="2613"/>
              <a:ext cx="425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9" name="Line 154"/>
            <p:cNvSpPr>
              <a:spLocks noChangeShapeType="1"/>
            </p:cNvSpPr>
            <p:nvPr/>
          </p:nvSpPr>
          <p:spPr bwMode="auto">
            <a:xfrm flipV="1">
              <a:off x="3395" y="2114"/>
              <a:ext cx="1" cy="499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0" name="Line 155"/>
            <p:cNvSpPr>
              <a:spLocks noChangeShapeType="1"/>
            </p:cNvSpPr>
            <p:nvPr/>
          </p:nvSpPr>
          <p:spPr bwMode="auto">
            <a:xfrm flipH="1">
              <a:off x="4109" y="2317"/>
              <a:ext cx="25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1" name="Freeform 156"/>
            <p:cNvSpPr>
              <a:spLocks/>
            </p:cNvSpPr>
            <p:nvPr/>
          </p:nvSpPr>
          <p:spPr bwMode="auto">
            <a:xfrm>
              <a:off x="4363" y="2294"/>
              <a:ext cx="42" cy="43"/>
            </a:xfrm>
            <a:custGeom>
              <a:avLst/>
              <a:gdLst>
                <a:gd name="T0" fmla="*/ 0 w 42"/>
                <a:gd name="T1" fmla="*/ 43 h 43"/>
                <a:gd name="T2" fmla="*/ 42 w 42"/>
                <a:gd name="T3" fmla="*/ 23 h 43"/>
                <a:gd name="T4" fmla="*/ 0 w 42"/>
                <a:gd name="T5" fmla="*/ 0 h 43"/>
                <a:gd name="T6" fmla="*/ 0 w 42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3"/>
                <a:gd name="T14" fmla="*/ 42 w 42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3">
                  <a:moveTo>
                    <a:pt x="0" y="43"/>
                  </a:moveTo>
                  <a:lnTo>
                    <a:pt x="42" y="23"/>
                  </a:lnTo>
                  <a:lnTo>
                    <a:pt x="0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Line 157"/>
            <p:cNvSpPr>
              <a:spLocks noChangeShapeType="1"/>
            </p:cNvSpPr>
            <p:nvPr/>
          </p:nvSpPr>
          <p:spPr bwMode="auto">
            <a:xfrm flipV="1">
              <a:off x="4105" y="2165"/>
              <a:ext cx="229" cy="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3" name="Freeform 158"/>
            <p:cNvSpPr>
              <a:spLocks/>
            </p:cNvSpPr>
            <p:nvPr/>
          </p:nvSpPr>
          <p:spPr bwMode="auto">
            <a:xfrm>
              <a:off x="4327" y="2145"/>
              <a:ext cx="47" cy="43"/>
            </a:xfrm>
            <a:custGeom>
              <a:avLst/>
              <a:gdLst>
                <a:gd name="T0" fmla="*/ 7 w 47"/>
                <a:gd name="T1" fmla="*/ 43 h 43"/>
                <a:gd name="T2" fmla="*/ 47 w 47"/>
                <a:gd name="T3" fmla="*/ 16 h 43"/>
                <a:gd name="T4" fmla="*/ 0 w 47"/>
                <a:gd name="T5" fmla="*/ 0 h 43"/>
                <a:gd name="T6" fmla="*/ 7 w 47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3"/>
                <a:gd name="T14" fmla="*/ 47 w 47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3">
                  <a:moveTo>
                    <a:pt x="7" y="43"/>
                  </a:moveTo>
                  <a:lnTo>
                    <a:pt x="47" y="16"/>
                  </a:lnTo>
                  <a:lnTo>
                    <a:pt x="0" y="0"/>
                  </a:lnTo>
                  <a:lnTo>
                    <a:pt x="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4" name="Line 159"/>
            <p:cNvSpPr>
              <a:spLocks noChangeShapeType="1"/>
            </p:cNvSpPr>
            <p:nvPr/>
          </p:nvSpPr>
          <p:spPr bwMode="auto">
            <a:xfrm flipV="1">
              <a:off x="4105" y="2034"/>
              <a:ext cx="218" cy="4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Freeform 160"/>
            <p:cNvSpPr>
              <a:spLocks/>
            </p:cNvSpPr>
            <p:nvPr/>
          </p:nvSpPr>
          <p:spPr bwMode="auto">
            <a:xfrm>
              <a:off x="4316" y="2012"/>
              <a:ext cx="47" cy="42"/>
            </a:xfrm>
            <a:custGeom>
              <a:avLst/>
              <a:gdLst>
                <a:gd name="T0" fmla="*/ 9 w 47"/>
                <a:gd name="T1" fmla="*/ 42 h 42"/>
                <a:gd name="T2" fmla="*/ 47 w 47"/>
                <a:gd name="T3" fmla="*/ 13 h 42"/>
                <a:gd name="T4" fmla="*/ 0 w 47"/>
                <a:gd name="T5" fmla="*/ 0 h 42"/>
                <a:gd name="T6" fmla="*/ 9 w 47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2"/>
                <a:gd name="T14" fmla="*/ 47 w 47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2">
                  <a:moveTo>
                    <a:pt x="9" y="42"/>
                  </a:moveTo>
                  <a:lnTo>
                    <a:pt x="47" y="13"/>
                  </a:lnTo>
                  <a:lnTo>
                    <a:pt x="0" y="0"/>
                  </a:lnTo>
                  <a:lnTo>
                    <a:pt x="9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Line 161"/>
            <p:cNvSpPr>
              <a:spLocks noChangeShapeType="1"/>
            </p:cNvSpPr>
            <p:nvPr/>
          </p:nvSpPr>
          <p:spPr bwMode="auto">
            <a:xfrm flipV="1">
              <a:off x="4105" y="1916"/>
              <a:ext cx="202" cy="4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7" name="Freeform 162"/>
            <p:cNvSpPr>
              <a:spLocks/>
            </p:cNvSpPr>
            <p:nvPr/>
          </p:nvSpPr>
          <p:spPr bwMode="auto">
            <a:xfrm>
              <a:off x="4301" y="1896"/>
              <a:ext cx="46" cy="42"/>
            </a:xfrm>
            <a:custGeom>
              <a:avLst/>
              <a:gdLst>
                <a:gd name="T0" fmla="*/ 11 w 46"/>
                <a:gd name="T1" fmla="*/ 42 h 42"/>
                <a:gd name="T2" fmla="*/ 46 w 46"/>
                <a:gd name="T3" fmla="*/ 11 h 42"/>
                <a:gd name="T4" fmla="*/ 0 w 46"/>
                <a:gd name="T5" fmla="*/ 0 h 42"/>
                <a:gd name="T6" fmla="*/ 11 w 46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2"/>
                <a:gd name="T14" fmla="*/ 46 w 46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2">
                  <a:moveTo>
                    <a:pt x="11" y="42"/>
                  </a:moveTo>
                  <a:lnTo>
                    <a:pt x="46" y="11"/>
                  </a:lnTo>
                  <a:lnTo>
                    <a:pt x="0" y="0"/>
                  </a:lnTo>
                  <a:lnTo>
                    <a:pt x="1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Line 163"/>
            <p:cNvSpPr>
              <a:spLocks noChangeShapeType="1"/>
            </p:cNvSpPr>
            <p:nvPr/>
          </p:nvSpPr>
          <p:spPr bwMode="auto">
            <a:xfrm>
              <a:off x="3862" y="1769"/>
              <a:ext cx="1" cy="8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9" name="Freeform 164"/>
            <p:cNvSpPr>
              <a:spLocks/>
            </p:cNvSpPr>
            <p:nvPr/>
          </p:nvSpPr>
          <p:spPr bwMode="auto">
            <a:xfrm>
              <a:off x="3840" y="1729"/>
              <a:ext cx="42" cy="42"/>
            </a:xfrm>
            <a:custGeom>
              <a:avLst/>
              <a:gdLst>
                <a:gd name="T0" fmla="*/ 42 w 42"/>
                <a:gd name="T1" fmla="*/ 42 h 42"/>
                <a:gd name="T2" fmla="*/ 22 w 42"/>
                <a:gd name="T3" fmla="*/ 0 h 42"/>
                <a:gd name="T4" fmla="*/ 0 w 42"/>
                <a:gd name="T5" fmla="*/ 42 h 42"/>
                <a:gd name="T6" fmla="*/ 42 w 42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2"/>
                <a:gd name="T14" fmla="*/ 42 w 42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2">
                  <a:moveTo>
                    <a:pt x="42" y="42"/>
                  </a:moveTo>
                  <a:lnTo>
                    <a:pt x="22" y="0"/>
                  </a:lnTo>
                  <a:lnTo>
                    <a:pt x="0" y="42"/>
                  </a:lnTo>
                  <a:lnTo>
                    <a:pt x="42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0" name="Freeform 165"/>
            <p:cNvSpPr>
              <a:spLocks/>
            </p:cNvSpPr>
            <p:nvPr/>
          </p:nvSpPr>
          <p:spPr bwMode="auto">
            <a:xfrm>
              <a:off x="3840" y="1847"/>
              <a:ext cx="42" cy="45"/>
            </a:xfrm>
            <a:custGeom>
              <a:avLst/>
              <a:gdLst>
                <a:gd name="T0" fmla="*/ 0 w 42"/>
                <a:gd name="T1" fmla="*/ 0 h 45"/>
                <a:gd name="T2" fmla="*/ 22 w 42"/>
                <a:gd name="T3" fmla="*/ 45 h 45"/>
                <a:gd name="T4" fmla="*/ 42 w 42"/>
                <a:gd name="T5" fmla="*/ 0 h 45"/>
                <a:gd name="T6" fmla="*/ 0 w 42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5"/>
                <a:gd name="T14" fmla="*/ 42 w 42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5">
                  <a:moveTo>
                    <a:pt x="0" y="0"/>
                  </a:moveTo>
                  <a:lnTo>
                    <a:pt x="22" y="45"/>
                  </a:lnTo>
                  <a:lnTo>
                    <a:pt x="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1" name="Freeform 166"/>
            <p:cNvSpPr>
              <a:spLocks/>
            </p:cNvSpPr>
            <p:nvPr/>
          </p:nvSpPr>
          <p:spPr bwMode="auto">
            <a:xfrm>
              <a:off x="3386" y="2078"/>
              <a:ext cx="36" cy="535"/>
            </a:xfrm>
            <a:custGeom>
              <a:avLst/>
              <a:gdLst>
                <a:gd name="T0" fmla="*/ 0 w 36"/>
                <a:gd name="T1" fmla="*/ 535 h 535"/>
                <a:gd name="T2" fmla="*/ 0 w 36"/>
                <a:gd name="T3" fmla="*/ 36 h 535"/>
                <a:gd name="T4" fmla="*/ 36 w 36"/>
                <a:gd name="T5" fmla="*/ 0 h 535"/>
                <a:gd name="T6" fmla="*/ 36 w 36"/>
                <a:gd name="T7" fmla="*/ 501 h 535"/>
                <a:gd name="T8" fmla="*/ 0 w 36"/>
                <a:gd name="T9" fmla="*/ 535 h 5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535"/>
                <a:gd name="T17" fmla="*/ 36 w 36"/>
                <a:gd name="T18" fmla="*/ 535 h 5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535">
                  <a:moveTo>
                    <a:pt x="0" y="535"/>
                  </a:moveTo>
                  <a:lnTo>
                    <a:pt x="0" y="36"/>
                  </a:lnTo>
                  <a:lnTo>
                    <a:pt x="36" y="0"/>
                  </a:lnTo>
                  <a:lnTo>
                    <a:pt x="36" y="501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2" name="Freeform 167"/>
            <p:cNvSpPr>
              <a:spLocks/>
            </p:cNvSpPr>
            <p:nvPr/>
          </p:nvSpPr>
          <p:spPr bwMode="auto">
            <a:xfrm>
              <a:off x="2964" y="2078"/>
              <a:ext cx="458" cy="36"/>
            </a:xfrm>
            <a:custGeom>
              <a:avLst/>
              <a:gdLst>
                <a:gd name="T0" fmla="*/ 422 w 458"/>
                <a:gd name="T1" fmla="*/ 36 h 36"/>
                <a:gd name="T2" fmla="*/ 0 w 458"/>
                <a:gd name="T3" fmla="*/ 36 h 36"/>
                <a:gd name="T4" fmla="*/ 33 w 458"/>
                <a:gd name="T5" fmla="*/ 0 h 36"/>
                <a:gd name="T6" fmla="*/ 458 w 458"/>
                <a:gd name="T7" fmla="*/ 0 h 36"/>
                <a:gd name="T8" fmla="*/ 422 w 458"/>
                <a:gd name="T9" fmla="*/ 3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8"/>
                <a:gd name="T16" fmla="*/ 0 h 36"/>
                <a:gd name="T17" fmla="*/ 458 w 45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8" h="36">
                  <a:moveTo>
                    <a:pt x="422" y="36"/>
                  </a:moveTo>
                  <a:lnTo>
                    <a:pt x="0" y="36"/>
                  </a:lnTo>
                  <a:lnTo>
                    <a:pt x="33" y="0"/>
                  </a:lnTo>
                  <a:lnTo>
                    <a:pt x="458" y="0"/>
                  </a:lnTo>
                  <a:lnTo>
                    <a:pt x="422" y="36"/>
                  </a:lnTo>
                  <a:close/>
                </a:path>
              </a:pathLst>
            </a:custGeom>
            <a:solidFill>
              <a:srgbClr val="72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3" name="Freeform 168"/>
            <p:cNvSpPr>
              <a:spLocks/>
            </p:cNvSpPr>
            <p:nvPr/>
          </p:nvSpPr>
          <p:spPr bwMode="auto">
            <a:xfrm>
              <a:off x="2964" y="2114"/>
              <a:ext cx="422" cy="499"/>
            </a:xfrm>
            <a:custGeom>
              <a:avLst/>
              <a:gdLst>
                <a:gd name="T0" fmla="*/ 0 w 422"/>
                <a:gd name="T1" fmla="*/ 0 h 499"/>
                <a:gd name="T2" fmla="*/ 0 w 422"/>
                <a:gd name="T3" fmla="*/ 499 h 499"/>
                <a:gd name="T4" fmla="*/ 422 w 422"/>
                <a:gd name="T5" fmla="*/ 499 h 499"/>
                <a:gd name="T6" fmla="*/ 422 w 422"/>
                <a:gd name="T7" fmla="*/ 0 h 499"/>
                <a:gd name="T8" fmla="*/ 0 w 422"/>
                <a:gd name="T9" fmla="*/ 0 h 499"/>
                <a:gd name="T10" fmla="*/ 0 w 422"/>
                <a:gd name="T11" fmla="*/ 0 h 4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2"/>
                <a:gd name="T19" fmla="*/ 0 h 499"/>
                <a:gd name="T20" fmla="*/ 422 w 422"/>
                <a:gd name="T21" fmla="*/ 499 h 4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2" h="499">
                  <a:moveTo>
                    <a:pt x="0" y="0"/>
                  </a:moveTo>
                  <a:lnTo>
                    <a:pt x="0" y="499"/>
                  </a:lnTo>
                  <a:lnTo>
                    <a:pt x="422" y="499"/>
                  </a:lnTo>
                  <a:lnTo>
                    <a:pt x="4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4" name="Line 169"/>
            <p:cNvSpPr>
              <a:spLocks noChangeShapeType="1"/>
            </p:cNvSpPr>
            <p:nvPr/>
          </p:nvSpPr>
          <p:spPr bwMode="auto">
            <a:xfrm>
              <a:off x="2964" y="2114"/>
              <a:ext cx="1" cy="499"/>
            </a:xfrm>
            <a:prstGeom prst="line">
              <a:avLst/>
            </a:prstGeom>
            <a:noFill/>
            <a:ln w="14288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5" name="Line 170"/>
            <p:cNvSpPr>
              <a:spLocks noChangeShapeType="1"/>
            </p:cNvSpPr>
            <p:nvPr/>
          </p:nvSpPr>
          <p:spPr bwMode="auto">
            <a:xfrm>
              <a:off x="2964" y="2613"/>
              <a:ext cx="422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6" name="Line 171"/>
            <p:cNvSpPr>
              <a:spLocks noChangeShapeType="1"/>
            </p:cNvSpPr>
            <p:nvPr/>
          </p:nvSpPr>
          <p:spPr bwMode="auto">
            <a:xfrm flipV="1">
              <a:off x="3386" y="2114"/>
              <a:ext cx="1" cy="499"/>
            </a:xfrm>
            <a:prstGeom prst="line">
              <a:avLst/>
            </a:prstGeom>
            <a:noFill/>
            <a:ln w="14288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7" name="Line 172"/>
            <p:cNvSpPr>
              <a:spLocks noChangeShapeType="1"/>
            </p:cNvSpPr>
            <p:nvPr/>
          </p:nvSpPr>
          <p:spPr bwMode="auto">
            <a:xfrm flipH="1">
              <a:off x="2964" y="2114"/>
              <a:ext cx="422" cy="1"/>
            </a:xfrm>
            <a:prstGeom prst="line">
              <a:avLst/>
            </a:prstGeom>
            <a:noFill/>
            <a:ln w="14288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8" name="Rectangle 173"/>
            <p:cNvSpPr>
              <a:spLocks noChangeArrowheads="1"/>
            </p:cNvSpPr>
            <p:nvPr/>
          </p:nvSpPr>
          <p:spPr bwMode="auto">
            <a:xfrm>
              <a:off x="3079" y="2283"/>
              <a:ext cx="24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Input</a:t>
              </a:r>
              <a:endParaRPr lang="en-GB"/>
            </a:p>
          </p:txBody>
        </p:sp>
        <p:sp>
          <p:nvSpPr>
            <p:cNvPr id="16499" name="Rectangle 174"/>
            <p:cNvSpPr>
              <a:spLocks noChangeArrowheads="1"/>
            </p:cNvSpPr>
            <p:nvPr/>
          </p:nvSpPr>
          <p:spPr bwMode="auto">
            <a:xfrm>
              <a:off x="3097" y="2367"/>
              <a:ext cx="15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  <a:latin typeface="Myriad Roman" charset="0"/>
                </a:rPr>
                <a:t>port</a:t>
              </a:r>
              <a:endParaRPr lang="en-GB"/>
            </a:p>
          </p:txBody>
        </p:sp>
        <p:sp>
          <p:nvSpPr>
            <p:cNvPr id="16500" name="Line 175"/>
            <p:cNvSpPr>
              <a:spLocks noChangeShapeType="1"/>
            </p:cNvSpPr>
            <p:nvPr/>
          </p:nvSpPr>
          <p:spPr bwMode="auto">
            <a:xfrm>
              <a:off x="2599" y="1916"/>
              <a:ext cx="26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1" name="Freeform 176"/>
            <p:cNvSpPr>
              <a:spLocks/>
            </p:cNvSpPr>
            <p:nvPr/>
          </p:nvSpPr>
          <p:spPr bwMode="auto">
            <a:xfrm>
              <a:off x="2861" y="1896"/>
              <a:ext cx="45" cy="42"/>
            </a:xfrm>
            <a:custGeom>
              <a:avLst/>
              <a:gdLst>
                <a:gd name="T0" fmla="*/ 0 w 45"/>
                <a:gd name="T1" fmla="*/ 42 h 42"/>
                <a:gd name="T2" fmla="*/ 45 w 45"/>
                <a:gd name="T3" fmla="*/ 20 h 42"/>
                <a:gd name="T4" fmla="*/ 0 w 45"/>
                <a:gd name="T5" fmla="*/ 0 h 42"/>
                <a:gd name="T6" fmla="*/ 0 w 45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"/>
                <a:gd name="T13" fmla="*/ 0 h 42"/>
                <a:gd name="T14" fmla="*/ 45 w 45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" h="42">
                  <a:moveTo>
                    <a:pt x="0" y="42"/>
                  </a:moveTo>
                  <a:lnTo>
                    <a:pt x="45" y="2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2" name="Line 177"/>
            <p:cNvSpPr>
              <a:spLocks noChangeShapeType="1"/>
            </p:cNvSpPr>
            <p:nvPr/>
          </p:nvSpPr>
          <p:spPr bwMode="auto">
            <a:xfrm>
              <a:off x="2625" y="2058"/>
              <a:ext cx="26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3" name="Freeform 178"/>
            <p:cNvSpPr>
              <a:spLocks/>
            </p:cNvSpPr>
            <p:nvPr/>
          </p:nvSpPr>
          <p:spPr bwMode="auto">
            <a:xfrm>
              <a:off x="2890" y="2036"/>
              <a:ext cx="42" cy="45"/>
            </a:xfrm>
            <a:custGeom>
              <a:avLst/>
              <a:gdLst>
                <a:gd name="T0" fmla="*/ 0 w 42"/>
                <a:gd name="T1" fmla="*/ 45 h 45"/>
                <a:gd name="T2" fmla="*/ 42 w 42"/>
                <a:gd name="T3" fmla="*/ 22 h 45"/>
                <a:gd name="T4" fmla="*/ 0 w 42"/>
                <a:gd name="T5" fmla="*/ 0 h 45"/>
                <a:gd name="T6" fmla="*/ 0 w 42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5"/>
                <a:gd name="T14" fmla="*/ 42 w 42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5">
                  <a:moveTo>
                    <a:pt x="0" y="45"/>
                  </a:moveTo>
                  <a:lnTo>
                    <a:pt x="42" y="22"/>
                  </a:lnTo>
                  <a:lnTo>
                    <a:pt x="0" y="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4" name="Line 179"/>
            <p:cNvSpPr>
              <a:spLocks noChangeShapeType="1"/>
            </p:cNvSpPr>
            <p:nvPr/>
          </p:nvSpPr>
          <p:spPr bwMode="auto">
            <a:xfrm>
              <a:off x="2641" y="2194"/>
              <a:ext cx="2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5" name="Freeform 180"/>
            <p:cNvSpPr>
              <a:spLocks/>
            </p:cNvSpPr>
            <p:nvPr/>
          </p:nvSpPr>
          <p:spPr bwMode="auto">
            <a:xfrm>
              <a:off x="2906" y="2174"/>
              <a:ext cx="42" cy="42"/>
            </a:xfrm>
            <a:custGeom>
              <a:avLst/>
              <a:gdLst>
                <a:gd name="T0" fmla="*/ 0 w 42"/>
                <a:gd name="T1" fmla="*/ 42 h 42"/>
                <a:gd name="T2" fmla="*/ 42 w 42"/>
                <a:gd name="T3" fmla="*/ 20 h 42"/>
                <a:gd name="T4" fmla="*/ 0 w 42"/>
                <a:gd name="T5" fmla="*/ 0 h 42"/>
                <a:gd name="T6" fmla="*/ 0 w 42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2"/>
                <a:gd name="T14" fmla="*/ 42 w 42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2">
                  <a:moveTo>
                    <a:pt x="0" y="42"/>
                  </a:moveTo>
                  <a:lnTo>
                    <a:pt x="42" y="20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6" name="Line 181"/>
            <p:cNvSpPr>
              <a:spLocks noChangeShapeType="1"/>
            </p:cNvSpPr>
            <p:nvPr/>
          </p:nvSpPr>
          <p:spPr bwMode="auto">
            <a:xfrm>
              <a:off x="2670" y="2359"/>
              <a:ext cx="26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7" name="Freeform 182"/>
            <p:cNvSpPr>
              <a:spLocks/>
            </p:cNvSpPr>
            <p:nvPr/>
          </p:nvSpPr>
          <p:spPr bwMode="auto">
            <a:xfrm>
              <a:off x="2932" y="2337"/>
              <a:ext cx="45" cy="42"/>
            </a:xfrm>
            <a:custGeom>
              <a:avLst/>
              <a:gdLst>
                <a:gd name="T0" fmla="*/ 0 w 45"/>
                <a:gd name="T1" fmla="*/ 42 h 42"/>
                <a:gd name="T2" fmla="*/ 45 w 45"/>
                <a:gd name="T3" fmla="*/ 22 h 42"/>
                <a:gd name="T4" fmla="*/ 0 w 45"/>
                <a:gd name="T5" fmla="*/ 0 h 42"/>
                <a:gd name="T6" fmla="*/ 0 w 45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"/>
                <a:gd name="T13" fmla="*/ 0 h 42"/>
                <a:gd name="T14" fmla="*/ 45 w 45"/>
                <a:gd name="T15" fmla="*/ 42 h 4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" h="42">
                  <a:moveTo>
                    <a:pt x="0" y="42"/>
                  </a:moveTo>
                  <a:lnTo>
                    <a:pt x="45" y="22"/>
                  </a:lnTo>
                  <a:lnTo>
                    <a:pt x="0" y="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7E4A58-02A9-2E4D-8F56-16CE37EC7A25}" type="datetime1">
              <a:rPr lang="en-US" sz="1400" smtClean="0"/>
              <a:t>9/17/19</a:t>
            </a:fld>
            <a:endParaRPr lang="en-US" sz="14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DA31B-9CE8-2346-A33B-AB2F0A6C8D6F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Buffering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Wherever contention is possible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input port (contend for fabric)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internal (contend for output port)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output port (contend for link)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Head-of-Line Blocking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input buffering </a:t>
            </a:r>
          </a:p>
        </p:txBody>
      </p:sp>
      <p:pic>
        <p:nvPicPr>
          <p:cNvPr id="17415" name="Picture 23" descr="03x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48150"/>
            <a:ext cx="43434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2233</TotalTime>
  <Words>2800</Words>
  <Application>Microsoft Macintosh PowerPoint</Application>
  <PresentationFormat>On-screen Show (4:3)</PresentationFormat>
  <Paragraphs>652</Paragraphs>
  <Slides>43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Default Design</vt:lpstr>
      <vt:lpstr>Clip</vt:lpstr>
      <vt:lpstr>Document</vt:lpstr>
      <vt:lpstr>Switching and Lans Reading: Chapter 6</vt:lpstr>
      <vt:lpstr>Shuttling Data at The Bottom</vt:lpstr>
      <vt:lpstr>The Beginning Hubs: Physical-Layer Repeaters</vt:lpstr>
      <vt:lpstr>Interconnecting with Hubs Sikorsky</vt:lpstr>
      <vt:lpstr>Limitations of Repeaters and Hubs</vt:lpstr>
      <vt:lpstr>Link Layer Interconnection: Switches – Salvation!!!</vt:lpstr>
      <vt:lpstr>Link Layer: Switches</vt:lpstr>
      <vt:lpstr>Switching Hardware </vt:lpstr>
      <vt:lpstr>Buffering</vt:lpstr>
      <vt:lpstr>Crossbar Switches</vt:lpstr>
      <vt:lpstr>Workstation-Based or Switch Switching</vt:lpstr>
      <vt:lpstr>Switches: Traffic Isolation</vt:lpstr>
      <vt:lpstr>Switch Advantages Over Hub/Repeater</vt:lpstr>
      <vt:lpstr>Switch Advantages over Hubs/Repeater</vt:lpstr>
      <vt:lpstr>Switch Disadvantages Over Hubs/Repeater</vt:lpstr>
      <vt:lpstr>Switch forwarding table</vt:lpstr>
      <vt:lpstr>Answer: Switch is self-learning</vt:lpstr>
      <vt:lpstr>Switch: frame filtering/forwarding</vt:lpstr>
      <vt:lpstr>Self-learning, forwarding: example</vt:lpstr>
      <vt:lpstr>Interconnecting switches</vt:lpstr>
      <vt:lpstr>Self-learning multi-switch example</vt:lpstr>
      <vt:lpstr>Switch: Flooding Can Lead to Loops</vt:lpstr>
      <vt:lpstr>Switch: Loop Solution Spanning Tree Algorithm </vt:lpstr>
      <vt:lpstr>Spanning Tree Algorithm Overview </vt:lpstr>
      <vt:lpstr>Spanning Tree Algorithm Details</vt:lpstr>
      <vt:lpstr>Spanning Tree Algorithm Details (cont)</vt:lpstr>
      <vt:lpstr>Motivation For Cut-Through Switching</vt:lpstr>
      <vt:lpstr>Cut-Through Switching</vt:lpstr>
      <vt:lpstr>Typical network with Switches and Routers</vt:lpstr>
      <vt:lpstr>Evolution Toward Virtual LANs</vt:lpstr>
      <vt:lpstr>Institutional network</vt:lpstr>
      <vt:lpstr>Why Organize LAN by Organizational Structure?</vt:lpstr>
      <vt:lpstr>LAN Reality: People Move and Roles Change</vt:lpstr>
      <vt:lpstr>VLANs (Smart Switches): motivation</vt:lpstr>
      <vt:lpstr>VLANs</vt:lpstr>
      <vt:lpstr>Port-based VLAN</vt:lpstr>
      <vt:lpstr>VLANS spanning multiple switches</vt:lpstr>
      <vt:lpstr>Making VLANs Work</vt:lpstr>
      <vt:lpstr>PowerPoint Presentation</vt:lpstr>
      <vt:lpstr>VLAN Benefits</vt:lpstr>
      <vt:lpstr>VLAN Benefits</vt:lpstr>
      <vt:lpstr>Comparing Hubs, Switches, &amp; Routers</vt:lpstr>
      <vt:lpstr>Conclusion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Switching and Forwarding</dc:title>
  <dc:creator>klp</dc:creator>
  <cp:lastModifiedBy>mike erlinger</cp:lastModifiedBy>
  <cp:revision>101</cp:revision>
  <cp:lastPrinted>2019-09-06T23:18:05Z</cp:lastPrinted>
  <dcterms:created xsi:type="dcterms:W3CDTF">2010-09-21T01:14:26Z</dcterms:created>
  <dcterms:modified xsi:type="dcterms:W3CDTF">2019-09-17T23:48:33Z</dcterms:modified>
</cp:coreProperties>
</file>