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7" r:id="rId2"/>
    <p:sldId id="351" r:id="rId3"/>
    <p:sldId id="325" r:id="rId4"/>
    <p:sldId id="326" r:id="rId5"/>
    <p:sldId id="327" r:id="rId6"/>
    <p:sldId id="328" r:id="rId7"/>
    <p:sldId id="329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9" r:id="rId23"/>
  </p:sldIdLst>
  <p:sldSz cx="9144000" cy="6858000" type="screen4x3"/>
  <p:notesSz cx="699135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FF"/>
    <a:srgbClr val="00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75" autoAdjust="0"/>
    <p:restoredTop sz="90886" autoAdjust="0"/>
  </p:normalViewPr>
  <p:slideViewPr>
    <p:cSldViewPr>
      <p:cViewPr>
        <p:scale>
          <a:sx n="100" d="100"/>
          <a:sy n="100" d="100"/>
        </p:scale>
        <p:origin x="-1912" y="-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682007C-5827-C547-9569-2289B5461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7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1EB2FEE0-9525-D043-9B0C-DA30A8514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67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6485985" indent="-36046210"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39774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87954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1932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759097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7904F0B-84AE-0248-B299-39BB696A15DB}" type="slidenum">
              <a:rPr lang="en-US" sz="1200" b="0">
                <a:latin typeface="Times New Roman" charset="0"/>
              </a:rPr>
              <a:pPr eaLnBrk="1" hangingPunct="1">
                <a:defRPr/>
              </a:pPr>
              <a:t>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4213"/>
            <a:ext cx="4656138" cy="3490912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432" y="4412226"/>
            <a:ext cx="5188488" cy="418984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DE1E7BE-497B-4144-AA4F-EA085490BD42}" type="slidenum">
              <a:rPr lang="en-US" sz="1300">
                <a:latin typeface="Times New Roman" charset="0"/>
              </a:rPr>
              <a:pPr/>
              <a:t>11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A6703AA-652E-114B-9021-58DD478441D7}" type="slidenum">
              <a:rPr lang="en-US" sz="1300">
                <a:latin typeface="Times New Roman" charset="0"/>
              </a:rPr>
              <a:pPr/>
              <a:t>12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D0D6702-1C18-CA48-8A5B-BA2BA4B56B5B}" type="slidenum">
              <a:rPr lang="en-US" sz="1300">
                <a:latin typeface="Times New Roman" charset="0"/>
              </a:rPr>
              <a:pPr/>
              <a:t>13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817D1B8-1494-F144-9DB3-F056B3F02869}" type="slidenum">
              <a:rPr lang="en-US" sz="1300">
                <a:latin typeface="Times New Roman" charset="0"/>
              </a:rPr>
              <a:pPr/>
              <a:t>14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5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54777C-9DDA-F24D-A079-B7DCC3919654}" type="slidenum">
              <a:rPr lang="en-US" sz="1300">
                <a:latin typeface="Times New Roman" charset="0"/>
              </a:rPr>
              <a:pPr/>
              <a:t>15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37BA0EA-E9AA-3049-9F21-56421F61DA81}" type="slidenum">
              <a:rPr lang="en-US" sz="1300">
                <a:latin typeface="Times New Roman" charset="0"/>
              </a:rPr>
              <a:pPr/>
              <a:t>16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30CF437-3172-C548-B699-106280C5CB5C}" type="slidenum">
              <a:rPr lang="en-US" sz="1300">
                <a:latin typeface="Times New Roman" charset="0"/>
              </a:rPr>
              <a:pPr/>
              <a:t>17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9F04D9B-A961-AF41-87AF-8ABA854E2A9F}" type="slidenum">
              <a:rPr lang="en-US" sz="1300">
                <a:latin typeface="Times New Roman" charset="0"/>
              </a:rPr>
              <a:pPr/>
              <a:t>18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1566F1-9E19-F84F-8C9F-1087975C02FC}" type="slidenum">
              <a:rPr lang="en-US" sz="1300">
                <a:latin typeface="Times New Roman" charset="0"/>
              </a:rPr>
              <a:pPr/>
              <a:t>19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054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D3F0351-29D9-FC4C-9F63-3BD3123BE9F4}" type="slidenum">
              <a:rPr lang="en-US" sz="1300">
                <a:latin typeface="Times New Roman" charset="0"/>
              </a:rPr>
              <a:pPr/>
              <a:t>20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C2D7152-8E36-6F45-BCA6-A470D8E5F61D}" type="slidenum">
              <a:rPr lang="en-US" sz="1300">
                <a:latin typeface="Times New Roman" charset="0"/>
              </a:rPr>
              <a:pPr/>
              <a:t>3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8791DB-F9B1-5340-9E2A-CF27AE8A551C}" type="slidenum">
              <a:rPr lang="en-US" sz="1300">
                <a:latin typeface="Times New Roman" charset="0"/>
              </a:rPr>
              <a:pPr/>
              <a:t>21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77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A3B5683-1CEF-7C44-8F6C-42FC4D3D822D}" type="slidenum">
              <a:rPr lang="en-US" sz="1300">
                <a:latin typeface="Times New Roman" charset="0"/>
              </a:rPr>
              <a:pPr/>
              <a:t>22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5D1201-C18B-E746-8446-1204E81AD21E}" type="slidenum">
              <a:rPr lang="en-US" sz="1300">
                <a:latin typeface="Times New Roman" charset="0"/>
              </a:rPr>
              <a:pPr/>
              <a:t>4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CC2CF05-5231-254D-AB5E-72CDEE9F037A}" type="slidenum">
              <a:rPr lang="en-US" sz="1300">
                <a:latin typeface="Times New Roman" charset="0"/>
              </a:rPr>
              <a:pPr/>
              <a:t>5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D60FCD-A00E-D842-BFAB-B87846CD51E8}" type="slidenum">
              <a:rPr lang="en-US" sz="1300">
                <a:latin typeface="Times New Roman" charset="0"/>
              </a:rPr>
              <a:pPr/>
              <a:t>6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D86E28-AD38-C346-A856-24DE21EA38B9}" type="slidenum">
              <a:rPr lang="en-US" sz="1300">
                <a:latin typeface="Times New Roman" charset="0"/>
              </a:rPr>
              <a:pPr/>
              <a:t>7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5199D4E-EC4D-BB45-B615-73BE3F7C9D86}" type="slidenum">
              <a:rPr lang="en-US" sz="1300">
                <a:latin typeface="Times New Roman" charset="0"/>
              </a:rPr>
              <a:pPr/>
              <a:t>8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8D67B15-62B2-D04A-BF94-DD55B6598D47}" type="slidenum">
              <a:rPr lang="en-US" sz="1300">
                <a:latin typeface="Times New Roman" charset="0"/>
              </a:rPr>
              <a:pPr/>
              <a:t>9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3034ED3-15AE-264F-AC79-28441A6912A3}" type="slidenum">
              <a:rPr lang="en-US" sz="1300">
                <a:latin typeface="Times New Roman" charset="0"/>
              </a:rPr>
              <a:pPr/>
              <a:t>10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B6D8F2-80F1-314D-8AAD-86E0505AFAB7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E4BA4-6173-F647-ACAD-ED8406792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7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7B84EA-BA0D-5945-850C-F7A56DDE6A62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3A4EC6-7D00-6D46-B565-B3FD725B85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2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215BAB-2FDF-E943-AE59-F7C449716F5E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BAA717-70DC-0F4F-BF2D-F55E207E89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705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fld id="{A95D0A00-6777-654E-AAA6-BD15103DD474}" type="datetime1">
              <a:rPr lang="en-US" smtClean="0"/>
              <a:t>9/10/18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90B1FBC-F8B5-FF4B-8213-99D751288D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6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B1782-96C7-374F-8E99-716E279C0F0D}" type="datetime1">
              <a:rPr lang="en-US" smtClean="0"/>
              <a:t>9/10/18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688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E5A02D0E-0CFE-9F4B-BE13-F8660257D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4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9C5698-6514-5248-AC7B-44F6D5DEFD8F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8C46DE-A709-E44E-81D4-8F3BFFDC42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6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9B9F64-56D9-D74B-87EB-696A55A65B4A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03CAC8-2BB2-004F-9AA1-2E9B4900C1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1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7F8E6F-1103-F440-BDD8-E45FDCD67EA4}" type="datetime1">
              <a:rPr lang="en-US" smtClean="0"/>
              <a:t>9/10/18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19134F-D711-FE4C-B14F-B668558BCC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39B648-7921-134D-A09C-D5FE68B0E6D6}" type="datetime1">
              <a:rPr lang="en-US" smtClean="0"/>
              <a:t>9/10/18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C97696-5FC1-EA40-BA5B-2542261118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B5DED7-49C8-C74B-9CBF-06F998568B8B}" type="datetime1">
              <a:rPr lang="en-US" smtClean="0"/>
              <a:t>9/10/18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688F14-5EEB-824D-A1BD-C6C8FB6E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0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B4E20B-5522-BE40-9D18-28CF8F660782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78CD1C-D268-AB49-9134-DA36DD7A2E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4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4B164D-F296-2D4F-BF7B-851D85C8765A}" type="datetime1">
              <a:rPr lang="en-US" smtClean="0"/>
              <a:t>9/10/18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9CA445-1A34-1346-83F9-07B7A41791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2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9CB73-B669-174C-9367-A5C6D2157547}" type="datetime1">
              <a:rPr lang="en-US" smtClean="0"/>
              <a:t>9/10/18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1416C7-1656-734D-B584-576E7F1A9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2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705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172200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570EF6F-44D8-A54E-AD8A-324352E37180}" type="datetime1">
              <a:rPr lang="en-US" smtClean="0"/>
              <a:t>9/10/18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617E4A-01E8-F04E-8CFE-39C77E48BE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657600" y="6172200"/>
            <a:ext cx="1091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myKRWeb</a:t>
            </a:r>
            <a:endParaRPr lang="en-US" sz="1600" dirty="0"/>
          </a:p>
        </p:txBody>
      </p:sp>
      <p:pic>
        <p:nvPicPr>
          <p:cNvPr id="3" name="Picture 2" descr="cslogocolor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28600"/>
            <a:ext cx="1329232" cy="1600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AB1C30-5480-8F44-A67D-FD63825275C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922266" cy="1371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CS 125 </a:t>
            </a:r>
            <a:r>
              <a:rPr lang="mr-IN" dirty="0" smtClean="0">
                <a:cs typeface="+mj-cs"/>
              </a:rPr>
              <a:t>–</a:t>
            </a:r>
            <a:r>
              <a:rPr lang="en-US" dirty="0" smtClean="0">
                <a:cs typeface="+mj-cs"/>
              </a:rPr>
              <a:t> </a:t>
            </a:r>
            <a:r>
              <a:rPr lang="en-US" dirty="0" smtClean="0"/>
              <a:t>Applications</a:t>
            </a: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The Web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cs typeface="+mj-cs"/>
              </a:rPr>
              <a:t>Reading: K&amp;R C2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76600"/>
            <a:ext cx="7955603" cy="3478911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Note to Students: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The course slides are a combination of slides from: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Peterson &amp; Davie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Kurose &amp; Ross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My previous lectures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I claim no copyright for any of the material and would recommend either book for a detailed treatment of the material.</a:t>
            </a:r>
          </a:p>
          <a:p>
            <a:pPr algn="l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15365" name="Picture 4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697" y="101259"/>
            <a:ext cx="323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DBA7-E381-B343-8B82-0CD5B26B095F}" type="datetime1">
              <a:rPr lang="en-US" smtClean="0"/>
              <a:t>9/10/18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1440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HTTP request message</a:t>
            </a:r>
            <a:endParaRPr lang="en-US" dirty="0">
              <a:latin typeface="Gill Sans MT" charset="0"/>
            </a:endParaRPr>
          </a:p>
        </p:txBody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4625"/>
            <a:ext cx="7772400" cy="4648200"/>
          </a:xfrm>
        </p:spPr>
        <p:txBody>
          <a:bodyPr/>
          <a:lstStyle/>
          <a:p>
            <a:pPr marL="233363" indent="-233363"/>
            <a:r>
              <a:rPr lang="en-US" sz="2400" dirty="0">
                <a:latin typeface="Gill Sans MT" charset="0"/>
              </a:rPr>
              <a:t>two types of HTTP messages: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request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,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response</a:t>
            </a:r>
          </a:p>
          <a:p>
            <a:pPr marL="233363" indent="-233363"/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HTTP request message:</a:t>
            </a:r>
          </a:p>
          <a:p>
            <a:pPr marL="685800" lvl="1" indent="-228600"/>
            <a:r>
              <a:rPr lang="en-US" sz="2000" dirty="0">
                <a:latin typeface="Gill Sans MT" charset="0"/>
              </a:rPr>
              <a:t>ASCII (human-readable format)</a:t>
            </a:r>
            <a:endParaRPr lang="en-US" dirty="0">
              <a:solidFill>
                <a:schemeClr val="accent2"/>
              </a:solidFill>
              <a:latin typeface="Gill Sans MT" charset="0"/>
            </a:endParaRPr>
          </a:p>
        </p:txBody>
      </p:sp>
      <p:sp>
        <p:nvSpPr>
          <p:cNvPr id="83974" name="Text Box 5"/>
          <p:cNvSpPr txBox="1">
            <a:spLocks noChangeArrowheads="1"/>
          </p:cNvSpPr>
          <p:nvPr/>
        </p:nvSpPr>
        <p:spPr bwMode="auto">
          <a:xfrm>
            <a:off x="222250" y="2870200"/>
            <a:ext cx="2286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request 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(GET, POST,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HEAD commands</a:t>
            </a:r>
            <a:r>
              <a:rPr lang="en-US">
                <a:solidFill>
                  <a:srgbClr val="000099"/>
                </a:solidFill>
                <a:latin typeface="Gill Sans MT" charset="0"/>
              </a:rPr>
              <a:t>)</a:t>
            </a:r>
            <a:endParaRPr lang="en-US" sz="24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83975" name="Line 6"/>
          <p:cNvSpPr>
            <a:spLocks noChangeShapeType="1"/>
          </p:cNvSpPr>
          <p:nvPr/>
        </p:nvSpPr>
        <p:spPr bwMode="auto">
          <a:xfrm>
            <a:off x="1925638" y="3201988"/>
            <a:ext cx="868362" cy="1460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Freeform 7"/>
          <p:cNvSpPr>
            <a:spLocks/>
          </p:cNvSpPr>
          <p:nvPr/>
        </p:nvSpPr>
        <p:spPr bwMode="auto">
          <a:xfrm>
            <a:off x="2776538" y="3538538"/>
            <a:ext cx="149225" cy="1957387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7" name="Text Box 8"/>
          <p:cNvSpPr txBox="1">
            <a:spLocks noChangeArrowheads="1"/>
          </p:cNvSpPr>
          <p:nvPr/>
        </p:nvSpPr>
        <p:spPr bwMode="auto">
          <a:xfrm>
            <a:off x="1739900" y="4056063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 lines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83978" name="Line 10"/>
          <p:cNvSpPr>
            <a:spLocks noChangeShapeType="1"/>
          </p:cNvSpPr>
          <p:nvPr/>
        </p:nvSpPr>
        <p:spPr bwMode="auto">
          <a:xfrm>
            <a:off x="2309813" y="5622925"/>
            <a:ext cx="51117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273050" y="4719638"/>
            <a:ext cx="236537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carriage return,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line feed at start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of line indicates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end of header lines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83980" name="Text Box 16"/>
          <p:cNvSpPr txBox="1">
            <a:spLocks noChangeArrowheads="1"/>
          </p:cNvSpPr>
          <p:nvPr/>
        </p:nvSpPr>
        <p:spPr bwMode="auto">
          <a:xfrm>
            <a:off x="2809875" y="3236913"/>
            <a:ext cx="6140450" cy="258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GET /</a:t>
            </a:r>
            <a:r>
              <a:rPr lang="en-US" sz="1800" b="1" dirty="0" err="1">
                <a:latin typeface="Courier New" charset="0"/>
              </a:rPr>
              <a:t>index.html</a:t>
            </a:r>
            <a:r>
              <a:rPr lang="en-US" sz="1800" b="1" dirty="0">
                <a:latin typeface="Courier New" charset="0"/>
              </a:rPr>
              <a:t> HTTP/1.1\r\n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Host: www-</a:t>
            </a:r>
            <a:r>
              <a:rPr lang="en-US" sz="1800" b="1" dirty="0" err="1">
                <a:latin typeface="Courier New" charset="0"/>
              </a:rPr>
              <a:t>net.cs.umass.edu</a:t>
            </a:r>
            <a:r>
              <a:rPr lang="en-US" sz="1800" b="1" dirty="0">
                <a:latin typeface="Courier New" charset="0"/>
              </a:rPr>
              <a:t>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User-Agent: Firefox/3.6.10\r\n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Accept: text/</a:t>
            </a:r>
            <a:r>
              <a:rPr lang="en-US" sz="1800" b="1" dirty="0" err="1">
                <a:latin typeface="Courier New" charset="0"/>
              </a:rPr>
              <a:t>html,application</a:t>
            </a:r>
            <a:r>
              <a:rPr lang="en-US" sz="1800" b="1" dirty="0">
                <a:latin typeface="Courier New" charset="0"/>
              </a:rPr>
              <a:t>/</a:t>
            </a:r>
            <a:r>
              <a:rPr lang="en-US" sz="1800" b="1" dirty="0" err="1">
                <a:latin typeface="Courier New" charset="0"/>
              </a:rPr>
              <a:t>xhtml+xml</a:t>
            </a:r>
            <a:r>
              <a:rPr lang="en-US" sz="1800" b="1" dirty="0">
                <a:latin typeface="Courier New" charset="0"/>
              </a:rPr>
              <a:t>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Accept-Language: </a:t>
            </a:r>
            <a:r>
              <a:rPr lang="en-US" sz="1800" b="1" dirty="0" err="1">
                <a:latin typeface="Courier New" charset="0"/>
              </a:rPr>
              <a:t>en-us,en;q</a:t>
            </a:r>
            <a:r>
              <a:rPr lang="en-US" sz="1800" b="1" dirty="0">
                <a:latin typeface="Courier New" charset="0"/>
              </a:rPr>
              <a:t>=0.5\r\n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Accept-Encoding: </a:t>
            </a:r>
            <a:r>
              <a:rPr lang="en-US" sz="1800" b="1" dirty="0" err="1">
                <a:latin typeface="Courier New" charset="0"/>
              </a:rPr>
              <a:t>gzip,deflate</a:t>
            </a:r>
            <a:r>
              <a:rPr lang="en-US" sz="1800" b="1" dirty="0">
                <a:latin typeface="Courier New" charset="0"/>
              </a:rPr>
              <a:t>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Accept-Charset: ISO-8859-1,utf-8;q=0.7\r\n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Keep-Alive: 115\r\n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Connection: keep-alive\r\n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 dirty="0">
                <a:latin typeface="Courier New" charset="0"/>
              </a:rPr>
              <a:t>\r\n</a:t>
            </a:r>
          </a:p>
        </p:txBody>
      </p:sp>
      <p:sp>
        <p:nvSpPr>
          <p:cNvPr id="83981" name="Line 17"/>
          <p:cNvSpPr>
            <a:spLocks noChangeShapeType="1"/>
          </p:cNvSpPr>
          <p:nvPr/>
        </p:nvSpPr>
        <p:spPr bwMode="auto">
          <a:xfrm flipH="1">
            <a:off x="6334125" y="2754313"/>
            <a:ext cx="166688" cy="51435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2" name="Text Box 18"/>
          <p:cNvSpPr txBox="1">
            <a:spLocks noChangeArrowheads="1"/>
          </p:cNvSpPr>
          <p:nvPr/>
        </p:nvSpPr>
        <p:spPr bwMode="auto">
          <a:xfrm>
            <a:off x="6384925" y="2466975"/>
            <a:ext cx="2411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carriage return character</a:t>
            </a:r>
          </a:p>
        </p:txBody>
      </p:sp>
      <p:sp>
        <p:nvSpPr>
          <p:cNvPr id="83983" name="Text Box 19"/>
          <p:cNvSpPr txBox="1">
            <a:spLocks noChangeArrowheads="1"/>
          </p:cNvSpPr>
          <p:nvPr/>
        </p:nvSpPr>
        <p:spPr bwMode="auto">
          <a:xfrm>
            <a:off x="6537325" y="2763838"/>
            <a:ext cx="1866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line-feed character</a:t>
            </a:r>
          </a:p>
        </p:txBody>
      </p:sp>
      <p:sp>
        <p:nvSpPr>
          <p:cNvPr id="83984" name="Line 20"/>
          <p:cNvSpPr>
            <a:spLocks noChangeShapeType="1"/>
          </p:cNvSpPr>
          <p:nvPr/>
        </p:nvSpPr>
        <p:spPr bwMode="auto">
          <a:xfrm flipH="1">
            <a:off x="6615113" y="3063875"/>
            <a:ext cx="80962" cy="25241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5" name="TextBox 1"/>
          <p:cNvSpPr txBox="1">
            <a:spLocks noChangeArrowheads="1"/>
          </p:cNvSpPr>
          <p:nvPr/>
        </p:nvSpPr>
        <p:spPr bwMode="auto">
          <a:xfrm>
            <a:off x="5257800" y="6096000"/>
            <a:ext cx="3013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* Check out the online interactive exercises for more </a:t>
            </a:r>
            <a:r>
              <a:rPr lang="en-US" sz="1400" dirty="0" smtClean="0"/>
              <a:t>e</a:t>
            </a:r>
            <a:r>
              <a:rPr lang="en-US" sz="1200" dirty="0" smtClean="0"/>
              <a:t>/</a:t>
            </a:r>
            <a:endParaRPr lang="en-US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FD294-BDB0-6740-BF96-C52AB0136CF3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8C46DE-A709-E44E-81D4-8F3BFFDC42A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07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705600" cy="12192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HTTP request message: general format</a:t>
            </a:r>
            <a:endParaRPr lang="en-US" dirty="0">
              <a:latin typeface="Gill Sans MT" charset="0"/>
            </a:endParaRPr>
          </a:p>
        </p:txBody>
      </p:sp>
      <p:sp>
        <p:nvSpPr>
          <p:cNvPr id="86021" name="Text Box 9"/>
          <p:cNvSpPr txBox="1">
            <a:spLocks noChangeArrowheads="1"/>
          </p:cNvSpPr>
          <p:nvPr/>
        </p:nvSpPr>
        <p:spPr bwMode="auto">
          <a:xfrm>
            <a:off x="6967538" y="1662113"/>
            <a:ext cx="103028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request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line</a:t>
            </a:r>
          </a:p>
        </p:txBody>
      </p:sp>
      <p:sp>
        <p:nvSpPr>
          <p:cNvPr id="86022" name="Text Box 11"/>
          <p:cNvSpPr txBox="1">
            <a:spLocks noChangeArrowheads="1"/>
          </p:cNvSpPr>
          <p:nvPr/>
        </p:nvSpPr>
        <p:spPr bwMode="auto">
          <a:xfrm>
            <a:off x="6962775" y="2678113"/>
            <a:ext cx="9747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header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lines</a:t>
            </a:r>
          </a:p>
        </p:txBody>
      </p:sp>
      <p:sp>
        <p:nvSpPr>
          <p:cNvPr id="86023" name="Rectangle 12"/>
          <p:cNvSpPr>
            <a:spLocks noChangeArrowheads="1"/>
          </p:cNvSpPr>
          <p:nvPr/>
        </p:nvSpPr>
        <p:spPr bwMode="auto">
          <a:xfrm>
            <a:off x="6578600" y="2247900"/>
            <a:ext cx="346075" cy="18192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4" name="Rectangle 13"/>
          <p:cNvSpPr>
            <a:spLocks noChangeArrowheads="1"/>
          </p:cNvSpPr>
          <p:nvPr/>
        </p:nvSpPr>
        <p:spPr bwMode="auto">
          <a:xfrm>
            <a:off x="6445250" y="2197100"/>
            <a:ext cx="290513" cy="2017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Rectangle 15"/>
          <p:cNvSpPr>
            <a:spLocks noChangeArrowheads="1"/>
          </p:cNvSpPr>
          <p:nvPr/>
        </p:nvSpPr>
        <p:spPr bwMode="auto">
          <a:xfrm>
            <a:off x="6813550" y="4303713"/>
            <a:ext cx="712788" cy="1216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6" name="Text Box 16"/>
          <p:cNvSpPr txBox="1">
            <a:spLocks noChangeArrowheads="1"/>
          </p:cNvSpPr>
          <p:nvPr/>
        </p:nvSpPr>
        <p:spPr bwMode="auto">
          <a:xfrm>
            <a:off x="6964363" y="4868863"/>
            <a:ext cx="73501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body</a:t>
            </a:r>
          </a:p>
        </p:txBody>
      </p:sp>
      <p:sp>
        <p:nvSpPr>
          <p:cNvPr id="86027" name="Rectangle 20"/>
          <p:cNvSpPr>
            <a:spLocks noChangeArrowheads="1"/>
          </p:cNvSpPr>
          <p:nvPr/>
        </p:nvSpPr>
        <p:spPr bwMode="auto">
          <a:xfrm>
            <a:off x="1143000" y="1698625"/>
            <a:ext cx="5638800" cy="446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Line 22"/>
          <p:cNvSpPr>
            <a:spLocks noChangeShapeType="1"/>
          </p:cNvSpPr>
          <p:nvPr/>
        </p:nvSpPr>
        <p:spPr bwMode="auto">
          <a:xfrm>
            <a:off x="24511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9" name="Line 23"/>
          <p:cNvSpPr>
            <a:spLocks noChangeShapeType="1"/>
          </p:cNvSpPr>
          <p:nvPr/>
        </p:nvSpPr>
        <p:spPr bwMode="auto">
          <a:xfrm>
            <a:off x="28956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0" name="Line 24"/>
          <p:cNvSpPr>
            <a:spLocks noChangeShapeType="1"/>
          </p:cNvSpPr>
          <p:nvPr/>
        </p:nvSpPr>
        <p:spPr bwMode="auto">
          <a:xfrm>
            <a:off x="42037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1" name="Line 25"/>
          <p:cNvSpPr>
            <a:spLocks noChangeShapeType="1"/>
          </p:cNvSpPr>
          <p:nvPr/>
        </p:nvSpPr>
        <p:spPr bwMode="auto">
          <a:xfrm>
            <a:off x="4629150" y="169545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2" name="Line 26"/>
          <p:cNvSpPr>
            <a:spLocks noChangeShapeType="1"/>
          </p:cNvSpPr>
          <p:nvPr/>
        </p:nvSpPr>
        <p:spPr bwMode="auto">
          <a:xfrm>
            <a:off x="59309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3" name="Line 27"/>
          <p:cNvSpPr>
            <a:spLocks noChangeShapeType="1"/>
          </p:cNvSpPr>
          <p:nvPr/>
        </p:nvSpPr>
        <p:spPr bwMode="auto">
          <a:xfrm>
            <a:off x="636905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4" name="Text Box 28"/>
          <p:cNvSpPr txBox="1">
            <a:spLocks noChangeArrowheads="1"/>
          </p:cNvSpPr>
          <p:nvPr/>
        </p:nvSpPr>
        <p:spPr bwMode="auto">
          <a:xfrm>
            <a:off x="1266825" y="1725613"/>
            <a:ext cx="1030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method</a:t>
            </a:r>
          </a:p>
        </p:txBody>
      </p:sp>
      <p:sp>
        <p:nvSpPr>
          <p:cNvPr id="86035" name="Text Box 29"/>
          <p:cNvSpPr txBox="1">
            <a:spLocks noChangeArrowheads="1"/>
          </p:cNvSpPr>
          <p:nvPr/>
        </p:nvSpPr>
        <p:spPr bwMode="auto">
          <a:xfrm>
            <a:off x="2428875" y="170656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sp</a:t>
            </a:r>
          </a:p>
        </p:txBody>
      </p:sp>
      <p:sp>
        <p:nvSpPr>
          <p:cNvPr id="86036" name="Text Box 30"/>
          <p:cNvSpPr txBox="1">
            <a:spLocks noChangeArrowheads="1"/>
          </p:cNvSpPr>
          <p:nvPr/>
        </p:nvSpPr>
        <p:spPr bwMode="auto">
          <a:xfrm>
            <a:off x="4194175" y="171291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sp</a:t>
            </a:r>
          </a:p>
        </p:txBody>
      </p:sp>
      <p:sp>
        <p:nvSpPr>
          <p:cNvPr id="86037" name="Text Box 31"/>
          <p:cNvSpPr txBox="1">
            <a:spLocks noChangeArrowheads="1"/>
          </p:cNvSpPr>
          <p:nvPr/>
        </p:nvSpPr>
        <p:spPr bwMode="auto">
          <a:xfrm>
            <a:off x="5946775" y="1719263"/>
            <a:ext cx="403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cr</a:t>
            </a:r>
          </a:p>
        </p:txBody>
      </p:sp>
      <p:sp>
        <p:nvSpPr>
          <p:cNvPr id="86038" name="Text Box 32"/>
          <p:cNvSpPr txBox="1">
            <a:spLocks noChangeArrowheads="1"/>
          </p:cNvSpPr>
          <p:nvPr/>
        </p:nvSpPr>
        <p:spPr bwMode="auto">
          <a:xfrm>
            <a:off x="6416675" y="173037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lf</a:t>
            </a:r>
          </a:p>
        </p:txBody>
      </p:sp>
      <p:sp>
        <p:nvSpPr>
          <p:cNvPr id="86039" name="Text Box 33"/>
          <p:cNvSpPr txBox="1">
            <a:spLocks noChangeArrowheads="1"/>
          </p:cNvSpPr>
          <p:nvPr/>
        </p:nvSpPr>
        <p:spPr bwMode="auto">
          <a:xfrm>
            <a:off x="4784725" y="1712913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version</a:t>
            </a:r>
          </a:p>
        </p:txBody>
      </p:sp>
      <p:sp>
        <p:nvSpPr>
          <p:cNvPr id="86040" name="Text Box 34"/>
          <p:cNvSpPr txBox="1">
            <a:spLocks noChangeArrowheads="1"/>
          </p:cNvSpPr>
          <p:nvPr/>
        </p:nvSpPr>
        <p:spPr bwMode="auto">
          <a:xfrm>
            <a:off x="3159125" y="17256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URL</a:t>
            </a:r>
          </a:p>
        </p:txBody>
      </p:sp>
      <p:grpSp>
        <p:nvGrpSpPr>
          <p:cNvPr id="86041" name="Group 45"/>
          <p:cNvGrpSpPr>
            <a:grpSpLocks/>
          </p:cNvGrpSpPr>
          <p:nvPr/>
        </p:nvGrpSpPr>
        <p:grpSpPr bwMode="auto">
          <a:xfrm>
            <a:off x="1143000" y="2143125"/>
            <a:ext cx="4565650" cy="446088"/>
            <a:chOff x="192" y="1894"/>
            <a:chExt cx="2876" cy="281"/>
          </a:xfrm>
        </p:grpSpPr>
        <p:sp>
          <p:nvSpPr>
            <p:cNvPr id="86077" name="Rectangle 35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8" name="Line 36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9" name="Line 37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80" name="Line 39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81" name="Line 40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82" name="Text Box 41"/>
            <p:cNvSpPr txBox="1">
              <a:spLocks noChangeArrowheads="1"/>
            </p:cNvSpPr>
            <p:nvPr/>
          </p:nvSpPr>
          <p:spPr bwMode="auto">
            <a:xfrm>
              <a:off x="2538" y="1907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cr</a:t>
              </a:r>
            </a:p>
          </p:txBody>
        </p:sp>
        <p:sp>
          <p:nvSpPr>
            <p:cNvPr id="86083" name="Text Box 42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lf</a:t>
              </a:r>
            </a:p>
          </p:txBody>
        </p:sp>
        <p:sp>
          <p:nvSpPr>
            <p:cNvPr id="86084" name="Text Box 43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86085" name="Text Box 44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grpSp>
        <p:nvGrpSpPr>
          <p:cNvPr id="86042" name="Group 46"/>
          <p:cNvGrpSpPr>
            <a:grpSpLocks/>
          </p:cNvGrpSpPr>
          <p:nvPr/>
        </p:nvGrpSpPr>
        <p:grpSpPr bwMode="auto">
          <a:xfrm>
            <a:off x="1139825" y="3619500"/>
            <a:ext cx="4565650" cy="446088"/>
            <a:chOff x="192" y="1894"/>
            <a:chExt cx="2876" cy="281"/>
          </a:xfrm>
        </p:grpSpPr>
        <p:sp>
          <p:nvSpPr>
            <p:cNvPr id="86068" name="Rectangle 47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9" name="Line 48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0" name="Line 49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1" name="Line 50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2" name="Line 51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73" name="Text Box 52"/>
            <p:cNvSpPr txBox="1">
              <a:spLocks noChangeArrowheads="1"/>
            </p:cNvSpPr>
            <p:nvPr/>
          </p:nvSpPr>
          <p:spPr bwMode="auto">
            <a:xfrm>
              <a:off x="2538" y="1907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cr</a:t>
              </a:r>
            </a:p>
          </p:txBody>
        </p:sp>
        <p:sp>
          <p:nvSpPr>
            <p:cNvPr id="86074" name="Text Box 53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lf</a:t>
              </a:r>
            </a:p>
          </p:txBody>
        </p:sp>
        <p:sp>
          <p:nvSpPr>
            <p:cNvPr id="86075" name="Text Box 54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86076" name="Text Box 55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sp>
        <p:nvSpPr>
          <p:cNvPr id="86043" name="Line 56"/>
          <p:cNvSpPr>
            <a:spLocks noChangeShapeType="1"/>
          </p:cNvSpPr>
          <p:nvPr/>
        </p:nvSpPr>
        <p:spPr bwMode="auto">
          <a:xfrm>
            <a:off x="1143000" y="25908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6044" name="Group 61"/>
          <p:cNvGrpSpPr>
            <a:grpSpLocks/>
          </p:cNvGrpSpPr>
          <p:nvPr/>
        </p:nvGrpSpPr>
        <p:grpSpPr bwMode="auto">
          <a:xfrm>
            <a:off x="974725" y="2814638"/>
            <a:ext cx="331788" cy="461962"/>
            <a:chOff x="462" y="1727"/>
            <a:chExt cx="209" cy="291"/>
          </a:xfrm>
        </p:grpSpPr>
        <p:sp>
          <p:nvSpPr>
            <p:cNvPr id="86065" name="Rectangle 59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6" name="Text Box 5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  <p:sp>
          <p:nvSpPr>
            <p:cNvPr id="86067" name="Text Box 5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</p:grpSp>
      <p:sp>
        <p:nvSpPr>
          <p:cNvPr id="86045" name="Line 62"/>
          <p:cNvSpPr>
            <a:spLocks noChangeShapeType="1"/>
          </p:cNvSpPr>
          <p:nvPr/>
        </p:nvSpPr>
        <p:spPr bwMode="auto">
          <a:xfrm>
            <a:off x="5707063" y="25781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6046" name="Group 63"/>
          <p:cNvGrpSpPr>
            <a:grpSpLocks/>
          </p:cNvGrpSpPr>
          <p:nvPr/>
        </p:nvGrpSpPr>
        <p:grpSpPr bwMode="auto">
          <a:xfrm>
            <a:off x="5538788" y="2801938"/>
            <a:ext cx="331787" cy="461962"/>
            <a:chOff x="462" y="1727"/>
            <a:chExt cx="209" cy="291"/>
          </a:xfrm>
        </p:grpSpPr>
        <p:sp>
          <p:nvSpPr>
            <p:cNvPr id="86062" name="Rectangle 64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3" name="Text Box 65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  <p:sp>
          <p:nvSpPr>
            <p:cNvPr id="86064" name="Text Box 66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</p:grpSp>
      <p:grpSp>
        <p:nvGrpSpPr>
          <p:cNvPr id="86047" name="Group 77"/>
          <p:cNvGrpSpPr>
            <a:grpSpLocks/>
          </p:cNvGrpSpPr>
          <p:nvPr/>
        </p:nvGrpSpPr>
        <p:grpSpPr bwMode="auto">
          <a:xfrm>
            <a:off x="1138238" y="4065588"/>
            <a:ext cx="963612" cy="446087"/>
            <a:chOff x="3105" y="2650"/>
            <a:chExt cx="607" cy="281"/>
          </a:xfrm>
        </p:grpSpPr>
        <p:sp>
          <p:nvSpPr>
            <p:cNvPr id="86058" name="Rectangle 68"/>
            <p:cNvSpPr>
              <a:spLocks noChangeArrowheads="1"/>
            </p:cNvSpPr>
            <p:nvPr/>
          </p:nvSpPr>
          <p:spPr bwMode="auto">
            <a:xfrm>
              <a:off x="3105" y="2650"/>
              <a:ext cx="607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9" name="Line 72"/>
            <p:cNvSpPr>
              <a:spLocks noChangeShapeType="1"/>
            </p:cNvSpPr>
            <p:nvPr/>
          </p:nvSpPr>
          <p:spPr bwMode="auto">
            <a:xfrm>
              <a:off x="3406" y="2652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60" name="Text Box 73"/>
            <p:cNvSpPr txBox="1">
              <a:spLocks noChangeArrowheads="1"/>
            </p:cNvSpPr>
            <p:nvPr/>
          </p:nvSpPr>
          <p:spPr bwMode="auto">
            <a:xfrm>
              <a:off x="3140" y="2663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cr</a:t>
              </a:r>
            </a:p>
          </p:txBody>
        </p:sp>
        <p:sp>
          <p:nvSpPr>
            <p:cNvPr id="86061" name="Text Box 74"/>
            <p:cNvSpPr txBox="1">
              <a:spLocks noChangeArrowheads="1"/>
            </p:cNvSpPr>
            <p:nvPr/>
          </p:nvSpPr>
          <p:spPr bwMode="auto">
            <a:xfrm>
              <a:off x="3436" y="2670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lf</a:t>
              </a:r>
            </a:p>
          </p:txBody>
        </p:sp>
      </p:grpSp>
      <p:sp>
        <p:nvSpPr>
          <p:cNvPr id="86048" name="Rectangle 78"/>
          <p:cNvSpPr>
            <a:spLocks noChangeArrowheads="1"/>
          </p:cNvSpPr>
          <p:nvPr/>
        </p:nvSpPr>
        <p:spPr bwMode="auto">
          <a:xfrm>
            <a:off x="1138238" y="4513263"/>
            <a:ext cx="5170487" cy="1120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49" name="Text Box 80"/>
          <p:cNvSpPr txBox="1">
            <a:spLocks noChangeArrowheads="1"/>
          </p:cNvSpPr>
          <p:nvPr/>
        </p:nvSpPr>
        <p:spPr bwMode="auto">
          <a:xfrm>
            <a:off x="3074988" y="4837113"/>
            <a:ext cx="1411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entity body</a:t>
            </a:r>
          </a:p>
        </p:txBody>
      </p:sp>
      <p:grpSp>
        <p:nvGrpSpPr>
          <p:cNvPr id="86050" name="Group 81"/>
          <p:cNvGrpSpPr>
            <a:grpSpLocks/>
          </p:cNvGrpSpPr>
          <p:nvPr/>
        </p:nvGrpSpPr>
        <p:grpSpPr bwMode="auto">
          <a:xfrm>
            <a:off x="974725" y="4851400"/>
            <a:ext cx="331788" cy="461963"/>
            <a:chOff x="462" y="1727"/>
            <a:chExt cx="209" cy="291"/>
          </a:xfrm>
        </p:grpSpPr>
        <p:sp>
          <p:nvSpPr>
            <p:cNvPr id="86055" name="Rectangle 82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6" name="Text Box 83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  <p:sp>
          <p:nvSpPr>
            <p:cNvPr id="86057" name="Text Box 84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</p:grpSp>
      <p:grpSp>
        <p:nvGrpSpPr>
          <p:cNvPr id="86051" name="Group 85"/>
          <p:cNvGrpSpPr>
            <a:grpSpLocks/>
          </p:cNvGrpSpPr>
          <p:nvPr/>
        </p:nvGrpSpPr>
        <p:grpSpPr bwMode="auto">
          <a:xfrm>
            <a:off x="6134100" y="4841875"/>
            <a:ext cx="331788" cy="461963"/>
            <a:chOff x="462" y="1727"/>
            <a:chExt cx="209" cy="291"/>
          </a:xfrm>
        </p:grpSpPr>
        <p:sp>
          <p:nvSpPr>
            <p:cNvPr id="86052" name="Rectangle 86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3" name="Text Box 8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  <p:sp>
          <p:nvSpPr>
            <p:cNvPr id="86054" name="Text Box 8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CF47-5BCA-A148-8F99-5E211E2DD744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688F14-5EEB-824D-A1BD-C6C8FB6ED74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5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223838"/>
            <a:ext cx="8186737" cy="903287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Uploading form input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0088" y="1343025"/>
            <a:ext cx="3810000" cy="2662238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u="sng" dirty="0">
                <a:solidFill>
                  <a:srgbClr val="CC0000"/>
                </a:solidFill>
                <a:latin typeface="Gill Sans MT" charset="0"/>
              </a:rPr>
              <a:t>POST method:</a:t>
            </a:r>
            <a:endParaRPr lang="en-US" dirty="0">
              <a:solidFill>
                <a:srgbClr val="CC0000"/>
              </a:solidFill>
              <a:latin typeface="Gill Sans MT" charset="0"/>
            </a:endParaRP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web page often includes form input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input is uploaded to server in entity body</a:t>
            </a:r>
          </a:p>
        </p:txBody>
      </p:sp>
      <p:sp>
        <p:nvSpPr>
          <p:cNvPr id="10445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03263" y="3409950"/>
            <a:ext cx="3810000" cy="22066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u="sng" dirty="0">
                <a:solidFill>
                  <a:srgbClr val="CC0000"/>
                </a:solidFill>
                <a:latin typeface="Gill Sans MT" charset="0"/>
              </a:rPr>
              <a:t>URL method: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uses GET method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input is uploaded in URL field of request line:</a:t>
            </a:r>
          </a:p>
          <a:p>
            <a:pPr>
              <a:buFont typeface="Wingdings" charset="0"/>
              <a:buNone/>
              <a:defRPr/>
            </a:pPr>
            <a:endParaRPr lang="en-US" sz="2400" dirty="0">
              <a:latin typeface="Gill Sans MT" charset="0"/>
            </a:endParaRPr>
          </a:p>
        </p:txBody>
      </p:sp>
      <p:sp>
        <p:nvSpPr>
          <p:cNvPr id="88071" name="Text Box 5"/>
          <p:cNvSpPr txBox="1">
            <a:spLocks noChangeArrowheads="1"/>
          </p:cNvSpPr>
          <p:nvPr/>
        </p:nvSpPr>
        <p:spPr bwMode="auto">
          <a:xfrm>
            <a:off x="1798638" y="5080000"/>
            <a:ext cx="6280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www.somesite.com/animalsearch?monkeys&amp;banana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F9AF-DE11-C845-96FF-4EF6DD2138B0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9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553200" cy="1143000"/>
          </a:xfrm>
        </p:spPr>
        <p:txBody>
          <a:bodyPr/>
          <a:lstStyle/>
          <a:p>
            <a:r>
              <a:rPr lang="en-US" dirty="0" smtClean="0">
                <a:latin typeface="Gill Sans MT" charset="0"/>
              </a:rPr>
              <a:t>Method/Command  </a:t>
            </a:r>
            <a:r>
              <a:rPr lang="en-US" dirty="0">
                <a:latin typeface="Gill Sans MT" charset="0"/>
              </a:rPr>
              <a:t>types</a:t>
            </a:r>
          </a:p>
        </p:txBody>
      </p:sp>
      <p:sp>
        <p:nvSpPr>
          <p:cNvPr id="901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HTTP/1.0:</a:t>
            </a:r>
          </a:p>
          <a:p>
            <a:r>
              <a:rPr lang="en-US" sz="2400" dirty="0">
                <a:latin typeface="Gill Sans MT" charset="0"/>
              </a:rPr>
              <a:t>GET</a:t>
            </a:r>
          </a:p>
          <a:p>
            <a:r>
              <a:rPr lang="en-US" sz="2400" dirty="0">
                <a:latin typeface="Gill Sans MT" charset="0"/>
              </a:rPr>
              <a:t>POST</a:t>
            </a:r>
          </a:p>
          <a:p>
            <a:r>
              <a:rPr lang="en-US" sz="2400" dirty="0">
                <a:latin typeface="Gill Sans MT" charset="0"/>
              </a:rPr>
              <a:t>HEAD</a:t>
            </a:r>
          </a:p>
          <a:p>
            <a:pPr lvl="1"/>
            <a:r>
              <a:rPr lang="en-US" dirty="0">
                <a:latin typeface="Gill Sans MT" charset="0"/>
              </a:rPr>
              <a:t>asks server to leave requested object out of response</a:t>
            </a:r>
          </a:p>
        </p:txBody>
      </p:sp>
      <p:sp>
        <p:nvSpPr>
          <p:cNvPr id="901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HTTP/1.1:</a:t>
            </a:r>
          </a:p>
          <a:p>
            <a:r>
              <a:rPr lang="en-US" sz="2400">
                <a:latin typeface="Gill Sans MT" charset="0"/>
              </a:rPr>
              <a:t>GET, POST, HEAD</a:t>
            </a:r>
          </a:p>
          <a:p>
            <a:r>
              <a:rPr lang="en-US" sz="2400">
                <a:latin typeface="Gill Sans MT" charset="0"/>
              </a:rPr>
              <a:t>PUT</a:t>
            </a:r>
          </a:p>
          <a:p>
            <a:pPr lvl="1"/>
            <a:r>
              <a:rPr lang="en-US">
                <a:latin typeface="Gill Sans MT" charset="0"/>
              </a:rPr>
              <a:t>uploads file in entity body to path specified in URL field</a:t>
            </a:r>
          </a:p>
          <a:p>
            <a:r>
              <a:rPr lang="en-US" sz="2400">
                <a:latin typeface="Gill Sans MT" charset="0"/>
              </a:rPr>
              <a:t>DELETE</a:t>
            </a:r>
          </a:p>
          <a:p>
            <a:pPr lvl="1"/>
            <a:r>
              <a:rPr lang="en-US">
                <a:latin typeface="Gill Sans MT" charset="0"/>
              </a:rPr>
              <a:t>deletes file specified in the URL field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DF86-EC41-FA41-8A5E-3C18A4159510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01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8750"/>
            <a:ext cx="7772400" cy="979488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HTTP response message</a:t>
            </a:r>
            <a:endParaRPr lang="en-US">
              <a:latin typeface="Gill Sans MT" charset="0"/>
            </a:endParaRP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139700" y="1397000"/>
            <a:ext cx="17907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status 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(protocol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status code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status phrase)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>
            <a:off x="1358900" y="1914525"/>
            <a:ext cx="923925" cy="257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7" name="Freeform 7"/>
          <p:cNvSpPr>
            <a:spLocks/>
          </p:cNvSpPr>
          <p:nvPr/>
        </p:nvSpPr>
        <p:spPr bwMode="auto">
          <a:xfrm>
            <a:off x="2057400" y="2305050"/>
            <a:ext cx="257175" cy="2941638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893763" y="3286125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 lines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 flipV="1">
            <a:off x="1543050" y="5418138"/>
            <a:ext cx="757238" cy="212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242888" y="4846638"/>
            <a:ext cx="13795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data, e.g.,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requested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HTML file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92171" name="Rectangle 15"/>
          <p:cNvSpPr>
            <a:spLocks noChangeArrowheads="1"/>
          </p:cNvSpPr>
          <p:nvPr/>
        </p:nvSpPr>
        <p:spPr bwMode="auto">
          <a:xfrm>
            <a:off x="2243138" y="2044700"/>
            <a:ext cx="6311900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HTTP/1.1 200 OK\r\n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Date: Sun, 26 Sep 2010 20:09:20 GMT\r\n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Server: Apache/2.0.52 (CentOS)\r\n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Last-Modified: Tue, 30 Oct 2007 17:00:02 GMT\r\n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ETag: "17dc6-a5c-bf716880"\r\n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Accept-Ranges: bytes\r\n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Content-Length: 2652\r\n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Keep-Alive: timeout=10, max=100\r\n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Connection: Keep-Alive\r\n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Content-Type: text/html; charset=ISO-8859-1\r\n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it-IT" sz="1800" b="1">
                <a:latin typeface="Courier New" charset="0"/>
              </a:rPr>
              <a:t>data data data data data ... </a:t>
            </a:r>
            <a:endParaRPr lang="en-US" sz="1800" b="1">
              <a:latin typeface="Courier New" charset="0"/>
            </a:endParaRPr>
          </a:p>
        </p:txBody>
      </p:sp>
      <p:sp>
        <p:nvSpPr>
          <p:cNvPr id="92172" name="TextBox 1"/>
          <p:cNvSpPr txBox="1">
            <a:spLocks noChangeArrowheads="1"/>
          </p:cNvSpPr>
          <p:nvPr/>
        </p:nvSpPr>
        <p:spPr bwMode="auto">
          <a:xfrm>
            <a:off x="2514601" y="5715000"/>
            <a:ext cx="3657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* Check out the online interactive exercises </a:t>
            </a:r>
            <a:endParaRPr lang="en-US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F103-0F26-B94B-B4FB-07539D608424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153400" y="28956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caching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8C46DE-A709-E44E-81D4-8F3BFFDC42A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38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446962" cy="766762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HTTP response status codes</a:t>
            </a:r>
            <a:endParaRPr lang="en-US" dirty="0">
              <a:latin typeface="Gill Sans MT" charset="0"/>
            </a:endParaRPr>
          </a:p>
        </p:txBody>
      </p:sp>
      <p:sp>
        <p:nvSpPr>
          <p:cNvPr id="942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9000" y="2554288"/>
            <a:ext cx="8075613" cy="4168775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200 OK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>
                <a:latin typeface="Gill Sans MT" charset="0"/>
              </a:rPr>
              <a:t>request succeeded, requested object later in this msg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301 Moved Permanently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>
                <a:latin typeface="Gill Sans MT" charset="0"/>
              </a:rPr>
              <a:t>requested object moved, new location specified later in this msg (Location:)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400 Bad Request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>
                <a:latin typeface="Gill Sans MT" charset="0"/>
              </a:rPr>
              <a:t>request msg not understood by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404 Not Found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>
                <a:latin typeface="Gill Sans MT" charset="0"/>
              </a:rPr>
              <a:t>requested document not found on this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505 HTTP Version Not Supported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94214" name="Rectangle 5"/>
          <p:cNvSpPr>
            <a:spLocks noChangeArrowheads="1"/>
          </p:cNvSpPr>
          <p:nvPr/>
        </p:nvSpPr>
        <p:spPr bwMode="auto">
          <a:xfrm>
            <a:off x="488950" y="1190625"/>
            <a:ext cx="8112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0838" indent="-350838">
              <a:lnSpc>
                <a:spcPct val="90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800"/>
              <a:t>status code appears in 1st line in server-to-client response message.</a:t>
            </a:r>
          </a:p>
          <a:p>
            <a:pPr marL="350838" indent="-350838"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800"/>
              <a:t>some sample codes</a:t>
            </a:r>
            <a:r>
              <a:rPr lang="en-US" sz="2400">
                <a:latin typeface="Comic Sans MS" charset="0"/>
              </a:rPr>
              <a:t>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1060-B884-FA47-8623-9F84F47DCF39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5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1" y="152401"/>
            <a:ext cx="7696200" cy="6858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Trying out HTTP (client side</a:t>
            </a:r>
            <a:r>
              <a:rPr lang="en-US" sz="3600" dirty="0" smtClean="0">
                <a:latin typeface="Gill Sans MT" charset="0"/>
              </a:rPr>
              <a:t>)</a:t>
            </a:r>
            <a:endParaRPr lang="en-US" dirty="0">
              <a:latin typeface="Gill Sans MT" charset="0"/>
            </a:endParaRPr>
          </a:p>
        </p:txBody>
      </p:sp>
      <p:sp>
        <p:nvSpPr>
          <p:cNvPr id="962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0525" y="1390650"/>
            <a:ext cx="8096250" cy="4667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>
                <a:latin typeface="Gill Sans MT" charset="0"/>
              </a:rPr>
              <a:t>1. Telnet to your favorite Web server:</a:t>
            </a:r>
          </a:p>
          <a:p>
            <a:pPr lvl="2">
              <a:buFontTx/>
              <a:buNone/>
            </a:pPr>
            <a:endParaRPr lang="en-US" sz="1800">
              <a:latin typeface="Comic Sans MS" charset="0"/>
            </a:endParaRPr>
          </a:p>
        </p:txBody>
      </p:sp>
      <p:sp>
        <p:nvSpPr>
          <p:cNvPr id="96262" name="Text Box 5"/>
          <p:cNvSpPr txBox="1">
            <a:spLocks noChangeArrowheads="1"/>
          </p:cNvSpPr>
          <p:nvPr/>
        </p:nvSpPr>
        <p:spPr bwMode="auto">
          <a:xfrm>
            <a:off x="4479925" y="1884363"/>
            <a:ext cx="37258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opens TCP connection to port 80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    (default HTTP server port)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     at gaia.cs.umass. edu.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anything typed in will be sent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     to port 80 at gaia.cs.umass.edu</a:t>
            </a:r>
            <a:endParaRPr lang="en-US" sz="2400"/>
          </a:p>
        </p:txBody>
      </p:sp>
      <p:sp>
        <p:nvSpPr>
          <p:cNvPr id="96263" name="Text Box 6"/>
          <p:cNvSpPr txBox="1">
            <a:spLocks noChangeArrowheads="1"/>
          </p:cNvSpPr>
          <p:nvPr/>
        </p:nvSpPr>
        <p:spPr bwMode="auto">
          <a:xfrm>
            <a:off x="414338" y="1933575"/>
            <a:ext cx="3924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CC0000"/>
                </a:solidFill>
                <a:latin typeface="Courier New" charset="0"/>
              </a:rPr>
              <a:t>telnet gaia.cs.umass.edu 80</a:t>
            </a:r>
            <a:endParaRPr lang="en-US" sz="2800">
              <a:solidFill>
                <a:srgbClr val="CC0000"/>
              </a:solidFill>
            </a:endParaRPr>
          </a:p>
        </p:txBody>
      </p:sp>
      <p:sp>
        <p:nvSpPr>
          <p:cNvPr id="96264" name="Rectangle 7"/>
          <p:cNvSpPr>
            <a:spLocks noChangeArrowheads="1"/>
          </p:cNvSpPr>
          <p:nvPr/>
        </p:nvSpPr>
        <p:spPr bwMode="auto">
          <a:xfrm>
            <a:off x="422275" y="3463925"/>
            <a:ext cx="8096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400"/>
              <a:t>2. type in a GET HTTP request:</a:t>
            </a:r>
          </a:p>
          <a:p>
            <a:pPr marL="1143000" lvl="2" indent="-228600">
              <a:buClrTx/>
              <a:buSzTx/>
              <a:buFontTx/>
              <a:buNone/>
            </a:pPr>
            <a:endParaRPr lang="en-US" sz="1800">
              <a:latin typeface="Comic Sans MS" charset="0"/>
            </a:endParaRPr>
          </a:p>
        </p:txBody>
      </p:sp>
      <p:sp>
        <p:nvSpPr>
          <p:cNvPr id="96265" name="Text Box 8"/>
          <p:cNvSpPr txBox="1">
            <a:spLocks noChangeArrowheads="1"/>
          </p:cNvSpPr>
          <p:nvPr/>
        </p:nvSpPr>
        <p:spPr bwMode="auto">
          <a:xfrm>
            <a:off x="671513" y="3987800"/>
            <a:ext cx="6696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CC0000"/>
                </a:solidFill>
                <a:latin typeface="Courier New" charset="0"/>
              </a:rPr>
              <a:t>GET /kurose_ross/interactive/index.php HTTP/1.1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CC0000"/>
                </a:solidFill>
                <a:latin typeface="Courier New" charset="0"/>
              </a:rPr>
              <a:t>Host: gaia.cs.umass.edu</a:t>
            </a:r>
            <a:endParaRPr lang="en-US" sz="1800">
              <a:solidFill>
                <a:srgbClr val="CC0000"/>
              </a:solidFill>
              <a:latin typeface="Courier New" charset="0"/>
            </a:endParaRPr>
          </a:p>
        </p:txBody>
      </p:sp>
      <p:sp>
        <p:nvSpPr>
          <p:cNvPr id="96266" name="Text Box 11"/>
          <p:cNvSpPr txBox="1">
            <a:spLocks noChangeArrowheads="1"/>
          </p:cNvSpPr>
          <p:nvPr/>
        </p:nvSpPr>
        <p:spPr bwMode="auto">
          <a:xfrm>
            <a:off x="4848225" y="4340225"/>
            <a:ext cx="30924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by typing this in (hit carriage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return twice), you send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this minimal (but complete)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GET request to HTTP server</a:t>
            </a:r>
            <a:endParaRPr lang="en-US" sz="2400"/>
          </a:p>
        </p:txBody>
      </p:sp>
      <p:sp>
        <p:nvSpPr>
          <p:cNvPr id="96267" name="Rectangle 14"/>
          <p:cNvSpPr>
            <a:spLocks noChangeArrowheads="1"/>
          </p:cNvSpPr>
          <p:nvPr/>
        </p:nvSpPr>
        <p:spPr bwMode="auto">
          <a:xfrm>
            <a:off x="304800" y="5486400"/>
            <a:ext cx="8096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400" dirty="0"/>
              <a:t>3. look at response message sent by HTTP server!</a:t>
            </a:r>
          </a:p>
        </p:txBody>
      </p:sp>
      <p:sp>
        <p:nvSpPr>
          <p:cNvPr id="96268" name="Text Box 17"/>
          <p:cNvSpPr txBox="1">
            <a:spLocks noChangeArrowheads="1"/>
          </p:cNvSpPr>
          <p:nvPr/>
        </p:nvSpPr>
        <p:spPr bwMode="auto">
          <a:xfrm>
            <a:off x="762000" y="5867400"/>
            <a:ext cx="74422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Gill Sans MT" charset="0"/>
              </a:rPr>
              <a:t>(or use </a:t>
            </a:r>
            <a:r>
              <a:rPr lang="en-US" dirty="0" err="1">
                <a:latin typeface="Gill Sans MT" charset="0"/>
              </a:rPr>
              <a:t>Wireshark</a:t>
            </a:r>
            <a:r>
              <a:rPr lang="en-US" dirty="0">
                <a:latin typeface="Gill Sans MT" charset="0"/>
              </a:rPr>
              <a:t> to look at captured HTTP request/response)</a:t>
            </a:r>
          </a:p>
        </p:txBody>
      </p:sp>
      <p:sp>
        <p:nvSpPr>
          <p:cNvPr id="96269" name="Left Brace 2"/>
          <p:cNvSpPr>
            <a:spLocks/>
          </p:cNvSpPr>
          <p:nvPr/>
        </p:nvSpPr>
        <p:spPr bwMode="auto">
          <a:xfrm>
            <a:off x="4264025" y="2055813"/>
            <a:ext cx="257175" cy="1179512"/>
          </a:xfrm>
          <a:prstGeom prst="leftBrace">
            <a:avLst>
              <a:gd name="adj1" fmla="val 8323"/>
              <a:gd name="adj2" fmla="val 50000"/>
            </a:avLst>
          </a:prstGeom>
          <a:noFill/>
          <a:ln w="25400">
            <a:solidFill>
              <a:srgbClr val="0000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96270" name="Left Brace 17"/>
          <p:cNvSpPr>
            <a:spLocks/>
          </p:cNvSpPr>
          <p:nvPr/>
        </p:nvSpPr>
        <p:spPr bwMode="auto">
          <a:xfrm>
            <a:off x="4627563" y="4476750"/>
            <a:ext cx="285750" cy="950913"/>
          </a:xfrm>
          <a:prstGeom prst="leftBrace">
            <a:avLst>
              <a:gd name="adj1" fmla="val 8335"/>
              <a:gd name="adj2" fmla="val 50000"/>
            </a:avLst>
          </a:prstGeom>
          <a:noFill/>
          <a:ln w="25400">
            <a:solidFill>
              <a:srgbClr val="0000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DF7-E751-EA48-9762-E6774CECF140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6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6553200" cy="914400"/>
          </a:xfrm>
        </p:spPr>
        <p:txBody>
          <a:bodyPr/>
          <a:lstStyle/>
          <a:p>
            <a:r>
              <a:rPr lang="en-US" dirty="0" smtClean="0">
                <a:latin typeface="Gill Sans MT" charset="0"/>
              </a:rPr>
              <a:t>Cookies: User</a:t>
            </a:r>
            <a:r>
              <a:rPr lang="en-US" dirty="0">
                <a:latin typeface="Gill Sans MT" charset="0"/>
              </a:rPr>
              <a:t>-server </a:t>
            </a:r>
            <a:r>
              <a:rPr lang="en-US" dirty="0" smtClean="0">
                <a:latin typeface="Gill Sans MT" charset="0"/>
              </a:rPr>
              <a:t>state</a:t>
            </a:r>
            <a:endParaRPr lang="en-US" dirty="0">
              <a:latin typeface="Gill Sans MT" charset="0"/>
            </a:endParaRP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3810000" cy="4887912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many Web sites use cookies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four components: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Gill Sans MT" charset="0"/>
              </a:rPr>
              <a:t>1) </a:t>
            </a:r>
            <a:r>
              <a:rPr lang="en-US" dirty="0">
                <a:latin typeface="Gill Sans MT" charset="0"/>
              </a:rPr>
              <a:t>cookie header line of HTTP </a:t>
            </a:r>
            <a:r>
              <a:rPr lang="en-US" i="1" dirty="0">
                <a:latin typeface="Gill Sans MT" charset="0"/>
              </a:rPr>
              <a:t>response</a:t>
            </a:r>
            <a:r>
              <a:rPr lang="en-US" dirty="0">
                <a:latin typeface="Gill Sans MT" charset="0"/>
              </a:rPr>
              <a:t> message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Gill Sans MT" charset="0"/>
              </a:rPr>
              <a:t>2) cookie header line in next HTTP </a:t>
            </a:r>
            <a:r>
              <a:rPr lang="en-US" i="1" dirty="0">
                <a:latin typeface="Gill Sans MT" charset="0"/>
              </a:rPr>
              <a:t>request</a:t>
            </a:r>
            <a:r>
              <a:rPr lang="en-US" dirty="0">
                <a:latin typeface="Gill Sans MT" charset="0"/>
              </a:rPr>
              <a:t> message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Gill Sans MT" charset="0"/>
              </a:rPr>
              <a:t>3) cookie file kept on user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host, managed by user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browser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Gill Sans MT" charset="0"/>
              </a:rPr>
              <a:t>4) back-end database at Web site</a:t>
            </a:r>
          </a:p>
        </p:txBody>
      </p:sp>
      <p:sp>
        <p:nvSpPr>
          <p:cNvPr id="11469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219200"/>
            <a:ext cx="4059238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example: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Susan always access Internet from PC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visits specific e-commerce site for first time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when initial HTTP requests arrives at site, site creates: </a:t>
            </a:r>
          </a:p>
          <a:p>
            <a:pPr marL="685800" lvl="1" indent="-228600">
              <a:buFont typeface="Arial"/>
              <a:buChar char="•"/>
              <a:defRPr/>
            </a:pPr>
            <a:r>
              <a:rPr lang="en-US" dirty="0">
                <a:latin typeface="Gill Sans MT" charset="0"/>
              </a:rPr>
              <a:t>unique ID</a:t>
            </a:r>
          </a:p>
          <a:p>
            <a:pPr marL="685800" lvl="1" indent="-228600">
              <a:buFont typeface="Arial"/>
              <a:buChar char="•"/>
              <a:defRPr/>
            </a:pPr>
            <a:r>
              <a:rPr lang="en-US" dirty="0">
                <a:latin typeface="Gill Sans MT" charset="0"/>
              </a:rPr>
              <a:t>entry in backend database for ID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308A-40E9-D147-AF2D-F75FCF2D674D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6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53988"/>
            <a:ext cx="7772400" cy="773112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Cookies: keeping </a:t>
            </a:r>
            <a:r>
              <a:rPr lang="ja-JP" altLang="en-US" sz="3600">
                <a:latin typeface="Gill Sans MT" charset="0"/>
              </a:rPr>
              <a:t>“</a:t>
            </a:r>
            <a:r>
              <a:rPr lang="en-US" altLang="ja-JP" sz="3600">
                <a:latin typeface="Gill Sans MT" charset="0"/>
              </a:rPr>
              <a:t>state</a:t>
            </a:r>
            <a:r>
              <a:rPr lang="ja-JP" altLang="en-US" sz="3600">
                <a:latin typeface="Gill Sans MT" charset="0"/>
              </a:rPr>
              <a:t>”</a:t>
            </a:r>
            <a:r>
              <a:rPr lang="en-US" altLang="ja-JP" sz="3600">
                <a:latin typeface="Gill Sans MT" charset="0"/>
              </a:rPr>
              <a:t> (cont.)</a:t>
            </a:r>
            <a:endParaRPr lang="en-US">
              <a:latin typeface="Gill Sans MT" charset="0"/>
            </a:endParaRP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052513" y="12271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5973763" y="12731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server</a:t>
            </a: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200275" y="4227513"/>
            <a:ext cx="3305175" cy="425450"/>
            <a:chOff x="1386" y="2663"/>
            <a:chExt cx="2082" cy="268"/>
          </a:xfrm>
        </p:grpSpPr>
        <p:sp>
          <p:nvSpPr>
            <p:cNvPr id="100439" name="Line 16"/>
            <p:cNvSpPr>
              <a:spLocks noChangeShapeType="1"/>
            </p:cNvSpPr>
            <p:nvPr/>
          </p:nvSpPr>
          <p:spPr bwMode="auto">
            <a:xfrm flipH="1">
              <a:off x="1386" y="266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0440" name="Group 17"/>
            <p:cNvGrpSpPr>
              <a:grpSpLocks/>
            </p:cNvGrpSpPr>
            <p:nvPr/>
          </p:nvGrpSpPr>
          <p:grpSpPr bwMode="auto">
            <a:xfrm>
              <a:off x="1553" y="2694"/>
              <a:ext cx="1743" cy="237"/>
              <a:chOff x="3268" y="2846"/>
              <a:chExt cx="1743" cy="237"/>
            </a:xfrm>
          </p:grpSpPr>
          <p:sp>
            <p:nvSpPr>
              <p:cNvPr id="100441" name="Rectangle 18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00442" name="Text Box 19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usual http response msg</a:t>
                </a:r>
                <a:endParaRPr lang="en-US" sz="2400"/>
              </a:p>
            </p:txBody>
          </p:sp>
        </p:grpSp>
      </p:grpSp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2209800" y="6145213"/>
            <a:ext cx="3305175" cy="407987"/>
            <a:chOff x="1392" y="3605"/>
            <a:chExt cx="2082" cy="257"/>
          </a:xfrm>
        </p:grpSpPr>
        <p:sp>
          <p:nvSpPr>
            <p:cNvPr id="100435" name="Line 24"/>
            <p:cNvSpPr>
              <a:spLocks noChangeShapeType="1"/>
            </p:cNvSpPr>
            <p:nvPr/>
          </p:nvSpPr>
          <p:spPr bwMode="auto">
            <a:xfrm flipH="1">
              <a:off x="1392" y="360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0436" name="Group 25"/>
            <p:cNvGrpSpPr>
              <a:grpSpLocks/>
            </p:cNvGrpSpPr>
            <p:nvPr/>
          </p:nvGrpSpPr>
          <p:grpSpPr bwMode="auto">
            <a:xfrm>
              <a:off x="1552" y="3625"/>
              <a:ext cx="1743" cy="237"/>
              <a:chOff x="3268" y="2846"/>
              <a:chExt cx="1743" cy="237"/>
            </a:xfrm>
          </p:grpSpPr>
          <p:sp>
            <p:nvSpPr>
              <p:cNvPr id="100437" name="Rectangle 26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00438" name="Text Box 27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usual http response msg</a:t>
                </a:r>
                <a:endParaRPr lang="en-US" sz="2400"/>
              </a:p>
            </p:txBody>
          </p:sp>
        </p:grpSp>
      </p:grpSp>
      <p:sp>
        <p:nvSpPr>
          <p:cNvPr id="50235" name="Text Box 59"/>
          <p:cNvSpPr txBox="1">
            <a:spLocks noChangeArrowheads="1"/>
          </p:cNvSpPr>
          <p:nvPr/>
        </p:nvSpPr>
        <p:spPr bwMode="auto">
          <a:xfrm>
            <a:off x="981075" y="2454275"/>
            <a:ext cx="1787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cookie file</a:t>
            </a:r>
          </a:p>
        </p:txBody>
      </p:sp>
      <p:sp>
        <p:nvSpPr>
          <p:cNvPr id="50242" name="Text Box 66"/>
          <p:cNvSpPr txBox="1">
            <a:spLocks noChangeArrowheads="1"/>
          </p:cNvSpPr>
          <p:nvPr/>
        </p:nvSpPr>
        <p:spPr bwMode="auto">
          <a:xfrm>
            <a:off x="0" y="4878388"/>
            <a:ext cx="173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one week later:</a:t>
            </a:r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2209800" y="3589338"/>
            <a:ext cx="5638800" cy="1028700"/>
            <a:chOff x="1392" y="2261"/>
            <a:chExt cx="3552" cy="648"/>
          </a:xfrm>
        </p:grpSpPr>
        <p:sp>
          <p:nvSpPr>
            <p:cNvPr id="100428" name="Line 12"/>
            <p:cNvSpPr>
              <a:spLocks noChangeShapeType="1"/>
            </p:cNvSpPr>
            <p:nvPr/>
          </p:nvSpPr>
          <p:spPr bwMode="auto">
            <a:xfrm>
              <a:off x="1392" y="235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9" name="Text Box 15"/>
            <p:cNvSpPr txBox="1">
              <a:spLocks noChangeArrowheads="1"/>
            </p:cNvSpPr>
            <p:nvPr/>
          </p:nvSpPr>
          <p:spPr bwMode="auto">
            <a:xfrm>
              <a:off x="1548" y="226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/>
                <a:t>cookie: 1678</a:t>
              </a:r>
            </a:p>
          </p:txBody>
        </p:sp>
        <p:sp>
          <p:nvSpPr>
            <p:cNvPr id="100430" name="Text Box 28"/>
            <p:cNvSpPr txBox="1">
              <a:spLocks noChangeArrowheads="1"/>
            </p:cNvSpPr>
            <p:nvPr/>
          </p:nvSpPr>
          <p:spPr bwMode="auto">
            <a:xfrm>
              <a:off x="3554" y="2332"/>
              <a:ext cx="59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action</a:t>
              </a:r>
            </a:p>
          </p:txBody>
        </p:sp>
        <p:sp>
          <p:nvSpPr>
            <p:cNvPr id="100431" name="Line 42"/>
            <p:cNvSpPr>
              <a:spLocks noChangeShapeType="1"/>
            </p:cNvSpPr>
            <p:nvPr/>
          </p:nvSpPr>
          <p:spPr bwMode="auto">
            <a:xfrm flipV="1">
              <a:off x="4252" y="2367"/>
              <a:ext cx="692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0432" name="Group 83"/>
            <p:cNvGrpSpPr>
              <a:grpSpLocks/>
            </p:cNvGrpSpPr>
            <p:nvPr/>
          </p:nvGrpSpPr>
          <p:grpSpPr bwMode="auto">
            <a:xfrm>
              <a:off x="4306" y="2363"/>
              <a:ext cx="564" cy="231"/>
              <a:chOff x="4306" y="2273"/>
              <a:chExt cx="564" cy="231"/>
            </a:xfrm>
          </p:grpSpPr>
          <p:sp>
            <p:nvSpPr>
              <p:cNvPr id="100433" name="Rectangle 72"/>
              <p:cNvSpPr>
                <a:spLocks noChangeArrowheads="1"/>
              </p:cNvSpPr>
              <p:nvPr/>
            </p:nvSpPr>
            <p:spPr bwMode="auto">
              <a:xfrm>
                <a:off x="4409" y="2365"/>
                <a:ext cx="384" cy="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00434" name="Text Box 43"/>
              <p:cNvSpPr txBox="1">
                <a:spLocks noChangeArrowheads="1"/>
              </p:cNvSpPr>
              <p:nvPr/>
            </p:nvSpPr>
            <p:spPr bwMode="auto">
              <a:xfrm>
                <a:off x="4306" y="2273"/>
                <a:ext cx="5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access</a:t>
                </a:r>
              </a:p>
            </p:txBody>
          </p:sp>
        </p:grpSp>
      </p:grpSp>
      <p:grpSp>
        <p:nvGrpSpPr>
          <p:cNvPr id="100364" name="Group 81"/>
          <p:cNvGrpSpPr>
            <a:grpSpLocks/>
          </p:cNvGrpSpPr>
          <p:nvPr/>
        </p:nvGrpSpPr>
        <p:grpSpPr bwMode="auto">
          <a:xfrm>
            <a:off x="936625" y="1922463"/>
            <a:ext cx="1068388" cy="565150"/>
            <a:chOff x="476" y="1047"/>
            <a:chExt cx="906" cy="486"/>
          </a:xfrm>
        </p:grpSpPr>
        <p:sp>
          <p:nvSpPr>
            <p:cNvPr id="100426" name="AutoShape 67"/>
            <p:cNvSpPr>
              <a:spLocks noChangeArrowheads="1"/>
            </p:cNvSpPr>
            <p:nvPr/>
          </p:nvSpPr>
          <p:spPr bwMode="auto">
            <a:xfrm>
              <a:off x="527" y="1047"/>
              <a:ext cx="855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00427" name="Text Box 60"/>
            <p:cNvSpPr txBox="1">
              <a:spLocks noChangeArrowheads="1"/>
            </p:cNvSpPr>
            <p:nvPr/>
          </p:nvSpPr>
          <p:spPr bwMode="auto">
            <a:xfrm>
              <a:off x="476" y="1134"/>
              <a:ext cx="885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bg1"/>
                  </a:solidFill>
                </a:rPr>
                <a:t>ebay 8734</a:t>
              </a:r>
            </a:p>
          </p:txBody>
        </p:sp>
      </p:grpSp>
      <p:grpSp>
        <p:nvGrpSpPr>
          <p:cNvPr id="9" name="Group 95"/>
          <p:cNvGrpSpPr>
            <a:grpSpLocks/>
          </p:cNvGrpSpPr>
          <p:nvPr/>
        </p:nvGrpSpPr>
        <p:grpSpPr bwMode="auto">
          <a:xfrm>
            <a:off x="2200275" y="2106613"/>
            <a:ext cx="5921375" cy="1296987"/>
            <a:chOff x="1386" y="1327"/>
            <a:chExt cx="3730" cy="817"/>
          </a:xfrm>
        </p:grpSpPr>
        <p:sp>
          <p:nvSpPr>
            <p:cNvPr id="100419" name="Line 4"/>
            <p:cNvSpPr>
              <a:spLocks noChangeShapeType="1"/>
            </p:cNvSpPr>
            <p:nvPr/>
          </p:nvSpPr>
          <p:spPr bwMode="auto">
            <a:xfrm>
              <a:off x="1386" y="135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0" name="Text Box 8"/>
            <p:cNvSpPr txBox="1">
              <a:spLocks noChangeArrowheads="1"/>
            </p:cNvSpPr>
            <p:nvPr/>
          </p:nvSpPr>
          <p:spPr bwMode="auto">
            <a:xfrm>
              <a:off x="1554" y="1327"/>
              <a:ext cx="168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</p:txBody>
        </p:sp>
        <p:sp>
          <p:nvSpPr>
            <p:cNvPr id="100421" name="Text Box 31"/>
            <p:cNvSpPr txBox="1">
              <a:spLocks noChangeArrowheads="1"/>
            </p:cNvSpPr>
            <p:nvPr/>
          </p:nvSpPr>
          <p:spPr bwMode="auto">
            <a:xfrm>
              <a:off x="3341" y="1390"/>
              <a:ext cx="1084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Amazon server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creates ID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1678 for user</a:t>
              </a:r>
            </a:p>
          </p:txBody>
        </p:sp>
        <p:grpSp>
          <p:nvGrpSpPr>
            <p:cNvPr id="100422" name="Group 82"/>
            <p:cNvGrpSpPr>
              <a:grpSpLocks/>
            </p:cNvGrpSpPr>
            <p:nvPr/>
          </p:nvGrpSpPr>
          <p:grpSpPr bwMode="auto">
            <a:xfrm>
              <a:off x="4377" y="1730"/>
              <a:ext cx="739" cy="414"/>
              <a:chOff x="4377" y="1640"/>
              <a:chExt cx="739" cy="414"/>
            </a:xfrm>
          </p:grpSpPr>
          <p:sp>
            <p:nvSpPr>
              <p:cNvPr id="100423" name="Line 40"/>
              <p:cNvSpPr>
                <a:spLocks noChangeShapeType="1"/>
              </p:cNvSpPr>
              <p:nvPr/>
            </p:nvSpPr>
            <p:spPr bwMode="auto">
              <a:xfrm>
                <a:off x="4377" y="1640"/>
                <a:ext cx="659" cy="4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24" name="Rectangle 73"/>
              <p:cNvSpPr>
                <a:spLocks noChangeArrowheads="1"/>
              </p:cNvSpPr>
              <p:nvPr/>
            </p:nvSpPr>
            <p:spPr bwMode="auto">
              <a:xfrm>
                <a:off x="4470" y="1729"/>
                <a:ext cx="602" cy="2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00425" name="Text Box 41"/>
              <p:cNvSpPr txBox="1">
                <a:spLocks noChangeArrowheads="1"/>
              </p:cNvSpPr>
              <p:nvPr/>
            </p:nvSpPr>
            <p:spPr bwMode="auto">
              <a:xfrm>
                <a:off x="4381" y="1702"/>
                <a:ext cx="735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create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    entry</a:t>
                </a:r>
              </a:p>
            </p:txBody>
          </p:sp>
        </p:grp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919163" y="2676525"/>
            <a:ext cx="4392612" cy="877888"/>
            <a:chOff x="459" y="1637"/>
            <a:chExt cx="3027" cy="709"/>
          </a:xfrm>
        </p:grpSpPr>
        <p:sp>
          <p:nvSpPr>
            <p:cNvPr id="100414" name="Line 9"/>
            <p:cNvSpPr>
              <a:spLocks noChangeShapeType="1"/>
            </p:cNvSpPr>
            <p:nvPr/>
          </p:nvSpPr>
          <p:spPr bwMode="auto">
            <a:xfrm flipH="1">
              <a:off x="1404" y="163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5" name="Text Box 11"/>
            <p:cNvSpPr txBox="1">
              <a:spLocks noChangeArrowheads="1"/>
            </p:cNvSpPr>
            <p:nvPr/>
          </p:nvSpPr>
          <p:spPr bwMode="auto">
            <a:xfrm>
              <a:off x="1552" y="1650"/>
              <a:ext cx="1665" cy="4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response 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/>
                <a:t>set-cookie: 1678</a:t>
              </a:r>
              <a:r>
                <a:rPr lang="en-US" b="1">
                  <a:latin typeface="Courier New" charset="0"/>
                </a:rPr>
                <a:t> </a:t>
              </a:r>
            </a:p>
          </p:txBody>
        </p:sp>
        <p:grpSp>
          <p:nvGrpSpPr>
            <p:cNvPr id="100416" name="Group 76"/>
            <p:cNvGrpSpPr>
              <a:grpSpLocks/>
            </p:cNvGrpSpPr>
            <p:nvPr/>
          </p:nvGrpSpPr>
          <p:grpSpPr bwMode="auto">
            <a:xfrm>
              <a:off x="459" y="1836"/>
              <a:ext cx="1004" cy="510"/>
              <a:chOff x="684" y="1746"/>
              <a:chExt cx="1004" cy="510"/>
            </a:xfrm>
          </p:grpSpPr>
          <p:sp>
            <p:nvSpPr>
              <p:cNvPr id="100417" name="AutoShape 74"/>
              <p:cNvSpPr>
                <a:spLocks noChangeArrowheads="1"/>
              </p:cNvSpPr>
              <p:nvPr/>
            </p:nvSpPr>
            <p:spPr bwMode="auto">
              <a:xfrm>
                <a:off x="735" y="1746"/>
                <a:ext cx="829" cy="486"/>
              </a:xfrm>
              <a:prstGeom prst="can">
                <a:avLst>
                  <a:gd name="adj" fmla="val 25000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00418" name="Text Box 75"/>
              <p:cNvSpPr txBox="1">
                <a:spLocks noChangeArrowheads="1"/>
              </p:cNvSpPr>
              <p:nvPr/>
            </p:nvSpPr>
            <p:spPr bwMode="auto">
              <a:xfrm>
                <a:off x="684" y="1833"/>
                <a:ext cx="1004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 b="1">
                    <a:solidFill>
                      <a:schemeClr val="bg1"/>
                    </a:solidFill>
                  </a:rPr>
                  <a:t>ebay 8734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 b="1">
                    <a:solidFill>
                      <a:schemeClr val="bg1"/>
                    </a:solidFill>
                  </a:rPr>
                  <a:t>amazon 1678</a:t>
                </a:r>
              </a:p>
            </p:txBody>
          </p:sp>
        </p:grpSp>
      </p:grpSp>
      <p:grpSp>
        <p:nvGrpSpPr>
          <p:cNvPr id="13" name="Group 93"/>
          <p:cNvGrpSpPr>
            <a:grpSpLocks/>
          </p:cNvGrpSpPr>
          <p:nvPr/>
        </p:nvGrpSpPr>
        <p:grpSpPr bwMode="auto">
          <a:xfrm>
            <a:off x="2181225" y="4603750"/>
            <a:ext cx="5705475" cy="1901825"/>
            <a:chOff x="1374" y="2641"/>
            <a:chExt cx="3594" cy="1198"/>
          </a:xfrm>
        </p:grpSpPr>
        <p:sp>
          <p:nvSpPr>
            <p:cNvPr id="100409" name="Line 20"/>
            <p:cNvSpPr>
              <a:spLocks noChangeShapeType="1"/>
            </p:cNvSpPr>
            <p:nvPr/>
          </p:nvSpPr>
          <p:spPr bwMode="auto">
            <a:xfrm>
              <a:off x="1374" y="329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0" name="Text Box 23"/>
            <p:cNvSpPr txBox="1">
              <a:spLocks noChangeArrowheads="1"/>
            </p:cNvSpPr>
            <p:nvPr/>
          </p:nvSpPr>
          <p:spPr bwMode="auto">
            <a:xfrm>
              <a:off x="1561" y="317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/>
                <a:t>cookie: 1678</a:t>
              </a:r>
            </a:p>
          </p:txBody>
        </p:sp>
        <p:sp>
          <p:nvSpPr>
            <p:cNvPr id="100411" name="Text Box 29"/>
            <p:cNvSpPr txBox="1">
              <a:spLocks noChangeArrowheads="1"/>
            </p:cNvSpPr>
            <p:nvPr/>
          </p:nvSpPr>
          <p:spPr bwMode="auto">
            <a:xfrm>
              <a:off x="3584" y="3262"/>
              <a:ext cx="59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action</a:t>
              </a:r>
            </a:p>
          </p:txBody>
        </p:sp>
        <p:sp>
          <p:nvSpPr>
            <p:cNvPr id="100412" name="Line 44"/>
            <p:cNvSpPr>
              <a:spLocks noChangeShapeType="1"/>
            </p:cNvSpPr>
            <p:nvPr/>
          </p:nvSpPr>
          <p:spPr bwMode="auto">
            <a:xfrm flipV="1">
              <a:off x="4181" y="2641"/>
              <a:ext cx="787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3" name="Text Box 71"/>
            <p:cNvSpPr txBox="1">
              <a:spLocks noChangeArrowheads="1"/>
            </p:cNvSpPr>
            <p:nvPr/>
          </p:nvSpPr>
          <p:spPr bwMode="auto">
            <a:xfrm>
              <a:off x="4287" y="2939"/>
              <a:ext cx="564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access</a:t>
              </a:r>
            </a:p>
          </p:txBody>
        </p:sp>
      </p:grp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865188" y="5351463"/>
            <a:ext cx="1389062" cy="636587"/>
            <a:chOff x="684" y="1746"/>
            <a:chExt cx="1004" cy="488"/>
          </a:xfrm>
        </p:grpSpPr>
        <p:sp>
          <p:nvSpPr>
            <p:cNvPr id="100407" name="AutoShape 78"/>
            <p:cNvSpPr>
              <a:spLocks noChangeArrowheads="1"/>
            </p:cNvSpPr>
            <p:nvPr/>
          </p:nvSpPr>
          <p:spPr bwMode="auto">
            <a:xfrm>
              <a:off x="735" y="1746"/>
              <a:ext cx="829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00408" name="Text Box 79"/>
            <p:cNvSpPr txBox="1">
              <a:spLocks noChangeArrowheads="1"/>
            </p:cNvSpPr>
            <p:nvPr/>
          </p:nvSpPr>
          <p:spPr bwMode="auto">
            <a:xfrm>
              <a:off x="684" y="1833"/>
              <a:ext cx="1004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bg1"/>
                  </a:solidFill>
                </a:rPr>
                <a:t>ebay 8734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bg1"/>
                  </a:solidFill>
                </a:rPr>
                <a:t>amazon 1678</a:t>
              </a:r>
            </a:p>
          </p:txBody>
        </p:sp>
      </p:grpSp>
      <p:sp>
        <p:nvSpPr>
          <p:cNvPr id="100369" name="Text Box 80"/>
          <p:cNvSpPr txBox="1">
            <a:spLocks noChangeArrowheads="1"/>
          </p:cNvSpPr>
          <p:nvPr/>
        </p:nvSpPr>
        <p:spPr bwMode="auto">
          <a:xfrm>
            <a:off x="7842250" y="2692400"/>
            <a:ext cx="1123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backend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database</a:t>
            </a:r>
          </a:p>
        </p:txBody>
      </p:sp>
      <p:sp>
        <p:nvSpPr>
          <p:cNvPr id="100370" name="AutoShape 327"/>
          <p:cNvSpPr>
            <a:spLocks noChangeArrowheads="1"/>
          </p:cNvSpPr>
          <p:nvPr/>
        </p:nvSpPr>
        <p:spPr bwMode="auto">
          <a:xfrm>
            <a:off x="8112125" y="3313113"/>
            <a:ext cx="592138" cy="908050"/>
          </a:xfrm>
          <a:prstGeom prst="can">
            <a:avLst>
              <a:gd name="adj" fmla="val 31004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  <a:cs typeface="Arial" charset="0"/>
            </a:endParaRPr>
          </a:p>
        </p:txBody>
      </p:sp>
      <p:grpSp>
        <p:nvGrpSpPr>
          <p:cNvPr id="100371" name="Group 63"/>
          <p:cNvGrpSpPr>
            <a:grpSpLocks/>
          </p:cNvGrpSpPr>
          <p:nvPr/>
        </p:nvGrpSpPr>
        <p:grpSpPr bwMode="auto">
          <a:xfrm>
            <a:off x="5475288" y="1119188"/>
            <a:ext cx="411162" cy="771525"/>
            <a:chOff x="4140" y="429"/>
            <a:chExt cx="1425" cy="2396"/>
          </a:xfrm>
        </p:grpSpPr>
        <p:sp>
          <p:nvSpPr>
            <p:cNvPr id="100375" name="Freeform 6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76" name="Rectangle 65"/>
            <p:cNvSpPr>
              <a:spLocks noChangeArrowheads="1"/>
            </p:cNvSpPr>
            <p:nvPr/>
          </p:nvSpPr>
          <p:spPr bwMode="auto">
            <a:xfrm>
              <a:off x="4206" y="429"/>
              <a:ext cx="1045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7" name="Freeform 6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78" name="Freeform 6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79" name="Rectangle 68"/>
            <p:cNvSpPr>
              <a:spLocks noChangeArrowheads="1"/>
            </p:cNvSpPr>
            <p:nvPr/>
          </p:nvSpPr>
          <p:spPr bwMode="auto">
            <a:xfrm>
              <a:off x="4212" y="695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0380" name="Group 6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0405" name="AutoShape 70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06" name="AutoShape 71"/>
              <p:cNvSpPr>
                <a:spLocks noChangeArrowheads="1"/>
              </p:cNvSpPr>
              <p:nvPr/>
            </p:nvSpPr>
            <p:spPr bwMode="auto">
              <a:xfrm>
                <a:off x="630" y="2580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81" name="Rectangle 72"/>
            <p:cNvSpPr>
              <a:spLocks noChangeArrowheads="1"/>
            </p:cNvSpPr>
            <p:nvPr/>
          </p:nvSpPr>
          <p:spPr bwMode="auto">
            <a:xfrm>
              <a:off x="4223" y="1021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0382" name="Group 7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0403" name="AutoShape 74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04" name="AutoShape 75"/>
              <p:cNvSpPr>
                <a:spLocks noChangeArrowheads="1"/>
              </p:cNvSpPr>
              <p:nvPr/>
            </p:nvSpPr>
            <p:spPr bwMode="auto">
              <a:xfrm>
                <a:off x="625" y="2585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83" name="Rectangle 76"/>
            <p:cNvSpPr>
              <a:spLocks noChangeArrowheads="1"/>
            </p:cNvSpPr>
            <p:nvPr/>
          </p:nvSpPr>
          <p:spPr bwMode="auto">
            <a:xfrm>
              <a:off x="4217" y="1356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4" name="Rectangle 77"/>
            <p:cNvSpPr>
              <a:spLocks noChangeArrowheads="1"/>
            </p:cNvSpPr>
            <p:nvPr/>
          </p:nvSpPr>
          <p:spPr bwMode="auto">
            <a:xfrm>
              <a:off x="4228" y="1657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0385" name="Group 7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0401" name="AutoShape 79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7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02" name="AutoShape 80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86" name="Freeform 8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0387" name="Group 8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0399" name="AutoShape 83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00" name="AutoShape 84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88" name="Rectangle 85"/>
            <p:cNvSpPr>
              <a:spLocks noChangeArrowheads="1"/>
            </p:cNvSpPr>
            <p:nvPr/>
          </p:nvSpPr>
          <p:spPr bwMode="auto">
            <a:xfrm>
              <a:off x="5251" y="429"/>
              <a:ext cx="66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9" name="Freeform 8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0" name="Freeform 8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1" name="Oval 88"/>
            <p:cNvSpPr>
              <a:spLocks noChangeArrowheads="1"/>
            </p:cNvSpPr>
            <p:nvPr/>
          </p:nvSpPr>
          <p:spPr bwMode="auto">
            <a:xfrm>
              <a:off x="5515" y="2613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2" name="Freeform 8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3" name="AutoShape 90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4" name="AutoShape 91"/>
            <p:cNvSpPr>
              <a:spLocks noChangeArrowheads="1"/>
            </p:cNvSpPr>
            <p:nvPr/>
          </p:nvSpPr>
          <p:spPr bwMode="auto">
            <a:xfrm>
              <a:off x="4206" y="2712"/>
              <a:ext cx="1067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5" name="Oval 92"/>
            <p:cNvSpPr>
              <a:spLocks noChangeArrowheads="1"/>
            </p:cNvSpPr>
            <p:nvPr/>
          </p:nvSpPr>
          <p:spPr bwMode="auto">
            <a:xfrm>
              <a:off x="4311" y="2381"/>
              <a:ext cx="154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6" name="Oval 93"/>
            <p:cNvSpPr>
              <a:spLocks noChangeArrowheads="1"/>
            </p:cNvSpPr>
            <p:nvPr/>
          </p:nvSpPr>
          <p:spPr bwMode="auto">
            <a:xfrm>
              <a:off x="4487" y="2386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00397" name="Oval 94"/>
            <p:cNvSpPr>
              <a:spLocks noChangeArrowheads="1"/>
            </p:cNvSpPr>
            <p:nvPr/>
          </p:nvSpPr>
          <p:spPr bwMode="auto">
            <a:xfrm>
              <a:off x="4663" y="2381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8" name="Rectangle 95"/>
            <p:cNvSpPr>
              <a:spLocks noChangeArrowheads="1"/>
            </p:cNvSpPr>
            <p:nvPr/>
          </p:nvSpPr>
          <p:spPr bwMode="auto">
            <a:xfrm>
              <a:off x="5064" y="1834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72" name="Group 96"/>
          <p:cNvGrpSpPr>
            <a:grpSpLocks/>
          </p:cNvGrpSpPr>
          <p:nvPr/>
        </p:nvGrpSpPr>
        <p:grpSpPr bwMode="auto">
          <a:xfrm>
            <a:off x="1806575" y="1117600"/>
            <a:ext cx="687388" cy="731838"/>
            <a:chOff x="-44" y="1473"/>
            <a:chExt cx="981" cy="1105"/>
          </a:xfrm>
        </p:grpSpPr>
        <p:pic>
          <p:nvPicPr>
            <p:cNvPr id="100373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0374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29E8-CCE0-B847-B22A-AED4A380DB92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46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5" grpId="0"/>
      <p:bldP spid="502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207963"/>
            <a:ext cx="7772400" cy="925512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Cookies (continued)</a:t>
            </a:r>
          </a:p>
        </p:txBody>
      </p:sp>
      <p:sp>
        <p:nvSpPr>
          <p:cNvPr id="1024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89063"/>
            <a:ext cx="3810000" cy="2641600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what cookies can be used for: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authorization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shopping carts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recommendations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user session state (Web e-mail)</a:t>
            </a:r>
          </a:p>
        </p:txBody>
      </p:sp>
      <p:sp>
        <p:nvSpPr>
          <p:cNvPr id="102406" name="Rectangle 13"/>
          <p:cNvSpPr>
            <a:spLocks noChangeArrowheads="1"/>
          </p:cNvSpPr>
          <p:nvPr/>
        </p:nvSpPr>
        <p:spPr bwMode="auto">
          <a:xfrm>
            <a:off x="4670425" y="1471613"/>
            <a:ext cx="3810000" cy="2065337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/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cookies and privacy: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cookies permit sites to learn a lot about you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you may supply name and e-mail to sites</a:t>
            </a:r>
          </a:p>
        </p:txBody>
      </p:sp>
      <p:sp>
        <p:nvSpPr>
          <p:cNvPr id="102407" name="Text Box 14"/>
          <p:cNvSpPr txBox="1">
            <a:spLocks noChangeArrowheads="1"/>
          </p:cNvSpPr>
          <p:nvPr/>
        </p:nvSpPr>
        <p:spPr bwMode="auto">
          <a:xfrm>
            <a:off x="7321550" y="1177925"/>
            <a:ext cx="8001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aside</a:t>
            </a:r>
          </a:p>
        </p:txBody>
      </p:sp>
      <p:sp>
        <p:nvSpPr>
          <p:cNvPr id="102408" name="Rectangle 15"/>
          <p:cNvSpPr>
            <a:spLocks noChangeArrowheads="1"/>
          </p:cNvSpPr>
          <p:nvPr/>
        </p:nvSpPr>
        <p:spPr bwMode="auto">
          <a:xfrm>
            <a:off x="547688" y="3946525"/>
            <a:ext cx="57023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how to keep </a:t>
            </a:r>
            <a:r>
              <a:rPr lang="ja-JP" altLang="en-US" sz="2800" i="1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 sz="2800" i="1">
                <a:solidFill>
                  <a:srgbClr val="CC0000"/>
                </a:solidFill>
                <a:latin typeface="Gill Sans MT" charset="0"/>
              </a:rPr>
              <a:t>state</a:t>
            </a:r>
            <a:r>
              <a:rPr lang="ja-JP" altLang="en-US" sz="2800" i="1">
                <a:solidFill>
                  <a:srgbClr val="CC0000"/>
                </a:solidFill>
                <a:latin typeface="Gill Sans MT" charset="0"/>
              </a:rPr>
              <a:t>”</a:t>
            </a:r>
            <a:r>
              <a:rPr lang="en-US" altLang="ja-JP" sz="2800" i="1">
                <a:solidFill>
                  <a:srgbClr val="CC0000"/>
                </a:solidFill>
                <a:latin typeface="Gill Sans MT" charset="0"/>
              </a:rPr>
              <a:t>: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protocol endpoints: maintain state at sender/receiver over multiple transactions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cookies: http messages carry state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C470-BDBF-3D47-B000-4503930FF62D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27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144463"/>
            <a:ext cx="7169150" cy="11699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IP </a:t>
            </a:r>
            <a:r>
              <a:rPr lang="en-US" dirty="0" smtClean="0">
                <a:latin typeface="Calibri" charset="0"/>
                <a:ea typeface="ＭＳ Ｐゴシック" charset="0"/>
              </a:rPr>
              <a:t>Suite In Action: </a:t>
            </a:r>
            <a:br>
              <a:rPr lang="en-US" dirty="0" smtClean="0">
                <a:latin typeface="Calibri" charset="0"/>
                <a:ea typeface="ＭＳ Ｐゴシック" charset="0"/>
              </a:rPr>
            </a:br>
            <a:r>
              <a:rPr lang="en-US" dirty="0" smtClean="0">
                <a:latin typeface="Calibri" charset="0"/>
                <a:ea typeface="ＭＳ Ｐゴシック" charset="0"/>
              </a:rPr>
              <a:t>End </a:t>
            </a:r>
            <a:r>
              <a:rPr lang="en-US" dirty="0">
                <a:latin typeface="Calibri" charset="0"/>
                <a:ea typeface="ＭＳ Ｐゴシック" charset="0"/>
              </a:rPr>
              <a:t>Hosts vs. Routers</a:t>
            </a:r>
          </a:p>
        </p:txBody>
      </p:sp>
      <p:sp>
        <p:nvSpPr>
          <p:cNvPr id="6451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12E40790-15D6-2A48-AE3E-2EF1E4EF90BC}" type="slidenum">
              <a:rPr lang="en-US" sz="1200">
                <a:solidFill>
                  <a:srgbClr val="898989"/>
                </a:solidFill>
              </a:rPr>
              <a:pPr eaLnBrk="1" hangingPunct="1">
                <a:defRPr/>
              </a:pPr>
              <a:t>2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93738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703263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806450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HTTP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90588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grpSp>
        <p:nvGrpSpPr>
          <p:cNvPr id="44039" name="Group 7"/>
          <p:cNvGrpSpPr>
            <a:grpSpLocks/>
          </p:cNvGrpSpPr>
          <p:nvPr/>
        </p:nvGrpSpPr>
        <p:grpSpPr bwMode="auto">
          <a:xfrm>
            <a:off x="688975" y="4119563"/>
            <a:ext cx="914400" cy="582612"/>
            <a:chOff x="323" y="2664"/>
            <a:chExt cx="576" cy="367"/>
          </a:xfrm>
        </p:grpSpPr>
        <p:sp>
          <p:nvSpPr>
            <p:cNvPr id="44102" name="Rectangle 8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3" name="Text Box 9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40" name="Rectangle 11"/>
          <p:cNvSpPr>
            <a:spLocks noChangeArrowheads="1"/>
          </p:cNvSpPr>
          <p:nvPr/>
        </p:nvSpPr>
        <p:spPr bwMode="auto">
          <a:xfrm>
            <a:off x="669925" y="53498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12"/>
          <p:cNvSpPr txBox="1">
            <a:spLocks noChangeArrowheads="1"/>
          </p:cNvSpPr>
          <p:nvPr/>
        </p:nvSpPr>
        <p:spPr bwMode="auto">
          <a:xfrm>
            <a:off x="677863" y="53879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42" name="Line 13"/>
          <p:cNvSpPr>
            <a:spLocks noChangeShapeType="1"/>
          </p:cNvSpPr>
          <p:nvPr/>
        </p:nvSpPr>
        <p:spPr bwMode="auto">
          <a:xfrm>
            <a:off x="1147763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Line 14"/>
          <p:cNvSpPr>
            <a:spLocks noChangeShapeType="1"/>
          </p:cNvSpPr>
          <p:nvPr/>
        </p:nvSpPr>
        <p:spPr bwMode="auto">
          <a:xfrm>
            <a:off x="1147763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15"/>
          <p:cNvSpPr>
            <a:spLocks noChangeShapeType="1"/>
          </p:cNvSpPr>
          <p:nvPr/>
        </p:nvSpPr>
        <p:spPr bwMode="auto">
          <a:xfrm>
            <a:off x="1147763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Rectangle 16"/>
          <p:cNvSpPr>
            <a:spLocks noChangeArrowheads="1"/>
          </p:cNvSpPr>
          <p:nvPr/>
        </p:nvSpPr>
        <p:spPr bwMode="auto">
          <a:xfrm>
            <a:off x="538163" y="153828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7"/>
          <p:cNvSpPr>
            <a:spLocks noChangeArrowheads="1"/>
          </p:cNvSpPr>
          <p:nvPr/>
        </p:nvSpPr>
        <p:spPr bwMode="auto">
          <a:xfrm>
            <a:off x="7648575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8"/>
          <p:cNvSpPr>
            <a:spLocks noChangeArrowheads="1"/>
          </p:cNvSpPr>
          <p:nvPr/>
        </p:nvSpPr>
        <p:spPr bwMode="auto">
          <a:xfrm>
            <a:off x="7658100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9"/>
          <p:cNvSpPr>
            <a:spLocks noChangeArrowheads="1"/>
          </p:cNvSpPr>
          <p:nvPr/>
        </p:nvSpPr>
        <p:spPr bwMode="auto">
          <a:xfrm>
            <a:off x="7643813" y="4119563"/>
            <a:ext cx="914400" cy="5826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20"/>
          <p:cNvSpPr>
            <a:spLocks noChangeArrowheads="1"/>
          </p:cNvSpPr>
          <p:nvPr/>
        </p:nvSpPr>
        <p:spPr bwMode="auto">
          <a:xfrm>
            <a:off x="7659688" y="5310188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21"/>
          <p:cNvSpPr txBox="1">
            <a:spLocks noChangeArrowheads="1"/>
          </p:cNvSpPr>
          <p:nvPr/>
        </p:nvSpPr>
        <p:spPr bwMode="auto">
          <a:xfrm>
            <a:off x="7761288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HTTP</a:t>
            </a:r>
          </a:p>
        </p:txBody>
      </p:sp>
      <p:sp>
        <p:nvSpPr>
          <p:cNvPr id="44051" name="Text Box 22"/>
          <p:cNvSpPr txBox="1">
            <a:spLocks noChangeArrowheads="1"/>
          </p:cNvSpPr>
          <p:nvPr/>
        </p:nvSpPr>
        <p:spPr bwMode="auto">
          <a:xfrm>
            <a:off x="7845425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sp>
        <p:nvSpPr>
          <p:cNvPr id="44052" name="Text Box 23"/>
          <p:cNvSpPr txBox="1">
            <a:spLocks noChangeArrowheads="1"/>
          </p:cNvSpPr>
          <p:nvPr/>
        </p:nvSpPr>
        <p:spPr bwMode="auto">
          <a:xfrm>
            <a:off x="7940675" y="423545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IP</a:t>
            </a:r>
          </a:p>
        </p:txBody>
      </p:sp>
      <p:sp>
        <p:nvSpPr>
          <p:cNvPr id="44053" name="Text Box 24"/>
          <p:cNvSpPr txBox="1">
            <a:spLocks noChangeArrowheads="1"/>
          </p:cNvSpPr>
          <p:nvPr/>
        </p:nvSpPr>
        <p:spPr bwMode="auto">
          <a:xfrm>
            <a:off x="7683500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54" name="Line 25"/>
          <p:cNvSpPr>
            <a:spLocks noChangeShapeType="1"/>
          </p:cNvSpPr>
          <p:nvPr/>
        </p:nvSpPr>
        <p:spPr bwMode="auto">
          <a:xfrm>
            <a:off x="8102600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Line 26"/>
          <p:cNvSpPr>
            <a:spLocks noChangeShapeType="1"/>
          </p:cNvSpPr>
          <p:nvPr/>
        </p:nvSpPr>
        <p:spPr bwMode="auto">
          <a:xfrm>
            <a:off x="8102600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6" name="Line 27"/>
          <p:cNvSpPr>
            <a:spLocks noChangeShapeType="1"/>
          </p:cNvSpPr>
          <p:nvPr/>
        </p:nvSpPr>
        <p:spPr bwMode="auto">
          <a:xfrm>
            <a:off x="8102600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7493000" y="153828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9"/>
          <p:cNvSpPr>
            <a:spLocks noChangeShapeType="1"/>
          </p:cNvSpPr>
          <p:nvPr/>
        </p:nvSpPr>
        <p:spPr bwMode="auto">
          <a:xfrm>
            <a:off x="1139825" y="5935663"/>
            <a:ext cx="0" cy="373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Line 30"/>
          <p:cNvSpPr>
            <a:spLocks noChangeShapeType="1"/>
          </p:cNvSpPr>
          <p:nvPr/>
        </p:nvSpPr>
        <p:spPr bwMode="auto">
          <a:xfrm>
            <a:off x="808038" y="63087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60" name="Group 31"/>
          <p:cNvGrpSpPr>
            <a:grpSpLocks/>
          </p:cNvGrpSpPr>
          <p:nvPr/>
        </p:nvGrpSpPr>
        <p:grpSpPr bwMode="auto">
          <a:xfrm>
            <a:off x="2905125" y="4148138"/>
            <a:ext cx="914400" cy="582612"/>
            <a:chOff x="323" y="2664"/>
            <a:chExt cx="576" cy="367"/>
          </a:xfrm>
        </p:grpSpPr>
        <p:sp>
          <p:nvSpPr>
            <p:cNvPr id="44100" name="Rectangle 32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1" name="Text Box 33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grpSp>
        <p:nvGrpSpPr>
          <p:cNvPr id="44061" name="Group 34"/>
          <p:cNvGrpSpPr>
            <a:grpSpLocks/>
          </p:cNvGrpSpPr>
          <p:nvPr/>
        </p:nvGrpSpPr>
        <p:grpSpPr bwMode="auto">
          <a:xfrm>
            <a:off x="5549900" y="4148138"/>
            <a:ext cx="914400" cy="582612"/>
            <a:chOff x="323" y="2664"/>
            <a:chExt cx="576" cy="367"/>
          </a:xfrm>
        </p:grpSpPr>
        <p:sp>
          <p:nvSpPr>
            <p:cNvPr id="44098" name="Rectangle 35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Text Box 36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62" name="Rectangle 38"/>
          <p:cNvSpPr>
            <a:spLocks noChangeArrowheads="1"/>
          </p:cNvSpPr>
          <p:nvPr/>
        </p:nvSpPr>
        <p:spPr bwMode="auto">
          <a:xfrm>
            <a:off x="2306638" y="53498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Text Box 39"/>
          <p:cNvSpPr txBox="1">
            <a:spLocks noChangeArrowheads="1"/>
          </p:cNvSpPr>
          <p:nvPr/>
        </p:nvSpPr>
        <p:spPr bwMode="auto">
          <a:xfrm>
            <a:off x="2306638" y="53498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grpSp>
        <p:nvGrpSpPr>
          <p:cNvPr id="44064" name="Group 40"/>
          <p:cNvGrpSpPr>
            <a:grpSpLocks/>
          </p:cNvGrpSpPr>
          <p:nvPr/>
        </p:nvGrpSpPr>
        <p:grpSpPr bwMode="auto">
          <a:xfrm>
            <a:off x="6205538" y="5324475"/>
            <a:ext cx="914400" cy="606425"/>
            <a:chOff x="323" y="3421"/>
            <a:chExt cx="581" cy="367"/>
          </a:xfrm>
        </p:grpSpPr>
        <p:sp>
          <p:nvSpPr>
            <p:cNvPr id="44096" name="Rectangle 41"/>
            <p:cNvSpPr>
              <a:spLocks noChangeArrowheads="1"/>
            </p:cNvSpPr>
            <p:nvPr/>
          </p:nvSpPr>
          <p:spPr bwMode="auto">
            <a:xfrm>
              <a:off x="323" y="3421"/>
              <a:ext cx="576" cy="36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7" name="Text Box 42"/>
            <p:cNvSpPr txBox="1">
              <a:spLocks noChangeArrowheads="1"/>
            </p:cNvSpPr>
            <p:nvPr/>
          </p:nvSpPr>
          <p:spPr bwMode="auto">
            <a:xfrm>
              <a:off x="333" y="3429"/>
              <a:ext cx="571" cy="3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/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/>
                <a:t>interface</a:t>
              </a:r>
            </a:p>
          </p:txBody>
        </p:sp>
      </p:grpSp>
      <p:sp>
        <p:nvSpPr>
          <p:cNvPr id="44065" name="Line 43"/>
          <p:cNvSpPr>
            <a:spLocks noChangeShapeType="1"/>
          </p:cNvSpPr>
          <p:nvPr/>
        </p:nvSpPr>
        <p:spPr bwMode="auto">
          <a:xfrm flipH="1">
            <a:off x="2744788" y="5964238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6" name="Line 44"/>
          <p:cNvSpPr>
            <a:spLocks noChangeShapeType="1"/>
          </p:cNvSpPr>
          <p:nvPr/>
        </p:nvSpPr>
        <p:spPr bwMode="auto">
          <a:xfrm flipH="1">
            <a:off x="2725738" y="4727575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7" name="Line 45"/>
          <p:cNvSpPr>
            <a:spLocks noChangeShapeType="1"/>
          </p:cNvSpPr>
          <p:nvPr/>
        </p:nvSpPr>
        <p:spPr bwMode="auto">
          <a:xfrm>
            <a:off x="3529013" y="4741863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614738" y="53244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Text Box 47"/>
          <p:cNvSpPr txBox="1">
            <a:spLocks noChangeArrowheads="1"/>
          </p:cNvSpPr>
          <p:nvPr/>
        </p:nvSpPr>
        <p:spPr bwMode="auto">
          <a:xfrm>
            <a:off x="3635375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889500" y="53371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Text Box 49"/>
          <p:cNvSpPr txBox="1">
            <a:spLocks noChangeArrowheads="1"/>
          </p:cNvSpPr>
          <p:nvPr/>
        </p:nvSpPr>
        <p:spPr bwMode="auto">
          <a:xfrm>
            <a:off x="4902200" y="53879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2" name="Line 50"/>
          <p:cNvSpPr>
            <a:spLocks noChangeShapeType="1"/>
          </p:cNvSpPr>
          <p:nvPr/>
        </p:nvSpPr>
        <p:spPr bwMode="auto">
          <a:xfrm flipH="1">
            <a:off x="6680200" y="59245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3" name="Line 51"/>
          <p:cNvSpPr>
            <a:spLocks noChangeShapeType="1"/>
          </p:cNvSpPr>
          <p:nvPr/>
        </p:nvSpPr>
        <p:spPr bwMode="auto">
          <a:xfrm flipH="1">
            <a:off x="6223000" y="62706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4" name="Line 52"/>
          <p:cNvSpPr>
            <a:spLocks noChangeShapeType="1"/>
          </p:cNvSpPr>
          <p:nvPr/>
        </p:nvSpPr>
        <p:spPr bwMode="auto">
          <a:xfrm>
            <a:off x="8132763" y="5927725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5" name="Line 53"/>
          <p:cNvSpPr>
            <a:spLocks noChangeShapeType="1"/>
          </p:cNvSpPr>
          <p:nvPr/>
        </p:nvSpPr>
        <p:spPr bwMode="auto">
          <a:xfrm flipH="1">
            <a:off x="5302250" y="4754563"/>
            <a:ext cx="54133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6" name="Line 54"/>
          <p:cNvSpPr>
            <a:spLocks noChangeShapeType="1"/>
          </p:cNvSpPr>
          <p:nvPr/>
        </p:nvSpPr>
        <p:spPr bwMode="auto">
          <a:xfrm>
            <a:off x="6119813" y="4754563"/>
            <a:ext cx="52705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2144713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4776788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Line 57"/>
          <p:cNvSpPr>
            <a:spLocks noChangeShapeType="1"/>
          </p:cNvSpPr>
          <p:nvPr/>
        </p:nvSpPr>
        <p:spPr bwMode="auto">
          <a:xfrm flipH="1">
            <a:off x="4054475" y="59261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0" name="Line 58"/>
          <p:cNvSpPr>
            <a:spLocks noChangeShapeType="1"/>
          </p:cNvSpPr>
          <p:nvPr/>
        </p:nvSpPr>
        <p:spPr bwMode="auto">
          <a:xfrm flipH="1">
            <a:off x="5314950" y="59388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1" name="Line 59"/>
          <p:cNvSpPr>
            <a:spLocks noChangeShapeType="1"/>
          </p:cNvSpPr>
          <p:nvPr/>
        </p:nvSpPr>
        <p:spPr bwMode="auto">
          <a:xfrm>
            <a:off x="4071938" y="6270625"/>
            <a:ext cx="1246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2" name="Text Box 60"/>
          <p:cNvSpPr txBox="1">
            <a:spLocks noChangeArrowheads="1"/>
          </p:cNvSpPr>
          <p:nvPr/>
        </p:nvSpPr>
        <p:spPr bwMode="auto">
          <a:xfrm>
            <a:off x="798513" y="1162050"/>
            <a:ext cx="725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3333FF"/>
                </a:solidFill>
                <a:latin typeface="Arial" charset="0"/>
                <a:cs typeface="Arial" charset="0"/>
              </a:rPr>
              <a:t>host</a:t>
            </a:r>
          </a:p>
        </p:txBody>
      </p:sp>
      <p:sp>
        <p:nvSpPr>
          <p:cNvPr id="44083" name="Text Box 61"/>
          <p:cNvSpPr txBox="1">
            <a:spLocks noChangeArrowheads="1"/>
          </p:cNvSpPr>
          <p:nvPr/>
        </p:nvSpPr>
        <p:spPr bwMode="auto">
          <a:xfrm>
            <a:off x="7716838" y="1147763"/>
            <a:ext cx="725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3333FF"/>
                </a:solidFill>
                <a:latin typeface="Arial" charset="0"/>
                <a:cs typeface="Arial" charset="0"/>
              </a:rPr>
              <a:t>host</a:t>
            </a:r>
          </a:p>
        </p:txBody>
      </p:sp>
      <p:sp>
        <p:nvSpPr>
          <p:cNvPr id="44084" name="Text Box 62"/>
          <p:cNvSpPr txBox="1">
            <a:spLocks noChangeArrowheads="1"/>
          </p:cNvSpPr>
          <p:nvPr/>
        </p:nvSpPr>
        <p:spPr bwMode="auto">
          <a:xfrm>
            <a:off x="2917825" y="3544888"/>
            <a:ext cx="928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5" name="Text Box 63"/>
          <p:cNvSpPr txBox="1">
            <a:spLocks noChangeArrowheads="1"/>
          </p:cNvSpPr>
          <p:nvPr/>
        </p:nvSpPr>
        <p:spPr bwMode="auto">
          <a:xfrm>
            <a:off x="5548313" y="3559175"/>
            <a:ext cx="928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6" name="Line 64"/>
          <p:cNvSpPr>
            <a:spLocks noChangeShapeType="1"/>
          </p:cNvSpPr>
          <p:nvPr/>
        </p:nvSpPr>
        <p:spPr bwMode="auto">
          <a:xfrm>
            <a:off x="1619250" y="2036763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7" name="Line 65"/>
          <p:cNvSpPr>
            <a:spLocks noChangeShapeType="1"/>
          </p:cNvSpPr>
          <p:nvPr/>
        </p:nvSpPr>
        <p:spPr bwMode="auto">
          <a:xfrm>
            <a:off x="1647825" y="3227388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8" name="Text Box 66"/>
          <p:cNvSpPr txBox="1">
            <a:spLocks noChangeArrowheads="1"/>
          </p:cNvSpPr>
          <p:nvPr/>
        </p:nvSpPr>
        <p:spPr bwMode="auto">
          <a:xfrm>
            <a:off x="3711575" y="1600200"/>
            <a:ext cx="2019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FF9900"/>
                </a:solidFill>
                <a:latin typeface="Arial" charset="0"/>
                <a:cs typeface="Arial" charset="0"/>
              </a:rPr>
              <a:t>HTTP message</a:t>
            </a:r>
          </a:p>
        </p:txBody>
      </p:sp>
      <p:sp>
        <p:nvSpPr>
          <p:cNvPr id="44089" name="Text Box 67"/>
          <p:cNvSpPr txBox="1">
            <a:spLocks noChangeArrowheads="1"/>
          </p:cNvSpPr>
          <p:nvPr/>
        </p:nvSpPr>
        <p:spPr bwMode="auto">
          <a:xfrm>
            <a:off x="3810000" y="2805113"/>
            <a:ext cx="1819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9900"/>
                </a:solidFill>
                <a:latin typeface="Arial" charset="0"/>
                <a:cs typeface="Arial" charset="0"/>
              </a:rPr>
              <a:t>TCP segment</a:t>
            </a:r>
          </a:p>
        </p:txBody>
      </p:sp>
      <p:sp>
        <p:nvSpPr>
          <p:cNvPr id="44090" name="Line 68"/>
          <p:cNvSpPr>
            <a:spLocks noChangeShapeType="1"/>
          </p:cNvSpPr>
          <p:nvPr/>
        </p:nvSpPr>
        <p:spPr bwMode="auto">
          <a:xfrm flipV="1">
            <a:off x="1620838" y="4432300"/>
            <a:ext cx="1301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1" name="Line 69"/>
          <p:cNvSpPr>
            <a:spLocks noChangeShapeType="1"/>
          </p:cNvSpPr>
          <p:nvPr/>
        </p:nvSpPr>
        <p:spPr bwMode="auto">
          <a:xfrm flipV="1">
            <a:off x="3851275" y="4446588"/>
            <a:ext cx="1744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2" name="Line 70"/>
          <p:cNvSpPr>
            <a:spLocks noChangeShapeType="1"/>
          </p:cNvSpPr>
          <p:nvPr/>
        </p:nvSpPr>
        <p:spPr bwMode="auto">
          <a:xfrm flipV="1">
            <a:off x="6469063" y="4432300"/>
            <a:ext cx="11763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3" name="Text Box 71"/>
          <p:cNvSpPr txBox="1">
            <a:spLocks noChangeArrowheads="1"/>
          </p:cNvSpPr>
          <p:nvPr/>
        </p:nvSpPr>
        <p:spPr bwMode="auto">
          <a:xfrm>
            <a:off x="1677988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4" name="Text Box 72"/>
          <p:cNvSpPr txBox="1">
            <a:spLocks noChangeArrowheads="1"/>
          </p:cNvSpPr>
          <p:nvPr/>
        </p:nvSpPr>
        <p:spPr bwMode="auto">
          <a:xfrm>
            <a:off x="645477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5" name="Text Box 73"/>
          <p:cNvSpPr txBox="1">
            <a:spLocks noChangeArrowheads="1"/>
          </p:cNvSpPr>
          <p:nvPr/>
        </p:nvSpPr>
        <p:spPr bwMode="auto">
          <a:xfrm>
            <a:off x="413702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3077" y="6281616"/>
            <a:ext cx="7745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6600"/>
                </a:solidFill>
              </a:rPr>
              <a:t>Frame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406B-2A74-634C-BF89-96FB6D02F270}" type="datetime1">
              <a:rPr lang="en-US" smtClean="0"/>
              <a:t>9/10/18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6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1" name="Group 171"/>
          <p:cNvGrpSpPr>
            <a:grpSpLocks/>
          </p:cNvGrpSpPr>
          <p:nvPr/>
        </p:nvGrpSpPr>
        <p:grpSpPr bwMode="auto">
          <a:xfrm>
            <a:off x="4027488" y="2695575"/>
            <a:ext cx="687387" cy="763588"/>
            <a:chOff x="-44" y="1473"/>
            <a:chExt cx="981" cy="1105"/>
          </a:xfrm>
        </p:grpSpPr>
        <p:pic>
          <p:nvPicPr>
            <p:cNvPr id="104582" name="Picture 1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583" name="Freeform 17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4452" name="Group 102"/>
          <p:cNvGrpSpPr>
            <a:grpSpLocks/>
          </p:cNvGrpSpPr>
          <p:nvPr/>
        </p:nvGrpSpPr>
        <p:grpSpPr bwMode="auto">
          <a:xfrm>
            <a:off x="4092575" y="4568825"/>
            <a:ext cx="687388" cy="763588"/>
            <a:chOff x="-44" y="1473"/>
            <a:chExt cx="981" cy="1105"/>
          </a:xfrm>
        </p:grpSpPr>
        <p:pic>
          <p:nvPicPr>
            <p:cNvPr id="104580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581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4453" name="Group 138"/>
          <p:cNvGrpSpPr>
            <a:grpSpLocks/>
          </p:cNvGrpSpPr>
          <p:nvPr/>
        </p:nvGrpSpPr>
        <p:grpSpPr bwMode="auto">
          <a:xfrm>
            <a:off x="6230938" y="3457575"/>
            <a:ext cx="400050" cy="715963"/>
            <a:chOff x="4140" y="429"/>
            <a:chExt cx="1425" cy="2396"/>
          </a:xfrm>
        </p:grpSpPr>
        <p:sp>
          <p:nvSpPr>
            <p:cNvPr id="104548" name="Freeform 13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49" name="Rectangle 140"/>
            <p:cNvSpPr>
              <a:spLocks noChangeArrowheads="1"/>
            </p:cNvSpPr>
            <p:nvPr/>
          </p:nvSpPr>
          <p:spPr bwMode="auto">
            <a:xfrm>
              <a:off x="4208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0" name="Freeform 14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1" name="Freeform 14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2" name="Rectangle 143"/>
            <p:cNvSpPr>
              <a:spLocks noChangeArrowheads="1"/>
            </p:cNvSpPr>
            <p:nvPr/>
          </p:nvSpPr>
          <p:spPr bwMode="auto">
            <a:xfrm>
              <a:off x="4214" y="695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553" name="Group 14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4578" name="AutoShape 14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9" name="AutoShape 146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7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54" name="Rectangle 147"/>
            <p:cNvSpPr>
              <a:spLocks noChangeArrowheads="1"/>
            </p:cNvSpPr>
            <p:nvPr/>
          </p:nvSpPr>
          <p:spPr bwMode="auto">
            <a:xfrm>
              <a:off x="4225" y="101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555" name="Group 14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4576" name="AutoShape 14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7" name="AutoShape 150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2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56" name="Rectangle 151"/>
            <p:cNvSpPr>
              <a:spLocks noChangeArrowheads="1"/>
            </p:cNvSpPr>
            <p:nvPr/>
          </p:nvSpPr>
          <p:spPr bwMode="auto">
            <a:xfrm>
              <a:off x="4219" y="135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7" name="Rectangle 152"/>
            <p:cNvSpPr>
              <a:spLocks noChangeArrowheads="1"/>
            </p:cNvSpPr>
            <p:nvPr/>
          </p:nvSpPr>
          <p:spPr bwMode="auto">
            <a:xfrm>
              <a:off x="4230" y="1656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558" name="Group 15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574" name="AutoShape 154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5" name="AutoShape 155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59" name="Freeform 15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560" name="Group 15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572" name="AutoShape 158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3" name="AutoShape 159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61" name="Rectangle 160"/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2" name="Freeform 16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63" name="Freeform 16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64" name="Oval 163"/>
            <p:cNvSpPr>
              <a:spLocks noChangeArrowheads="1"/>
            </p:cNvSpPr>
            <p:nvPr/>
          </p:nvSpPr>
          <p:spPr bwMode="auto">
            <a:xfrm>
              <a:off x="5520" y="2612"/>
              <a:ext cx="45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5" name="Freeform 16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66" name="AutoShape 165"/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7" name="AutoShape 166"/>
            <p:cNvSpPr>
              <a:spLocks noChangeArrowheads="1"/>
            </p:cNvSpPr>
            <p:nvPr/>
          </p:nvSpPr>
          <p:spPr bwMode="auto">
            <a:xfrm>
              <a:off x="4208" y="2713"/>
              <a:ext cx="1069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8" name="Oval 167"/>
            <p:cNvSpPr>
              <a:spLocks noChangeArrowheads="1"/>
            </p:cNvSpPr>
            <p:nvPr/>
          </p:nvSpPr>
          <p:spPr bwMode="auto">
            <a:xfrm>
              <a:off x="4310" y="2384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9" name="Oval 168"/>
            <p:cNvSpPr>
              <a:spLocks noChangeArrowheads="1"/>
            </p:cNvSpPr>
            <p:nvPr/>
          </p:nvSpPr>
          <p:spPr bwMode="auto">
            <a:xfrm>
              <a:off x="4485" y="2384"/>
              <a:ext cx="158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04570" name="Oval 169"/>
            <p:cNvSpPr>
              <a:spLocks noChangeArrowheads="1"/>
            </p:cNvSpPr>
            <p:nvPr/>
          </p:nvSpPr>
          <p:spPr bwMode="auto">
            <a:xfrm>
              <a:off x="4660" y="2379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71" name="Rectangle 170"/>
            <p:cNvSpPr>
              <a:spLocks noChangeArrowheads="1"/>
            </p:cNvSpPr>
            <p:nvPr/>
          </p:nvSpPr>
          <p:spPr bwMode="auto">
            <a:xfrm>
              <a:off x="5062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454" name="Group 105"/>
          <p:cNvGrpSpPr>
            <a:grpSpLocks/>
          </p:cNvGrpSpPr>
          <p:nvPr/>
        </p:nvGrpSpPr>
        <p:grpSpPr bwMode="auto">
          <a:xfrm>
            <a:off x="8178800" y="2836863"/>
            <a:ext cx="433388" cy="715962"/>
            <a:chOff x="4140" y="429"/>
            <a:chExt cx="1425" cy="2396"/>
          </a:xfrm>
        </p:grpSpPr>
        <p:sp>
          <p:nvSpPr>
            <p:cNvPr id="104516" name="Freeform 10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17" name="Rectangle 107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18" name="Freeform 10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19" name="Freeform 10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20" name="Rectangle 110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521" name="Group 11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4546" name="AutoShape 11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7" name="AutoShape 113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22" name="Rectangle 114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523" name="Group 11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4544" name="AutoShape 116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5" name="AutoShape 117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24" name="Rectangle 118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25" name="Rectangle 119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526" name="Group 12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542" name="AutoShape 121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3" name="AutoShape 122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27" name="Freeform 12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528" name="Group 12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540" name="AutoShape 12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1" name="AutoShape 126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29" name="Rectangle 127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30" name="Freeform 12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31" name="Freeform 12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32" name="Oval 130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33" name="Freeform 13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34" name="AutoShape 132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35" name="AutoShape 133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36" name="Oval 134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37" name="Oval 135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04538" name="Oval 136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39" name="Rectangle 137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456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34951"/>
            <a:ext cx="7591425" cy="60325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Web caches (proxy server)</a:t>
            </a:r>
            <a:endParaRPr lang="en-US" dirty="0">
              <a:latin typeface="Gill Sans MT" charset="0"/>
            </a:endParaRPr>
          </a:p>
        </p:txBody>
      </p:sp>
      <p:sp>
        <p:nvSpPr>
          <p:cNvPr id="1044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6075" y="1957388"/>
            <a:ext cx="3767138" cy="3762375"/>
          </a:xfrm>
        </p:spPr>
        <p:txBody>
          <a:bodyPr/>
          <a:lstStyle/>
          <a:p>
            <a:pPr marL="233363" indent="-233363"/>
            <a:r>
              <a:rPr lang="en-US" sz="2400">
                <a:latin typeface="Gill Sans MT" charset="0"/>
              </a:rPr>
              <a:t>user sets browser: Web accesses via  cache</a:t>
            </a:r>
          </a:p>
          <a:p>
            <a:pPr marL="233363" indent="-233363"/>
            <a:r>
              <a:rPr lang="en-US" sz="2400">
                <a:latin typeface="Gill Sans MT" charset="0"/>
              </a:rPr>
              <a:t>browser sends all HTTP requests to cache</a:t>
            </a:r>
          </a:p>
          <a:p>
            <a:pPr marL="685800" lvl="1" indent="-228600"/>
            <a:r>
              <a:rPr lang="en-US">
                <a:latin typeface="Gill Sans MT" charset="0"/>
              </a:rPr>
              <a:t>object in cache: cache returns object </a:t>
            </a:r>
          </a:p>
          <a:p>
            <a:pPr marL="685800" lvl="1" indent="-228600"/>
            <a:r>
              <a:rPr lang="en-US">
                <a:latin typeface="Gill Sans MT" charset="0"/>
              </a:rPr>
              <a:t>else cache requests object from origin server, then returns object to client</a:t>
            </a:r>
          </a:p>
        </p:txBody>
      </p:sp>
      <p:sp>
        <p:nvSpPr>
          <p:cNvPr id="104458" name="Rectangle 4"/>
          <p:cNvSpPr>
            <a:spLocks noChangeArrowheads="1"/>
          </p:cNvSpPr>
          <p:nvPr/>
        </p:nvSpPr>
        <p:spPr bwMode="auto">
          <a:xfrm>
            <a:off x="393700" y="1265238"/>
            <a:ext cx="87503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goal:</a:t>
            </a:r>
            <a:r>
              <a:rPr lang="en-US" sz="2800">
                <a:latin typeface="Gill Sans MT" charset="0"/>
              </a:rPr>
              <a:t> satisfy client request without involving origin server</a:t>
            </a:r>
          </a:p>
        </p:txBody>
      </p:sp>
      <p:sp>
        <p:nvSpPr>
          <p:cNvPr id="104459" name="Text Box 6"/>
          <p:cNvSpPr txBox="1">
            <a:spLocks noChangeArrowheads="1"/>
          </p:cNvSpPr>
          <p:nvPr/>
        </p:nvSpPr>
        <p:spPr bwMode="auto">
          <a:xfrm>
            <a:off x="4171950" y="336867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 sz="2400"/>
          </a:p>
        </p:txBody>
      </p:sp>
      <p:sp>
        <p:nvSpPr>
          <p:cNvPr id="104460" name="Text Box 8"/>
          <p:cNvSpPr txBox="1">
            <a:spLocks noChangeArrowheads="1"/>
          </p:cNvSpPr>
          <p:nvPr/>
        </p:nvSpPr>
        <p:spPr bwMode="auto">
          <a:xfrm>
            <a:off x="5957888" y="2774950"/>
            <a:ext cx="88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proxy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server</a:t>
            </a:r>
            <a:endParaRPr lang="en-US" sz="2400"/>
          </a:p>
        </p:txBody>
      </p:sp>
      <p:sp>
        <p:nvSpPr>
          <p:cNvPr id="104461" name="Text Box 21"/>
          <p:cNvSpPr txBox="1">
            <a:spLocks noChangeArrowheads="1"/>
          </p:cNvSpPr>
          <p:nvPr/>
        </p:nvSpPr>
        <p:spPr bwMode="auto">
          <a:xfrm>
            <a:off x="4294188" y="53403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 sz="2400"/>
          </a:p>
        </p:txBody>
      </p:sp>
      <p:grpSp>
        <p:nvGrpSpPr>
          <p:cNvPr id="14" name="Group 53"/>
          <p:cNvGrpSpPr>
            <a:grpSpLocks/>
          </p:cNvGrpSpPr>
          <p:nvPr/>
        </p:nvGrpSpPr>
        <p:grpSpPr bwMode="auto">
          <a:xfrm>
            <a:off x="4597400" y="4095750"/>
            <a:ext cx="1563688" cy="760413"/>
            <a:chOff x="2896" y="2580"/>
            <a:chExt cx="985" cy="479"/>
          </a:xfrm>
        </p:grpSpPr>
        <p:sp>
          <p:nvSpPr>
            <p:cNvPr id="104514" name="Line 19"/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15" name="Text Box 23"/>
            <p:cNvSpPr txBox="1">
              <a:spLocks noChangeArrowheads="1"/>
            </p:cNvSpPr>
            <p:nvPr/>
          </p:nvSpPr>
          <p:spPr bwMode="auto">
            <a:xfrm rot="-1692639">
              <a:off x="2896" y="264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5" name="Group 54"/>
          <p:cNvGrpSpPr>
            <a:grpSpLocks/>
          </p:cNvGrpSpPr>
          <p:nvPr/>
        </p:nvGrpSpPr>
        <p:grpSpPr bwMode="auto">
          <a:xfrm>
            <a:off x="4781550" y="4183063"/>
            <a:ext cx="1604963" cy="785812"/>
            <a:chOff x="3012" y="2635"/>
            <a:chExt cx="1011" cy="495"/>
          </a:xfrm>
        </p:grpSpPr>
        <p:sp>
          <p:nvSpPr>
            <p:cNvPr id="104512" name="Line 20"/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13" name="Text Box 25"/>
            <p:cNvSpPr txBox="1">
              <a:spLocks noChangeArrowheads="1"/>
            </p:cNvSpPr>
            <p:nvPr/>
          </p:nvSpPr>
          <p:spPr bwMode="auto">
            <a:xfrm rot="-1737783">
              <a:off x="3012" y="2847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4765675" y="3124200"/>
            <a:ext cx="3251200" cy="730250"/>
            <a:chOff x="3002" y="1979"/>
            <a:chExt cx="2048" cy="460"/>
          </a:xfrm>
        </p:grpSpPr>
        <p:sp>
          <p:nvSpPr>
            <p:cNvPr id="104509" name="Freeform 18"/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10" name="Text Box 22"/>
            <p:cNvSpPr txBox="1">
              <a:spLocks noChangeArrowheads="1"/>
            </p:cNvSpPr>
            <p:nvPr/>
          </p:nvSpPr>
          <p:spPr bwMode="auto">
            <a:xfrm rot="1422049">
              <a:off x="3083" y="200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104511" name="Text Box 45"/>
            <p:cNvSpPr txBox="1">
              <a:spLocks noChangeArrowheads="1"/>
            </p:cNvSpPr>
            <p:nvPr/>
          </p:nvSpPr>
          <p:spPr bwMode="auto">
            <a:xfrm rot="-1419968">
              <a:off x="4114" y="201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sp>
        <p:nvSpPr>
          <p:cNvPr id="104465" name="Text Box 47"/>
          <p:cNvSpPr txBox="1">
            <a:spLocks noChangeArrowheads="1"/>
          </p:cNvSpPr>
          <p:nvPr/>
        </p:nvSpPr>
        <p:spPr bwMode="auto">
          <a:xfrm>
            <a:off x="7999413" y="542131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104466" name="Text Box 48"/>
          <p:cNvSpPr txBox="1">
            <a:spLocks noChangeArrowheads="1"/>
          </p:cNvSpPr>
          <p:nvPr/>
        </p:nvSpPr>
        <p:spPr bwMode="auto">
          <a:xfrm>
            <a:off x="8016875" y="348456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104467" name="Rectangle 55"/>
          <p:cNvSpPr>
            <a:spLocks noChangeArrowheads="1"/>
          </p:cNvSpPr>
          <p:nvPr/>
        </p:nvSpPr>
        <p:spPr bwMode="auto">
          <a:xfrm>
            <a:off x="6946900" y="4349750"/>
            <a:ext cx="406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pic>
        <p:nvPicPr>
          <p:cNvPr id="104468" name="Picture 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3" y="26320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60"/>
          <p:cNvGrpSpPr>
            <a:grpSpLocks/>
          </p:cNvGrpSpPr>
          <p:nvPr/>
        </p:nvGrpSpPr>
        <p:grpSpPr bwMode="auto">
          <a:xfrm>
            <a:off x="3992563" y="2671763"/>
            <a:ext cx="4178300" cy="1814512"/>
            <a:chOff x="2515" y="1687"/>
            <a:chExt cx="2632" cy="1143"/>
          </a:xfrm>
        </p:grpSpPr>
        <p:sp>
          <p:nvSpPr>
            <p:cNvPr id="104504" name="Freeform 44"/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5" name="Text Box 24"/>
            <p:cNvSpPr txBox="1">
              <a:spLocks noChangeArrowheads="1"/>
            </p:cNvSpPr>
            <p:nvPr/>
          </p:nvSpPr>
          <p:spPr bwMode="auto">
            <a:xfrm rot="1411598">
              <a:off x="2906" y="2244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104506" name="Text Box 46"/>
            <p:cNvSpPr txBox="1">
              <a:spLocks noChangeArrowheads="1"/>
            </p:cNvSpPr>
            <p:nvPr/>
          </p:nvSpPr>
          <p:spPr bwMode="auto">
            <a:xfrm rot="-1415789">
              <a:off x="4136" y="2232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pic>
          <p:nvPicPr>
            <p:cNvPr id="104507" name="Picture 5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08" name="Picture 5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1069" name="Picture 6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46132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4471" name="Group 69"/>
          <p:cNvGrpSpPr>
            <a:grpSpLocks/>
          </p:cNvGrpSpPr>
          <p:nvPr/>
        </p:nvGrpSpPr>
        <p:grpSpPr bwMode="auto">
          <a:xfrm>
            <a:off x="8112125" y="4764088"/>
            <a:ext cx="433388" cy="715962"/>
            <a:chOff x="4140" y="429"/>
            <a:chExt cx="1425" cy="2396"/>
          </a:xfrm>
        </p:grpSpPr>
        <p:sp>
          <p:nvSpPr>
            <p:cNvPr id="104472" name="Freeform 7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73" name="Rectangle 71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4" name="Freeform 7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75" name="Freeform 7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76" name="Rectangle 74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477" name="Group 7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4502" name="AutoShape 76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03" name="AutoShape 77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478" name="Rectangle 78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479" name="Group 7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4500" name="AutoShape 80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01" name="AutoShape 81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480" name="Rectangle 82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81" name="Rectangle 83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482" name="Group 8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498" name="AutoShape 85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99" name="AutoShape 86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483" name="Freeform 8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484" name="Group 8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496" name="AutoShape 89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97" name="AutoShape 90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485" name="Rectangle 91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86" name="Freeform 9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7" name="Freeform 9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8" name="Oval 94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89" name="Freeform 9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0" name="AutoShape 96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1" name="AutoShape 97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2" name="Oval 98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3" name="Oval 99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04494" name="Oval 100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5" name="Rectangle 101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EFDC-CD36-7044-8AF6-1405FACB62E2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05400" y="5410200"/>
            <a:ext cx="25076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FF"/>
                </a:solidFill>
              </a:rPr>
              <a:t>Why:</a:t>
            </a:r>
          </a:p>
          <a:p>
            <a:r>
              <a:rPr lang="en-US" sz="2000" dirty="0" smtClean="0">
                <a:solidFill>
                  <a:srgbClr val="FF00FF"/>
                </a:solidFill>
              </a:rPr>
              <a:t>Time, Traffic, Monitor</a:t>
            </a:r>
            <a:endParaRPr lang="en-US" sz="2000" dirty="0">
              <a:solidFill>
                <a:srgbClr val="FF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73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142162" cy="98425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More about Web caching</a:t>
            </a:r>
          </a:p>
        </p:txBody>
      </p:sp>
      <p:sp>
        <p:nvSpPr>
          <p:cNvPr id="1065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cache acts as both client and server</a:t>
            </a:r>
          </a:p>
          <a:p>
            <a:pPr lvl="1"/>
            <a:r>
              <a:rPr lang="en-US" sz="2000">
                <a:latin typeface="Gill Sans MT" charset="0"/>
              </a:rPr>
              <a:t>server for original requesting client</a:t>
            </a:r>
          </a:p>
          <a:p>
            <a:pPr lvl="1"/>
            <a:r>
              <a:rPr lang="en-US" sz="2000">
                <a:latin typeface="Gill Sans MT" charset="0"/>
              </a:rPr>
              <a:t>client to origin server</a:t>
            </a:r>
          </a:p>
          <a:p>
            <a:r>
              <a:rPr lang="en-US">
                <a:latin typeface="Gill Sans MT" charset="0"/>
              </a:rPr>
              <a:t>typically cache is installed by ISP (university, company, residential ISP)</a:t>
            </a:r>
          </a:p>
        </p:txBody>
      </p:sp>
      <p:sp>
        <p:nvSpPr>
          <p:cNvPr id="1065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371600"/>
            <a:ext cx="415925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why Web caching?</a:t>
            </a:r>
          </a:p>
          <a:p>
            <a:r>
              <a:rPr lang="en-US" dirty="0">
                <a:latin typeface="Gill Sans MT" charset="0"/>
              </a:rPr>
              <a:t>reduce response time for client request</a:t>
            </a:r>
          </a:p>
          <a:p>
            <a:r>
              <a:rPr lang="en-US" dirty="0">
                <a:latin typeface="Gill Sans MT" charset="0"/>
              </a:rPr>
              <a:t>reduce traffic on an institution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access link</a:t>
            </a:r>
          </a:p>
          <a:p>
            <a:r>
              <a:rPr lang="en-US" dirty="0">
                <a:latin typeface="Gill Sans MT" charset="0"/>
              </a:rPr>
              <a:t>Internet dense with caches: enables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poor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content providers to effectively deliver content (so too does P2P file sharing)</a:t>
            </a:r>
            <a:endParaRPr lang="en-US" dirty="0">
              <a:latin typeface="Gill Sans MT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722-0B2E-F740-8715-6D4BB61941C3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38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193675"/>
            <a:ext cx="7962900" cy="739775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Conditional GET </a:t>
            </a:r>
            <a:endParaRPr lang="en-US">
              <a:latin typeface="Gill Sans MT" charset="0"/>
            </a:endParaRPr>
          </a:p>
        </p:txBody>
      </p:sp>
      <p:sp>
        <p:nvSpPr>
          <p:cNvPr id="1167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3743325" cy="5132388"/>
          </a:xfrm>
        </p:spPr>
        <p:txBody>
          <a:bodyPr/>
          <a:lstStyle/>
          <a:p>
            <a:r>
              <a:rPr lang="en-US" sz="1800" i="1" dirty="0">
                <a:solidFill>
                  <a:srgbClr val="CC0000"/>
                </a:solidFill>
                <a:latin typeface="Gill Sans MT" charset="0"/>
              </a:rPr>
              <a:t>Goal:</a:t>
            </a:r>
            <a:r>
              <a:rPr lang="en-US" sz="1800" dirty="0">
                <a:latin typeface="Gill Sans MT" charset="0"/>
              </a:rPr>
              <a:t> don</a:t>
            </a:r>
            <a:r>
              <a:rPr lang="ja-JP" altLang="en-US" sz="1800" dirty="0">
                <a:latin typeface="Gill Sans MT" charset="0"/>
              </a:rPr>
              <a:t>’</a:t>
            </a:r>
            <a:r>
              <a:rPr lang="en-US" altLang="ja-JP" sz="1800" dirty="0">
                <a:latin typeface="Gill Sans MT" charset="0"/>
              </a:rPr>
              <a:t>t send object if cache has up-to-date cached version</a:t>
            </a:r>
          </a:p>
          <a:p>
            <a:pPr lvl="1"/>
            <a:r>
              <a:rPr lang="en-US" sz="1800" dirty="0">
                <a:latin typeface="Gill Sans MT" charset="0"/>
              </a:rPr>
              <a:t>no object transmission delay</a:t>
            </a:r>
          </a:p>
          <a:p>
            <a:pPr lvl="1"/>
            <a:r>
              <a:rPr lang="en-US" sz="1800" dirty="0">
                <a:latin typeface="Gill Sans MT" charset="0"/>
              </a:rPr>
              <a:t>lower link utilization</a:t>
            </a:r>
          </a:p>
          <a:p>
            <a:r>
              <a:rPr lang="en-US" sz="1800" i="1" dirty="0">
                <a:solidFill>
                  <a:srgbClr val="000090"/>
                </a:solidFill>
                <a:latin typeface="Gill Sans MT" charset="0"/>
              </a:rPr>
              <a:t>cache:</a:t>
            </a:r>
            <a:r>
              <a:rPr lang="en-US" sz="1800" dirty="0">
                <a:solidFill>
                  <a:srgbClr val="000090"/>
                </a:solidFill>
                <a:latin typeface="Gill Sans MT" charset="0"/>
              </a:rPr>
              <a:t> </a:t>
            </a:r>
            <a:r>
              <a:rPr lang="en-US" sz="1800" dirty="0">
                <a:latin typeface="Gill Sans MT" charset="0"/>
              </a:rPr>
              <a:t>specify date of cached copy in HTTP request</a:t>
            </a:r>
          </a:p>
          <a:p>
            <a:pPr lvl="1">
              <a:buFont typeface="Wingdings" charset="0"/>
              <a:buNone/>
            </a:pPr>
            <a:r>
              <a:rPr lang="en-US" sz="1800" b="1" dirty="0">
                <a:latin typeface="Courier New" charset="0"/>
              </a:rPr>
              <a:t>If-modified-since: &lt;date&gt;</a:t>
            </a:r>
          </a:p>
          <a:p>
            <a:r>
              <a:rPr lang="en-US" sz="1800" i="1" dirty="0">
                <a:solidFill>
                  <a:srgbClr val="000090"/>
                </a:solidFill>
                <a:latin typeface="Gill Sans MT" charset="0"/>
              </a:rPr>
              <a:t>server:</a:t>
            </a:r>
            <a:r>
              <a:rPr lang="en-US" sz="1800" dirty="0">
                <a:solidFill>
                  <a:srgbClr val="000090"/>
                </a:solidFill>
                <a:latin typeface="Gill Sans MT" charset="0"/>
              </a:rPr>
              <a:t> </a:t>
            </a:r>
            <a:r>
              <a:rPr lang="en-US" sz="1800" dirty="0">
                <a:latin typeface="Gill Sans MT" charset="0"/>
              </a:rPr>
              <a:t>response contains no object if cached copy is up-to-date: </a:t>
            </a:r>
          </a:p>
          <a:p>
            <a:pPr lvl="1">
              <a:buFont typeface="Wingdings" charset="0"/>
              <a:buNone/>
            </a:pPr>
            <a:r>
              <a:rPr lang="en-US" sz="1800" b="1" dirty="0">
                <a:latin typeface="Courier New" charset="0"/>
              </a:rPr>
              <a:t>HTTP/1.0 304 Not Modified</a:t>
            </a:r>
            <a:endParaRPr lang="en-US" sz="1800" dirty="0">
              <a:latin typeface="Gill Sans MT" charset="0"/>
            </a:endParaRPr>
          </a:p>
        </p:txBody>
      </p:sp>
      <p:sp>
        <p:nvSpPr>
          <p:cNvPr id="67590" name="Line 4"/>
          <p:cNvSpPr>
            <a:spLocks noChangeShapeType="1"/>
          </p:cNvSpPr>
          <p:nvPr/>
        </p:nvSpPr>
        <p:spPr bwMode="auto">
          <a:xfrm>
            <a:off x="4521200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4827588" y="1998663"/>
            <a:ext cx="2681287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If-modified-since: &lt;date&gt;</a:t>
            </a:r>
            <a:endParaRPr lang="en-US" b="1"/>
          </a:p>
        </p:txBody>
      </p:sp>
      <p:sp>
        <p:nvSpPr>
          <p:cNvPr id="67594" name="Line 9"/>
          <p:cNvSpPr>
            <a:spLocks noChangeShapeType="1"/>
          </p:cNvSpPr>
          <p:nvPr/>
        </p:nvSpPr>
        <p:spPr bwMode="auto">
          <a:xfrm flipH="1">
            <a:off x="4540250" y="28606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808538" y="2854325"/>
            <a:ext cx="2643187" cy="865188"/>
            <a:chOff x="2698" y="2036"/>
            <a:chExt cx="1665" cy="545"/>
          </a:xfrm>
        </p:grpSpPr>
        <p:sp>
          <p:nvSpPr>
            <p:cNvPr id="116791" name="Rectangle 10"/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16792" name="Text Box 11"/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HTTP response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/>
                <a:t>HTTP/1.0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/>
                <a:t>304 Not Modified</a:t>
              </a:r>
              <a:endParaRPr lang="en-US" b="1"/>
            </a:p>
          </p:txBody>
        </p:sp>
      </p:grpSp>
      <p:sp>
        <p:nvSpPr>
          <p:cNvPr id="67596" name="Text Box 28"/>
          <p:cNvSpPr txBox="1">
            <a:spLocks noChangeArrowheads="1"/>
          </p:cNvSpPr>
          <p:nvPr/>
        </p:nvSpPr>
        <p:spPr bwMode="auto">
          <a:xfrm>
            <a:off x="7905750" y="2149475"/>
            <a:ext cx="104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not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before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67597" name="Line 31"/>
          <p:cNvSpPr>
            <a:spLocks noChangeShapeType="1"/>
          </p:cNvSpPr>
          <p:nvPr/>
        </p:nvSpPr>
        <p:spPr bwMode="auto">
          <a:xfrm>
            <a:off x="4278313" y="4079875"/>
            <a:ext cx="3905250" cy="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32"/>
          <p:cNvSpPr>
            <a:spLocks noChangeShapeType="1"/>
          </p:cNvSpPr>
          <p:nvPr/>
        </p:nvSpPr>
        <p:spPr bwMode="auto">
          <a:xfrm>
            <a:off x="4587875" y="46783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Text Box 34"/>
          <p:cNvSpPr txBox="1">
            <a:spLocks noChangeArrowheads="1"/>
          </p:cNvSpPr>
          <p:nvPr/>
        </p:nvSpPr>
        <p:spPr bwMode="auto">
          <a:xfrm>
            <a:off x="4832350" y="4562475"/>
            <a:ext cx="2681288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If-modified-since: &lt;date&gt;</a:t>
            </a:r>
            <a:endParaRPr lang="en-US" b="1"/>
          </a:p>
        </p:txBody>
      </p:sp>
      <p:sp>
        <p:nvSpPr>
          <p:cNvPr id="67600" name="Line 35"/>
          <p:cNvSpPr>
            <a:spLocks noChangeShapeType="1"/>
          </p:cNvSpPr>
          <p:nvPr/>
        </p:nvSpPr>
        <p:spPr bwMode="auto">
          <a:xfrm flipH="1">
            <a:off x="4606925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Text Box 38"/>
          <p:cNvSpPr txBox="1">
            <a:spLocks noChangeArrowheads="1"/>
          </p:cNvSpPr>
          <p:nvPr/>
        </p:nvSpPr>
        <p:spPr bwMode="auto">
          <a:xfrm>
            <a:off x="4851400" y="5402263"/>
            <a:ext cx="2643188" cy="925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response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HTTP/1.0 200 OK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&lt;data&gt;</a:t>
            </a:r>
          </a:p>
        </p:txBody>
      </p:sp>
      <p:sp>
        <p:nvSpPr>
          <p:cNvPr id="67602" name="Text Box 39"/>
          <p:cNvSpPr txBox="1">
            <a:spLocks noChangeArrowheads="1"/>
          </p:cNvSpPr>
          <p:nvPr/>
        </p:nvSpPr>
        <p:spPr bwMode="auto">
          <a:xfrm>
            <a:off x="7985125" y="4808538"/>
            <a:ext cx="1047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after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116752" name="Text Box 5"/>
          <p:cNvSpPr txBox="1">
            <a:spLocks noChangeArrowheads="1"/>
          </p:cNvSpPr>
          <p:nvPr/>
        </p:nvSpPr>
        <p:spPr bwMode="auto">
          <a:xfrm>
            <a:off x="3797300" y="10620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116753" name="Text Box 6"/>
          <p:cNvSpPr txBox="1">
            <a:spLocks noChangeArrowheads="1"/>
          </p:cNvSpPr>
          <p:nvPr/>
        </p:nvSpPr>
        <p:spPr bwMode="auto">
          <a:xfrm>
            <a:off x="7483475" y="10572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server</a:t>
            </a:r>
          </a:p>
        </p:txBody>
      </p:sp>
      <p:grpSp>
        <p:nvGrpSpPr>
          <p:cNvPr id="116755" name="Group 34"/>
          <p:cNvGrpSpPr>
            <a:grpSpLocks/>
          </p:cNvGrpSpPr>
          <p:nvPr/>
        </p:nvGrpSpPr>
        <p:grpSpPr bwMode="auto">
          <a:xfrm>
            <a:off x="7073900" y="977900"/>
            <a:ext cx="422275" cy="685800"/>
            <a:chOff x="4140" y="429"/>
            <a:chExt cx="1425" cy="2396"/>
          </a:xfrm>
        </p:grpSpPr>
        <p:sp>
          <p:nvSpPr>
            <p:cNvPr id="116759" name="Freeform 3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60" name="Rectangle 36"/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61" name="Freeform 3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62" name="Freeform 3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63" name="Rectangle 39"/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6764" name="Group 4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6789" name="AutoShape 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90" name="AutoShape 42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765" name="Rectangle 43"/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6766" name="Group 4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6787" name="AutoShape 45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88" name="AutoShape 46"/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767" name="Rectangle 47"/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68" name="Rectangle 48"/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6769" name="Group 4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6785" name="AutoShape 5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86" name="AutoShape 51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770" name="Freeform 5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6771" name="Group 5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6783" name="AutoShape 54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84" name="AutoShape 55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772" name="Rectangle 56"/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73" name="Freeform 5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74" name="Freeform 5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75" name="Oval 59"/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76" name="Freeform 6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77" name="AutoShape 61"/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78" name="AutoShape 62"/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79" name="Oval 63"/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80" name="Oval 64"/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16781" name="Oval 65"/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82" name="Rectangle 66"/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756" name="Group 67"/>
          <p:cNvGrpSpPr>
            <a:grpSpLocks/>
          </p:cNvGrpSpPr>
          <p:nvPr/>
        </p:nvGrpSpPr>
        <p:grpSpPr bwMode="auto">
          <a:xfrm>
            <a:off x="4373563" y="1022350"/>
            <a:ext cx="742950" cy="742950"/>
            <a:chOff x="-44" y="1473"/>
            <a:chExt cx="981" cy="1105"/>
          </a:xfrm>
        </p:grpSpPr>
        <p:pic>
          <p:nvPicPr>
            <p:cNvPr id="116757" name="Picture 6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758" name="Freeform 6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7814-FFA7-1742-A3C8-84B6C094F1CC}" type="datetime1">
              <a:rPr lang="en-US" smtClean="0"/>
              <a:t>9/10/18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33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 animBg="1"/>
      <p:bldP spid="67593" grpId="0" animBg="1"/>
      <p:bldP spid="67594" grpId="0" animBg="1"/>
      <p:bldP spid="67596" grpId="0"/>
      <p:bldP spid="67597" grpId="0" animBg="1"/>
      <p:bldP spid="67598" grpId="0" animBg="1"/>
      <p:bldP spid="67599" grpId="0" animBg="1"/>
      <p:bldP spid="67600" grpId="0" animBg="1"/>
      <p:bldP spid="67601" grpId="0" animBg="1"/>
      <p:bldP spid="676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01613"/>
            <a:ext cx="7772400" cy="892175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Web and HTTP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3200" i="1" dirty="0">
                <a:latin typeface="Gill Sans MT" charset="0"/>
              </a:rPr>
              <a:t>First, a review…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web page</a:t>
            </a:r>
            <a:r>
              <a:rPr lang="en-US" dirty="0">
                <a:latin typeface="Gill Sans MT" charset="0"/>
              </a:rPr>
              <a:t> consists of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objects</a:t>
            </a:r>
          </a:p>
          <a:p>
            <a:r>
              <a:rPr lang="en-US" dirty="0">
                <a:latin typeface="Gill Sans MT" charset="0"/>
              </a:rPr>
              <a:t>object can be HTML file, JPEG image, Java applet, audio file,…</a:t>
            </a:r>
          </a:p>
          <a:p>
            <a:r>
              <a:rPr lang="en-US" dirty="0">
                <a:latin typeface="Gill Sans MT" charset="0"/>
              </a:rPr>
              <a:t>web page consists of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base HTML-file</a:t>
            </a:r>
            <a:r>
              <a:rPr lang="en-US" dirty="0">
                <a:latin typeface="Gill Sans MT" charset="0"/>
              </a:rPr>
              <a:t> which includes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several referenced objects</a:t>
            </a:r>
          </a:p>
          <a:p>
            <a:r>
              <a:rPr lang="en-US" dirty="0">
                <a:latin typeface="Gill Sans MT" charset="0"/>
              </a:rPr>
              <a:t>each object is addressable by a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URL, </a:t>
            </a:r>
            <a:r>
              <a:rPr lang="en-US" dirty="0">
                <a:latin typeface="Gill Sans MT" charset="0"/>
              </a:rPr>
              <a:t>e.g.,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grpSp>
        <p:nvGrpSpPr>
          <p:cNvPr id="67589" name="Group 10"/>
          <p:cNvGrpSpPr>
            <a:grpSpLocks/>
          </p:cNvGrpSpPr>
          <p:nvPr/>
        </p:nvGrpSpPr>
        <p:grpSpPr bwMode="auto">
          <a:xfrm>
            <a:off x="1201738" y="4486275"/>
            <a:ext cx="6835775" cy="1144588"/>
            <a:chOff x="788" y="2955"/>
            <a:chExt cx="4306" cy="721"/>
          </a:xfrm>
        </p:grpSpPr>
        <p:sp>
          <p:nvSpPr>
            <p:cNvPr id="67591" name="Text Box 5"/>
            <p:cNvSpPr txBox="1">
              <a:spLocks noChangeArrowheads="1"/>
            </p:cNvSpPr>
            <p:nvPr/>
          </p:nvSpPr>
          <p:spPr bwMode="auto">
            <a:xfrm>
              <a:off x="788" y="2955"/>
              <a:ext cx="41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latin typeface="Courier New" charset="0"/>
                </a:rPr>
                <a:t>www.someschool.edu/someDept/pic.gif</a:t>
              </a:r>
            </a:p>
          </p:txBody>
        </p:sp>
        <p:sp>
          <p:nvSpPr>
            <p:cNvPr id="67592" name="AutoShape 6"/>
            <p:cNvSpPr>
              <a:spLocks/>
            </p:cNvSpPr>
            <p:nvPr/>
          </p:nvSpPr>
          <p:spPr bwMode="auto">
            <a:xfrm rot="-5400000">
              <a:off x="1821" y="2281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67593" name="AutoShape 7"/>
            <p:cNvSpPr>
              <a:spLocks/>
            </p:cNvSpPr>
            <p:nvPr/>
          </p:nvSpPr>
          <p:spPr bwMode="auto">
            <a:xfrm rot="-5400000">
              <a:off x="4024" y="2277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67594" name="Text Box 8"/>
            <p:cNvSpPr txBox="1">
              <a:spLocks noChangeArrowheads="1"/>
            </p:cNvSpPr>
            <p:nvPr/>
          </p:nvSpPr>
          <p:spPr bwMode="auto">
            <a:xfrm>
              <a:off x="1389" y="3388"/>
              <a:ext cx="10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/>
                <a:t>host name</a:t>
              </a:r>
            </a:p>
          </p:txBody>
        </p:sp>
        <p:sp>
          <p:nvSpPr>
            <p:cNvPr id="67595" name="Text Box 9"/>
            <p:cNvSpPr txBox="1">
              <a:spLocks noChangeArrowheads="1"/>
            </p:cNvSpPr>
            <p:nvPr/>
          </p:nvSpPr>
          <p:spPr bwMode="auto">
            <a:xfrm>
              <a:off x="3485" y="3338"/>
              <a:ext cx="10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/>
                <a:t>path</a:t>
              </a:r>
              <a:r>
                <a:rPr lang="en-US" sz="2400">
                  <a:latin typeface="Comic Sans MS" charset="0"/>
                </a:rPr>
                <a:t> </a:t>
              </a:r>
              <a:r>
                <a:rPr lang="en-US" sz="2400"/>
                <a:t>name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06EDB-1DD3-E644-8B82-FE0B862A74EE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8C46DE-A709-E44E-81D4-8F3BFFDC42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4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9563"/>
            <a:ext cx="7772400" cy="795337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HTTP overview</a:t>
            </a:r>
            <a:endParaRPr lang="en-US">
              <a:latin typeface="Gill Sans MT" charset="0"/>
            </a:endParaRP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89075"/>
            <a:ext cx="3810000" cy="4648200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HTTP: hypertext transfer protocol</a:t>
            </a:r>
          </a:p>
          <a:p>
            <a:pPr marL="233363" indent="-233363">
              <a:lnSpc>
                <a:spcPct val="75000"/>
              </a:lnSpc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Web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application layer protocol</a:t>
            </a:r>
          </a:p>
          <a:p>
            <a:pPr marL="233363" indent="-233363">
              <a:lnSpc>
                <a:spcPct val="75000"/>
              </a:lnSpc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client/server model</a:t>
            </a:r>
          </a:p>
          <a:p>
            <a:pPr marL="685800" lvl="1" indent="-228600">
              <a:lnSpc>
                <a:spcPct val="75000"/>
              </a:lnSpc>
              <a:buFont typeface="Arial"/>
              <a:buChar char="•"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client</a:t>
            </a:r>
            <a:r>
              <a:rPr lang="en-US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browser that requests, receives, (using HTTP protocol) and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displays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Web objects </a:t>
            </a:r>
          </a:p>
          <a:p>
            <a:pPr marL="685800" lvl="1" indent="-228600">
              <a:lnSpc>
                <a:spcPct val="75000"/>
              </a:lnSpc>
              <a:buFont typeface="Arial"/>
              <a:buChar char="•"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server:</a:t>
            </a:r>
            <a:r>
              <a:rPr lang="en-US" dirty="0">
                <a:latin typeface="Gill Sans MT" charset="0"/>
              </a:rPr>
              <a:t> Web server sends (using HTTP protocol) objects in response to requests</a:t>
            </a:r>
          </a:p>
          <a:p>
            <a:pPr>
              <a:lnSpc>
                <a:spcPct val="75000"/>
              </a:lnSpc>
              <a:buFont typeface="Wingdings" charset="0"/>
              <a:buNone/>
              <a:defRPr/>
            </a:pPr>
            <a:endParaRPr lang="en-US" sz="2400" dirty="0">
              <a:latin typeface="Gill Sans MT" charset="0"/>
            </a:endParaRPr>
          </a:p>
        </p:txBody>
      </p:sp>
      <p:sp>
        <p:nvSpPr>
          <p:cNvPr id="69637" name="Text Box 7"/>
          <p:cNvSpPr txBox="1">
            <a:spLocks noChangeArrowheads="1"/>
          </p:cNvSpPr>
          <p:nvPr/>
        </p:nvSpPr>
        <p:spPr bwMode="auto">
          <a:xfrm>
            <a:off x="4565650" y="2455863"/>
            <a:ext cx="1584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Firefox browser</a:t>
            </a:r>
            <a:endParaRPr lang="en-US" sz="2400"/>
          </a:p>
        </p:txBody>
      </p:sp>
      <p:sp>
        <p:nvSpPr>
          <p:cNvPr id="69638" name="Text Box 9"/>
          <p:cNvSpPr txBox="1">
            <a:spLocks noChangeArrowheads="1"/>
          </p:cNvSpPr>
          <p:nvPr/>
        </p:nvSpPr>
        <p:spPr bwMode="auto">
          <a:xfrm>
            <a:off x="7508875" y="3836988"/>
            <a:ext cx="1346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Apache Web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69639" name="Text Box 23"/>
          <p:cNvSpPr txBox="1">
            <a:spLocks noChangeArrowheads="1"/>
          </p:cNvSpPr>
          <p:nvPr/>
        </p:nvSpPr>
        <p:spPr bwMode="auto">
          <a:xfrm>
            <a:off x="4800600" y="5218113"/>
            <a:ext cx="1563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iPhone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Safari browser</a:t>
            </a:r>
            <a:endParaRPr lang="en-US" sz="2400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778500" y="2136775"/>
            <a:ext cx="2101850" cy="946150"/>
            <a:chOff x="3640" y="1346"/>
            <a:chExt cx="1324" cy="596"/>
          </a:xfrm>
        </p:grpSpPr>
        <p:sp>
          <p:nvSpPr>
            <p:cNvPr id="69688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9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889625" y="2344738"/>
            <a:ext cx="1971675" cy="904875"/>
            <a:chOff x="4141" y="394"/>
            <a:chExt cx="1242" cy="570"/>
          </a:xfrm>
        </p:grpSpPr>
        <p:sp>
          <p:nvSpPr>
            <p:cNvPr id="69686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7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 rot="-3183056">
            <a:off x="5754688" y="3630613"/>
            <a:ext cx="2101850" cy="946150"/>
            <a:chOff x="3640" y="1346"/>
            <a:chExt cx="1324" cy="596"/>
          </a:xfrm>
        </p:grpSpPr>
        <p:sp>
          <p:nvSpPr>
            <p:cNvPr id="69684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5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 rot="-3264937">
            <a:off x="5800725" y="3870325"/>
            <a:ext cx="1971675" cy="904875"/>
            <a:chOff x="4141" y="394"/>
            <a:chExt cx="1242" cy="570"/>
          </a:xfrm>
        </p:grpSpPr>
        <p:sp>
          <p:nvSpPr>
            <p:cNvPr id="69682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3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pic>
        <p:nvPicPr>
          <p:cNvPr id="69645" name="Picture 43" descr="iphone_stylized_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286250"/>
            <a:ext cx="3825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9646" name="Group 44"/>
          <p:cNvGrpSpPr>
            <a:grpSpLocks/>
          </p:cNvGrpSpPr>
          <p:nvPr/>
        </p:nvGrpSpPr>
        <p:grpSpPr bwMode="auto">
          <a:xfrm>
            <a:off x="4757738" y="1468438"/>
            <a:ext cx="1066800" cy="1079500"/>
            <a:chOff x="-44" y="1473"/>
            <a:chExt cx="981" cy="1105"/>
          </a:xfrm>
        </p:grpSpPr>
        <p:pic>
          <p:nvPicPr>
            <p:cNvPr id="69680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81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9647" name="Group 47"/>
          <p:cNvGrpSpPr>
            <a:grpSpLocks/>
          </p:cNvGrpSpPr>
          <p:nvPr/>
        </p:nvGrpSpPr>
        <p:grpSpPr bwMode="auto">
          <a:xfrm>
            <a:off x="7878763" y="2633663"/>
            <a:ext cx="695325" cy="1282700"/>
            <a:chOff x="4140" y="429"/>
            <a:chExt cx="1425" cy="2396"/>
          </a:xfrm>
        </p:grpSpPr>
        <p:sp>
          <p:nvSpPr>
            <p:cNvPr id="69648" name="Freeform 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9" name="Rectangle 49"/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0" name="Freeform 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1" name="Freeform 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2" name="Rectangle 52"/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653" name="Group 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9678" name="AutoShape 54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9" name="AutoShape 55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54" name="Rectangle 56"/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655" name="Group 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9676" name="AutoShape 58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7" name="AutoShape 59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56" name="Rectangle 60"/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Rectangle 61"/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658" name="Group 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9674" name="AutoShape 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5" name="AutoShape 64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59" name="Freeform 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660" name="Group 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9672" name="AutoShape 6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3" name="AutoShape 68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61" name="Rectangle 69"/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Freeform 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63" name="Freeform 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64" name="Oval 72"/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5" name="Freeform 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66" name="AutoShape 74"/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AutoShape 75"/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8" name="Oval 76"/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9" name="Oval 77"/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69670" name="Oval 78"/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1" name="Rectangle 79"/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3934-032A-ED40-A366-D06DC68B6093}" type="datetime1">
              <a:rPr lang="en-US" smtClean="0"/>
              <a:t>9/10/18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35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7"/>
          <p:cNvSpPr>
            <a:spLocks noChangeArrowheads="1"/>
          </p:cNvSpPr>
          <p:nvPr/>
        </p:nvSpPr>
        <p:spPr bwMode="auto">
          <a:xfrm>
            <a:off x="4724400" y="3200400"/>
            <a:ext cx="4191000" cy="2971800"/>
          </a:xfrm>
          <a:prstGeom prst="rect">
            <a:avLst/>
          </a:prstGeom>
          <a:solidFill>
            <a:srgbClr val="FFFFFF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sp>
        <p:nvSpPr>
          <p:cNvPr id="71684" name="Rectangle 9"/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347663"/>
            <a:ext cx="7772400" cy="795337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HTTP overview (continued)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4276725" cy="47244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uses TCP: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client initiates TCP connection (creates socket) to server,  port 80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server accepts TCP connection from client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HTTP messages (application-layer protocol messages) exchanged between browser (HTTP client) and Web server (HTTP server)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TCP connection closed</a:t>
            </a:r>
            <a:endParaRPr lang="en-US" dirty="0">
              <a:latin typeface="Gill Sans MT" charset="0"/>
            </a:endParaRPr>
          </a:p>
        </p:txBody>
      </p:sp>
      <p:sp>
        <p:nvSpPr>
          <p:cNvPr id="8807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295400"/>
            <a:ext cx="3200400" cy="1447800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HTTP is </a:t>
            </a:r>
            <a:r>
              <a:rPr lang="ja-JP" altLang="en-US" i="1" dirty="0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 i="1" dirty="0">
                <a:solidFill>
                  <a:srgbClr val="CC0000"/>
                </a:solidFill>
                <a:latin typeface="Gill Sans MT" charset="0"/>
              </a:rPr>
              <a:t>stateless</a:t>
            </a:r>
            <a:r>
              <a:rPr lang="ja-JP" altLang="en-US" i="1" dirty="0">
                <a:solidFill>
                  <a:srgbClr val="CC0000"/>
                </a:solidFill>
                <a:latin typeface="Gill Sans MT" charset="0"/>
              </a:rPr>
              <a:t>”</a:t>
            </a:r>
            <a:endParaRPr lang="en-US" altLang="ja-JP" i="1" dirty="0">
              <a:solidFill>
                <a:srgbClr val="CC0000"/>
              </a:solidFill>
              <a:latin typeface="Gill Sans MT" charset="0"/>
            </a:endParaRPr>
          </a:p>
          <a:p>
            <a:pPr marL="233363" indent="-233363">
              <a:lnSpc>
                <a:spcPct val="75000"/>
              </a:lnSpc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server maintains no information about past client requests</a:t>
            </a:r>
          </a:p>
        </p:txBody>
      </p:sp>
      <p:sp>
        <p:nvSpPr>
          <p:cNvPr id="88072" name="Rectangle 6"/>
          <p:cNvSpPr>
            <a:spLocks noChangeArrowheads="1"/>
          </p:cNvSpPr>
          <p:nvPr/>
        </p:nvSpPr>
        <p:spPr bwMode="auto">
          <a:xfrm>
            <a:off x="4852988" y="3614738"/>
            <a:ext cx="37528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</a:rPr>
              <a:t>protocols that maintain </a:t>
            </a:r>
            <a:r>
              <a:rPr lang="ja-JP" altLang="en-US" sz="2400" dirty="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sz="2400" dirty="0">
                <a:solidFill>
                  <a:srgbClr val="000099"/>
                </a:solidFill>
                <a:latin typeface="Gill Sans MT" charset="0"/>
              </a:rPr>
              <a:t>state</a:t>
            </a:r>
            <a:r>
              <a:rPr lang="ja-JP" altLang="en-US" sz="2400" dirty="0">
                <a:solidFill>
                  <a:srgbClr val="000099"/>
                </a:solidFill>
                <a:latin typeface="Gill Sans MT" charset="0"/>
              </a:rPr>
              <a:t>”</a:t>
            </a:r>
            <a:r>
              <a:rPr lang="en-US" altLang="ja-JP" sz="2400" dirty="0">
                <a:solidFill>
                  <a:srgbClr val="000099"/>
                </a:solidFill>
                <a:latin typeface="Gill Sans MT" charset="0"/>
              </a:rPr>
              <a:t> are complex!</a:t>
            </a:r>
          </a:p>
          <a:p>
            <a:pPr marL="233363" indent="-233363">
              <a:lnSpc>
                <a:spcPct val="90000"/>
              </a:lnSpc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past history (state) must be maintained</a:t>
            </a:r>
          </a:p>
          <a:p>
            <a:pPr marL="233363" indent="-233363">
              <a:lnSpc>
                <a:spcPct val="90000"/>
              </a:lnSpc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if server/client crashes, their views of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state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may be inconsistent, must be reconciled</a:t>
            </a:r>
          </a:p>
          <a:p>
            <a:pPr marL="342900" indent="-342900">
              <a:buFont typeface="ZapfDingbats" charset="0"/>
              <a:buChar char="r"/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71689" name="Text Box 8"/>
          <p:cNvSpPr txBox="1">
            <a:spLocks noChangeArrowheads="1"/>
          </p:cNvSpPr>
          <p:nvPr/>
        </p:nvSpPr>
        <p:spPr bwMode="auto">
          <a:xfrm>
            <a:off x="7677150" y="3160713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aside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B1C8-6331-DB49-B92F-7855AE4DAB94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9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010400" cy="9144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HTTP connections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3810000" cy="4114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non-persistent HTTP</a:t>
            </a:r>
          </a:p>
          <a:p>
            <a:r>
              <a:rPr lang="en-US" dirty="0">
                <a:latin typeface="Gill Sans MT" charset="0"/>
              </a:rPr>
              <a:t>at most one object sent over TCP connection</a:t>
            </a:r>
          </a:p>
          <a:p>
            <a:pPr lvl="1"/>
            <a:r>
              <a:rPr lang="en-US" sz="2800" dirty="0">
                <a:latin typeface="Gill Sans MT" charset="0"/>
              </a:rPr>
              <a:t>connection then closed</a:t>
            </a:r>
          </a:p>
          <a:p>
            <a:r>
              <a:rPr lang="en-US" dirty="0">
                <a:latin typeface="Gill Sans MT" charset="0"/>
              </a:rPr>
              <a:t>downloading multiple objects required multiple connections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sp>
        <p:nvSpPr>
          <p:cNvPr id="7373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371600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persistent HTTP</a:t>
            </a:r>
          </a:p>
          <a:p>
            <a:r>
              <a:rPr lang="en-US" dirty="0">
                <a:latin typeface="Gill Sans MT" charset="0"/>
              </a:rPr>
              <a:t>multiple objects can be sent over single TCP connection between client, server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21B5-8BC1-784B-9791-8DCCC7DEBBEA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46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Line 11"/>
          <p:cNvSpPr>
            <a:spLocks noChangeShapeType="1"/>
          </p:cNvSpPr>
          <p:nvPr/>
        </p:nvSpPr>
        <p:spPr bwMode="auto">
          <a:xfrm>
            <a:off x="476250" y="2095500"/>
            <a:ext cx="0" cy="449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1" name="Rectangle 13"/>
          <p:cNvSpPr>
            <a:spLocks noChangeArrowheads="1"/>
          </p:cNvSpPr>
          <p:nvPr/>
        </p:nvSpPr>
        <p:spPr bwMode="auto">
          <a:xfrm>
            <a:off x="238125" y="6019800"/>
            <a:ext cx="657225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"/>
            <a:ext cx="7467600" cy="8382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Non-persistent HTTP</a:t>
            </a:r>
            <a:endParaRPr lang="en-US">
              <a:latin typeface="Gill Sans MT" charset="0"/>
            </a:endParaRPr>
          </a:p>
        </p:txBody>
      </p:sp>
      <p:sp>
        <p:nvSpPr>
          <p:cNvPr id="757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90600"/>
            <a:ext cx="7942262" cy="4667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suppose user enters URL:</a:t>
            </a:r>
          </a:p>
        </p:txBody>
      </p:sp>
      <p:sp>
        <p:nvSpPr>
          <p:cNvPr id="532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905000"/>
            <a:ext cx="3943350" cy="1905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000" dirty="0">
                <a:solidFill>
                  <a:srgbClr val="CC0000"/>
                </a:solidFill>
                <a:latin typeface="Gill Sans MT" charset="0"/>
              </a:rPr>
              <a:t>1a</a:t>
            </a:r>
            <a:r>
              <a:rPr lang="en-US" sz="1800" dirty="0">
                <a:solidFill>
                  <a:srgbClr val="FF0000"/>
                </a:solidFill>
                <a:latin typeface="Gill Sans MT" charset="0"/>
              </a:rPr>
              <a:t>.</a:t>
            </a:r>
            <a:r>
              <a:rPr lang="en-US" sz="1800" dirty="0">
                <a:latin typeface="Gill Sans MT" charset="0"/>
              </a:rPr>
              <a:t> HTTP client initiates TCP connection to HTTP server (process) at </a:t>
            </a:r>
            <a:r>
              <a:rPr lang="en-US" sz="1800" dirty="0" err="1">
                <a:latin typeface="Gill Sans MT" charset="0"/>
              </a:rPr>
              <a:t>www.someSchool.edu</a:t>
            </a:r>
            <a:r>
              <a:rPr lang="en-US" sz="1800" dirty="0">
                <a:latin typeface="Gill Sans MT" charset="0"/>
              </a:rPr>
              <a:t> on port 80</a:t>
            </a:r>
          </a:p>
        </p:txBody>
      </p:sp>
      <p:sp>
        <p:nvSpPr>
          <p:cNvPr id="53257" name="Rectangle 5"/>
          <p:cNvSpPr>
            <a:spLocks noChangeArrowheads="1"/>
          </p:cNvSpPr>
          <p:nvPr/>
        </p:nvSpPr>
        <p:spPr bwMode="auto">
          <a:xfrm>
            <a:off x="304800" y="3200400"/>
            <a:ext cx="3810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000" dirty="0">
                <a:solidFill>
                  <a:srgbClr val="CC0000"/>
                </a:solidFill>
                <a:latin typeface="Gill Sans MT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Gill Sans MT" charset="0"/>
              </a:rPr>
              <a:t>.</a:t>
            </a:r>
            <a:r>
              <a:rPr lang="en-US" sz="2000" dirty="0">
                <a:latin typeface="Gill Sans MT" charset="0"/>
              </a:rPr>
              <a:t> </a:t>
            </a:r>
            <a:r>
              <a:rPr lang="en-US" sz="1800" dirty="0">
                <a:latin typeface="Gill Sans MT" charset="0"/>
              </a:rPr>
              <a:t>HTTP client sends HTTP </a:t>
            </a:r>
            <a:r>
              <a:rPr lang="en-US" sz="1800" i="1" dirty="0">
                <a:solidFill>
                  <a:srgbClr val="000099"/>
                </a:solidFill>
                <a:latin typeface="Gill Sans MT" charset="0"/>
              </a:rPr>
              <a:t>request message</a:t>
            </a:r>
            <a:r>
              <a:rPr lang="en-US" sz="1800" dirty="0">
                <a:latin typeface="Gill Sans MT" charset="0"/>
              </a:rPr>
              <a:t> (containing URL) into TCP connection socket. Message indicates that client wants object </a:t>
            </a:r>
            <a:r>
              <a:rPr lang="en-US" sz="1800" dirty="0" err="1">
                <a:latin typeface="Gill Sans MT" charset="0"/>
              </a:rPr>
              <a:t>someDepartment</a:t>
            </a:r>
            <a:r>
              <a:rPr lang="en-US" sz="1800" dirty="0">
                <a:latin typeface="Gill Sans MT" charset="0"/>
              </a:rPr>
              <a:t>/</a:t>
            </a:r>
            <a:r>
              <a:rPr lang="en-US" sz="1800" dirty="0" err="1">
                <a:latin typeface="Gill Sans MT" charset="0"/>
              </a:rPr>
              <a:t>home.index</a:t>
            </a:r>
            <a:endParaRPr lang="en-US" sz="1800" dirty="0">
              <a:latin typeface="Gill Sans MT" charset="0"/>
            </a:endParaRPr>
          </a:p>
        </p:txBody>
      </p:sp>
      <p:sp>
        <p:nvSpPr>
          <p:cNvPr id="53258" name="Rectangle 6"/>
          <p:cNvSpPr>
            <a:spLocks noChangeArrowheads="1"/>
          </p:cNvSpPr>
          <p:nvPr/>
        </p:nvSpPr>
        <p:spPr bwMode="auto">
          <a:xfrm>
            <a:off x="4724400" y="2209800"/>
            <a:ext cx="3810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dirty="0">
                <a:solidFill>
                  <a:srgbClr val="CC0000"/>
                </a:solidFill>
                <a:latin typeface="Gill Sans MT" charset="0"/>
              </a:rPr>
              <a:t>1</a:t>
            </a:r>
            <a:r>
              <a:rPr lang="en-US" sz="2000" dirty="0">
                <a:solidFill>
                  <a:srgbClr val="CC0000"/>
                </a:solidFill>
                <a:latin typeface="Gill Sans MT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latin typeface="Gill Sans MT" charset="0"/>
              </a:rPr>
              <a:t>.</a:t>
            </a:r>
            <a:r>
              <a:rPr lang="en-US" sz="1800" dirty="0">
                <a:latin typeface="Gill Sans MT" charset="0"/>
              </a:rPr>
              <a:t> HTTP server at host </a:t>
            </a:r>
            <a:r>
              <a:rPr lang="en-US" sz="1800" dirty="0" err="1">
                <a:latin typeface="Gill Sans MT" charset="0"/>
              </a:rPr>
              <a:t>www.someSchool.edu</a:t>
            </a:r>
            <a:r>
              <a:rPr lang="en-US" sz="1800" dirty="0">
                <a:latin typeface="Gill Sans MT" charset="0"/>
              </a:rPr>
              <a:t> waiting for TCP connection at port 80.  </a:t>
            </a:r>
            <a:r>
              <a:rPr lang="ja-JP" altLang="en-US" sz="1800" dirty="0">
                <a:latin typeface="Gill Sans MT" charset="0"/>
              </a:rPr>
              <a:t>“</a:t>
            </a:r>
            <a:r>
              <a:rPr lang="en-US" altLang="ja-JP" sz="1800" dirty="0">
                <a:latin typeface="Gill Sans MT" charset="0"/>
              </a:rPr>
              <a:t>accepts</a:t>
            </a:r>
            <a:r>
              <a:rPr lang="ja-JP" altLang="en-US" sz="1800" dirty="0">
                <a:latin typeface="Gill Sans MT" charset="0"/>
              </a:rPr>
              <a:t>”</a:t>
            </a:r>
            <a:r>
              <a:rPr lang="en-US" altLang="ja-JP" sz="1800" dirty="0">
                <a:latin typeface="Gill Sans MT" charset="0"/>
              </a:rPr>
              <a:t> connection, notifying client</a:t>
            </a:r>
            <a:endParaRPr lang="en-US" sz="1800" dirty="0">
              <a:latin typeface="Gill Sans MT" charset="0"/>
            </a:endParaRPr>
          </a:p>
        </p:txBody>
      </p:sp>
      <p:sp>
        <p:nvSpPr>
          <p:cNvPr id="53259" name="Rectangle 7"/>
          <p:cNvSpPr>
            <a:spLocks noChangeArrowheads="1"/>
          </p:cNvSpPr>
          <p:nvPr/>
        </p:nvSpPr>
        <p:spPr bwMode="auto">
          <a:xfrm>
            <a:off x="4800600" y="3810000"/>
            <a:ext cx="396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000" dirty="0">
                <a:solidFill>
                  <a:srgbClr val="CC0000"/>
                </a:solidFill>
                <a:latin typeface="Gill Sans MT" charset="0"/>
              </a:rPr>
              <a:t>3</a:t>
            </a:r>
            <a:r>
              <a:rPr lang="en-US" sz="1800" dirty="0">
                <a:solidFill>
                  <a:srgbClr val="FF0000"/>
                </a:solidFill>
                <a:latin typeface="Gill Sans MT" charset="0"/>
              </a:rPr>
              <a:t>.</a:t>
            </a:r>
            <a:r>
              <a:rPr lang="en-US" sz="1800" dirty="0">
                <a:latin typeface="Gill Sans MT" charset="0"/>
              </a:rPr>
              <a:t> HTTP server receives request message, forms </a:t>
            </a:r>
            <a:r>
              <a:rPr lang="en-US" sz="1800" i="1" dirty="0">
                <a:solidFill>
                  <a:srgbClr val="000099"/>
                </a:solidFill>
                <a:latin typeface="Gill Sans MT" charset="0"/>
              </a:rPr>
              <a:t>response message</a:t>
            </a:r>
            <a:r>
              <a:rPr lang="en-US" sz="1800" dirty="0">
                <a:latin typeface="Gill Sans MT" charset="0"/>
              </a:rPr>
              <a:t> containing requested object, and sends message into its socket</a:t>
            </a:r>
          </a:p>
        </p:txBody>
      </p:sp>
      <p:sp>
        <p:nvSpPr>
          <p:cNvPr id="53261" name="Line 9"/>
          <p:cNvSpPr>
            <a:spLocks noChangeShapeType="1"/>
          </p:cNvSpPr>
          <p:nvPr/>
        </p:nvSpPr>
        <p:spPr bwMode="auto">
          <a:xfrm>
            <a:off x="3962400" y="3886200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0"/>
          <p:cNvSpPr>
            <a:spLocks noChangeShapeType="1"/>
          </p:cNvSpPr>
          <p:nvPr/>
        </p:nvSpPr>
        <p:spPr bwMode="auto">
          <a:xfrm flipH="1">
            <a:off x="3962400" y="4419600"/>
            <a:ext cx="1008063" cy="10255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0" name="Text Box 12"/>
          <p:cNvSpPr txBox="1">
            <a:spLocks noChangeArrowheads="1"/>
          </p:cNvSpPr>
          <p:nvPr/>
        </p:nvSpPr>
        <p:spPr bwMode="auto">
          <a:xfrm>
            <a:off x="247650" y="5942013"/>
            <a:ext cx="673100" cy="40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53260" name="Line 8"/>
          <p:cNvSpPr>
            <a:spLocks noChangeShapeType="1"/>
          </p:cNvSpPr>
          <p:nvPr/>
        </p:nvSpPr>
        <p:spPr bwMode="auto">
          <a:xfrm>
            <a:off x="4048125" y="2647951"/>
            <a:ext cx="752475" cy="2476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4"/>
          <p:cNvSpPr>
            <a:spLocks noChangeShapeType="1"/>
          </p:cNvSpPr>
          <p:nvPr/>
        </p:nvSpPr>
        <p:spPr bwMode="auto">
          <a:xfrm flipH="1">
            <a:off x="3962400" y="3124200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3" name="Text Box 15"/>
          <p:cNvSpPr txBox="1">
            <a:spLocks noChangeArrowheads="1"/>
          </p:cNvSpPr>
          <p:nvPr/>
        </p:nvSpPr>
        <p:spPr bwMode="auto">
          <a:xfrm>
            <a:off x="6680200" y="1123950"/>
            <a:ext cx="1898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(contains text,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references to 10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jpeg images)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75794" name="Rectangle 3"/>
          <p:cNvSpPr>
            <a:spLocks noChangeArrowheads="1"/>
          </p:cNvSpPr>
          <p:nvPr/>
        </p:nvSpPr>
        <p:spPr bwMode="auto">
          <a:xfrm>
            <a:off x="409575" y="1450975"/>
            <a:ext cx="79422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1800" b="1">
                <a:latin typeface="Courier New" charset="0"/>
              </a:rPr>
              <a:t>www.someSchool.edu/someDepartment/home.index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68876-878A-DC44-B34B-03444A56F0E3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4800600"/>
            <a:ext cx="3505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0"/>
              <a:buNone/>
            </a:pPr>
            <a:r>
              <a:rPr lang="en-US" sz="2000" dirty="0" smtClean="0">
                <a:solidFill>
                  <a:srgbClr val="FF0000"/>
                </a:solidFill>
                <a:latin typeface="Gill Sans MT" charset="0"/>
              </a:rPr>
              <a:t>5</a:t>
            </a:r>
            <a:r>
              <a:rPr lang="en-US" sz="1800" dirty="0" smtClean="0">
                <a:latin typeface="Gill Sans MT" charset="0"/>
              </a:rPr>
              <a:t>. HTTP </a:t>
            </a:r>
            <a:r>
              <a:rPr lang="en-US" sz="1800" dirty="0">
                <a:latin typeface="Gill Sans MT" charset="0"/>
              </a:rPr>
              <a:t>client receives response message containing html file, displays html.  Parsing html file, finds 10 referenced jpeg  objects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5029201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Gill Sans MT" charset="0"/>
              </a:rPr>
              <a:t>4</a:t>
            </a:r>
            <a:r>
              <a:rPr lang="en-US" sz="2000" dirty="0" smtClean="0">
                <a:latin typeface="Gill Sans MT" charset="0"/>
              </a:rPr>
              <a:t>. </a:t>
            </a:r>
            <a:r>
              <a:rPr lang="en-US" sz="1800" dirty="0" smtClean="0">
                <a:latin typeface="Gill Sans MT" charset="0"/>
              </a:rPr>
              <a:t>HTTP </a:t>
            </a:r>
            <a:r>
              <a:rPr lang="en-US" sz="1800" dirty="0">
                <a:latin typeface="Gill Sans MT" charset="0"/>
              </a:rPr>
              <a:t>server closes TCP connection</a:t>
            </a:r>
            <a:r>
              <a:rPr lang="en-US" dirty="0">
                <a:latin typeface="Gill Sans MT" charset="0"/>
              </a:rPr>
              <a:t>.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5638801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Steps 1- 5 Repeated 10 Times</a:t>
            </a:r>
          </a:p>
          <a:p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 Lots of Traffic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14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build="p"/>
      <p:bldP spid="53257" grpId="0"/>
      <p:bldP spid="53258" grpId="0"/>
      <p:bldP spid="53259" grpId="0"/>
      <p:bldP spid="53261" grpId="0" animBg="1"/>
      <p:bldP spid="53262" grpId="0" animBg="1"/>
      <p:bldP spid="53260" grpId="0" animBg="1"/>
      <p:bldP spid="532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>
          <a:xfrm>
            <a:off x="-25400" y="0"/>
            <a:ext cx="8223250" cy="925513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Non-persistent HTTP: response time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4724400" cy="5334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RTT (definition):</a:t>
            </a:r>
            <a:r>
              <a:rPr lang="en-US" sz="2400" dirty="0">
                <a:latin typeface="Gill Sans MT" charset="0"/>
              </a:rPr>
              <a:t> time for a small packet to travel from client to server and back</a:t>
            </a: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HTTP response time:</a:t>
            </a:r>
          </a:p>
          <a:p>
            <a:r>
              <a:rPr lang="en-US" sz="2400" dirty="0">
                <a:latin typeface="Gill Sans MT" charset="0"/>
              </a:rPr>
              <a:t>one RTT to initiate TCP connection</a:t>
            </a:r>
          </a:p>
          <a:p>
            <a:r>
              <a:rPr lang="en-US" sz="2400" dirty="0">
                <a:latin typeface="Gill Sans MT" charset="0"/>
              </a:rPr>
              <a:t>one RTT for HTTP request and first few bytes of HTTP response to return</a:t>
            </a:r>
          </a:p>
          <a:p>
            <a:r>
              <a:rPr lang="en-US" sz="2400" dirty="0">
                <a:latin typeface="Gill Sans MT" charset="0"/>
              </a:rPr>
              <a:t>file transmission time</a:t>
            </a:r>
          </a:p>
          <a:p>
            <a:r>
              <a:rPr lang="en-US" sz="2400" dirty="0">
                <a:latin typeface="Gill Sans MT" charset="0"/>
              </a:rPr>
              <a:t>non-persistent HTTP response time =   	</a:t>
            </a:r>
          </a:p>
          <a:p>
            <a:pPr lvl="1">
              <a:buFont typeface="Wingdings" charset="0"/>
              <a:buNone/>
            </a:pPr>
            <a:r>
              <a:rPr lang="en-US" dirty="0">
                <a:latin typeface="Gill Sans MT" charset="0"/>
              </a:rPr>
              <a:t>   </a:t>
            </a:r>
            <a:r>
              <a:rPr lang="en-US" dirty="0">
                <a:solidFill>
                  <a:srgbClr val="FF0000"/>
                </a:solidFill>
                <a:latin typeface="Gill Sans MT" charset="0"/>
              </a:rPr>
              <a:t>2RTT+ file transmission  time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sp>
        <p:nvSpPr>
          <p:cNvPr id="79878" name="Line 15"/>
          <p:cNvSpPr>
            <a:spLocks noChangeShapeType="1"/>
          </p:cNvSpPr>
          <p:nvPr/>
        </p:nvSpPr>
        <p:spPr bwMode="auto">
          <a:xfrm>
            <a:off x="6116638" y="2490788"/>
            <a:ext cx="0" cy="28321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9" name="Line 16"/>
          <p:cNvSpPr>
            <a:spLocks noChangeShapeType="1"/>
          </p:cNvSpPr>
          <p:nvPr/>
        </p:nvSpPr>
        <p:spPr bwMode="auto">
          <a:xfrm>
            <a:off x="7807325" y="2484438"/>
            <a:ext cx="0" cy="288131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0" name="Line 17"/>
          <p:cNvSpPr>
            <a:spLocks noChangeShapeType="1"/>
          </p:cNvSpPr>
          <p:nvPr/>
        </p:nvSpPr>
        <p:spPr bwMode="auto">
          <a:xfrm>
            <a:off x="6130925" y="272256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Line 18"/>
          <p:cNvSpPr>
            <a:spLocks noChangeShapeType="1"/>
          </p:cNvSpPr>
          <p:nvPr/>
        </p:nvSpPr>
        <p:spPr bwMode="auto">
          <a:xfrm flipH="1">
            <a:off x="6116638" y="3160713"/>
            <a:ext cx="1673225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2" name="Line 19"/>
          <p:cNvSpPr>
            <a:spLocks noChangeShapeType="1"/>
          </p:cNvSpPr>
          <p:nvPr/>
        </p:nvSpPr>
        <p:spPr bwMode="auto">
          <a:xfrm>
            <a:off x="6124575" y="366871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0"/>
          <p:cNvSpPr>
            <a:spLocks noChangeShapeType="1"/>
          </p:cNvSpPr>
          <p:nvPr/>
        </p:nvSpPr>
        <p:spPr bwMode="auto">
          <a:xfrm flipH="1">
            <a:off x="6140450" y="4151313"/>
            <a:ext cx="1673225" cy="379412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AutoShape 21"/>
          <p:cNvSpPr>
            <a:spLocks/>
          </p:cNvSpPr>
          <p:nvPr/>
        </p:nvSpPr>
        <p:spPr bwMode="auto">
          <a:xfrm>
            <a:off x="7886700" y="4067175"/>
            <a:ext cx="74613" cy="182563"/>
          </a:xfrm>
          <a:prstGeom prst="rightBrace">
            <a:avLst>
              <a:gd name="adj1" fmla="val 203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9885" name="Text Box 22"/>
          <p:cNvSpPr txBox="1">
            <a:spLocks noChangeArrowheads="1"/>
          </p:cNvSpPr>
          <p:nvPr/>
        </p:nvSpPr>
        <p:spPr bwMode="auto">
          <a:xfrm>
            <a:off x="7916863" y="3763963"/>
            <a:ext cx="9652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time to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transmit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file</a:t>
            </a:r>
          </a:p>
        </p:txBody>
      </p:sp>
      <p:sp>
        <p:nvSpPr>
          <p:cNvPr id="79886" name="Line 23"/>
          <p:cNvSpPr>
            <a:spLocks noChangeShapeType="1"/>
          </p:cNvSpPr>
          <p:nvPr/>
        </p:nvSpPr>
        <p:spPr bwMode="auto">
          <a:xfrm>
            <a:off x="5726113" y="2697163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Text Box 24"/>
          <p:cNvSpPr txBox="1">
            <a:spLocks noChangeArrowheads="1"/>
          </p:cNvSpPr>
          <p:nvPr/>
        </p:nvSpPr>
        <p:spPr bwMode="auto">
          <a:xfrm>
            <a:off x="4595813" y="2409825"/>
            <a:ext cx="1231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initiate TCP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connection</a:t>
            </a:r>
          </a:p>
        </p:txBody>
      </p:sp>
      <p:sp>
        <p:nvSpPr>
          <p:cNvPr id="79888" name="AutoShape 25"/>
          <p:cNvSpPr>
            <a:spLocks/>
          </p:cNvSpPr>
          <p:nvPr/>
        </p:nvSpPr>
        <p:spPr bwMode="auto">
          <a:xfrm>
            <a:off x="5861050" y="2747963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85000"/>
              </a:lnSpc>
            </a:pPr>
            <a:endParaRPr lang="en-US" sz="2400"/>
          </a:p>
        </p:txBody>
      </p:sp>
      <p:sp>
        <p:nvSpPr>
          <p:cNvPr id="79889" name="Text Box 26"/>
          <p:cNvSpPr txBox="1">
            <a:spLocks noChangeArrowheads="1"/>
          </p:cNvSpPr>
          <p:nvPr/>
        </p:nvSpPr>
        <p:spPr bwMode="auto">
          <a:xfrm>
            <a:off x="5378450" y="2959100"/>
            <a:ext cx="5778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RTT</a:t>
            </a:r>
          </a:p>
        </p:txBody>
      </p:sp>
      <p:sp>
        <p:nvSpPr>
          <p:cNvPr id="79890" name="Line 27"/>
          <p:cNvSpPr>
            <a:spLocks noChangeShapeType="1"/>
          </p:cNvSpPr>
          <p:nvPr/>
        </p:nvSpPr>
        <p:spPr bwMode="auto">
          <a:xfrm>
            <a:off x="5775325" y="3602038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1" name="Text Box 28"/>
          <p:cNvSpPr txBox="1">
            <a:spLocks noChangeArrowheads="1"/>
          </p:cNvSpPr>
          <p:nvPr/>
        </p:nvSpPr>
        <p:spPr bwMode="auto">
          <a:xfrm>
            <a:off x="5024438" y="3302000"/>
            <a:ext cx="8620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request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file</a:t>
            </a:r>
          </a:p>
        </p:txBody>
      </p:sp>
      <p:sp>
        <p:nvSpPr>
          <p:cNvPr id="79892" name="AutoShape 29"/>
          <p:cNvSpPr>
            <a:spLocks/>
          </p:cNvSpPr>
          <p:nvPr/>
        </p:nvSpPr>
        <p:spPr bwMode="auto">
          <a:xfrm>
            <a:off x="5867400" y="3657600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85000"/>
              </a:lnSpc>
            </a:pPr>
            <a:endParaRPr lang="en-US" sz="2400"/>
          </a:p>
        </p:txBody>
      </p:sp>
      <p:sp>
        <p:nvSpPr>
          <p:cNvPr id="79893" name="Text Box 30"/>
          <p:cNvSpPr txBox="1">
            <a:spLocks noChangeArrowheads="1"/>
          </p:cNvSpPr>
          <p:nvPr/>
        </p:nvSpPr>
        <p:spPr bwMode="auto">
          <a:xfrm>
            <a:off x="5397500" y="3881438"/>
            <a:ext cx="5778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RTT</a:t>
            </a:r>
          </a:p>
        </p:txBody>
      </p:sp>
      <p:sp>
        <p:nvSpPr>
          <p:cNvPr id="79894" name="Line 35"/>
          <p:cNvSpPr>
            <a:spLocks noChangeShapeType="1"/>
          </p:cNvSpPr>
          <p:nvPr/>
        </p:nvSpPr>
        <p:spPr bwMode="auto">
          <a:xfrm flipH="1">
            <a:off x="5786438" y="4591050"/>
            <a:ext cx="342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5" name="Text Box 36"/>
          <p:cNvSpPr txBox="1">
            <a:spLocks noChangeArrowheads="1"/>
          </p:cNvSpPr>
          <p:nvPr/>
        </p:nvSpPr>
        <p:spPr bwMode="auto">
          <a:xfrm>
            <a:off x="5243513" y="4438650"/>
            <a:ext cx="9509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file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received</a:t>
            </a:r>
          </a:p>
        </p:txBody>
      </p:sp>
      <p:sp>
        <p:nvSpPr>
          <p:cNvPr id="79896" name="Text Box 37"/>
          <p:cNvSpPr txBox="1">
            <a:spLocks noChangeArrowheads="1"/>
          </p:cNvSpPr>
          <p:nvPr/>
        </p:nvSpPr>
        <p:spPr bwMode="auto">
          <a:xfrm>
            <a:off x="5891213" y="5337175"/>
            <a:ext cx="5683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time</a:t>
            </a:r>
          </a:p>
        </p:txBody>
      </p:sp>
      <p:sp>
        <p:nvSpPr>
          <p:cNvPr id="79897" name="Text Box 38"/>
          <p:cNvSpPr txBox="1">
            <a:spLocks noChangeArrowheads="1"/>
          </p:cNvSpPr>
          <p:nvPr/>
        </p:nvSpPr>
        <p:spPr bwMode="auto">
          <a:xfrm>
            <a:off x="7569200" y="5319713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time</a:t>
            </a:r>
          </a:p>
        </p:txBody>
      </p:sp>
      <p:grpSp>
        <p:nvGrpSpPr>
          <p:cNvPr id="79898" name="Group 43"/>
          <p:cNvGrpSpPr>
            <a:grpSpLocks/>
          </p:cNvGrpSpPr>
          <p:nvPr/>
        </p:nvGrpSpPr>
        <p:grpSpPr bwMode="auto">
          <a:xfrm>
            <a:off x="7607300" y="1717675"/>
            <a:ext cx="423863" cy="684213"/>
            <a:chOff x="4140" y="429"/>
            <a:chExt cx="1425" cy="2396"/>
          </a:xfrm>
        </p:grpSpPr>
        <p:sp>
          <p:nvSpPr>
            <p:cNvPr id="79902" name="Freeform 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3" name="Rectangle 45"/>
            <p:cNvSpPr>
              <a:spLocks noChangeArrowheads="1"/>
            </p:cNvSpPr>
            <p:nvPr/>
          </p:nvSpPr>
          <p:spPr bwMode="auto">
            <a:xfrm>
              <a:off x="4204" y="429"/>
              <a:ext cx="1051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4" name="Freeform 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5" name="Freeform 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6" name="Rectangle 48"/>
            <p:cNvSpPr>
              <a:spLocks noChangeArrowheads="1"/>
            </p:cNvSpPr>
            <p:nvPr/>
          </p:nvSpPr>
          <p:spPr bwMode="auto">
            <a:xfrm>
              <a:off x="4209" y="690"/>
              <a:ext cx="598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907" name="Group 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932" name="AutoShape 50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3" name="AutoShape 51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08" name="Rectangle 52"/>
            <p:cNvSpPr>
              <a:spLocks noChangeArrowheads="1"/>
            </p:cNvSpPr>
            <p:nvPr/>
          </p:nvSpPr>
          <p:spPr bwMode="auto">
            <a:xfrm>
              <a:off x="4225" y="1018"/>
              <a:ext cx="59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909" name="Group 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930" name="AutoShape 54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1" name="AutoShape 55"/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10" name="Rectangle 56"/>
            <p:cNvSpPr>
              <a:spLocks noChangeArrowheads="1"/>
            </p:cNvSpPr>
            <p:nvPr/>
          </p:nvSpPr>
          <p:spPr bwMode="auto">
            <a:xfrm>
              <a:off x="4215" y="13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1" name="Rectangle 57"/>
            <p:cNvSpPr>
              <a:spLocks noChangeArrowheads="1"/>
            </p:cNvSpPr>
            <p:nvPr/>
          </p:nvSpPr>
          <p:spPr bwMode="auto">
            <a:xfrm>
              <a:off x="4225" y="1658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912" name="Group 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928" name="AutoShape 59"/>
              <p:cNvSpPr>
                <a:spLocks noChangeArrowheads="1"/>
              </p:cNvSpPr>
              <p:nvPr/>
            </p:nvSpPr>
            <p:spPr bwMode="auto">
              <a:xfrm>
                <a:off x="611" y="2581"/>
                <a:ext cx="731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9" name="AutoShape 60"/>
              <p:cNvSpPr>
                <a:spLocks noChangeArrowheads="1"/>
              </p:cNvSpPr>
              <p:nvPr/>
            </p:nvSpPr>
            <p:spPr bwMode="auto">
              <a:xfrm>
                <a:off x="624" y="2586"/>
                <a:ext cx="698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13" name="Freeform 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9914" name="Group 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926" name="AutoShape 63"/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7" name="AutoShape 64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15" name="Rectangle 65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6" name="Freeform 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7" name="Freeform 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8" name="Oval 68"/>
            <p:cNvSpPr>
              <a:spLocks noChangeArrowheads="1"/>
            </p:cNvSpPr>
            <p:nvPr/>
          </p:nvSpPr>
          <p:spPr bwMode="auto">
            <a:xfrm>
              <a:off x="5517" y="2614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9" name="Freeform 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20" name="AutoShape 70"/>
            <p:cNvSpPr>
              <a:spLocks noChangeArrowheads="1"/>
            </p:cNvSpPr>
            <p:nvPr/>
          </p:nvSpPr>
          <p:spPr bwMode="auto">
            <a:xfrm>
              <a:off x="4140" y="2680"/>
              <a:ext cx="1201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1" name="AutoShape 71"/>
            <p:cNvSpPr>
              <a:spLocks noChangeArrowheads="1"/>
            </p:cNvSpPr>
            <p:nvPr/>
          </p:nvSpPr>
          <p:spPr bwMode="auto">
            <a:xfrm>
              <a:off x="4204" y="2708"/>
              <a:ext cx="1073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2" name="Oval 72"/>
            <p:cNvSpPr>
              <a:spLocks noChangeArrowheads="1"/>
            </p:cNvSpPr>
            <p:nvPr/>
          </p:nvSpPr>
          <p:spPr bwMode="auto">
            <a:xfrm>
              <a:off x="4305" y="2380"/>
              <a:ext cx="160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3" name="Oval 73"/>
            <p:cNvSpPr>
              <a:spLocks noChangeArrowheads="1"/>
            </p:cNvSpPr>
            <p:nvPr/>
          </p:nvSpPr>
          <p:spPr bwMode="auto">
            <a:xfrm>
              <a:off x="4487" y="2386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79924" name="Oval 74"/>
            <p:cNvSpPr>
              <a:spLocks noChangeArrowheads="1"/>
            </p:cNvSpPr>
            <p:nvPr/>
          </p:nvSpPr>
          <p:spPr bwMode="auto">
            <a:xfrm>
              <a:off x="4663" y="2380"/>
              <a:ext cx="155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5" name="Rectangle 75"/>
            <p:cNvSpPr>
              <a:spLocks noChangeArrowheads="1"/>
            </p:cNvSpPr>
            <p:nvPr/>
          </p:nvSpPr>
          <p:spPr bwMode="auto">
            <a:xfrm>
              <a:off x="5063" y="1835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9899" name="Group 76"/>
          <p:cNvGrpSpPr>
            <a:grpSpLocks/>
          </p:cNvGrpSpPr>
          <p:nvPr/>
        </p:nvGrpSpPr>
        <p:grpSpPr bwMode="auto">
          <a:xfrm>
            <a:off x="5605463" y="1739900"/>
            <a:ext cx="698500" cy="709613"/>
            <a:chOff x="-44" y="1473"/>
            <a:chExt cx="981" cy="1105"/>
          </a:xfrm>
        </p:grpSpPr>
        <p:pic>
          <p:nvPicPr>
            <p:cNvPr id="79900" name="Picture 7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9901" name="Freeform 7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234BE0-511C-6343-B69C-C05518053ADF}" type="datetime1">
              <a:rPr lang="en-US" smtClean="0"/>
              <a:t>9/10/18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38800" y="5867400"/>
            <a:ext cx="3399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How long is transmit time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E5A02D0E-0CFE-9F4B-BE13-F8660257D1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78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173038"/>
            <a:ext cx="7772400" cy="838200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Persistent HTTP</a:t>
            </a:r>
            <a:endParaRPr lang="en-US">
              <a:latin typeface="Gill Sans MT" charset="0"/>
            </a:endParaRP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393382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non-persistent HTTP issues: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requires 2 RTTs per object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OS overhead for </a:t>
            </a:r>
            <a:r>
              <a:rPr lang="en-US" sz="2400" i="1" dirty="0">
                <a:latin typeface="Gill Sans MT" charset="0"/>
              </a:rPr>
              <a:t>each</a:t>
            </a:r>
            <a:r>
              <a:rPr lang="en-US" sz="2400" dirty="0">
                <a:latin typeface="Gill Sans MT" charset="0"/>
              </a:rPr>
              <a:t> TCP connection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browsers often open parallel TCP connections to fetch referenced objects</a:t>
            </a:r>
          </a:p>
          <a:p>
            <a:pPr>
              <a:buFont typeface="Wingdings" charset="0"/>
              <a:buNone/>
              <a:defRPr/>
            </a:pPr>
            <a:endParaRPr lang="en-US" sz="2400" dirty="0">
              <a:latin typeface="Gill Sans MT" charset="0"/>
            </a:endParaRPr>
          </a:p>
          <a:p>
            <a:pPr>
              <a:buFont typeface="Wingdings" charset="2"/>
              <a:buChar char="§"/>
              <a:defRPr/>
            </a:pPr>
            <a:r>
              <a:rPr lang="en-US" sz="2000" dirty="0" err="1" smtClean="0">
                <a:solidFill>
                  <a:srgbClr val="FF00FF"/>
                </a:solidFill>
                <a:latin typeface="Gill Sans MT" charset="0"/>
              </a:rPr>
              <a:t>MyEXP</a:t>
            </a:r>
            <a:r>
              <a:rPr lang="en-US" sz="2000" dirty="0" smtClean="0">
                <a:solidFill>
                  <a:srgbClr val="FF00FF"/>
                </a:solidFill>
                <a:latin typeface="Gill Sans MT" charset="0"/>
              </a:rPr>
              <a:t> - NSF</a:t>
            </a:r>
            <a:endParaRPr lang="en-US" sz="2000" dirty="0">
              <a:solidFill>
                <a:srgbClr val="FF00FF"/>
              </a:solidFill>
              <a:latin typeface="Gill Sans MT" charset="0"/>
            </a:endParaRPr>
          </a:p>
          <a:p>
            <a:pPr>
              <a:buFont typeface="Wingdings" charset="2"/>
              <a:buChar char="§"/>
              <a:defRPr/>
            </a:pPr>
            <a:endParaRPr lang="en-US" sz="2000" dirty="0">
              <a:latin typeface="Gill Sans MT" charset="0"/>
            </a:endParaRPr>
          </a:p>
        </p:txBody>
      </p:sp>
      <p:sp>
        <p:nvSpPr>
          <p:cNvPr id="98309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143000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persistent  HTTP: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server leaves connection open after sending response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subsequent HTTP messages  between same client/server sent over open connection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client sends requests as soon as it encounters a referenced object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as little as one RTT for all the referenced objects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FE61-8EBD-1641-A892-B162AFD319AD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05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1946</Words>
  <Application>Microsoft Macintosh PowerPoint</Application>
  <PresentationFormat>On-screen Show (4:3)</PresentationFormat>
  <Paragraphs>450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CS 125 – Applications The Web Reading: K&amp;R C2</vt:lpstr>
      <vt:lpstr>IP Suite In Action:  End Hosts vs. Routers</vt:lpstr>
      <vt:lpstr>Web and HTTP</vt:lpstr>
      <vt:lpstr>HTTP overview</vt:lpstr>
      <vt:lpstr>HTTP overview (continued)</vt:lpstr>
      <vt:lpstr>HTTP connections</vt:lpstr>
      <vt:lpstr>Non-persistent HTTP</vt:lpstr>
      <vt:lpstr>Non-persistent HTTP: response time</vt:lpstr>
      <vt:lpstr>Persistent HTTP</vt:lpstr>
      <vt:lpstr>HTTP request message</vt:lpstr>
      <vt:lpstr>HTTP request message: general format</vt:lpstr>
      <vt:lpstr>Uploading form input</vt:lpstr>
      <vt:lpstr>Method/Command  types</vt:lpstr>
      <vt:lpstr>HTTP response message</vt:lpstr>
      <vt:lpstr>HTTP response status codes</vt:lpstr>
      <vt:lpstr>Trying out HTTP (client side)</vt:lpstr>
      <vt:lpstr>Cookies: User-server state</vt:lpstr>
      <vt:lpstr>Cookies: keeping “state” (cont.)</vt:lpstr>
      <vt:lpstr>Cookies (continued)</vt:lpstr>
      <vt:lpstr>Web caches (proxy server)</vt:lpstr>
      <vt:lpstr>More about Web caching</vt:lpstr>
      <vt:lpstr>Conditional GET 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 </dc:title>
  <dc:creator>klp</dc:creator>
  <cp:lastModifiedBy>mike erlinger</cp:lastModifiedBy>
  <cp:revision>62</cp:revision>
  <cp:lastPrinted>2018-09-10T17:58:29Z</cp:lastPrinted>
  <dcterms:created xsi:type="dcterms:W3CDTF">2000-02-01T02:01:05Z</dcterms:created>
  <dcterms:modified xsi:type="dcterms:W3CDTF">2018-09-10T18:00:35Z</dcterms:modified>
</cp:coreProperties>
</file>