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49.xml" ContentType="application/vnd.openxmlformats-officedocument.presentationml.notesSlide+xml"/>
  <Override PartName="/ppt/embeddings/oleObject13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778" r:id="rId2"/>
    <p:sldId id="779" r:id="rId3"/>
    <p:sldId id="780" r:id="rId4"/>
    <p:sldId id="781" r:id="rId5"/>
    <p:sldId id="785" r:id="rId6"/>
    <p:sldId id="786" r:id="rId7"/>
    <p:sldId id="787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5" r:id="rId16"/>
    <p:sldId id="797" r:id="rId17"/>
    <p:sldId id="798" r:id="rId18"/>
    <p:sldId id="799" r:id="rId19"/>
    <p:sldId id="800" r:id="rId20"/>
    <p:sldId id="801" r:id="rId21"/>
    <p:sldId id="802" r:id="rId22"/>
    <p:sldId id="803" r:id="rId23"/>
    <p:sldId id="804" r:id="rId24"/>
    <p:sldId id="805" r:id="rId25"/>
    <p:sldId id="806" r:id="rId26"/>
    <p:sldId id="807" r:id="rId27"/>
    <p:sldId id="808" r:id="rId28"/>
    <p:sldId id="809" r:id="rId29"/>
    <p:sldId id="810" r:id="rId30"/>
    <p:sldId id="811" r:id="rId31"/>
    <p:sldId id="813" r:id="rId32"/>
    <p:sldId id="814" r:id="rId33"/>
    <p:sldId id="815" r:id="rId34"/>
    <p:sldId id="816" r:id="rId35"/>
    <p:sldId id="817" r:id="rId36"/>
    <p:sldId id="847" r:id="rId37"/>
    <p:sldId id="848" r:id="rId38"/>
    <p:sldId id="818" r:id="rId39"/>
    <p:sldId id="819" r:id="rId40"/>
    <p:sldId id="820" r:id="rId41"/>
    <p:sldId id="821" r:id="rId42"/>
    <p:sldId id="822" r:id="rId43"/>
    <p:sldId id="823" r:id="rId44"/>
    <p:sldId id="854" r:id="rId45"/>
    <p:sldId id="825" r:id="rId46"/>
    <p:sldId id="826" r:id="rId47"/>
    <p:sldId id="827" r:id="rId48"/>
    <p:sldId id="828" r:id="rId49"/>
    <p:sldId id="829" r:id="rId50"/>
    <p:sldId id="830" r:id="rId51"/>
    <p:sldId id="831" r:id="rId52"/>
    <p:sldId id="833" r:id="rId53"/>
    <p:sldId id="834" r:id="rId54"/>
    <p:sldId id="835" r:id="rId55"/>
    <p:sldId id="836" r:id="rId56"/>
    <p:sldId id="844" r:id="rId57"/>
    <p:sldId id="845" r:id="rId58"/>
    <p:sldId id="846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3E9BE2F-7251-B04D-953E-3B2AE8813F9E}" type="slidenum">
              <a:rPr lang="en-US" smtClean="0">
                <a:latin typeface="Times New Roman" charset="0"/>
              </a:rPr>
              <a:pPr>
                <a:defRPr/>
              </a:pPr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15F09C-A514-FE4E-8740-5316722C6DC4}" type="slidenum">
              <a:rPr lang="en-US" smtClean="0">
                <a:latin typeface="Times New Roman" charset="0"/>
              </a:rPr>
              <a:pPr>
                <a:defRPr/>
              </a:pPr>
              <a:t>11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50A3F8F-3029-504A-B0ED-0148283903B1}" type="slidenum">
              <a:rPr lang="en-US" smtClean="0">
                <a:latin typeface="Times New Roman" charset="0"/>
              </a:rPr>
              <a:pPr>
                <a:defRPr/>
              </a:pPr>
              <a:t>12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3192899-4EC4-524B-9B1B-180D5EBC803E}" type="slidenum">
              <a:rPr lang="en-US" smtClean="0">
                <a:latin typeface="Times New Roman" charset="0"/>
              </a:rPr>
              <a:pPr>
                <a:defRPr/>
              </a:pPr>
              <a:t>13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0F3C29E-3854-4341-81BE-B78C5701A45B}" type="slidenum">
              <a:rPr lang="en-US" smtClean="0">
                <a:latin typeface="Times New Roman" charset="0"/>
              </a:rPr>
              <a:pPr>
                <a:defRPr/>
              </a:pPr>
              <a:t>14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C5D4D75-22F0-8641-86C8-800CC95B623A}" type="slidenum">
              <a:rPr lang="en-US" smtClean="0">
                <a:latin typeface="Times New Roman" charset="0"/>
              </a:rPr>
              <a:pPr>
                <a:defRPr/>
              </a:pPr>
              <a:t>15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6CE8AEA-3F5E-214F-A1BF-EA4D759883BC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0FE5F46-2591-A64E-8B54-DDD8797D56A2}" type="slidenum">
              <a:rPr lang="en-US" smtClean="0">
                <a:latin typeface="Times New Roman" charset="0"/>
              </a:rPr>
              <a:pPr>
                <a:defRPr/>
              </a:pPr>
              <a:t>17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70B718-DED0-2540-84E1-6A7756516BF1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424B7D3-5E68-904E-9F3B-71F21986FE04}" type="slidenum">
              <a:rPr lang="en-US" smtClean="0">
                <a:latin typeface="Times New Roman" charset="0"/>
              </a:rPr>
              <a:pPr>
                <a:defRPr/>
              </a:pPr>
              <a:t>19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101A617-7ADA-A64E-814D-2A00FFED8B52}" type="slidenum">
              <a:rPr lang="en-US" smtClean="0">
                <a:latin typeface="Times New Roman" charset="0"/>
              </a:rPr>
              <a:pPr>
                <a:defRPr/>
              </a:pPr>
              <a:t>20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7CA414A-E67F-5742-9A1E-4F66C53AEA82}" type="slidenum">
              <a:rPr lang="en-US" smtClean="0">
                <a:latin typeface="Times New Roman" charset="0"/>
              </a:rPr>
              <a:pPr>
                <a:defRPr/>
              </a:pPr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40C576-FFE9-1843-AF4E-1602D697ECE2}" type="slidenum">
              <a:rPr lang="en-US" smtClean="0">
                <a:latin typeface="Times New Roman" charset="0"/>
              </a:rPr>
              <a:pPr>
                <a:defRPr/>
              </a:pPr>
              <a:t>21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ECCA6F7-E66F-B247-A2DF-20467EFB1EDB}" type="slidenum">
              <a:rPr lang="en-US" smtClean="0">
                <a:latin typeface="Times New Roman" charset="0"/>
              </a:rPr>
              <a:pPr>
                <a:defRPr/>
              </a:pPr>
              <a:t>22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9345B74-F6FB-C244-A657-AED991280B9B}" type="slidenum">
              <a:rPr lang="en-US" smtClean="0">
                <a:latin typeface="Times New Roman" charset="0"/>
              </a:rPr>
              <a:pPr>
                <a:defRPr/>
              </a:pPr>
              <a:t>23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76ADF6-AB64-0E45-9053-C7996BAA8C02}" type="slidenum">
              <a:rPr lang="en-US" smtClean="0">
                <a:latin typeface="Times New Roman" charset="0"/>
              </a:rPr>
              <a:pPr>
                <a:defRPr/>
              </a:pPr>
              <a:t>24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9379217-3244-E842-A8BF-454471994688}" type="slidenum">
              <a:rPr lang="en-US" smtClean="0">
                <a:latin typeface="Times New Roman" charset="0"/>
              </a:rPr>
              <a:pPr>
                <a:defRPr/>
              </a:pPr>
              <a:t>25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DF165F-D905-6541-97A3-622A76A28DFC}" type="slidenum">
              <a:rPr lang="en-US" smtClean="0">
                <a:latin typeface="Times New Roman" charset="0"/>
              </a:rPr>
              <a:pPr>
                <a:defRPr/>
              </a:pPr>
              <a:t>26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D3614EB-5819-364D-A81A-AFEED78A9F7C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A7FFA5-3D7F-5843-8706-3D10BE4D0614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45B211-B195-F643-8CB8-F2E2AB354F54}" type="slidenum">
              <a:rPr lang="en-US" smtClean="0">
                <a:latin typeface="Times New Roman" charset="0"/>
              </a:rPr>
              <a:pPr>
                <a:defRPr/>
              </a:pPr>
              <a:t>29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69C56A6-5EC3-4443-B31C-1419EFDCAFCC}" type="slidenum">
              <a:rPr lang="en-US" smtClean="0">
                <a:latin typeface="Times New Roman" charset="0"/>
              </a:rPr>
              <a:pPr>
                <a:defRPr/>
              </a:pPr>
              <a:t>30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2971F83-9BEE-2C46-8959-615E53920DD7}" type="slidenum">
              <a:rPr lang="en-US" smtClean="0">
                <a:latin typeface="Times New Roman" charset="0"/>
              </a:rPr>
              <a:pPr>
                <a:defRPr/>
              </a:pPr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0F50E0-F965-1942-BE28-CD11C3CFEF88}" type="slidenum">
              <a:rPr lang="en-US" smtClean="0">
                <a:latin typeface="Times New Roman" charset="0"/>
              </a:rPr>
              <a:pPr>
                <a:defRPr/>
              </a:pPr>
              <a:t>31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888F129-B7B7-E345-AF85-CD6ECCB7D142}" type="slidenum">
              <a:rPr lang="en-US" smtClean="0">
                <a:latin typeface="Times New Roman" charset="0"/>
              </a:rPr>
              <a:pPr>
                <a:defRPr/>
              </a:pPr>
              <a:t>32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49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7893ABA-564B-C641-BE55-CD0903AF204C}" type="slidenum">
              <a:rPr lang="en-US" smtClean="0">
                <a:latin typeface="Times New Roman" charset="0"/>
              </a:rPr>
              <a:pPr>
                <a:defRPr/>
              </a:pPr>
              <a:t>38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ED006D3-7745-F44E-B942-1922EFC6FF09}" type="slidenum">
              <a:rPr lang="en-US" smtClean="0">
                <a:latin typeface="Times New Roman" charset="0"/>
              </a:rPr>
              <a:pPr>
                <a:defRPr/>
              </a:pPr>
              <a:t>39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EFB9AD-3DD7-6D49-873A-617A57BA5251}" type="slidenum">
              <a:rPr lang="en-US" smtClean="0">
                <a:latin typeface="Times New Roman" charset="0"/>
              </a:rPr>
              <a:pPr>
                <a:defRPr/>
              </a:pPr>
              <a:t>40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3F26244-8005-D541-A87D-C8B0593B5B18}" type="slidenum">
              <a:rPr lang="en-US" smtClean="0">
                <a:latin typeface="Times New Roman" charset="0"/>
              </a:rPr>
              <a:pPr>
                <a:defRPr/>
              </a:pPr>
              <a:t>41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DD966A1-1D8B-FD43-8877-D68A7C95CBBB}" type="slidenum">
              <a:rPr lang="en-US" smtClean="0">
                <a:latin typeface="Times New Roman" charset="0"/>
              </a:rPr>
              <a:pPr>
                <a:defRPr/>
              </a:pPr>
              <a:t>42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43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FB98862-CCE3-5F4F-B596-A6B08F694823}" type="slidenum">
              <a:rPr lang="en-US" smtClean="0">
                <a:latin typeface="Times New Roman" charset="0"/>
              </a:rPr>
              <a:pPr>
                <a:defRPr/>
              </a:pPr>
              <a:t>44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D5661B-0D07-6142-99FF-5BA62A16BC0B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D203BAE-2A03-E442-A1FF-94B6EE53EDEF}" type="slidenum">
              <a:rPr lang="en-US" smtClean="0">
                <a:latin typeface="Times New Roman" charset="0"/>
              </a:rPr>
              <a:pPr>
                <a:defRPr/>
              </a:pPr>
              <a:t>45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E2FBAA-B307-A649-A8FA-CAD53D6EF685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93E3C7B-2927-374C-8517-4A0B7CE73961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051B1AB-8823-974A-B45E-8CB1A3769EDC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9AD2B9-3611-9B42-8DC1-EC186A582AA2}" type="slidenum">
              <a:rPr lang="en-US" smtClean="0">
                <a:latin typeface="Times New Roman" charset="0"/>
              </a:rPr>
              <a:pPr>
                <a:defRPr/>
              </a:pPr>
              <a:t>49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2D1ED63-99DF-1446-BB47-4587931CC806}" type="slidenum">
              <a:rPr lang="en-US" smtClean="0">
                <a:latin typeface="Times New Roman" charset="0"/>
              </a:rPr>
              <a:pPr>
                <a:defRPr/>
              </a:pPr>
              <a:t>50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02510A-8295-5A48-B336-0633D29264CC}" type="slidenum">
              <a:rPr lang="en-US" smtClean="0">
                <a:latin typeface="Times New Roman" charset="0"/>
              </a:rPr>
              <a:pPr>
                <a:defRPr/>
              </a:pPr>
              <a:t>51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B9E52AD-7616-4443-8F4E-8EBD04325A81}" type="slidenum">
              <a:rPr lang="en-US" smtClean="0">
                <a:latin typeface="Times New Roman" charset="0"/>
              </a:rPr>
              <a:pPr>
                <a:defRPr/>
              </a:pPr>
              <a:t>52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654DFF-FBBA-5345-9626-7694D9606538}" type="slidenum">
              <a:rPr lang="en-US" smtClean="0">
                <a:latin typeface="Times New Roman" charset="0"/>
              </a:rPr>
              <a:pPr>
                <a:defRPr/>
              </a:pPr>
              <a:t>53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313308C-18B6-5D4C-8F75-27694098E2A5}" type="slidenum">
              <a:rPr lang="en-US" smtClean="0">
                <a:latin typeface="Times New Roman" charset="0"/>
              </a:rPr>
              <a:pPr>
                <a:defRPr/>
              </a:pPr>
              <a:t>54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D3DD504-8246-6C49-8722-28D2830E7437}" type="slidenum">
              <a:rPr lang="en-US" smtClean="0">
                <a:latin typeface="Times New Roman" charset="0"/>
              </a:rPr>
              <a:pPr>
                <a:defRPr/>
              </a:pPr>
              <a:t>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194026-75DA-3C4C-8DC6-5C00E6E5DAE8}" type="slidenum">
              <a:rPr lang="en-US" smtClean="0">
                <a:latin typeface="Times New Roman" charset="0"/>
              </a:rPr>
              <a:pPr>
                <a:defRPr/>
              </a:pPr>
              <a:t>55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835B00-90FA-AA4F-8D11-49C5B2D7ACAB}" type="slidenum">
              <a:rPr lang="en-US" smtClean="0">
                <a:latin typeface="Times New Roman" charset="0"/>
              </a:rPr>
              <a:pPr>
                <a:defRPr/>
              </a:pPr>
              <a:t>56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C01862-5782-BB43-ADCE-4BC0A1F7BC06}" type="slidenum">
              <a:rPr lang="en-US" smtClean="0">
                <a:latin typeface="Times New Roman" charset="0"/>
              </a:rPr>
              <a:pPr>
                <a:defRPr/>
              </a:pPr>
              <a:t>57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06D041-A41A-7848-8995-37F8B8F7A1D7}" type="slidenum">
              <a:rPr lang="en-US" smtClean="0">
                <a:latin typeface="Times New Roman" charset="0"/>
              </a:rPr>
              <a:pPr>
                <a:defRPr/>
              </a:pPr>
              <a:t>58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58CB3-0175-5F44-B9F8-31B41F72D93C}" type="slidenum">
              <a:rPr lang="en-US" smtClean="0">
                <a:latin typeface="Times New Roman" charset="0"/>
              </a:rPr>
              <a:pPr>
                <a:defRPr/>
              </a:pPr>
              <a:t>7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C1CC6FB-7AAC-3943-9E9A-D62D524BC692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3A29DE-AFA9-D044-A27C-DBFAAAD1F6B6}" type="slidenum">
              <a:rPr lang="en-US" smtClean="0">
                <a:latin typeface="Times New Roman" charset="0"/>
              </a:rPr>
              <a:pPr>
                <a:defRPr/>
              </a:pPr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F701F30-FBFD-DB45-AF66-8CDAFD7ECFEC}" type="slidenum">
              <a:rPr lang="en-US" smtClean="0">
                <a:latin typeface="Times New Roman" charset="0"/>
              </a:rPr>
              <a:pPr>
                <a:defRPr/>
              </a:pPr>
              <a:t>10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94CE9D3-78A7-3649-814C-94A85408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B4F68F87-111A-CE43-9673-05D8A727C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69A14EDC-311E-EF4A-B1E3-0A4ECBD93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6763" y="6400800"/>
            <a:ext cx="3862387" cy="322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Wireless, Mobile Networks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6-</a:t>
            </a:r>
            <a:fld id="{2B563CA9-DC36-0F41-8F18-C448448A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4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4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4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wmf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wmf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29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5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6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29.png"/><Relationship Id="rId6" Type="http://schemas.openxmlformats.org/officeDocument/2006/relationships/image" Target="../media/image5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8.wmf"/><Relationship Id="rId8" Type="http://schemas.openxmlformats.org/officeDocument/2006/relationships/image" Target="../media/image3.png"/><Relationship Id="rId9" Type="http://schemas.openxmlformats.org/officeDocument/2006/relationships/image" Target="../media/image6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66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oleObject" Target="../embeddings/oleObject9.bin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Wireless and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Mobile Networks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(1)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important </a:t>
            </a:r>
            <a:r>
              <a:rPr lang="en-US" dirty="0">
                <a:latin typeface="Gill Sans MT" charset="0"/>
                <a:cs typeface="+mn-cs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 dirty="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 dirty="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600" i="1" dirty="0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 dirty="0">
                <a:latin typeface="Gill Sans MT" charset="0"/>
              </a:rPr>
              <a:t>radio signal reflects off objects ground, arriving </a:t>
            </a:r>
            <a:r>
              <a:rPr lang="en-US" sz="2600" dirty="0" smtClean="0">
                <a:latin typeface="Gill Sans MT" charset="0"/>
              </a:rPr>
              <a:t>at </a:t>
            </a:r>
            <a:r>
              <a:rPr lang="en-US" sz="2600" dirty="0">
                <a:latin typeface="Gill Sans MT" charset="0"/>
              </a:rPr>
              <a:t>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…. make communication across (even a point to point) wireless link much more </a:t>
            </a:r>
            <a:r>
              <a:rPr lang="ja-JP" altLang="en-US" sz="2600" dirty="0">
                <a:latin typeface="Gill Sans MT" charset="0"/>
                <a:cs typeface="+mn-cs"/>
              </a:rPr>
              <a:t>“</a:t>
            </a:r>
            <a:r>
              <a:rPr lang="en-US" sz="2600" dirty="0">
                <a:latin typeface="Gill Sans MT" charset="0"/>
                <a:cs typeface="+mn-cs"/>
              </a:rPr>
              <a:t>difficult</a:t>
            </a:r>
            <a:r>
              <a:rPr lang="ja-JP" altLang="en-US" sz="2600" dirty="0">
                <a:latin typeface="Gill Sans MT" charset="0"/>
                <a:cs typeface="+mn-cs"/>
              </a:rPr>
              <a:t>”</a:t>
            </a:r>
            <a:r>
              <a:rPr lang="en-US" sz="26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3994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Link Characteristics (2)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3175"/>
            <a:ext cx="4276725" cy="51974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SNR: </a:t>
            </a:r>
            <a:r>
              <a:rPr lang="en-US" sz="2400" dirty="0">
                <a:solidFill>
                  <a:srgbClr val="800000"/>
                </a:solidFill>
                <a:latin typeface="Gill Sans MT" charset="0"/>
                <a:cs typeface="+mn-cs"/>
              </a:rPr>
              <a:t>signal-to-noise </a:t>
            </a:r>
            <a:r>
              <a:rPr lang="en-US" sz="2400" dirty="0">
                <a:latin typeface="Gill Sans MT" charset="0"/>
                <a:cs typeface="+mn-cs"/>
              </a:rPr>
              <a:t>ratio</a:t>
            </a:r>
          </a:p>
          <a:p>
            <a:pPr lvl="1">
              <a:defRPr/>
            </a:pPr>
            <a:r>
              <a:rPr lang="en-US" sz="2200" dirty="0">
                <a:latin typeface="Gill Sans MT" charset="0"/>
              </a:rPr>
              <a:t>larger SNR – easier to extract signal from noise (a </a:t>
            </a:r>
            <a:r>
              <a:rPr lang="ja-JP" altLang="en-US" sz="2200" dirty="0">
                <a:latin typeface="Gill Sans MT" charset="0"/>
              </a:rPr>
              <a:t>“</a:t>
            </a:r>
            <a:r>
              <a:rPr lang="en-US" sz="2200" dirty="0">
                <a:latin typeface="Gill Sans MT" charset="0"/>
              </a:rPr>
              <a:t>good thing</a:t>
            </a:r>
            <a:r>
              <a:rPr lang="ja-JP" altLang="en-US" sz="2200" dirty="0">
                <a:latin typeface="Gill Sans MT" charset="0"/>
              </a:rPr>
              <a:t>”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SNR versus BER tradeoffs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physical layer:</a:t>
            </a:r>
            <a:r>
              <a:rPr lang="en-US" sz="2000" dirty="0">
                <a:latin typeface="Gill Sans MT" charset="0"/>
              </a:rPr>
              <a:t> increase power -&gt; increase SNR-&gt;decrease BER</a:t>
            </a:r>
          </a:p>
          <a:p>
            <a:pPr lvl="1">
              <a:defRPr/>
            </a:pP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given SNR:</a:t>
            </a:r>
            <a:r>
              <a:rPr lang="en-US" sz="2000" dirty="0">
                <a:latin typeface="Gill Sans MT" charset="0"/>
              </a:rPr>
              <a:t> choose physical layer that meets BER requirement, giving highest thruput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800000"/>
                </a:solidFill>
                <a:latin typeface="Gill Sans MT" charset="0"/>
              </a:rPr>
              <a:t>BER </a:t>
            </a:r>
            <a:r>
              <a:rPr lang="mr-IN" sz="2000" dirty="0" smtClean="0">
                <a:solidFill>
                  <a:srgbClr val="800000"/>
                </a:solidFill>
                <a:latin typeface="Gill Sans MT" charset="0"/>
              </a:rPr>
              <a:t>–</a:t>
            </a:r>
            <a:r>
              <a:rPr lang="en-US" sz="2000" dirty="0" smtClean="0">
                <a:solidFill>
                  <a:srgbClr val="800000"/>
                </a:solidFill>
                <a:latin typeface="Gill Sans MT" charset="0"/>
              </a:rPr>
              <a:t> Bit Error Rate</a:t>
            </a:r>
            <a:endParaRPr lang="en-US" sz="2000" dirty="0">
              <a:solidFill>
                <a:srgbClr val="800000"/>
              </a:solidFill>
              <a:latin typeface="Gill Sans MT" charset="0"/>
            </a:endParaRPr>
          </a:p>
        </p:txBody>
      </p:sp>
      <p:sp>
        <p:nvSpPr>
          <p:cNvPr id="41989" name="Freeform 4"/>
          <p:cNvSpPr>
            <a:spLocks/>
          </p:cNvSpPr>
          <p:nvPr/>
        </p:nvSpPr>
        <p:spPr bwMode="auto">
          <a:xfrm>
            <a:off x="5483225" y="17811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0" name="Freeform 5"/>
          <p:cNvSpPr>
            <a:spLocks/>
          </p:cNvSpPr>
          <p:nvPr/>
        </p:nvSpPr>
        <p:spPr bwMode="auto">
          <a:xfrm>
            <a:off x="6130925" y="14509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91" name="Freeform 6"/>
          <p:cNvSpPr>
            <a:spLocks/>
          </p:cNvSpPr>
          <p:nvPr/>
        </p:nvSpPr>
        <p:spPr bwMode="auto">
          <a:xfrm>
            <a:off x="7045325" y="14509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475288" y="1438275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Line 8"/>
          <p:cNvSpPr>
            <a:spLocks noChangeShapeType="1"/>
          </p:cNvSpPr>
          <p:nvPr/>
        </p:nvSpPr>
        <p:spPr bwMode="auto">
          <a:xfrm>
            <a:off x="5475288" y="19319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7" name="Line 9"/>
          <p:cNvSpPr>
            <a:spLocks noChangeShapeType="1"/>
          </p:cNvSpPr>
          <p:nvPr/>
        </p:nvSpPr>
        <p:spPr bwMode="auto">
          <a:xfrm>
            <a:off x="5484813" y="23987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5494338" y="28797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>
            <a:off x="5503863" y="33464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5513388" y="38274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1" name="Line 13"/>
          <p:cNvSpPr>
            <a:spLocks noChangeShapeType="1"/>
          </p:cNvSpPr>
          <p:nvPr/>
        </p:nvSpPr>
        <p:spPr bwMode="auto">
          <a:xfrm>
            <a:off x="6224588" y="14382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2" name="Line 14"/>
          <p:cNvSpPr>
            <a:spLocks noChangeShapeType="1"/>
          </p:cNvSpPr>
          <p:nvPr/>
        </p:nvSpPr>
        <p:spPr bwMode="auto">
          <a:xfrm>
            <a:off x="6931025" y="14557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7637463" y="14446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6037263" y="42941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6745288" y="42957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6" name="Text Box 18"/>
          <p:cNvSpPr txBox="1">
            <a:spLocks noChangeArrowheads="1"/>
          </p:cNvSpPr>
          <p:nvPr/>
        </p:nvSpPr>
        <p:spPr bwMode="auto">
          <a:xfrm>
            <a:off x="7435850" y="42989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8158163" y="43021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>
            <a:off x="57800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59" name="Line 21"/>
          <p:cNvSpPr>
            <a:spLocks noChangeShapeType="1"/>
          </p:cNvSpPr>
          <p:nvPr/>
        </p:nvSpPr>
        <p:spPr bwMode="auto">
          <a:xfrm>
            <a:off x="57800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0" name="Line 22"/>
          <p:cNvSpPr>
            <a:spLocks noChangeShapeType="1"/>
          </p:cNvSpPr>
          <p:nvPr/>
        </p:nvSpPr>
        <p:spPr bwMode="auto">
          <a:xfrm>
            <a:off x="57927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6191250" y="5019675"/>
            <a:ext cx="163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6178550" y="5411788"/>
            <a:ext cx="153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6194425" y="5818188"/>
            <a:ext cx="1408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14364" name="Text Box 26"/>
          <p:cNvSpPr txBox="1">
            <a:spLocks noChangeArrowheads="1"/>
          </p:cNvSpPr>
          <p:nvPr/>
        </p:nvSpPr>
        <p:spPr bwMode="auto">
          <a:xfrm>
            <a:off x="6445250" y="44942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 rot="-5400000">
            <a:off x="4636294" y="27678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Gill Sans MT" charset="0"/>
                <a:cs typeface="+mn-cs"/>
              </a:rPr>
              <a:t>BER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4960938" y="13017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4979988" y="17827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14368" name="Text Box 30"/>
          <p:cNvSpPr txBox="1">
            <a:spLocks noChangeArrowheads="1"/>
          </p:cNvSpPr>
          <p:nvPr/>
        </p:nvSpPr>
        <p:spPr bwMode="auto">
          <a:xfrm>
            <a:off x="4970463" y="2249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4979988" y="31829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4984750" y="36639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14371" name="Text Box 33"/>
          <p:cNvSpPr txBox="1">
            <a:spLocks noChangeArrowheads="1"/>
          </p:cNvSpPr>
          <p:nvPr/>
        </p:nvSpPr>
        <p:spPr bwMode="auto">
          <a:xfrm>
            <a:off x="4975225" y="41592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14372" name="Text Box 34"/>
          <p:cNvSpPr txBox="1">
            <a:spLocks noChangeArrowheads="1"/>
          </p:cNvSpPr>
          <p:nvPr/>
        </p:nvSpPr>
        <p:spPr bwMode="auto">
          <a:xfrm>
            <a:off x="4962525" y="27384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pic>
        <p:nvPicPr>
          <p:cNvPr id="4202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56"/>
          <p:cNvGrpSpPr>
            <a:grpSpLocks/>
          </p:cNvGrpSpPr>
          <p:nvPr/>
        </p:nvGrpSpPr>
        <p:grpSpPr bwMode="auto">
          <a:xfrm>
            <a:off x="2163763" y="2570163"/>
            <a:ext cx="627062" cy="642937"/>
            <a:chOff x="313" y="1497"/>
            <a:chExt cx="1152" cy="1014"/>
          </a:xfrm>
        </p:grpSpPr>
        <p:pic>
          <p:nvPicPr>
            <p:cNvPr id="4407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301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Wireless network characteristics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Multiple wireless senders and receivers create additional problems (beyond multiple access):</a:t>
            </a:r>
          </a:p>
        </p:txBody>
      </p:sp>
      <p:sp>
        <p:nvSpPr>
          <p:cNvPr id="44038" name="Freeform 7"/>
          <p:cNvSpPr>
            <a:spLocks/>
          </p:cNvSpPr>
          <p:nvPr/>
        </p:nvSpPr>
        <p:spPr bwMode="auto">
          <a:xfrm>
            <a:off x="698500" y="2413000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971675" y="3627438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9" name="Line 27"/>
          <p:cNvSpPr>
            <a:spLocks noChangeShapeType="1"/>
          </p:cNvSpPr>
          <p:nvPr/>
        </p:nvSpPr>
        <p:spPr bwMode="auto">
          <a:xfrm>
            <a:off x="2644775" y="3148013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90613" y="3519488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5371" name="Text Box 29"/>
          <p:cNvSpPr txBox="1">
            <a:spLocks noChangeArrowheads="1"/>
          </p:cNvSpPr>
          <p:nvPr/>
        </p:nvSpPr>
        <p:spPr bwMode="auto">
          <a:xfrm>
            <a:off x="3563938" y="3292475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5372" name="Text Box 30"/>
          <p:cNvSpPr txBox="1">
            <a:spLocks noChangeArrowheads="1"/>
          </p:cNvSpPr>
          <p:nvPr/>
        </p:nvSpPr>
        <p:spPr bwMode="auto">
          <a:xfrm>
            <a:off x="2741613" y="2587625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5373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Hidden terminal problem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3335" name="Text Box 47"/>
          <p:cNvSpPr txBox="1">
            <a:spLocks noChangeArrowheads="1"/>
          </p:cNvSpPr>
          <p:nvPr/>
        </p:nvSpPr>
        <p:spPr bwMode="auto">
          <a:xfrm>
            <a:off x="4943475" y="22923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3336" name="Text Box 48"/>
          <p:cNvSpPr txBox="1">
            <a:spLocks noChangeArrowheads="1"/>
          </p:cNvSpPr>
          <p:nvPr/>
        </p:nvSpPr>
        <p:spPr bwMode="auto">
          <a:xfrm>
            <a:off x="6853238" y="2289175"/>
            <a:ext cx="32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3337" name="Text Box 49"/>
          <p:cNvSpPr txBox="1">
            <a:spLocks noChangeArrowheads="1"/>
          </p:cNvSpPr>
          <p:nvPr/>
        </p:nvSpPr>
        <p:spPr bwMode="auto">
          <a:xfrm>
            <a:off x="8034338" y="2332038"/>
            <a:ext cx="350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016500" y="3119438"/>
            <a:ext cx="936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ja-JP" altLang="en-US" sz="1400" smtClean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24" name="Line 60"/>
          <p:cNvSpPr>
            <a:spLocks noChangeShapeType="1"/>
          </p:cNvSpPr>
          <p:nvPr/>
        </p:nvSpPr>
        <p:spPr bwMode="auto">
          <a:xfrm>
            <a:off x="5078413" y="4148138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5" name="Line 61"/>
          <p:cNvSpPr>
            <a:spLocks noChangeShapeType="1"/>
          </p:cNvSpPr>
          <p:nvPr/>
        </p:nvSpPr>
        <p:spPr bwMode="auto">
          <a:xfrm>
            <a:off x="5024438" y="2968625"/>
            <a:ext cx="0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6" name="Freeform 62"/>
          <p:cNvSpPr>
            <a:spLocks/>
          </p:cNvSpPr>
          <p:nvPr/>
        </p:nvSpPr>
        <p:spPr bwMode="auto">
          <a:xfrm>
            <a:off x="5106988" y="3024188"/>
            <a:ext cx="2995612" cy="1081087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7" name="Text Box 63"/>
          <p:cNvSpPr txBox="1">
            <a:spLocks noChangeArrowheads="1"/>
          </p:cNvSpPr>
          <p:nvPr/>
        </p:nvSpPr>
        <p:spPr bwMode="auto">
          <a:xfrm>
            <a:off x="6362700" y="4111625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 flipH="1">
            <a:off x="5202238" y="2994025"/>
            <a:ext cx="2995612" cy="1081088"/>
          </a:xfrm>
          <a:custGeom>
            <a:avLst/>
            <a:gdLst>
              <a:gd name="T0" fmla="*/ 0 w 1887"/>
              <a:gd name="T1" fmla="*/ 0 h 681"/>
              <a:gd name="T2" fmla="*/ 2147483647 w 1887"/>
              <a:gd name="T3" fmla="*/ 2147483647 h 681"/>
              <a:gd name="T4" fmla="*/ 2147483647 w 1887"/>
              <a:gd name="T5" fmla="*/ 2147483647 h 681"/>
              <a:gd name="T6" fmla="*/ 2147483647 w 1887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7" h="681">
                <a:moveTo>
                  <a:pt x="0" y="0"/>
                </a:moveTo>
                <a:cubicBezTo>
                  <a:pt x="161" y="25"/>
                  <a:pt x="737" y="52"/>
                  <a:pt x="966" y="151"/>
                </a:cubicBezTo>
                <a:cubicBezTo>
                  <a:pt x="1195" y="250"/>
                  <a:pt x="1220" y="507"/>
                  <a:pt x="1373" y="594"/>
                </a:cubicBezTo>
                <a:cubicBezTo>
                  <a:pt x="1526" y="681"/>
                  <a:pt x="1780" y="657"/>
                  <a:pt x="1887" y="6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329" name="Text Box 66"/>
          <p:cNvSpPr txBox="1">
            <a:spLocks noChangeArrowheads="1"/>
          </p:cNvSpPr>
          <p:nvPr/>
        </p:nvSpPr>
        <p:spPr bwMode="auto">
          <a:xfrm>
            <a:off x="7643813" y="3048000"/>
            <a:ext cx="958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C</a:t>
            </a:r>
            <a:r>
              <a:rPr lang="ja-JP" altLang="en-US" sz="1400" smtClean="0">
                <a:solidFill>
                  <a:schemeClr val="accent2"/>
                </a:solidFill>
                <a:latin typeface="Arial" charset="0"/>
                <a:cs typeface="Arial" charset="0"/>
              </a:rPr>
              <a:t>’</a:t>
            </a: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 signal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sp>
        <p:nvSpPr>
          <p:cNvPr id="13330" name="Line 67"/>
          <p:cNvSpPr>
            <a:spLocks noChangeShapeType="1"/>
          </p:cNvSpPr>
          <p:nvPr/>
        </p:nvSpPr>
        <p:spPr bwMode="auto">
          <a:xfrm flipH="1">
            <a:off x="5403850" y="2855913"/>
            <a:ext cx="26988" cy="1263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1" name="Line 68"/>
          <p:cNvSpPr>
            <a:spLocks noChangeShapeType="1"/>
          </p:cNvSpPr>
          <p:nvPr/>
        </p:nvSpPr>
        <p:spPr bwMode="auto">
          <a:xfrm>
            <a:off x="6624638" y="29241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32" name="Line 69"/>
          <p:cNvSpPr>
            <a:spLocks noChangeShapeType="1"/>
          </p:cNvSpPr>
          <p:nvPr/>
        </p:nvSpPr>
        <p:spPr bwMode="auto">
          <a:xfrm>
            <a:off x="7705725" y="2908300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3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20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Signal attenuation: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Gill Sans MT" charset="0"/>
                <a:cs typeface="+mn-cs"/>
              </a:rPr>
              <a:t>A, C can not hear each other interfering at B</a:t>
            </a:r>
          </a:p>
        </p:txBody>
      </p:sp>
      <p:grpSp>
        <p:nvGrpSpPr>
          <p:cNvPr id="44059" name="Group 356"/>
          <p:cNvGrpSpPr>
            <a:grpSpLocks/>
          </p:cNvGrpSpPr>
          <p:nvPr/>
        </p:nvGrpSpPr>
        <p:grpSpPr bwMode="auto">
          <a:xfrm>
            <a:off x="2925763" y="3119438"/>
            <a:ext cx="627062" cy="642937"/>
            <a:chOff x="313" y="1497"/>
            <a:chExt cx="1152" cy="1014"/>
          </a:xfrm>
        </p:grpSpPr>
        <p:pic>
          <p:nvPicPr>
            <p:cNvPr id="440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60" name="Group 356"/>
          <p:cNvGrpSpPr>
            <a:grpSpLocks/>
          </p:cNvGrpSpPr>
          <p:nvPr/>
        </p:nvGrpSpPr>
        <p:grpSpPr bwMode="auto">
          <a:xfrm>
            <a:off x="1401763" y="3260725"/>
            <a:ext cx="627062" cy="644525"/>
            <a:chOff x="313" y="1497"/>
            <a:chExt cx="1152" cy="1014"/>
          </a:xfrm>
        </p:grpSpPr>
        <p:pic>
          <p:nvPicPr>
            <p:cNvPr id="4407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356"/>
          <p:cNvGrpSpPr>
            <a:grpSpLocks/>
          </p:cNvGrpSpPr>
          <p:nvPr/>
        </p:nvGrpSpPr>
        <p:grpSpPr bwMode="auto">
          <a:xfrm>
            <a:off x="5130800" y="2154238"/>
            <a:ext cx="627063" cy="642937"/>
            <a:chOff x="313" y="1497"/>
            <a:chExt cx="1152" cy="1014"/>
          </a:xfrm>
        </p:grpSpPr>
        <p:pic>
          <p:nvPicPr>
            <p:cNvPr id="4406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7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356"/>
          <p:cNvGrpSpPr>
            <a:grpSpLocks/>
          </p:cNvGrpSpPr>
          <p:nvPr/>
        </p:nvGrpSpPr>
        <p:grpSpPr bwMode="auto">
          <a:xfrm>
            <a:off x="6319838" y="2193925"/>
            <a:ext cx="627062" cy="644525"/>
            <a:chOff x="313" y="1497"/>
            <a:chExt cx="1152" cy="1014"/>
          </a:xfrm>
        </p:grpSpPr>
        <p:pic>
          <p:nvPicPr>
            <p:cNvPr id="4406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356"/>
          <p:cNvGrpSpPr>
            <a:grpSpLocks/>
          </p:cNvGrpSpPr>
          <p:nvPr/>
        </p:nvGrpSpPr>
        <p:grpSpPr bwMode="auto">
          <a:xfrm>
            <a:off x="7396163" y="2124075"/>
            <a:ext cx="627062" cy="642938"/>
            <a:chOff x="313" y="1497"/>
            <a:chExt cx="1152" cy="1014"/>
          </a:xfrm>
        </p:grpSpPr>
        <p:pic>
          <p:nvPicPr>
            <p:cNvPr id="44065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6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6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23" grpId="0"/>
      <p:bldP spid="13326" grpId="0" animBg="1"/>
      <p:bldP spid="13327" grpId="0"/>
      <p:bldP spid="13328" grpId="0" animBg="1"/>
      <p:bldP spid="13329" grpId="0"/>
      <p:bldP spid="133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114300"/>
            <a:ext cx="836453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Code Division Multiple Access (CDMA)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65238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unique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code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 assigned to each user; i.e., code set partitioning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 users share same frequency, but each user has own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chipping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sequence (i.e., code) to encode data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allows multiple users to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coexist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and transmit simultaneously with minimal interference (if codes are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orthogonal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encoded signal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= (original data) X (chipping sequence)</a:t>
            </a:r>
          </a:p>
          <a:p>
            <a:pPr>
              <a:lnSpc>
                <a:spcPct val="80000"/>
              </a:lnSpc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decoding: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inner-product of encoded signal and chipping sequence</a:t>
            </a:r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pic>
        <p:nvPicPr>
          <p:cNvPr id="4608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CDMA encode/</a:t>
            </a:r>
            <a:r>
              <a:rPr lang="en-US" dirty="0" smtClean="0">
                <a:latin typeface="Gill Sans MT" charset="0"/>
                <a:cs typeface="+mj-cs"/>
              </a:rPr>
              <a:t>decode - 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  <a:cs typeface="+mj-cs"/>
              </a:rPr>
              <a:t>A</a:t>
            </a:r>
            <a:endParaRPr lang="en-US" dirty="0">
              <a:solidFill>
                <a:srgbClr val="FF0000"/>
              </a:solidFill>
              <a:latin typeface="Gill Sans MT" charset="0"/>
              <a:cs typeface="+mj-cs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04630" name="Group 150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17669" name="Line 5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0" name="Rectangle 12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71" name="Text Box 15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48391" name="Group 44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17673" name="Text Box 1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93" name="Group 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7" name="Line 2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8" name="Line 2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94" name="Group 23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93" name="Rectangle 2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4" name="Line 2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95" name="Line 2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76" name="Rectangle 27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7" name="Rectangle 28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78" name="Text Box 29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79" name="Text Box 30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80" name="Text Box 31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00" name="Group 3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9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1" name="Group 35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8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2" name="Group 38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403" name="Group 41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8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8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7418" name="Oval 74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4298950" y="144462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Z</a:t>
            </a:r>
            <a:r>
              <a:rPr lang="en-US" baseline="-25000" dirty="0" smtClean="0">
                <a:latin typeface="Arial" charset="0"/>
                <a:cs typeface="Arial" charset="0"/>
              </a:rPr>
              <a:t>i,m</a:t>
            </a:r>
            <a:r>
              <a:rPr lang="en-US" dirty="0" smtClean="0">
                <a:latin typeface="Arial" charset="0"/>
                <a:cs typeface="Arial" charset="0"/>
              </a:rPr>
              <a:t>= d</a:t>
            </a:r>
            <a:r>
              <a:rPr lang="en-US" baseline="-25000" dirty="0" smtClean="0">
                <a:latin typeface="Arial" charset="0"/>
                <a:cs typeface="Arial" charset="0"/>
              </a:rPr>
              <a:t>i</a:t>
            </a:r>
            <a:r>
              <a:rPr lang="en-US" sz="2400" baseline="30000" dirty="0" smtClean="0">
                <a:latin typeface="Arial" charset="0"/>
                <a:cs typeface="Arial" charset="0"/>
              </a:rPr>
              <a:t>.</a:t>
            </a:r>
            <a:r>
              <a:rPr lang="en-US" dirty="0" smtClean="0">
                <a:latin typeface="Arial" charset="0"/>
                <a:cs typeface="Arial" charset="0"/>
              </a:rPr>
              <a:t>c</a:t>
            </a:r>
            <a:r>
              <a:rPr lang="en-US" baseline="-25000" dirty="0" smtClean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7420" name="Line 72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73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629" name="Group 149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17640" name="Rectangle 1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41" name="Text Box 16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48361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17643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63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666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7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8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364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663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4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65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46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7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48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49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50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70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66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1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65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6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2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65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373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6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6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556" name="Group 76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17614" name="Text Box 77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34" name="Group 78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176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48335" name="Group 82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17634" name="Rectangle 83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5" name="Line 84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636" name="Line 85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7617" name="Rectangle 86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8" name="Rectangle 87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619" name="Text Box 88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0" name="Text Box 89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7621" name="Text Box 90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48341" name="Group 91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17632" name="Text Box 92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3" name="Text Box 93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2" name="Group 94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17630" name="Text Box 95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31" name="Text Box 96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3" name="Group 97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17628" name="Text Box 9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9" name="Text Box 9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48344" name="Group 100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17626" name="Text Box 10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27" name="Text Box 10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4616" name="Group 136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48302" name="Group 134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17607" name="Text Box 104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327" name="Group 105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1761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2" name="Line 10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13" name="Line 10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609" name="Text Box 115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610" name="Text Box 116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48303" name="Group 135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48304" name="Group 133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17605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606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305" name="Group 13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17601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48321" name="Group 118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60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604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48306" name="Group 131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48307" name="Group 109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1759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48308" name="Group 121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6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09" name="Group 124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17594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5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48310" name="Group 127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17592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17593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17425" name="Text Box 137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6" name="Text Box 138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27" name="Line 139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8" name="Line 140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141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Text Box 142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17431" name="Text Box 143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7432" name="Text Box 144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33" name="Text Box 145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data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17434" name="Line 146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17438" name="Text Box 15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17439" name="Line 156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8" name="Group 298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17581" name="Rectangle 15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2" name="Text Box 15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1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17441" name="Oval 186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2" name="Line 188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43" name="Line 189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4776" name="Group 296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17579" name="Rectangle 191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580" name="Text Box 192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Arial" charset="0"/>
                </a:rPr>
                <a:t>d</a:t>
              </a:r>
              <a:r>
                <a:rPr lang="en-US" sz="1200" baseline="-25000" dirty="0" smtClean="0">
                  <a:latin typeface="Arial" charset="0"/>
                  <a:cs typeface="Arial" charset="0"/>
                </a:rPr>
                <a:t>0</a:t>
              </a:r>
              <a:r>
                <a:rPr lang="en-US" sz="1200" dirty="0" smtClean="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404775" name="Group 29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48244" name="Group 193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17553" name="Text Box 19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73" name="Group 19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7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7" name="Line 19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8" name="Line 19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74" name="Group 19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7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4" name="Line 20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75" name="Line 20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56" name="Rectangle 20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7" name="Rectangle 20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58" name="Text Box 20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59" name="Text Box 20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60" name="Text Box 20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80" name="Group 20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71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1" name="Group 21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69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7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2" name="Group 21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67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83" name="Group 21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65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6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245" name="Group 220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17527" name="Text Box 221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47" name="Group 222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5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1" name="Line 22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52" name="Line 22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48" name="Group 226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8" name="Line 228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49" name="Line 229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30" name="Rectangle 230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1" name="Rectangle 231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32" name="Text Box 232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3" name="Text Box 233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34" name="Text Box 234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54" name="Group 235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45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6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5" name="Group 238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4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6" name="Group 241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4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57" name="Group 244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3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4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404777" name="Group 297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48185" name="Group 159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17499" name="Text Box 160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19" name="Group 161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175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3" name="Line 16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4" name="Line 16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48220" name="Group 165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17519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0" name="Line 16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7521" name="Line 16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7502" name="Rectangle 169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3" name="Rectangle 170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504" name="Text Box 171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5" name="Text Box 172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7506" name="Text Box 173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dirty="0" smtClean="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226" name="Group 174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1751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8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7" name="Group 177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17515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6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8" name="Group 180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17513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4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229" name="Group 183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17511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512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48186" name="Group 247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48187" name="Group 248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1749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48212" name="Group 250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17496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7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8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7494" name="Text Box 254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749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48188" name="Group 256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48189" name="Group 257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17490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749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dirty="0" smtClean="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48190" name="Group 260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17486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grpSp>
                <p:nvGrpSpPr>
                  <p:cNvPr id="48206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8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9" name="Text Box 2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48191" name="Group 265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4819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17483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4" name="Line 2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17485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193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81" name="Text Box 2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2" name="Text Box 2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4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9" name="Text Box 2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80" name="Text Box 2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48195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17477" name="Text Box 2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7478" name="Text Box 2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dirty="0" smtClean="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17447" name="Text Box 279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0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8" name="Text Box 280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slot 1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channel</a:t>
            </a:r>
          </a:p>
          <a:p>
            <a:pPr algn="ct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17449" name="Line 281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0" name="Line 282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1" name="Line 283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52" name="Text Box 285"/>
          <p:cNvSpPr txBox="1">
            <a:spLocks noChangeArrowheads="1"/>
          </p:cNvSpPr>
          <p:nvPr/>
        </p:nvSpPr>
        <p:spPr bwMode="auto">
          <a:xfrm>
            <a:off x="1233488" y="5446713"/>
            <a:ext cx="1096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7453" name="Text Box 28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17454" name="Text Box 28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received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17455" name="Line 28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8175" name="Group 294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17461" name="Text Box 187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 </a:t>
              </a:r>
              <a:r>
                <a:rPr lang="en-US" dirty="0" smtClean="0">
                  <a:latin typeface="Arial" charset="0"/>
                  <a:cs typeface="Arial" charset="0"/>
                </a:rPr>
                <a:t>= </a:t>
              </a:r>
              <a:r>
                <a:rPr lang="en-US" sz="2800" dirty="0" smtClean="0">
                  <a:latin typeface="Symbol" charset="0"/>
                  <a:cs typeface="Arial" charset="0"/>
                </a:rPr>
                <a:t>S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Z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i,m</a:t>
              </a:r>
              <a:r>
                <a:rPr lang="en-US" sz="2400" baseline="30000" dirty="0" smtClean="0">
                  <a:latin typeface="Arial" charset="0"/>
                  <a:cs typeface="Arial" charset="0"/>
                </a:rPr>
                <a:t>.</a:t>
              </a:r>
              <a:r>
                <a:rPr lang="en-US" dirty="0" smtClean="0">
                  <a:latin typeface="Arial" charset="0"/>
                  <a:cs typeface="Arial" charset="0"/>
                </a:rPr>
                <a:t>c</a:t>
              </a:r>
              <a:r>
                <a:rPr lang="en-US" baseline="-25000" dirty="0" smtClean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17462" name="Text Box 289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m=1</a:t>
              </a:r>
            </a:p>
          </p:txBody>
        </p:sp>
        <p:sp>
          <p:nvSpPr>
            <p:cNvPr id="17463" name="Text Box 290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4" name="Text Box 291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</a:t>
              </a:r>
            </a:p>
          </p:txBody>
        </p:sp>
        <p:sp>
          <p:nvSpPr>
            <p:cNvPr id="17465" name="Line 293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4780" name="Freeform 300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4782" name="Line 302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4783" name="Freeform 303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4817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2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2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0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0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40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40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4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780" grpId="0" animBg="1"/>
      <p:bldP spid="4047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11125"/>
            <a:ext cx="7772400" cy="10366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CDMA: two-sender interference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50180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8255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488113" y="4802188"/>
            <a:ext cx="24860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417513" y="17732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423863" y="2840038"/>
            <a:ext cx="248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Sender 2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6399213" y="1076325"/>
            <a:ext cx="2484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000099"/>
                </a:solidFill>
                <a:latin typeface="Gill Sans MT" charset="0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50186" name="Straight Connector 3"/>
          <p:cNvCxnSpPr>
            <a:cxnSpLocks noChangeShapeType="1"/>
          </p:cNvCxnSpPr>
          <p:nvPr/>
        </p:nvCxnSpPr>
        <p:spPr bwMode="auto">
          <a:xfrm flipH="1">
            <a:off x="6015038" y="1316038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9974" y="2816721"/>
            <a:ext cx="206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Welcome to World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Of Math Codes!!!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2.4-5 GHz unlicensed spectrum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 marL="277813" indent="-277813"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802.11a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5-6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802.11g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802.11n: </a:t>
            </a:r>
            <a:r>
              <a:rPr lang="en-US" sz="2400" dirty="0">
                <a:latin typeface="Gill Sans MT" charset="0"/>
                <a:cs typeface="+mn-cs"/>
              </a:rPr>
              <a:t>multiple antennae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2.4-5 GHz range</a:t>
            </a:r>
          </a:p>
          <a:p>
            <a:pPr lvl="1">
              <a:lnSpc>
                <a:spcPts val="22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305555" y="5261062"/>
            <a:ext cx="8230913" cy="104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use CSMA/CA for multiple </a:t>
            </a:r>
            <a:r>
              <a:rPr lang="en-US" sz="2400" dirty="0" smtClean="0">
                <a:latin typeface="Gill Sans MT" charset="0"/>
                <a:cs typeface="+mn-cs"/>
              </a:rPr>
              <a:t>access (Carrier Sense Multiple Access Collision </a:t>
            </a:r>
            <a:r>
              <a:rPr lang="en-US" sz="2400" dirty="0" err="1" smtClean="0">
                <a:latin typeface="Gill Sans MT" charset="0"/>
                <a:cs typeface="+mn-cs"/>
              </a:rPr>
              <a:t>Avoidence</a:t>
            </a:r>
            <a:r>
              <a:rPr lang="en-US" sz="2400" dirty="0" smtClean="0">
                <a:latin typeface="Gill Sans MT" charset="0"/>
                <a:cs typeface="+mn-cs"/>
              </a:rPr>
              <a:t>)</a:t>
            </a:r>
            <a:endParaRPr lang="en-US" sz="2400" dirty="0">
              <a:latin typeface="Gill Sans MT" charset="0"/>
              <a:cs typeface="+mn-cs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8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0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 communicates with base station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 dirty="0">
                <a:latin typeface="Gill Sans MT" charset="0"/>
                <a:cs typeface="+mn-cs"/>
              </a:rPr>
              <a:t>(aka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cell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 in infrastructure mode contains: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wireless hosts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access point (AP): base station</a:t>
            </a:r>
          </a:p>
          <a:p>
            <a:pPr marL="695325" lvl="1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46" name="Picture 19" descr="underline_base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9699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6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</a:t>
            </a:r>
            <a:r>
              <a:rPr lang="en-US" sz="2400" dirty="0">
                <a:solidFill>
                  <a:srgbClr val="800000"/>
                </a:solidFill>
                <a:latin typeface="Gill Sans MT" charset="0"/>
                <a:cs typeface="+mn-cs"/>
              </a:rPr>
              <a:t>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latin typeface="Gill Sans MT" charset="0"/>
              </a:rPr>
              <a:t>beacon frames</a:t>
            </a:r>
            <a:r>
              <a:rPr lang="en-US" dirty="0">
                <a:latin typeface="Gill Sans MT" charset="0"/>
              </a:rPr>
              <a:t> containing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5837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1121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802.11: passive/active scanning</a:t>
            </a:r>
          </a:p>
        </p:txBody>
      </p:sp>
      <p:sp>
        <p:nvSpPr>
          <p:cNvPr id="23557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3558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sp>
        <p:nvSpPr>
          <p:cNvPr id="23559" name="Text Box 82"/>
          <p:cNvSpPr txBox="1">
            <a:spLocks noChangeArrowheads="1"/>
          </p:cNvSpPr>
          <p:nvPr/>
        </p:nvSpPr>
        <p:spPr bwMode="auto">
          <a:xfrm>
            <a:off x="3578225" y="2536825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2</a:t>
            </a:r>
          </a:p>
        </p:txBody>
      </p:sp>
      <p:sp>
        <p:nvSpPr>
          <p:cNvPr id="23560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 charset="0"/>
              <a:cs typeface="+mn-cs"/>
            </a:endParaRPr>
          </a:p>
        </p:txBody>
      </p:sp>
      <p:sp>
        <p:nvSpPr>
          <p:cNvPr id="23561" name="Text Box 84"/>
          <p:cNvSpPr txBox="1">
            <a:spLocks noChangeArrowheads="1"/>
          </p:cNvSpPr>
          <p:nvPr/>
        </p:nvSpPr>
        <p:spPr bwMode="auto">
          <a:xfrm>
            <a:off x="846138" y="2547938"/>
            <a:ext cx="6238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AP 1</a:t>
            </a:r>
          </a:p>
        </p:txBody>
      </p:sp>
      <p:sp>
        <p:nvSpPr>
          <p:cNvPr id="23562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46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3563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23564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65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2356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56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0432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23631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2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grpSp>
        <p:nvGrpSpPr>
          <p:cNvPr id="60433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23629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30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2</a:t>
              </a:r>
            </a:p>
          </p:txBody>
        </p:sp>
      </p:grpSp>
      <p:grpSp>
        <p:nvGrpSpPr>
          <p:cNvPr id="60434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23627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8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3</a:t>
              </a:r>
            </a:p>
          </p:txBody>
        </p:sp>
      </p:grpSp>
      <p:grpSp>
        <p:nvGrpSpPr>
          <p:cNvPr id="60435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23625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626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2357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passive scanning:</a:t>
            </a:r>
            <a:r>
              <a:rPr lang="en-US" sz="2400" u="sng" dirty="0" smtClean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solidFill>
                  <a:srgbClr val="008000"/>
                </a:solidFill>
                <a:latin typeface="Gill Sans MT" charset="0"/>
                <a:cs typeface="+mn-cs"/>
              </a:rPr>
              <a:t>beacon frames sent from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 smtClean="0">
                <a:solidFill>
                  <a:srgbClr val="3366FF"/>
                </a:solidFill>
                <a:latin typeface="Gill Sans MT" charset="0"/>
                <a:cs typeface="+mn-cs"/>
              </a:rPr>
              <a:t>Association Request frame sent: H1 to selected AP </a:t>
            </a:r>
          </a:p>
          <a:p>
            <a:pPr eaLnBrk="1" hangingPunct="1">
              <a:buFontTx/>
              <a:buAutoNum type="arabicParenBoth"/>
              <a:defRPr/>
            </a:pPr>
            <a:r>
              <a:rPr lang="en-US" dirty="0">
                <a:solidFill>
                  <a:srgbClr val="008000"/>
                </a:solidFill>
                <a:latin typeface="Gill Sans MT" charset="0"/>
                <a:cs typeface="+mn-cs"/>
              </a:rPr>
              <a:t>A</a:t>
            </a:r>
            <a:r>
              <a:rPr lang="en-US" dirty="0" smtClean="0">
                <a:solidFill>
                  <a:srgbClr val="008000"/>
                </a:solidFill>
                <a:latin typeface="Gill Sans MT" charset="0"/>
                <a:cs typeface="+mn-cs"/>
              </a:rPr>
              <a:t>ssociation Response frame sent from  selected AP to H1</a:t>
            </a:r>
          </a:p>
        </p:txBody>
      </p:sp>
      <p:grpSp>
        <p:nvGrpSpPr>
          <p:cNvPr id="60437" name="Group 361"/>
          <p:cNvGrpSpPr>
            <a:grpSpLocks/>
          </p:cNvGrpSpPr>
          <p:nvPr/>
        </p:nvGrpSpPr>
        <p:grpSpPr bwMode="auto">
          <a:xfrm>
            <a:off x="1260475" y="2092325"/>
            <a:ext cx="649288" cy="561975"/>
            <a:chOff x="2967" y="478"/>
            <a:chExt cx="788" cy="625"/>
          </a:xfrm>
        </p:grpSpPr>
        <p:pic>
          <p:nvPicPr>
            <p:cNvPr id="6048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8" name="Group 361"/>
          <p:cNvGrpSpPr>
            <a:grpSpLocks/>
          </p:cNvGrpSpPr>
          <p:nvPr/>
        </p:nvGrpSpPr>
        <p:grpSpPr bwMode="auto">
          <a:xfrm>
            <a:off x="3170238" y="2112963"/>
            <a:ext cx="649287" cy="561975"/>
            <a:chOff x="2967" y="478"/>
            <a:chExt cx="788" cy="625"/>
          </a:xfrm>
        </p:grpSpPr>
        <p:pic>
          <p:nvPicPr>
            <p:cNvPr id="604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9" name="Group 356"/>
          <p:cNvGrpSpPr>
            <a:grpSpLocks/>
          </p:cNvGrpSpPr>
          <p:nvPr/>
        </p:nvGrpSpPr>
        <p:grpSpPr bwMode="auto">
          <a:xfrm>
            <a:off x="2205038" y="2519363"/>
            <a:ext cx="436562" cy="498475"/>
            <a:chOff x="313" y="1497"/>
            <a:chExt cx="1152" cy="1014"/>
          </a:xfrm>
        </p:grpSpPr>
        <p:pic>
          <p:nvPicPr>
            <p:cNvPr id="60482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83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18038" y="1390650"/>
            <a:ext cx="4297362" cy="4976813"/>
            <a:chOff x="4618038" y="1390650"/>
            <a:chExt cx="4297362" cy="4976356"/>
          </a:xfrm>
        </p:grpSpPr>
        <p:sp>
          <p:nvSpPr>
            <p:cNvPr id="23579" name="Oval 6"/>
            <p:cNvSpPr>
              <a:spLocks noChangeArrowheads="1"/>
            </p:cNvSpPr>
            <p:nvPr/>
          </p:nvSpPr>
          <p:spPr bwMode="auto">
            <a:xfrm>
              <a:off x="6580188" y="1455732"/>
              <a:ext cx="2335212" cy="2223883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cs typeface="+mn-cs"/>
              </a:endParaRPr>
            </a:p>
          </p:txBody>
        </p:sp>
        <p:sp>
          <p:nvSpPr>
            <p:cNvPr id="23580" name="Oval 7"/>
            <p:cNvSpPr>
              <a:spLocks noChangeArrowheads="1"/>
            </p:cNvSpPr>
            <p:nvPr/>
          </p:nvSpPr>
          <p:spPr bwMode="auto">
            <a:xfrm>
              <a:off x="4724400" y="1390650"/>
              <a:ext cx="2335213" cy="2223884"/>
            </a:xfrm>
            <a:prstGeom prst="ellipse">
              <a:avLst/>
            </a:prstGeom>
            <a:solidFill>
              <a:srgbClr val="00CCFF">
                <a:alpha val="4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3581" name="Text Box 8"/>
            <p:cNvSpPr txBox="1">
              <a:spLocks noChangeArrowheads="1"/>
            </p:cNvSpPr>
            <p:nvPr/>
          </p:nvSpPr>
          <p:spPr bwMode="auto">
            <a:xfrm>
              <a:off x="7961313" y="2406557"/>
              <a:ext cx="623887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2</a:t>
              </a:r>
            </a:p>
          </p:txBody>
        </p:sp>
        <p:sp>
          <p:nvSpPr>
            <p:cNvPr id="23582" name="Text Box 9"/>
            <p:cNvSpPr txBox="1">
              <a:spLocks noChangeArrowheads="1"/>
            </p:cNvSpPr>
            <p:nvPr/>
          </p:nvSpPr>
          <p:spPr bwMode="auto">
            <a:xfrm>
              <a:off x="6211888" y="2162104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3" name="Text Box 10"/>
            <p:cNvSpPr txBox="1">
              <a:spLocks noChangeArrowheads="1"/>
            </p:cNvSpPr>
            <p:nvPr/>
          </p:nvSpPr>
          <p:spPr bwMode="auto">
            <a:xfrm>
              <a:off x="5289550" y="2590690"/>
              <a:ext cx="623888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AP 1</a:t>
              </a:r>
            </a:p>
          </p:txBody>
        </p:sp>
        <p:sp>
          <p:nvSpPr>
            <p:cNvPr id="23584" name="Text Box 11"/>
            <p:cNvSpPr txBox="1">
              <a:spLocks noChangeArrowheads="1"/>
            </p:cNvSpPr>
            <p:nvPr/>
          </p:nvSpPr>
          <p:spPr bwMode="auto">
            <a:xfrm>
              <a:off x="6577013" y="3178011"/>
              <a:ext cx="446087" cy="338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H1</a:t>
              </a:r>
            </a:p>
          </p:txBody>
        </p:sp>
        <p:sp>
          <p:nvSpPr>
            <p:cNvPr id="23585" name="Text Box 12"/>
            <p:cNvSpPr txBox="1">
              <a:spLocks noChangeArrowheads="1"/>
            </p:cNvSpPr>
            <p:nvPr/>
          </p:nvSpPr>
          <p:spPr bwMode="auto">
            <a:xfrm>
              <a:off x="8218488" y="2981179"/>
              <a:ext cx="184150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600" dirty="0" smtClean="0">
                <a:latin typeface="Arial" charset="0"/>
                <a:cs typeface="+mn-cs"/>
              </a:endParaRPr>
            </a:p>
          </p:txBody>
        </p:sp>
        <p:sp>
          <p:nvSpPr>
            <p:cNvPr id="23586" name="Text Box 13"/>
            <p:cNvSpPr txBox="1">
              <a:spLocks noChangeArrowheads="1"/>
            </p:cNvSpPr>
            <p:nvPr/>
          </p:nvSpPr>
          <p:spPr bwMode="auto">
            <a:xfrm>
              <a:off x="7367588" y="1512877"/>
              <a:ext cx="766762" cy="336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2</a:t>
              </a:r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5551488" y="1462081"/>
              <a:ext cx="765175" cy="338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BBS 1</a:t>
              </a:r>
            </a:p>
          </p:txBody>
        </p:sp>
        <p:sp>
          <p:nvSpPr>
            <p:cNvPr id="60451" name="Freeform 56"/>
            <p:cNvSpPr>
              <a:spLocks/>
            </p:cNvSpPr>
            <p:nvPr/>
          </p:nvSpPr>
          <p:spPr bwMode="auto">
            <a:xfrm>
              <a:off x="6837363" y="2466975"/>
              <a:ext cx="869950" cy="225425"/>
            </a:xfrm>
            <a:custGeom>
              <a:avLst/>
              <a:gdLst>
                <a:gd name="T0" fmla="*/ 0 w 548"/>
                <a:gd name="T1" fmla="*/ 2147483647 h 142"/>
                <a:gd name="T2" fmla="*/ 0 w 548"/>
                <a:gd name="T3" fmla="*/ 0 h 142"/>
                <a:gd name="T4" fmla="*/ 2147483647 w 548"/>
                <a:gd name="T5" fmla="*/ 0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8" h="142">
                  <a:moveTo>
                    <a:pt x="0" y="142"/>
                  </a:moveTo>
                  <a:lnTo>
                    <a:pt x="0" y="0"/>
                  </a:lnTo>
                  <a:lnTo>
                    <a:pt x="5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9" name="Line 57"/>
            <p:cNvSpPr>
              <a:spLocks noChangeShapeType="1"/>
            </p:cNvSpPr>
            <p:nvPr/>
          </p:nvSpPr>
          <p:spPr bwMode="auto">
            <a:xfrm flipH="1">
              <a:off x="6011863" y="2466876"/>
              <a:ext cx="823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0" name="Line 58"/>
            <p:cNvSpPr>
              <a:spLocks noChangeShapeType="1"/>
            </p:cNvSpPr>
            <p:nvPr/>
          </p:nvSpPr>
          <p:spPr bwMode="auto">
            <a:xfrm>
              <a:off x="6073775" y="254306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1" name="Line 59"/>
            <p:cNvSpPr>
              <a:spLocks noChangeShapeType="1"/>
            </p:cNvSpPr>
            <p:nvPr/>
          </p:nvSpPr>
          <p:spPr bwMode="auto">
            <a:xfrm flipH="1">
              <a:off x="6961188" y="2558943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2" name="Line 60"/>
            <p:cNvSpPr>
              <a:spLocks noChangeShapeType="1"/>
            </p:cNvSpPr>
            <p:nvPr/>
          </p:nvSpPr>
          <p:spPr bwMode="auto">
            <a:xfrm flipH="1">
              <a:off x="7159625" y="2890700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593" name="Line 61"/>
            <p:cNvSpPr>
              <a:spLocks noChangeShapeType="1"/>
            </p:cNvSpPr>
            <p:nvPr/>
          </p:nvSpPr>
          <p:spPr bwMode="auto">
            <a:xfrm flipV="1">
              <a:off x="7115175" y="2711329"/>
              <a:ext cx="644525" cy="225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0457" name="Group 62"/>
            <p:cNvGrpSpPr>
              <a:grpSpLocks/>
            </p:cNvGrpSpPr>
            <p:nvPr/>
          </p:nvGrpSpPr>
          <p:grpSpPr bwMode="auto">
            <a:xfrm>
              <a:off x="6686550" y="2295525"/>
              <a:ext cx="282575" cy="304800"/>
              <a:chOff x="1255" y="3461"/>
              <a:chExt cx="178" cy="192"/>
            </a:xfrm>
          </p:grpSpPr>
          <p:sp>
            <p:nvSpPr>
              <p:cNvPr id="23617" name="Oval 63"/>
              <p:cNvSpPr>
                <a:spLocks noChangeArrowheads="1"/>
              </p:cNvSpPr>
              <p:nvPr/>
            </p:nvSpPr>
            <p:spPr bwMode="auto">
              <a:xfrm>
                <a:off x="1274" y="349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8" name="Text Box 64"/>
              <p:cNvSpPr txBox="1">
                <a:spLocks noChangeArrowheads="1"/>
              </p:cNvSpPr>
              <p:nvPr/>
            </p:nvSpPr>
            <p:spPr bwMode="auto">
              <a:xfrm>
                <a:off x="1255" y="346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60458" name="Group 65"/>
            <p:cNvGrpSpPr>
              <a:grpSpLocks/>
            </p:cNvGrpSpPr>
            <p:nvPr/>
          </p:nvGrpSpPr>
          <p:grpSpPr bwMode="auto">
            <a:xfrm>
              <a:off x="7258050" y="2492375"/>
              <a:ext cx="282575" cy="304800"/>
              <a:chOff x="1851" y="2490"/>
              <a:chExt cx="178" cy="192"/>
            </a:xfrm>
          </p:grpSpPr>
          <p:sp>
            <p:nvSpPr>
              <p:cNvPr id="23615" name="Oval 66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6" name="Text Box 67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59" name="Group 68"/>
            <p:cNvGrpSpPr>
              <a:grpSpLocks/>
            </p:cNvGrpSpPr>
            <p:nvPr/>
          </p:nvGrpSpPr>
          <p:grpSpPr bwMode="auto">
            <a:xfrm>
              <a:off x="6180138" y="2509838"/>
              <a:ext cx="282575" cy="304800"/>
              <a:chOff x="1851" y="2490"/>
              <a:chExt cx="178" cy="192"/>
            </a:xfrm>
          </p:grpSpPr>
          <p:sp>
            <p:nvSpPr>
              <p:cNvPr id="23613" name="Oval 69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4" name="Text Box 70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60460" name="Group 71"/>
            <p:cNvGrpSpPr>
              <a:grpSpLocks/>
            </p:cNvGrpSpPr>
            <p:nvPr/>
          </p:nvGrpSpPr>
          <p:grpSpPr bwMode="auto">
            <a:xfrm>
              <a:off x="7200900" y="2735263"/>
              <a:ext cx="282575" cy="304800"/>
              <a:chOff x="1851" y="2490"/>
              <a:chExt cx="178" cy="192"/>
            </a:xfrm>
          </p:grpSpPr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2" name="Text Box 73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0461" name="Group 74"/>
            <p:cNvGrpSpPr>
              <a:grpSpLocks/>
            </p:cNvGrpSpPr>
            <p:nvPr/>
          </p:nvGrpSpPr>
          <p:grpSpPr bwMode="auto">
            <a:xfrm>
              <a:off x="7489825" y="2827338"/>
              <a:ext cx="282575" cy="304800"/>
              <a:chOff x="1851" y="2490"/>
              <a:chExt cx="178" cy="192"/>
            </a:xfrm>
          </p:grpSpPr>
          <p:sp>
            <p:nvSpPr>
              <p:cNvPr id="23609" name="Oval 75"/>
              <p:cNvSpPr>
                <a:spLocks noChangeArrowheads="1"/>
              </p:cNvSpPr>
              <p:nvPr/>
            </p:nvSpPr>
            <p:spPr bwMode="auto">
              <a:xfrm>
                <a:off x="1861" y="2514"/>
                <a:ext cx="151" cy="13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3610" name="Text Box 76"/>
              <p:cNvSpPr txBox="1">
                <a:spLocks noChangeArrowheads="1"/>
              </p:cNvSpPr>
              <p:nvPr/>
            </p:nvSpPr>
            <p:spPr bwMode="auto">
              <a:xfrm>
                <a:off x="1851" y="249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1" dirty="0" smtClean="0">
                    <a:latin typeface="Arial" charset="0"/>
                    <a:cs typeface="+mn-cs"/>
                  </a:rPr>
                  <a:t>4</a:t>
                </a:r>
              </a:p>
            </p:txBody>
          </p:sp>
        </p:grpSp>
        <p:sp>
          <p:nvSpPr>
            <p:cNvPr id="23599" name="Text Box 77"/>
            <p:cNvSpPr txBox="1">
              <a:spLocks noChangeArrowheads="1"/>
            </p:cNvSpPr>
            <p:nvPr/>
          </p:nvSpPr>
          <p:spPr bwMode="auto">
            <a:xfrm>
              <a:off x="4618038" y="3689139"/>
              <a:ext cx="3962400" cy="267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i="1" u="sng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active  scanning</a:t>
              </a:r>
              <a:r>
                <a:rPr lang="en-US" sz="24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: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solidFill>
                    <a:srgbClr val="3366FF"/>
                  </a:solidFill>
                  <a:latin typeface="Arial" charset="0"/>
                  <a:cs typeface="+mn-cs"/>
                </a:rPr>
                <a:t>Probe Request frame broadcast from H1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solidFill>
                    <a:srgbClr val="008000"/>
                  </a:solidFill>
                  <a:latin typeface="Arial" charset="0"/>
                  <a:cs typeface="+mn-cs"/>
                </a:rPr>
                <a:t>Probe Response frames sent from APs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solidFill>
                    <a:srgbClr val="3366FF"/>
                  </a:solidFill>
                  <a:latin typeface="Arial" charset="0"/>
                  <a:cs typeface="+mn-cs"/>
                </a:rPr>
                <a:t>Association Request frame sent: H1 to selected AP </a:t>
              </a:r>
            </a:p>
            <a:p>
              <a:pPr eaLnBrk="1" hangingPunct="1">
                <a:buFontTx/>
                <a:buAutoNum type="arabicParenBoth"/>
                <a:defRPr/>
              </a:pPr>
              <a:r>
                <a:rPr lang="en-US" dirty="0" smtClean="0">
                  <a:solidFill>
                    <a:srgbClr val="008000"/>
                  </a:solidFill>
                  <a:latin typeface="Arial" charset="0"/>
                  <a:cs typeface="+mn-cs"/>
                </a:rPr>
                <a:t>Association Response frame sent from selected AP to H1</a:t>
              </a:r>
            </a:p>
          </p:txBody>
        </p:sp>
        <p:grpSp>
          <p:nvGrpSpPr>
            <p:cNvPr id="60463" name="Group 361"/>
            <p:cNvGrpSpPr>
              <a:grpSpLocks/>
            </p:cNvGrpSpPr>
            <p:nvPr/>
          </p:nvGrpSpPr>
          <p:grpSpPr bwMode="auto">
            <a:xfrm>
              <a:off x="5557520" y="2062480"/>
              <a:ext cx="650240" cy="561340"/>
              <a:chOff x="2967" y="478"/>
              <a:chExt cx="788" cy="625"/>
            </a:xfrm>
          </p:grpSpPr>
          <p:pic>
            <p:nvPicPr>
              <p:cNvPr id="60470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71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4" name="Group 361"/>
            <p:cNvGrpSpPr>
              <a:grpSpLocks/>
            </p:cNvGrpSpPr>
            <p:nvPr/>
          </p:nvGrpSpPr>
          <p:grpSpPr bwMode="auto">
            <a:xfrm>
              <a:off x="7599680" y="2001520"/>
              <a:ext cx="650240" cy="561340"/>
              <a:chOff x="2967" y="478"/>
              <a:chExt cx="788" cy="625"/>
            </a:xfrm>
          </p:grpSpPr>
          <p:pic>
            <p:nvPicPr>
              <p:cNvPr id="60468" name="Picture 358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9" name="Picture 360" descr="antenna_radiation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465" name="Group 356"/>
            <p:cNvGrpSpPr>
              <a:grpSpLocks/>
            </p:cNvGrpSpPr>
            <p:nvPr/>
          </p:nvGrpSpPr>
          <p:grpSpPr bwMode="auto">
            <a:xfrm>
              <a:off x="6532880" y="2590799"/>
              <a:ext cx="436880" cy="497841"/>
              <a:chOff x="313" y="1497"/>
              <a:chExt cx="1152" cy="1014"/>
            </a:xfrm>
          </p:grpSpPr>
          <p:pic>
            <p:nvPicPr>
              <p:cNvPr id="604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0441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318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Ch. 6: Wireless and Mobile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18173" cy="4681964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>
                <a:latin typeface="Gill Sans MT" charset="0"/>
                <a:cs typeface="+mn-cs"/>
              </a:rPr>
              <a:t>wireline Internet-connected devices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</a:t>
            </a:r>
            <a:r>
              <a:rPr lang="en-US" sz="2400" dirty="0" smtClean="0">
                <a:latin typeface="Gill Sans MT" charset="0"/>
                <a:cs typeface="+mn-cs"/>
              </a:rPr>
              <a:t>challenges </a:t>
            </a:r>
            <a:r>
              <a:rPr lang="mr-IN" sz="2400" dirty="0" smtClean="0">
                <a:latin typeface="Gill Sans MT" charset="0"/>
                <a:cs typeface="+mn-cs"/>
              </a:rPr>
              <a:t>–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Why Different?</a:t>
            </a: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741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avoid collisions: 2</a:t>
            </a:r>
            <a:r>
              <a:rPr lang="en-US" sz="2400" baseline="30000" dirty="0">
                <a:latin typeface="Gill Sans MT" charset="0"/>
                <a:cs typeface="+mn-cs"/>
              </a:rPr>
              <a:t>+</a:t>
            </a:r>
            <a:r>
              <a:rPr lang="en-US" sz="2400" dirty="0">
                <a:latin typeface="Gill Sans MT" charset="0"/>
                <a:cs typeface="+mn-cs"/>
              </a:rPr>
              <a:t> nodes </a:t>
            </a:r>
            <a:r>
              <a:rPr lang="en-US" sz="2400" dirty="0">
                <a:latin typeface="Gill Sans MT" charset="0"/>
                <a:cs typeface="+mn-cs"/>
                <a:sym typeface="Symbol" charset="0"/>
              </a:rPr>
              <a:t>transmitting at same time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  <a:sym typeface="Symbol" charset="0"/>
              </a:rPr>
              <a:t>802.11: CSMA - sense before transmitting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collide with ongoing transmission by other node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802.11: </a:t>
            </a:r>
            <a:r>
              <a:rPr lang="en-US" sz="2400" i="1" dirty="0">
                <a:latin typeface="Gill Sans MT" charset="0"/>
                <a:cs typeface="+mn-cs"/>
              </a:rPr>
              <a:t>no</a:t>
            </a:r>
            <a:r>
              <a:rPr lang="en-US" sz="2400" dirty="0">
                <a:latin typeface="Gill Sans MT" charset="0"/>
                <a:cs typeface="+mn-cs"/>
              </a:rPr>
              <a:t> collision detection!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sense all collisions in any case: hidden terminal, fading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goal: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 dirty="0">
                <a:latin typeface="Gill Sans MT" charset="0"/>
              </a:rPr>
              <a:t> CSMA/C(ollision)A(voidance)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62470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62494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62507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8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495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611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612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613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62501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6250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502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6250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2471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24586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24587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4588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4589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2479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480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>
                <a:defRPr/>
              </a:pPr>
              <a:r>
                <a:rPr lang="en-US" sz="1200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2485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6249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6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6249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87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6248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2472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 dirty="0">
                <a:latin typeface="Arial" charset="0"/>
                <a:cs typeface="Arial" charset="0"/>
              </a:rPr>
              <a:t> for </a:t>
            </a:r>
            <a:r>
              <a:rPr lang="en-US" sz="2000" b="1" dirty="0" smtClean="0">
                <a:latin typeface="Arial" charset="0"/>
                <a:cs typeface="Arial" charset="0"/>
              </a:rPr>
              <a:t>DIFS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(Distributed Inter Frame Space)</a:t>
            </a:r>
            <a:r>
              <a:rPr lang="en-US" sz="2000" dirty="0" smtClean="0">
                <a:latin typeface="Arial" charset="0"/>
                <a:cs typeface="Arial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  <a:defRPr/>
            </a:pPr>
            <a:r>
              <a:rPr lang="en-US" sz="24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 dirty="0">
                <a:latin typeface="Arial" charset="0"/>
                <a:cs typeface="Arial" charset="0"/>
              </a:rPr>
              <a:t>return ACK after </a:t>
            </a:r>
            <a:r>
              <a:rPr lang="en-US" sz="2000" b="1" dirty="0" smtClean="0">
                <a:latin typeface="Arial" charset="0"/>
                <a:cs typeface="Arial" charset="0"/>
              </a:rPr>
              <a:t>SIFS</a:t>
            </a:r>
          </a:p>
          <a:p>
            <a:pPr>
              <a:buFont typeface="Wingdings" charset="0"/>
              <a:buNone/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(Short Inter Frame Space) </a:t>
            </a:r>
            <a:r>
              <a:rPr lang="en-US" sz="2000" dirty="0">
                <a:latin typeface="Arial" charset="0"/>
                <a:cs typeface="Arial" charset="0"/>
              </a:rPr>
              <a:t>(ACK needed due to hidden terminal problem) 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354327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64529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25622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623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 smtClean="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64530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4531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21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25614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6452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4527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17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6452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idea: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400" dirty="0">
                <a:latin typeface="Gill Sans MT" charset="0"/>
                <a:cs typeface="+mn-cs"/>
              </a:rPr>
              <a:t>allow sender to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reserve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channel rather than random access of data frames: avoid  collisions of long  data frames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sender first transmits </a:t>
            </a:r>
            <a:r>
              <a:rPr lang="en-US" sz="2400" i="1" dirty="0">
                <a:latin typeface="Gill Sans MT" charset="0"/>
                <a:cs typeface="+mn-cs"/>
              </a:rPr>
              <a:t>small</a:t>
            </a:r>
            <a:r>
              <a:rPr lang="en-US" sz="2400" dirty="0">
                <a:latin typeface="Gill Sans MT" charset="0"/>
                <a:cs typeface="+mn-cs"/>
              </a:rPr>
              <a:t> request-to-send (RTS) packets to BS using CSMA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RTSs may still collide with each other (but they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re short)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BS broadcasts clear-to-send CTS in response to RTS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CTS heard by all nodes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  <a:defRPr/>
            </a:pPr>
            <a:r>
              <a:rPr lang="en-US" sz="2000" dirty="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875213" y="5203825"/>
            <a:ext cx="532054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Gill Sans MT" charset="0"/>
                <a:cs typeface="Arial" charset="0"/>
              </a:rPr>
              <a:t>Used for Big Data Transfers??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6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 smtClean="0">
              <a:latin typeface="Times New Roman" charset="0"/>
              <a:cs typeface="+mn-cs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27655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7656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58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68650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68653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8654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9668 w 2996"/>
                  <a:gd name="T3" fmla="*/ 298 h 461"/>
                  <a:gd name="T4" fmla="*/ 9668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691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356420" name="Group 68"/>
          <p:cNvGrpSpPr>
            <a:grpSpLocks/>
          </p:cNvGrpSpPr>
          <p:nvPr/>
        </p:nvGrpSpPr>
        <p:grpSpPr bwMode="auto">
          <a:xfrm>
            <a:off x="1354139" y="2693988"/>
            <a:ext cx="6918327" cy="1174750"/>
            <a:chOff x="853" y="1697"/>
            <a:chExt cx="4358" cy="740"/>
          </a:xfrm>
        </p:grpSpPr>
        <p:sp>
          <p:nvSpPr>
            <p:cNvPr id="68644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9668 w 2996"/>
                <a:gd name="T3" fmla="*/ 298 h 461"/>
                <a:gd name="T4" fmla="*/ 9668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5" name="Text Box 54"/>
            <p:cNvSpPr txBox="1">
              <a:spLocks noChangeArrowheads="1"/>
            </p:cNvSpPr>
            <p:nvPr/>
          </p:nvSpPr>
          <p:spPr bwMode="auto">
            <a:xfrm rot="356404">
              <a:off x="853" y="1737"/>
              <a:ext cx="20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RTS(A) includes needed time</a:t>
              </a:r>
            </a:p>
          </p:txBody>
        </p:sp>
        <p:sp>
          <p:nvSpPr>
            <p:cNvPr id="68646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7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8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27689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356421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68638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79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68640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641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7682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27683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356418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27676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65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68624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6863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5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68630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26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68628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27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5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2868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2868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2869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69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2869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2869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2869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2869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69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69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2870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2870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2870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2870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sp>
        <p:nvSpPr>
          <p:cNvPr id="28677" name="Rectangle 49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64055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802.11 frame: addressing</a:t>
            </a:r>
          </a:p>
        </p:txBody>
      </p:sp>
      <p:sp>
        <p:nvSpPr>
          <p:cNvPr id="2867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2: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transmitting this frame</a:t>
            </a:r>
          </a:p>
        </p:txBody>
      </p:sp>
      <p:sp>
        <p:nvSpPr>
          <p:cNvPr id="28679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1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735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1: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wireless host or AP 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to receive this frame</a:t>
            </a:r>
          </a:p>
        </p:txBody>
      </p:sp>
      <p:sp>
        <p:nvSpPr>
          <p:cNvPr id="28682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3: </a:t>
            </a:r>
            <a:r>
              <a:rPr lang="en-US" sz="2000" dirty="0" smtClean="0">
                <a:latin typeface="Gill Sans MT" charset="0"/>
                <a:cs typeface="+mn-cs"/>
              </a:rPr>
              <a:t>MAC address</a:t>
            </a:r>
          </a:p>
          <a:p>
            <a:pPr>
              <a:defRPr/>
            </a:pPr>
            <a:r>
              <a:rPr lang="en-US" sz="2000" dirty="0" smtClean="0">
                <a:latin typeface="Gill Sans MT" charset="0"/>
                <a:cs typeface="+mn-cs"/>
              </a:rPr>
              <a:t>of router interface to which AP is attached</a:t>
            </a:r>
          </a:p>
        </p:txBody>
      </p:sp>
      <p:sp>
        <p:nvSpPr>
          <p:cNvPr id="28684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Address 4: </a:t>
            </a:r>
            <a:r>
              <a:rPr lang="en-US" sz="2000" dirty="0" smtClean="0">
                <a:latin typeface="Gill Sans MT" charset="0"/>
                <a:cs typeface="+mn-cs"/>
              </a:rPr>
              <a:t>used only in ad hoc mode</a:t>
            </a:r>
          </a:p>
        </p:txBody>
      </p:sp>
      <p:sp>
        <p:nvSpPr>
          <p:cNvPr id="28685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69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3897" y="3876572"/>
            <a:ext cx="46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4869" y="1508617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500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5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701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702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0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2798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92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grpSp>
        <p:nvGrpSpPr>
          <p:cNvPr id="72711" name="Group 161"/>
          <p:cNvGrpSpPr>
            <a:grpSpLocks/>
          </p:cNvGrpSpPr>
          <p:nvPr/>
        </p:nvGrpSpPr>
        <p:grpSpPr bwMode="auto">
          <a:xfrm>
            <a:off x="4699000" y="2284413"/>
            <a:ext cx="787400" cy="525462"/>
            <a:chOff x="2960" y="1439"/>
            <a:chExt cx="496" cy="331"/>
          </a:xfrm>
        </p:grpSpPr>
        <p:grpSp>
          <p:nvGrpSpPr>
            <p:cNvPr id="72783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29778" name="Oval 5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79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0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9781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82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2790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978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9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5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90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72791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978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7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6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29787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29777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router</a:t>
              </a:r>
            </a:p>
          </p:txBody>
        </p:sp>
      </p:grpSp>
      <p:sp>
        <p:nvSpPr>
          <p:cNvPr id="29705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29706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794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R1</a:t>
            </a:r>
          </a:p>
        </p:txBody>
      </p:sp>
      <p:grpSp>
        <p:nvGrpSpPr>
          <p:cNvPr id="411805" name="Group 157"/>
          <p:cNvGrpSpPr>
            <a:grpSpLocks/>
          </p:cNvGrpSpPr>
          <p:nvPr/>
        </p:nvGrpSpPr>
        <p:grpSpPr bwMode="auto">
          <a:xfrm>
            <a:off x="349250" y="2392363"/>
            <a:ext cx="5356225" cy="3916362"/>
            <a:chOff x="268" y="1180"/>
            <a:chExt cx="3374" cy="2467"/>
          </a:xfrm>
        </p:grpSpPr>
        <p:sp>
          <p:nvSpPr>
            <p:cNvPr id="2974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4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72756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9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5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AP MAC addr  H1 MAC addr R1 MAC addr</a:t>
              </a:r>
            </a:p>
          </p:txBody>
        </p:sp>
        <p:sp>
          <p:nvSpPr>
            <p:cNvPr id="2975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5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2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977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82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3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977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9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64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976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5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6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5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66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976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2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73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6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1</a:t>
              </a:r>
            </a:p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TO</a:t>
              </a:r>
            </a:p>
          </p:txBody>
        </p:sp>
        <p:sp>
          <p:nvSpPr>
            <p:cNvPr id="2976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2</a:t>
              </a:r>
              <a:endParaRPr lang="en-US" sz="14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FROM</a:t>
              </a:r>
            </a:p>
          </p:txBody>
        </p:sp>
        <p:sp>
          <p:nvSpPr>
            <p:cNvPr id="2976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address 3</a:t>
              </a:r>
            </a:p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FOR</a:t>
              </a:r>
            </a:p>
          </p:txBody>
        </p:sp>
        <p:sp>
          <p:nvSpPr>
            <p:cNvPr id="2976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9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11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11808" name="Group 160"/>
          <p:cNvGrpSpPr>
            <a:grpSpLocks/>
          </p:cNvGrpSpPr>
          <p:nvPr/>
        </p:nvGrpSpPr>
        <p:grpSpPr bwMode="auto">
          <a:xfrm>
            <a:off x="3811588" y="2811463"/>
            <a:ext cx="4186237" cy="2155825"/>
            <a:chOff x="2401" y="1771"/>
            <a:chExt cx="2637" cy="1358"/>
          </a:xfrm>
        </p:grpSpPr>
        <p:sp>
          <p:nvSpPr>
            <p:cNvPr id="7272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21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2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766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724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R1 MAC addr  H1 MAC addr </a:t>
              </a:r>
            </a:p>
          </p:txBody>
        </p:sp>
        <p:sp>
          <p:nvSpPr>
            <p:cNvPr id="29725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6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727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7273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9744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5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9741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5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9738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7273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9735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4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274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15 w 60"/>
                  <a:gd name="T1" fmla="*/ 0 h 150"/>
                  <a:gd name="T2" fmla="*/ 3 w 60"/>
                  <a:gd name="T3" fmla="*/ 9 h 150"/>
                  <a:gd name="T4" fmla="*/ 12 w 60"/>
                  <a:gd name="T5" fmla="*/ 16 h 150"/>
                  <a:gd name="T6" fmla="*/ 0 w 60"/>
                  <a:gd name="T7" fmla="*/ 29 h 1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9732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29733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29734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802.</a:t>
              </a:r>
              <a:r>
                <a:rPr lang="en-US" b="1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dirty="0" smtClean="0"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2716" name="Group 361"/>
          <p:cNvGrpSpPr>
            <a:grpSpLocks/>
          </p:cNvGrpSpPr>
          <p:nvPr/>
        </p:nvGrpSpPr>
        <p:grpSpPr bwMode="auto">
          <a:xfrm>
            <a:off x="3311525" y="2235200"/>
            <a:ext cx="762000" cy="663575"/>
            <a:chOff x="2967" y="478"/>
            <a:chExt cx="788" cy="625"/>
          </a:xfrm>
        </p:grpSpPr>
        <p:pic>
          <p:nvPicPr>
            <p:cNvPr id="727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7" name="Group 356"/>
          <p:cNvGrpSpPr>
            <a:grpSpLocks/>
          </p:cNvGrpSpPr>
          <p:nvPr/>
        </p:nvGrpSpPr>
        <p:grpSpPr bwMode="auto">
          <a:xfrm>
            <a:off x="1909763" y="1798638"/>
            <a:ext cx="609600" cy="598487"/>
            <a:chOff x="313" y="1497"/>
            <a:chExt cx="1152" cy="1014"/>
          </a:xfrm>
        </p:grpSpPr>
        <p:pic>
          <p:nvPicPr>
            <p:cNvPr id="72723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18" name="Group 356"/>
          <p:cNvGrpSpPr>
            <a:grpSpLocks/>
          </p:cNvGrpSpPr>
          <p:nvPr/>
        </p:nvGrpSpPr>
        <p:grpSpPr bwMode="auto">
          <a:xfrm>
            <a:off x="2874963" y="1493838"/>
            <a:ext cx="609600" cy="598487"/>
            <a:chOff x="313" y="1497"/>
            <a:chExt cx="1152" cy="1014"/>
          </a:xfrm>
        </p:grpSpPr>
        <p:pic>
          <p:nvPicPr>
            <p:cNvPr id="7272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9" name="Rectangle 49"/>
          <p:cNvSpPr txBox="1">
            <a:spLocks noChangeArrowheads="1"/>
          </p:cNvSpPr>
          <p:nvPr/>
        </p:nvSpPr>
        <p:spPr bwMode="auto">
          <a:xfrm>
            <a:off x="533400" y="157163"/>
            <a:ext cx="6405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addressing</a:t>
            </a:r>
          </a:p>
        </p:txBody>
      </p:sp>
      <p:pic>
        <p:nvPicPr>
          <p:cNvPr id="72720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604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6223" y="5366093"/>
            <a:ext cx="257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AP = Link Level Device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4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30757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frame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control</a:t>
              </a:r>
            </a:p>
          </p:txBody>
        </p:sp>
        <p:sp>
          <p:nvSpPr>
            <p:cNvPr id="30758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duration</a:t>
              </a:r>
            </a:p>
          </p:txBody>
        </p:sp>
        <p:sp>
          <p:nvSpPr>
            <p:cNvPr id="30759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1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62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address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3</a:t>
              </a:r>
            </a:p>
          </p:txBody>
        </p:sp>
        <p:sp>
          <p:nvSpPr>
            <p:cNvPr id="30763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dirty="0">
                <a:latin typeface="Arial" charset="0"/>
                <a:cs typeface="+mn-cs"/>
              </a:endParaRPr>
            </a:p>
          </p:txBody>
        </p:sp>
        <p:sp>
          <p:nvSpPr>
            <p:cNvPr id="30764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payload</a:t>
              </a:r>
            </a:p>
          </p:txBody>
        </p:sp>
        <p:sp>
          <p:nvSpPr>
            <p:cNvPr id="30765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CRC</a:t>
              </a:r>
            </a:p>
          </p:txBody>
        </p:sp>
        <p:sp>
          <p:nvSpPr>
            <p:cNvPr id="30766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7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68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69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0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1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72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6</a:t>
              </a:r>
            </a:p>
          </p:txBody>
        </p:sp>
        <p:sp>
          <p:nvSpPr>
            <p:cNvPr id="30773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0 - 2312</a:t>
              </a:r>
            </a:p>
          </p:txBody>
        </p:sp>
        <p:sp>
          <p:nvSpPr>
            <p:cNvPr id="30774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75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seq</a:t>
              </a:r>
            </a:p>
            <a:p>
              <a:pPr algn="ctr" eaLnBrk="1" hangingPunct="1">
                <a:defRPr/>
              </a:pPr>
              <a:r>
                <a:rPr lang="en-US" sz="1600" dirty="0" smtClean="0">
                  <a:latin typeface="Arial" charset="0"/>
                  <a:cs typeface="+mn-cs"/>
                </a:rPr>
                <a:t>control</a:t>
              </a:r>
            </a:p>
          </p:txBody>
        </p:sp>
      </p:grpSp>
      <p:grpSp>
        <p:nvGrpSpPr>
          <p:cNvPr id="74756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30735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Type</a:t>
              </a:r>
            </a:p>
          </p:txBody>
        </p:sp>
        <p:sp>
          <p:nvSpPr>
            <p:cNvPr id="30736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From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7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Subtype</a:t>
              </a:r>
            </a:p>
          </p:txBody>
        </p:sp>
        <p:sp>
          <p:nvSpPr>
            <p:cNvPr id="30738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To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AP</a:t>
              </a:r>
            </a:p>
          </p:txBody>
        </p:sp>
        <p:sp>
          <p:nvSpPr>
            <p:cNvPr id="30739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 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frag</a:t>
              </a:r>
            </a:p>
          </p:txBody>
        </p:sp>
        <p:sp>
          <p:nvSpPr>
            <p:cNvPr id="30740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WEP</a:t>
              </a:r>
            </a:p>
          </p:txBody>
        </p:sp>
        <p:sp>
          <p:nvSpPr>
            <p:cNvPr id="30741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More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data</a:t>
              </a:r>
            </a:p>
          </p:txBody>
        </p:sp>
        <p:sp>
          <p:nvSpPr>
            <p:cNvPr id="30742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Power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mgt</a:t>
              </a:r>
            </a:p>
          </p:txBody>
        </p:sp>
        <p:sp>
          <p:nvSpPr>
            <p:cNvPr id="30743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Retry</a:t>
              </a:r>
            </a:p>
          </p:txBody>
        </p:sp>
        <p:sp>
          <p:nvSpPr>
            <p:cNvPr id="30744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Rsvd</a:t>
              </a:r>
            </a:p>
          </p:txBody>
        </p:sp>
        <p:sp>
          <p:nvSpPr>
            <p:cNvPr id="30745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Protocol</a:t>
              </a:r>
            </a:p>
            <a:p>
              <a:pPr algn="ctr" eaLnBrk="1" hangingPunct="1">
                <a:defRPr/>
              </a:pPr>
              <a:r>
                <a:rPr lang="en-US" sz="1600" dirty="0">
                  <a:latin typeface="Arial" charset="0"/>
                  <a:cs typeface="+mn-cs"/>
                </a:rPr>
                <a:t>version</a:t>
              </a:r>
            </a:p>
          </p:txBody>
        </p:sp>
        <p:sp>
          <p:nvSpPr>
            <p:cNvPr id="3074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7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2</a:t>
              </a:r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4</a:t>
              </a:r>
            </a:p>
          </p:txBody>
        </p:sp>
        <p:sp>
          <p:nvSpPr>
            <p:cNvPr id="30749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1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2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3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4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5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  <p:sp>
          <p:nvSpPr>
            <p:cNvPr id="30756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1</a:t>
              </a:r>
            </a:p>
          </p:txBody>
        </p:sp>
      </p:grpSp>
      <p:sp>
        <p:nvSpPr>
          <p:cNvPr id="74757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27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1813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duration of reserved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transmission time (RTS/CTS)</a:t>
            </a:r>
          </a:p>
        </p:txBody>
      </p:sp>
      <p:sp>
        <p:nvSpPr>
          <p:cNvPr id="30728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29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403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seq #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(for RDT)</a:t>
            </a:r>
          </a:p>
        </p:txBody>
      </p:sp>
      <p:sp>
        <p:nvSpPr>
          <p:cNvPr id="30730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1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2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frame type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(RTS, CTS, ACK, data)</a:t>
            </a:r>
          </a:p>
        </p:txBody>
      </p:sp>
      <p:sp>
        <p:nvSpPr>
          <p:cNvPr id="74764" name="Rectangle 49"/>
          <p:cNvSpPr txBox="1"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802.11 frame: more</a:t>
            </a:r>
          </a:p>
        </p:txBody>
      </p:sp>
      <p:pic>
        <p:nvPicPr>
          <p:cNvPr id="74765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620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802.11: mobility within same subnet</a:t>
            </a:r>
          </a:p>
        </p:txBody>
      </p:sp>
      <p:sp>
        <p:nvSpPr>
          <p:cNvPr id="31749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325563"/>
            <a:ext cx="3643312" cy="4648200"/>
          </a:xfrm>
        </p:spPr>
        <p:txBody>
          <a:bodyPr/>
          <a:lstStyle/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H1 remains in same IP subnet: IP address can remain same</a:t>
            </a:r>
          </a:p>
          <a:p>
            <a:pPr>
              <a:lnSpc>
                <a:spcPts val="30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  <a:cs typeface="+mn-cs"/>
              </a:rPr>
              <a:t>switch: which AP is associated with H1?</a:t>
            </a:r>
          </a:p>
          <a:p>
            <a:pPr marL="685800" lvl="1" indent="-228600">
              <a:lnSpc>
                <a:spcPts val="2600"/>
              </a:lnSpc>
              <a:tabLst>
                <a:tab pos="746125" algn="l"/>
              </a:tabLst>
              <a:defRPr/>
            </a:pPr>
            <a:r>
              <a:rPr lang="en-US" dirty="0">
                <a:latin typeface="Gill Sans MT" charset="0"/>
              </a:rPr>
              <a:t>self-learning (Ch. 5): switch will see frame from H1 and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remember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which switch port can be used to reach H1</a:t>
            </a:r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6380163" y="3179763"/>
            <a:ext cx="2154237" cy="209391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1" name="Oval 38"/>
          <p:cNvSpPr>
            <a:spLocks noChangeArrowheads="1"/>
          </p:cNvSpPr>
          <p:nvPr/>
        </p:nvSpPr>
        <p:spPr bwMode="auto">
          <a:xfrm>
            <a:off x="4673600" y="3241675"/>
            <a:ext cx="2278063" cy="205105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2" name="Line 59"/>
          <p:cNvSpPr>
            <a:spLocks noChangeShapeType="1"/>
          </p:cNvSpPr>
          <p:nvPr/>
        </p:nvSpPr>
        <p:spPr bwMode="auto">
          <a:xfrm>
            <a:off x="6792913" y="42259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3" name="Line 60"/>
          <p:cNvSpPr>
            <a:spLocks noChangeShapeType="1"/>
          </p:cNvSpPr>
          <p:nvPr/>
        </p:nvSpPr>
        <p:spPr bwMode="auto">
          <a:xfrm flipH="1">
            <a:off x="6305550" y="4129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4" name="Line 61"/>
          <p:cNvSpPr>
            <a:spLocks noChangeShapeType="1"/>
          </p:cNvSpPr>
          <p:nvPr/>
        </p:nvSpPr>
        <p:spPr bwMode="auto">
          <a:xfrm flipH="1">
            <a:off x="6319838" y="4205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Line 62"/>
          <p:cNvSpPr>
            <a:spLocks noChangeShapeType="1"/>
          </p:cNvSpPr>
          <p:nvPr/>
        </p:nvSpPr>
        <p:spPr bwMode="auto">
          <a:xfrm flipH="1">
            <a:off x="6262688" y="42719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11" name="Group 356"/>
          <p:cNvGrpSpPr>
            <a:grpSpLocks/>
          </p:cNvGrpSpPr>
          <p:nvPr/>
        </p:nvGrpSpPr>
        <p:grpSpPr bwMode="auto">
          <a:xfrm>
            <a:off x="8005763" y="3667125"/>
            <a:ext cx="333375" cy="369888"/>
            <a:chOff x="313" y="1497"/>
            <a:chExt cx="1152" cy="1014"/>
          </a:xfrm>
        </p:grpSpPr>
        <p:pic>
          <p:nvPicPr>
            <p:cNvPr id="76856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7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2" name="Group 403"/>
          <p:cNvGrpSpPr>
            <a:grpSpLocks/>
          </p:cNvGrpSpPr>
          <p:nvPr/>
        </p:nvGrpSpPr>
        <p:grpSpPr bwMode="auto">
          <a:xfrm>
            <a:off x="4968875" y="4156075"/>
            <a:ext cx="525463" cy="392113"/>
            <a:chOff x="2751" y="1851"/>
            <a:chExt cx="462" cy="478"/>
          </a:xfrm>
        </p:grpSpPr>
        <p:pic>
          <p:nvPicPr>
            <p:cNvPr id="7685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3" name="Group 356"/>
          <p:cNvGrpSpPr>
            <a:grpSpLocks/>
          </p:cNvGrpSpPr>
          <p:nvPr/>
        </p:nvGrpSpPr>
        <p:grpSpPr bwMode="auto">
          <a:xfrm>
            <a:off x="7345363" y="4592638"/>
            <a:ext cx="363537" cy="338137"/>
            <a:chOff x="313" y="1497"/>
            <a:chExt cx="1152" cy="1014"/>
          </a:xfrm>
        </p:grpSpPr>
        <p:pic>
          <p:nvPicPr>
            <p:cNvPr id="76852" name="Picture 354" descr="laptop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3" name="Picture 355" descr="antenna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4" name="Group 356"/>
          <p:cNvGrpSpPr>
            <a:grpSpLocks/>
          </p:cNvGrpSpPr>
          <p:nvPr/>
        </p:nvGrpSpPr>
        <p:grpSpPr bwMode="auto">
          <a:xfrm>
            <a:off x="6116638" y="4613275"/>
            <a:ext cx="376237" cy="347663"/>
            <a:chOff x="313" y="1497"/>
            <a:chExt cx="1152" cy="1014"/>
          </a:xfrm>
        </p:grpSpPr>
        <p:pic>
          <p:nvPicPr>
            <p:cNvPr id="76850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51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5" name="Group 356"/>
          <p:cNvGrpSpPr>
            <a:grpSpLocks/>
          </p:cNvGrpSpPr>
          <p:nvPr/>
        </p:nvGrpSpPr>
        <p:grpSpPr bwMode="auto">
          <a:xfrm>
            <a:off x="5394325" y="4632325"/>
            <a:ext cx="384175" cy="438150"/>
            <a:chOff x="313" y="1497"/>
            <a:chExt cx="1152" cy="1014"/>
          </a:xfrm>
        </p:grpSpPr>
        <p:pic>
          <p:nvPicPr>
            <p:cNvPr id="76848" name="Picture 354" descr="laptop_stylized_small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9" name="Picture 355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6" name="Group 403"/>
          <p:cNvGrpSpPr>
            <a:grpSpLocks/>
          </p:cNvGrpSpPr>
          <p:nvPr/>
        </p:nvGrpSpPr>
        <p:grpSpPr bwMode="auto">
          <a:xfrm>
            <a:off x="5292725" y="3475038"/>
            <a:ext cx="487363" cy="401637"/>
            <a:chOff x="2751" y="1851"/>
            <a:chExt cx="462" cy="478"/>
          </a:xfrm>
        </p:grpSpPr>
        <p:pic>
          <p:nvPicPr>
            <p:cNvPr id="76846" name="Picture 364" descr="iphone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7" name="Group 403"/>
          <p:cNvGrpSpPr>
            <a:grpSpLocks/>
          </p:cNvGrpSpPr>
          <p:nvPr/>
        </p:nvGrpSpPr>
        <p:grpSpPr bwMode="auto">
          <a:xfrm>
            <a:off x="7853363" y="4135438"/>
            <a:ext cx="527050" cy="392112"/>
            <a:chOff x="2751" y="1851"/>
            <a:chExt cx="462" cy="478"/>
          </a:xfrm>
        </p:grpSpPr>
        <p:pic>
          <p:nvPicPr>
            <p:cNvPr id="76844" name="Picture 364" descr="iphone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8" name="Group 356"/>
          <p:cNvGrpSpPr>
            <a:grpSpLocks/>
          </p:cNvGrpSpPr>
          <p:nvPr/>
        </p:nvGrpSpPr>
        <p:grpSpPr bwMode="auto">
          <a:xfrm>
            <a:off x="6421438" y="3992563"/>
            <a:ext cx="376237" cy="349250"/>
            <a:chOff x="313" y="1497"/>
            <a:chExt cx="1152" cy="1014"/>
          </a:xfrm>
        </p:grpSpPr>
        <p:pic>
          <p:nvPicPr>
            <p:cNvPr id="76842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3" name="Picture 355" descr="antenna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19" name="Group 361"/>
          <p:cNvGrpSpPr>
            <a:grpSpLocks/>
          </p:cNvGrpSpPr>
          <p:nvPr/>
        </p:nvGrpSpPr>
        <p:grpSpPr bwMode="auto">
          <a:xfrm>
            <a:off x="5516563" y="3810000"/>
            <a:ext cx="762000" cy="663575"/>
            <a:chOff x="2967" y="478"/>
            <a:chExt cx="788" cy="625"/>
          </a:xfrm>
        </p:grpSpPr>
        <p:pic>
          <p:nvPicPr>
            <p:cNvPr id="7684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4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820" name="Group 361"/>
          <p:cNvGrpSpPr>
            <a:grpSpLocks/>
          </p:cNvGrpSpPr>
          <p:nvPr/>
        </p:nvGrpSpPr>
        <p:grpSpPr bwMode="auto">
          <a:xfrm>
            <a:off x="7153275" y="3830638"/>
            <a:ext cx="762000" cy="661987"/>
            <a:chOff x="2967" y="478"/>
            <a:chExt cx="788" cy="625"/>
          </a:xfrm>
        </p:grpSpPr>
        <p:pic>
          <p:nvPicPr>
            <p:cNvPr id="7683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3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66" name="Text Box 18"/>
          <p:cNvSpPr txBox="1">
            <a:spLocks noChangeArrowheads="1"/>
          </p:cNvSpPr>
          <p:nvPr/>
        </p:nvSpPr>
        <p:spPr bwMode="auto">
          <a:xfrm>
            <a:off x="5719763" y="4894263"/>
            <a:ext cx="446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H1</a:t>
            </a:r>
          </a:p>
        </p:txBody>
      </p:sp>
      <p:sp>
        <p:nvSpPr>
          <p:cNvPr id="31767" name="Text Box 20"/>
          <p:cNvSpPr txBox="1">
            <a:spLocks noChangeArrowheads="1"/>
          </p:cNvSpPr>
          <p:nvPr/>
        </p:nvSpPr>
        <p:spPr bwMode="auto">
          <a:xfrm>
            <a:off x="7721600" y="48879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2</a:t>
            </a:r>
          </a:p>
        </p:txBody>
      </p:sp>
      <p:sp>
        <p:nvSpPr>
          <p:cNvPr id="31768" name="Text Box 20"/>
          <p:cNvSpPr txBox="1">
            <a:spLocks noChangeArrowheads="1"/>
          </p:cNvSpPr>
          <p:nvPr/>
        </p:nvSpPr>
        <p:spPr bwMode="auto">
          <a:xfrm>
            <a:off x="4613275" y="4989513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BBS 1</a:t>
            </a:r>
          </a:p>
        </p:txBody>
      </p:sp>
      <p:sp>
        <p:nvSpPr>
          <p:cNvPr id="31769" name="Line 13"/>
          <p:cNvSpPr>
            <a:spLocks noChangeShapeType="1"/>
          </p:cNvSpPr>
          <p:nvPr/>
        </p:nvSpPr>
        <p:spPr bwMode="auto">
          <a:xfrm flipV="1">
            <a:off x="6524625" y="1941513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0" name="Line 13"/>
          <p:cNvSpPr>
            <a:spLocks noChangeShapeType="1"/>
          </p:cNvSpPr>
          <p:nvPr/>
        </p:nvSpPr>
        <p:spPr bwMode="auto">
          <a:xfrm flipH="1" flipV="1">
            <a:off x="6630988" y="2997200"/>
            <a:ext cx="74453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71" name="Line 13"/>
          <p:cNvSpPr>
            <a:spLocks noChangeShapeType="1"/>
          </p:cNvSpPr>
          <p:nvPr/>
        </p:nvSpPr>
        <p:spPr bwMode="auto">
          <a:xfrm flipV="1">
            <a:off x="5784850" y="3017838"/>
            <a:ext cx="6572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6827" name="Group 332"/>
          <p:cNvGrpSpPr>
            <a:grpSpLocks/>
          </p:cNvGrpSpPr>
          <p:nvPr/>
        </p:nvGrpSpPr>
        <p:grpSpPr bwMode="auto">
          <a:xfrm>
            <a:off x="6075363" y="1689100"/>
            <a:ext cx="881062" cy="454025"/>
            <a:chOff x="2356" y="1300"/>
            <a:chExt cx="555" cy="194"/>
          </a:xfrm>
        </p:grpSpPr>
        <p:sp>
          <p:nvSpPr>
            <p:cNvPr id="7683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683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7683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683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3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1779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780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3177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619375"/>
            <a:ext cx="7032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29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05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9553" y="1759395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Router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170" y="258183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5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sp>
        <p:nvSpPr>
          <p:cNvPr id="327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Rate adaptation</a:t>
            </a:r>
          </a:p>
          <a:p>
            <a:pPr>
              <a:tabLst>
                <a:tab pos="74612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base station, mobile dynamically change transmission rate (physical layer modulation technique) as mobile moves, SNR varies </a:t>
            </a:r>
          </a:p>
        </p:txBody>
      </p:sp>
      <p:sp>
        <p:nvSpPr>
          <p:cNvPr id="327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QAM256 (8 Mbps)</a:t>
            </a:r>
          </a:p>
        </p:txBody>
      </p:sp>
      <p:sp>
        <p:nvSpPr>
          <p:cNvPr id="327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QAM16 (4 Mbps)</a:t>
            </a:r>
          </a:p>
        </p:txBody>
      </p:sp>
      <p:sp>
        <p:nvSpPr>
          <p:cNvPr id="327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BPSK (1 Mbps)</a:t>
            </a:r>
          </a:p>
        </p:txBody>
      </p:sp>
      <p:sp>
        <p:nvSpPr>
          <p:cNvPr id="78859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0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61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20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30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40</a:t>
            </a:r>
            <a:endParaRPr lang="en-US" sz="1200" baseline="30000" dirty="0" smtClean="0">
              <a:latin typeface="Arial" charset="0"/>
              <a:cs typeface="+mn-cs"/>
            </a:endParaRPr>
          </a:p>
        </p:txBody>
      </p:sp>
      <p:sp>
        <p:nvSpPr>
          <p:cNvPr id="327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SNR(dB)</a:t>
            </a:r>
          </a:p>
        </p:txBody>
      </p:sp>
      <p:sp>
        <p:nvSpPr>
          <p:cNvPr id="327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BER</a:t>
            </a:r>
          </a:p>
        </p:txBody>
      </p:sp>
      <p:sp>
        <p:nvSpPr>
          <p:cNvPr id="327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-1</a:t>
            </a:r>
          </a:p>
        </p:txBody>
      </p:sp>
      <p:sp>
        <p:nvSpPr>
          <p:cNvPr id="327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-2</a:t>
            </a:r>
          </a:p>
        </p:txBody>
      </p:sp>
      <p:sp>
        <p:nvSpPr>
          <p:cNvPr id="328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-3</a:t>
            </a:r>
          </a:p>
        </p:txBody>
      </p:sp>
      <p:sp>
        <p:nvSpPr>
          <p:cNvPr id="328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-5</a:t>
            </a:r>
          </a:p>
        </p:txBody>
      </p:sp>
      <p:sp>
        <p:nvSpPr>
          <p:cNvPr id="328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-6</a:t>
            </a:r>
          </a:p>
        </p:txBody>
      </p:sp>
      <p:sp>
        <p:nvSpPr>
          <p:cNvPr id="328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-7</a:t>
            </a:r>
          </a:p>
        </p:txBody>
      </p:sp>
      <p:sp>
        <p:nvSpPr>
          <p:cNvPr id="328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10</a:t>
            </a:r>
            <a:r>
              <a:rPr lang="en-US" sz="1200" baseline="30000" dirty="0" smtClean="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8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2. When BER becomes too high, switch to lower transmission rate but with lower BER</a:t>
            </a:r>
          </a:p>
        </p:txBody>
      </p:sp>
      <p:pic>
        <p:nvPicPr>
          <p:cNvPr id="7888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8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power management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node-to-AP: </a:t>
            </a:r>
            <a:r>
              <a:rPr lang="ja-JP" altLang="en-US" sz="2800" dirty="0">
                <a:latin typeface="Gill Sans MT" charset="0"/>
                <a:cs typeface="+mn-cs"/>
              </a:rPr>
              <a:t>“</a:t>
            </a:r>
            <a:r>
              <a:rPr lang="en-US" sz="2800" dirty="0">
                <a:latin typeface="Gill Sans MT" charset="0"/>
                <a:cs typeface="+mn-cs"/>
              </a:rPr>
              <a:t>I am going to sleep until next beacon frame</a:t>
            </a:r>
            <a:r>
              <a:rPr lang="ja-JP" altLang="en-US" sz="2800" dirty="0" smtClean="0">
                <a:latin typeface="Gill Sans MT" charset="0"/>
                <a:cs typeface="+mn-cs"/>
              </a:rPr>
              <a:t>”</a:t>
            </a:r>
            <a:r>
              <a:rPr lang="en-US" altLang="ja-JP" sz="2800" dirty="0" smtClean="0">
                <a:latin typeface="Gill Sans MT" charset="0"/>
                <a:cs typeface="+mn-cs"/>
              </a:rPr>
              <a:t> </a:t>
            </a:r>
            <a:r>
              <a:rPr lang="en-US" altLang="ja-JP" sz="2800" dirty="0" smtClean="0">
                <a:solidFill>
                  <a:srgbClr val="800000"/>
                </a:solidFill>
                <a:latin typeface="Gill Sans MT" charset="0"/>
                <a:cs typeface="+mn-cs"/>
              </a:rPr>
              <a:t>100ms</a:t>
            </a:r>
            <a:endParaRPr lang="en-US" sz="2800" dirty="0">
              <a:solidFill>
                <a:srgbClr val="800000"/>
              </a:solidFill>
              <a:latin typeface="Gill Sans MT" charset="0"/>
              <a:cs typeface="+mn-cs"/>
            </a:endParaRP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AP knows not to transmit frames to this node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854075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wakes up before next beacon frame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746125" algn="l"/>
              </a:tabLst>
              <a:defRPr/>
            </a:pPr>
            <a:r>
              <a:rPr lang="en-US" sz="2800" dirty="0">
                <a:latin typeface="Gill Sans MT" charset="0"/>
                <a:cs typeface="+mn-cs"/>
              </a:rPr>
              <a:t>beacon frame: contains list of mobiles with AP-to-mobile frames waiting to be sent</a:t>
            </a:r>
          </a:p>
          <a:p>
            <a:pPr marL="701675" lvl="1" indent="-244475"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tabLst>
                <a:tab pos="793750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node will stay awake if AP-to-mobile frames to be sent; otherwise sleep again until next beacon frame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tabLst>
                <a:tab pos="746125" algn="l"/>
              </a:tabLst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3797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+mn-cs"/>
              </a:rPr>
              <a:t>802.11: advanced capabilities</a:t>
            </a:r>
          </a:p>
        </p:txBody>
      </p:sp>
      <p:pic>
        <p:nvPicPr>
          <p:cNvPr id="80901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71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67.4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3G, LTE)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9462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600" dirty="0">
              <a:latin typeface="Arial" charset="0"/>
              <a:cs typeface="+mn-cs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34860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61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M</a:t>
              </a:r>
            </a:p>
          </p:txBody>
        </p:sp>
      </p:grp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radius of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coverage</a:t>
            </a:r>
          </a:p>
        </p:txBody>
      </p:sp>
      <p:grpSp>
        <p:nvGrpSpPr>
          <p:cNvPr id="82952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34858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9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3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34856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7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4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34854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55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S</a:t>
              </a:r>
            </a:p>
          </p:txBody>
        </p:sp>
      </p:grpSp>
      <p:grpSp>
        <p:nvGrpSpPr>
          <p:cNvPr id="82955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34852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3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6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34850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51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7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34848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9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8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34846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600" b="1" dirty="0">
                <a:cs typeface="+mn-cs"/>
              </a:endParaRPr>
            </a:p>
          </p:txBody>
        </p:sp>
        <p:sp>
          <p:nvSpPr>
            <p:cNvPr id="34847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b="1" dirty="0" smtClean="0">
                  <a:solidFill>
                    <a:srgbClr val="969696"/>
                  </a:solidFill>
                  <a:latin typeface="Arial" charset="0"/>
                  <a:cs typeface="+mn-cs"/>
                </a:rPr>
                <a:t>P</a:t>
              </a:r>
            </a:p>
          </p:txBody>
        </p:sp>
      </p:grpSp>
      <p:grpSp>
        <p:nvGrpSpPr>
          <p:cNvPr id="82959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296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34844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5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M</a:t>
                </a:r>
              </a:p>
            </p:txBody>
          </p:sp>
        </p:grpSp>
        <p:grpSp>
          <p:nvGrpSpPr>
            <p:cNvPr id="8296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34842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4843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S</a:t>
                </a:r>
              </a:p>
            </p:txBody>
          </p:sp>
        </p:grpSp>
        <p:sp>
          <p:nvSpPr>
            <p:cNvPr id="34838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 smtClean="0">
                  <a:latin typeface="Arial" charset="0"/>
                  <a:cs typeface="+mn-cs"/>
                </a:rPr>
                <a:t>Parked device (inactive)</a:t>
              </a:r>
            </a:p>
          </p:txBody>
        </p:sp>
        <p:grpSp>
          <p:nvGrpSpPr>
            <p:cNvPr id="8296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34840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b="1" dirty="0">
                  <a:cs typeface="+mn-cs"/>
                </a:endParaRPr>
              </a:p>
            </p:txBody>
          </p:sp>
          <p:sp>
            <p:nvSpPr>
              <p:cNvPr id="34841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1" dirty="0" smtClean="0">
                    <a:solidFill>
                      <a:srgbClr val="969696"/>
                    </a:solidFill>
                    <a:latin typeface="Arial" charset="0"/>
                    <a:cs typeface="+mn-cs"/>
                  </a:rPr>
                  <a:t>P</a:t>
                </a:r>
              </a:p>
            </p:txBody>
          </p:sp>
        </p:grpSp>
      </p:grpSp>
      <p:sp>
        <p:nvSpPr>
          <p:cNvPr id="34833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802.15: personal area network</a:t>
            </a:r>
          </a:p>
        </p:txBody>
      </p:sp>
      <p:sp>
        <p:nvSpPr>
          <p:cNvPr id="3483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less than 10 m diameter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replacement for cables (mouse, keyboard, headphones)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ad hoc: no infrastructure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master/slaves: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slaves request permission to send (to master)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master grants requests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802.15: evolved from Bluetooth specification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2.4-2.5 GHz radio band</a:t>
            </a:r>
          </a:p>
          <a:p>
            <a:pPr lvl="1">
              <a:lnSpc>
                <a:spcPts val="2100"/>
              </a:lnSpc>
              <a:defRPr/>
            </a:pPr>
            <a:r>
              <a:rPr lang="en-US" dirty="0">
                <a:latin typeface="Gill Sans MT" charset="0"/>
              </a:rPr>
              <a:t>up to 721 kbps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pic>
        <p:nvPicPr>
          <p:cNvPr id="82962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8763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AutoShape 2"/>
          <p:cNvSpPr>
            <a:spLocks noChangeArrowheads="1"/>
          </p:cNvSpPr>
          <p:nvPr/>
        </p:nvSpPr>
        <p:spPr bwMode="auto">
          <a:xfrm>
            <a:off x="3314700" y="26352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9" name="AutoShape 4"/>
          <p:cNvSpPr>
            <a:spLocks noChangeArrowheads="1"/>
          </p:cNvSpPr>
          <p:nvPr/>
        </p:nvSpPr>
        <p:spPr bwMode="auto">
          <a:xfrm>
            <a:off x="4121150" y="30908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0" name="AutoShape 5"/>
          <p:cNvSpPr>
            <a:spLocks noChangeArrowheads="1"/>
          </p:cNvSpPr>
          <p:nvPr/>
        </p:nvSpPr>
        <p:spPr bwMode="auto">
          <a:xfrm>
            <a:off x="3346450" y="44815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1" name="AutoShape 7"/>
          <p:cNvSpPr>
            <a:spLocks noChangeArrowheads="1"/>
          </p:cNvSpPr>
          <p:nvPr/>
        </p:nvSpPr>
        <p:spPr bwMode="auto">
          <a:xfrm>
            <a:off x="4140200" y="49133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2" name="AutoShape 8"/>
          <p:cNvSpPr>
            <a:spLocks noChangeArrowheads="1"/>
          </p:cNvSpPr>
          <p:nvPr/>
        </p:nvSpPr>
        <p:spPr bwMode="auto">
          <a:xfrm>
            <a:off x="3328988" y="355917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3" name="AutoShape 9"/>
          <p:cNvSpPr>
            <a:spLocks noChangeArrowheads="1"/>
          </p:cNvSpPr>
          <p:nvPr/>
        </p:nvSpPr>
        <p:spPr bwMode="auto">
          <a:xfrm>
            <a:off x="4140200" y="40020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94" name="AutoShape 10"/>
          <p:cNvSpPr>
            <a:spLocks noChangeArrowheads="1"/>
          </p:cNvSpPr>
          <p:nvPr/>
        </p:nvSpPr>
        <p:spPr bwMode="auto">
          <a:xfrm>
            <a:off x="4941888" y="5378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2" name="Line 290"/>
          <p:cNvSpPr>
            <a:spLocks noChangeShapeType="1"/>
          </p:cNvSpPr>
          <p:nvPr/>
        </p:nvSpPr>
        <p:spPr bwMode="auto">
          <a:xfrm flipV="1">
            <a:off x="5541963" y="5068888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3" name="Line 292"/>
          <p:cNvSpPr>
            <a:spLocks noChangeShapeType="1"/>
          </p:cNvSpPr>
          <p:nvPr/>
        </p:nvSpPr>
        <p:spPr bwMode="auto">
          <a:xfrm flipV="1">
            <a:off x="4730750" y="5068888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4" name="Line 293"/>
          <p:cNvSpPr>
            <a:spLocks noChangeShapeType="1"/>
          </p:cNvSpPr>
          <p:nvPr/>
        </p:nvSpPr>
        <p:spPr bwMode="auto">
          <a:xfrm flipV="1">
            <a:off x="3957638" y="4876800"/>
            <a:ext cx="151923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5" name="Line 294"/>
          <p:cNvSpPr>
            <a:spLocks noChangeShapeType="1"/>
          </p:cNvSpPr>
          <p:nvPr/>
        </p:nvSpPr>
        <p:spPr bwMode="auto">
          <a:xfrm flipV="1">
            <a:off x="4718050" y="3575050"/>
            <a:ext cx="901700" cy="992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6" name="Line 295"/>
          <p:cNvSpPr>
            <a:spLocks noChangeShapeType="1"/>
          </p:cNvSpPr>
          <p:nvPr/>
        </p:nvSpPr>
        <p:spPr bwMode="auto">
          <a:xfrm flipV="1">
            <a:off x="3906838" y="3446463"/>
            <a:ext cx="171291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7" name="Line 296"/>
          <p:cNvSpPr>
            <a:spLocks noChangeShapeType="1"/>
          </p:cNvSpPr>
          <p:nvPr/>
        </p:nvSpPr>
        <p:spPr bwMode="auto">
          <a:xfrm flipV="1">
            <a:off x="4705350" y="3292475"/>
            <a:ext cx="92710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08" name="Line 297"/>
          <p:cNvSpPr>
            <a:spLocks noChangeShapeType="1"/>
          </p:cNvSpPr>
          <p:nvPr/>
        </p:nvSpPr>
        <p:spPr bwMode="auto">
          <a:xfrm>
            <a:off x="3932238" y="3189288"/>
            <a:ext cx="171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7084" name="Group 299"/>
          <p:cNvGrpSpPr>
            <a:grpSpLocks/>
          </p:cNvGrpSpPr>
          <p:nvPr/>
        </p:nvGrpSpPr>
        <p:grpSpPr bwMode="auto">
          <a:xfrm>
            <a:off x="5464175" y="4410075"/>
            <a:ext cx="987425" cy="730250"/>
            <a:chOff x="2197" y="1155"/>
            <a:chExt cx="622" cy="460"/>
          </a:xfrm>
        </p:grpSpPr>
        <p:grpSp>
          <p:nvGrpSpPr>
            <p:cNvPr id="87104" name="Group 30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31" name="Rectangle 30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32" name="Text Box 30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30" name="Text Box 30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87085" name="Freeform 304"/>
          <p:cNvSpPr>
            <a:spLocks/>
          </p:cNvSpPr>
          <p:nvPr/>
        </p:nvSpPr>
        <p:spPr bwMode="auto">
          <a:xfrm>
            <a:off x="6921500" y="3027363"/>
            <a:ext cx="1711325" cy="2270125"/>
          </a:xfrm>
          <a:custGeom>
            <a:avLst/>
            <a:gdLst>
              <a:gd name="T0" fmla="*/ 81 w 1292"/>
              <a:gd name="T1" fmla="*/ 15 h 1255"/>
              <a:gd name="T2" fmla="*/ 12 w 1292"/>
              <a:gd name="T3" fmla="*/ 343 h 1255"/>
              <a:gd name="T4" fmla="*/ 10 w 1292"/>
              <a:gd name="T5" fmla="*/ 1145 h 1255"/>
              <a:gd name="T6" fmla="*/ 18 w 1292"/>
              <a:gd name="T7" fmla="*/ 1815 h 1255"/>
              <a:gd name="T8" fmla="*/ 82 w 1292"/>
              <a:gd name="T9" fmla="*/ 1906 h 1255"/>
              <a:gd name="T10" fmla="*/ 219 w 1292"/>
              <a:gd name="T11" fmla="*/ 2469 h 1255"/>
              <a:gd name="T12" fmla="*/ 335 w 1292"/>
              <a:gd name="T13" fmla="*/ 2706 h 1255"/>
              <a:gd name="T14" fmla="*/ 405 w 1292"/>
              <a:gd name="T15" fmla="*/ 2234 h 1255"/>
              <a:gd name="T16" fmla="*/ 429 w 1292"/>
              <a:gd name="T17" fmla="*/ 975 h 1255"/>
              <a:gd name="T18" fmla="*/ 406 w 1292"/>
              <a:gd name="T19" fmla="*/ 459 h 1255"/>
              <a:gd name="T20" fmla="*/ 253 w 1292"/>
              <a:gd name="T21" fmla="*/ 252 h 1255"/>
              <a:gd name="T22" fmla="*/ 81 w 1292"/>
              <a:gd name="T23" fmla="*/ 1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911" name="Text Box 305"/>
          <p:cNvSpPr txBox="1">
            <a:spLocks noChangeArrowheads="1"/>
          </p:cNvSpPr>
          <p:nvPr/>
        </p:nvSpPr>
        <p:spPr bwMode="auto">
          <a:xfrm>
            <a:off x="6965950" y="3530600"/>
            <a:ext cx="1698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pic>
        <p:nvPicPr>
          <p:cNvPr id="87087" name="Picture 309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4337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310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90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311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2465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312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3481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313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0974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316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300663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93" name="Group 317"/>
          <p:cNvGrpSpPr>
            <a:grpSpLocks/>
          </p:cNvGrpSpPr>
          <p:nvPr/>
        </p:nvGrpSpPr>
        <p:grpSpPr bwMode="auto">
          <a:xfrm>
            <a:off x="3995738" y="4651375"/>
            <a:ext cx="831850" cy="180975"/>
            <a:chOff x="3072" y="739"/>
            <a:chExt cx="652" cy="146"/>
          </a:xfrm>
        </p:grpSpPr>
        <p:pic>
          <p:nvPicPr>
            <p:cNvPr id="87101" name="Picture 318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7" name="Line 319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928" name="Line 320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87094" name="Group 321"/>
          <p:cNvGrpSpPr>
            <a:grpSpLocks/>
          </p:cNvGrpSpPr>
          <p:nvPr/>
        </p:nvGrpSpPr>
        <p:grpSpPr bwMode="auto">
          <a:xfrm>
            <a:off x="5616575" y="2987675"/>
            <a:ext cx="987425" cy="730250"/>
            <a:chOff x="2197" y="1155"/>
            <a:chExt cx="622" cy="460"/>
          </a:xfrm>
        </p:grpSpPr>
        <p:grpSp>
          <p:nvGrpSpPr>
            <p:cNvPr id="87097" name="Group 32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36924" name="Rectangle 32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6925" name="Text Box 32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endParaRPr lang="en-US" dirty="0" smtClean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6923" name="Text Box 32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Mobile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Switching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latin typeface="Arial" charset="0"/>
                  <a:cs typeface="+mn-cs"/>
                </a:rPr>
                <a:t>Center</a:t>
              </a:r>
            </a:p>
          </p:txBody>
        </p:sp>
      </p:grpSp>
      <p:sp>
        <p:nvSpPr>
          <p:cNvPr id="36920" name="Line 326"/>
          <p:cNvSpPr>
            <a:spLocks noChangeShapeType="1"/>
          </p:cNvSpPr>
          <p:nvPr/>
        </p:nvSpPr>
        <p:spPr bwMode="auto">
          <a:xfrm>
            <a:off x="6611938" y="3389313"/>
            <a:ext cx="368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921" name="Line 327"/>
          <p:cNvSpPr>
            <a:spLocks noChangeShapeType="1"/>
          </p:cNvSpPr>
          <p:nvPr/>
        </p:nvSpPr>
        <p:spPr bwMode="auto">
          <a:xfrm flipV="1">
            <a:off x="6446838" y="4506913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69" name="Rectangle 364"/>
          <p:cNvSpPr>
            <a:spLocks noChangeArrowheads="1"/>
          </p:cNvSpPr>
          <p:nvPr/>
        </p:nvSpPr>
        <p:spPr bwMode="auto">
          <a:xfrm>
            <a:off x="340091" y="118997"/>
            <a:ext cx="54167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Cellular - Telco</a:t>
            </a:r>
          </a:p>
          <a:p>
            <a:pPr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network architecture 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  <p:grpSp>
        <p:nvGrpSpPr>
          <p:cNvPr id="41919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36882" name="Text Box 366"/>
            <p:cNvSpPr txBox="1">
              <a:spLocks noChangeArrowheads="1"/>
            </p:cNvSpPr>
            <p:nvPr/>
          </p:nvSpPr>
          <p:spPr bwMode="auto">
            <a:xfrm>
              <a:off x="2457" y="815"/>
              <a:ext cx="2362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connects cells to wired tel. net.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manages call setup (more later!)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handles mobility (more later!)</a:t>
              </a:r>
            </a:p>
          </p:txBody>
        </p:sp>
        <p:sp>
          <p:nvSpPr>
            <p:cNvPr id="36883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9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91"/>
              <a:chOff x="442" y="3293"/>
              <a:chExt cx="547" cy="291"/>
            </a:xfrm>
          </p:grpSpPr>
          <p:sp>
            <p:nvSpPr>
              <p:cNvPr id="36886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7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MSC</a:t>
                </a:r>
              </a:p>
            </p:txBody>
          </p:sp>
        </p:grpSp>
        <p:sp>
          <p:nvSpPr>
            <p:cNvPr id="36885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199" name="Group 383"/>
          <p:cNvGrpSpPr>
            <a:grpSpLocks/>
          </p:cNvGrpSpPr>
          <p:nvPr/>
        </p:nvGrpSpPr>
        <p:grpSpPr bwMode="auto">
          <a:xfrm>
            <a:off x="274638" y="2071688"/>
            <a:ext cx="3100387" cy="3243262"/>
            <a:chOff x="173" y="1305"/>
            <a:chExt cx="1953" cy="2043"/>
          </a:xfrm>
        </p:grpSpPr>
        <p:sp>
          <p:nvSpPr>
            <p:cNvPr id="36876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covers geographical region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base station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(BS) analogous to 802.11 AP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mobile users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attach to network through BS</a:t>
              </a:r>
            </a:p>
            <a:p>
              <a:pPr>
                <a:buClr>
                  <a:srgbClr val="000099"/>
                </a:buClr>
                <a:buSzPct val="75000"/>
                <a:buFont typeface="Wingdings" charset="0"/>
                <a:buChar char="v"/>
                <a:defRPr/>
              </a:pPr>
              <a:r>
                <a:rPr lang="en-US" sz="2000" dirty="0" smtClean="0">
                  <a:latin typeface="Gill Sans MT" charset="0"/>
                  <a:cs typeface="+mn-cs"/>
                </a:rPr>
                <a:t> </a:t>
              </a:r>
              <a:r>
                <a:rPr lang="en-US" sz="2000" i="1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air-interface:</a:t>
              </a:r>
              <a:r>
                <a:rPr lang="en-US" sz="2000" dirty="0" smtClean="0">
                  <a:solidFill>
                    <a:srgbClr val="C0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000" dirty="0" smtClean="0">
                  <a:latin typeface="Gill Sans MT" charset="0"/>
                  <a:cs typeface="+mn-cs"/>
                </a:rPr>
                <a:t>physical and link layer protocol between mobile and BS</a:t>
              </a:r>
            </a:p>
          </p:txBody>
        </p:sp>
        <p:sp>
          <p:nvSpPr>
            <p:cNvPr id="36877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Gill Sans MT" charset="0"/>
                <a:cs typeface="+mn-cs"/>
              </a:endParaRPr>
            </a:p>
          </p:txBody>
        </p:sp>
        <p:grpSp>
          <p:nvGrpSpPr>
            <p:cNvPr id="87053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91"/>
              <a:chOff x="442" y="3293"/>
              <a:chExt cx="547" cy="291"/>
            </a:xfrm>
          </p:grpSpPr>
          <p:sp>
            <p:nvSpPr>
              <p:cNvPr id="36880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Gill Sans MT" charset="0"/>
                  <a:cs typeface="+mn-cs"/>
                </a:endParaRPr>
              </a:p>
            </p:txBody>
          </p:sp>
          <p:sp>
            <p:nvSpPr>
              <p:cNvPr id="36881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37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Gill Sans MT" charset="0"/>
                    <a:cs typeface="+mn-cs"/>
                  </a:rPr>
                  <a:t>cell</a:t>
                </a:r>
              </a:p>
            </p:txBody>
          </p:sp>
        </p:grpSp>
        <p:sp>
          <p:nvSpPr>
            <p:cNvPr id="36879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35" cy="1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19202" name="Group 386"/>
          <p:cNvGrpSpPr>
            <a:grpSpLocks/>
          </p:cNvGrpSpPr>
          <p:nvPr/>
        </p:nvGrpSpPr>
        <p:grpSpPr bwMode="auto">
          <a:xfrm>
            <a:off x="6567488" y="4556125"/>
            <a:ext cx="1766887" cy="1344613"/>
            <a:chOff x="4137" y="2870"/>
            <a:chExt cx="1113" cy="847"/>
          </a:xfrm>
        </p:grpSpPr>
        <p:sp>
          <p:nvSpPr>
            <p:cNvPr id="36874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1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wired network</a:t>
              </a:r>
            </a:p>
          </p:txBody>
        </p:sp>
        <p:sp>
          <p:nvSpPr>
            <p:cNvPr id="36875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7048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0" y="1066381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2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45573" y="6361736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81" name="Group 782"/>
          <p:cNvGrpSpPr>
            <a:grpSpLocks/>
          </p:cNvGrpSpPr>
          <p:nvPr/>
        </p:nvGrpSpPr>
        <p:grpSpPr bwMode="auto">
          <a:xfrm>
            <a:off x="3675794" y="2858649"/>
            <a:ext cx="333077" cy="421847"/>
            <a:chOff x="742" y="2409"/>
            <a:chExt cx="576" cy="881"/>
          </a:xfrm>
        </p:grpSpPr>
        <p:grpSp>
          <p:nvGrpSpPr>
            <p:cNvPr id="28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3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0" name="Group 782"/>
          <p:cNvGrpSpPr>
            <a:grpSpLocks/>
          </p:cNvGrpSpPr>
          <p:nvPr/>
        </p:nvGrpSpPr>
        <p:grpSpPr bwMode="auto">
          <a:xfrm>
            <a:off x="3689273" y="3784899"/>
            <a:ext cx="333077" cy="421847"/>
            <a:chOff x="742" y="2409"/>
            <a:chExt cx="576" cy="881"/>
          </a:xfrm>
        </p:grpSpPr>
        <p:grpSp>
          <p:nvGrpSpPr>
            <p:cNvPr id="30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9" name="Group 782"/>
          <p:cNvGrpSpPr>
            <a:grpSpLocks/>
          </p:cNvGrpSpPr>
          <p:nvPr/>
        </p:nvGrpSpPr>
        <p:grpSpPr bwMode="auto">
          <a:xfrm>
            <a:off x="3702752" y="4711149"/>
            <a:ext cx="333077" cy="421847"/>
            <a:chOff x="742" y="2409"/>
            <a:chExt cx="576" cy="881"/>
          </a:xfrm>
        </p:grpSpPr>
        <p:grpSp>
          <p:nvGrpSpPr>
            <p:cNvPr id="32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2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8" name="Group 782"/>
          <p:cNvGrpSpPr>
            <a:grpSpLocks/>
          </p:cNvGrpSpPr>
          <p:nvPr/>
        </p:nvGrpSpPr>
        <p:grpSpPr bwMode="auto">
          <a:xfrm>
            <a:off x="4514016" y="5238477"/>
            <a:ext cx="333077" cy="421847"/>
            <a:chOff x="742" y="2409"/>
            <a:chExt cx="576" cy="881"/>
          </a:xfrm>
        </p:grpSpPr>
        <p:grpSp>
          <p:nvGrpSpPr>
            <p:cNvPr id="33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4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4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7" name="Group 782"/>
          <p:cNvGrpSpPr>
            <a:grpSpLocks/>
          </p:cNvGrpSpPr>
          <p:nvPr/>
        </p:nvGrpSpPr>
        <p:grpSpPr bwMode="auto">
          <a:xfrm>
            <a:off x="5317139" y="5594839"/>
            <a:ext cx="333077" cy="421847"/>
            <a:chOff x="742" y="2409"/>
            <a:chExt cx="576" cy="881"/>
          </a:xfrm>
        </p:grpSpPr>
        <p:grpSp>
          <p:nvGrpSpPr>
            <p:cNvPr id="35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6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6" name="Group 782"/>
          <p:cNvGrpSpPr>
            <a:grpSpLocks/>
          </p:cNvGrpSpPr>
          <p:nvPr/>
        </p:nvGrpSpPr>
        <p:grpSpPr bwMode="auto">
          <a:xfrm>
            <a:off x="4500271" y="4241534"/>
            <a:ext cx="333077" cy="421847"/>
            <a:chOff x="742" y="2409"/>
            <a:chExt cx="576" cy="881"/>
          </a:xfrm>
        </p:grpSpPr>
        <p:grpSp>
          <p:nvGrpSpPr>
            <p:cNvPr id="37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8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8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95" name="Group 782"/>
          <p:cNvGrpSpPr>
            <a:grpSpLocks/>
          </p:cNvGrpSpPr>
          <p:nvPr/>
        </p:nvGrpSpPr>
        <p:grpSpPr bwMode="auto">
          <a:xfrm>
            <a:off x="4481187" y="3344140"/>
            <a:ext cx="333077" cy="421847"/>
            <a:chOff x="742" y="2409"/>
            <a:chExt cx="576" cy="881"/>
          </a:xfrm>
        </p:grpSpPr>
        <p:grpSp>
          <p:nvGrpSpPr>
            <p:cNvPr id="39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7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07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Cellular networks: the first hop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Two techniques for sharing mobile-to-BS radio spectrum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combined FDMA/TDMA: </a:t>
            </a:r>
            <a:r>
              <a:rPr lang="en-US" sz="2400" dirty="0">
                <a:latin typeface="Gill Sans MT" charset="0"/>
                <a:cs typeface="+mn-cs"/>
              </a:rPr>
              <a:t>divide spectrum in frequency channels, divide each channel into time slots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CDMA: </a:t>
            </a:r>
            <a:r>
              <a:rPr lang="en-US" sz="2400" dirty="0">
                <a:latin typeface="Gill Sans MT" charset="0"/>
                <a:cs typeface="+mn-cs"/>
              </a:rPr>
              <a:t>code division multiple access</a:t>
            </a:r>
          </a:p>
        </p:txBody>
      </p:sp>
      <p:sp>
        <p:nvSpPr>
          <p:cNvPr id="37938" name="AutoShape 5"/>
          <p:cNvSpPr>
            <a:spLocks noChangeArrowheads="1"/>
          </p:cNvSpPr>
          <p:nvPr/>
        </p:nvSpPr>
        <p:spPr bwMode="auto">
          <a:xfrm>
            <a:off x="6005513" y="1484313"/>
            <a:ext cx="1849437" cy="1477962"/>
          </a:xfrm>
          <a:prstGeom prst="hexagon">
            <a:avLst>
              <a:gd name="adj" fmla="val 3128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89139" name="Picture 244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833563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40" name="Group 249"/>
          <p:cNvGrpSpPr>
            <a:grpSpLocks/>
          </p:cNvGrpSpPr>
          <p:nvPr/>
        </p:nvGrpSpPr>
        <p:grpSpPr bwMode="auto">
          <a:xfrm>
            <a:off x="6608763" y="2586038"/>
            <a:ext cx="831850" cy="180975"/>
            <a:chOff x="3072" y="739"/>
            <a:chExt cx="652" cy="146"/>
          </a:xfrm>
        </p:grpSpPr>
        <p:pic>
          <p:nvPicPr>
            <p:cNvPr id="89142" name="Picture 250" descr="lgv_fqmg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44" name="Line 251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45" name="Line 252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9141" name="Picture 260" descr="imgyjav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274888"/>
            <a:ext cx="441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4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89096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37933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4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5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6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7937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37898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899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0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1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2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3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4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5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6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7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8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09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0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2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3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4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5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6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7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8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9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0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1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2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3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4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5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6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7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8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29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0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31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frequency</a:t>
              </a:r>
            </a:p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37932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latin typeface="Arial" charset="0"/>
                  <a:cs typeface="Arial" charset="0"/>
                </a:rPr>
                <a:t>time slots</a:t>
              </a:r>
            </a:p>
          </p:txBody>
        </p:sp>
      </p:grpSp>
      <p:pic>
        <p:nvPicPr>
          <p:cNvPr id="89095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0" name="Group 782"/>
          <p:cNvGrpSpPr>
            <a:grpSpLocks/>
          </p:cNvGrpSpPr>
          <p:nvPr/>
        </p:nvGrpSpPr>
        <p:grpSpPr bwMode="auto">
          <a:xfrm>
            <a:off x="6791601" y="1588741"/>
            <a:ext cx="690304" cy="792337"/>
            <a:chOff x="742" y="2409"/>
            <a:chExt cx="576" cy="881"/>
          </a:xfrm>
        </p:grpSpPr>
        <p:grpSp>
          <p:nvGrpSpPr>
            <p:cNvPr id="9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9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0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92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913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2260475" y="2965711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>
            <a:off x="2276347" y="3565916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>
            <a:off x="1631950" y="3281363"/>
            <a:ext cx="798513" cy="598487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19" name="AutoShape 5"/>
          <p:cNvSpPr>
            <a:spLocks noChangeArrowheads="1"/>
          </p:cNvSpPr>
          <p:nvPr/>
        </p:nvSpPr>
        <p:spPr bwMode="auto">
          <a:xfrm>
            <a:off x="1595438" y="2212975"/>
            <a:ext cx="798512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AutoShape 6"/>
          <p:cNvSpPr>
            <a:spLocks noChangeArrowheads="1"/>
          </p:cNvSpPr>
          <p:nvPr/>
        </p:nvSpPr>
        <p:spPr bwMode="auto">
          <a:xfrm>
            <a:off x="2209800" y="1936750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1" name="AutoShape 7"/>
          <p:cNvSpPr>
            <a:spLocks noChangeArrowheads="1"/>
          </p:cNvSpPr>
          <p:nvPr/>
        </p:nvSpPr>
        <p:spPr bwMode="auto">
          <a:xfrm>
            <a:off x="1581150" y="1603375"/>
            <a:ext cx="798513" cy="598488"/>
          </a:xfrm>
          <a:prstGeom prst="hexagon">
            <a:avLst>
              <a:gd name="adj" fmla="val 27648"/>
              <a:gd name="vf" fmla="val 115470"/>
            </a:avLst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8" name="Line 195"/>
          <p:cNvSpPr>
            <a:spLocks noChangeShapeType="1"/>
          </p:cNvSpPr>
          <p:nvPr/>
        </p:nvSpPr>
        <p:spPr bwMode="auto">
          <a:xfrm flipV="1">
            <a:off x="2655888" y="3714750"/>
            <a:ext cx="10445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9" name="Line 196"/>
          <p:cNvSpPr>
            <a:spLocks noChangeShapeType="1"/>
          </p:cNvSpPr>
          <p:nvPr/>
        </p:nvSpPr>
        <p:spPr bwMode="auto">
          <a:xfrm flipV="1">
            <a:off x="2063750" y="3703638"/>
            <a:ext cx="161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197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1" name="Line 198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2" name="Line 199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56" name="Group 200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39053" name="Rectangle 20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77" name="Group 20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83" name="Freeform 20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84" name="Freeform 20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78" name="Freeform 20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9" name="Freeform 20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0" name="Freeform 20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1" name="Freeform 20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82" name="Freeform 20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1157" name="Group 210"/>
          <p:cNvGrpSpPr>
            <a:grpSpLocks/>
          </p:cNvGrpSpPr>
          <p:nvPr/>
        </p:nvGrpSpPr>
        <p:grpSpPr bwMode="auto">
          <a:xfrm>
            <a:off x="3671888" y="3403600"/>
            <a:ext cx="550862" cy="411163"/>
            <a:chOff x="611" y="3693"/>
            <a:chExt cx="449" cy="287"/>
          </a:xfrm>
        </p:grpSpPr>
        <p:sp>
          <p:nvSpPr>
            <p:cNvPr id="39044" name="Rectangle 211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68" name="Group 212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74" name="Freeform 213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75" name="Freeform 214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69" name="Freeform 215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0" name="Freeform 216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1" name="Freeform 217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2" name="Freeform 218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73" name="Freeform 219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5" name="Line 220"/>
          <p:cNvSpPr>
            <a:spLocks noChangeShapeType="1"/>
          </p:cNvSpPr>
          <p:nvPr/>
        </p:nvSpPr>
        <p:spPr bwMode="auto">
          <a:xfrm>
            <a:off x="2584450" y="3373438"/>
            <a:ext cx="10953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6" name="Line 221"/>
          <p:cNvSpPr>
            <a:spLocks noChangeShapeType="1"/>
          </p:cNvSpPr>
          <p:nvPr/>
        </p:nvSpPr>
        <p:spPr bwMode="auto">
          <a:xfrm>
            <a:off x="4203700" y="2239963"/>
            <a:ext cx="436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7" name="Line 222"/>
          <p:cNvSpPr>
            <a:spLocks noChangeShapeType="1"/>
          </p:cNvSpPr>
          <p:nvPr/>
        </p:nvSpPr>
        <p:spPr bwMode="auto">
          <a:xfrm flipV="1">
            <a:off x="4187825" y="2211388"/>
            <a:ext cx="576263" cy="144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8" name="Text Box 223"/>
          <p:cNvSpPr txBox="1">
            <a:spLocks noChangeArrowheads="1"/>
          </p:cNvSpPr>
          <p:nvPr/>
        </p:nvSpPr>
        <p:spPr bwMode="auto">
          <a:xfrm>
            <a:off x="3486150" y="16795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BSC</a:t>
            </a:r>
          </a:p>
        </p:txBody>
      </p:sp>
      <p:sp>
        <p:nvSpPr>
          <p:cNvPr id="38939" name="Text Box 224"/>
          <p:cNvSpPr txBox="1">
            <a:spLocks noChangeArrowheads="1"/>
          </p:cNvSpPr>
          <p:nvPr/>
        </p:nvSpPr>
        <p:spPr bwMode="auto">
          <a:xfrm>
            <a:off x="2065338" y="1643063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BTS</a:t>
            </a:r>
          </a:p>
        </p:txBody>
      </p:sp>
      <p:pic>
        <p:nvPicPr>
          <p:cNvPr id="91163" name="Picture 225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164" name="Group 226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1264" name="Picture 227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42" name="Line 228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043" name="Line 229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42" name="Oval 230"/>
          <p:cNvSpPr>
            <a:spLocks noChangeArrowheads="1"/>
          </p:cNvSpPr>
          <p:nvPr/>
        </p:nvSpPr>
        <p:spPr bwMode="auto">
          <a:xfrm>
            <a:off x="1492250" y="2876550"/>
            <a:ext cx="3067050" cy="1576388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43" name="Oval 231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67" name="Picture 23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2" name="Text Box 265"/>
          <p:cNvSpPr txBox="1">
            <a:spLocks noChangeArrowheads="1"/>
          </p:cNvSpPr>
          <p:nvPr/>
        </p:nvSpPr>
        <p:spPr bwMode="auto">
          <a:xfrm>
            <a:off x="6102686" y="4148795"/>
            <a:ext cx="29406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transceiver station (BTS)</a:t>
            </a:r>
          </a:p>
        </p:txBody>
      </p:sp>
      <p:grpSp>
        <p:nvGrpSpPr>
          <p:cNvPr id="91206" name="Group 266"/>
          <p:cNvGrpSpPr>
            <a:grpSpLocks/>
          </p:cNvGrpSpPr>
          <p:nvPr/>
        </p:nvGrpSpPr>
        <p:grpSpPr bwMode="auto">
          <a:xfrm>
            <a:off x="5538972" y="4533075"/>
            <a:ext cx="504146" cy="352937"/>
            <a:chOff x="611" y="3693"/>
            <a:chExt cx="449" cy="287"/>
          </a:xfrm>
        </p:grpSpPr>
        <p:sp>
          <p:nvSpPr>
            <p:cNvPr id="39002" name="Rectangle 267"/>
            <p:cNvSpPr>
              <a:spLocks noChangeArrowheads="1"/>
            </p:cNvSpPr>
            <p:nvPr/>
          </p:nvSpPr>
          <p:spPr bwMode="auto">
            <a:xfrm>
              <a:off x="635" y="3774"/>
              <a:ext cx="338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26" name="Group 268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32" name="Freeform 269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Freeform 270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27" name="Freeform 271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8" name="Freeform 272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9" name="Freeform 273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0" name="Freeform 274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31" name="Freeform 275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4" name="Text Box 276"/>
          <p:cNvSpPr txBox="1">
            <a:spLocks noChangeArrowheads="1"/>
          </p:cNvSpPr>
          <p:nvPr/>
        </p:nvSpPr>
        <p:spPr bwMode="auto">
          <a:xfrm>
            <a:off x="6096874" y="4557603"/>
            <a:ext cx="280403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controller (BSC)</a:t>
            </a:r>
          </a:p>
        </p:txBody>
      </p:sp>
      <p:grpSp>
        <p:nvGrpSpPr>
          <p:cNvPr id="91208" name="Group 277"/>
          <p:cNvGrpSpPr>
            <a:grpSpLocks/>
          </p:cNvGrpSpPr>
          <p:nvPr/>
        </p:nvGrpSpPr>
        <p:grpSpPr bwMode="auto">
          <a:xfrm>
            <a:off x="5582559" y="4956872"/>
            <a:ext cx="422785" cy="696336"/>
            <a:chOff x="611" y="3693"/>
            <a:chExt cx="449" cy="287"/>
          </a:xfrm>
        </p:grpSpPr>
        <p:sp>
          <p:nvSpPr>
            <p:cNvPr id="38993" name="Rectangle 278"/>
            <p:cNvSpPr>
              <a:spLocks noChangeArrowheads="1"/>
            </p:cNvSpPr>
            <p:nvPr/>
          </p:nvSpPr>
          <p:spPr bwMode="auto">
            <a:xfrm>
              <a:off x="635" y="3774"/>
              <a:ext cx="337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217" name="Group 27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23" name="Freeform 28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24" name="Freeform 28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218" name="Freeform 28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19" name="Freeform 28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0" name="Freeform 28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1" name="Freeform 28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22" name="Freeform 28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86" name="Text Box 287"/>
          <p:cNvSpPr txBox="1">
            <a:spLocks noChangeArrowheads="1"/>
          </p:cNvSpPr>
          <p:nvPr/>
        </p:nvSpPr>
        <p:spPr bwMode="auto">
          <a:xfrm>
            <a:off x="6088157" y="5147649"/>
            <a:ext cx="3016156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Switching Center (MSC)</a:t>
            </a:r>
          </a:p>
        </p:txBody>
      </p:sp>
      <p:grpSp>
        <p:nvGrpSpPr>
          <p:cNvPr id="91210" name="Group 288"/>
          <p:cNvGrpSpPr>
            <a:grpSpLocks/>
          </p:cNvGrpSpPr>
          <p:nvPr/>
        </p:nvGrpSpPr>
        <p:grpSpPr bwMode="auto">
          <a:xfrm>
            <a:off x="5078413" y="5775850"/>
            <a:ext cx="761303" cy="155347"/>
            <a:chOff x="3072" y="739"/>
            <a:chExt cx="652" cy="146"/>
          </a:xfrm>
        </p:grpSpPr>
        <p:pic>
          <p:nvPicPr>
            <p:cNvPr id="91213" name="Picture 289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91" name="Line 290"/>
            <p:cNvSpPr>
              <a:spLocks noChangeShapeType="1"/>
            </p:cNvSpPr>
            <p:nvPr/>
          </p:nvSpPr>
          <p:spPr bwMode="auto">
            <a:xfrm flipH="1">
              <a:off x="3105" y="783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92" name="Line 291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91211" name="Picture 29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8" y="5778576"/>
            <a:ext cx="231006" cy="15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89" name="Text Box 293"/>
          <p:cNvSpPr txBox="1">
            <a:spLocks noChangeArrowheads="1"/>
          </p:cNvSpPr>
          <p:nvPr/>
        </p:nvSpPr>
        <p:spPr bwMode="auto">
          <a:xfrm>
            <a:off x="6124479" y="5702265"/>
            <a:ext cx="1877107" cy="33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Mobile subscribers</a:t>
            </a:r>
          </a:p>
        </p:txBody>
      </p:sp>
      <p:sp>
        <p:nvSpPr>
          <p:cNvPr id="38946" name="Text Box 294"/>
          <p:cNvSpPr txBox="1">
            <a:spLocks noChangeArrowheads="1"/>
          </p:cNvSpPr>
          <p:nvPr/>
        </p:nvSpPr>
        <p:spPr bwMode="auto">
          <a:xfrm>
            <a:off x="1612900" y="1138238"/>
            <a:ext cx="2601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Base station system (BSS)</a:t>
            </a:r>
          </a:p>
        </p:txBody>
      </p:sp>
      <p:sp>
        <p:nvSpPr>
          <p:cNvPr id="38947" name="Text Box 295"/>
          <p:cNvSpPr txBox="1">
            <a:spLocks noChangeArrowheads="1"/>
          </p:cNvSpPr>
          <p:nvPr/>
        </p:nvSpPr>
        <p:spPr bwMode="auto">
          <a:xfrm>
            <a:off x="5294313" y="36988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Legend</a:t>
            </a:r>
          </a:p>
        </p:txBody>
      </p:sp>
      <p:sp>
        <p:nvSpPr>
          <p:cNvPr id="38948" name="Rectangle 296"/>
          <p:cNvSpPr>
            <a:spLocks noChangeArrowheads="1"/>
          </p:cNvSpPr>
          <p:nvPr/>
        </p:nvSpPr>
        <p:spPr bwMode="auto">
          <a:xfrm>
            <a:off x="463550" y="244475"/>
            <a:ext cx="79479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2G (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voice only)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architecture </a:t>
            </a:r>
          </a:p>
        </p:txBody>
      </p:sp>
      <p:grpSp>
        <p:nvGrpSpPr>
          <p:cNvPr id="91172" name="Group 297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38972" name="Rectangle 298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96" name="Group 299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202" name="Freeform 300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03" name="Freeform 301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97" name="Freeform 302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8" name="Freeform 303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9" name="Freeform 304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0" name="Freeform 305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01" name="Freeform 306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0" name="Text Box 307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91174" name="Freeform 308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52" name="Text Box 309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8953" name="Line 310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1177" name="Group 311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38963" name="Rectangle 312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1187" name="Group 313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1193" name="Freeform 314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94" name="Freeform 315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1188" name="Freeform 316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9" name="Freeform 317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Freeform 318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1" name="Freeform 319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2" name="Freeform 320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55" name="Text Box 321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8956" name="Text Box 322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8957" name="Line 323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8" name="Line 324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59" name="Line 325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0" name="Line 326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61" name="Line 327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11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96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3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332" name="Group 782"/>
          <p:cNvGrpSpPr>
            <a:grpSpLocks/>
          </p:cNvGrpSpPr>
          <p:nvPr/>
        </p:nvGrpSpPr>
        <p:grpSpPr bwMode="auto">
          <a:xfrm>
            <a:off x="1829351" y="3329834"/>
            <a:ext cx="333077" cy="421847"/>
            <a:chOff x="742" y="2409"/>
            <a:chExt cx="576" cy="881"/>
          </a:xfrm>
        </p:grpSpPr>
        <p:grpSp>
          <p:nvGrpSpPr>
            <p:cNvPr id="33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3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4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3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51" name="Group 782"/>
          <p:cNvGrpSpPr>
            <a:grpSpLocks/>
          </p:cNvGrpSpPr>
          <p:nvPr/>
        </p:nvGrpSpPr>
        <p:grpSpPr bwMode="auto">
          <a:xfrm>
            <a:off x="2506514" y="3639678"/>
            <a:ext cx="333077" cy="421847"/>
            <a:chOff x="742" y="2409"/>
            <a:chExt cx="576" cy="881"/>
          </a:xfrm>
        </p:grpSpPr>
        <p:grpSp>
          <p:nvGrpSpPr>
            <p:cNvPr id="35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5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5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5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70" name="Group 782"/>
          <p:cNvGrpSpPr>
            <a:grpSpLocks/>
          </p:cNvGrpSpPr>
          <p:nvPr/>
        </p:nvGrpSpPr>
        <p:grpSpPr bwMode="auto">
          <a:xfrm>
            <a:off x="2449009" y="3036346"/>
            <a:ext cx="333077" cy="421847"/>
            <a:chOff x="742" y="2409"/>
            <a:chExt cx="576" cy="881"/>
          </a:xfrm>
        </p:grpSpPr>
        <p:grpSp>
          <p:nvGrpSpPr>
            <p:cNvPr id="371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74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5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6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7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8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79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0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1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2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3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4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5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6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7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8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72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89" name="Group 782"/>
          <p:cNvGrpSpPr>
            <a:grpSpLocks/>
          </p:cNvGrpSpPr>
          <p:nvPr/>
        </p:nvGrpSpPr>
        <p:grpSpPr bwMode="auto">
          <a:xfrm>
            <a:off x="1845750" y="1635299"/>
            <a:ext cx="333077" cy="421847"/>
            <a:chOff x="742" y="2409"/>
            <a:chExt cx="576" cy="881"/>
          </a:xfrm>
        </p:grpSpPr>
        <p:grpSp>
          <p:nvGrpSpPr>
            <p:cNvPr id="3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08" name="Group 782"/>
          <p:cNvGrpSpPr>
            <a:grpSpLocks/>
          </p:cNvGrpSpPr>
          <p:nvPr/>
        </p:nvGrpSpPr>
        <p:grpSpPr bwMode="auto">
          <a:xfrm>
            <a:off x="2428455" y="1987128"/>
            <a:ext cx="333077" cy="421847"/>
            <a:chOff x="742" y="2409"/>
            <a:chExt cx="576" cy="881"/>
          </a:xfrm>
        </p:grpSpPr>
        <p:grpSp>
          <p:nvGrpSpPr>
            <p:cNvPr id="4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27" name="Group 782"/>
          <p:cNvGrpSpPr>
            <a:grpSpLocks/>
          </p:cNvGrpSpPr>
          <p:nvPr/>
        </p:nvGrpSpPr>
        <p:grpSpPr bwMode="auto">
          <a:xfrm>
            <a:off x="1793711" y="2296972"/>
            <a:ext cx="333077" cy="421847"/>
            <a:chOff x="742" y="2409"/>
            <a:chExt cx="576" cy="881"/>
          </a:xfrm>
        </p:grpSpPr>
        <p:grpSp>
          <p:nvGrpSpPr>
            <p:cNvPr id="4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6" name="Group 782"/>
          <p:cNvGrpSpPr>
            <a:grpSpLocks/>
          </p:cNvGrpSpPr>
          <p:nvPr/>
        </p:nvGrpSpPr>
        <p:grpSpPr bwMode="auto">
          <a:xfrm>
            <a:off x="5639570" y="4033492"/>
            <a:ext cx="333077" cy="421847"/>
            <a:chOff x="742" y="2409"/>
            <a:chExt cx="576" cy="881"/>
          </a:xfrm>
        </p:grpSpPr>
        <p:grpSp>
          <p:nvGrpSpPr>
            <p:cNvPr id="447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448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70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98106" y="-76385"/>
            <a:ext cx="86594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architecture,</a:t>
            </a:r>
          </a:p>
          <a:p>
            <a:pPr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Separate parallel networks</a:t>
            </a:r>
            <a:endParaRPr lang="en-US" sz="40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sp>
        <p:nvSpPr>
          <p:cNvPr id="39944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5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46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70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009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1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2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2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2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2171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008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30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31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31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31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1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49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50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39951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2175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6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230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8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08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954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2178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79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007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30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0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57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39958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0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1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185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63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39964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2188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005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7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8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7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8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66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39967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68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69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0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1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2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73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010" name="Text Box 178"/>
          <p:cNvSpPr txBox="1">
            <a:spLocks noChangeArrowheads="1"/>
          </p:cNvSpPr>
          <p:nvPr/>
        </p:nvSpPr>
        <p:spPr bwMode="auto">
          <a:xfrm>
            <a:off x="5622466" y="5206815"/>
            <a:ext cx="3154501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Serving GPRS Support Node (SGSN)</a:t>
            </a:r>
          </a:p>
        </p:txBody>
      </p:sp>
      <p:sp>
        <p:nvSpPr>
          <p:cNvPr id="40034" name="Rectangle 180"/>
          <p:cNvSpPr>
            <a:spLocks noChangeArrowheads="1"/>
          </p:cNvSpPr>
          <p:nvPr/>
        </p:nvSpPr>
        <p:spPr bwMode="auto">
          <a:xfrm>
            <a:off x="5156836" y="5705178"/>
            <a:ext cx="313295" cy="427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8" name="Freeform 181"/>
          <p:cNvSpPr>
            <a:spLocks/>
          </p:cNvSpPr>
          <p:nvPr/>
        </p:nvSpPr>
        <p:spPr bwMode="auto">
          <a:xfrm>
            <a:off x="5473005" y="5560793"/>
            <a:ext cx="57485" cy="152536"/>
          </a:xfrm>
          <a:custGeom>
            <a:avLst/>
            <a:gdLst>
              <a:gd name="T0" fmla="*/ 3 w 62"/>
              <a:gd name="T1" fmla="*/ 0 h 74"/>
              <a:gd name="T2" fmla="*/ 5 w 62"/>
              <a:gd name="T3" fmla="*/ 1758 h 74"/>
              <a:gd name="T4" fmla="*/ 0 w 62"/>
              <a:gd name="T5" fmla="*/ 2282 h 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74">
                <a:moveTo>
                  <a:pt x="36" y="0"/>
                </a:moveTo>
                <a:lnTo>
                  <a:pt x="62" y="57"/>
                </a:lnTo>
                <a:lnTo>
                  <a:pt x="0" y="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59" name="Freeform 182"/>
          <p:cNvSpPr>
            <a:spLocks/>
          </p:cNvSpPr>
          <p:nvPr/>
        </p:nvSpPr>
        <p:spPr bwMode="auto">
          <a:xfrm>
            <a:off x="5470130" y="5684219"/>
            <a:ext cx="58922" cy="448294"/>
          </a:xfrm>
          <a:custGeom>
            <a:avLst/>
            <a:gdLst>
              <a:gd name="T0" fmla="*/ 1 w 63"/>
              <a:gd name="T1" fmla="*/ 395 h 225"/>
              <a:gd name="T2" fmla="*/ 0 w 63"/>
              <a:gd name="T3" fmla="*/ 5650 h 225"/>
              <a:gd name="T4" fmla="*/ 5 w 63"/>
              <a:gd name="T5" fmla="*/ 5073 h 225"/>
              <a:gd name="T6" fmla="*/ 5 w 63"/>
              <a:gd name="T7" fmla="*/ 0 h 225"/>
              <a:gd name="T8" fmla="*/ 1 w 63"/>
              <a:gd name="T9" fmla="*/ 395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" h="225">
                <a:moveTo>
                  <a:pt x="2" y="16"/>
                </a:moveTo>
                <a:lnTo>
                  <a:pt x="0" y="225"/>
                </a:lnTo>
                <a:lnTo>
                  <a:pt x="62" y="202"/>
                </a:lnTo>
                <a:lnTo>
                  <a:pt x="63" y="0"/>
                </a:lnTo>
                <a:lnTo>
                  <a:pt x="2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0" name="Freeform 183"/>
          <p:cNvSpPr>
            <a:spLocks/>
          </p:cNvSpPr>
          <p:nvPr/>
        </p:nvSpPr>
        <p:spPr bwMode="auto">
          <a:xfrm>
            <a:off x="5508933" y="5537505"/>
            <a:ext cx="43114" cy="161851"/>
          </a:xfrm>
          <a:custGeom>
            <a:avLst/>
            <a:gdLst>
              <a:gd name="T0" fmla="*/ 1 w 47"/>
              <a:gd name="T1" fmla="*/ 0 h 78"/>
              <a:gd name="T2" fmla="*/ 3 w 47"/>
              <a:gd name="T3" fmla="*/ 2502 h 78"/>
              <a:gd name="T4" fmla="*/ 1 w 47"/>
              <a:gd name="T5" fmla="*/ 2461 h 78"/>
              <a:gd name="T6" fmla="*/ 0 w 47"/>
              <a:gd name="T7" fmla="*/ 1108 h 78"/>
              <a:gd name="T8" fmla="*/ 1 w 47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78">
                <a:moveTo>
                  <a:pt x="12" y="0"/>
                </a:moveTo>
                <a:lnTo>
                  <a:pt x="47" y="78"/>
                </a:lnTo>
                <a:lnTo>
                  <a:pt x="15" y="77"/>
                </a:lnTo>
                <a:lnTo>
                  <a:pt x="0" y="35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1" name="Freeform 184"/>
          <p:cNvSpPr>
            <a:spLocks/>
          </p:cNvSpPr>
          <p:nvPr/>
        </p:nvSpPr>
        <p:spPr bwMode="auto">
          <a:xfrm>
            <a:off x="5484502" y="5609698"/>
            <a:ext cx="40240" cy="105960"/>
          </a:xfrm>
          <a:custGeom>
            <a:avLst/>
            <a:gdLst>
              <a:gd name="T0" fmla="*/ 2 w 44"/>
              <a:gd name="T1" fmla="*/ 0 h 51"/>
              <a:gd name="T2" fmla="*/ 0 w 44"/>
              <a:gd name="T3" fmla="*/ 1643 h 51"/>
              <a:gd name="T4" fmla="*/ 3 w 44"/>
              <a:gd name="T5" fmla="*/ 1449 h 51"/>
              <a:gd name="T6" fmla="*/ 2 w 4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4" h="51">
                <a:moveTo>
                  <a:pt x="23" y="0"/>
                </a:moveTo>
                <a:lnTo>
                  <a:pt x="0" y="51"/>
                </a:lnTo>
                <a:lnTo>
                  <a:pt x="44" y="45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62" name="Freeform 185"/>
          <p:cNvSpPr>
            <a:spLocks/>
          </p:cNvSpPr>
          <p:nvPr/>
        </p:nvSpPr>
        <p:spPr bwMode="auto">
          <a:xfrm>
            <a:off x="5133842" y="5542163"/>
            <a:ext cx="388025" cy="196783"/>
          </a:xfrm>
          <a:custGeom>
            <a:avLst/>
            <a:gdLst>
              <a:gd name="T0" fmla="*/ 0 w 417"/>
              <a:gd name="T1" fmla="*/ 3014 h 95"/>
              <a:gd name="T2" fmla="*/ 5 w 417"/>
              <a:gd name="T3" fmla="*/ 37 h 95"/>
              <a:gd name="T4" fmla="*/ 30 w 417"/>
              <a:gd name="T5" fmla="*/ 0 h 95"/>
              <a:gd name="T6" fmla="*/ 27 w 417"/>
              <a:gd name="T7" fmla="*/ 3014 h 95"/>
              <a:gd name="T8" fmla="*/ 0 w 417"/>
              <a:gd name="T9" fmla="*/ 3014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7" h="95">
                <a:moveTo>
                  <a:pt x="0" y="95"/>
                </a:moveTo>
                <a:lnTo>
                  <a:pt x="66" y="1"/>
                </a:lnTo>
                <a:lnTo>
                  <a:pt x="417" y="0"/>
                </a:lnTo>
                <a:lnTo>
                  <a:pt x="370" y="95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2235" name="Group 200"/>
          <p:cNvGrpSpPr>
            <a:grpSpLocks/>
          </p:cNvGrpSpPr>
          <p:nvPr/>
        </p:nvGrpSpPr>
        <p:grpSpPr bwMode="auto">
          <a:xfrm>
            <a:off x="5149650" y="5075238"/>
            <a:ext cx="445510" cy="379594"/>
            <a:chOff x="3028" y="1864"/>
            <a:chExt cx="347" cy="631"/>
          </a:xfrm>
        </p:grpSpPr>
        <p:sp>
          <p:nvSpPr>
            <p:cNvPr id="40028" name="Rectangle 201"/>
            <p:cNvSpPr>
              <a:spLocks noChangeArrowheads="1"/>
            </p:cNvSpPr>
            <p:nvPr/>
          </p:nvSpPr>
          <p:spPr bwMode="auto">
            <a:xfrm>
              <a:off x="3047" y="2041"/>
              <a:ext cx="261" cy="4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252" name="Freeform 20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3" name="Freeform 20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4" name="Freeform 20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5" name="Freeform 20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6" name="Freeform 20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014" name="Text Box 221"/>
          <p:cNvSpPr txBox="1">
            <a:spLocks noChangeArrowheads="1"/>
          </p:cNvSpPr>
          <p:nvPr/>
        </p:nvSpPr>
        <p:spPr bwMode="auto">
          <a:xfrm>
            <a:off x="5668454" y="5773878"/>
            <a:ext cx="3272346" cy="3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Arial" charset="0"/>
                <a:cs typeface="Arial" charset="0"/>
              </a:rPr>
              <a:t>Gateway GPRS Support Node (GGSN)</a:t>
            </a:r>
          </a:p>
        </p:txBody>
      </p:sp>
      <p:sp>
        <p:nvSpPr>
          <p:cNvPr id="92198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976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2200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0001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222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223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3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222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2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3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9978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8572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39979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39980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1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2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3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9984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57" name="Text Box 241"/>
          <p:cNvSpPr txBox="1">
            <a:spLocks noChangeArrowheads="1"/>
          </p:cNvSpPr>
          <p:nvPr/>
        </p:nvSpPr>
        <p:spPr bwMode="auto">
          <a:xfrm>
            <a:off x="263525" y="3895725"/>
            <a:ext cx="476885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Gill Sans MT" pitchFamily="34" charset="0"/>
                <a:ea typeface="+mn-ea"/>
                <a:cs typeface="+mn-cs"/>
              </a:rPr>
              <a:t>Key insight: 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new cellular data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network operates </a:t>
            </a:r>
            <a:r>
              <a:rPr lang="en-US" sz="2400" i="1" dirty="0" smtClean="0">
                <a:latin typeface="Gill Sans MT" pitchFamily="34" charset="0"/>
                <a:ea typeface="+mn-ea"/>
                <a:cs typeface="+mn-cs"/>
              </a:rPr>
              <a:t>in parallel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(except at edge) with existing </a:t>
            </a:r>
          </a:p>
          <a:p>
            <a:pPr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cellular voice network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voice network </a:t>
            </a:r>
            <a:r>
              <a:rPr lang="en-US" sz="2400" i="1" dirty="0" smtClean="0">
                <a:solidFill>
                  <a:srgbClr val="CC0000"/>
                </a:solidFill>
                <a:latin typeface="Gill Sans MT" pitchFamily="34" charset="0"/>
                <a:ea typeface="+mn-ea"/>
                <a:cs typeface="+mn-cs"/>
              </a:rPr>
              <a:t>unchanged</a:t>
            </a: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in core</a:t>
            </a:r>
          </a:p>
          <a:p>
            <a:pPr marL="342900" indent="-223838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latin typeface="Gill Sans MT" pitchFamily="34" charset="0"/>
                <a:ea typeface="+mn-ea"/>
                <a:cs typeface="+mn-cs"/>
              </a:rPr>
              <a:t> data network operates in parallel</a:t>
            </a:r>
          </a:p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Char char="v"/>
              <a:defRPr/>
            </a:pPr>
            <a:endParaRPr lang="en-US" sz="2000" dirty="0" smtClean="0"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92210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4" y="128075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25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59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60" name="Oval 25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2" name="Oval 26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Freeform 26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4" name="Freeform 26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5" name="Freeform 26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67" name="Straight Connector 266"/>
            <p:cNvCxnSpPr>
              <a:endCxn id="26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70" name="Oval 269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2" name="Oval 27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Freeform 272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4" name="Freeform 273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5" name="Freeform 274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" name="Freeform 275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7" name="Straight Connector 276"/>
            <p:cNvCxnSpPr>
              <a:endCxn id="27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8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8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1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8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9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0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00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17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31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32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2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3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9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36" name="Group 347"/>
          <p:cNvGrpSpPr>
            <a:grpSpLocks/>
          </p:cNvGrpSpPr>
          <p:nvPr/>
        </p:nvGrpSpPr>
        <p:grpSpPr bwMode="auto">
          <a:xfrm>
            <a:off x="5158406" y="5225676"/>
            <a:ext cx="399769" cy="191034"/>
            <a:chOff x="1871277" y="1576300"/>
            <a:chExt cx="1128371" cy="437861"/>
          </a:xfrm>
        </p:grpSpPr>
        <p:sp>
          <p:nvSpPr>
            <p:cNvPr id="337" name="Oval 33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Oval 33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Freeform 33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1" name="Freeform 34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44" name="Straight Connector 343"/>
            <p:cNvCxnSpPr>
              <a:endCxn id="33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7"/>
          <p:cNvGrpSpPr>
            <a:grpSpLocks/>
          </p:cNvGrpSpPr>
          <p:nvPr/>
        </p:nvGrpSpPr>
        <p:grpSpPr bwMode="auto">
          <a:xfrm>
            <a:off x="5137685" y="5820894"/>
            <a:ext cx="399769" cy="191034"/>
            <a:chOff x="1871277" y="1576300"/>
            <a:chExt cx="1128371" cy="437861"/>
          </a:xfrm>
        </p:grpSpPr>
        <p:sp>
          <p:nvSpPr>
            <p:cNvPr id="347" name="Oval 34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9" name="Oval 34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1" name="Freeform 35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4" name="Straight Connector 353"/>
            <p:cNvCxnSpPr>
              <a:endCxn id="34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53042" y="6173501"/>
            <a:ext cx="3378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GPRS </a:t>
            </a:r>
            <a:r>
              <a:rPr lang="mr-IN" sz="1400" dirty="0" smtClean="0">
                <a:solidFill>
                  <a:srgbClr val="FF0000"/>
                </a:solidFill>
              </a:rPr>
              <a:t>–</a:t>
            </a:r>
            <a:r>
              <a:rPr lang="en-US" sz="1400" dirty="0" smtClean="0">
                <a:solidFill>
                  <a:srgbClr val="FF0000"/>
                </a:solidFill>
              </a:rPr>
              <a:t> General Packet Radio Services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292350"/>
            <a:ext cx="1695450" cy="414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284413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911350"/>
            <a:ext cx="16240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998663"/>
            <a:ext cx="550863" cy="411162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630363"/>
            <a:ext cx="550863" cy="100171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2230438"/>
            <a:ext cx="4476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430463"/>
            <a:ext cx="113506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radio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 </a:t>
            </a:r>
          </a:p>
          <a:p>
            <a:pPr eaLnBrk="1" hangingPunct="1">
              <a:lnSpc>
                <a:spcPts val="17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335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2878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2135188"/>
            <a:ext cx="831850" cy="180975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406525"/>
            <a:ext cx="3170238" cy="14732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68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3173413"/>
            <a:ext cx="582613" cy="641350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8179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605213"/>
            <a:ext cx="6858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241550"/>
            <a:ext cx="295275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627438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81125"/>
            <a:ext cx="1235075" cy="16811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724025"/>
            <a:ext cx="11064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telephone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255838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90675"/>
            <a:ext cx="550862" cy="100171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573338"/>
            <a:ext cx="1085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59385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325688"/>
            <a:ext cx="236538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2043113"/>
            <a:ext cx="2254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500313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952625"/>
            <a:ext cx="236537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641600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22240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3284538"/>
            <a:ext cx="1235075" cy="16811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627438"/>
            <a:ext cx="882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Public </a:t>
            </a:r>
          </a:p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3494088"/>
            <a:ext cx="550863" cy="100171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4476750"/>
            <a:ext cx="1095597" cy="76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GGSN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Gateway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34972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4229100"/>
            <a:ext cx="236537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946525"/>
            <a:ext cx="225425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4403725"/>
            <a:ext cx="327025" cy="20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856038"/>
            <a:ext cx="236538" cy="79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412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>
            <a:off x="4329113" y="5365750"/>
            <a:ext cx="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1495425" y="5624513"/>
            <a:ext cx="281146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3" name="TextBox 258"/>
          <p:cNvSpPr txBox="1">
            <a:spLocks noChangeArrowheads="1"/>
          </p:cNvSpPr>
          <p:nvPr/>
        </p:nvSpPr>
        <p:spPr bwMode="auto">
          <a:xfrm>
            <a:off x="1906588" y="5308600"/>
            <a:ext cx="21113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radio access network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Universal Terrestrial Radio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Access Network (UTRAN)</a:t>
            </a:r>
          </a:p>
        </p:txBody>
      </p:sp>
      <p:cxnSp>
        <p:nvCxnSpPr>
          <p:cNvPr id="260" name="Straight Connector 259"/>
          <p:cNvCxnSpPr/>
          <p:nvPr/>
        </p:nvCxnSpPr>
        <p:spPr>
          <a:xfrm flipH="1">
            <a:off x="1512888" y="4970463"/>
            <a:ext cx="6350" cy="919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4346575" y="5613400"/>
            <a:ext cx="2533650" cy="635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6" name="TextBox 261"/>
          <p:cNvSpPr txBox="1">
            <a:spLocks noChangeArrowheads="1"/>
          </p:cNvSpPr>
          <p:nvPr/>
        </p:nvSpPr>
        <p:spPr bwMode="auto">
          <a:xfrm>
            <a:off x="4456113" y="5280025"/>
            <a:ext cx="22828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core network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Arial" charset="0"/>
                <a:cs typeface="Arial" charset="0"/>
              </a:rPr>
              <a:t>General Packet Radio Service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 (GPRS) Core Network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6908800" y="5348288"/>
            <a:ext cx="0" cy="496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6937375" y="5613400"/>
            <a:ext cx="428625" cy="0"/>
          </a:xfrm>
          <a:prstGeom prst="straightConnector1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39" name="TextBox 264"/>
          <p:cNvSpPr txBox="1">
            <a:spLocks noChangeArrowheads="1"/>
          </p:cNvSpPr>
          <p:nvPr/>
        </p:nvSpPr>
        <p:spPr bwMode="auto">
          <a:xfrm>
            <a:off x="7216775" y="5297488"/>
            <a:ext cx="882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600" dirty="0">
                <a:latin typeface="Arial" charset="0"/>
                <a:cs typeface="Arial" charset="0"/>
              </a:rPr>
              <a:t>Internet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>
            <a:off x="3502025" y="4949825"/>
            <a:ext cx="7938" cy="311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1511300" y="5148263"/>
            <a:ext cx="1982788" cy="317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42" name="TextBox 267"/>
          <p:cNvSpPr txBox="1">
            <a:spLocks noChangeArrowheads="1"/>
          </p:cNvSpPr>
          <p:nvPr/>
        </p:nvSpPr>
        <p:spPr bwMode="auto">
          <a:xfrm>
            <a:off x="1754188" y="4913313"/>
            <a:ext cx="1484312" cy="450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600" dirty="0">
                <a:latin typeface="Arial" charset="0"/>
                <a:cs typeface="Arial" charset="0"/>
              </a:rPr>
              <a:t>radio interface</a:t>
            </a:r>
          </a:p>
          <a:p>
            <a:pPr algn="ctr">
              <a:lnSpc>
                <a:spcPts val="1400"/>
              </a:lnSpc>
            </a:pPr>
            <a:r>
              <a:rPr lang="en-US" sz="1200" dirty="0">
                <a:latin typeface="Arial" charset="0"/>
                <a:cs typeface="Arial" charset="0"/>
              </a:rPr>
              <a:t>(WCDMA, HSPA</a:t>
            </a:r>
            <a:r>
              <a:rPr lang="en-US" sz="1600" dirty="0">
                <a:latin typeface="Arial" charset="0"/>
                <a:cs typeface="Arial" charset="0"/>
              </a:rPr>
              <a:t>)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105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Arial" charset="0"/>
              </a:rPr>
              <a:t>3G (voice+data) network 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2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5" name="Group 347"/>
          <p:cNvGrpSpPr>
            <a:grpSpLocks/>
          </p:cNvGrpSpPr>
          <p:nvPr/>
        </p:nvGrpSpPr>
        <p:grpSpPr bwMode="auto">
          <a:xfrm>
            <a:off x="4683633" y="3432720"/>
            <a:ext cx="635069" cy="337319"/>
            <a:chOff x="1871277" y="1576300"/>
            <a:chExt cx="1128371" cy="437861"/>
          </a:xfrm>
        </p:grpSpPr>
        <p:sp>
          <p:nvSpPr>
            <p:cNvPr id="226" name="Oval 22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3" name="Straight Connector 232"/>
            <p:cNvCxnSpPr>
              <a:endCxn id="22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347"/>
          <p:cNvGrpSpPr>
            <a:grpSpLocks/>
          </p:cNvGrpSpPr>
          <p:nvPr/>
        </p:nvGrpSpPr>
        <p:grpSpPr bwMode="auto">
          <a:xfrm>
            <a:off x="6443551" y="3942281"/>
            <a:ext cx="635069" cy="337319"/>
            <a:chOff x="1871277" y="1576300"/>
            <a:chExt cx="1128371" cy="437861"/>
          </a:xfrm>
        </p:grpSpPr>
        <p:sp>
          <p:nvSpPr>
            <p:cNvPr id="236" name="Oval 235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3" name="Straight Connector 242"/>
            <p:cNvCxnSpPr>
              <a:endCxn id="23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782"/>
          <p:cNvGrpSpPr>
            <a:grpSpLocks/>
          </p:cNvGrpSpPr>
          <p:nvPr/>
        </p:nvGrpSpPr>
        <p:grpSpPr bwMode="auto">
          <a:xfrm>
            <a:off x="1786131" y="1468331"/>
            <a:ext cx="436609" cy="542257"/>
            <a:chOff x="742" y="2409"/>
            <a:chExt cx="576" cy="881"/>
          </a:xfrm>
        </p:grpSpPr>
        <p:grpSp>
          <p:nvGrpSpPr>
            <p:cNvPr id="246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4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47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72" name="Group 782"/>
          <p:cNvGrpSpPr>
            <a:grpSpLocks/>
          </p:cNvGrpSpPr>
          <p:nvPr/>
        </p:nvGrpSpPr>
        <p:grpSpPr bwMode="auto">
          <a:xfrm>
            <a:off x="2275912" y="1898524"/>
            <a:ext cx="436609" cy="542257"/>
            <a:chOff x="742" y="2409"/>
            <a:chExt cx="576" cy="881"/>
          </a:xfrm>
        </p:grpSpPr>
        <p:grpSp>
          <p:nvGrpSpPr>
            <p:cNvPr id="273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7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7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8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74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5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1" name="Group 782"/>
          <p:cNvGrpSpPr>
            <a:grpSpLocks/>
          </p:cNvGrpSpPr>
          <p:nvPr/>
        </p:nvGrpSpPr>
        <p:grpSpPr bwMode="auto">
          <a:xfrm>
            <a:off x="1733705" y="2189820"/>
            <a:ext cx="436609" cy="542257"/>
            <a:chOff x="742" y="2409"/>
            <a:chExt cx="576" cy="881"/>
          </a:xfrm>
        </p:grpSpPr>
        <p:grpSp>
          <p:nvGrpSpPr>
            <p:cNvPr id="292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29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0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93" name="Picture 799" descr="cell_tower_radiation co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4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796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Line 96"/>
          <p:cNvSpPr>
            <a:spLocks noChangeShapeType="1"/>
          </p:cNvSpPr>
          <p:nvPr/>
        </p:nvSpPr>
        <p:spPr bwMode="auto">
          <a:xfrm flipV="1">
            <a:off x="2012950" y="2043358"/>
            <a:ext cx="1695450" cy="3099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8" name="Line 97"/>
          <p:cNvSpPr>
            <a:spLocks noChangeShapeType="1"/>
          </p:cNvSpPr>
          <p:nvPr/>
        </p:nvSpPr>
        <p:spPr bwMode="auto">
          <a:xfrm flipV="1">
            <a:off x="2574925" y="2037420"/>
            <a:ext cx="1109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9" name="Line 98"/>
          <p:cNvSpPr>
            <a:spLocks noChangeShapeType="1"/>
          </p:cNvSpPr>
          <p:nvPr/>
        </p:nvSpPr>
        <p:spPr bwMode="auto">
          <a:xfrm>
            <a:off x="2082800" y="1758328"/>
            <a:ext cx="1624013" cy="2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93" name="Group 99"/>
          <p:cNvGrpSpPr>
            <a:grpSpLocks/>
          </p:cNvGrpSpPr>
          <p:nvPr/>
        </p:nvGrpSpPr>
        <p:grpSpPr bwMode="auto">
          <a:xfrm>
            <a:off x="3676650" y="1823647"/>
            <a:ext cx="550863" cy="307595"/>
            <a:chOff x="611" y="3693"/>
            <a:chExt cx="449" cy="287"/>
          </a:xfrm>
        </p:grpSpPr>
        <p:sp>
          <p:nvSpPr>
            <p:cNvPr id="41084" name="Rectangle 10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308" name="Group 10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14" name="Freeform 10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15" name="Freeform 10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9" name="Freeform 10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0" name="Freeform 10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1" name="Freeform 10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2" name="Freeform 10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13" name="Freeform 10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3194" name="Group 109"/>
          <p:cNvGrpSpPr>
            <a:grpSpLocks/>
          </p:cNvGrpSpPr>
          <p:nvPr/>
        </p:nvGrpSpPr>
        <p:grpSpPr bwMode="auto">
          <a:xfrm>
            <a:off x="4676775" y="1548118"/>
            <a:ext cx="550863" cy="749392"/>
            <a:chOff x="611" y="3693"/>
            <a:chExt cx="449" cy="287"/>
          </a:xfrm>
        </p:grpSpPr>
        <p:sp>
          <p:nvSpPr>
            <p:cNvPr id="41075" name="Rectangle 11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99" name="Group 11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305" name="Freeform 11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306" name="Freeform 11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300" name="Freeform 11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1" name="Freeform 11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2" name="Freeform 11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3" name="Freeform 11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304" name="Freeform 11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2" name="Line 119"/>
          <p:cNvSpPr>
            <a:spLocks noChangeShapeType="1"/>
          </p:cNvSpPr>
          <p:nvPr/>
        </p:nvSpPr>
        <p:spPr bwMode="auto">
          <a:xfrm flipV="1">
            <a:off x="4203700" y="1997041"/>
            <a:ext cx="447675" cy="7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73" name="Text Box 120"/>
          <p:cNvSpPr txBox="1">
            <a:spLocks noChangeArrowheads="1"/>
          </p:cNvSpPr>
          <p:nvPr/>
        </p:nvSpPr>
        <p:spPr bwMode="auto">
          <a:xfrm>
            <a:off x="3529013" y="2146682"/>
            <a:ext cx="1135062" cy="55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 </a:t>
            </a:r>
          </a:p>
          <a:p>
            <a:pPr defTabSz="914400" fontAlgn="base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controller</a:t>
            </a:r>
          </a:p>
        </p:txBody>
      </p:sp>
      <p:sp>
        <p:nvSpPr>
          <p:cNvPr id="40974" name="Text Box 121"/>
          <p:cNvSpPr txBox="1">
            <a:spLocks noChangeArrowheads="1"/>
          </p:cNvSpPr>
          <p:nvPr/>
        </p:nvSpPr>
        <p:spPr bwMode="auto">
          <a:xfrm>
            <a:off x="4613275" y="1193987"/>
            <a:ext cx="6921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pic>
        <p:nvPicPr>
          <p:cNvPr id="93198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21751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9" name="Group 123"/>
          <p:cNvGrpSpPr>
            <a:grpSpLocks/>
          </p:cNvGrpSpPr>
          <p:nvPr/>
        </p:nvGrpSpPr>
        <p:grpSpPr bwMode="auto">
          <a:xfrm>
            <a:off x="223838" y="1925783"/>
            <a:ext cx="831850" cy="135389"/>
            <a:chOff x="3072" y="739"/>
            <a:chExt cx="652" cy="146"/>
          </a:xfrm>
        </p:grpSpPr>
        <p:pic>
          <p:nvPicPr>
            <p:cNvPr id="93295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3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074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77" name="Oval 127"/>
          <p:cNvSpPr>
            <a:spLocks noChangeArrowheads="1"/>
          </p:cNvSpPr>
          <p:nvPr/>
        </p:nvSpPr>
        <p:spPr bwMode="auto">
          <a:xfrm>
            <a:off x="1184275" y="1380662"/>
            <a:ext cx="3170238" cy="110211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3201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5185"/>
            <a:ext cx="252413" cy="1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02" name="Group 130"/>
          <p:cNvGrpSpPr>
            <a:grpSpLocks/>
          </p:cNvGrpSpPr>
          <p:nvPr/>
        </p:nvGrpSpPr>
        <p:grpSpPr bwMode="auto">
          <a:xfrm>
            <a:off x="4660900" y="2702491"/>
            <a:ext cx="582613" cy="479801"/>
            <a:chOff x="3028" y="1864"/>
            <a:chExt cx="347" cy="631"/>
          </a:xfrm>
        </p:grpSpPr>
        <p:sp>
          <p:nvSpPr>
            <p:cNvPr id="41066" name="Rectangle 131"/>
            <p:cNvSpPr>
              <a:spLocks noChangeArrowheads="1"/>
            </p:cNvSpPr>
            <p:nvPr/>
          </p:nvSpPr>
          <p:spPr bwMode="auto">
            <a:xfrm>
              <a:off x="3047" y="2042"/>
              <a:ext cx="260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0" name="Freeform 132"/>
            <p:cNvSpPr>
              <a:spLocks/>
            </p:cNvSpPr>
            <p:nvPr/>
          </p:nvSpPr>
          <p:spPr bwMode="auto">
            <a:xfrm>
              <a:off x="3309" y="1888"/>
              <a:ext cx="48" cy="163"/>
            </a:xfrm>
            <a:custGeom>
              <a:avLst/>
              <a:gdLst>
                <a:gd name="T0" fmla="*/ 8 w 62"/>
                <a:gd name="T1" fmla="*/ 0 h 74"/>
                <a:gd name="T2" fmla="*/ 13 w 62"/>
                <a:gd name="T3" fmla="*/ 6540 h 74"/>
                <a:gd name="T4" fmla="*/ 0 w 62"/>
                <a:gd name="T5" fmla="*/ 8452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1" name="Freeform 133"/>
            <p:cNvSpPr>
              <a:spLocks/>
            </p:cNvSpPr>
            <p:nvPr/>
          </p:nvSpPr>
          <p:spPr bwMode="auto">
            <a:xfrm>
              <a:off x="3307" y="2020"/>
              <a:ext cx="49" cy="475"/>
            </a:xfrm>
            <a:custGeom>
              <a:avLst/>
              <a:gdLst>
                <a:gd name="T0" fmla="*/ 2 w 63"/>
                <a:gd name="T1" fmla="*/ 1431 h 225"/>
                <a:gd name="T2" fmla="*/ 0 w 63"/>
                <a:gd name="T3" fmla="*/ 19918 h 225"/>
                <a:gd name="T4" fmla="*/ 14 w 63"/>
                <a:gd name="T5" fmla="*/ 17858 h 225"/>
                <a:gd name="T6" fmla="*/ 14 w 63"/>
                <a:gd name="T7" fmla="*/ 0 h 225"/>
                <a:gd name="T8" fmla="*/ 2 w 63"/>
                <a:gd name="T9" fmla="*/ 143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2" name="Freeform 134"/>
            <p:cNvSpPr>
              <a:spLocks/>
            </p:cNvSpPr>
            <p:nvPr/>
          </p:nvSpPr>
          <p:spPr bwMode="auto">
            <a:xfrm>
              <a:off x="3339" y="1864"/>
              <a:ext cx="36" cy="171"/>
            </a:xfrm>
            <a:custGeom>
              <a:avLst/>
              <a:gdLst>
                <a:gd name="T0" fmla="*/ 2 w 47"/>
                <a:gd name="T1" fmla="*/ 0 h 78"/>
                <a:gd name="T2" fmla="*/ 9 w 47"/>
                <a:gd name="T3" fmla="*/ 8662 h 78"/>
                <a:gd name="T4" fmla="*/ 3 w 47"/>
                <a:gd name="T5" fmla="*/ 8565 h 78"/>
                <a:gd name="T6" fmla="*/ 0 w 47"/>
                <a:gd name="T7" fmla="*/ 3907 h 78"/>
                <a:gd name="T8" fmla="*/ 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3" name="Freeform 135"/>
            <p:cNvSpPr>
              <a:spLocks/>
            </p:cNvSpPr>
            <p:nvPr/>
          </p:nvSpPr>
          <p:spPr bwMode="auto">
            <a:xfrm>
              <a:off x="3319" y="1941"/>
              <a:ext cx="34" cy="112"/>
            </a:xfrm>
            <a:custGeom>
              <a:avLst/>
              <a:gdLst>
                <a:gd name="T0" fmla="*/ 5 w 44"/>
                <a:gd name="T1" fmla="*/ 0 h 51"/>
                <a:gd name="T2" fmla="*/ 0 w 44"/>
                <a:gd name="T3" fmla="*/ 5721 h 51"/>
                <a:gd name="T4" fmla="*/ 9 w 44"/>
                <a:gd name="T5" fmla="*/ 5053 h 51"/>
                <a:gd name="T6" fmla="*/ 5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94" name="Freeform 136"/>
            <p:cNvSpPr>
              <a:spLocks/>
            </p:cNvSpPr>
            <p:nvPr/>
          </p:nvSpPr>
          <p:spPr bwMode="auto">
            <a:xfrm>
              <a:off x="3028" y="1868"/>
              <a:ext cx="322" cy="209"/>
            </a:xfrm>
            <a:custGeom>
              <a:avLst/>
              <a:gdLst>
                <a:gd name="T0" fmla="*/ 0 w 417"/>
                <a:gd name="T1" fmla="*/ 10773 h 95"/>
                <a:gd name="T2" fmla="*/ 14 w 417"/>
                <a:gd name="T3" fmla="*/ 97 h 95"/>
                <a:gd name="T4" fmla="*/ 88 w 417"/>
                <a:gd name="T5" fmla="*/ 0 h 95"/>
                <a:gd name="T6" fmla="*/ 79 w 417"/>
                <a:gd name="T7" fmla="*/ 10773 h 95"/>
                <a:gd name="T8" fmla="*/ 0 w 417"/>
                <a:gd name="T9" fmla="*/ 107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0" name="Text Box 137"/>
          <p:cNvSpPr txBox="1">
            <a:spLocks noChangeArrowheads="1"/>
          </p:cNvSpPr>
          <p:nvPr/>
        </p:nvSpPr>
        <p:spPr bwMode="auto">
          <a:xfrm>
            <a:off x="4591050" y="3184667"/>
            <a:ext cx="8318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SGSN</a:t>
            </a:r>
          </a:p>
        </p:txBody>
      </p:sp>
      <p:sp>
        <p:nvSpPr>
          <p:cNvPr id="40981" name="Line 138"/>
          <p:cNvSpPr>
            <a:spLocks noChangeShapeType="1"/>
          </p:cNvSpPr>
          <p:nvPr/>
        </p:nvSpPr>
        <p:spPr bwMode="auto">
          <a:xfrm>
            <a:off x="5313363" y="3025525"/>
            <a:ext cx="685800" cy="186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3" name="Line 153"/>
          <p:cNvSpPr>
            <a:spLocks noChangeShapeType="1"/>
          </p:cNvSpPr>
          <p:nvPr/>
        </p:nvSpPr>
        <p:spPr bwMode="auto">
          <a:xfrm>
            <a:off x="4187825" y="2005354"/>
            <a:ext cx="295275" cy="1035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4" name="Line 154"/>
          <p:cNvSpPr>
            <a:spLocks noChangeShapeType="1"/>
          </p:cNvSpPr>
          <p:nvPr/>
        </p:nvSpPr>
        <p:spPr bwMode="auto">
          <a:xfrm>
            <a:off x="4483100" y="3042152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08" name="Freeform 156"/>
          <p:cNvSpPr>
            <a:spLocks/>
          </p:cNvSpPr>
          <p:nvPr/>
        </p:nvSpPr>
        <p:spPr bwMode="auto">
          <a:xfrm>
            <a:off x="7177088" y="1361660"/>
            <a:ext cx="1235075" cy="125769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6" name="Text Box 157"/>
          <p:cNvSpPr txBox="1">
            <a:spLocks noChangeArrowheads="1"/>
          </p:cNvSpPr>
          <p:nvPr/>
        </p:nvSpPr>
        <p:spPr bwMode="auto">
          <a:xfrm>
            <a:off x="7285038" y="1485386"/>
            <a:ext cx="1106487" cy="6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telephone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0987" name="Line 158"/>
          <p:cNvSpPr>
            <a:spLocks noChangeShapeType="1"/>
          </p:cNvSpPr>
          <p:nvPr/>
        </p:nvSpPr>
        <p:spPr bwMode="auto">
          <a:xfrm>
            <a:off x="5151438" y="2016043"/>
            <a:ext cx="128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211" name="Group 159"/>
          <p:cNvGrpSpPr>
            <a:grpSpLocks/>
          </p:cNvGrpSpPr>
          <p:nvPr/>
        </p:nvGrpSpPr>
        <p:grpSpPr bwMode="auto">
          <a:xfrm>
            <a:off x="6411913" y="1518427"/>
            <a:ext cx="550862" cy="749393"/>
            <a:chOff x="611" y="3693"/>
            <a:chExt cx="449" cy="287"/>
          </a:xfrm>
        </p:grpSpPr>
        <p:sp>
          <p:nvSpPr>
            <p:cNvPr id="41044" name="Rectangle 160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68" name="Group 161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74" name="Freeform 162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75" name="Freeform 163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9" name="Freeform 164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0" name="Freeform 165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1" name="Freeform 166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2" name="Freeform 167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73" name="Freeform 168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0989" name="Text Box 169"/>
          <p:cNvSpPr txBox="1">
            <a:spLocks noChangeArrowheads="1"/>
          </p:cNvSpPr>
          <p:nvPr/>
        </p:nvSpPr>
        <p:spPr bwMode="auto">
          <a:xfrm>
            <a:off x="6359525" y="2253568"/>
            <a:ext cx="1085850" cy="39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Gateway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MSC</a:t>
            </a:r>
          </a:p>
        </p:txBody>
      </p:sp>
      <p:sp>
        <p:nvSpPr>
          <p:cNvPr id="40990" name="Text Box 170"/>
          <p:cNvSpPr txBox="1">
            <a:spLocks noChangeArrowheads="1"/>
          </p:cNvSpPr>
          <p:nvPr/>
        </p:nvSpPr>
        <p:spPr bwMode="auto">
          <a:xfrm>
            <a:off x="6481763" y="1468486"/>
            <a:ext cx="361950" cy="27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0991" name="Line 171"/>
          <p:cNvSpPr>
            <a:spLocks noChangeShapeType="1"/>
          </p:cNvSpPr>
          <p:nvPr/>
        </p:nvSpPr>
        <p:spPr bwMode="auto">
          <a:xfrm flipH="1">
            <a:off x="6200775" y="2068298"/>
            <a:ext cx="236538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2" name="Line 172"/>
          <p:cNvSpPr>
            <a:spLocks noChangeShapeType="1"/>
          </p:cNvSpPr>
          <p:nvPr/>
        </p:nvSpPr>
        <p:spPr bwMode="auto">
          <a:xfrm flipH="1" flipV="1">
            <a:off x="6211888" y="1856901"/>
            <a:ext cx="225425" cy="67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3" name="Line 173"/>
          <p:cNvSpPr>
            <a:spLocks noChangeShapeType="1"/>
          </p:cNvSpPr>
          <p:nvPr/>
        </p:nvSpPr>
        <p:spPr bwMode="auto">
          <a:xfrm flipH="1">
            <a:off x="5834063" y="2198937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4" name="Line 174"/>
          <p:cNvSpPr>
            <a:spLocks noChangeShapeType="1"/>
          </p:cNvSpPr>
          <p:nvPr/>
        </p:nvSpPr>
        <p:spPr bwMode="auto">
          <a:xfrm flipH="1" flipV="1">
            <a:off x="5929313" y="1789206"/>
            <a:ext cx="236537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5" name="Line 175"/>
          <p:cNvSpPr>
            <a:spLocks noChangeShapeType="1"/>
          </p:cNvSpPr>
          <p:nvPr/>
        </p:nvSpPr>
        <p:spPr bwMode="auto">
          <a:xfrm>
            <a:off x="4945063" y="2304636"/>
            <a:ext cx="0" cy="3717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6" name="Line 176"/>
          <p:cNvSpPr>
            <a:spLocks noChangeShapeType="1"/>
          </p:cNvSpPr>
          <p:nvPr/>
        </p:nvSpPr>
        <p:spPr bwMode="auto">
          <a:xfrm>
            <a:off x="6942138" y="199229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220" name="Freeform 222"/>
          <p:cNvSpPr>
            <a:spLocks/>
          </p:cNvSpPr>
          <p:nvPr/>
        </p:nvSpPr>
        <p:spPr bwMode="auto">
          <a:xfrm>
            <a:off x="7286625" y="2785625"/>
            <a:ext cx="1235075" cy="1257696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8" name="Text Box 223"/>
          <p:cNvSpPr txBox="1">
            <a:spLocks noChangeArrowheads="1"/>
          </p:cNvSpPr>
          <p:nvPr/>
        </p:nvSpPr>
        <p:spPr bwMode="auto">
          <a:xfrm>
            <a:off x="7394575" y="3042152"/>
            <a:ext cx="882650" cy="4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93222" name="Group 224"/>
          <p:cNvGrpSpPr>
            <a:grpSpLocks/>
          </p:cNvGrpSpPr>
          <p:nvPr/>
        </p:nvGrpSpPr>
        <p:grpSpPr bwMode="auto">
          <a:xfrm>
            <a:off x="6521450" y="2942391"/>
            <a:ext cx="550863" cy="749392"/>
            <a:chOff x="611" y="3693"/>
            <a:chExt cx="449" cy="287"/>
          </a:xfrm>
        </p:grpSpPr>
        <p:sp>
          <p:nvSpPr>
            <p:cNvPr id="41035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3259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93265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266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3260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1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2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3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264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001" name="Text Box 235"/>
          <p:cNvSpPr txBox="1">
            <a:spLocks noChangeArrowheads="1"/>
          </p:cNvSpPr>
          <p:nvPr/>
        </p:nvSpPr>
        <p:spPr bwMode="auto">
          <a:xfrm>
            <a:off x="6591300" y="2888426"/>
            <a:ext cx="361950" cy="2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1002" name="Line 236"/>
          <p:cNvSpPr>
            <a:spLocks noChangeShapeType="1"/>
          </p:cNvSpPr>
          <p:nvPr/>
        </p:nvSpPr>
        <p:spPr bwMode="auto">
          <a:xfrm flipH="1">
            <a:off x="6310313" y="3492262"/>
            <a:ext cx="236537" cy="10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3" name="Line 237"/>
          <p:cNvSpPr>
            <a:spLocks noChangeShapeType="1"/>
          </p:cNvSpPr>
          <p:nvPr/>
        </p:nvSpPr>
        <p:spPr bwMode="auto">
          <a:xfrm flipH="1" flipV="1">
            <a:off x="6321425" y="3280864"/>
            <a:ext cx="225425" cy="67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4" name="Line 238"/>
          <p:cNvSpPr>
            <a:spLocks noChangeShapeType="1"/>
          </p:cNvSpPr>
          <p:nvPr/>
        </p:nvSpPr>
        <p:spPr bwMode="auto">
          <a:xfrm flipH="1">
            <a:off x="5943600" y="3622901"/>
            <a:ext cx="327025" cy="1520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5" name="Line 239"/>
          <p:cNvSpPr>
            <a:spLocks noChangeShapeType="1"/>
          </p:cNvSpPr>
          <p:nvPr/>
        </p:nvSpPr>
        <p:spPr bwMode="auto">
          <a:xfrm flipH="1" flipV="1">
            <a:off x="6038850" y="3213170"/>
            <a:ext cx="236538" cy="593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6" name="Line 240"/>
          <p:cNvSpPr>
            <a:spLocks noChangeShapeType="1"/>
          </p:cNvSpPr>
          <p:nvPr/>
        </p:nvSpPr>
        <p:spPr bwMode="auto">
          <a:xfrm>
            <a:off x="7051675" y="34162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8545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3G 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versus 4G LTE network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architecture</a:t>
            </a: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747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0" name="Text Box 234"/>
          <p:cNvSpPr txBox="1">
            <a:spLocks noChangeArrowheads="1"/>
          </p:cNvSpPr>
          <p:nvPr/>
        </p:nvSpPr>
        <p:spPr bwMode="auto">
          <a:xfrm>
            <a:off x="6469063" y="3677532"/>
            <a:ext cx="857250" cy="2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GGSN</a:t>
            </a:r>
          </a:p>
        </p:txBody>
      </p:sp>
      <p:sp>
        <p:nvSpPr>
          <p:cNvPr id="474" name="Line 238"/>
          <p:cNvSpPr>
            <a:spLocks noChangeShapeType="1"/>
          </p:cNvSpPr>
          <p:nvPr/>
        </p:nvSpPr>
        <p:spPr bwMode="auto">
          <a:xfrm flipH="1">
            <a:off x="2604743" y="4830489"/>
            <a:ext cx="1461475" cy="5416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5" name="Line 238"/>
          <p:cNvSpPr>
            <a:spLocks noChangeShapeType="1"/>
          </p:cNvSpPr>
          <p:nvPr/>
        </p:nvSpPr>
        <p:spPr bwMode="auto">
          <a:xfrm flipH="1">
            <a:off x="2281596" y="4825738"/>
            <a:ext cx="1751742" cy="2968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6" name="Line 238"/>
          <p:cNvSpPr>
            <a:spLocks noChangeShapeType="1"/>
          </p:cNvSpPr>
          <p:nvPr/>
        </p:nvSpPr>
        <p:spPr bwMode="auto">
          <a:xfrm flipH="1">
            <a:off x="2232694" y="4883104"/>
            <a:ext cx="1800643" cy="8345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7" name="Line 238"/>
          <p:cNvSpPr>
            <a:spLocks noChangeShapeType="1"/>
          </p:cNvSpPr>
          <p:nvPr/>
        </p:nvSpPr>
        <p:spPr bwMode="auto">
          <a:xfrm flipH="1" flipV="1">
            <a:off x="4584201" y="4962705"/>
            <a:ext cx="1216590" cy="3485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555984" y="4669069"/>
            <a:ext cx="205932" cy="1614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965" y="5945105"/>
            <a:ext cx="5413375" cy="708025"/>
            <a:chOff x="1495425" y="5249771"/>
            <a:chExt cx="5413375" cy="70802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3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236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Line 96"/>
          <p:cNvSpPr>
            <a:spLocks noChangeShapeType="1"/>
          </p:cNvSpPr>
          <p:nvPr/>
        </p:nvSpPr>
        <p:spPr bwMode="auto">
          <a:xfrm flipV="1">
            <a:off x="2203814" y="5598552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Line 97"/>
          <p:cNvSpPr>
            <a:spLocks noChangeShapeType="1"/>
          </p:cNvSpPr>
          <p:nvPr/>
        </p:nvSpPr>
        <p:spPr bwMode="auto">
          <a:xfrm>
            <a:off x="2646021" y="5519062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Line 98"/>
          <p:cNvSpPr>
            <a:spLocks noChangeShapeType="1"/>
          </p:cNvSpPr>
          <p:nvPr/>
        </p:nvSpPr>
        <p:spPr bwMode="auto">
          <a:xfrm>
            <a:off x="2232695" y="5226310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9839" y="4225262"/>
            <a:ext cx="723200" cy="880827"/>
            <a:chOff x="4804140" y="4632965"/>
            <a:chExt cx="723200" cy="1348762"/>
          </a:xfrm>
        </p:grpSpPr>
        <p:grpSp>
          <p:nvGrpSpPr>
            <p:cNvPr id="232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330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3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4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5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6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35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723200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MME</a:t>
              </a:r>
            </a:p>
          </p:txBody>
        </p:sp>
      </p:grpSp>
      <p:pic>
        <p:nvPicPr>
          <p:cNvPr id="236" name="Picture 122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40" y="5081665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" name="Group 123"/>
          <p:cNvGrpSpPr>
            <a:grpSpLocks/>
          </p:cNvGrpSpPr>
          <p:nvPr/>
        </p:nvGrpSpPr>
        <p:grpSpPr bwMode="auto">
          <a:xfrm>
            <a:off x="414703" y="5403658"/>
            <a:ext cx="831850" cy="143387"/>
            <a:chOff x="3072" y="739"/>
            <a:chExt cx="652" cy="146"/>
          </a:xfrm>
        </p:grpSpPr>
        <p:pic>
          <p:nvPicPr>
            <p:cNvPr id="327" name="Picture 124" descr="lgv_fqmg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9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239" name="Picture 128" descr="imgyjav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" y="566779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Freeform 222"/>
          <p:cNvSpPr>
            <a:spLocks/>
          </p:cNvSpPr>
          <p:nvPr/>
        </p:nvSpPr>
        <p:spPr bwMode="auto">
          <a:xfrm>
            <a:off x="7332036" y="4855893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5" name="Text Box 223"/>
          <p:cNvSpPr txBox="1">
            <a:spLocks noChangeArrowheads="1"/>
          </p:cNvSpPr>
          <p:nvPr/>
        </p:nvSpPr>
        <p:spPr bwMode="auto">
          <a:xfrm>
            <a:off x="7439986" y="5127574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268" name="Group 224"/>
          <p:cNvGrpSpPr>
            <a:grpSpLocks/>
          </p:cNvGrpSpPr>
          <p:nvPr/>
        </p:nvGrpSpPr>
        <p:grpSpPr bwMode="auto">
          <a:xfrm>
            <a:off x="6566861" y="5021921"/>
            <a:ext cx="550863" cy="793661"/>
            <a:chOff x="611" y="3693"/>
            <a:chExt cx="449" cy="287"/>
          </a:xfrm>
        </p:grpSpPr>
        <p:sp>
          <p:nvSpPr>
            <p:cNvPr id="290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291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297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8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92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3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4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5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6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9" name="Text Box 234"/>
          <p:cNvSpPr txBox="1">
            <a:spLocks noChangeArrowheads="1"/>
          </p:cNvSpPr>
          <p:nvPr/>
        </p:nvSpPr>
        <p:spPr bwMode="auto">
          <a:xfrm>
            <a:off x="6514474" y="5800488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270" name="Text Box 235"/>
          <p:cNvSpPr txBox="1">
            <a:spLocks noChangeArrowheads="1"/>
          </p:cNvSpPr>
          <p:nvPr/>
        </p:nvSpPr>
        <p:spPr bwMode="auto">
          <a:xfrm>
            <a:off x="6636711" y="4964768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275" name="Line 240"/>
          <p:cNvSpPr>
            <a:spLocks noChangeShapeType="1"/>
          </p:cNvSpPr>
          <p:nvPr/>
        </p:nvSpPr>
        <p:spPr bwMode="auto">
          <a:xfrm>
            <a:off x="7097086" y="552377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8" name="Group 224"/>
          <p:cNvGrpSpPr>
            <a:grpSpLocks/>
          </p:cNvGrpSpPr>
          <p:nvPr/>
        </p:nvGrpSpPr>
        <p:grpSpPr bwMode="auto">
          <a:xfrm>
            <a:off x="5800793" y="5012858"/>
            <a:ext cx="550863" cy="793661"/>
            <a:chOff x="611" y="3693"/>
            <a:chExt cx="449" cy="287"/>
          </a:xfrm>
        </p:grpSpPr>
        <p:sp>
          <p:nvSpPr>
            <p:cNvPr id="439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40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2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3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4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5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48" name="Text Box 234"/>
          <p:cNvSpPr txBox="1">
            <a:spLocks noChangeArrowheads="1"/>
          </p:cNvSpPr>
          <p:nvPr/>
        </p:nvSpPr>
        <p:spPr bwMode="auto">
          <a:xfrm>
            <a:off x="5748406" y="579142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449" name="Text Box 235"/>
          <p:cNvSpPr txBox="1">
            <a:spLocks noChangeArrowheads="1"/>
          </p:cNvSpPr>
          <p:nvPr/>
        </p:nvSpPr>
        <p:spPr bwMode="auto">
          <a:xfrm>
            <a:off x="5870643" y="495570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450" name="Line 240"/>
          <p:cNvSpPr>
            <a:spLocks noChangeShapeType="1"/>
          </p:cNvSpPr>
          <p:nvPr/>
        </p:nvSpPr>
        <p:spPr bwMode="auto">
          <a:xfrm>
            <a:off x="6331018" y="55147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4684128" y="3979094"/>
            <a:ext cx="659293" cy="880827"/>
            <a:chOff x="4804140" y="4632965"/>
            <a:chExt cx="659293" cy="1348762"/>
          </a:xfrm>
        </p:grpSpPr>
        <p:grpSp>
          <p:nvGrpSpPr>
            <p:cNvPr id="466" name="Group 109"/>
            <p:cNvGrpSpPr>
              <a:grpSpLocks/>
            </p:cNvGrpSpPr>
            <p:nvPr/>
          </p:nvGrpSpPr>
          <p:grpSpPr bwMode="auto">
            <a:xfrm>
              <a:off x="4867640" y="5188066"/>
              <a:ext cx="550863" cy="793661"/>
              <a:chOff x="611" y="3693"/>
              <a:chExt cx="449" cy="287"/>
            </a:xfrm>
          </p:grpSpPr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636" y="3774"/>
                <a:ext cx="336" cy="20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9" name="Freeform 114"/>
              <p:cNvSpPr>
                <a:spLocks/>
              </p:cNvSpPr>
              <p:nvPr/>
            </p:nvSpPr>
            <p:spPr bwMode="auto">
              <a:xfrm>
                <a:off x="975" y="3704"/>
                <a:ext cx="62" cy="74"/>
              </a:xfrm>
              <a:custGeom>
                <a:avLst/>
                <a:gdLst>
                  <a:gd name="T0" fmla="*/ 36 w 62"/>
                  <a:gd name="T1" fmla="*/ 0 h 74"/>
                  <a:gd name="T2" fmla="*/ 62 w 62"/>
                  <a:gd name="T3" fmla="*/ 57 h 74"/>
                  <a:gd name="T4" fmla="*/ 0 w 62"/>
                  <a:gd name="T5" fmla="*/ 74 h 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2" h="74">
                    <a:moveTo>
                      <a:pt x="36" y="0"/>
                    </a:moveTo>
                    <a:lnTo>
                      <a:pt x="62" y="57"/>
                    </a:lnTo>
                    <a:lnTo>
                      <a:pt x="0" y="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0" name="Freeform 115"/>
              <p:cNvSpPr>
                <a:spLocks/>
              </p:cNvSpPr>
              <p:nvPr/>
            </p:nvSpPr>
            <p:spPr bwMode="auto">
              <a:xfrm>
                <a:off x="972" y="3764"/>
                <a:ext cx="63" cy="216"/>
              </a:xfrm>
              <a:custGeom>
                <a:avLst/>
                <a:gdLst>
                  <a:gd name="T0" fmla="*/ 2 w 63"/>
                  <a:gd name="T1" fmla="*/ 12 h 225"/>
                  <a:gd name="T2" fmla="*/ 0 w 63"/>
                  <a:gd name="T3" fmla="*/ 176 h 225"/>
                  <a:gd name="T4" fmla="*/ 62 w 63"/>
                  <a:gd name="T5" fmla="*/ 158 h 225"/>
                  <a:gd name="T6" fmla="*/ 63 w 63"/>
                  <a:gd name="T7" fmla="*/ 0 h 225"/>
                  <a:gd name="T8" fmla="*/ 2 w 63"/>
                  <a:gd name="T9" fmla="*/ 12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25">
                    <a:moveTo>
                      <a:pt x="2" y="16"/>
                    </a:moveTo>
                    <a:lnTo>
                      <a:pt x="0" y="225"/>
                    </a:lnTo>
                    <a:lnTo>
                      <a:pt x="62" y="202"/>
                    </a:lnTo>
                    <a:lnTo>
                      <a:pt x="63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1" name="Freeform 116"/>
              <p:cNvSpPr>
                <a:spLocks/>
              </p:cNvSpPr>
              <p:nvPr/>
            </p:nvSpPr>
            <p:spPr bwMode="auto">
              <a:xfrm>
                <a:off x="1013" y="3693"/>
                <a:ext cx="47" cy="78"/>
              </a:xfrm>
              <a:custGeom>
                <a:avLst/>
                <a:gdLst>
                  <a:gd name="T0" fmla="*/ 12 w 47"/>
                  <a:gd name="T1" fmla="*/ 0 h 78"/>
                  <a:gd name="T2" fmla="*/ 47 w 47"/>
                  <a:gd name="T3" fmla="*/ 78 h 78"/>
                  <a:gd name="T4" fmla="*/ 15 w 47"/>
                  <a:gd name="T5" fmla="*/ 77 h 78"/>
                  <a:gd name="T6" fmla="*/ 0 w 47"/>
                  <a:gd name="T7" fmla="*/ 35 h 78"/>
                  <a:gd name="T8" fmla="*/ 12 w 47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8">
                    <a:moveTo>
                      <a:pt x="12" y="0"/>
                    </a:moveTo>
                    <a:lnTo>
                      <a:pt x="47" y="78"/>
                    </a:lnTo>
                    <a:lnTo>
                      <a:pt x="15" y="77"/>
                    </a:lnTo>
                    <a:lnTo>
                      <a:pt x="0" y="3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2" name="Freeform 117"/>
              <p:cNvSpPr>
                <a:spLocks/>
              </p:cNvSpPr>
              <p:nvPr/>
            </p:nvSpPr>
            <p:spPr bwMode="auto">
              <a:xfrm>
                <a:off x="987" y="3728"/>
                <a:ext cx="44" cy="51"/>
              </a:xfrm>
              <a:custGeom>
                <a:avLst/>
                <a:gdLst>
                  <a:gd name="T0" fmla="*/ 23 w 44"/>
                  <a:gd name="T1" fmla="*/ 0 h 51"/>
                  <a:gd name="T2" fmla="*/ 0 w 44"/>
                  <a:gd name="T3" fmla="*/ 51 h 51"/>
                  <a:gd name="T4" fmla="*/ 44 w 44"/>
                  <a:gd name="T5" fmla="*/ 45 h 51"/>
                  <a:gd name="T6" fmla="*/ 23 w 4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51">
                    <a:moveTo>
                      <a:pt x="23" y="0"/>
                    </a:moveTo>
                    <a:lnTo>
                      <a:pt x="0" y="51"/>
                    </a:lnTo>
                    <a:lnTo>
                      <a:pt x="44" y="4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3" name="Freeform 118"/>
              <p:cNvSpPr>
                <a:spLocks/>
              </p:cNvSpPr>
              <p:nvPr/>
            </p:nvSpPr>
            <p:spPr bwMode="auto">
              <a:xfrm>
                <a:off x="611" y="3695"/>
                <a:ext cx="417" cy="95"/>
              </a:xfrm>
              <a:custGeom>
                <a:avLst/>
                <a:gdLst>
                  <a:gd name="T0" fmla="*/ 0 w 417"/>
                  <a:gd name="T1" fmla="*/ 95 h 95"/>
                  <a:gd name="T2" fmla="*/ 66 w 417"/>
                  <a:gd name="T3" fmla="*/ 1 h 95"/>
                  <a:gd name="T4" fmla="*/ 417 w 417"/>
                  <a:gd name="T5" fmla="*/ 0 h 95"/>
                  <a:gd name="T6" fmla="*/ 370 w 417"/>
                  <a:gd name="T7" fmla="*/ 95 h 95"/>
                  <a:gd name="T8" fmla="*/ 0 w 417"/>
                  <a:gd name="T9" fmla="*/ 95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95">
                    <a:moveTo>
                      <a:pt x="0" y="95"/>
                    </a:moveTo>
                    <a:lnTo>
                      <a:pt x="66" y="1"/>
                    </a:lnTo>
                    <a:lnTo>
                      <a:pt x="417" y="0"/>
                    </a:lnTo>
                    <a:lnTo>
                      <a:pt x="37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67" name="Text Box 121"/>
            <p:cNvSpPr txBox="1">
              <a:spLocks noChangeArrowheads="1"/>
            </p:cNvSpPr>
            <p:nvPr/>
          </p:nvSpPr>
          <p:spPr bwMode="auto">
            <a:xfrm>
              <a:off x="4804140" y="4632965"/>
              <a:ext cx="659293" cy="565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HSS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4063" y="2275011"/>
            <a:ext cx="884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90"/>
                </a:solidFill>
              </a:rPr>
              <a:t>3</a:t>
            </a:r>
            <a:r>
              <a:rPr lang="en-US" sz="4400" dirty="0" smtClean="0">
                <a:solidFill>
                  <a:srgbClr val="000090"/>
                </a:solidFill>
              </a:rPr>
              <a:t>G</a:t>
            </a: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82095" y="4070606"/>
            <a:ext cx="190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90"/>
                </a:solidFill>
              </a:rPr>
              <a:t>4G-LTE</a:t>
            </a:r>
            <a:endParaRPr lang="en-US" sz="4400" dirty="0">
              <a:solidFill>
                <a:srgbClr val="000090"/>
              </a:solidFill>
            </a:endParaRPr>
          </a:p>
        </p:txBody>
      </p:sp>
      <p:grpSp>
        <p:nvGrpSpPr>
          <p:cNvPr id="480" name="Group 347"/>
          <p:cNvGrpSpPr>
            <a:grpSpLocks/>
          </p:cNvGrpSpPr>
          <p:nvPr/>
        </p:nvGrpSpPr>
        <p:grpSpPr bwMode="auto">
          <a:xfrm>
            <a:off x="4624095" y="2877136"/>
            <a:ext cx="635069" cy="244448"/>
            <a:chOff x="1871277" y="1576300"/>
            <a:chExt cx="1128371" cy="437861"/>
          </a:xfrm>
        </p:grpSpPr>
        <p:sp>
          <p:nvSpPr>
            <p:cNvPr id="481" name="Oval 48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Oval 48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5" name="Freeform 48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6" name="Freeform 48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7" name="Freeform 48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8" name="Straight Connector 487"/>
            <p:cNvCxnSpPr>
              <a:endCxn id="48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0" name="Group 347"/>
          <p:cNvGrpSpPr>
            <a:grpSpLocks/>
          </p:cNvGrpSpPr>
          <p:nvPr/>
        </p:nvGrpSpPr>
        <p:grpSpPr bwMode="auto">
          <a:xfrm>
            <a:off x="6443551" y="3267644"/>
            <a:ext cx="661282" cy="323815"/>
            <a:chOff x="1871277" y="1576300"/>
            <a:chExt cx="1128371" cy="437861"/>
          </a:xfrm>
        </p:grpSpPr>
        <p:sp>
          <p:nvSpPr>
            <p:cNvPr id="491" name="Oval 49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Oval 49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Freeform 49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5" name="Freeform 49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6" name="Freeform 49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7" name="Freeform 4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8" name="Straight Connector 497"/>
            <p:cNvCxnSpPr>
              <a:endCxn id="49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Group 347"/>
          <p:cNvGrpSpPr>
            <a:grpSpLocks/>
          </p:cNvGrpSpPr>
          <p:nvPr/>
        </p:nvGrpSpPr>
        <p:grpSpPr bwMode="auto">
          <a:xfrm>
            <a:off x="5702886" y="5364591"/>
            <a:ext cx="661282" cy="323815"/>
            <a:chOff x="1871277" y="1576300"/>
            <a:chExt cx="1128371" cy="437861"/>
          </a:xfrm>
        </p:grpSpPr>
        <p:sp>
          <p:nvSpPr>
            <p:cNvPr id="501" name="Oval 50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3" name="Oval 50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Freeform 50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5" name="Freeform 50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6" name="Freeform 50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Freeform 50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8" name="Straight Connector 507"/>
            <p:cNvCxnSpPr>
              <a:endCxn id="50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Group 347"/>
          <p:cNvGrpSpPr>
            <a:grpSpLocks/>
          </p:cNvGrpSpPr>
          <p:nvPr/>
        </p:nvGrpSpPr>
        <p:grpSpPr bwMode="auto">
          <a:xfrm>
            <a:off x="6490355" y="5378095"/>
            <a:ext cx="661282" cy="323815"/>
            <a:chOff x="1871277" y="1576300"/>
            <a:chExt cx="1128371" cy="437861"/>
          </a:xfrm>
        </p:grpSpPr>
        <p:sp>
          <p:nvSpPr>
            <p:cNvPr id="511" name="Oval 510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3" name="Oval 512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Freeform 513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5" name="Freeform 514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6" name="Freeform 515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7" name="Freeform 51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8" name="Straight Connector 517"/>
            <p:cNvCxnSpPr>
              <a:endCxn id="513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5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5978" y="1250066"/>
            <a:ext cx="946235" cy="1184376"/>
            <a:chOff x="1733705" y="1468331"/>
            <a:chExt cx="978816" cy="1263746"/>
          </a:xfrm>
        </p:grpSpPr>
        <p:grpSp>
          <p:nvGrpSpPr>
            <p:cNvPr id="522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52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2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2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3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2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4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54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4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4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5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4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60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578"/>
          <p:cNvGrpSpPr/>
          <p:nvPr/>
        </p:nvGrpSpPr>
        <p:grpSpPr>
          <a:xfrm>
            <a:off x="1911576" y="4775659"/>
            <a:ext cx="946235" cy="1184376"/>
            <a:chOff x="1733705" y="1468331"/>
            <a:chExt cx="978816" cy="1263746"/>
          </a:xfrm>
        </p:grpSpPr>
        <p:grpSp>
          <p:nvGrpSpPr>
            <p:cNvPr id="580" name="Group 782"/>
            <p:cNvGrpSpPr>
              <a:grpSpLocks/>
            </p:cNvGrpSpPr>
            <p:nvPr/>
          </p:nvGrpSpPr>
          <p:grpSpPr bwMode="auto">
            <a:xfrm>
              <a:off x="1786131" y="1468331"/>
              <a:ext cx="436609" cy="542257"/>
              <a:chOff x="742" y="2409"/>
              <a:chExt cx="576" cy="881"/>
            </a:xfrm>
          </p:grpSpPr>
          <p:grpSp>
            <p:nvGrpSpPr>
              <p:cNvPr id="619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22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3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4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6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29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1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3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4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5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36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20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1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1" name="Group 782"/>
            <p:cNvGrpSpPr>
              <a:grpSpLocks/>
            </p:cNvGrpSpPr>
            <p:nvPr/>
          </p:nvGrpSpPr>
          <p:grpSpPr bwMode="auto">
            <a:xfrm>
              <a:off x="2275912" y="1898524"/>
              <a:ext cx="436609" cy="542257"/>
              <a:chOff x="742" y="2409"/>
              <a:chExt cx="576" cy="881"/>
            </a:xfrm>
          </p:grpSpPr>
          <p:grpSp>
            <p:nvGrpSpPr>
              <p:cNvPr id="60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60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1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60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82" name="Group 782"/>
            <p:cNvGrpSpPr>
              <a:grpSpLocks/>
            </p:cNvGrpSpPr>
            <p:nvPr/>
          </p:nvGrpSpPr>
          <p:grpSpPr bwMode="auto">
            <a:xfrm>
              <a:off x="1733705" y="2189820"/>
              <a:ext cx="436609" cy="542257"/>
              <a:chOff x="742" y="2409"/>
              <a:chExt cx="576" cy="881"/>
            </a:xfrm>
          </p:grpSpPr>
          <p:grpSp>
            <p:nvGrpSpPr>
              <p:cNvPr id="583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86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7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8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0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1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3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4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5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6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99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600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584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5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15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0" name="Rectangle 2"/>
          <p:cNvSpPr>
            <a:spLocks noChangeArrowheads="1"/>
          </p:cNvSpPr>
          <p:nvPr/>
        </p:nvSpPr>
        <p:spPr bwMode="auto">
          <a:xfrm>
            <a:off x="331788" y="230188"/>
            <a:ext cx="51767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4G: differences from 3G</a:t>
            </a:r>
            <a:endParaRPr lang="en-US" sz="4000" dirty="0">
              <a:solidFill>
                <a:srgbClr val="000099"/>
              </a:solidFill>
              <a:latin typeface="Gill Sans MT" charset="0"/>
              <a:ea typeface="ＭＳ Ｐゴシック" charset="0"/>
              <a:cs typeface="Arial" charset="0"/>
            </a:endParaRPr>
          </a:p>
        </p:txBody>
      </p:sp>
      <p:pic>
        <p:nvPicPr>
          <p:cNvPr id="9324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13106"/>
            <a:ext cx="5170365" cy="1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3521"/>
            <a:ext cx="7772400" cy="4648200"/>
          </a:xfrm>
        </p:spPr>
        <p:txBody>
          <a:bodyPr/>
          <a:lstStyle/>
          <a:p>
            <a:pPr marL="238125" indent="-238125"/>
            <a:r>
              <a:rPr lang="en-US" sz="2400" dirty="0" smtClean="0"/>
              <a:t>all IP core: IP packets tunneled (through core IP network) from base station to gateway</a:t>
            </a:r>
          </a:p>
          <a:p>
            <a:pPr marL="238125" indent="-238125"/>
            <a:r>
              <a:rPr lang="en-US" sz="2400" dirty="0" smtClean="0"/>
              <a:t>no separation between voice and data – all traffic carried over IP core to gateway </a:t>
            </a:r>
            <a:r>
              <a:rPr lang="mr-IN" sz="2400" dirty="0" smtClean="0">
                <a:solidFill>
                  <a:srgbClr val="FF0000"/>
                </a:solidFill>
              </a:rPr>
              <a:t>–</a:t>
            </a:r>
            <a:r>
              <a:rPr lang="en-US" sz="2400" dirty="0" smtClean="0">
                <a:solidFill>
                  <a:srgbClr val="FF0000"/>
                </a:solidFill>
              </a:rPr>
              <a:t> IP Wins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87" name="Group 486"/>
          <p:cNvGrpSpPr/>
          <p:nvPr/>
        </p:nvGrpSpPr>
        <p:grpSpPr>
          <a:xfrm>
            <a:off x="553851" y="5926862"/>
            <a:ext cx="5413375" cy="708025"/>
            <a:chOff x="1495425" y="5249771"/>
            <a:chExt cx="5413375" cy="708025"/>
          </a:xfrm>
        </p:grpSpPr>
        <p:cxnSp>
          <p:nvCxnSpPr>
            <p:cNvPr id="664" name="Straight Connector 663"/>
            <p:cNvCxnSpPr/>
            <p:nvPr/>
          </p:nvCxnSpPr>
          <p:spPr>
            <a:xfrm>
              <a:off x="3942882" y="5386388"/>
              <a:ext cx="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>
              <a:off x="1495425" y="5624513"/>
              <a:ext cx="246382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6" name="TextBox 258"/>
            <p:cNvSpPr txBox="1">
              <a:spLocks noChangeArrowheads="1"/>
            </p:cNvSpPr>
            <p:nvPr/>
          </p:nvSpPr>
          <p:spPr bwMode="auto">
            <a:xfrm>
              <a:off x="1660768" y="5249771"/>
              <a:ext cx="2111375" cy="70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radio access network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Universal Terrestrial Radio 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Access Network (UTRAN)</a:t>
              </a:r>
            </a:p>
          </p:txBody>
        </p:sp>
        <p:cxnSp>
          <p:nvCxnSpPr>
            <p:cNvPr id="667" name="Straight Connector 666"/>
            <p:cNvCxnSpPr/>
            <p:nvPr/>
          </p:nvCxnSpPr>
          <p:spPr>
            <a:xfrm flipH="1">
              <a:off x="1512888" y="5280025"/>
              <a:ext cx="635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>
              <a:off x="4706079" y="5624513"/>
              <a:ext cx="220272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TextBox 261"/>
            <p:cNvSpPr txBox="1">
              <a:spLocks noChangeArrowheads="1"/>
            </p:cNvSpPr>
            <p:nvPr/>
          </p:nvSpPr>
          <p:spPr bwMode="auto">
            <a:xfrm>
              <a:off x="4360526" y="5310625"/>
              <a:ext cx="2146241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Evolved Packet Core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(EPC)</a:t>
              </a:r>
              <a:endPara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670" name="Straight Connector 669"/>
            <p:cNvCxnSpPr/>
            <p:nvPr/>
          </p:nvCxnSpPr>
          <p:spPr>
            <a:xfrm>
              <a:off x="6908800" y="5348288"/>
              <a:ext cx="0" cy="4968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Arrow Connector 670"/>
            <p:cNvCxnSpPr/>
            <p:nvPr/>
          </p:nvCxnSpPr>
          <p:spPr>
            <a:xfrm flipH="1">
              <a:off x="3931902" y="5624513"/>
              <a:ext cx="59212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" name="Line 96"/>
          <p:cNvSpPr>
            <a:spLocks noChangeShapeType="1"/>
          </p:cNvSpPr>
          <p:nvPr/>
        </p:nvSpPr>
        <p:spPr bwMode="auto">
          <a:xfrm flipV="1">
            <a:off x="2358700" y="5580309"/>
            <a:ext cx="3464419" cy="257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2" name="Line 97"/>
          <p:cNvSpPr>
            <a:spLocks noChangeShapeType="1"/>
          </p:cNvSpPr>
          <p:nvPr/>
        </p:nvSpPr>
        <p:spPr bwMode="auto">
          <a:xfrm>
            <a:off x="2800907" y="5500819"/>
            <a:ext cx="2965063" cy="3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3" name="Line 98"/>
          <p:cNvSpPr>
            <a:spLocks noChangeShapeType="1"/>
          </p:cNvSpPr>
          <p:nvPr/>
        </p:nvSpPr>
        <p:spPr bwMode="auto">
          <a:xfrm>
            <a:off x="2387581" y="5208067"/>
            <a:ext cx="3412259" cy="281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95" name="Picture 122" descr="imgyjav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6" y="5063422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" name="Group 123"/>
          <p:cNvGrpSpPr>
            <a:grpSpLocks/>
          </p:cNvGrpSpPr>
          <p:nvPr/>
        </p:nvGrpSpPr>
        <p:grpSpPr bwMode="auto">
          <a:xfrm>
            <a:off x="569589" y="5385415"/>
            <a:ext cx="831850" cy="143387"/>
            <a:chOff x="3072" y="739"/>
            <a:chExt cx="652" cy="146"/>
          </a:xfrm>
        </p:grpSpPr>
        <p:pic>
          <p:nvPicPr>
            <p:cNvPr id="563" name="Picture 124" descr="lgv_fqmg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" name="Line 125"/>
            <p:cNvSpPr>
              <a:spLocks noChangeShapeType="1"/>
            </p:cNvSpPr>
            <p:nvPr/>
          </p:nvSpPr>
          <p:spPr bwMode="auto">
            <a:xfrm flipH="1">
              <a:off x="3104" y="784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5" name="Line 126"/>
            <p:cNvSpPr>
              <a:spLocks noChangeShapeType="1"/>
            </p:cNvSpPr>
            <p:nvPr/>
          </p:nvSpPr>
          <p:spPr bwMode="auto">
            <a:xfrm flipH="1">
              <a:off x="3072" y="759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97" name="Picture 128" descr="imgyjavg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1" y="5649549"/>
            <a:ext cx="252413" cy="1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Freeform 222"/>
          <p:cNvSpPr>
            <a:spLocks/>
          </p:cNvSpPr>
          <p:nvPr/>
        </p:nvSpPr>
        <p:spPr bwMode="auto">
          <a:xfrm>
            <a:off x="7486922" y="4837650"/>
            <a:ext cx="1235075" cy="133199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9" name="Text Box 223"/>
          <p:cNvSpPr txBox="1">
            <a:spLocks noChangeArrowheads="1"/>
          </p:cNvSpPr>
          <p:nvPr/>
        </p:nvSpPr>
        <p:spPr bwMode="auto">
          <a:xfrm>
            <a:off x="7594872" y="5109331"/>
            <a:ext cx="882650" cy="4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grpSp>
        <p:nvGrpSpPr>
          <p:cNvPr id="500" name="Group 224"/>
          <p:cNvGrpSpPr>
            <a:grpSpLocks/>
          </p:cNvGrpSpPr>
          <p:nvPr/>
        </p:nvGrpSpPr>
        <p:grpSpPr bwMode="auto">
          <a:xfrm>
            <a:off x="6721747" y="5003678"/>
            <a:ext cx="550863" cy="793661"/>
            <a:chOff x="611" y="3693"/>
            <a:chExt cx="449" cy="287"/>
          </a:xfrm>
        </p:grpSpPr>
        <p:sp>
          <p:nvSpPr>
            <p:cNvPr id="554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55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61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2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56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7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8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9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0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1" name="Text Box 234"/>
          <p:cNvSpPr txBox="1">
            <a:spLocks noChangeArrowheads="1"/>
          </p:cNvSpPr>
          <p:nvPr/>
        </p:nvSpPr>
        <p:spPr bwMode="auto">
          <a:xfrm>
            <a:off x="6669360" y="5782245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P-GW</a:t>
            </a:r>
          </a:p>
        </p:txBody>
      </p:sp>
      <p:sp>
        <p:nvSpPr>
          <p:cNvPr id="502" name="Text Box 235"/>
          <p:cNvSpPr txBox="1">
            <a:spLocks noChangeArrowheads="1"/>
          </p:cNvSpPr>
          <p:nvPr/>
        </p:nvSpPr>
        <p:spPr bwMode="auto">
          <a:xfrm>
            <a:off x="6791597" y="4946525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3" name="Line 240"/>
          <p:cNvSpPr>
            <a:spLocks noChangeShapeType="1"/>
          </p:cNvSpPr>
          <p:nvPr/>
        </p:nvSpPr>
        <p:spPr bwMode="auto">
          <a:xfrm>
            <a:off x="7251972" y="550553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5" name="Group 224"/>
          <p:cNvGrpSpPr>
            <a:grpSpLocks/>
          </p:cNvGrpSpPr>
          <p:nvPr/>
        </p:nvGrpSpPr>
        <p:grpSpPr bwMode="auto">
          <a:xfrm>
            <a:off x="5955679" y="4994615"/>
            <a:ext cx="550863" cy="793661"/>
            <a:chOff x="611" y="3693"/>
            <a:chExt cx="449" cy="287"/>
          </a:xfrm>
        </p:grpSpPr>
        <p:sp>
          <p:nvSpPr>
            <p:cNvPr id="532" name="Rectangle 225"/>
            <p:cNvSpPr>
              <a:spLocks noChangeArrowheads="1"/>
            </p:cNvSpPr>
            <p:nvPr/>
          </p:nvSpPr>
          <p:spPr bwMode="auto">
            <a:xfrm>
              <a:off x="636" y="3774"/>
              <a:ext cx="33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33" name="Group 226"/>
            <p:cNvGrpSpPr>
              <a:grpSpLocks/>
            </p:cNvGrpSpPr>
            <p:nvPr/>
          </p:nvGrpSpPr>
          <p:grpSpPr bwMode="auto">
            <a:xfrm>
              <a:off x="687" y="3826"/>
              <a:ext cx="224" cy="110"/>
              <a:chOff x="687" y="3826"/>
              <a:chExt cx="224" cy="110"/>
            </a:xfrm>
          </p:grpSpPr>
          <p:sp>
            <p:nvSpPr>
              <p:cNvPr id="539" name="Freeform 227"/>
              <p:cNvSpPr>
                <a:spLocks/>
              </p:cNvSpPr>
              <p:nvPr/>
            </p:nvSpPr>
            <p:spPr bwMode="auto">
              <a:xfrm>
                <a:off x="687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0" name="Freeform 228"/>
              <p:cNvSpPr>
                <a:spLocks/>
              </p:cNvSpPr>
              <p:nvPr/>
            </p:nvSpPr>
            <p:spPr bwMode="auto">
              <a:xfrm flipV="1">
                <a:off x="689" y="3826"/>
                <a:ext cx="222" cy="110"/>
              </a:xfrm>
              <a:custGeom>
                <a:avLst/>
                <a:gdLst>
                  <a:gd name="T0" fmla="*/ 0 w 222"/>
                  <a:gd name="T1" fmla="*/ 110 h 110"/>
                  <a:gd name="T2" fmla="*/ 36 w 222"/>
                  <a:gd name="T3" fmla="*/ 110 h 110"/>
                  <a:gd name="T4" fmla="*/ 183 w 222"/>
                  <a:gd name="T5" fmla="*/ 0 h 110"/>
                  <a:gd name="T6" fmla="*/ 222 w 22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2" h="110">
                    <a:moveTo>
                      <a:pt x="0" y="110"/>
                    </a:moveTo>
                    <a:lnTo>
                      <a:pt x="36" y="110"/>
                    </a:lnTo>
                    <a:lnTo>
                      <a:pt x="183" y="0"/>
                    </a:lnTo>
                    <a:lnTo>
                      <a:pt x="22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34" name="Freeform 229"/>
            <p:cNvSpPr>
              <a:spLocks/>
            </p:cNvSpPr>
            <p:nvPr/>
          </p:nvSpPr>
          <p:spPr bwMode="auto">
            <a:xfrm>
              <a:off x="975" y="3704"/>
              <a:ext cx="62" cy="74"/>
            </a:xfrm>
            <a:custGeom>
              <a:avLst/>
              <a:gdLst>
                <a:gd name="T0" fmla="*/ 36 w 62"/>
                <a:gd name="T1" fmla="*/ 0 h 74"/>
                <a:gd name="T2" fmla="*/ 62 w 62"/>
                <a:gd name="T3" fmla="*/ 57 h 74"/>
                <a:gd name="T4" fmla="*/ 0 w 62"/>
                <a:gd name="T5" fmla="*/ 74 h 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74">
                  <a:moveTo>
                    <a:pt x="36" y="0"/>
                  </a:moveTo>
                  <a:lnTo>
                    <a:pt x="62" y="57"/>
                  </a:lnTo>
                  <a:lnTo>
                    <a:pt x="0" y="7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5" name="Freeform 230"/>
            <p:cNvSpPr>
              <a:spLocks/>
            </p:cNvSpPr>
            <p:nvPr/>
          </p:nvSpPr>
          <p:spPr bwMode="auto">
            <a:xfrm>
              <a:off x="972" y="3764"/>
              <a:ext cx="63" cy="216"/>
            </a:xfrm>
            <a:custGeom>
              <a:avLst/>
              <a:gdLst>
                <a:gd name="T0" fmla="*/ 2 w 63"/>
                <a:gd name="T1" fmla="*/ 12 h 225"/>
                <a:gd name="T2" fmla="*/ 0 w 63"/>
                <a:gd name="T3" fmla="*/ 176 h 225"/>
                <a:gd name="T4" fmla="*/ 62 w 63"/>
                <a:gd name="T5" fmla="*/ 158 h 225"/>
                <a:gd name="T6" fmla="*/ 63 w 63"/>
                <a:gd name="T7" fmla="*/ 0 h 225"/>
                <a:gd name="T8" fmla="*/ 2 w 63"/>
                <a:gd name="T9" fmla="*/ 1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5">
                  <a:moveTo>
                    <a:pt x="2" y="16"/>
                  </a:moveTo>
                  <a:lnTo>
                    <a:pt x="0" y="225"/>
                  </a:lnTo>
                  <a:lnTo>
                    <a:pt x="62" y="202"/>
                  </a:lnTo>
                  <a:lnTo>
                    <a:pt x="63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6" name="Freeform 231"/>
            <p:cNvSpPr>
              <a:spLocks/>
            </p:cNvSpPr>
            <p:nvPr/>
          </p:nvSpPr>
          <p:spPr bwMode="auto">
            <a:xfrm>
              <a:off x="1013" y="3693"/>
              <a:ext cx="47" cy="78"/>
            </a:xfrm>
            <a:custGeom>
              <a:avLst/>
              <a:gdLst>
                <a:gd name="T0" fmla="*/ 12 w 47"/>
                <a:gd name="T1" fmla="*/ 0 h 78"/>
                <a:gd name="T2" fmla="*/ 47 w 47"/>
                <a:gd name="T3" fmla="*/ 78 h 78"/>
                <a:gd name="T4" fmla="*/ 15 w 47"/>
                <a:gd name="T5" fmla="*/ 77 h 78"/>
                <a:gd name="T6" fmla="*/ 0 w 47"/>
                <a:gd name="T7" fmla="*/ 35 h 78"/>
                <a:gd name="T8" fmla="*/ 12 w 47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78">
                  <a:moveTo>
                    <a:pt x="12" y="0"/>
                  </a:moveTo>
                  <a:lnTo>
                    <a:pt x="47" y="78"/>
                  </a:lnTo>
                  <a:lnTo>
                    <a:pt x="15" y="77"/>
                  </a:lnTo>
                  <a:lnTo>
                    <a:pt x="0" y="3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7" name="Freeform 232"/>
            <p:cNvSpPr>
              <a:spLocks/>
            </p:cNvSpPr>
            <p:nvPr/>
          </p:nvSpPr>
          <p:spPr bwMode="auto">
            <a:xfrm>
              <a:off x="987" y="3728"/>
              <a:ext cx="44" cy="51"/>
            </a:xfrm>
            <a:custGeom>
              <a:avLst/>
              <a:gdLst>
                <a:gd name="T0" fmla="*/ 23 w 44"/>
                <a:gd name="T1" fmla="*/ 0 h 51"/>
                <a:gd name="T2" fmla="*/ 0 w 44"/>
                <a:gd name="T3" fmla="*/ 51 h 51"/>
                <a:gd name="T4" fmla="*/ 44 w 44"/>
                <a:gd name="T5" fmla="*/ 45 h 51"/>
                <a:gd name="T6" fmla="*/ 23 w 44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23" y="0"/>
                  </a:moveTo>
                  <a:lnTo>
                    <a:pt x="0" y="51"/>
                  </a:lnTo>
                  <a:lnTo>
                    <a:pt x="44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8" name="Freeform 233"/>
            <p:cNvSpPr>
              <a:spLocks/>
            </p:cNvSpPr>
            <p:nvPr/>
          </p:nvSpPr>
          <p:spPr bwMode="auto">
            <a:xfrm>
              <a:off x="611" y="3695"/>
              <a:ext cx="417" cy="95"/>
            </a:xfrm>
            <a:custGeom>
              <a:avLst/>
              <a:gdLst>
                <a:gd name="T0" fmla="*/ 0 w 417"/>
                <a:gd name="T1" fmla="*/ 95 h 95"/>
                <a:gd name="T2" fmla="*/ 66 w 417"/>
                <a:gd name="T3" fmla="*/ 1 h 95"/>
                <a:gd name="T4" fmla="*/ 417 w 417"/>
                <a:gd name="T5" fmla="*/ 0 h 95"/>
                <a:gd name="T6" fmla="*/ 370 w 417"/>
                <a:gd name="T7" fmla="*/ 95 h 95"/>
                <a:gd name="T8" fmla="*/ 0 w 417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7" h="95">
                  <a:moveTo>
                    <a:pt x="0" y="95"/>
                  </a:moveTo>
                  <a:lnTo>
                    <a:pt x="66" y="1"/>
                  </a:lnTo>
                  <a:lnTo>
                    <a:pt x="417" y="0"/>
                  </a:lnTo>
                  <a:lnTo>
                    <a:pt x="37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06" name="Text Box 234"/>
          <p:cNvSpPr txBox="1">
            <a:spLocks noChangeArrowheads="1"/>
          </p:cNvSpPr>
          <p:nvPr/>
        </p:nvSpPr>
        <p:spPr bwMode="auto">
          <a:xfrm>
            <a:off x="5903292" y="5773182"/>
            <a:ext cx="81304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-GW</a:t>
            </a:r>
          </a:p>
        </p:txBody>
      </p:sp>
      <p:sp>
        <p:nvSpPr>
          <p:cNvPr id="507" name="Text Box 235"/>
          <p:cNvSpPr txBox="1">
            <a:spLocks noChangeArrowheads="1"/>
          </p:cNvSpPr>
          <p:nvPr/>
        </p:nvSpPr>
        <p:spPr bwMode="auto">
          <a:xfrm>
            <a:off x="6025529" y="4937462"/>
            <a:ext cx="361950" cy="29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</a:p>
        </p:txBody>
      </p:sp>
      <p:sp>
        <p:nvSpPr>
          <p:cNvPr id="508" name="Line 240"/>
          <p:cNvSpPr>
            <a:spLocks noChangeShapeType="1"/>
          </p:cNvSpPr>
          <p:nvPr/>
        </p:nvSpPr>
        <p:spPr bwMode="auto">
          <a:xfrm>
            <a:off x="6485904" y="549647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58" y="3766274"/>
            <a:ext cx="1556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UE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(user element)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93437" y="4343233"/>
            <a:ext cx="0" cy="614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2" name="TextBox 671"/>
          <p:cNvSpPr txBox="1"/>
          <p:nvPr/>
        </p:nvSpPr>
        <p:spPr>
          <a:xfrm>
            <a:off x="1770433" y="3766274"/>
            <a:ext cx="144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eNodeB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(base station)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673" name="Straight Connector 672"/>
          <p:cNvCxnSpPr/>
          <p:nvPr/>
        </p:nvCxnSpPr>
        <p:spPr bwMode="auto">
          <a:xfrm>
            <a:off x="2369921" y="4320464"/>
            <a:ext cx="4408" cy="485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5" name="TextBox 674"/>
          <p:cNvSpPr txBox="1"/>
          <p:nvPr/>
        </p:nvSpPr>
        <p:spPr>
          <a:xfrm>
            <a:off x="7107911" y="3376022"/>
            <a:ext cx="1249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Packet data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network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(P-GW)</a:t>
            </a:r>
          </a:p>
        </p:txBody>
      </p:sp>
      <p:cxnSp>
        <p:nvCxnSpPr>
          <p:cNvPr id="676" name="Straight Connector 675"/>
          <p:cNvCxnSpPr/>
          <p:nvPr/>
        </p:nvCxnSpPr>
        <p:spPr bwMode="auto">
          <a:xfrm flipH="1">
            <a:off x="7005586" y="4323367"/>
            <a:ext cx="289249" cy="542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7" name="TextBox 676"/>
          <p:cNvSpPr txBox="1"/>
          <p:nvPr/>
        </p:nvSpPr>
        <p:spPr>
          <a:xfrm>
            <a:off x="6188666" y="3396468"/>
            <a:ext cx="994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Serving </a:t>
            </a:r>
            <a:endParaRPr lang="en-US" dirty="0" smtClean="0">
              <a:solidFill>
                <a:srgbClr val="000090"/>
              </a:solidFill>
            </a:endParaRP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Gateway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(S-GW)</a:t>
            </a:r>
          </a:p>
        </p:txBody>
      </p:sp>
      <p:cxnSp>
        <p:nvCxnSpPr>
          <p:cNvPr id="678" name="Straight Connector 677"/>
          <p:cNvCxnSpPr>
            <a:stCxn id="677" idx="2"/>
          </p:cNvCxnSpPr>
          <p:nvPr/>
        </p:nvCxnSpPr>
        <p:spPr bwMode="auto">
          <a:xfrm flipH="1">
            <a:off x="6337069" y="4319798"/>
            <a:ext cx="348789" cy="6195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9" name="TextBox 678"/>
          <p:cNvSpPr txBox="1"/>
          <p:nvPr/>
        </p:nvSpPr>
        <p:spPr>
          <a:xfrm>
            <a:off x="2820094" y="5395779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data</a:t>
            </a:r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580" y="3037521"/>
            <a:ext cx="3769997" cy="2661882"/>
            <a:chOff x="2387580" y="3037521"/>
            <a:chExt cx="3769997" cy="2661882"/>
          </a:xfrm>
        </p:grpSpPr>
        <p:sp>
          <p:nvSpPr>
            <p:cNvPr id="482" name="Line 238"/>
            <p:cNvSpPr>
              <a:spLocks noChangeShapeType="1"/>
            </p:cNvSpPr>
            <p:nvPr/>
          </p:nvSpPr>
          <p:spPr bwMode="auto">
            <a:xfrm flipH="1">
              <a:off x="2759629" y="4812246"/>
              <a:ext cx="1461475" cy="5416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3" name="Line 238"/>
            <p:cNvSpPr>
              <a:spLocks noChangeShapeType="1"/>
            </p:cNvSpPr>
            <p:nvPr/>
          </p:nvSpPr>
          <p:spPr bwMode="auto">
            <a:xfrm flipH="1">
              <a:off x="2436482" y="4807495"/>
              <a:ext cx="1751742" cy="296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4" name="Line 238"/>
            <p:cNvSpPr>
              <a:spLocks noChangeShapeType="1"/>
            </p:cNvSpPr>
            <p:nvPr/>
          </p:nvSpPr>
          <p:spPr bwMode="auto">
            <a:xfrm flipH="1">
              <a:off x="2387580" y="4864861"/>
              <a:ext cx="1800643" cy="834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5" name="Line 238"/>
            <p:cNvSpPr>
              <a:spLocks noChangeShapeType="1"/>
            </p:cNvSpPr>
            <p:nvPr/>
          </p:nvSpPr>
          <p:spPr bwMode="auto">
            <a:xfrm flipH="1" flipV="1">
              <a:off x="4739087" y="4944462"/>
              <a:ext cx="1216590" cy="348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6" name="Line 238"/>
            <p:cNvSpPr>
              <a:spLocks noChangeShapeType="1"/>
            </p:cNvSpPr>
            <p:nvPr/>
          </p:nvSpPr>
          <p:spPr bwMode="auto">
            <a:xfrm flipV="1">
              <a:off x="4710870" y="4650826"/>
              <a:ext cx="205932" cy="16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24725" y="4207019"/>
              <a:ext cx="723200" cy="880827"/>
              <a:chOff x="4804140" y="4632965"/>
              <a:chExt cx="723200" cy="1348762"/>
            </a:xfrm>
          </p:grpSpPr>
          <p:grpSp>
            <p:nvGrpSpPr>
              <p:cNvPr id="566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68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9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0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1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2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67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723200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MME</a:t>
                </a:r>
              </a:p>
            </p:txBody>
          </p:sp>
        </p:grpSp>
        <p:grpSp>
          <p:nvGrpSpPr>
            <p:cNvPr id="510" name="Group 509"/>
            <p:cNvGrpSpPr/>
            <p:nvPr/>
          </p:nvGrpSpPr>
          <p:grpSpPr>
            <a:xfrm>
              <a:off x="4839014" y="3960851"/>
              <a:ext cx="659293" cy="880827"/>
              <a:chOff x="4804140" y="4632965"/>
              <a:chExt cx="659293" cy="1348762"/>
            </a:xfrm>
          </p:grpSpPr>
          <p:grpSp>
            <p:nvGrpSpPr>
              <p:cNvPr id="511" name="Group 109"/>
              <p:cNvGrpSpPr>
                <a:grpSpLocks/>
              </p:cNvGrpSpPr>
              <p:nvPr/>
            </p:nvGrpSpPr>
            <p:grpSpPr bwMode="auto">
              <a:xfrm>
                <a:off x="4867640" y="5188066"/>
                <a:ext cx="550863" cy="793661"/>
                <a:chOff x="611" y="3693"/>
                <a:chExt cx="449" cy="287"/>
              </a:xfrm>
            </p:grpSpPr>
            <p:sp>
              <p:nvSpPr>
                <p:cNvPr id="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636" y="3774"/>
                  <a:ext cx="336" cy="2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" name="Freeform 114"/>
                <p:cNvSpPr>
                  <a:spLocks/>
                </p:cNvSpPr>
                <p:nvPr/>
              </p:nvSpPr>
              <p:spPr bwMode="auto">
                <a:xfrm>
                  <a:off x="975" y="3704"/>
                  <a:ext cx="62" cy="74"/>
                </a:xfrm>
                <a:custGeom>
                  <a:avLst/>
                  <a:gdLst>
                    <a:gd name="T0" fmla="*/ 36 w 62"/>
                    <a:gd name="T1" fmla="*/ 0 h 74"/>
                    <a:gd name="T2" fmla="*/ 62 w 62"/>
                    <a:gd name="T3" fmla="*/ 57 h 74"/>
                    <a:gd name="T4" fmla="*/ 0 w 62"/>
                    <a:gd name="T5" fmla="*/ 74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74">
                      <a:moveTo>
                        <a:pt x="36" y="0"/>
                      </a:moveTo>
                      <a:lnTo>
                        <a:pt x="62" y="57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5" name="Freeform 115"/>
                <p:cNvSpPr>
                  <a:spLocks/>
                </p:cNvSpPr>
                <p:nvPr/>
              </p:nvSpPr>
              <p:spPr bwMode="auto">
                <a:xfrm>
                  <a:off x="972" y="3764"/>
                  <a:ext cx="63" cy="216"/>
                </a:xfrm>
                <a:custGeom>
                  <a:avLst/>
                  <a:gdLst>
                    <a:gd name="T0" fmla="*/ 2 w 63"/>
                    <a:gd name="T1" fmla="*/ 12 h 225"/>
                    <a:gd name="T2" fmla="*/ 0 w 63"/>
                    <a:gd name="T3" fmla="*/ 176 h 225"/>
                    <a:gd name="T4" fmla="*/ 62 w 63"/>
                    <a:gd name="T5" fmla="*/ 158 h 225"/>
                    <a:gd name="T6" fmla="*/ 63 w 63"/>
                    <a:gd name="T7" fmla="*/ 0 h 225"/>
                    <a:gd name="T8" fmla="*/ 2 w 63"/>
                    <a:gd name="T9" fmla="*/ 12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25">
                      <a:moveTo>
                        <a:pt x="2" y="16"/>
                      </a:moveTo>
                      <a:lnTo>
                        <a:pt x="0" y="225"/>
                      </a:lnTo>
                      <a:lnTo>
                        <a:pt x="62" y="202"/>
                      </a:lnTo>
                      <a:lnTo>
                        <a:pt x="63" y="0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6" name="Freeform 116"/>
                <p:cNvSpPr>
                  <a:spLocks/>
                </p:cNvSpPr>
                <p:nvPr/>
              </p:nvSpPr>
              <p:spPr bwMode="auto">
                <a:xfrm>
                  <a:off x="1013" y="3693"/>
                  <a:ext cx="47" cy="78"/>
                </a:xfrm>
                <a:custGeom>
                  <a:avLst/>
                  <a:gdLst>
                    <a:gd name="T0" fmla="*/ 12 w 47"/>
                    <a:gd name="T1" fmla="*/ 0 h 78"/>
                    <a:gd name="T2" fmla="*/ 47 w 47"/>
                    <a:gd name="T3" fmla="*/ 78 h 78"/>
                    <a:gd name="T4" fmla="*/ 15 w 47"/>
                    <a:gd name="T5" fmla="*/ 77 h 78"/>
                    <a:gd name="T6" fmla="*/ 0 w 47"/>
                    <a:gd name="T7" fmla="*/ 35 h 78"/>
                    <a:gd name="T8" fmla="*/ 12 w 47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78">
                      <a:moveTo>
                        <a:pt x="12" y="0"/>
                      </a:moveTo>
                      <a:lnTo>
                        <a:pt x="47" y="78"/>
                      </a:lnTo>
                      <a:lnTo>
                        <a:pt x="15" y="77"/>
                      </a:lnTo>
                      <a:lnTo>
                        <a:pt x="0" y="3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7" name="Freeform 117"/>
                <p:cNvSpPr>
                  <a:spLocks/>
                </p:cNvSpPr>
                <p:nvPr/>
              </p:nvSpPr>
              <p:spPr bwMode="auto">
                <a:xfrm>
                  <a:off x="987" y="3728"/>
                  <a:ext cx="44" cy="51"/>
                </a:xfrm>
                <a:custGeom>
                  <a:avLst/>
                  <a:gdLst>
                    <a:gd name="T0" fmla="*/ 23 w 44"/>
                    <a:gd name="T1" fmla="*/ 0 h 51"/>
                    <a:gd name="T2" fmla="*/ 0 w 44"/>
                    <a:gd name="T3" fmla="*/ 51 h 51"/>
                    <a:gd name="T4" fmla="*/ 44 w 44"/>
                    <a:gd name="T5" fmla="*/ 45 h 51"/>
                    <a:gd name="T6" fmla="*/ 23 w 44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51">
                      <a:moveTo>
                        <a:pt x="23" y="0"/>
                      </a:moveTo>
                      <a:lnTo>
                        <a:pt x="0" y="51"/>
                      </a:lnTo>
                      <a:lnTo>
                        <a:pt x="44" y="4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8" name="Freeform 118"/>
                <p:cNvSpPr>
                  <a:spLocks/>
                </p:cNvSpPr>
                <p:nvPr/>
              </p:nvSpPr>
              <p:spPr bwMode="auto">
                <a:xfrm>
                  <a:off x="611" y="3695"/>
                  <a:ext cx="417" cy="95"/>
                </a:xfrm>
                <a:custGeom>
                  <a:avLst/>
                  <a:gdLst>
                    <a:gd name="T0" fmla="*/ 0 w 417"/>
                    <a:gd name="T1" fmla="*/ 95 h 95"/>
                    <a:gd name="T2" fmla="*/ 66 w 417"/>
                    <a:gd name="T3" fmla="*/ 1 h 95"/>
                    <a:gd name="T4" fmla="*/ 417 w 417"/>
                    <a:gd name="T5" fmla="*/ 0 h 95"/>
                    <a:gd name="T6" fmla="*/ 370 w 417"/>
                    <a:gd name="T7" fmla="*/ 95 h 95"/>
                    <a:gd name="T8" fmla="*/ 0 w 417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7" h="95">
                      <a:moveTo>
                        <a:pt x="0" y="95"/>
                      </a:moveTo>
                      <a:lnTo>
                        <a:pt x="66" y="1"/>
                      </a:lnTo>
                      <a:lnTo>
                        <a:pt x="417" y="0"/>
                      </a:lnTo>
                      <a:lnTo>
                        <a:pt x="37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 smtClean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2" name="Text Box 121"/>
              <p:cNvSpPr txBox="1">
                <a:spLocks noChangeArrowheads="1"/>
              </p:cNvSpPr>
              <p:nvPr/>
            </p:nvSpPr>
            <p:spPr bwMode="auto">
              <a:xfrm>
                <a:off x="4804140" y="4632965"/>
                <a:ext cx="659293" cy="565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HSS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77364" y="3037521"/>
              <a:ext cx="1410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Mobility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Management 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Entity </a:t>
              </a:r>
              <a:r>
                <a:rPr lang="en-US" dirty="0">
                  <a:solidFill>
                    <a:srgbClr val="000090"/>
                  </a:solidFill>
                </a:rPr>
                <a:t>(MME)</a:t>
              </a:r>
            </a:p>
          </p:txBody>
        </p:sp>
        <p:cxnSp>
          <p:nvCxnSpPr>
            <p:cNvPr id="674" name="Straight Connector 673"/>
            <p:cNvCxnSpPr>
              <a:stCxn id="14" idx="2"/>
            </p:cNvCxnSpPr>
            <p:nvPr/>
          </p:nvCxnSpPr>
          <p:spPr bwMode="auto">
            <a:xfrm>
              <a:off x="3582451" y="3960851"/>
              <a:ext cx="885947" cy="2526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 rot="21101250">
              <a:off x="2859369" y="4630375"/>
              <a:ext cx="869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control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680" name="TextBox 679"/>
            <p:cNvSpPr txBox="1"/>
            <p:nvPr/>
          </p:nvSpPr>
          <p:spPr>
            <a:xfrm>
              <a:off x="4338712" y="3058008"/>
              <a:ext cx="18188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Home </a:t>
              </a:r>
              <a:r>
                <a:rPr lang="en-US" dirty="0">
                  <a:solidFill>
                    <a:srgbClr val="000090"/>
                  </a:solidFill>
                </a:rPr>
                <a:t>Subscriber 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Server(HSS)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 (like HLR+VLR)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>
              <a:off x="5508556" y="3906197"/>
              <a:ext cx="0" cy="3008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13" name="Group 347"/>
          <p:cNvGrpSpPr>
            <a:grpSpLocks/>
          </p:cNvGrpSpPr>
          <p:nvPr/>
        </p:nvGrpSpPr>
        <p:grpSpPr bwMode="auto">
          <a:xfrm>
            <a:off x="6649123" y="5358252"/>
            <a:ext cx="661282" cy="323815"/>
            <a:chOff x="1871277" y="1576300"/>
            <a:chExt cx="1128371" cy="437861"/>
          </a:xfrm>
        </p:grpSpPr>
        <p:sp>
          <p:nvSpPr>
            <p:cNvPr id="214" name="Oval 21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Oval 21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Freeform 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>
              <a:endCxn id="21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347"/>
          <p:cNvGrpSpPr>
            <a:grpSpLocks/>
          </p:cNvGrpSpPr>
          <p:nvPr/>
        </p:nvGrpSpPr>
        <p:grpSpPr bwMode="auto">
          <a:xfrm>
            <a:off x="5829074" y="5351913"/>
            <a:ext cx="661282" cy="323815"/>
            <a:chOff x="1871277" y="1576300"/>
            <a:chExt cx="1128371" cy="437861"/>
          </a:xfrm>
        </p:grpSpPr>
        <p:sp>
          <p:nvSpPr>
            <p:cNvPr id="224" name="Oval 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Freeform 22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1" name="Straight Connector 230"/>
            <p:cNvCxnSpPr>
              <a:endCxn id="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9" name="Group 782"/>
          <p:cNvGrpSpPr>
            <a:grpSpLocks/>
          </p:cNvGrpSpPr>
          <p:nvPr/>
        </p:nvGrpSpPr>
        <p:grpSpPr bwMode="auto">
          <a:xfrm>
            <a:off x="2167507" y="4862723"/>
            <a:ext cx="333077" cy="421847"/>
            <a:chOff x="742" y="2409"/>
            <a:chExt cx="576" cy="881"/>
          </a:xfrm>
        </p:grpSpPr>
        <p:grpSp>
          <p:nvGrpSpPr>
            <p:cNvPr id="790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79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9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0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791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2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08" name="Group 782"/>
          <p:cNvGrpSpPr>
            <a:grpSpLocks/>
          </p:cNvGrpSpPr>
          <p:nvPr/>
        </p:nvGrpSpPr>
        <p:grpSpPr bwMode="auto">
          <a:xfrm>
            <a:off x="2577815" y="5214416"/>
            <a:ext cx="333077" cy="421847"/>
            <a:chOff x="742" y="2409"/>
            <a:chExt cx="576" cy="881"/>
          </a:xfrm>
        </p:grpSpPr>
        <p:grpSp>
          <p:nvGrpSpPr>
            <p:cNvPr id="809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10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1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27" name="Group 782"/>
          <p:cNvGrpSpPr>
            <a:grpSpLocks/>
          </p:cNvGrpSpPr>
          <p:nvPr/>
        </p:nvGrpSpPr>
        <p:grpSpPr bwMode="auto">
          <a:xfrm>
            <a:off x="2202677" y="5480140"/>
            <a:ext cx="333077" cy="421847"/>
            <a:chOff x="742" y="2409"/>
            <a:chExt cx="576" cy="881"/>
          </a:xfrm>
        </p:grpSpPr>
        <p:grpSp>
          <p:nvGrpSpPr>
            <p:cNvPr id="828" name="Group 783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8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8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829" name="Picture 799" descr="cell_tower_radiation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" name="Oval 800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230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7.2</a:t>
            </a:r>
            <a:r>
              <a:rPr lang="en-US" sz="2400" dirty="0" smtClean="0">
                <a:solidFill>
                  <a:srgbClr val="0000FF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Wireless links, characteristics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.4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3G, LTE)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7.5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Principles: addressing and routing to mobile users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.6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Mobile IP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.7</a:t>
            </a:r>
            <a:r>
              <a:rPr lang="en-US" sz="2400" dirty="0" smtClean="0">
                <a:latin typeface="Gill Sans MT" charset="0"/>
                <a:cs typeface="+mn-cs"/>
              </a:rPr>
              <a:t> Handling mobility in cellular </a:t>
            </a:r>
            <a:r>
              <a:rPr lang="en-US" sz="2400" dirty="0">
                <a:latin typeface="Gill Sans MT" charset="0"/>
                <a:cs typeface="+mn-cs"/>
              </a:rPr>
              <a:t>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7.8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Mobility and higher-layer protocols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421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What is mobility?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spectrum of mobility, from the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network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perspective:</a:t>
            </a:r>
          </a:p>
        </p:txBody>
      </p:sp>
      <p:grpSp>
        <p:nvGrpSpPr>
          <p:cNvPr id="96261" name="Group 4"/>
          <p:cNvGrpSpPr>
            <a:grpSpLocks/>
          </p:cNvGrpSpPr>
          <p:nvPr/>
        </p:nvGrpSpPr>
        <p:grpSpPr bwMode="auto">
          <a:xfrm>
            <a:off x="644525" y="2657475"/>
            <a:ext cx="7623175" cy="771525"/>
            <a:chOff x="390" y="890"/>
            <a:chExt cx="4802" cy="486"/>
          </a:xfrm>
        </p:grpSpPr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43023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no mobility</a:t>
              </a:r>
            </a:p>
          </p:txBody>
        </p:sp>
        <p:sp>
          <p:nvSpPr>
            <p:cNvPr id="43024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high mobility</a:t>
              </a:r>
            </a:p>
          </p:txBody>
        </p:sp>
      </p:grp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wireless user,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using same access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point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passing through multiple access points while maintaining ongoing connections (</a:t>
            </a:r>
            <a:r>
              <a:rPr lang="en-US" dirty="0" smtClean="0">
                <a:latin typeface="Arial" charset="0"/>
                <a:cs typeface="Arial" charset="0"/>
              </a:rPr>
              <a:t>like cell phone)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mobile user, connecting/ disconnecting from network using DHCP.  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3962400" y="3222625"/>
            <a:ext cx="0" cy="877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 flipV="1">
            <a:off x="6921500" y="3211513"/>
            <a:ext cx="165100" cy="8858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626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6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4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5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7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8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09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0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1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13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18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2162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2162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2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0" name="Group 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2160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61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1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2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60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1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2160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2" name="Group 100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2158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9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9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60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9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3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21587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4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21585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5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21583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21581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21579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8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21577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8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2157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157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142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155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6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157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155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2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1554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1552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155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154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6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1546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154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38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35" y="919256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541" name="Group 6"/>
          <p:cNvGrpSpPr>
            <a:grpSpLocks/>
          </p:cNvGrpSpPr>
          <p:nvPr/>
        </p:nvGrpSpPr>
        <p:grpSpPr bwMode="auto">
          <a:xfrm>
            <a:off x="3038475" y="2816721"/>
            <a:ext cx="1716739" cy="1502867"/>
            <a:chOff x="3839" y="1737"/>
            <a:chExt cx="1488" cy="1110"/>
          </a:xfrm>
        </p:grpSpPr>
        <p:sp>
          <p:nvSpPr>
            <p:cNvPr id="2154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0278" y="1059851"/>
            <a:ext cx="43637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Wireless Hosts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Laptop, phone,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Stationary or mobile or both</a:t>
            </a:r>
            <a:endParaRPr lang="en-US" dirty="0"/>
          </a:p>
          <a:p>
            <a:r>
              <a:rPr lang="en-US" dirty="0" smtClean="0"/>
              <a:t>Base Station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Connected to wired network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Relay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Cell towers &amp; Access Points (AP)</a:t>
            </a:r>
          </a:p>
          <a:p>
            <a:endParaRPr lang="en-US" dirty="0"/>
          </a:p>
          <a:p>
            <a:r>
              <a:rPr lang="en-US" dirty="0" smtClean="0"/>
              <a:t>Wireless Link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Multiple access, various Data Rates, backbone for devices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Group 130"/>
          <p:cNvGrpSpPr>
            <a:grpSpLocks/>
          </p:cNvGrpSpPr>
          <p:nvPr/>
        </p:nvGrpSpPr>
        <p:grpSpPr bwMode="auto">
          <a:xfrm>
            <a:off x="1597025" y="2486025"/>
            <a:ext cx="6654800" cy="3421063"/>
            <a:chOff x="1597027" y="2486025"/>
            <a:chExt cx="6654798" cy="3421063"/>
          </a:xfrm>
        </p:grpSpPr>
        <p:sp>
          <p:nvSpPr>
            <p:cNvPr id="98316" name="Freeform 2"/>
            <p:cNvSpPr>
              <a:spLocks/>
            </p:cNvSpPr>
            <p:nvPr/>
          </p:nvSpPr>
          <p:spPr bwMode="auto">
            <a:xfrm>
              <a:off x="1612900" y="2616200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7" name="Freeform 96"/>
            <p:cNvSpPr>
              <a:spLocks/>
            </p:cNvSpPr>
            <p:nvPr/>
          </p:nvSpPr>
          <p:spPr bwMode="auto">
            <a:xfrm>
              <a:off x="6413500" y="2486025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8" name="Freeform 119"/>
            <p:cNvSpPr>
              <a:spLocks/>
            </p:cNvSpPr>
            <p:nvPr/>
          </p:nvSpPr>
          <p:spPr bwMode="auto">
            <a:xfrm>
              <a:off x="3954463" y="3432175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319" name="Text Box 120"/>
            <p:cNvSpPr txBox="1">
              <a:spLocks noChangeArrowheads="1"/>
            </p:cNvSpPr>
            <p:nvPr/>
          </p:nvSpPr>
          <p:spPr bwMode="auto">
            <a:xfrm>
              <a:off x="4129088" y="3729038"/>
              <a:ext cx="14478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wide area network</a:t>
              </a:r>
            </a:p>
          </p:txBody>
        </p:sp>
        <p:sp>
          <p:nvSpPr>
            <p:cNvPr id="98320" name="Freeform 121"/>
            <p:cNvSpPr>
              <a:spLocks/>
            </p:cNvSpPr>
            <p:nvPr/>
          </p:nvSpPr>
          <p:spPr bwMode="auto">
            <a:xfrm>
              <a:off x="3259138" y="4995863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8321" name="Group 136"/>
            <p:cNvGrpSpPr>
              <a:grpSpLocks/>
            </p:cNvGrpSpPr>
            <p:nvPr/>
          </p:nvGrpSpPr>
          <p:grpSpPr bwMode="auto">
            <a:xfrm>
              <a:off x="1597027" y="2735489"/>
              <a:ext cx="1091746" cy="791482"/>
              <a:chOff x="4089854" y="1363889"/>
              <a:chExt cx="1091746" cy="791482"/>
            </a:xfrm>
          </p:grpSpPr>
          <p:sp>
            <p:nvSpPr>
              <p:cNvPr id="9832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832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832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833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405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402" y="3570288"/>
              <a:ext cx="684213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8323" name="Line 111"/>
            <p:cNvSpPr>
              <a:spLocks noChangeShapeType="1"/>
            </p:cNvSpPr>
            <p:nvPr/>
          </p:nvSpPr>
          <p:spPr bwMode="auto">
            <a:xfrm>
              <a:off x="2218192" y="3269796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4" name="Line 111"/>
            <p:cNvSpPr>
              <a:spLocks noChangeShapeType="1"/>
            </p:cNvSpPr>
            <p:nvPr/>
          </p:nvSpPr>
          <p:spPr bwMode="auto">
            <a:xfrm flipV="1">
              <a:off x="3242104" y="3690257"/>
              <a:ext cx="948895" cy="1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25" name="Line 111"/>
            <p:cNvSpPr>
              <a:spLocks noChangeShapeType="1"/>
            </p:cNvSpPr>
            <p:nvPr/>
          </p:nvSpPr>
          <p:spPr bwMode="auto">
            <a:xfrm>
              <a:off x="5594073" y="3861937"/>
              <a:ext cx="1383670" cy="24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9" y="4897438"/>
              <a:ext cx="906462" cy="788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403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vocabulary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permanent </a:t>
            </a:r>
            <a:r>
              <a:rPr lang="ja-JP" altLang="en-US" sz="2000" smtClean="0">
                <a:latin typeface="Arial" charset="0"/>
                <a:cs typeface="Arial" charset="0"/>
              </a:rPr>
              <a:t>“</a:t>
            </a: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  <a:r>
              <a:rPr lang="ja-JP" altLang="en-US" sz="2000" smtClean="0">
                <a:latin typeface="Arial" charset="0"/>
                <a:cs typeface="Arial" charset="0"/>
              </a:rPr>
              <a:t>”</a:t>
            </a:r>
            <a:r>
              <a:rPr lang="en-US" sz="2000" dirty="0" smtClean="0">
                <a:latin typeface="Arial" charset="0"/>
                <a:cs typeface="Arial" charset="0"/>
              </a:rPr>
              <a:t> of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128.119.40/24)</a:t>
            </a:r>
          </a:p>
        </p:txBody>
      </p:sp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in home network, </a:t>
            </a:r>
            <a:r>
              <a:rPr lang="en-US" sz="2000" i="1" dirty="0" smtClean="0">
                <a:latin typeface="Arial" charset="0"/>
                <a:cs typeface="Arial" charset="0"/>
              </a:rPr>
              <a:t>can always</a:t>
            </a:r>
            <a:r>
              <a:rPr lang="en-US" sz="2000" dirty="0" smtClean="0">
                <a:latin typeface="Arial" charset="0"/>
                <a:cs typeface="Arial" charset="0"/>
              </a:rPr>
              <a:t> be used to reach mobile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e.g., 128.119.40.186</a:t>
            </a:r>
          </a:p>
        </p:txBody>
      </p:sp>
      <p:sp>
        <p:nvSpPr>
          <p:cNvPr id="44040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home agent: </a:t>
            </a:r>
            <a:r>
              <a:rPr lang="en-US" sz="2000" i="1" dirty="0" smtClean="0">
                <a:latin typeface="Arial" charset="0"/>
                <a:cs typeface="Arial" charset="0"/>
              </a:rPr>
              <a:t>entity that will perform mobility functions on behalf of mobile, when mobile is remote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4041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2" name="Line 124"/>
          <p:cNvSpPr>
            <a:spLocks noChangeShapeType="1"/>
          </p:cNvSpPr>
          <p:nvPr/>
        </p:nvSpPr>
        <p:spPr bwMode="auto">
          <a:xfrm flipV="1">
            <a:off x="1055688" y="3359150"/>
            <a:ext cx="766762" cy="9731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4043" name="Line 124"/>
          <p:cNvSpPr>
            <a:spLocks noChangeShapeType="1"/>
          </p:cNvSpPr>
          <p:nvPr/>
        </p:nvSpPr>
        <p:spPr bwMode="auto">
          <a:xfrm flipV="1">
            <a:off x="2994025" y="2003425"/>
            <a:ext cx="1262063" cy="15668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98315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7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315913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more vocabulary</a:t>
            </a:r>
          </a:p>
        </p:txBody>
      </p:sp>
      <p:sp>
        <p:nvSpPr>
          <p:cNvPr id="100356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7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9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00360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70288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2" name="Line 111"/>
          <p:cNvSpPr>
            <a:spLocks noChangeShapeType="1"/>
          </p:cNvSpPr>
          <p:nvPr/>
        </p:nvSpPr>
        <p:spPr bwMode="auto">
          <a:xfrm flipV="1">
            <a:off x="3241675" y="3690938"/>
            <a:ext cx="9493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Line 111"/>
          <p:cNvSpPr>
            <a:spLocks noChangeShapeType="1"/>
          </p:cNvSpPr>
          <p:nvPr/>
        </p:nvSpPr>
        <p:spPr bwMode="auto">
          <a:xfrm>
            <a:off x="5594350" y="3862388"/>
            <a:ext cx="13827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1575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5" name="Line 111"/>
          <p:cNvSpPr>
            <a:spLocks noChangeShapeType="1"/>
          </p:cNvSpPr>
          <p:nvPr/>
        </p:nvSpPr>
        <p:spPr bwMode="auto">
          <a:xfrm flipH="1">
            <a:off x="7281863" y="3378200"/>
            <a:ext cx="346075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66" name="Group 167"/>
          <p:cNvGrpSpPr>
            <a:grpSpLocks/>
          </p:cNvGrpSpPr>
          <p:nvPr/>
        </p:nvGrpSpPr>
        <p:grpSpPr bwMode="auto">
          <a:xfrm>
            <a:off x="7050088" y="2811463"/>
            <a:ext cx="1092200" cy="792162"/>
            <a:chOff x="4089854" y="1363889"/>
            <a:chExt cx="1091746" cy="791482"/>
          </a:xfrm>
        </p:grpSpPr>
        <p:sp>
          <p:nvSpPr>
            <p:cNvPr id="1003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03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03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7438"/>
            <a:ext cx="90646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73" name="Text Box 22"/>
          <p:cNvSpPr txBox="1">
            <a:spLocks noChangeArrowheads="1"/>
          </p:cNvSpPr>
          <p:nvPr/>
        </p:nvSpPr>
        <p:spPr bwMode="auto">
          <a:xfrm>
            <a:off x="2914650" y="2295525"/>
            <a:ext cx="3335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care-of-address: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address  in visited network.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(e.g., 79,129.13.2) </a:t>
            </a:r>
          </a:p>
        </p:txBody>
      </p:sp>
      <p:sp>
        <p:nvSpPr>
          <p:cNvPr id="45074" name="Text Box 124"/>
          <p:cNvSpPr txBox="1">
            <a:spLocks noChangeArrowheads="1"/>
          </p:cNvSpPr>
          <p:nvPr/>
        </p:nvSpPr>
        <p:spPr bwMode="auto">
          <a:xfrm>
            <a:off x="5794375" y="1220788"/>
            <a:ext cx="3349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visited network: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network in which mobile currently resides </a:t>
            </a:r>
            <a:r>
              <a:rPr lang="en-US" sz="1600" dirty="0" smtClean="0">
                <a:latin typeface="Arial" charset="0"/>
                <a:cs typeface="Arial" charset="0"/>
              </a:rPr>
              <a:t>(e.g., 79.129.13/24)</a:t>
            </a:r>
          </a:p>
        </p:txBody>
      </p:sp>
      <p:sp>
        <p:nvSpPr>
          <p:cNvPr id="45075" name="Text Box 125"/>
          <p:cNvSpPr txBox="1">
            <a:spLocks noChangeArrowheads="1"/>
          </p:cNvSpPr>
          <p:nvPr/>
        </p:nvSpPr>
        <p:spPr bwMode="auto">
          <a:xfrm>
            <a:off x="1870075" y="1330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permanent address:</a:t>
            </a:r>
            <a:r>
              <a:rPr lang="en-US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remains constant (</a:t>
            </a:r>
            <a:r>
              <a:rPr lang="en-US" sz="1600" dirty="0" smtClean="0">
                <a:latin typeface="Arial" charset="0"/>
                <a:cs typeface="Arial" charset="0"/>
              </a:rPr>
              <a:t>e.g., 128.119.40.186)</a:t>
            </a:r>
          </a:p>
        </p:txBody>
      </p:sp>
      <p:sp>
        <p:nvSpPr>
          <p:cNvPr id="45076" name="Text Box 126"/>
          <p:cNvSpPr txBox="1">
            <a:spLocks noChangeArrowheads="1"/>
          </p:cNvSpPr>
          <p:nvPr/>
        </p:nvSpPr>
        <p:spPr bwMode="auto">
          <a:xfrm>
            <a:off x="6207010" y="4359978"/>
            <a:ext cx="27479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foreign agent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i="1" dirty="0" smtClean="0">
                <a:latin typeface="Arial" charset="0"/>
                <a:cs typeface="Arial" charset="0"/>
              </a:rPr>
              <a:t>entity in visited network that performs mobility functions on behalf of mobile.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7" name="Text Box 128"/>
          <p:cNvSpPr txBox="1">
            <a:spLocks noChangeArrowheads="1"/>
          </p:cNvSpPr>
          <p:nvPr/>
        </p:nvSpPr>
        <p:spPr bwMode="auto">
          <a:xfrm>
            <a:off x="682625" y="5235575"/>
            <a:ext cx="2747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correspondent: </a:t>
            </a:r>
            <a:r>
              <a:rPr lang="en-US" sz="2000" i="1" dirty="0" smtClean="0">
                <a:latin typeface="Arial" charset="0"/>
                <a:cs typeface="Arial" charset="0"/>
              </a:rPr>
              <a:t>wants to communicate with mobile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5078" name="Line 129"/>
          <p:cNvSpPr>
            <a:spLocks noChangeShapeType="1"/>
          </p:cNvSpPr>
          <p:nvPr/>
        </p:nvSpPr>
        <p:spPr bwMode="auto">
          <a:xfrm flipV="1">
            <a:off x="3144838" y="5403850"/>
            <a:ext cx="1169987" cy="311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79" name="Line 129"/>
          <p:cNvSpPr>
            <a:spLocks noChangeShapeType="1"/>
          </p:cNvSpPr>
          <p:nvPr/>
        </p:nvSpPr>
        <p:spPr bwMode="auto">
          <a:xfrm>
            <a:off x="5072063" y="2776538"/>
            <a:ext cx="2047875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0" name="Line 129"/>
          <p:cNvSpPr>
            <a:spLocks noChangeShapeType="1"/>
          </p:cNvSpPr>
          <p:nvPr/>
        </p:nvSpPr>
        <p:spPr bwMode="auto">
          <a:xfrm>
            <a:off x="5126038" y="1781175"/>
            <a:ext cx="2036762" cy="13430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1" name="Line 129"/>
          <p:cNvSpPr>
            <a:spLocks noChangeShapeType="1"/>
          </p:cNvSpPr>
          <p:nvPr/>
        </p:nvSpPr>
        <p:spPr bwMode="auto">
          <a:xfrm flipH="1">
            <a:off x="7947025" y="2252663"/>
            <a:ext cx="0" cy="54451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082" name="Line 129"/>
          <p:cNvSpPr>
            <a:spLocks noChangeShapeType="1"/>
          </p:cNvSpPr>
          <p:nvPr/>
        </p:nvSpPr>
        <p:spPr bwMode="auto">
          <a:xfrm>
            <a:off x="7326313" y="4027488"/>
            <a:ext cx="217487" cy="37623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0378" name="Picture 19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794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How do </a:t>
            </a:r>
            <a:r>
              <a:rPr lang="en-US" sz="4000" i="1" dirty="0">
                <a:latin typeface="Gill Sans MT" charset="0"/>
                <a:cs typeface="+mj-cs"/>
              </a:rPr>
              <a:t>you</a:t>
            </a:r>
            <a:r>
              <a:rPr lang="en-US" sz="4000" dirty="0">
                <a:latin typeface="Gill Sans MT" charset="0"/>
                <a:cs typeface="+mj-cs"/>
              </a:rPr>
              <a:t> contact a mobile friend: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search all phone books?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call her parents?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expect her to let you know where he/she is</a:t>
            </a:r>
            <a:r>
              <a:rPr lang="en-US" sz="2400" dirty="0" smtClean="0">
                <a:latin typeface="Gill Sans MT" charset="0"/>
                <a:cs typeface="+mn-cs"/>
              </a:rPr>
              <a:t>?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Facebook!</a:t>
            </a: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02405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6" name="Picture 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 wonder where Alice moved to?</a:t>
            </a:r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1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330200" y="1492250"/>
            <a:ext cx="532288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Gill Sans MT" charset="0"/>
                <a:cs typeface="+mn-cs"/>
              </a:rPr>
              <a:t>Consider friend frequently changing addresses, how do you find her?</a:t>
            </a:r>
          </a:p>
        </p:txBody>
      </p:sp>
      <p:pic>
        <p:nvPicPr>
          <p:cNvPr id="102414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779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no changes to end-</a:t>
            </a:r>
            <a:r>
              <a:rPr lang="en-US" sz="2800" dirty="0" smtClean="0">
                <a:latin typeface="Gill Sans MT" charset="0"/>
              </a:rPr>
              <a:t>systems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What do Packet Headers look like???</a:t>
            </a:r>
            <a:r>
              <a:rPr lang="mr-IN" sz="3200" dirty="0" smtClean="0">
                <a:latin typeface="Gill Sans MT" charset="0"/>
              </a:rPr>
              <a:t>…</a:t>
            </a:r>
            <a:endParaRPr lang="en-US" sz="3200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4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approaches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24" y="1467520"/>
            <a:ext cx="8107363" cy="44878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let routing handle it: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 MT" charset="0"/>
                <a:cs typeface="+mn-cs"/>
              </a:rPr>
              <a:t>routers advertise permanent address of mobile-nodes-in-residence via usual routing table exchange.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routing tables indicate where each mobile located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ill Sans MT" charset="0"/>
              </a:rPr>
              <a:t>no changes to end-systems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let end-systems handle it: 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communication from correspondent to mobile goes through home agent, then forwarded to remote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direct routing: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correspondent gets </a:t>
            </a:r>
            <a:r>
              <a:rPr lang="en-US" dirty="0">
                <a:latin typeface="Gill Sans MT" charset="0"/>
              </a:rPr>
              <a:t>foreign address of mobile, sends directly to mobile</a:t>
            </a:r>
          </a:p>
        </p:txBody>
      </p:sp>
      <p:pic>
        <p:nvPicPr>
          <p:cNvPr id="10445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8874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01975" y="1770063"/>
            <a:ext cx="2271713" cy="1743075"/>
            <a:chOff x="3101975" y="1770063"/>
            <a:chExt cx="2271713" cy="1743075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265488" y="1770063"/>
              <a:ext cx="1887537" cy="174307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00463" y="1944688"/>
              <a:ext cx="1133475" cy="13652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01975" y="1958975"/>
              <a:ext cx="2271713" cy="131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not 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scalable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to millions of</a:t>
              </a:r>
            </a:p>
            <a:p>
              <a:pPr algn="ctr"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  mobiles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6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reeform 2"/>
          <p:cNvSpPr>
            <a:spLocks/>
          </p:cNvSpPr>
          <p:nvPr/>
        </p:nvSpPr>
        <p:spPr bwMode="auto">
          <a:xfrm>
            <a:off x="1350963" y="1690688"/>
            <a:ext cx="1866900" cy="1589087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6" name="Freeform 96"/>
          <p:cNvSpPr>
            <a:spLocks/>
          </p:cNvSpPr>
          <p:nvPr/>
        </p:nvSpPr>
        <p:spPr bwMode="auto">
          <a:xfrm>
            <a:off x="6151563" y="1560513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7" name="Freeform 119"/>
          <p:cNvSpPr>
            <a:spLocks/>
          </p:cNvSpPr>
          <p:nvPr/>
        </p:nvSpPr>
        <p:spPr bwMode="auto">
          <a:xfrm>
            <a:off x="3692525" y="2506663"/>
            <a:ext cx="2109788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8548" name="Text Box 120"/>
          <p:cNvSpPr txBox="1">
            <a:spLocks noChangeArrowheads="1"/>
          </p:cNvSpPr>
          <p:nvPr/>
        </p:nvSpPr>
        <p:spPr bwMode="auto">
          <a:xfrm>
            <a:off x="3867150" y="28035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08549" name="Group 140"/>
          <p:cNvGrpSpPr>
            <a:grpSpLocks/>
          </p:cNvGrpSpPr>
          <p:nvPr/>
        </p:nvGrpSpPr>
        <p:grpSpPr bwMode="auto">
          <a:xfrm>
            <a:off x="1335088" y="1809750"/>
            <a:ext cx="1092200" cy="792163"/>
            <a:chOff x="4089854" y="1363889"/>
            <a:chExt cx="1091746" cy="791482"/>
          </a:xfrm>
        </p:grpSpPr>
        <p:sp>
          <p:nvSpPr>
            <p:cNvPr id="108583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0858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644775"/>
            <a:ext cx="685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Line 111"/>
          <p:cNvSpPr>
            <a:spLocks noChangeShapeType="1"/>
          </p:cNvSpPr>
          <p:nvPr/>
        </p:nvSpPr>
        <p:spPr bwMode="auto">
          <a:xfrm>
            <a:off x="1957388" y="2344738"/>
            <a:ext cx="503237" cy="311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2" name="Line 111"/>
          <p:cNvSpPr>
            <a:spLocks noChangeShapeType="1"/>
          </p:cNvSpPr>
          <p:nvPr/>
        </p:nvSpPr>
        <p:spPr bwMode="auto">
          <a:xfrm flipV="1">
            <a:off x="2981325" y="2765425"/>
            <a:ext cx="9477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553" name="Line 111"/>
          <p:cNvSpPr>
            <a:spLocks noChangeShapeType="1"/>
          </p:cNvSpPr>
          <p:nvPr/>
        </p:nvSpPr>
        <p:spPr bwMode="auto">
          <a:xfrm>
            <a:off x="5332413" y="2936875"/>
            <a:ext cx="13843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91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78606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5" name="Line 111"/>
          <p:cNvSpPr>
            <a:spLocks noChangeShapeType="1"/>
          </p:cNvSpPr>
          <p:nvPr/>
        </p:nvSpPr>
        <p:spPr bwMode="auto">
          <a:xfrm flipH="1">
            <a:off x="7021513" y="2452688"/>
            <a:ext cx="346075" cy="323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8556" name="Group 151"/>
          <p:cNvGrpSpPr>
            <a:grpSpLocks/>
          </p:cNvGrpSpPr>
          <p:nvPr/>
        </p:nvGrpSpPr>
        <p:grpSpPr bwMode="auto">
          <a:xfrm>
            <a:off x="6789738" y="1885950"/>
            <a:ext cx="1092200" cy="792163"/>
            <a:chOff x="4089854" y="1363889"/>
            <a:chExt cx="1091746" cy="791482"/>
          </a:xfrm>
        </p:grpSpPr>
        <p:sp>
          <p:nvSpPr>
            <p:cNvPr id="108579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08580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85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68" name="Rectangle 21"/>
          <p:cNvSpPr>
            <a:spLocks noGrp="1" noChangeArrowheads="1"/>
          </p:cNvSpPr>
          <p:nvPr>
            <p:ph type="title"/>
          </p:nvPr>
        </p:nvSpPr>
        <p:spPr>
          <a:xfrm>
            <a:off x="358775" y="1190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end result: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foreign agent knows about mobile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home agent knows location of </a:t>
            </a:r>
            <a:r>
              <a:rPr lang="en-US" sz="2000" dirty="0" smtClean="0">
                <a:latin typeface="Gill Sans MT" charset="0"/>
                <a:cs typeface="+mn-cs"/>
              </a:rPr>
              <a:t>mobile</a:t>
            </a:r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DNS &amp; DHCP could be used to locate Home Agent</a:t>
            </a:r>
            <a:r>
              <a:rPr lang="mr-IN" sz="20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…</a:t>
            </a:r>
            <a:r>
              <a:rPr lang="en-US" sz="20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.</a:t>
            </a:r>
            <a:endParaRPr lang="en-US" sz="20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sp>
        <p:nvSpPr>
          <p:cNvPr id="4917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 network</a:t>
            </a:r>
          </a:p>
        </p:txBody>
      </p:sp>
      <p:sp>
        <p:nvSpPr>
          <p:cNvPr id="4917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 network</a:t>
            </a:r>
          </a:p>
        </p:txBody>
      </p:sp>
      <p:grpSp>
        <p:nvGrpSpPr>
          <p:cNvPr id="434297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49182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74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49186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7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</p:grpSp>
        <p:sp>
          <p:nvSpPr>
            <p:cNvPr id="49184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mobile contacts foreign agent on entering visited network</a:t>
              </a:r>
            </a:p>
          </p:txBody>
        </p:sp>
        <p:sp>
          <p:nvSpPr>
            <p:cNvPr id="49185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34304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49176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8568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49180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1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</p:grpSp>
        <p:sp>
          <p:nvSpPr>
            <p:cNvPr id="49178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smtClean="0">
                  <a:latin typeface="Arial" charset="0"/>
                  <a:cs typeface="Arial" charset="0"/>
                </a:rPr>
                <a:t>foreign agent contacts home agent home: 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“</a:t>
              </a:r>
              <a:r>
                <a:rPr lang="en-US" sz="2000" dirty="0" smtClean="0">
                  <a:latin typeface="Arial" charset="0"/>
                  <a:cs typeface="Arial" charset="0"/>
                </a:rPr>
                <a:t>this mobile is resident in my network</a:t>
              </a:r>
              <a:r>
                <a:rPr lang="ja-JP" altLang="en-US" sz="2000" smtClean="0">
                  <a:latin typeface="Arial" charset="0"/>
                  <a:cs typeface="Arial" charset="0"/>
                </a:rPr>
                <a:t>”</a:t>
              </a:r>
              <a:endParaRPr lang="en-US" sz="2000" dirty="0" smtClean="0">
                <a:latin typeface="Arial" charset="0"/>
                <a:cs typeface="Arial" charset="0"/>
              </a:endParaRPr>
            </a:p>
          </p:txBody>
        </p:sp>
        <p:sp>
          <p:nvSpPr>
            <p:cNvPr id="49179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08565" name="Freeform 96"/>
          <p:cNvSpPr>
            <a:spLocks/>
          </p:cNvSpPr>
          <p:nvPr/>
        </p:nvSpPr>
        <p:spPr bwMode="auto">
          <a:xfrm>
            <a:off x="1462088" y="1857375"/>
            <a:ext cx="998537" cy="823913"/>
          </a:xfrm>
          <a:custGeom>
            <a:avLst/>
            <a:gdLst>
              <a:gd name="T0" fmla="*/ 9955803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4436681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9955803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8566" name="Picture 23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5188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1"/>
          <p:cNvSpPr>
            <a:spLocks noGrp="1" noChangeArrowheads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indirect routing</a:t>
            </a:r>
          </a:p>
        </p:txBody>
      </p:sp>
      <p:sp>
        <p:nvSpPr>
          <p:cNvPr id="110596" name="Freeform 2"/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7" name="Freeform 96"/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8" name="Freeform 119"/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599" name="Text Box 120"/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grpSp>
        <p:nvGrpSpPr>
          <p:cNvPr id="110600" name="Group 140"/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pic>
          <p:nvPicPr>
            <p:cNvPr id="11065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2" name="Line 111"/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3" name="Line 111"/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604" name="Line 111"/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606" name="Line 111"/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10607" name="Group 151"/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10647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106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6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/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609" name="Freeform 121"/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96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0197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49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43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30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54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9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6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59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10635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22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</p:grpSp>
      <p:grpSp>
        <p:nvGrpSpPr>
          <p:cNvPr id="64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10631" name="Group 139"/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218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69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50213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" name="Group 145"/>
          <p:cNvGrpSpPr>
            <a:grpSpLocks/>
          </p:cNvGrpSpPr>
          <p:nvPr/>
        </p:nvGrpSpPr>
        <p:grpSpPr bwMode="auto">
          <a:xfrm>
            <a:off x="2449513" y="1501775"/>
            <a:ext cx="2794000" cy="2549525"/>
            <a:chOff x="1543" y="946"/>
            <a:chExt cx="1760" cy="1606"/>
          </a:xfrm>
        </p:grpSpPr>
        <p:sp>
          <p:nvSpPr>
            <p:cNvPr id="50211" name="Text Box 146"/>
            <p:cNvSpPr txBox="1">
              <a:spLocks noChangeArrowheads="1"/>
            </p:cNvSpPr>
            <p:nvPr/>
          </p:nvSpPr>
          <p:spPr bwMode="auto">
            <a:xfrm>
              <a:off x="1543" y="946"/>
              <a:ext cx="1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home agent intercepts packets, forwards to foreign agent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Encapsulated Packet</a:t>
              </a:r>
              <a:r>
                <a:rPr lang="mr-IN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…</a:t>
              </a:r>
              <a:endParaRPr lang="en-US" dirty="0" smtClean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12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5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50209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8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50207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0208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10621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comments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mobile uses two addresses: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permanent address:</a:t>
            </a:r>
            <a:r>
              <a:rPr lang="en-US" dirty="0">
                <a:latin typeface="Gill Sans MT" charset="0"/>
              </a:rPr>
              <a:t> used by correspondent (hence mobile location is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transparent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correspondent)</a:t>
            </a:r>
          </a:p>
          <a:p>
            <a:pPr lvl="1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care-of-address:</a:t>
            </a:r>
            <a:r>
              <a:rPr lang="en-US" dirty="0">
                <a:latin typeface="Gill Sans MT" charset="0"/>
              </a:rPr>
              <a:t> used by home agent to forward datagrams to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foreign agent functions may be done by mobile itself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triangle routing:</a:t>
            </a:r>
            <a:r>
              <a:rPr lang="en-US" dirty="0">
                <a:latin typeface="Gill Sans MT" charset="0"/>
                <a:cs typeface="+mn-cs"/>
              </a:rPr>
              <a:t> correspondent-home-network-mobile</a:t>
            </a:r>
          </a:p>
          <a:p>
            <a:pPr lvl="1">
              <a:lnSpc>
                <a:spcPts val="2200"/>
              </a:lnSpc>
              <a:defRPr/>
            </a:pPr>
            <a:r>
              <a:rPr lang="en-US" dirty="0">
                <a:latin typeface="Gill Sans MT" charset="0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are in same network</a:t>
            </a:r>
            <a:endParaRPr lang="en-US" sz="2000" dirty="0">
              <a:latin typeface="Gill Sans MT" charset="0"/>
            </a:endParaRPr>
          </a:p>
        </p:txBody>
      </p:sp>
      <p:grpSp>
        <p:nvGrpSpPr>
          <p:cNvPr id="112645" name="Group 142"/>
          <p:cNvGrpSpPr>
            <a:grpSpLocks/>
          </p:cNvGrpSpPr>
          <p:nvPr/>
        </p:nvGrpSpPr>
        <p:grpSpPr bwMode="auto">
          <a:xfrm>
            <a:off x="4845050" y="4513263"/>
            <a:ext cx="2957513" cy="1512887"/>
            <a:chOff x="1549525" y="2558267"/>
            <a:chExt cx="6654798" cy="3467575"/>
          </a:xfrm>
        </p:grpSpPr>
        <p:sp>
          <p:nvSpPr>
            <p:cNvPr id="112647" name="Freeform 2"/>
            <p:cNvSpPr>
              <a:spLocks/>
            </p:cNvSpPr>
            <p:nvPr/>
          </p:nvSpPr>
          <p:spPr bwMode="auto">
            <a:xfrm>
              <a:off x="1565398" y="2688442"/>
              <a:ext cx="1866900" cy="1589088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8" name="Freeform 96"/>
            <p:cNvSpPr>
              <a:spLocks/>
            </p:cNvSpPr>
            <p:nvPr/>
          </p:nvSpPr>
          <p:spPr bwMode="auto">
            <a:xfrm>
              <a:off x="6365998" y="2558267"/>
              <a:ext cx="1838325" cy="1711325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49" name="Freeform 119"/>
            <p:cNvSpPr>
              <a:spLocks/>
            </p:cNvSpPr>
            <p:nvPr/>
          </p:nvSpPr>
          <p:spPr bwMode="auto">
            <a:xfrm>
              <a:off x="3906961" y="3504417"/>
              <a:ext cx="2109787" cy="1250950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2650" name="Group 146"/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268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2" name="Line 111"/>
            <p:cNvSpPr>
              <a:spLocks noChangeShapeType="1"/>
            </p:cNvSpPr>
            <p:nvPr/>
          </p:nvSpPr>
          <p:spPr bwMode="auto">
            <a:xfrm>
              <a:off x="2170690" y="3342038"/>
              <a:ext cx="503237" cy="3116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2654" name="Line 111"/>
            <p:cNvSpPr>
              <a:spLocks noChangeShapeType="1"/>
            </p:cNvSpPr>
            <p:nvPr/>
          </p:nvSpPr>
          <p:spPr bwMode="auto">
            <a:xfrm flipH="1">
              <a:off x="7235041" y="3450896"/>
              <a:ext cx="345849" cy="3224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2655" name="Group 151"/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2680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2681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682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/>
            <p:cNvSpPr>
              <a:spLocks/>
            </p:cNvSpPr>
            <p:nvPr/>
          </p:nvSpPr>
          <p:spPr bwMode="auto">
            <a:xfrm>
              <a:off x="1675060" y="2854753"/>
              <a:ext cx="999199" cy="824438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Freeform 121"/>
            <p:cNvSpPr>
              <a:spLocks/>
            </p:cNvSpPr>
            <p:nvPr/>
          </p:nvSpPr>
          <p:spPr bwMode="auto">
            <a:xfrm>
              <a:off x="3567896" y="5114617"/>
              <a:ext cx="2944812" cy="911225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121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2659" name="Group 122"/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/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76" name="Group 124"/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0" name="Group 127"/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72" name="Group 129"/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/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1" name="Group 132"/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112668" name="Group 134"/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/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12662" name="Group 137"/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266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122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endParaRPr lang="en-US" dirty="0" smtClean="0">
                    <a:solidFill>
                      <a:srgbClr val="FF0000"/>
                    </a:solidFill>
                    <a:cs typeface="+mn-cs"/>
                  </a:endParaRPr>
                </a:p>
              </p:txBody>
            </p:sp>
          </p:grpSp>
        </p:grpSp>
      </p:grpSp>
      <p:pic>
        <p:nvPicPr>
          <p:cNvPr id="112646" name="Picture 20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8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23825"/>
            <a:ext cx="8561387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Indirect routing: moving between networks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suppose mobile user moves to another network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registers with new foreign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new foreign agent registers with home agent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home agent update care-of-address for mobile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packets continue to be forwarded to mobile (but with new care-of-address)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mobility, changing foreign networks transparent: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on going connections can be maintained!</a:t>
            </a:r>
          </a:p>
        </p:txBody>
      </p:sp>
      <p:pic>
        <p:nvPicPr>
          <p:cNvPr id="11469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10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154"/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6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57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6758" name="Group 158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678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27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0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327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6762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6763" name="Group 163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782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6783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784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65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7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67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6778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3293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/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2" name="Oval 140"/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3" name="Text Box 141"/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3284" name="Line 138"/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5" name="Oval 140"/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6" name="Text Box 141"/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3287" name="Line 138"/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8" name="Oval 140"/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89" name="Text Box 141"/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3253" name="Rectangle 21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Mobility via direct routing</a:t>
            </a:r>
          </a:p>
        </p:txBody>
      </p:sp>
      <p:sp>
        <p:nvSpPr>
          <p:cNvPr id="53254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home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5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visited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53256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requests, receives foreign address of mobile</a:t>
            </a:r>
          </a:p>
        </p:txBody>
      </p:sp>
      <p:sp>
        <p:nvSpPr>
          <p:cNvPr id="53257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correspondent forwards to foreign agent</a:t>
            </a:r>
          </a:p>
        </p:txBody>
      </p:sp>
      <p:sp>
        <p:nvSpPr>
          <p:cNvPr id="53259" name="Line 141"/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16747" name="Group 142"/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5326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16748" name="Group 145"/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5326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mobile replies directly to correspondent</a:t>
              </a:r>
            </a:p>
          </p:txBody>
        </p:sp>
        <p:sp>
          <p:nvSpPr>
            <p:cNvPr id="5326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3262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16750" name="Picture 21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0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468331"/>
            <a:ext cx="6567488" cy="39545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dirty="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8203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.056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4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.384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5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6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7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5-11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8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54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1320257"/>
            <a:ext cx="0" cy="4102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7" name="Text Box 144"/>
          <p:cNvSpPr txBox="1">
            <a:spLocks noChangeArrowheads="1"/>
          </p:cNvSpPr>
          <p:nvPr/>
        </p:nvSpPr>
        <p:spPr bwMode="auto">
          <a:xfrm>
            <a:off x="712050" y="2022475"/>
            <a:ext cx="56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450</a:t>
            </a:r>
            <a:endParaRPr lang="en-US" sz="1400" dirty="0" smtClean="0">
              <a:latin typeface="Arial" charset="0"/>
              <a:cs typeface="+mn-cs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23656" y="2032572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613916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29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34" y="1601592"/>
            <a:ext cx="10418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1300</a:t>
            </a:r>
            <a:endParaRPr lang="en-US" dirty="0"/>
          </a:p>
        </p:txBody>
      </p:sp>
      <p:sp>
        <p:nvSpPr>
          <p:cNvPr id="46" name="Rectangle 145"/>
          <p:cNvSpPr>
            <a:spLocks noChangeArrowheads="1"/>
          </p:cNvSpPr>
          <p:nvPr/>
        </p:nvSpPr>
        <p:spPr bwMode="auto">
          <a:xfrm>
            <a:off x="1325167" y="1652678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7343" y="1648395"/>
            <a:ext cx="973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802.11 ac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09538"/>
            <a:ext cx="8383588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Mobility via direct routing: comments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overcome triangle routing problem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non-transparent to correspondent: </a:t>
            </a:r>
            <a:r>
              <a:rPr lang="en-US" dirty="0">
                <a:latin typeface="Gill Sans MT" charset="0"/>
                <a:cs typeface="+mn-cs"/>
              </a:rPr>
              <a:t>correspondent must get care-of-address from home agent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what if mobile changes visited network?</a:t>
            </a:r>
          </a:p>
        </p:txBody>
      </p:sp>
      <p:grpSp>
        <p:nvGrpSpPr>
          <p:cNvPr id="118789" name="Group 128"/>
          <p:cNvGrpSpPr>
            <a:grpSpLocks/>
          </p:cNvGrpSpPr>
          <p:nvPr/>
        </p:nvGrpSpPr>
        <p:grpSpPr bwMode="auto">
          <a:xfrm>
            <a:off x="2046288" y="3649663"/>
            <a:ext cx="4618037" cy="1987550"/>
            <a:chOff x="641269" y="2624447"/>
            <a:chExt cx="7160820" cy="3401396"/>
          </a:xfrm>
        </p:grpSpPr>
        <p:sp>
          <p:nvSpPr>
            <p:cNvPr id="118791" name="Freeform 2"/>
            <p:cNvSpPr>
              <a:spLocks/>
            </p:cNvSpPr>
            <p:nvPr/>
          </p:nvSpPr>
          <p:spPr bwMode="auto">
            <a:xfrm>
              <a:off x="658349" y="2752138"/>
              <a:ext cx="2008857" cy="155876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2" name="Freeform 96"/>
            <p:cNvSpPr>
              <a:spLocks/>
            </p:cNvSpPr>
            <p:nvPr/>
          </p:nvSpPr>
          <p:spPr bwMode="auto">
            <a:xfrm>
              <a:off x="5823980" y="2624447"/>
              <a:ext cx="1978109" cy="1678664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793" name="Freeform 119"/>
            <p:cNvSpPr>
              <a:spLocks/>
            </p:cNvSpPr>
            <p:nvPr/>
          </p:nvSpPr>
          <p:spPr bwMode="auto">
            <a:xfrm>
              <a:off x="3177961" y="3552540"/>
              <a:ext cx="2270212" cy="12270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18794" name="Group 132"/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8821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882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529" y="3689421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6" name="Line 111"/>
            <p:cNvSpPr>
              <a:spLocks noChangeShapeType="1"/>
            </p:cNvSpPr>
            <p:nvPr/>
          </p:nvSpPr>
          <p:spPr bwMode="auto">
            <a:xfrm>
              <a:off x="1309667" y="3393260"/>
              <a:ext cx="541502" cy="3056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33" y="3827975"/>
              <a:ext cx="736022" cy="23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8798" name="Line 111"/>
            <p:cNvSpPr>
              <a:spLocks noChangeShapeType="1"/>
            </p:cNvSpPr>
            <p:nvPr/>
          </p:nvSpPr>
          <p:spPr bwMode="auto">
            <a:xfrm flipH="1">
              <a:off x="6759104" y="3500040"/>
              <a:ext cx="372147" cy="3163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8799" name="Group 137"/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8817" name="Oval 26"/>
              <p:cNvSpPr>
                <a:spLocks noChangeArrowheads="1"/>
              </p:cNvSpPr>
              <p:nvPr/>
            </p:nvSpPr>
            <p:spPr bwMode="auto">
              <a:xfrm>
                <a:off x="4089854" y="1363889"/>
                <a:ext cx="1091746" cy="79148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100" dirty="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8818" name="Group 356"/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118819" name="Picture 354" descr="laptop_stylized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20" name="Picture 355" descr="antenna_stylize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8800" name="Freeform 96"/>
            <p:cNvSpPr>
              <a:spLocks/>
            </p:cNvSpPr>
            <p:nvPr/>
          </p:nvSpPr>
          <p:spPr bwMode="auto">
            <a:xfrm>
              <a:off x="776350" y="2915275"/>
              <a:ext cx="1075177" cy="808704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801" name="Freeform 121"/>
            <p:cNvSpPr>
              <a:spLocks/>
            </p:cNvSpPr>
            <p:nvPr/>
          </p:nvSpPr>
          <p:spPr bwMode="auto">
            <a:xfrm>
              <a:off x="2813114" y="5132009"/>
              <a:ext cx="3168732" cy="893834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434" y="5142892"/>
              <a:ext cx="839409" cy="665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8803" name="Group 137"/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4302" name="Line 138"/>
              <p:cNvSpPr>
                <a:spLocks noChangeShapeType="1"/>
              </p:cNvSpPr>
              <p:nvPr/>
            </p:nvSpPr>
            <p:spPr bwMode="auto">
              <a:xfrm flipH="1" flipV="1">
                <a:off x="1880" y="2449"/>
                <a:ext cx="856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18814" name="Group 139"/>
              <p:cNvGrpSpPr>
                <a:grpSpLocks/>
              </p:cNvGrpSpPr>
              <p:nvPr/>
            </p:nvGrpSpPr>
            <p:grpSpPr bwMode="auto">
              <a:xfrm>
                <a:off x="2172" y="2702"/>
                <a:ext cx="249" cy="288"/>
                <a:chOff x="618" y="3500"/>
                <a:chExt cx="249" cy="288"/>
              </a:xfrm>
            </p:grpSpPr>
            <p:sp>
              <p:nvSpPr>
                <p:cNvPr id="54304" name="Oval 140"/>
                <p:cNvSpPr>
                  <a:spLocks noChangeArrowheads="1"/>
                </p:cNvSpPr>
                <p:nvPr/>
              </p:nvSpPr>
              <p:spPr bwMode="auto">
                <a:xfrm>
                  <a:off x="617" y="3519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100" dirty="0">
                    <a:cs typeface="+mn-cs"/>
                  </a:endParaRPr>
                </a:p>
              </p:txBody>
            </p:sp>
            <p:sp>
              <p:nvSpPr>
                <p:cNvPr id="54305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627" y="3498"/>
                  <a:ext cx="239" cy="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100" dirty="0" smtClean="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</p:grpSp>
        <p:sp>
          <p:nvSpPr>
            <p:cNvPr id="54293" name="Line 138"/>
            <p:cNvSpPr>
              <a:spLocks noChangeShapeType="1"/>
            </p:cNvSpPr>
            <p:nvPr/>
          </p:nvSpPr>
          <p:spPr bwMode="auto">
            <a:xfrm rot="10800000" flipH="1" flipV="1">
              <a:off x="2364395" y="3952947"/>
              <a:ext cx="1459733" cy="127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4" name="Oval 140"/>
            <p:cNvSpPr>
              <a:spLocks noChangeArrowheads="1"/>
            </p:cNvSpPr>
            <p:nvPr/>
          </p:nvSpPr>
          <p:spPr bwMode="auto">
            <a:xfrm rot="261078">
              <a:off x="2883794" y="4360462"/>
              <a:ext cx="347088" cy="3124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5" name="Text Box 141"/>
            <p:cNvSpPr txBox="1">
              <a:spLocks noChangeArrowheads="1"/>
            </p:cNvSpPr>
            <p:nvPr/>
          </p:nvSpPr>
          <p:spPr bwMode="auto">
            <a:xfrm>
              <a:off x="2893641" y="4311560"/>
              <a:ext cx="408627" cy="445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54296" name="Line 138"/>
            <p:cNvSpPr>
              <a:spLocks noChangeShapeType="1"/>
            </p:cNvSpPr>
            <p:nvPr/>
          </p:nvSpPr>
          <p:spPr bwMode="auto">
            <a:xfrm rot="10800000" flipH="1">
              <a:off x="4594613" y="3491096"/>
              <a:ext cx="2185909" cy="1673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297" name="Oval 140"/>
            <p:cNvSpPr>
              <a:spLocks noChangeArrowheads="1"/>
            </p:cNvSpPr>
            <p:nvPr/>
          </p:nvSpPr>
          <p:spPr bwMode="auto">
            <a:xfrm rot="261078">
              <a:off x="5566948" y="4096936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298" name="Text Box 141"/>
            <p:cNvSpPr txBox="1">
              <a:spLocks noChangeArrowheads="1"/>
            </p:cNvSpPr>
            <p:nvPr/>
          </p:nvSpPr>
          <p:spPr bwMode="auto">
            <a:xfrm>
              <a:off x="5574334" y="4048034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54299" name="Line 138"/>
            <p:cNvSpPr>
              <a:spLocks noChangeShapeType="1"/>
            </p:cNvSpPr>
            <p:nvPr/>
          </p:nvSpPr>
          <p:spPr bwMode="auto">
            <a:xfrm rot="10800000" flipH="1">
              <a:off x="4747233" y="3643235"/>
              <a:ext cx="2185909" cy="1676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4300" name="Oval 140"/>
            <p:cNvSpPr>
              <a:spLocks noChangeArrowheads="1"/>
            </p:cNvSpPr>
            <p:nvPr/>
          </p:nvSpPr>
          <p:spPr bwMode="auto">
            <a:xfrm rot="261078">
              <a:off x="5328173" y="4629423"/>
              <a:ext cx="344625" cy="3124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100" dirty="0">
                <a:cs typeface="+mn-cs"/>
              </a:endParaRPr>
            </a:p>
          </p:txBody>
        </p:sp>
        <p:sp>
          <p:nvSpPr>
            <p:cNvPr id="54301" name="Text Box 141"/>
            <p:cNvSpPr txBox="1">
              <a:spLocks noChangeArrowheads="1"/>
            </p:cNvSpPr>
            <p:nvPr/>
          </p:nvSpPr>
          <p:spPr bwMode="auto">
            <a:xfrm>
              <a:off x="5335557" y="4580521"/>
              <a:ext cx="408627" cy="44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00" dirty="0" smtClean="0">
                  <a:latin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118790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969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6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7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wide area network</a:t>
            </a:r>
          </a:p>
        </p:txBody>
      </p:sp>
      <p:sp>
        <p:nvSpPr>
          <p:cNvPr id="120838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39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147483647 h 238"/>
              <a:gd name="T2" fmla="*/ 2147483647 w 235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0840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2147483647 h 817"/>
              <a:gd name="T2" fmla="*/ 2147483647 w 1290"/>
              <a:gd name="T3" fmla="*/ 2147483647 h 817"/>
              <a:gd name="T4" fmla="*/ 2147483647 w 1290"/>
              <a:gd name="T5" fmla="*/ 0 h 8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1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55431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432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</p:grpSp>
      <p:sp>
        <p:nvSpPr>
          <p:cNvPr id="55307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 net  visited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at session start</a:t>
            </a:r>
          </a:p>
        </p:txBody>
      </p:sp>
      <p:sp>
        <p:nvSpPr>
          <p:cNvPr id="55308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anchor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44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845" name="Line 138"/>
          <p:cNvSpPr>
            <a:spLocks noChangeShapeType="1"/>
          </p:cNvSpPr>
          <p:nvPr/>
        </p:nvSpPr>
        <p:spPr bwMode="auto">
          <a:xfrm flipV="1">
            <a:off x="5889625" y="5070475"/>
            <a:ext cx="603250" cy="354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46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47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120896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0897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0898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0 w 788"/>
                  <a:gd name="T1" fmla="*/ 0 h 1138"/>
                  <a:gd name="T2" fmla="*/ 0 w 788"/>
                  <a:gd name="T3" fmla="*/ 0 h 1138"/>
                  <a:gd name="T4" fmla="*/ 0 w 788"/>
                  <a:gd name="T5" fmla="*/ 0 h 1138"/>
                  <a:gd name="T6" fmla="*/ 0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0 h 1138"/>
                  <a:gd name="T18" fmla="*/ 0 w 788"/>
                  <a:gd name="T19" fmla="*/ 0 h 1138"/>
                  <a:gd name="T20" fmla="*/ 0 w 788"/>
                  <a:gd name="T21" fmla="*/ 0 h 1138"/>
                  <a:gd name="T22" fmla="*/ 0 w 788"/>
                  <a:gd name="T23" fmla="*/ 0 h 1138"/>
                  <a:gd name="T24" fmla="*/ 0 w 788"/>
                  <a:gd name="T25" fmla="*/ 1 h 1138"/>
                  <a:gd name="T26" fmla="*/ 0 w 788"/>
                  <a:gd name="T27" fmla="*/ 1 h 1138"/>
                  <a:gd name="T28" fmla="*/ 0 w 788"/>
                  <a:gd name="T29" fmla="*/ 1 h 1138"/>
                  <a:gd name="T30" fmla="*/ 0 w 788"/>
                  <a:gd name="T31" fmla="*/ 1 h 1138"/>
                  <a:gd name="T32" fmla="*/ 0 w 788"/>
                  <a:gd name="T33" fmla="*/ 1 h 1138"/>
                  <a:gd name="T34" fmla="*/ 0 w 788"/>
                  <a:gd name="T35" fmla="*/ 1 h 1138"/>
                  <a:gd name="T36" fmla="*/ 1 w 788"/>
                  <a:gd name="T37" fmla="*/ 2 h 1138"/>
                  <a:gd name="T38" fmla="*/ 1 w 788"/>
                  <a:gd name="T39" fmla="*/ 2 h 1138"/>
                  <a:gd name="T40" fmla="*/ 1 w 788"/>
                  <a:gd name="T41" fmla="*/ 2 h 1138"/>
                  <a:gd name="T42" fmla="*/ 1 w 788"/>
                  <a:gd name="T43" fmla="*/ 2 h 1138"/>
                  <a:gd name="T44" fmla="*/ 1 w 788"/>
                  <a:gd name="T45" fmla="*/ 1 h 1138"/>
                  <a:gd name="T46" fmla="*/ 1 w 788"/>
                  <a:gd name="T47" fmla="*/ 1 h 1138"/>
                  <a:gd name="T48" fmla="*/ 1 w 788"/>
                  <a:gd name="T49" fmla="*/ 1 h 1138"/>
                  <a:gd name="T50" fmla="*/ 1 w 788"/>
                  <a:gd name="T51" fmla="*/ 1 h 1138"/>
                  <a:gd name="T52" fmla="*/ 1 w 788"/>
                  <a:gd name="T53" fmla="*/ 1 h 1138"/>
                  <a:gd name="T54" fmla="*/ 1 w 788"/>
                  <a:gd name="T55" fmla="*/ 1 h 1138"/>
                  <a:gd name="T56" fmla="*/ 1 w 788"/>
                  <a:gd name="T57" fmla="*/ 1 h 1138"/>
                  <a:gd name="T58" fmla="*/ 1 w 788"/>
                  <a:gd name="T59" fmla="*/ 1 h 1138"/>
                  <a:gd name="T60" fmla="*/ 1 w 788"/>
                  <a:gd name="T61" fmla="*/ 1 h 1138"/>
                  <a:gd name="T62" fmla="*/ 1 w 788"/>
                  <a:gd name="T63" fmla="*/ 1 h 1138"/>
                  <a:gd name="T64" fmla="*/ 1 w 788"/>
                  <a:gd name="T65" fmla="*/ 1 h 1138"/>
                  <a:gd name="T66" fmla="*/ 1 w 788"/>
                  <a:gd name="T67" fmla="*/ 0 h 1138"/>
                  <a:gd name="T68" fmla="*/ 0 w 788"/>
                  <a:gd name="T69" fmla="*/ 0 h 1138"/>
                  <a:gd name="T70" fmla="*/ 0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899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0 h 936"/>
                  <a:gd name="T20" fmla="*/ 0 w 425"/>
                  <a:gd name="T21" fmla="*/ 0 h 936"/>
                  <a:gd name="T22" fmla="*/ 0 w 425"/>
                  <a:gd name="T23" fmla="*/ 0 h 936"/>
                  <a:gd name="T24" fmla="*/ 0 w 425"/>
                  <a:gd name="T25" fmla="*/ 0 h 936"/>
                  <a:gd name="T26" fmla="*/ 0 w 425"/>
                  <a:gd name="T27" fmla="*/ 0 h 936"/>
                  <a:gd name="T28" fmla="*/ 0 w 425"/>
                  <a:gd name="T29" fmla="*/ 1 h 936"/>
                  <a:gd name="T30" fmla="*/ 0 w 425"/>
                  <a:gd name="T31" fmla="*/ 1 h 936"/>
                  <a:gd name="T32" fmla="*/ 0 w 425"/>
                  <a:gd name="T33" fmla="*/ 1 h 936"/>
                  <a:gd name="T34" fmla="*/ 0 w 425"/>
                  <a:gd name="T35" fmla="*/ 1 h 936"/>
                  <a:gd name="T36" fmla="*/ 0 w 425"/>
                  <a:gd name="T37" fmla="*/ 1 h 936"/>
                  <a:gd name="T38" fmla="*/ 0 w 425"/>
                  <a:gd name="T39" fmla="*/ 1 h 936"/>
                  <a:gd name="T40" fmla="*/ 0 w 425"/>
                  <a:gd name="T41" fmla="*/ 1 h 936"/>
                  <a:gd name="T42" fmla="*/ 0 w 425"/>
                  <a:gd name="T43" fmla="*/ 1 h 936"/>
                  <a:gd name="T44" fmla="*/ 0 w 425"/>
                  <a:gd name="T45" fmla="*/ 1 h 936"/>
                  <a:gd name="T46" fmla="*/ 0 w 425"/>
                  <a:gd name="T47" fmla="*/ 1 h 936"/>
                  <a:gd name="T48" fmla="*/ 0 w 425"/>
                  <a:gd name="T49" fmla="*/ 1 h 936"/>
                  <a:gd name="T50" fmla="*/ 0 w 425"/>
                  <a:gd name="T51" fmla="*/ 1 h 936"/>
                  <a:gd name="T52" fmla="*/ 0 w 425"/>
                  <a:gd name="T53" fmla="*/ 1 h 936"/>
                  <a:gd name="T54" fmla="*/ 0 w 425"/>
                  <a:gd name="T55" fmla="*/ 1 h 936"/>
                  <a:gd name="T56" fmla="*/ 0 w 425"/>
                  <a:gd name="T57" fmla="*/ 1 h 936"/>
                  <a:gd name="T58" fmla="*/ 0 w 425"/>
                  <a:gd name="T59" fmla="*/ 1 h 936"/>
                  <a:gd name="T60" fmla="*/ 0 w 425"/>
                  <a:gd name="T61" fmla="*/ 1 h 936"/>
                  <a:gd name="T62" fmla="*/ 1 w 425"/>
                  <a:gd name="T63" fmla="*/ 1 h 936"/>
                  <a:gd name="T64" fmla="*/ 1 w 425"/>
                  <a:gd name="T65" fmla="*/ 1 h 936"/>
                  <a:gd name="T66" fmla="*/ 1 w 425"/>
                  <a:gd name="T67" fmla="*/ 1 h 936"/>
                  <a:gd name="T68" fmla="*/ 1 w 425"/>
                  <a:gd name="T69" fmla="*/ 1 h 936"/>
                  <a:gd name="T70" fmla="*/ 0 w 425"/>
                  <a:gd name="T71" fmla="*/ 1 h 936"/>
                  <a:gd name="T72" fmla="*/ 0 w 425"/>
                  <a:gd name="T73" fmla="*/ 1 h 936"/>
                  <a:gd name="T74" fmla="*/ 0 w 425"/>
                  <a:gd name="T75" fmla="*/ 1 h 936"/>
                  <a:gd name="T76" fmla="*/ 0 w 425"/>
                  <a:gd name="T77" fmla="*/ 1 h 936"/>
                  <a:gd name="T78" fmla="*/ 0 w 425"/>
                  <a:gd name="T79" fmla="*/ 1 h 936"/>
                  <a:gd name="T80" fmla="*/ 0 w 425"/>
                  <a:gd name="T81" fmla="*/ 1 h 936"/>
                  <a:gd name="T82" fmla="*/ 0 w 425"/>
                  <a:gd name="T83" fmla="*/ 1 h 936"/>
                  <a:gd name="T84" fmla="*/ 0 w 425"/>
                  <a:gd name="T85" fmla="*/ 0 h 936"/>
                  <a:gd name="T86" fmla="*/ 0 w 425"/>
                  <a:gd name="T87" fmla="*/ 0 h 936"/>
                  <a:gd name="T88" fmla="*/ 0 w 425"/>
                  <a:gd name="T89" fmla="*/ 0 h 936"/>
                  <a:gd name="T90" fmla="*/ 0 w 425"/>
                  <a:gd name="T91" fmla="*/ 0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0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0 h 208"/>
                  <a:gd name="T14" fmla="*/ 0 w 192"/>
                  <a:gd name="T15" fmla="*/ 0 h 208"/>
                  <a:gd name="T16" fmla="*/ 0 w 192"/>
                  <a:gd name="T17" fmla="*/ 0 h 208"/>
                  <a:gd name="T18" fmla="*/ 0 w 192"/>
                  <a:gd name="T19" fmla="*/ 0 h 208"/>
                  <a:gd name="T20" fmla="*/ 0 w 192"/>
                  <a:gd name="T21" fmla="*/ 0 h 208"/>
                  <a:gd name="T22" fmla="*/ 0 w 192"/>
                  <a:gd name="T23" fmla="*/ 0 h 208"/>
                  <a:gd name="T24" fmla="*/ 0 w 192"/>
                  <a:gd name="T25" fmla="*/ 0 h 208"/>
                  <a:gd name="T26" fmla="*/ 0 w 192"/>
                  <a:gd name="T27" fmla="*/ 0 h 208"/>
                  <a:gd name="T28" fmla="*/ 0 w 192"/>
                  <a:gd name="T29" fmla="*/ 0 h 208"/>
                  <a:gd name="T30" fmla="*/ 0 w 192"/>
                  <a:gd name="T31" fmla="*/ 0 h 208"/>
                  <a:gd name="T32" fmla="*/ 0 w 192"/>
                  <a:gd name="T33" fmla="*/ 0 h 208"/>
                  <a:gd name="T34" fmla="*/ 0 w 192"/>
                  <a:gd name="T35" fmla="*/ 0 h 208"/>
                  <a:gd name="T36" fmla="*/ 0 w 192"/>
                  <a:gd name="T37" fmla="*/ 0 h 208"/>
                  <a:gd name="T38" fmla="*/ 0 w 192"/>
                  <a:gd name="T39" fmla="*/ 0 h 208"/>
                  <a:gd name="T40" fmla="*/ 0 w 192"/>
                  <a:gd name="T41" fmla="*/ 0 h 208"/>
                  <a:gd name="T42" fmla="*/ 0 w 192"/>
                  <a:gd name="T43" fmla="*/ 0 h 208"/>
                  <a:gd name="T44" fmla="*/ 0 w 192"/>
                  <a:gd name="T45" fmla="*/ 0 h 208"/>
                  <a:gd name="T46" fmla="*/ 0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1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0 h 251"/>
                  <a:gd name="T14" fmla="*/ 0 w 247"/>
                  <a:gd name="T15" fmla="*/ 0 h 251"/>
                  <a:gd name="T16" fmla="*/ 0 w 247"/>
                  <a:gd name="T17" fmla="*/ 0 h 251"/>
                  <a:gd name="T18" fmla="*/ 0 w 247"/>
                  <a:gd name="T19" fmla="*/ 0 h 251"/>
                  <a:gd name="T20" fmla="*/ 0 w 247"/>
                  <a:gd name="T21" fmla="*/ 0 h 251"/>
                  <a:gd name="T22" fmla="*/ 0 w 247"/>
                  <a:gd name="T23" fmla="*/ 0 h 251"/>
                  <a:gd name="T24" fmla="*/ 0 w 247"/>
                  <a:gd name="T25" fmla="*/ 0 h 251"/>
                  <a:gd name="T26" fmla="*/ 0 w 247"/>
                  <a:gd name="T27" fmla="*/ 0 h 251"/>
                  <a:gd name="T28" fmla="*/ 0 w 247"/>
                  <a:gd name="T29" fmla="*/ 0 h 251"/>
                  <a:gd name="T30" fmla="*/ 0 w 247"/>
                  <a:gd name="T31" fmla="*/ 0 h 251"/>
                  <a:gd name="T32" fmla="*/ 0 w 247"/>
                  <a:gd name="T33" fmla="*/ 0 h 251"/>
                  <a:gd name="T34" fmla="*/ 0 w 247"/>
                  <a:gd name="T35" fmla="*/ 0 h 251"/>
                  <a:gd name="T36" fmla="*/ 0 w 247"/>
                  <a:gd name="T37" fmla="*/ 0 h 251"/>
                  <a:gd name="T38" fmla="*/ 0 w 247"/>
                  <a:gd name="T39" fmla="*/ 0 h 251"/>
                  <a:gd name="T40" fmla="*/ 0 w 247"/>
                  <a:gd name="T41" fmla="*/ 0 h 251"/>
                  <a:gd name="T42" fmla="*/ 0 w 247"/>
                  <a:gd name="T43" fmla="*/ 0 h 251"/>
                  <a:gd name="T44" fmla="*/ 0 w 247"/>
                  <a:gd name="T45" fmla="*/ 0 h 251"/>
                  <a:gd name="T46" fmla="*/ 0 w 247"/>
                  <a:gd name="T47" fmla="*/ 0 h 251"/>
                  <a:gd name="T48" fmla="*/ 0 w 247"/>
                  <a:gd name="T49" fmla="*/ 0 h 251"/>
                  <a:gd name="T50" fmla="*/ 0 w 247"/>
                  <a:gd name="T51" fmla="*/ 0 h 251"/>
                  <a:gd name="T52" fmla="*/ 0 w 247"/>
                  <a:gd name="T53" fmla="*/ 0 h 251"/>
                  <a:gd name="T54" fmla="*/ 0 w 247"/>
                  <a:gd name="T55" fmla="*/ 0 h 251"/>
                  <a:gd name="T56" fmla="*/ 0 w 247"/>
                  <a:gd name="T57" fmla="*/ 0 h 251"/>
                  <a:gd name="T58" fmla="*/ 0 w 247"/>
                  <a:gd name="T59" fmla="*/ 0 h 251"/>
                  <a:gd name="T60" fmla="*/ 0 w 247"/>
                  <a:gd name="T61" fmla="*/ 0 h 251"/>
                  <a:gd name="T62" fmla="*/ 0 w 247"/>
                  <a:gd name="T63" fmla="*/ 0 h 251"/>
                  <a:gd name="T64" fmla="*/ 0 w 247"/>
                  <a:gd name="T65" fmla="*/ 0 h 251"/>
                  <a:gd name="T66" fmla="*/ 0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2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0 h 240"/>
                  <a:gd name="T14" fmla="*/ 0 w 226"/>
                  <a:gd name="T15" fmla="*/ 0 h 240"/>
                  <a:gd name="T16" fmla="*/ 0 w 226"/>
                  <a:gd name="T17" fmla="*/ 0 h 240"/>
                  <a:gd name="T18" fmla="*/ 0 w 226"/>
                  <a:gd name="T19" fmla="*/ 0 h 240"/>
                  <a:gd name="T20" fmla="*/ 0 w 226"/>
                  <a:gd name="T21" fmla="*/ 0 h 240"/>
                  <a:gd name="T22" fmla="*/ 0 w 226"/>
                  <a:gd name="T23" fmla="*/ 0 h 240"/>
                  <a:gd name="T24" fmla="*/ 0 w 226"/>
                  <a:gd name="T25" fmla="*/ 0 h 240"/>
                  <a:gd name="T26" fmla="*/ 0 w 226"/>
                  <a:gd name="T27" fmla="*/ 0 h 240"/>
                  <a:gd name="T28" fmla="*/ 0 w 226"/>
                  <a:gd name="T29" fmla="*/ 0 h 240"/>
                  <a:gd name="T30" fmla="*/ 0 w 226"/>
                  <a:gd name="T31" fmla="*/ 0 h 240"/>
                  <a:gd name="T32" fmla="*/ 0 w 226"/>
                  <a:gd name="T33" fmla="*/ 0 h 240"/>
                  <a:gd name="T34" fmla="*/ 0 w 226"/>
                  <a:gd name="T35" fmla="*/ 0 h 240"/>
                  <a:gd name="T36" fmla="*/ 0 w 226"/>
                  <a:gd name="T37" fmla="*/ 0 h 240"/>
                  <a:gd name="T38" fmla="*/ 0 w 226"/>
                  <a:gd name="T39" fmla="*/ 0 h 240"/>
                  <a:gd name="T40" fmla="*/ 0 w 226"/>
                  <a:gd name="T41" fmla="*/ 0 h 240"/>
                  <a:gd name="T42" fmla="*/ 0 w 226"/>
                  <a:gd name="T43" fmla="*/ 0 h 240"/>
                  <a:gd name="T44" fmla="*/ 0 w 226"/>
                  <a:gd name="T45" fmla="*/ 0 h 240"/>
                  <a:gd name="T46" fmla="*/ 0 w 226"/>
                  <a:gd name="T47" fmla="*/ 0 h 240"/>
                  <a:gd name="T48" fmla="*/ 0 w 226"/>
                  <a:gd name="T49" fmla="*/ 0 h 240"/>
                  <a:gd name="T50" fmla="*/ 0 w 226"/>
                  <a:gd name="T51" fmla="*/ 0 h 240"/>
                  <a:gd name="T52" fmla="*/ 0 w 226"/>
                  <a:gd name="T53" fmla="*/ 0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0 w 226"/>
                  <a:gd name="T69" fmla="*/ 0 h 240"/>
                  <a:gd name="T70" fmla="*/ 0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3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0 h 270"/>
                  <a:gd name="T12" fmla="*/ 0 w 279"/>
                  <a:gd name="T13" fmla="*/ 0 h 270"/>
                  <a:gd name="T14" fmla="*/ 0 w 279"/>
                  <a:gd name="T15" fmla="*/ 0 h 270"/>
                  <a:gd name="T16" fmla="*/ 0 w 279"/>
                  <a:gd name="T17" fmla="*/ 0 h 270"/>
                  <a:gd name="T18" fmla="*/ 0 w 279"/>
                  <a:gd name="T19" fmla="*/ 0 h 270"/>
                  <a:gd name="T20" fmla="*/ 0 w 279"/>
                  <a:gd name="T21" fmla="*/ 0 h 270"/>
                  <a:gd name="T22" fmla="*/ 0 w 279"/>
                  <a:gd name="T23" fmla="*/ 0 h 270"/>
                  <a:gd name="T24" fmla="*/ 0 w 279"/>
                  <a:gd name="T25" fmla="*/ 0 h 270"/>
                  <a:gd name="T26" fmla="*/ 0 w 279"/>
                  <a:gd name="T27" fmla="*/ 0 h 270"/>
                  <a:gd name="T28" fmla="*/ 0 w 279"/>
                  <a:gd name="T29" fmla="*/ 0 h 270"/>
                  <a:gd name="T30" fmla="*/ 0 w 279"/>
                  <a:gd name="T31" fmla="*/ 0 h 270"/>
                  <a:gd name="T32" fmla="*/ 0 w 279"/>
                  <a:gd name="T33" fmla="*/ 0 h 270"/>
                  <a:gd name="T34" fmla="*/ 0 w 279"/>
                  <a:gd name="T35" fmla="*/ 0 h 270"/>
                  <a:gd name="T36" fmla="*/ 0 w 279"/>
                  <a:gd name="T37" fmla="*/ 0 h 270"/>
                  <a:gd name="T38" fmla="*/ 0 w 279"/>
                  <a:gd name="T39" fmla="*/ 0 h 270"/>
                  <a:gd name="T40" fmla="*/ 0 w 279"/>
                  <a:gd name="T41" fmla="*/ 0 h 270"/>
                  <a:gd name="T42" fmla="*/ 0 w 279"/>
                  <a:gd name="T43" fmla="*/ 0 h 270"/>
                  <a:gd name="T44" fmla="*/ 0 w 279"/>
                  <a:gd name="T45" fmla="*/ 0 h 270"/>
                  <a:gd name="T46" fmla="*/ 0 w 279"/>
                  <a:gd name="T47" fmla="*/ 0 h 270"/>
                  <a:gd name="T48" fmla="*/ 0 w 279"/>
                  <a:gd name="T49" fmla="*/ 0 h 270"/>
                  <a:gd name="T50" fmla="*/ 0 w 279"/>
                  <a:gd name="T51" fmla="*/ 0 h 270"/>
                  <a:gd name="T52" fmla="*/ 0 w 279"/>
                  <a:gd name="T53" fmla="*/ 0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4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5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6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7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8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09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0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1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2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3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0 h 290"/>
                  <a:gd name="T14" fmla="*/ 0 w 250"/>
                  <a:gd name="T15" fmla="*/ 0 h 290"/>
                  <a:gd name="T16" fmla="*/ 0 w 250"/>
                  <a:gd name="T17" fmla="*/ 0 h 290"/>
                  <a:gd name="T18" fmla="*/ 0 w 250"/>
                  <a:gd name="T19" fmla="*/ 0 h 290"/>
                  <a:gd name="T20" fmla="*/ 0 w 250"/>
                  <a:gd name="T21" fmla="*/ 0 h 290"/>
                  <a:gd name="T22" fmla="*/ 0 w 250"/>
                  <a:gd name="T23" fmla="*/ 0 h 290"/>
                  <a:gd name="T24" fmla="*/ 0 w 250"/>
                  <a:gd name="T25" fmla="*/ 0 h 290"/>
                  <a:gd name="T26" fmla="*/ 0 w 250"/>
                  <a:gd name="T27" fmla="*/ 0 h 290"/>
                  <a:gd name="T28" fmla="*/ 0 w 250"/>
                  <a:gd name="T29" fmla="*/ 0 h 290"/>
                  <a:gd name="T30" fmla="*/ 0 w 250"/>
                  <a:gd name="T31" fmla="*/ 0 h 290"/>
                  <a:gd name="T32" fmla="*/ 0 w 250"/>
                  <a:gd name="T33" fmla="*/ 0 h 290"/>
                  <a:gd name="T34" fmla="*/ 0 w 250"/>
                  <a:gd name="T35" fmla="*/ 0 h 290"/>
                  <a:gd name="T36" fmla="*/ 0 w 250"/>
                  <a:gd name="T37" fmla="*/ 0 h 290"/>
                  <a:gd name="T38" fmla="*/ 0 w 250"/>
                  <a:gd name="T39" fmla="*/ 0 h 290"/>
                  <a:gd name="T40" fmla="*/ 0 w 250"/>
                  <a:gd name="T41" fmla="*/ 0 h 290"/>
                  <a:gd name="T42" fmla="*/ 0 w 250"/>
                  <a:gd name="T43" fmla="*/ 0 h 290"/>
                  <a:gd name="T44" fmla="*/ 0 w 250"/>
                  <a:gd name="T45" fmla="*/ 0 h 290"/>
                  <a:gd name="T46" fmla="*/ 0 w 250"/>
                  <a:gd name="T47" fmla="*/ 0 h 290"/>
                  <a:gd name="T48" fmla="*/ 0 w 250"/>
                  <a:gd name="T49" fmla="*/ 0 h 290"/>
                  <a:gd name="T50" fmla="*/ 0 w 250"/>
                  <a:gd name="T51" fmla="*/ 0 h 290"/>
                  <a:gd name="T52" fmla="*/ 0 w 250"/>
                  <a:gd name="T53" fmla="*/ 0 h 290"/>
                  <a:gd name="T54" fmla="*/ 0 w 250"/>
                  <a:gd name="T55" fmla="*/ 0 h 290"/>
                  <a:gd name="T56" fmla="*/ 0 w 250"/>
                  <a:gd name="T57" fmla="*/ 0 h 290"/>
                  <a:gd name="T58" fmla="*/ 0 w 250"/>
                  <a:gd name="T59" fmla="*/ 0 h 290"/>
                  <a:gd name="T60" fmla="*/ 0 w 250"/>
                  <a:gd name="T61" fmla="*/ 0 h 290"/>
                  <a:gd name="T62" fmla="*/ 0 w 250"/>
                  <a:gd name="T63" fmla="*/ 0 h 290"/>
                  <a:gd name="T64" fmla="*/ 0 w 250"/>
                  <a:gd name="T65" fmla="*/ 0 h 290"/>
                  <a:gd name="T66" fmla="*/ 0 w 250"/>
                  <a:gd name="T67" fmla="*/ 0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0 w 250"/>
                  <a:gd name="T75" fmla="*/ 0 h 290"/>
                  <a:gd name="T76" fmla="*/ 0 w 250"/>
                  <a:gd name="T77" fmla="*/ 0 h 290"/>
                  <a:gd name="T78" fmla="*/ 0 w 250"/>
                  <a:gd name="T79" fmla="*/ 0 h 290"/>
                  <a:gd name="T80" fmla="*/ 0 w 250"/>
                  <a:gd name="T81" fmla="*/ 0 h 290"/>
                  <a:gd name="T82" fmla="*/ 0 w 250"/>
                  <a:gd name="T83" fmla="*/ 0 h 290"/>
                  <a:gd name="T84" fmla="*/ 0 w 250"/>
                  <a:gd name="T85" fmla="*/ 0 h 290"/>
                  <a:gd name="T86" fmla="*/ 0 w 250"/>
                  <a:gd name="T87" fmla="*/ 0 h 290"/>
                  <a:gd name="T88" fmla="*/ 0 w 250"/>
                  <a:gd name="T89" fmla="*/ 0 h 290"/>
                  <a:gd name="T90" fmla="*/ 0 w 250"/>
                  <a:gd name="T91" fmla="*/ 0 h 290"/>
                  <a:gd name="T92" fmla="*/ 0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4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0 w 160"/>
                  <a:gd name="T1" fmla="*/ 0 h 225"/>
                  <a:gd name="T2" fmla="*/ 0 w 160"/>
                  <a:gd name="T3" fmla="*/ 0 h 225"/>
                  <a:gd name="T4" fmla="*/ 0 w 160"/>
                  <a:gd name="T5" fmla="*/ 0 h 225"/>
                  <a:gd name="T6" fmla="*/ 0 w 160"/>
                  <a:gd name="T7" fmla="*/ 0 h 225"/>
                  <a:gd name="T8" fmla="*/ 0 w 160"/>
                  <a:gd name="T9" fmla="*/ 0 h 225"/>
                  <a:gd name="T10" fmla="*/ 0 w 160"/>
                  <a:gd name="T11" fmla="*/ 0 h 225"/>
                  <a:gd name="T12" fmla="*/ 0 w 160"/>
                  <a:gd name="T13" fmla="*/ 0 h 225"/>
                  <a:gd name="T14" fmla="*/ 0 w 160"/>
                  <a:gd name="T15" fmla="*/ 0 h 225"/>
                  <a:gd name="T16" fmla="*/ 0 w 160"/>
                  <a:gd name="T17" fmla="*/ 0 h 225"/>
                  <a:gd name="T18" fmla="*/ 0 w 160"/>
                  <a:gd name="T19" fmla="*/ 0 h 225"/>
                  <a:gd name="T20" fmla="*/ 0 w 160"/>
                  <a:gd name="T21" fmla="*/ 0 h 225"/>
                  <a:gd name="T22" fmla="*/ 0 w 160"/>
                  <a:gd name="T23" fmla="*/ 0 h 225"/>
                  <a:gd name="T24" fmla="*/ 0 w 160"/>
                  <a:gd name="T25" fmla="*/ 0 h 225"/>
                  <a:gd name="T26" fmla="*/ 0 w 160"/>
                  <a:gd name="T27" fmla="*/ 0 h 225"/>
                  <a:gd name="T28" fmla="*/ 0 w 160"/>
                  <a:gd name="T29" fmla="*/ 0 h 225"/>
                  <a:gd name="T30" fmla="*/ 0 w 160"/>
                  <a:gd name="T31" fmla="*/ 0 h 225"/>
                  <a:gd name="T32" fmla="*/ 0 w 160"/>
                  <a:gd name="T33" fmla="*/ 0 h 225"/>
                  <a:gd name="T34" fmla="*/ 0 w 160"/>
                  <a:gd name="T35" fmla="*/ 0 h 225"/>
                  <a:gd name="T36" fmla="*/ 0 w 160"/>
                  <a:gd name="T37" fmla="*/ 0 h 225"/>
                  <a:gd name="T38" fmla="*/ 0 w 160"/>
                  <a:gd name="T39" fmla="*/ 0 h 225"/>
                  <a:gd name="T40" fmla="*/ 0 w 160"/>
                  <a:gd name="T41" fmla="*/ 0 h 225"/>
                  <a:gd name="T42" fmla="*/ 0 w 160"/>
                  <a:gd name="T43" fmla="*/ 0 h 225"/>
                  <a:gd name="T44" fmla="*/ 0 w 160"/>
                  <a:gd name="T45" fmla="*/ 0 h 225"/>
                  <a:gd name="T46" fmla="*/ 0 w 160"/>
                  <a:gd name="T47" fmla="*/ 0 h 225"/>
                  <a:gd name="T48" fmla="*/ 0 w 160"/>
                  <a:gd name="T49" fmla="*/ 0 h 225"/>
                  <a:gd name="T50" fmla="*/ 0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0 w 160"/>
                  <a:gd name="T79" fmla="*/ 0 h 225"/>
                  <a:gd name="T80" fmla="*/ 0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5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0 w 404"/>
                  <a:gd name="T1" fmla="*/ 0 h 472"/>
                  <a:gd name="T2" fmla="*/ 0 w 404"/>
                  <a:gd name="T3" fmla="*/ 0 h 472"/>
                  <a:gd name="T4" fmla="*/ 0 w 404"/>
                  <a:gd name="T5" fmla="*/ 0 h 472"/>
                  <a:gd name="T6" fmla="*/ 0 w 404"/>
                  <a:gd name="T7" fmla="*/ 0 h 472"/>
                  <a:gd name="T8" fmla="*/ 0 w 404"/>
                  <a:gd name="T9" fmla="*/ 0 h 472"/>
                  <a:gd name="T10" fmla="*/ 0 w 404"/>
                  <a:gd name="T11" fmla="*/ 0 h 472"/>
                  <a:gd name="T12" fmla="*/ 0 w 404"/>
                  <a:gd name="T13" fmla="*/ 1 h 472"/>
                  <a:gd name="T14" fmla="*/ 0 w 404"/>
                  <a:gd name="T15" fmla="*/ 1 h 472"/>
                  <a:gd name="T16" fmla="*/ 0 w 404"/>
                  <a:gd name="T17" fmla="*/ 1 h 472"/>
                  <a:gd name="T18" fmla="*/ 0 w 404"/>
                  <a:gd name="T19" fmla="*/ 1 h 472"/>
                  <a:gd name="T20" fmla="*/ 0 w 404"/>
                  <a:gd name="T21" fmla="*/ 1 h 472"/>
                  <a:gd name="T22" fmla="*/ 0 w 404"/>
                  <a:gd name="T23" fmla="*/ 1 h 472"/>
                  <a:gd name="T24" fmla="*/ 0 w 404"/>
                  <a:gd name="T25" fmla="*/ 1 h 472"/>
                  <a:gd name="T26" fmla="*/ 0 w 404"/>
                  <a:gd name="T27" fmla="*/ 1 h 472"/>
                  <a:gd name="T28" fmla="*/ 0 w 404"/>
                  <a:gd name="T29" fmla="*/ 1 h 472"/>
                  <a:gd name="T30" fmla="*/ 0 w 404"/>
                  <a:gd name="T31" fmla="*/ 1 h 472"/>
                  <a:gd name="T32" fmla="*/ 1 w 404"/>
                  <a:gd name="T33" fmla="*/ 1 h 472"/>
                  <a:gd name="T34" fmla="*/ 1 w 404"/>
                  <a:gd name="T35" fmla="*/ 1 h 472"/>
                  <a:gd name="T36" fmla="*/ 1 w 404"/>
                  <a:gd name="T37" fmla="*/ 1 h 472"/>
                  <a:gd name="T38" fmla="*/ 1 w 404"/>
                  <a:gd name="T39" fmla="*/ 1 h 472"/>
                  <a:gd name="T40" fmla="*/ 1 w 404"/>
                  <a:gd name="T41" fmla="*/ 1 h 472"/>
                  <a:gd name="T42" fmla="*/ 0 w 404"/>
                  <a:gd name="T43" fmla="*/ 1 h 472"/>
                  <a:gd name="T44" fmla="*/ 0 w 404"/>
                  <a:gd name="T45" fmla="*/ 1 h 472"/>
                  <a:gd name="T46" fmla="*/ 0 w 404"/>
                  <a:gd name="T47" fmla="*/ 1 h 472"/>
                  <a:gd name="T48" fmla="*/ 0 w 404"/>
                  <a:gd name="T49" fmla="*/ 1 h 472"/>
                  <a:gd name="T50" fmla="*/ 0 w 404"/>
                  <a:gd name="T51" fmla="*/ 1 h 472"/>
                  <a:gd name="T52" fmla="*/ 0 w 404"/>
                  <a:gd name="T53" fmla="*/ 1 h 472"/>
                  <a:gd name="T54" fmla="*/ 0 w 404"/>
                  <a:gd name="T55" fmla="*/ 1 h 472"/>
                  <a:gd name="T56" fmla="*/ 0 w 404"/>
                  <a:gd name="T57" fmla="*/ 0 h 472"/>
                  <a:gd name="T58" fmla="*/ 0 w 404"/>
                  <a:gd name="T59" fmla="*/ 0 h 472"/>
                  <a:gd name="T60" fmla="*/ 0 w 404"/>
                  <a:gd name="T61" fmla="*/ 0 h 472"/>
                  <a:gd name="T62" fmla="*/ 0 w 404"/>
                  <a:gd name="T63" fmla="*/ 0 h 472"/>
                  <a:gd name="T64" fmla="*/ 0 w 404"/>
                  <a:gd name="T65" fmla="*/ 0 h 472"/>
                  <a:gd name="T66" fmla="*/ 0 w 404"/>
                  <a:gd name="T67" fmla="*/ 0 h 472"/>
                  <a:gd name="T68" fmla="*/ 0 w 404"/>
                  <a:gd name="T69" fmla="*/ 0 h 472"/>
                  <a:gd name="T70" fmla="*/ 0 w 404"/>
                  <a:gd name="T71" fmla="*/ 0 h 472"/>
                  <a:gd name="T72" fmla="*/ 0 w 404"/>
                  <a:gd name="T73" fmla="*/ 0 h 472"/>
                  <a:gd name="T74" fmla="*/ 0 w 404"/>
                  <a:gd name="T75" fmla="*/ 0 h 472"/>
                  <a:gd name="T76" fmla="*/ 0 w 404"/>
                  <a:gd name="T77" fmla="*/ 0 h 472"/>
                  <a:gd name="T78" fmla="*/ 0 w 404"/>
                  <a:gd name="T79" fmla="*/ 0 h 472"/>
                  <a:gd name="T80" fmla="*/ 0 w 404"/>
                  <a:gd name="T81" fmla="*/ 0 h 472"/>
                  <a:gd name="T82" fmla="*/ 0 w 404"/>
                  <a:gd name="T83" fmla="*/ 0 h 472"/>
                  <a:gd name="T84" fmla="*/ 0 w 404"/>
                  <a:gd name="T85" fmla="*/ 0 h 472"/>
                  <a:gd name="T86" fmla="*/ 0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6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0 w 354"/>
                  <a:gd name="T1" fmla="*/ 0 h 315"/>
                  <a:gd name="T2" fmla="*/ 0 w 354"/>
                  <a:gd name="T3" fmla="*/ 0 h 315"/>
                  <a:gd name="T4" fmla="*/ 0 w 354"/>
                  <a:gd name="T5" fmla="*/ 0 h 315"/>
                  <a:gd name="T6" fmla="*/ 0 w 354"/>
                  <a:gd name="T7" fmla="*/ 0 h 315"/>
                  <a:gd name="T8" fmla="*/ 0 w 354"/>
                  <a:gd name="T9" fmla="*/ 0 h 315"/>
                  <a:gd name="T10" fmla="*/ 0 w 354"/>
                  <a:gd name="T11" fmla="*/ 0 h 315"/>
                  <a:gd name="T12" fmla="*/ 0 w 354"/>
                  <a:gd name="T13" fmla="*/ 0 h 315"/>
                  <a:gd name="T14" fmla="*/ 0 w 354"/>
                  <a:gd name="T15" fmla="*/ 0 h 315"/>
                  <a:gd name="T16" fmla="*/ 0 w 354"/>
                  <a:gd name="T17" fmla="*/ 0 h 315"/>
                  <a:gd name="T18" fmla="*/ 0 w 354"/>
                  <a:gd name="T19" fmla="*/ 0 h 315"/>
                  <a:gd name="T20" fmla="*/ 0 w 354"/>
                  <a:gd name="T21" fmla="*/ 0 h 315"/>
                  <a:gd name="T22" fmla="*/ 0 w 354"/>
                  <a:gd name="T23" fmla="*/ 0 h 315"/>
                  <a:gd name="T24" fmla="*/ 0 w 354"/>
                  <a:gd name="T25" fmla="*/ 0 h 315"/>
                  <a:gd name="T26" fmla="*/ 0 w 354"/>
                  <a:gd name="T27" fmla="*/ 0 h 315"/>
                  <a:gd name="T28" fmla="*/ 0 w 354"/>
                  <a:gd name="T29" fmla="*/ 0 h 315"/>
                  <a:gd name="T30" fmla="*/ 0 w 354"/>
                  <a:gd name="T31" fmla="*/ 0 h 315"/>
                  <a:gd name="T32" fmla="*/ 0 w 354"/>
                  <a:gd name="T33" fmla="*/ 0 h 315"/>
                  <a:gd name="T34" fmla="*/ 0 w 354"/>
                  <a:gd name="T35" fmla="*/ 0 h 315"/>
                  <a:gd name="T36" fmla="*/ 0 w 354"/>
                  <a:gd name="T37" fmla="*/ 0 h 315"/>
                  <a:gd name="T38" fmla="*/ 0 w 354"/>
                  <a:gd name="T39" fmla="*/ 0 h 315"/>
                  <a:gd name="T40" fmla="*/ 0 w 354"/>
                  <a:gd name="T41" fmla="*/ 0 h 315"/>
                  <a:gd name="T42" fmla="*/ 0 w 354"/>
                  <a:gd name="T43" fmla="*/ 0 h 315"/>
                  <a:gd name="T44" fmla="*/ 0 w 354"/>
                  <a:gd name="T45" fmla="*/ 0 h 315"/>
                  <a:gd name="T46" fmla="*/ 0 w 354"/>
                  <a:gd name="T47" fmla="*/ 0 h 315"/>
                  <a:gd name="T48" fmla="*/ 0 w 354"/>
                  <a:gd name="T49" fmla="*/ 0 h 315"/>
                  <a:gd name="T50" fmla="*/ 0 w 354"/>
                  <a:gd name="T51" fmla="*/ 0 h 315"/>
                  <a:gd name="T52" fmla="*/ 0 w 354"/>
                  <a:gd name="T53" fmla="*/ 0 h 315"/>
                  <a:gd name="T54" fmla="*/ 0 w 354"/>
                  <a:gd name="T55" fmla="*/ 0 h 315"/>
                  <a:gd name="T56" fmla="*/ 0 w 354"/>
                  <a:gd name="T57" fmla="*/ 0 h 315"/>
                  <a:gd name="T58" fmla="*/ 0 w 354"/>
                  <a:gd name="T59" fmla="*/ 0 h 315"/>
                  <a:gd name="T60" fmla="*/ 0 w 354"/>
                  <a:gd name="T61" fmla="*/ 0 h 315"/>
                  <a:gd name="T62" fmla="*/ 0 w 354"/>
                  <a:gd name="T63" fmla="*/ 0 h 315"/>
                  <a:gd name="T64" fmla="*/ 0 w 354"/>
                  <a:gd name="T65" fmla="*/ 0 h 315"/>
                  <a:gd name="T66" fmla="*/ 0 w 354"/>
                  <a:gd name="T67" fmla="*/ 0 h 315"/>
                  <a:gd name="T68" fmla="*/ 0 w 354"/>
                  <a:gd name="T69" fmla="*/ 0 h 315"/>
                  <a:gd name="T70" fmla="*/ 0 w 354"/>
                  <a:gd name="T71" fmla="*/ 0 h 315"/>
                  <a:gd name="T72" fmla="*/ 0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0 w 354"/>
                  <a:gd name="T103" fmla="*/ 0 h 315"/>
                  <a:gd name="T104" fmla="*/ 0 w 354"/>
                  <a:gd name="T105" fmla="*/ 0 h 315"/>
                  <a:gd name="T106" fmla="*/ 0 w 354"/>
                  <a:gd name="T107" fmla="*/ 0 h 315"/>
                  <a:gd name="T108" fmla="*/ 0 w 354"/>
                  <a:gd name="T109" fmla="*/ 0 h 315"/>
                  <a:gd name="T110" fmla="*/ 0 w 354"/>
                  <a:gd name="T111" fmla="*/ 0 h 315"/>
                  <a:gd name="T112" fmla="*/ 0 w 354"/>
                  <a:gd name="T113" fmla="*/ 0 h 315"/>
                  <a:gd name="T114" fmla="*/ 0 w 354"/>
                  <a:gd name="T115" fmla="*/ 0 h 315"/>
                  <a:gd name="T116" fmla="*/ 0 w 354"/>
                  <a:gd name="T117" fmla="*/ 0 h 315"/>
                  <a:gd name="T118" fmla="*/ 0 w 354"/>
                  <a:gd name="T119" fmla="*/ 0 h 315"/>
                  <a:gd name="T120" fmla="*/ 0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7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0 h 297"/>
                  <a:gd name="T2" fmla="*/ 0 w 143"/>
                  <a:gd name="T3" fmla="*/ 0 h 297"/>
                  <a:gd name="T4" fmla="*/ 0 w 143"/>
                  <a:gd name="T5" fmla="*/ 0 h 297"/>
                  <a:gd name="T6" fmla="*/ 0 w 143"/>
                  <a:gd name="T7" fmla="*/ 0 h 297"/>
                  <a:gd name="T8" fmla="*/ 0 w 143"/>
                  <a:gd name="T9" fmla="*/ 0 h 297"/>
                  <a:gd name="T10" fmla="*/ 0 w 143"/>
                  <a:gd name="T11" fmla="*/ 0 h 297"/>
                  <a:gd name="T12" fmla="*/ 0 w 143"/>
                  <a:gd name="T13" fmla="*/ 0 h 297"/>
                  <a:gd name="T14" fmla="*/ 0 w 143"/>
                  <a:gd name="T15" fmla="*/ 0 h 297"/>
                  <a:gd name="T16" fmla="*/ 0 w 143"/>
                  <a:gd name="T17" fmla="*/ 0 h 297"/>
                  <a:gd name="T18" fmla="*/ 0 w 143"/>
                  <a:gd name="T19" fmla="*/ 0 h 297"/>
                  <a:gd name="T20" fmla="*/ 0 w 143"/>
                  <a:gd name="T21" fmla="*/ 0 h 297"/>
                  <a:gd name="T22" fmla="*/ 0 w 143"/>
                  <a:gd name="T23" fmla="*/ 0 h 297"/>
                  <a:gd name="T24" fmla="*/ 0 w 143"/>
                  <a:gd name="T25" fmla="*/ 0 h 297"/>
                  <a:gd name="T26" fmla="*/ 0 w 143"/>
                  <a:gd name="T27" fmla="*/ 0 h 297"/>
                  <a:gd name="T28" fmla="*/ 0 w 143"/>
                  <a:gd name="T29" fmla="*/ 0 h 297"/>
                  <a:gd name="T30" fmla="*/ 0 w 143"/>
                  <a:gd name="T31" fmla="*/ 0 h 297"/>
                  <a:gd name="T32" fmla="*/ 0 w 143"/>
                  <a:gd name="T33" fmla="*/ 0 h 297"/>
                  <a:gd name="T34" fmla="*/ 0 w 143"/>
                  <a:gd name="T35" fmla="*/ 0 h 297"/>
                  <a:gd name="T36" fmla="*/ 0 w 143"/>
                  <a:gd name="T37" fmla="*/ 0 h 297"/>
                  <a:gd name="T38" fmla="*/ 0 w 143"/>
                  <a:gd name="T39" fmla="*/ 0 h 297"/>
                  <a:gd name="T40" fmla="*/ 0 w 143"/>
                  <a:gd name="T41" fmla="*/ 0 h 297"/>
                  <a:gd name="T42" fmla="*/ 0 w 143"/>
                  <a:gd name="T43" fmla="*/ 0 h 297"/>
                  <a:gd name="T44" fmla="*/ 0 w 143"/>
                  <a:gd name="T45" fmla="*/ 0 h 297"/>
                  <a:gd name="T46" fmla="*/ 0 w 143"/>
                  <a:gd name="T47" fmla="*/ 0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0 w 143"/>
                  <a:gd name="T63" fmla="*/ 0 h 297"/>
                  <a:gd name="T64" fmla="*/ 0 w 143"/>
                  <a:gd name="T65" fmla="*/ 0 h 297"/>
                  <a:gd name="T66" fmla="*/ 0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0 h 297"/>
                  <a:gd name="T80" fmla="*/ 0 w 143"/>
                  <a:gd name="T81" fmla="*/ 0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8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0 w 309"/>
                  <a:gd name="T1" fmla="*/ 0 h 388"/>
                  <a:gd name="T2" fmla="*/ 0 w 309"/>
                  <a:gd name="T3" fmla="*/ 0 h 388"/>
                  <a:gd name="T4" fmla="*/ 0 w 309"/>
                  <a:gd name="T5" fmla="*/ 0 h 388"/>
                  <a:gd name="T6" fmla="*/ 0 w 309"/>
                  <a:gd name="T7" fmla="*/ 0 h 388"/>
                  <a:gd name="T8" fmla="*/ 0 w 309"/>
                  <a:gd name="T9" fmla="*/ 0 h 388"/>
                  <a:gd name="T10" fmla="*/ 0 w 309"/>
                  <a:gd name="T11" fmla="*/ 0 h 388"/>
                  <a:gd name="T12" fmla="*/ 0 w 309"/>
                  <a:gd name="T13" fmla="*/ 0 h 388"/>
                  <a:gd name="T14" fmla="*/ 0 w 309"/>
                  <a:gd name="T15" fmla="*/ 0 h 388"/>
                  <a:gd name="T16" fmla="*/ 0 w 309"/>
                  <a:gd name="T17" fmla="*/ 0 h 388"/>
                  <a:gd name="T18" fmla="*/ 0 w 309"/>
                  <a:gd name="T19" fmla="*/ 0 h 388"/>
                  <a:gd name="T20" fmla="*/ 0 w 309"/>
                  <a:gd name="T21" fmla="*/ 1 h 388"/>
                  <a:gd name="T22" fmla="*/ 0 w 309"/>
                  <a:gd name="T23" fmla="*/ 1 h 388"/>
                  <a:gd name="T24" fmla="*/ 0 w 309"/>
                  <a:gd name="T25" fmla="*/ 1 h 388"/>
                  <a:gd name="T26" fmla="*/ 0 w 309"/>
                  <a:gd name="T27" fmla="*/ 1 h 388"/>
                  <a:gd name="T28" fmla="*/ 0 w 309"/>
                  <a:gd name="T29" fmla="*/ 1 h 388"/>
                  <a:gd name="T30" fmla="*/ 0 w 309"/>
                  <a:gd name="T31" fmla="*/ 0 h 388"/>
                  <a:gd name="T32" fmla="*/ 0 w 309"/>
                  <a:gd name="T33" fmla="*/ 0 h 388"/>
                  <a:gd name="T34" fmla="*/ 0 w 309"/>
                  <a:gd name="T35" fmla="*/ 0 h 388"/>
                  <a:gd name="T36" fmla="*/ 0 w 309"/>
                  <a:gd name="T37" fmla="*/ 0 h 388"/>
                  <a:gd name="T38" fmla="*/ 0 w 309"/>
                  <a:gd name="T39" fmla="*/ 0 h 388"/>
                  <a:gd name="T40" fmla="*/ 0 w 309"/>
                  <a:gd name="T41" fmla="*/ 0 h 388"/>
                  <a:gd name="T42" fmla="*/ 0 w 309"/>
                  <a:gd name="T43" fmla="*/ 0 h 388"/>
                  <a:gd name="T44" fmla="*/ 0 w 309"/>
                  <a:gd name="T45" fmla="*/ 0 h 388"/>
                  <a:gd name="T46" fmla="*/ 0 w 309"/>
                  <a:gd name="T47" fmla="*/ 0 h 388"/>
                  <a:gd name="T48" fmla="*/ 0 w 309"/>
                  <a:gd name="T49" fmla="*/ 0 h 388"/>
                  <a:gd name="T50" fmla="*/ 0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0 w 309"/>
                  <a:gd name="T69" fmla="*/ 0 h 388"/>
                  <a:gd name="T70" fmla="*/ 0 w 309"/>
                  <a:gd name="T71" fmla="*/ 0 h 388"/>
                  <a:gd name="T72" fmla="*/ 0 w 309"/>
                  <a:gd name="T73" fmla="*/ 0 h 388"/>
                  <a:gd name="T74" fmla="*/ 0 w 309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19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0 w 406"/>
                  <a:gd name="T1" fmla="*/ 0 h 292"/>
                  <a:gd name="T2" fmla="*/ 0 w 406"/>
                  <a:gd name="T3" fmla="*/ 0 h 292"/>
                  <a:gd name="T4" fmla="*/ 1 w 406"/>
                  <a:gd name="T5" fmla="*/ 0 h 292"/>
                  <a:gd name="T6" fmla="*/ 1 w 406"/>
                  <a:gd name="T7" fmla="*/ 0 h 292"/>
                  <a:gd name="T8" fmla="*/ 1 w 406"/>
                  <a:gd name="T9" fmla="*/ 0 h 292"/>
                  <a:gd name="T10" fmla="*/ 1 w 406"/>
                  <a:gd name="T11" fmla="*/ 0 h 292"/>
                  <a:gd name="T12" fmla="*/ 1 w 406"/>
                  <a:gd name="T13" fmla="*/ 0 h 292"/>
                  <a:gd name="T14" fmla="*/ 1 w 406"/>
                  <a:gd name="T15" fmla="*/ 0 h 292"/>
                  <a:gd name="T16" fmla="*/ 0 w 406"/>
                  <a:gd name="T17" fmla="*/ 0 h 292"/>
                  <a:gd name="T18" fmla="*/ 0 w 406"/>
                  <a:gd name="T19" fmla="*/ 0 h 292"/>
                  <a:gd name="T20" fmla="*/ 0 w 406"/>
                  <a:gd name="T21" fmla="*/ 0 h 292"/>
                  <a:gd name="T22" fmla="*/ 0 w 406"/>
                  <a:gd name="T23" fmla="*/ 0 h 292"/>
                  <a:gd name="T24" fmla="*/ 0 w 406"/>
                  <a:gd name="T25" fmla="*/ 0 h 292"/>
                  <a:gd name="T26" fmla="*/ 0 w 406"/>
                  <a:gd name="T27" fmla="*/ 0 h 292"/>
                  <a:gd name="T28" fmla="*/ 0 w 406"/>
                  <a:gd name="T29" fmla="*/ 0 h 292"/>
                  <a:gd name="T30" fmla="*/ 0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0 h 292"/>
                  <a:gd name="T38" fmla="*/ 0 w 406"/>
                  <a:gd name="T39" fmla="*/ 0 h 292"/>
                  <a:gd name="T40" fmla="*/ 0 w 406"/>
                  <a:gd name="T41" fmla="*/ 0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0 w 406"/>
                  <a:gd name="T49" fmla="*/ 0 h 292"/>
                  <a:gd name="T50" fmla="*/ 0 w 406"/>
                  <a:gd name="T51" fmla="*/ 0 h 292"/>
                  <a:gd name="T52" fmla="*/ 0 w 406"/>
                  <a:gd name="T53" fmla="*/ 0 h 292"/>
                  <a:gd name="T54" fmla="*/ 0 w 406"/>
                  <a:gd name="T55" fmla="*/ 0 h 292"/>
                  <a:gd name="T56" fmla="*/ 0 w 406"/>
                  <a:gd name="T57" fmla="*/ 0 h 292"/>
                  <a:gd name="T58" fmla="*/ 0 w 406"/>
                  <a:gd name="T59" fmla="*/ 0 h 292"/>
                  <a:gd name="T60" fmla="*/ 0 w 406"/>
                  <a:gd name="T61" fmla="*/ 0 h 292"/>
                  <a:gd name="T62" fmla="*/ 0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0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0 h 960"/>
                  <a:gd name="T2" fmla="*/ 0 w 439"/>
                  <a:gd name="T3" fmla="*/ 0 h 960"/>
                  <a:gd name="T4" fmla="*/ 0 w 439"/>
                  <a:gd name="T5" fmla="*/ 1 h 960"/>
                  <a:gd name="T6" fmla="*/ 0 w 439"/>
                  <a:gd name="T7" fmla="*/ 1 h 960"/>
                  <a:gd name="T8" fmla="*/ 0 w 439"/>
                  <a:gd name="T9" fmla="*/ 1 h 960"/>
                  <a:gd name="T10" fmla="*/ 0 w 439"/>
                  <a:gd name="T11" fmla="*/ 1 h 960"/>
                  <a:gd name="T12" fmla="*/ 0 w 439"/>
                  <a:gd name="T13" fmla="*/ 1 h 960"/>
                  <a:gd name="T14" fmla="*/ 0 w 439"/>
                  <a:gd name="T15" fmla="*/ 1 h 960"/>
                  <a:gd name="T16" fmla="*/ 0 w 439"/>
                  <a:gd name="T17" fmla="*/ 1 h 960"/>
                  <a:gd name="T18" fmla="*/ 1 w 439"/>
                  <a:gd name="T19" fmla="*/ 1 h 960"/>
                  <a:gd name="T20" fmla="*/ 1 w 439"/>
                  <a:gd name="T21" fmla="*/ 1 h 960"/>
                  <a:gd name="T22" fmla="*/ 1 w 439"/>
                  <a:gd name="T23" fmla="*/ 1 h 960"/>
                  <a:gd name="T24" fmla="*/ 1 w 439"/>
                  <a:gd name="T25" fmla="*/ 1 h 960"/>
                  <a:gd name="T26" fmla="*/ 1 w 439"/>
                  <a:gd name="T27" fmla="*/ 1 h 960"/>
                  <a:gd name="T28" fmla="*/ 1 w 439"/>
                  <a:gd name="T29" fmla="*/ 1 h 960"/>
                  <a:gd name="T30" fmla="*/ 1 w 439"/>
                  <a:gd name="T31" fmla="*/ 1 h 960"/>
                  <a:gd name="T32" fmla="*/ 1 w 439"/>
                  <a:gd name="T33" fmla="*/ 1 h 960"/>
                  <a:gd name="T34" fmla="*/ 1 w 439"/>
                  <a:gd name="T35" fmla="*/ 1 h 960"/>
                  <a:gd name="T36" fmla="*/ 0 w 439"/>
                  <a:gd name="T37" fmla="*/ 1 h 960"/>
                  <a:gd name="T38" fmla="*/ 0 w 439"/>
                  <a:gd name="T39" fmla="*/ 1 h 960"/>
                  <a:gd name="T40" fmla="*/ 0 w 439"/>
                  <a:gd name="T41" fmla="*/ 1 h 960"/>
                  <a:gd name="T42" fmla="*/ 0 w 439"/>
                  <a:gd name="T43" fmla="*/ 1 h 960"/>
                  <a:gd name="T44" fmla="*/ 0 w 439"/>
                  <a:gd name="T45" fmla="*/ 1 h 960"/>
                  <a:gd name="T46" fmla="*/ 0 w 439"/>
                  <a:gd name="T47" fmla="*/ 0 h 960"/>
                  <a:gd name="T48" fmla="*/ 0 w 439"/>
                  <a:gd name="T49" fmla="*/ 0 h 960"/>
                  <a:gd name="T50" fmla="*/ 0 w 439"/>
                  <a:gd name="T51" fmla="*/ 0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0 h 960"/>
                  <a:gd name="T66" fmla="*/ 0 w 439"/>
                  <a:gd name="T67" fmla="*/ 0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1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0 h 198"/>
                  <a:gd name="T2" fmla="*/ 0 w 382"/>
                  <a:gd name="T3" fmla="*/ 0 h 198"/>
                  <a:gd name="T4" fmla="*/ 0 w 382"/>
                  <a:gd name="T5" fmla="*/ 0 h 198"/>
                  <a:gd name="T6" fmla="*/ 0 w 382"/>
                  <a:gd name="T7" fmla="*/ 0 h 198"/>
                  <a:gd name="T8" fmla="*/ 0 w 382"/>
                  <a:gd name="T9" fmla="*/ 0 h 198"/>
                  <a:gd name="T10" fmla="*/ 0 w 382"/>
                  <a:gd name="T11" fmla="*/ 0 h 198"/>
                  <a:gd name="T12" fmla="*/ 0 w 382"/>
                  <a:gd name="T13" fmla="*/ 0 h 198"/>
                  <a:gd name="T14" fmla="*/ 0 w 382"/>
                  <a:gd name="T15" fmla="*/ 0 h 198"/>
                  <a:gd name="T16" fmla="*/ 0 w 382"/>
                  <a:gd name="T17" fmla="*/ 0 h 198"/>
                  <a:gd name="T18" fmla="*/ 0 w 382"/>
                  <a:gd name="T19" fmla="*/ 0 h 198"/>
                  <a:gd name="T20" fmla="*/ 0 w 382"/>
                  <a:gd name="T21" fmla="*/ 0 h 198"/>
                  <a:gd name="T22" fmla="*/ 0 w 382"/>
                  <a:gd name="T23" fmla="*/ 0 h 198"/>
                  <a:gd name="T24" fmla="*/ 0 w 382"/>
                  <a:gd name="T25" fmla="*/ 0 h 198"/>
                  <a:gd name="T26" fmla="*/ 0 w 382"/>
                  <a:gd name="T27" fmla="*/ 0 h 198"/>
                  <a:gd name="T28" fmla="*/ 0 w 382"/>
                  <a:gd name="T29" fmla="*/ 0 h 198"/>
                  <a:gd name="T30" fmla="*/ 0 w 382"/>
                  <a:gd name="T31" fmla="*/ 0 h 198"/>
                  <a:gd name="T32" fmla="*/ 0 w 382"/>
                  <a:gd name="T33" fmla="*/ 0 h 198"/>
                  <a:gd name="T34" fmla="*/ 0 w 382"/>
                  <a:gd name="T35" fmla="*/ 0 h 198"/>
                  <a:gd name="T36" fmla="*/ 0 w 382"/>
                  <a:gd name="T37" fmla="*/ 0 h 198"/>
                  <a:gd name="T38" fmla="*/ 0 w 382"/>
                  <a:gd name="T39" fmla="*/ 0 h 198"/>
                  <a:gd name="T40" fmla="*/ 1 w 382"/>
                  <a:gd name="T41" fmla="*/ 0 h 198"/>
                  <a:gd name="T42" fmla="*/ 1 w 382"/>
                  <a:gd name="T43" fmla="*/ 0 h 198"/>
                  <a:gd name="T44" fmla="*/ 1 w 382"/>
                  <a:gd name="T45" fmla="*/ 0 h 198"/>
                  <a:gd name="T46" fmla="*/ 1 w 382"/>
                  <a:gd name="T47" fmla="*/ 0 h 198"/>
                  <a:gd name="T48" fmla="*/ 1 w 382"/>
                  <a:gd name="T49" fmla="*/ 0 h 198"/>
                  <a:gd name="T50" fmla="*/ 1 w 382"/>
                  <a:gd name="T51" fmla="*/ 0 h 198"/>
                  <a:gd name="T52" fmla="*/ 1 w 382"/>
                  <a:gd name="T53" fmla="*/ 0 h 198"/>
                  <a:gd name="T54" fmla="*/ 1 w 382"/>
                  <a:gd name="T55" fmla="*/ 0 h 198"/>
                  <a:gd name="T56" fmla="*/ 0 w 382"/>
                  <a:gd name="T57" fmla="*/ 0 h 198"/>
                  <a:gd name="T58" fmla="*/ 0 w 382"/>
                  <a:gd name="T59" fmla="*/ 0 h 198"/>
                  <a:gd name="T60" fmla="*/ 0 w 382"/>
                  <a:gd name="T61" fmla="*/ 0 h 198"/>
                  <a:gd name="T62" fmla="*/ 0 w 382"/>
                  <a:gd name="T63" fmla="*/ 0 h 198"/>
                  <a:gd name="T64" fmla="*/ 0 w 382"/>
                  <a:gd name="T65" fmla="*/ 0 h 198"/>
                  <a:gd name="T66" fmla="*/ 0 w 382"/>
                  <a:gd name="T67" fmla="*/ 0 h 198"/>
                  <a:gd name="T68" fmla="*/ 0 w 382"/>
                  <a:gd name="T69" fmla="*/ 0 h 198"/>
                  <a:gd name="T70" fmla="*/ 0 w 382"/>
                  <a:gd name="T71" fmla="*/ 0 h 198"/>
                  <a:gd name="T72" fmla="*/ 0 w 382"/>
                  <a:gd name="T73" fmla="*/ 0 h 198"/>
                  <a:gd name="T74" fmla="*/ 0 w 382"/>
                  <a:gd name="T75" fmla="*/ 0 h 198"/>
                  <a:gd name="T76" fmla="*/ 0 w 382"/>
                  <a:gd name="T77" fmla="*/ 0 h 198"/>
                  <a:gd name="T78" fmla="*/ 0 w 382"/>
                  <a:gd name="T79" fmla="*/ 0 h 198"/>
                  <a:gd name="T80" fmla="*/ 0 w 382"/>
                  <a:gd name="T81" fmla="*/ 0 h 198"/>
                  <a:gd name="T82" fmla="*/ 0 w 382"/>
                  <a:gd name="T83" fmla="*/ 0 h 198"/>
                  <a:gd name="T84" fmla="*/ 0 w 382"/>
                  <a:gd name="T85" fmla="*/ 0 h 198"/>
                  <a:gd name="T86" fmla="*/ 0 w 382"/>
                  <a:gd name="T87" fmla="*/ 0 h 198"/>
                  <a:gd name="T88" fmla="*/ 0 w 382"/>
                  <a:gd name="T89" fmla="*/ 0 h 198"/>
                  <a:gd name="T90" fmla="*/ 0 w 382"/>
                  <a:gd name="T91" fmla="*/ 0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2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0 h 240"/>
                  <a:gd name="T20" fmla="*/ 0 w 229"/>
                  <a:gd name="T21" fmla="*/ 0 h 240"/>
                  <a:gd name="T22" fmla="*/ 0 w 229"/>
                  <a:gd name="T23" fmla="*/ 0 h 240"/>
                  <a:gd name="T24" fmla="*/ 0 w 229"/>
                  <a:gd name="T25" fmla="*/ 0 h 240"/>
                  <a:gd name="T26" fmla="*/ 0 w 229"/>
                  <a:gd name="T27" fmla="*/ 0 h 240"/>
                  <a:gd name="T28" fmla="*/ 0 w 229"/>
                  <a:gd name="T29" fmla="*/ 0 h 240"/>
                  <a:gd name="T30" fmla="*/ 0 w 229"/>
                  <a:gd name="T31" fmla="*/ 0 h 240"/>
                  <a:gd name="T32" fmla="*/ 0 w 229"/>
                  <a:gd name="T33" fmla="*/ 0 h 240"/>
                  <a:gd name="T34" fmla="*/ 0 w 229"/>
                  <a:gd name="T35" fmla="*/ 0 h 240"/>
                  <a:gd name="T36" fmla="*/ 0 w 229"/>
                  <a:gd name="T37" fmla="*/ 0 h 240"/>
                  <a:gd name="T38" fmla="*/ 0 w 229"/>
                  <a:gd name="T39" fmla="*/ 0 h 240"/>
                  <a:gd name="T40" fmla="*/ 0 w 229"/>
                  <a:gd name="T41" fmla="*/ 0 h 240"/>
                  <a:gd name="T42" fmla="*/ 0 w 229"/>
                  <a:gd name="T43" fmla="*/ 0 h 240"/>
                  <a:gd name="T44" fmla="*/ 0 w 229"/>
                  <a:gd name="T45" fmla="*/ 0 h 240"/>
                  <a:gd name="T46" fmla="*/ 0 w 229"/>
                  <a:gd name="T47" fmla="*/ 0 h 240"/>
                  <a:gd name="T48" fmla="*/ 0 w 229"/>
                  <a:gd name="T49" fmla="*/ 0 h 240"/>
                  <a:gd name="T50" fmla="*/ 0 w 229"/>
                  <a:gd name="T51" fmla="*/ 0 h 240"/>
                  <a:gd name="T52" fmla="*/ 0 w 229"/>
                  <a:gd name="T53" fmla="*/ 0 h 240"/>
                  <a:gd name="T54" fmla="*/ 0 w 229"/>
                  <a:gd name="T55" fmla="*/ 0 h 240"/>
                  <a:gd name="T56" fmla="*/ 0 w 229"/>
                  <a:gd name="T57" fmla="*/ 0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0 w 229"/>
                  <a:gd name="T73" fmla="*/ 0 h 240"/>
                  <a:gd name="T74" fmla="*/ 0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3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0 h 270"/>
                  <a:gd name="T12" fmla="*/ 0 w 281"/>
                  <a:gd name="T13" fmla="*/ 0 h 270"/>
                  <a:gd name="T14" fmla="*/ 0 w 281"/>
                  <a:gd name="T15" fmla="*/ 0 h 270"/>
                  <a:gd name="T16" fmla="*/ 0 w 281"/>
                  <a:gd name="T17" fmla="*/ 0 h 270"/>
                  <a:gd name="T18" fmla="*/ 0 w 281"/>
                  <a:gd name="T19" fmla="*/ 0 h 270"/>
                  <a:gd name="T20" fmla="*/ 0 w 281"/>
                  <a:gd name="T21" fmla="*/ 0 h 270"/>
                  <a:gd name="T22" fmla="*/ 0 w 281"/>
                  <a:gd name="T23" fmla="*/ 0 h 270"/>
                  <a:gd name="T24" fmla="*/ 0 w 281"/>
                  <a:gd name="T25" fmla="*/ 0 h 270"/>
                  <a:gd name="T26" fmla="*/ 0 w 281"/>
                  <a:gd name="T27" fmla="*/ 0 h 270"/>
                  <a:gd name="T28" fmla="*/ 0 w 281"/>
                  <a:gd name="T29" fmla="*/ 0 h 270"/>
                  <a:gd name="T30" fmla="*/ 0 w 281"/>
                  <a:gd name="T31" fmla="*/ 0 h 270"/>
                  <a:gd name="T32" fmla="*/ 0 w 281"/>
                  <a:gd name="T33" fmla="*/ 0 h 270"/>
                  <a:gd name="T34" fmla="*/ 0 w 281"/>
                  <a:gd name="T35" fmla="*/ 0 h 270"/>
                  <a:gd name="T36" fmla="*/ 0 w 281"/>
                  <a:gd name="T37" fmla="*/ 0 h 270"/>
                  <a:gd name="T38" fmla="*/ 0 w 281"/>
                  <a:gd name="T39" fmla="*/ 0 h 270"/>
                  <a:gd name="T40" fmla="*/ 0 w 281"/>
                  <a:gd name="T41" fmla="*/ 0 h 270"/>
                  <a:gd name="T42" fmla="*/ 0 w 281"/>
                  <a:gd name="T43" fmla="*/ 0 h 270"/>
                  <a:gd name="T44" fmla="*/ 0 w 281"/>
                  <a:gd name="T45" fmla="*/ 0 h 270"/>
                  <a:gd name="T46" fmla="*/ 0 w 281"/>
                  <a:gd name="T47" fmla="*/ 0 h 270"/>
                  <a:gd name="T48" fmla="*/ 0 w 281"/>
                  <a:gd name="T49" fmla="*/ 0 h 270"/>
                  <a:gd name="T50" fmla="*/ 0 w 281"/>
                  <a:gd name="T51" fmla="*/ 0 h 270"/>
                  <a:gd name="T52" fmla="*/ 0 w 281"/>
                  <a:gd name="T53" fmla="*/ 0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4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5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6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7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8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29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0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1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2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3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4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5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6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7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8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39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0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1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2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3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4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5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0 h 845"/>
                  <a:gd name="T2" fmla="*/ 0 w 366"/>
                  <a:gd name="T3" fmla="*/ 0 h 845"/>
                  <a:gd name="T4" fmla="*/ 0 w 366"/>
                  <a:gd name="T5" fmla="*/ 0 h 845"/>
                  <a:gd name="T6" fmla="*/ 0 w 366"/>
                  <a:gd name="T7" fmla="*/ 1 h 845"/>
                  <a:gd name="T8" fmla="*/ 0 w 366"/>
                  <a:gd name="T9" fmla="*/ 1 h 845"/>
                  <a:gd name="T10" fmla="*/ 0 w 366"/>
                  <a:gd name="T11" fmla="*/ 1 h 845"/>
                  <a:gd name="T12" fmla="*/ 0 w 366"/>
                  <a:gd name="T13" fmla="*/ 1 h 845"/>
                  <a:gd name="T14" fmla="*/ 0 w 366"/>
                  <a:gd name="T15" fmla="*/ 1 h 845"/>
                  <a:gd name="T16" fmla="*/ 0 w 366"/>
                  <a:gd name="T17" fmla="*/ 1 h 845"/>
                  <a:gd name="T18" fmla="*/ 0 w 366"/>
                  <a:gd name="T19" fmla="*/ 1 h 845"/>
                  <a:gd name="T20" fmla="*/ 0 w 366"/>
                  <a:gd name="T21" fmla="*/ 1 h 845"/>
                  <a:gd name="T22" fmla="*/ 0 w 366"/>
                  <a:gd name="T23" fmla="*/ 1 h 845"/>
                  <a:gd name="T24" fmla="*/ 1 w 366"/>
                  <a:gd name="T25" fmla="*/ 1 h 845"/>
                  <a:gd name="T26" fmla="*/ 0 w 366"/>
                  <a:gd name="T27" fmla="*/ 1 h 845"/>
                  <a:gd name="T28" fmla="*/ 0 w 366"/>
                  <a:gd name="T29" fmla="*/ 1 h 845"/>
                  <a:gd name="T30" fmla="*/ 0 w 366"/>
                  <a:gd name="T31" fmla="*/ 1 h 845"/>
                  <a:gd name="T32" fmla="*/ 0 w 366"/>
                  <a:gd name="T33" fmla="*/ 1 h 845"/>
                  <a:gd name="T34" fmla="*/ 0 w 366"/>
                  <a:gd name="T35" fmla="*/ 1 h 845"/>
                  <a:gd name="T36" fmla="*/ 0 w 366"/>
                  <a:gd name="T37" fmla="*/ 1 h 845"/>
                  <a:gd name="T38" fmla="*/ 0 w 366"/>
                  <a:gd name="T39" fmla="*/ 1 h 845"/>
                  <a:gd name="T40" fmla="*/ 0 w 366"/>
                  <a:gd name="T41" fmla="*/ 1 h 845"/>
                  <a:gd name="T42" fmla="*/ 0 w 366"/>
                  <a:gd name="T43" fmla="*/ 1 h 845"/>
                  <a:gd name="T44" fmla="*/ 0 w 366"/>
                  <a:gd name="T45" fmla="*/ 1 h 845"/>
                  <a:gd name="T46" fmla="*/ 0 w 366"/>
                  <a:gd name="T47" fmla="*/ 0 h 845"/>
                  <a:gd name="T48" fmla="*/ 0 w 366"/>
                  <a:gd name="T49" fmla="*/ 0 h 845"/>
                  <a:gd name="T50" fmla="*/ 0 w 366"/>
                  <a:gd name="T51" fmla="*/ 0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6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7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8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0 w 142"/>
                  <a:gd name="T1" fmla="*/ 0 h 36"/>
                  <a:gd name="T2" fmla="*/ 0 w 142"/>
                  <a:gd name="T3" fmla="*/ 0 h 36"/>
                  <a:gd name="T4" fmla="*/ 0 w 142"/>
                  <a:gd name="T5" fmla="*/ 0 h 36"/>
                  <a:gd name="T6" fmla="*/ 0 w 142"/>
                  <a:gd name="T7" fmla="*/ 0 h 36"/>
                  <a:gd name="T8" fmla="*/ 0 w 142"/>
                  <a:gd name="T9" fmla="*/ 0 h 36"/>
                  <a:gd name="T10" fmla="*/ 0 w 142"/>
                  <a:gd name="T11" fmla="*/ 0 h 36"/>
                  <a:gd name="T12" fmla="*/ 0 w 142"/>
                  <a:gd name="T13" fmla="*/ 0 h 36"/>
                  <a:gd name="T14" fmla="*/ 0 w 142"/>
                  <a:gd name="T15" fmla="*/ 0 h 36"/>
                  <a:gd name="T16" fmla="*/ 0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0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49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0 h 601"/>
                  <a:gd name="T2" fmla="*/ 0 w 351"/>
                  <a:gd name="T3" fmla="*/ 0 h 601"/>
                  <a:gd name="T4" fmla="*/ 0 w 351"/>
                  <a:gd name="T5" fmla="*/ 1 h 601"/>
                  <a:gd name="T6" fmla="*/ 0 w 351"/>
                  <a:gd name="T7" fmla="*/ 1 h 601"/>
                  <a:gd name="T8" fmla="*/ 0 w 351"/>
                  <a:gd name="T9" fmla="*/ 1 h 601"/>
                  <a:gd name="T10" fmla="*/ 0 w 351"/>
                  <a:gd name="T11" fmla="*/ 1 h 601"/>
                  <a:gd name="T12" fmla="*/ 0 w 351"/>
                  <a:gd name="T13" fmla="*/ 1 h 601"/>
                  <a:gd name="T14" fmla="*/ 0 w 351"/>
                  <a:gd name="T15" fmla="*/ 1 h 601"/>
                  <a:gd name="T16" fmla="*/ 0 w 351"/>
                  <a:gd name="T17" fmla="*/ 1 h 601"/>
                  <a:gd name="T18" fmla="*/ 0 w 351"/>
                  <a:gd name="T19" fmla="*/ 1 h 601"/>
                  <a:gd name="T20" fmla="*/ 0 w 351"/>
                  <a:gd name="T21" fmla="*/ 1 h 601"/>
                  <a:gd name="T22" fmla="*/ 0 w 351"/>
                  <a:gd name="T23" fmla="*/ 1 h 601"/>
                  <a:gd name="T24" fmla="*/ 0 w 351"/>
                  <a:gd name="T25" fmla="*/ 1 h 601"/>
                  <a:gd name="T26" fmla="*/ 0 w 351"/>
                  <a:gd name="T27" fmla="*/ 1 h 601"/>
                  <a:gd name="T28" fmla="*/ 0 w 351"/>
                  <a:gd name="T29" fmla="*/ 1 h 601"/>
                  <a:gd name="T30" fmla="*/ 0 w 351"/>
                  <a:gd name="T31" fmla="*/ 1 h 601"/>
                  <a:gd name="T32" fmla="*/ 0 w 351"/>
                  <a:gd name="T33" fmla="*/ 1 h 601"/>
                  <a:gd name="T34" fmla="*/ 0 w 351"/>
                  <a:gd name="T35" fmla="*/ 1 h 601"/>
                  <a:gd name="T36" fmla="*/ 0 w 351"/>
                  <a:gd name="T37" fmla="*/ 1 h 601"/>
                  <a:gd name="T38" fmla="*/ 0 w 351"/>
                  <a:gd name="T39" fmla="*/ 1 h 601"/>
                  <a:gd name="T40" fmla="*/ 0 w 351"/>
                  <a:gd name="T41" fmla="*/ 1 h 601"/>
                  <a:gd name="T42" fmla="*/ 0 w 351"/>
                  <a:gd name="T43" fmla="*/ 1 h 601"/>
                  <a:gd name="T44" fmla="*/ 0 w 351"/>
                  <a:gd name="T45" fmla="*/ 0 h 601"/>
                  <a:gd name="T46" fmla="*/ 0 w 351"/>
                  <a:gd name="T47" fmla="*/ 0 h 601"/>
                  <a:gd name="T48" fmla="*/ 0 w 351"/>
                  <a:gd name="T49" fmla="*/ 0 h 601"/>
                  <a:gd name="T50" fmla="*/ 0 w 351"/>
                  <a:gd name="T51" fmla="*/ 0 h 601"/>
                  <a:gd name="T52" fmla="*/ 0 w 351"/>
                  <a:gd name="T53" fmla="*/ 0 h 601"/>
                  <a:gd name="T54" fmla="*/ 0 w 351"/>
                  <a:gd name="T55" fmla="*/ 0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0 h 601"/>
                  <a:gd name="T74" fmla="*/ 0 w 351"/>
                  <a:gd name="T75" fmla="*/ 0 h 601"/>
                  <a:gd name="T76" fmla="*/ 0 w 351"/>
                  <a:gd name="T77" fmla="*/ 0 h 601"/>
                  <a:gd name="T78" fmla="*/ 0 w 351"/>
                  <a:gd name="T79" fmla="*/ 0 h 601"/>
                  <a:gd name="T80" fmla="*/ 0 w 351"/>
                  <a:gd name="T81" fmla="*/ 0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0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0 w 2164"/>
                  <a:gd name="T1" fmla="*/ 0 h 1979"/>
                  <a:gd name="T2" fmla="*/ 0 w 2164"/>
                  <a:gd name="T3" fmla="*/ 0 h 1979"/>
                  <a:gd name="T4" fmla="*/ 0 w 2164"/>
                  <a:gd name="T5" fmla="*/ 0 h 1979"/>
                  <a:gd name="T6" fmla="*/ 0 w 2164"/>
                  <a:gd name="T7" fmla="*/ 0 h 1979"/>
                  <a:gd name="T8" fmla="*/ 0 w 2164"/>
                  <a:gd name="T9" fmla="*/ 0 h 1979"/>
                  <a:gd name="T10" fmla="*/ 0 w 2164"/>
                  <a:gd name="T11" fmla="*/ 0 h 1979"/>
                  <a:gd name="T12" fmla="*/ 0 w 2164"/>
                  <a:gd name="T13" fmla="*/ 0 h 1979"/>
                  <a:gd name="T14" fmla="*/ 0 w 2164"/>
                  <a:gd name="T15" fmla="*/ 0 h 1979"/>
                  <a:gd name="T16" fmla="*/ 0 w 2164"/>
                  <a:gd name="T17" fmla="*/ 0 h 1979"/>
                  <a:gd name="T18" fmla="*/ 1 w 2164"/>
                  <a:gd name="T19" fmla="*/ 0 h 1979"/>
                  <a:gd name="T20" fmla="*/ 1 w 2164"/>
                  <a:gd name="T21" fmla="*/ 0 h 1979"/>
                  <a:gd name="T22" fmla="*/ 1 w 2164"/>
                  <a:gd name="T23" fmla="*/ 0 h 1979"/>
                  <a:gd name="T24" fmla="*/ 1 w 2164"/>
                  <a:gd name="T25" fmla="*/ 0 h 1979"/>
                  <a:gd name="T26" fmla="*/ 1 w 2164"/>
                  <a:gd name="T27" fmla="*/ 0 h 1979"/>
                  <a:gd name="T28" fmla="*/ 1 w 2164"/>
                  <a:gd name="T29" fmla="*/ 0 h 1979"/>
                  <a:gd name="T30" fmla="*/ 1 w 2164"/>
                  <a:gd name="T31" fmla="*/ 0 h 1979"/>
                  <a:gd name="T32" fmla="*/ 1 w 2164"/>
                  <a:gd name="T33" fmla="*/ 0 h 1979"/>
                  <a:gd name="T34" fmla="*/ 1 w 2164"/>
                  <a:gd name="T35" fmla="*/ 0 h 1979"/>
                  <a:gd name="T36" fmla="*/ 1 w 2164"/>
                  <a:gd name="T37" fmla="*/ 0 h 1979"/>
                  <a:gd name="T38" fmla="*/ 1 w 2164"/>
                  <a:gd name="T39" fmla="*/ 0 h 1979"/>
                  <a:gd name="T40" fmla="*/ 1 w 2164"/>
                  <a:gd name="T41" fmla="*/ 1 h 1979"/>
                  <a:gd name="T42" fmla="*/ 1 w 2164"/>
                  <a:gd name="T43" fmla="*/ 1 h 1979"/>
                  <a:gd name="T44" fmla="*/ 1 w 2164"/>
                  <a:gd name="T45" fmla="*/ 1 h 1979"/>
                  <a:gd name="T46" fmla="*/ 1 w 2164"/>
                  <a:gd name="T47" fmla="*/ 1 h 1979"/>
                  <a:gd name="T48" fmla="*/ 1 w 2164"/>
                  <a:gd name="T49" fmla="*/ 1 h 1979"/>
                  <a:gd name="T50" fmla="*/ 1 w 2164"/>
                  <a:gd name="T51" fmla="*/ 1 h 1979"/>
                  <a:gd name="T52" fmla="*/ 0 w 2164"/>
                  <a:gd name="T53" fmla="*/ 1 h 1979"/>
                  <a:gd name="T54" fmla="*/ 0 w 2164"/>
                  <a:gd name="T55" fmla="*/ 1 h 1979"/>
                  <a:gd name="T56" fmla="*/ 0 w 2164"/>
                  <a:gd name="T57" fmla="*/ 1 h 1979"/>
                  <a:gd name="T58" fmla="*/ 0 w 2164"/>
                  <a:gd name="T59" fmla="*/ 1 h 1979"/>
                  <a:gd name="T60" fmla="*/ 0 w 2164"/>
                  <a:gd name="T61" fmla="*/ 1 h 1979"/>
                  <a:gd name="T62" fmla="*/ 0 w 2164"/>
                  <a:gd name="T63" fmla="*/ 1 h 1979"/>
                  <a:gd name="T64" fmla="*/ 0 w 2164"/>
                  <a:gd name="T65" fmla="*/ 1 h 1979"/>
                  <a:gd name="T66" fmla="*/ 0 w 2164"/>
                  <a:gd name="T67" fmla="*/ 1 h 1979"/>
                  <a:gd name="T68" fmla="*/ 0 w 2164"/>
                  <a:gd name="T69" fmla="*/ 1 h 1979"/>
                  <a:gd name="T70" fmla="*/ 0 w 2164"/>
                  <a:gd name="T71" fmla="*/ 1 h 1979"/>
                  <a:gd name="T72" fmla="*/ 0 w 2164"/>
                  <a:gd name="T73" fmla="*/ 1 h 1979"/>
                  <a:gd name="T74" fmla="*/ 0 w 2164"/>
                  <a:gd name="T75" fmla="*/ 1 h 1979"/>
                  <a:gd name="T76" fmla="*/ 0 w 2164"/>
                  <a:gd name="T77" fmla="*/ 1 h 1979"/>
                  <a:gd name="T78" fmla="*/ 0 w 2164"/>
                  <a:gd name="T79" fmla="*/ 1 h 1979"/>
                  <a:gd name="T80" fmla="*/ 0 w 2164"/>
                  <a:gd name="T81" fmla="*/ 1 h 1979"/>
                  <a:gd name="T82" fmla="*/ 0 w 2164"/>
                  <a:gd name="T83" fmla="*/ 1 h 1979"/>
                  <a:gd name="T84" fmla="*/ 0 w 2164"/>
                  <a:gd name="T85" fmla="*/ 0 h 1979"/>
                  <a:gd name="T86" fmla="*/ 0 w 2164"/>
                  <a:gd name="T87" fmla="*/ 0 h 1979"/>
                  <a:gd name="T88" fmla="*/ 0 w 2164"/>
                  <a:gd name="T89" fmla="*/ 0 h 1979"/>
                  <a:gd name="T90" fmla="*/ 0 w 2164"/>
                  <a:gd name="T91" fmla="*/ 0 h 1979"/>
                  <a:gd name="T92" fmla="*/ 0 w 2164"/>
                  <a:gd name="T93" fmla="*/ 0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1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0 w 1244"/>
                  <a:gd name="T3" fmla="*/ 0 h 930"/>
                  <a:gd name="T4" fmla="*/ 0 w 1244"/>
                  <a:gd name="T5" fmla="*/ 0 h 930"/>
                  <a:gd name="T6" fmla="*/ 0 w 1244"/>
                  <a:gd name="T7" fmla="*/ 0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2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0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3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0 w 1259"/>
                  <a:gd name="T3" fmla="*/ 0 h 337"/>
                  <a:gd name="T4" fmla="*/ 0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4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0 w 1265"/>
                  <a:gd name="T3" fmla="*/ 0 h 342"/>
                  <a:gd name="T4" fmla="*/ 0 w 1265"/>
                  <a:gd name="T5" fmla="*/ 0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5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0 w 1264"/>
                  <a:gd name="T3" fmla="*/ 0 h 344"/>
                  <a:gd name="T4" fmla="*/ 0 w 1264"/>
                  <a:gd name="T5" fmla="*/ 0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6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7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8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0 w 1469"/>
                  <a:gd name="T1" fmla="*/ 0 h 525"/>
                  <a:gd name="T2" fmla="*/ 0 w 1469"/>
                  <a:gd name="T3" fmla="*/ 0 h 525"/>
                  <a:gd name="T4" fmla="*/ 0 w 1469"/>
                  <a:gd name="T5" fmla="*/ 0 h 525"/>
                  <a:gd name="T6" fmla="*/ 0 w 1469"/>
                  <a:gd name="T7" fmla="*/ 0 h 525"/>
                  <a:gd name="T8" fmla="*/ 0 w 1469"/>
                  <a:gd name="T9" fmla="*/ 0 h 525"/>
                  <a:gd name="T10" fmla="*/ 0 w 1469"/>
                  <a:gd name="T11" fmla="*/ 0 h 525"/>
                  <a:gd name="T12" fmla="*/ 0 w 1469"/>
                  <a:gd name="T13" fmla="*/ 0 h 525"/>
                  <a:gd name="T14" fmla="*/ 0 w 1469"/>
                  <a:gd name="T15" fmla="*/ 0 h 525"/>
                  <a:gd name="T16" fmla="*/ 0 w 1469"/>
                  <a:gd name="T17" fmla="*/ 0 h 525"/>
                  <a:gd name="T18" fmla="*/ 0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0 w 1469"/>
                  <a:gd name="T63" fmla="*/ 0 h 525"/>
                  <a:gd name="T64" fmla="*/ 0 w 1469"/>
                  <a:gd name="T65" fmla="*/ 0 h 525"/>
                  <a:gd name="T66" fmla="*/ 0 w 1469"/>
                  <a:gd name="T67" fmla="*/ 0 h 525"/>
                  <a:gd name="T68" fmla="*/ 0 w 1469"/>
                  <a:gd name="T69" fmla="*/ 0 h 525"/>
                  <a:gd name="T70" fmla="*/ 0 w 1469"/>
                  <a:gd name="T71" fmla="*/ 0 h 525"/>
                  <a:gd name="T72" fmla="*/ 0 w 1469"/>
                  <a:gd name="T73" fmla="*/ 0 h 525"/>
                  <a:gd name="T74" fmla="*/ 0 w 1469"/>
                  <a:gd name="T75" fmla="*/ 0 h 525"/>
                  <a:gd name="T76" fmla="*/ 0 w 1469"/>
                  <a:gd name="T77" fmla="*/ 0 h 525"/>
                  <a:gd name="T78" fmla="*/ 0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59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0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1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0 w 730"/>
                  <a:gd name="T3" fmla="*/ 0 h 200"/>
                  <a:gd name="T4" fmla="*/ 0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2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0 w 703"/>
                  <a:gd name="T3" fmla="*/ 0 h 187"/>
                  <a:gd name="T4" fmla="*/ 0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3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0 h 508"/>
                  <a:gd name="T2" fmla="*/ 0 w 424"/>
                  <a:gd name="T3" fmla="*/ 0 h 508"/>
                  <a:gd name="T4" fmla="*/ 0 w 424"/>
                  <a:gd name="T5" fmla="*/ 0 h 508"/>
                  <a:gd name="T6" fmla="*/ 0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0 h 508"/>
                  <a:gd name="T14" fmla="*/ 0 w 424"/>
                  <a:gd name="T15" fmla="*/ 0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4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0 w 1186"/>
                  <a:gd name="T3" fmla="*/ 0 h 245"/>
                  <a:gd name="T4" fmla="*/ 0 w 1186"/>
                  <a:gd name="T5" fmla="*/ 0 h 245"/>
                  <a:gd name="T6" fmla="*/ 0 w 1186"/>
                  <a:gd name="T7" fmla="*/ 0 h 245"/>
                  <a:gd name="T8" fmla="*/ 0 w 1186"/>
                  <a:gd name="T9" fmla="*/ 0 h 245"/>
                  <a:gd name="T10" fmla="*/ 0 w 1186"/>
                  <a:gd name="T11" fmla="*/ 0 h 245"/>
                  <a:gd name="T12" fmla="*/ 0 w 1186"/>
                  <a:gd name="T13" fmla="*/ 0 h 245"/>
                  <a:gd name="T14" fmla="*/ 0 w 1186"/>
                  <a:gd name="T15" fmla="*/ 0 h 245"/>
                  <a:gd name="T16" fmla="*/ 0 w 1186"/>
                  <a:gd name="T17" fmla="*/ 0 h 245"/>
                  <a:gd name="T18" fmla="*/ 0 w 1186"/>
                  <a:gd name="T19" fmla="*/ 0 h 245"/>
                  <a:gd name="T20" fmla="*/ 0 w 1186"/>
                  <a:gd name="T21" fmla="*/ 0 h 245"/>
                  <a:gd name="T22" fmla="*/ 0 w 1186"/>
                  <a:gd name="T23" fmla="*/ 0 h 245"/>
                  <a:gd name="T24" fmla="*/ 0 w 1186"/>
                  <a:gd name="T25" fmla="*/ 0 h 245"/>
                  <a:gd name="T26" fmla="*/ 0 w 1186"/>
                  <a:gd name="T27" fmla="*/ 0 h 245"/>
                  <a:gd name="T28" fmla="*/ 0 w 1186"/>
                  <a:gd name="T29" fmla="*/ 0 h 245"/>
                  <a:gd name="T30" fmla="*/ 0 w 1186"/>
                  <a:gd name="T31" fmla="*/ 0 h 245"/>
                  <a:gd name="T32" fmla="*/ 0 w 1186"/>
                  <a:gd name="T33" fmla="*/ 0 h 245"/>
                  <a:gd name="T34" fmla="*/ 0 w 1186"/>
                  <a:gd name="T35" fmla="*/ 0 h 245"/>
                  <a:gd name="T36" fmla="*/ 0 w 1186"/>
                  <a:gd name="T37" fmla="*/ 0 h 245"/>
                  <a:gd name="T38" fmla="*/ 0 w 1186"/>
                  <a:gd name="T39" fmla="*/ 0 h 245"/>
                  <a:gd name="T40" fmla="*/ 0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965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0 h 738"/>
                  <a:gd name="T4" fmla="*/ 0 w 241"/>
                  <a:gd name="T5" fmla="*/ 0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20848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55358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9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60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5314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20850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55356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7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120851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55354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5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55317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120853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2147483647 w 376"/>
              <a:gd name="T1" fmla="*/ 2147483647 h 664"/>
              <a:gd name="T2" fmla="*/ 0 w 376"/>
              <a:gd name="T3" fmla="*/ 0 h 6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0854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55352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53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12085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120874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20878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0879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0884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5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6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0880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0881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2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0883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55321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agent</a:t>
            </a:r>
          </a:p>
        </p:txBody>
      </p:sp>
      <p:sp>
        <p:nvSpPr>
          <p:cNvPr id="55322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correspondent</a:t>
            </a:r>
          </a:p>
        </p:txBody>
      </p:sp>
      <p:sp>
        <p:nvSpPr>
          <p:cNvPr id="55323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new 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foreign</a:t>
            </a:r>
          </a:p>
          <a:p>
            <a:pPr>
              <a:defRPr/>
            </a:pPr>
            <a:r>
              <a:rPr lang="en-US" sz="1400" dirty="0" smtClean="0">
                <a:latin typeface="Arial" charset="0"/>
                <a:cs typeface="+mn-cs"/>
              </a:rPr>
              <a:t>network</a:t>
            </a:r>
          </a:p>
        </p:txBody>
      </p:sp>
      <p:sp>
        <p:nvSpPr>
          <p:cNvPr id="55324" name="Rectangle 256"/>
          <p:cNvSpPr>
            <a:spLocks noGrp="1" noChangeArrowheads="1"/>
          </p:cNvSpPr>
          <p:nvPr>
            <p:ph type="title"/>
          </p:nvPr>
        </p:nvSpPr>
        <p:spPr>
          <a:xfrm>
            <a:off x="238125" y="98425"/>
            <a:ext cx="8596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Accommodating mobility with direct routing</a:t>
            </a:r>
          </a:p>
        </p:txBody>
      </p:sp>
      <p:sp>
        <p:nvSpPr>
          <p:cNvPr id="55325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476250" y="1144588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anchor foreign agent: FA in first visited network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data always routed first to anchor FA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mobile moves: new FA arranges to have data forwarded from old FA (chaining)</a:t>
            </a:r>
          </a:p>
        </p:txBody>
      </p:sp>
      <p:pic>
        <p:nvPicPr>
          <p:cNvPr id="55326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454650"/>
            <a:ext cx="781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7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081463"/>
            <a:ext cx="682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28" name="Picture 1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13375"/>
            <a:ext cx="5715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64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2147483647 w 1152"/>
              <a:gd name="T3" fmla="*/ 2147483647 h 877"/>
              <a:gd name="T4" fmla="*/ 2147483647 w 1152"/>
              <a:gd name="T5" fmla="*/ 2147483647 h 877"/>
              <a:gd name="T6" fmla="*/ 2147483647 w 1152"/>
              <a:gd name="T7" fmla="*/ 2147483647 h 8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0865" name="Group 169"/>
          <p:cNvGrpSpPr>
            <a:grpSpLocks/>
          </p:cNvGrpSpPr>
          <p:nvPr/>
        </p:nvGrpSpPr>
        <p:grpSpPr bwMode="auto">
          <a:xfrm>
            <a:off x="5984875" y="4473575"/>
            <a:ext cx="1174750" cy="776288"/>
            <a:chOff x="4089854" y="1363889"/>
            <a:chExt cx="1091746" cy="791482"/>
          </a:xfrm>
        </p:grpSpPr>
        <p:sp>
          <p:nvSpPr>
            <p:cNvPr id="120870" name="Oval 26"/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0871" name="Group 356"/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2087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87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0866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55333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5334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pic>
        <p:nvPicPr>
          <p:cNvPr id="120867" name="Picture 6" descr="underline_b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604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4227" y="3952958"/>
            <a:ext cx="1929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Hmm, what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Difference with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Indirect Routing?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RFC </a:t>
            </a:r>
            <a:r>
              <a:rPr lang="en-US" dirty="0" smtClean="0">
                <a:latin typeface="Gill Sans MT" charset="0"/>
                <a:cs typeface="+mn-cs"/>
              </a:rPr>
              <a:t>5944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has </a:t>
            </a:r>
            <a:r>
              <a:rPr lang="en-US" dirty="0">
                <a:latin typeface="Gill Sans MT" charset="0"/>
                <a:cs typeface="+mn-cs"/>
              </a:rPr>
              <a:t>many features </a:t>
            </a:r>
            <a:r>
              <a:rPr lang="en-US" dirty="0" smtClean="0">
                <a:latin typeface="Gill Sans MT" charset="0"/>
                <a:cs typeface="+mn-cs"/>
              </a:rPr>
              <a:t>we’ve </a:t>
            </a:r>
            <a:r>
              <a:rPr lang="en-US" dirty="0">
                <a:latin typeface="Gill Sans MT" charset="0"/>
                <a:cs typeface="+mn-cs"/>
              </a:rPr>
              <a:t>seen: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home agents, foreign agents, foreign-agent registration, care-of-addresses, encapsulation (packet-within-a-packet)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components to standard: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indirect routing of datagrams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agent discovery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registration with home agent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4933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6000"/>
            <a:ext cx="2090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indirect routing</a:t>
            </a:r>
          </a:p>
        </p:txBody>
      </p:sp>
      <p:sp>
        <p:nvSpPr>
          <p:cNvPr id="126981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2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12714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4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151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15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15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5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6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15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5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15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26983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127145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6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47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6984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127075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76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27077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1 w 788"/>
                  <a:gd name="T1" fmla="*/ 0 h 1138"/>
                  <a:gd name="T2" fmla="*/ 1 w 788"/>
                  <a:gd name="T3" fmla="*/ 0 h 1138"/>
                  <a:gd name="T4" fmla="*/ 1 w 788"/>
                  <a:gd name="T5" fmla="*/ 0 h 1138"/>
                  <a:gd name="T6" fmla="*/ 1 w 788"/>
                  <a:gd name="T7" fmla="*/ 0 h 1138"/>
                  <a:gd name="T8" fmla="*/ 0 w 788"/>
                  <a:gd name="T9" fmla="*/ 0 h 1138"/>
                  <a:gd name="T10" fmla="*/ 0 w 788"/>
                  <a:gd name="T11" fmla="*/ 0 h 1138"/>
                  <a:gd name="T12" fmla="*/ 0 w 788"/>
                  <a:gd name="T13" fmla="*/ 0 h 1138"/>
                  <a:gd name="T14" fmla="*/ 0 w 788"/>
                  <a:gd name="T15" fmla="*/ 0 h 1138"/>
                  <a:gd name="T16" fmla="*/ 0 w 788"/>
                  <a:gd name="T17" fmla="*/ 1 h 1138"/>
                  <a:gd name="T18" fmla="*/ 0 w 788"/>
                  <a:gd name="T19" fmla="*/ 1 h 1138"/>
                  <a:gd name="T20" fmla="*/ 0 w 788"/>
                  <a:gd name="T21" fmla="*/ 1 h 1138"/>
                  <a:gd name="T22" fmla="*/ 0 w 788"/>
                  <a:gd name="T23" fmla="*/ 1 h 1138"/>
                  <a:gd name="T24" fmla="*/ 0 w 788"/>
                  <a:gd name="T25" fmla="*/ 2 h 1138"/>
                  <a:gd name="T26" fmla="*/ 1 w 788"/>
                  <a:gd name="T27" fmla="*/ 2 h 1138"/>
                  <a:gd name="T28" fmla="*/ 1 w 788"/>
                  <a:gd name="T29" fmla="*/ 3 h 1138"/>
                  <a:gd name="T30" fmla="*/ 1 w 788"/>
                  <a:gd name="T31" fmla="*/ 3 h 1138"/>
                  <a:gd name="T32" fmla="*/ 1 w 788"/>
                  <a:gd name="T33" fmla="*/ 4 h 1138"/>
                  <a:gd name="T34" fmla="*/ 1 w 788"/>
                  <a:gd name="T35" fmla="*/ 4 h 1138"/>
                  <a:gd name="T36" fmla="*/ 2 w 788"/>
                  <a:gd name="T37" fmla="*/ 5 h 1138"/>
                  <a:gd name="T38" fmla="*/ 2 w 788"/>
                  <a:gd name="T39" fmla="*/ 5 h 1138"/>
                  <a:gd name="T40" fmla="*/ 2 w 788"/>
                  <a:gd name="T41" fmla="*/ 5 h 1138"/>
                  <a:gd name="T42" fmla="*/ 2 w 788"/>
                  <a:gd name="T43" fmla="*/ 5 h 1138"/>
                  <a:gd name="T44" fmla="*/ 2 w 788"/>
                  <a:gd name="T45" fmla="*/ 4 h 1138"/>
                  <a:gd name="T46" fmla="*/ 3 w 788"/>
                  <a:gd name="T47" fmla="*/ 4 h 1138"/>
                  <a:gd name="T48" fmla="*/ 3 w 788"/>
                  <a:gd name="T49" fmla="*/ 4 h 1138"/>
                  <a:gd name="T50" fmla="*/ 3 w 788"/>
                  <a:gd name="T51" fmla="*/ 4 h 1138"/>
                  <a:gd name="T52" fmla="*/ 3 w 788"/>
                  <a:gd name="T53" fmla="*/ 4 h 1138"/>
                  <a:gd name="T54" fmla="*/ 3 w 788"/>
                  <a:gd name="T55" fmla="*/ 4 h 1138"/>
                  <a:gd name="T56" fmla="*/ 3 w 788"/>
                  <a:gd name="T57" fmla="*/ 4 h 1138"/>
                  <a:gd name="T58" fmla="*/ 3 w 788"/>
                  <a:gd name="T59" fmla="*/ 3 h 1138"/>
                  <a:gd name="T60" fmla="*/ 3 w 788"/>
                  <a:gd name="T61" fmla="*/ 3 h 1138"/>
                  <a:gd name="T62" fmla="*/ 2 w 788"/>
                  <a:gd name="T63" fmla="*/ 2 h 1138"/>
                  <a:gd name="T64" fmla="*/ 2 w 788"/>
                  <a:gd name="T65" fmla="*/ 2 h 1138"/>
                  <a:gd name="T66" fmla="*/ 2 w 788"/>
                  <a:gd name="T67" fmla="*/ 1 h 1138"/>
                  <a:gd name="T68" fmla="*/ 1 w 788"/>
                  <a:gd name="T69" fmla="*/ 1 h 1138"/>
                  <a:gd name="T70" fmla="*/ 1 w 788"/>
                  <a:gd name="T71" fmla="*/ 0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8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0 w 425"/>
                  <a:gd name="T1" fmla="*/ 0 h 936"/>
                  <a:gd name="T2" fmla="*/ 0 w 425"/>
                  <a:gd name="T3" fmla="*/ 0 h 936"/>
                  <a:gd name="T4" fmla="*/ 0 w 425"/>
                  <a:gd name="T5" fmla="*/ 0 h 936"/>
                  <a:gd name="T6" fmla="*/ 0 w 425"/>
                  <a:gd name="T7" fmla="*/ 0 h 936"/>
                  <a:gd name="T8" fmla="*/ 0 w 425"/>
                  <a:gd name="T9" fmla="*/ 0 h 936"/>
                  <a:gd name="T10" fmla="*/ 0 w 425"/>
                  <a:gd name="T11" fmla="*/ 0 h 936"/>
                  <a:gd name="T12" fmla="*/ 0 w 425"/>
                  <a:gd name="T13" fmla="*/ 0 h 936"/>
                  <a:gd name="T14" fmla="*/ 0 w 425"/>
                  <a:gd name="T15" fmla="*/ 0 h 936"/>
                  <a:gd name="T16" fmla="*/ 0 w 425"/>
                  <a:gd name="T17" fmla="*/ 0 h 936"/>
                  <a:gd name="T18" fmla="*/ 0 w 425"/>
                  <a:gd name="T19" fmla="*/ 1 h 936"/>
                  <a:gd name="T20" fmla="*/ 0 w 425"/>
                  <a:gd name="T21" fmla="*/ 1 h 936"/>
                  <a:gd name="T22" fmla="*/ 0 w 425"/>
                  <a:gd name="T23" fmla="*/ 1 h 936"/>
                  <a:gd name="T24" fmla="*/ 0 w 425"/>
                  <a:gd name="T25" fmla="*/ 1 h 936"/>
                  <a:gd name="T26" fmla="*/ 0 w 425"/>
                  <a:gd name="T27" fmla="*/ 1 h 936"/>
                  <a:gd name="T28" fmla="*/ 0 w 425"/>
                  <a:gd name="T29" fmla="*/ 2 h 936"/>
                  <a:gd name="T30" fmla="*/ 0 w 425"/>
                  <a:gd name="T31" fmla="*/ 2 h 936"/>
                  <a:gd name="T32" fmla="*/ 0 w 425"/>
                  <a:gd name="T33" fmla="*/ 2 h 936"/>
                  <a:gd name="T34" fmla="*/ 0 w 425"/>
                  <a:gd name="T35" fmla="*/ 2 h 936"/>
                  <a:gd name="T36" fmla="*/ 0 w 425"/>
                  <a:gd name="T37" fmla="*/ 3 h 936"/>
                  <a:gd name="T38" fmla="*/ 1 w 425"/>
                  <a:gd name="T39" fmla="*/ 3 h 936"/>
                  <a:gd name="T40" fmla="*/ 1 w 425"/>
                  <a:gd name="T41" fmla="*/ 3 h 936"/>
                  <a:gd name="T42" fmla="*/ 1 w 425"/>
                  <a:gd name="T43" fmla="*/ 3 h 936"/>
                  <a:gd name="T44" fmla="*/ 1 w 425"/>
                  <a:gd name="T45" fmla="*/ 3 h 936"/>
                  <a:gd name="T46" fmla="*/ 1 w 425"/>
                  <a:gd name="T47" fmla="*/ 3 h 936"/>
                  <a:gd name="T48" fmla="*/ 1 w 425"/>
                  <a:gd name="T49" fmla="*/ 3 h 936"/>
                  <a:gd name="T50" fmla="*/ 1 w 425"/>
                  <a:gd name="T51" fmla="*/ 4 h 936"/>
                  <a:gd name="T52" fmla="*/ 1 w 425"/>
                  <a:gd name="T53" fmla="*/ 4 h 936"/>
                  <a:gd name="T54" fmla="*/ 1 w 425"/>
                  <a:gd name="T55" fmla="*/ 4 h 936"/>
                  <a:gd name="T56" fmla="*/ 1 w 425"/>
                  <a:gd name="T57" fmla="*/ 4 h 936"/>
                  <a:gd name="T58" fmla="*/ 1 w 425"/>
                  <a:gd name="T59" fmla="*/ 4 h 936"/>
                  <a:gd name="T60" fmla="*/ 1 w 425"/>
                  <a:gd name="T61" fmla="*/ 4 h 936"/>
                  <a:gd name="T62" fmla="*/ 2 w 425"/>
                  <a:gd name="T63" fmla="*/ 4 h 936"/>
                  <a:gd name="T64" fmla="*/ 2 w 425"/>
                  <a:gd name="T65" fmla="*/ 4 h 936"/>
                  <a:gd name="T66" fmla="*/ 2 w 425"/>
                  <a:gd name="T67" fmla="*/ 4 h 936"/>
                  <a:gd name="T68" fmla="*/ 2 w 425"/>
                  <a:gd name="T69" fmla="*/ 3 h 936"/>
                  <a:gd name="T70" fmla="*/ 1 w 425"/>
                  <a:gd name="T71" fmla="*/ 3 h 936"/>
                  <a:gd name="T72" fmla="*/ 1 w 425"/>
                  <a:gd name="T73" fmla="*/ 3 h 936"/>
                  <a:gd name="T74" fmla="*/ 1 w 425"/>
                  <a:gd name="T75" fmla="*/ 3 h 936"/>
                  <a:gd name="T76" fmla="*/ 1 w 425"/>
                  <a:gd name="T77" fmla="*/ 2 h 936"/>
                  <a:gd name="T78" fmla="*/ 1 w 425"/>
                  <a:gd name="T79" fmla="*/ 2 h 936"/>
                  <a:gd name="T80" fmla="*/ 1 w 425"/>
                  <a:gd name="T81" fmla="*/ 2 h 936"/>
                  <a:gd name="T82" fmla="*/ 1 w 425"/>
                  <a:gd name="T83" fmla="*/ 2 h 936"/>
                  <a:gd name="T84" fmla="*/ 1 w 425"/>
                  <a:gd name="T85" fmla="*/ 1 h 936"/>
                  <a:gd name="T86" fmla="*/ 0 w 425"/>
                  <a:gd name="T87" fmla="*/ 1 h 936"/>
                  <a:gd name="T88" fmla="*/ 0 w 425"/>
                  <a:gd name="T89" fmla="*/ 1 h 936"/>
                  <a:gd name="T90" fmla="*/ 0 w 425"/>
                  <a:gd name="T91" fmla="*/ 1 h 936"/>
                  <a:gd name="T92" fmla="*/ 0 w 425"/>
                  <a:gd name="T93" fmla="*/ 0 h 936"/>
                  <a:gd name="T94" fmla="*/ 0 w 425"/>
                  <a:gd name="T95" fmla="*/ 0 h 936"/>
                  <a:gd name="T96" fmla="*/ 0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79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0 w 192"/>
                  <a:gd name="T1" fmla="*/ 0 h 208"/>
                  <a:gd name="T2" fmla="*/ 0 w 192"/>
                  <a:gd name="T3" fmla="*/ 0 h 208"/>
                  <a:gd name="T4" fmla="*/ 0 w 192"/>
                  <a:gd name="T5" fmla="*/ 0 h 208"/>
                  <a:gd name="T6" fmla="*/ 0 w 192"/>
                  <a:gd name="T7" fmla="*/ 0 h 208"/>
                  <a:gd name="T8" fmla="*/ 0 w 192"/>
                  <a:gd name="T9" fmla="*/ 0 h 208"/>
                  <a:gd name="T10" fmla="*/ 0 w 192"/>
                  <a:gd name="T11" fmla="*/ 0 h 208"/>
                  <a:gd name="T12" fmla="*/ 0 w 192"/>
                  <a:gd name="T13" fmla="*/ 1 h 208"/>
                  <a:gd name="T14" fmla="*/ 0 w 192"/>
                  <a:gd name="T15" fmla="*/ 1 h 208"/>
                  <a:gd name="T16" fmla="*/ 0 w 192"/>
                  <a:gd name="T17" fmla="*/ 1 h 208"/>
                  <a:gd name="T18" fmla="*/ 0 w 192"/>
                  <a:gd name="T19" fmla="*/ 1 h 208"/>
                  <a:gd name="T20" fmla="*/ 0 w 192"/>
                  <a:gd name="T21" fmla="*/ 1 h 208"/>
                  <a:gd name="T22" fmla="*/ 0 w 192"/>
                  <a:gd name="T23" fmla="*/ 1 h 208"/>
                  <a:gd name="T24" fmla="*/ 0 w 192"/>
                  <a:gd name="T25" fmla="*/ 1 h 208"/>
                  <a:gd name="T26" fmla="*/ 1 w 192"/>
                  <a:gd name="T27" fmla="*/ 1 h 208"/>
                  <a:gd name="T28" fmla="*/ 1 w 192"/>
                  <a:gd name="T29" fmla="*/ 1 h 208"/>
                  <a:gd name="T30" fmla="*/ 1 w 192"/>
                  <a:gd name="T31" fmla="*/ 1 h 208"/>
                  <a:gd name="T32" fmla="*/ 1 w 192"/>
                  <a:gd name="T33" fmla="*/ 1 h 208"/>
                  <a:gd name="T34" fmla="*/ 1 w 192"/>
                  <a:gd name="T35" fmla="*/ 1 h 208"/>
                  <a:gd name="T36" fmla="*/ 1 w 192"/>
                  <a:gd name="T37" fmla="*/ 0 h 208"/>
                  <a:gd name="T38" fmla="*/ 1 w 192"/>
                  <a:gd name="T39" fmla="*/ 0 h 208"/>
                  <a:gd name="T40" fmla="*/ 1 w 192"/>
                  <a:gd name="T41" fmla="*/ 0 h 208"/>
                  <a:gd name="T42" fmla="*/ 1 w 192"/>
                  <a:gd name="T43" fmla="*/ 0 h 208"/>
                  <a:gd name="T44" fmla="*/ 1 w 192"/>
                  <a:gd name="T45" fmla="*/ 0 h 208"/>
                  <a:gd name="T46" fmla="*/ 1 w 192"/>
                  <a:gd name="T47" fmla="*/ 0 h 208"/>
                  <a:gd name="T48" fmla="*/ 0 w 192"/>
                  <a:gd name="T49" fmla="*/ 0 h 208"/>
                  <a:gd name="T50" fmla="*/ 0 w 192"/>
                  <a:gd name="T51" fmla="*/ 0 h 208"/>
                  <a:gd name="T52" fmla="*/ 0 w 192"/>
                  <a:gd name="T53" fmla="*/ 0 h 208"/>
                  <a:gd name="T54" fmla="*/ 0 w 192"/>
                  <a:gd name="T55" fmla="*/ 0 h 208"/>
                  <a:gd name="T56" fmla="*/ 0 w 192"/>
                  <a:gd name="T57" fmla="*/ 0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0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0 w 247"/>
                  <a:gd name="T1" fmla="*/ 0 h 251"/>
                  <a:gd name="T2" fmla="*/ 0 w 247"/>
                  <a:gd name="T3" fmla="*/ 0 h 251"/>
                  <a:gd name="T4" fmla="*/ 0 w 247"/>
                  <a:gd name="T5" fmla="*/ 0 h 251"/>
                  <a:gd name="T6" fmla="*/ 0 w 247"/>
                  <a:gd name="T7" fmla="*/ 0 h 251"/>
                  <a:gd name="T8" fmla="*/ 0 w 247"/>
                  <a:gd name="T9" fmla="*/ 0 h 251"/>
                  <a:gd name="T10" fmla="*/ 0 w 247"/>
                  <a:gd name="T11" fmla="*/ 0 h 251"/>
                  <a:gd name="T12" fmla="*/ 0 w 247"/>
                  <a:gd name="T13" fmla="*/ 1 h 251"/>
                  <a:gd name="T14" fmla="*/ 0 w 247"/>
                  <a:gd name="T15" fmla="*/ 1 h 251"/>
                  <a:gd name="T16" fmla="*/ 0 w 247"/>
                  <a:gd name="T17" fmla="*/ 1 h 251"/>
                  <a:gd name="T18" fmla="*/ 0 w 247"/>
                  <a:gd name="T19" fmla="*/ 1 h 251"/>
                  <a:gd name="T20" fmla="*/ 0 w 247"/>
                  <a:gd name="T21" fmla="*/ 1 h 251"/>
                  <a:gd name="T22" fmla="*/ 0 w 247"/>
                  <a:gd name="T23" fmla="*/ 1 h 251"/>
                  <a:gd name="T24" fmla="*/ 0 w 247"/>
                  <a:gd name="T25" fmla="*/ 1 h 251"/>
                  <a:gd name="T26" fmla="*/ 0 w 247"/>
                  <a:gd name="T27" fmla="*/ 1 h 251"/>
                  <a:gd name="T28" fmla="*/ 1 w 247"/>
                  <a:gd name="T29" fmla="*/ 1 h 251"/>
                  <a:gd name="T30" fmla="*/ 1 w 247"/>
                  <a:gd name="T31" fmla="*/ 1 h 251"/>
                  <a:gd name="T32" fmla="*/ 1 w 247"/>
                  <a:gd name="T33" fmla="*/ 1 h 251"/>
                  <a:gd name="T34" fmla="*/ 1 w 247"/>
                  <a:gd name="T35" fmla="*/ 1 h 251"/>
                  <a:gd name="T36" fmla="*/ 1 w 247"/>
                  <a:gd name="T37" fmla="*/ 1 h 251"/>
                  <a:gd name="T38" fmla="*/ 1 w 247"/>
                  <a:gd name="T39" fmla="*/ 1 h 251"/>
                  <a:gd name="T40" fmla="*/ 1 w 247"/>
                  <a:gd name="T41" fmla="*/ 1 h 251"/>
                  <a:gd name="T42" fmla="*/ 1 w 247"/>
                  <a:gd name="T43" fmla="*/ 1 h 251"/>
                  <a:gd name="T44" fmla="*/ 1 w 247"/>
                  <a:gd name="T45" fmla="*/ 1 h 251"/>
                  <a:gd name="T46" fmla="*/ 1 w 247"/>
                  <a:gd name="T47" fmla="*/ 1 h 251"/>
                  <a:gd name="T48" fmla="*/ 1 w 247"/>
                  <a:gd name="T49" fmla="*/ 1 h 251"/>
                  <a:gd name="T50" fmla="*/ 1 w 247"/>
                  <a:gd name="T51" fmla="*/ 1 h 251"/>
                  <a:gd name="T52" fmla="*/ 1 w 247"/>
                  <a:gd name="T53" fmla="*/ 0 h 251"/>
                  <a:gd name="T54" fmla="*/ 1 w 247"/>
                  <a:gd name="T55" fmla="*/ 0 h 251"/>
                  <a:gd name="T56" fmla="*/ 1 w 247"/>
                  <a:gd name="T57" fmla="*/ 0 h 251"/>
                  <a:gd name="T58" fmla="*/ 1 w 247"/>
                  <a:gd name="T59" fmla="*/ 0 h 251"/>
                  <a:gd name="T60" fmla="*/ 1 w 247"/>
                  <a:gd name="T61" fmla="*/ 0 h 251"/>
                  <a:gd name="T62" fmla="*/ 1 w 247"/>
                  <a:gd name="T63" fmla="*/ 0 h 251"/>
                  <a:gd name="T64" fmla="*/ 1 w 247"/>
                  <a:gd name="T65" fmla="*/ 0 h 251"/>
                  <a:gd name="T66" fmla="*/ 1 w 247"/>
                  <a:gd name="T67" fmla="*/ 0 h 251"/>
                  <a:gd name="T68" fmla="*/ 0 w 247"/>
                  <a:gd name="T69" fmla="*/ 0 h 251"/>
                  <a:gd name="T70" fmla="*/ 0 w 247"/>
                  <a:gd name="T71" fmla="*/ 0 h 251"/>
                  <a:gd name="T72" fmla="*/ 0 w 247"/>
                  <a:gd name="T73" fmla="*/ 0 h 251"/>
                  <a:gd name="T74" fmla="*/ 0 w 247"/>
                  <a:gd name="T75" fmla="*/ 0 h 251"/>
                  <a:gd name="T76" fmla="*/ 0 w 247"/>
                  <a:gd name="T77" fmla="*/ 0 h 251"/>
                  <a:gd name="T78" fmla="*/ 0 w 247"/>
                  <a:gd name="T79" fmla="*/ 0 h 251"/>
                  <a:gd name="T80" fmla="*/ 0 w 247"/>
                  <a:gd name="T81" fmla="*/ 0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1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0 w 226"/>
                  <a:gd name="T1" fmla="*/ 0 h 240"/>
                  <a:gd name="T2" fmla="*/ 0 w 226"/>
                  <a:gd name="T3" fmla="*/ 0 h 240"/>
                  <a:gd name="T4" fmla="*/ 0 w 226"/>
                  <a:gd name="T5" fmla="*/ 0 h 240"/>
                  <a:gd name="T6" fmla="*/ 0 w 226"/>
                  <a:gd name="T7" fmla="*/ 0 h 240"/>
                  <a:gd name="T8" fmla="*/ 0 w 226"/>
                  <a:gd name="T9" fmla="*/ 0 h 240"/>
                  <a:gd name="T10" fmla="*/ 0 w 226"/>
                  <a:gd name="T11" fmla="*/ 0 h 240"/>
                  <a:gd name="T12" fmla="*/ 0 w 226"/>
                  <a:gd name="T13" fmla="*/ 1 h 240"/>
                  <a:gd name="T14" fmla="*/ 0 w 226"/>
                  <a:gd name="T15" fmla="*/ 1 h 240"/>
                  <a:gd name="T16" fmla="*/ 0 w 226"/>
                  <a:gd name="T17" fmla="*/ 1 h 240"/>
                  <a:gd name="T18" fmla="*/ 0 w 226"/>
                  <a:gd name="T19" fmla="*/ 1 h 240"/>
                  <a:gd name="T20" fmla="*/ 0 w 226"/>
                  <a:gd name="T21" fmla="*/ 1 h 240"/>
                  <a:gd name="T22" fmla="*/ 0 w 226"/>
                  <a:gd name="T23" fmla="*/ 1 h 240"/>
                  <a:gd name="T24" fmla="*/ 1 w 226"/>
                  <a:gd name="T25" fmla="*/ 1 h 240"/>
                  <a:gd name="T26" fmla="*/ 1 w 226"/>
                  <a:gd name="T27" fmla="*/ 1 h 240"/>
                  <a:gd name="T28" fmla="*/ 1 w 226"/>
                  <a:gd name="T29" fmla="*/ 1 h 240"/>
                  <a:gd name="T30" fmla="*/ 1 w 226"/>
                  <a:gd name="T31" fmla="*/ 1 h 240"/>
                  <a:gd name="T32" fmla="*/ 1 w 226"/>
                  <a:gd name="T33" fmla="*/ 0 h 240"/>
                  <a:gd name="T34" fmla="*/ 1 w 226"/>
                  <a:gd name="T35" fmla="*/ 0 h 240"/>
                  <a:gd name="T36" fmla="*/ 1 w 226"/>
                  <a:gd name="T37" fmla="*/ 0 h 240"/>
                  <a:gd name="T38" fmla="*/ 1 w 226"/>
                  <a:gd name="T39" fmla="*/ 0 h 240"/>
                  <a:gd name="T40" fmla="*/ 1 w 226"/>
                  <a:gd name="T41" fmla="*/ 1 h 240"/>
                  <a:gd name="T42" fmla="*/ 1 w 226"/>
                  <a:gd name="T43" fmla="*/ 1 h 240"/>
                  <a:gd name="T44" fmla="*/ 1 w 226"/>
                  <a:gd name="T45" fmla="*/ 1 h 240"/>
                  <a:gd name="T46" fmla="*/ 1 w 226"/>
                  <a:gd name="T47" fmla="*/ 1 h 240"/>
                  <a:gd name="T48" fmla="*/ 0 w 226"/>
                  <a:gd name="T49" fmla="*/ 1 h 240"/>
                  <a:gd name="T50" fmla="*/ 0 w 226"/>
                  <a:gd name="T51" fmla="*/ 1 h 240"/>
                  <a:gd name="T52" fmla="*/ 0 w 226"/>
                  <a:gd name="T53" fmla="*/ 1 h 240"/>
                  <a:gd name="T54" fmla="*/ 0 w 226"/>
                  <a:gd name="T55" fmla="*/ 0 h 240"/>
                  <a:gd name="T56" fmla="*/ 0 w 226"/>
                  <a:gd name="T57" fmla="*/ 0 h 240"/>
                  <a:gd name="T58" fmla="*/ 0 w 226"/>
                  <a:gd name="T59" fmla="*/ 0 h 240"/>
                  <a:gd name="T60" fmla="*/ 0 w 226"/>
                  <a:gd name="T61" fmla="*/ 0 h 240"/>
                  <a:gd name="T62" fmla="*/ 0 w 226"/>
                  <a:gd name="T63" fmla="*/ 0 h 240"/>
                  <a:gd name="T64" fmla="*/ 0 w 226"/>
                  <a:gd name="T65" fmla="*/ 0 h 240"/>
                  <a:gd name="T66" fmla="*/ 0 w 226"/>
                  <a:gd name="T67" fmla="*/ 0 h 240"/>
                  <a:gd name="T68" fmla="*/ 1 w 226"/>
                  <a:gd name="T69" fmla="*/ 0 h 240"/>
                  <a:gd name="T70" fmla="*/ 1 w 226"/>
                  <a:gd name="T71" fmla="*/ 0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2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0 w 279"/>
                  <a:gd name="T1" fmla="*/ 0 h 270"/>
                  <a:gd name="T2" fmla="*/ 0 w 279"/>
                  <a:gd name="T3" fmla="*/ 0 h 270"/>
                  <a:gd name="T4" fmla="*/ 0 w 279"/>
                  <a:gd name="T5" fmla="*/ 0 h 270"/>
                  <a:gd name="T6" fmla="*/ 0 w 279"/>
                  <a:gd name="T7" fmla="*/ 0 h 270"/>
                  <a:gd name="T8" fmla="*/ 0 w 279"/>
                  <a:gd name="T9" fmla="*/ 0 h 270"/>
                  <a:gd name="T10" fmla="*/ 0 w 279"/>
                  <a:gd name="T11" fmla="*/ 1 h 270"/>
                  <a:gd name="T12" fmla="*/ 0 w 279"/>
                  <a:gd name="T13" fmla="*/ 1 h 270"/>
                  <a:gd name="T14" fmla="*/ 0 w 279"/>
                  <a:gd name="T15" fmla="*/ 1 h 270"/>
                  <a:gd name="T16" fmla="*/ 0 w 279"/>
                  <a:gd name="T17" fmla="*/ 1 h 270"/>
                  <a:gd name="T18" fmla="*/ 0 w 279"/>
                  <a:gd name="T19" fmla="*/ 1 h 270"/>
                  <a:gd name="T20" fmla="*/ 1 w 279"/>
                  <a:gd name="T21" fmla="*/ 1 h 270"/>
                  <a:gd name="T22" fmla="*/ 1 w 279"/>
                  <a:gd name="T23" fmla="*/ 1 h 270"/>
                  <a:gd name="T24" fmla="*/ 1 w 279"/>
                  <a:gd name="T25" fmla="*/ 1 h 270"/>
                  <a:gd name="T26" fmla="*/ 1 w 279"/>
                  <a:gd name="T27" fmla="*/ 1 h 270"/>
                  <a:gd name="T28" fmla="*/ 1 w 279"/>
                  <a:gd name="T29" fmla="*/ 1 h 270"/>
                  <a:gd name="T30" fmla="*/ 1 w 279"/>
                  <a:gd name="T31" fmla="*/ 1 h 270"/>
                  <a:gd name="T32" fmla="*/ 1 w 279"/>
                  <a:gd name="T33" fmla="*/ 1 h 270"/>
                  <a:gd name="T34" fmla="*/ 1 w 279"/>
                  <a:gd name="T35" fmla="*/ 0 h 270"/>
                  <a:gd name="T36" fmla="*/ 1 w 279"/>
                  <a:gd name="T37" fmla="*/ 0 h 270"/>
                  <a:gd name="T38" fmla="*/ 1 w 279"/>
                  <a:gd name="T39" fmla="*/ 1 h 270"/>
                  <a:gd name="T40" fmla="*/ 1 w 279"/>
                  <a:gd name="T41" fmla="*/ 1 h 270"/>
                  <a:gd name="T42" fmla="*/ 1 w 279"/>
                  <a:gd name="T43" fmla="*/ 1 h 270"/>
                  <a:gd name="T44" fmla="*/ 1 w 279"/>
                  <a:gd name="T45" fmla="*/ 1 h 270"/>
                  <a:gd name="T46" fmla="*/ 1 w 279"/>
                  <a:gd name="T47" fmla="*/ 1 h 270"/>
                  <a:gd name="T48" fmla="*/ 1 w 279"/>
                  <a:gd name="T49" fmla="*/ 1 h 270"/>
                  <a:gd name="T50" fmla="*/ 0 w 279"/>
                  <a:gd name="T51" fmla="*/ 1 h 270"/>
                  <a:gd name="T52" fmla="*/ 0 w 279"/>
                  <a:gd name="T53" fmla="*/ 1 h 270"/>
                  <a:gd name="T54" fmla="*/ 0 w 279"/>
                  <a:gd name="T55" fmla="*/ 0 h 270"/>
                  <a:gd name="T56" fmla="*/ 0 w 279"/>
                  <a:gd name="T57" fmla="*/ 0 h 270"/>
                  <a:gd name="T58" fmla="*/ 0 w 279"/>
                  <a:gd name="T59" fmla="*/ 0 h 270"/>
                  <a:gd name="T60" fmla="*/ 0 w 279"/>
                  <a:gd name="T61" fmla="*/ 0 h 270"/>
                  <a:gd name="T62" fmla="*/ 0 w 279"/>
                  <a:gd name="T63" fmla="*/ 0 h 270"/>
                  <a:gd name="T64" fmla="*/ 0 w 279"/>
                  <a:gd name="T65" fmla="*/ 0 h 270"/>
                  <a:gd name="T66" fmla="*/ 0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3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0 w 72"/>
                  <a:gd name="T1" fmla="*/ 0 h 75"/>
                  <a:gd name="T2" fmla="*/ 0 w 72"/>
                  <a:gd name="T3" fmla="*/ 0 h 75"/>
                  <a:gd name="T4" fmla="*/ 0 w 72"/>
                  <a:gd name="T5" fmla="*/ 0 h 75"/>
                  <a:gd name="T6" fmla="*/ 0 w 72"/>
                  <a:gd name="T7" fmla="*/ 0 h 75"/>
                  <a:gd name="T8" fmla="*/ 0 w 72"/>
                  <a:gd name="T9" fmla="*/ 0 h 75"/>
                  <a:gd name="T10" fmla="*/ 0 w 72"/>
                  <a:gd name="T11" fmla="*/ 0 h 75"/>
                  <a:gd name="T12" fmla="*/ 0 w 72"/>
                  <a:gd name="T13" fmla="*/ 0 h 75"/>
                  <a:gd name="T14" fmla="*/ 0 w 72"/>
                  <a:gd name="T15" fmla="*/ 0 h 75"/>
                  <a:gd name="T16" fmla="*/ 0 w 72"/>
                  <a:gd name="T17" fmla="*/ 0 h 75"/>
                  <a:gd name="T18" fmla="*/ 0 w 72"/>
                  <a:gd name="T19" fmla="*/ 0 h 75"/>
                  <a:gd name="T20" fmla="*/ 0 w 72"/>
                  <a:gd name="T21" fmla="*/ 0 h 75"/>
                  <a:gd name="T22" fmla="*/ 0 w 72"/>
                  <a:gd name="T23" fmla="*/ 0 h 75"/>
                  <a:gd name="T24" fmla="*/ 0 w 72"/>
                  <a:gd name="T25" fmla="*/ 0 h 75"/>
                  <a:gd name="T26" fmla="*/ 0 w 72"/>
                  <a:gd name="T27" fmla="*/ 0 h 75"/>
                  <a:gd name="T28" fmla="*/ 0 w 72"/>
                  <a:gd name="T29" fmla="*/ 0 h 75"/>
                  <a:gd name="T30" fmla="*/ 0 w 72"/>
                  <a:gd name="T31" fmla="*/ 0 h 75"/>
                  <a:gd name="T32" fmla="*/ 0 w 72"/>
                  <a:gd name="T33" fmla="*/ 0 h 75"/>
                  <a:gd name="T34" fmla="*/ 0 w 72"/>
                  <a:gd name="T35" fmla="*/ 0 h 75"/>
                  <a:gd name="T36" fmla="*/ 0 w 72"/>
                  <a:gd name="T37" fmla="*/ 0 h 75"/>
                  <a:gd name="T38" fmla="*/ 0 w 72"/>
                  <a:gd name="T39" fmla="*/ 0 h 75"/>
                  <a:gd name="T40" fmla="*/ 0 w 72"/>
                  <a:gd name="T41" fmla="*/ 0 h 75"/>
                  <a:gd name="T42" fmla="*/ 0 w 72"/>
                  <a:gd name="T43" fmla="*/ 0 h 75"/>
                  <a:gd name="T44" fmla="*/ 0 w 72"/>
                  <a:gd name="T45" fmla="*/ 0 h 75"/>
                  <a:gd name="T46" fmla="*/ 0 w 72"/>
                  <a:gd name="T47" fmla="*/ 0 h 75"/>
                  <a:gd name="T48" fmla="*/ 0 w 72"/>
                  <a:gd name="T49" fmla="*/ 0 h 75"/>
                  <a:gd name="T50" fmla="*/ 0 w 72"/>
                  <a:gd name="T51" fmla="*/ 0 h 75"/>
                  <a:gd name="T52" fmla="*/ 0 w 72"/>
                  <a:gd name="T53" fmla="*/ 0 h 75"/>
                  <a:gd name="T54" fmla="*/ 0 w 72"/>
                  <a:gd name="T55" fmla="*/ 0 h 75"/>
                  <a:gd name="T56" fmla="*/ 0 w 72"/>
                  <a:gd name="T57" fmla="*/ 0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4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0 w 70"/>
                  <a:gd name="T1" fmla="*/ 0 h 59"/>
                  <a:gd name="T2" fmla="*/ 0 w 70"/>
                  <a:gd name="T3" fmla="*/ 0 h 59"/>
                  <a:gd name="T4" fmla="*/ 0 w 70"/>
                  <a:gd name="T5" fmla="*/ 0 h 59"/>
                  <a:gd name="T6" fmla="*/ 0 w 70"/>
                  <a:gd name="T7" fmla="*/ 0 h 59"/>
                  <a:gd name="T8" fmla="*/ 0 w 70"/>
                  <a:gd name="T9" fmla="*/ 0 h 59"/>
                  <a:gd name="T10" fmla="*/ 0 w 70"/>
                  <a:gd name="T11" fmla="*/ 0 h 59"/>
                  <a:gd name="T12" fmla="*/ 0 w 70"/>
                  <a:gd name="T13" fmla="*/ 0 h 59"/>
                  <a:gd name="T14" fmla="*/ 0 w 70"/>
                  <a:gd name="T15" fmla="*/ 0 h 59"/>
                  <a:gd name="T16" fmla="*/ 0 w 70"/>
                  <a:gd name="T17" fmla="*/ 0 h 59"/>
                  <a:gd name="T18" fmla="*/ 0 w 70"/>
                  <a:gd name="T19" fmla="*/ 0 h 59"/>
                  <a:gd name="T20" fmla="*/ 0 w 70"/>
                  <a:gd name="T21" fmla="*/ 0 h 59"/>
                  <a:gd name="T22" fmla="*/ 0 w 70"/>
                  <a:gd name="T23" fmla="*/ 0 h 59"/>
                  <a:gd name="T24" fmla="*/ 0 w 70"/>
                  <a:gd name="T25" fmla="*/ 0 h 59"/>
                  <a:gd name="T26" fmla="*/ 0 w 70"/>
                  <a:gd name="T27" fmla="*/ 0 h 59"/>
                  <a:gd name="T28" fmla="*/ 0 w 70"/>
                  <a:gd name="T29" fmla="*/ 0 h 59"/>
                  <a:gd name="T30" fmla="*/ 0 w 70"/>
                  <a:gd name="T31" fmla="*/ 0 h 59"/>
                  <a:gd name="T32" fmla="*/ 0 w 70"/>
                  <a:gd name="T33" fmla="*/ 0 h 59"/>
                  <a:gd name="T34" fmla="*/ 0 w 70"/>
                  <a:gd name="T35" fmla="*/ 0 h 59"/>
                  <a:gd name="T36" fmla="*/ 0 w 70"/>
                  <a:gd name="T37" fmla="*/ 0 h 59"/>
                  <a:gd name="T38" fmla="*/ 0 w 70"/>
                  <a:gd name="T39" fmla="*/ 0 h 59"/>
                  <a:gd name="T40" fmla="*/ 0 w 70"/>
                  <a:gd name="T41" fmla="*/ 0 h 59"/>
                  <a:gd name="T42" fmla="*/ 0 w 70"/>
                  <a:gd name="T43" fmla="*/ 0 h 59"/>
                  <a:gd name="T44" fmla="*/ 0 w 70"/>
                  <a:gd name="T45" fmla="*/ 0 h 59"/>
                  <a:gd name="T46" fmla="*/ 0 w 70"/>
                  <a:gd name="T47" fmla="*/ 0 h 59"/>
                  <a:gd name="T48" fmla="*/ 0 w 70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5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0 w 65"/>
                  <a:gd name="T1" fmla="*/ 0 h 60"/>
                  <a:gd name="T2" fmla="*/ 0 w 65"/>
                  <a:gd name="T3" fmla="*/ 0 h 60"/>
                  <a:gd name="T4" fmla="*/ 0 w 65"/>
                  <a:gd name="T5" fmla="*/ 0 h 60"/>
                  <a:gd name="T6" fmla="*/ 0 w 65"/>
                  <a:gd name="T7" fmla="*/ 0 h 60"/>
                  <a:gd name="T8" fmla="*/ 0 w 65"/>
                  <a:gd name="T9" fmla="*/ 0 h 60"/>
                  <a:gd name="T10" fmla="*/ 0 w 65"/>
                  <a:gd name="T11" fmla="*/ 0 h 60"/>
                  <a:gd name="T12" fmla="*/ 0 w 65"/>
                  <a:gd name="T13" fmla="*/ 0 h 60"/>
                  <a:gd name="T14" fmla="*/ 0 w 65"/>
                  <a:gd name="T15" fmla="*/ 0 h 60"/>
                  <a:gd name="T16" fmla="*/ 0 w 65"/>
                  <a:gd name="T17" fmla="*/ 0 h 60"/>
                  <a:gd name="T18" fmla="*/ 0 w 65"/>
                  <a:gd name="T19" fmla="*/ 0 h 60"/>
                  <a:gd name="T20" fmla="*/ 0 w 65"/>
                  <a:gd name="T21" fmla="*/ 0 h 60"/>
                  <a:gd name="T22" fmla="*/ 0 w 65"/>
                  <a:gd name="T23" fmla="*/ 0 h 60"/>
                  <a:gd name="T24" fmla="*/ 0 w 65"/>
                  <a:gd name="T25" fmla="*/ 0 h 60"/>
                  <a:gd name="T26" fmla="*/ 0 w 65"/>
                  <a:gd name="T27" fmla="*/ 0 h 60"/>
                  <a:gd name="T28" fmla="*/ 0 w 65"/>
                  <a:gd name="T29" fmla="*/ 0 h 60"/>
                  <a:gd name="T30" fmla="*/ 0 w 65"/>
                  <a:gd name="T31" fmla="*/ 0 h 60"/>
                  <a:gd name="T32" fmla="*/ 0 w 65"/>
                  <a:gd name="T33" fmla="*/ 0 h 60"/>
                  <a:gd name="T34" fmla="*/ 0 w 65"/>
                  <a:gd name="T35" fmla="*/ 0 h 60"/>
                  <a:gd name="T36" fmla="*/ 0 w 65"/>
                  <a:gd name="T37" fmla="*/ 0 h 60"/>
                  <a:gd name="T38" fmla="*/ 0 w 65"/>
                  <a:gd name="T39" fmla="*/ 0 h 60"/>
                  <a:gd name="T40" fmla="*/ 0 w 65"/>
                  <a:gd name="T41" fmla="*/ 0 h 60"/>
                  <a:gd name="T42" fmla="*/ 0 w 65"/>
                  <a:gd name="T43" fmla="*/ 0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6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0 w 69"/>
                  <a:gd name="T1" fmla="*/ 0 h 47"/>
                  <a:gd name="T2" fmla="*/ 0 w 69"/>
                  <a:gd name="T3" fmla="*/ 0 h 47"/>
                  <a:gd name="T4" fmla="*/ 0 w 69"/>
                  <a:gd name="T5" fmla="*/ 0 h 47"/>
                  <a:gd name="T6" fmla="*/ 0 w 69"/>
                  <a:gd name="T7" fmla="*/ 0 h 47"/>
                  <a:gd name="T8" fmla="*/ 0 w 69"/>
                  <a:gd name="T9" fmla="*/ 0 h 47"/>
                  <a:gd name="T10" fmla="*/ 0 w 69"/>
                  <a:gd name="T11" fmla="*/ 0 h 47"/>
                  <a:gd name="T12" fmla="*/ 0 w 69"/>
                  <a:gd name="T13" fmla="*/ 0 h 47"/>
                  <a:gd name="T14" fmla="*/ 0 w 69"/>
                  <a:gd name="T15" fmla="*/ 0 h 47"/>
                  <a:gd name="T16" fmla="*/ 0 w 69"/>
                  <a:gd name="T17" fmla="*/ 0 h 47"/>
                  <a:gd name="T18" fmla="*/ 0 w 69"/>
                  <a:gd name="T19" fmla="*/ 0 h 47"/>
                  <a:gd name="T20" fmla="*/ 0 w 69"/>
                  <a:gd name="T21" fmla="*/ 0 h 47"/>
                  <a:gd name="T22" fmla="*/ 0 w 69"/>
                  <a:gd name="T23" fmla="*/ 0 h 47"/>
                  <a:gd name="T24" fmla="*/ 0 w 69"/>
                  <a:gd name="T25" fmla="*/ 0 h 47"/>
                  <a:gd name="T26" fmla="*/ 0 w 69"/>
                  <a:gd name="T27" fmla="*/ 0 h 47"/>
                  <a:gd name="T28" fmla="*/ 0 w 69"/>
                  <a:gd name="T29" fmla="*/ 0 h 47"/>
                  <a:gd name="T30" fmla="*/ 0 w 69"/>
                  <a:gd name="T31" fmla="*/ 0 h 47"/>
                  <a:gd name="T32" fmla="*/ 0 w 69"/>
                  <a:gd name="T33" fmla="*/ 0 h 47"/>
                  <a:gd name="T34" fmla="*/ 0 w 69"/>
                  <a:gd name="T35" fmla="*/ 0 h 47"/>
                  <a:gd name="T36" fmla="*/ 0 w 69"/>
                  <a:gd name="T37" fmla="*/ 0 h 47"/>
                  <a:gd name="T38" fmla="*/ 0 w 69"/>
                  <a:gd name="T39" fmla="*/ 0 h 47"/>
                  <a:gd name="T40" fmla="*/ 0 w 69"/>
                  <a:gd name="T41" fmla="*/ 0 h 47"/>
                  <a:gd name="T42" fmla="*/ 0 w 69"/>
                  <a:gd name="T43" fmla="*/ 0 h 47"/>
                  <a:gd name="T44" fmla="*/ 0 w 69"/>
                  <a:gd name="T45" fmla="*/ 0 h 47"/>
                  <a:gd name="T46" fmla="*/ 0 w 69"/>
                  <a:gd name="T47" fmla="*/ 0 h 47"/>
                  <a:gd name="T48" fmla="*/ 0 w 69"/>
                  <a:gd name="T49" fmla="*/ 0 h 47"/>
                  <a:gd name="T50" fmla="*/ 0 w 69"/>
                  <a:gd name="T51" fmla="*/ 0 h 47"/>
                  <a:gd name="T52" fmla="*/ 0 w 69"/>
                  <a:gd name="T53" fmla="*/ 0 h 47"/>
                  <a:gd name="T54" fmla="*/ 0 w 69"/>
                  <a:gd name="T55" fmla="*/ 0 h 47"/>
                  <a:gd name="T56" fmla="*/ 0 w 69"/>
                  <a:gd name="T57" fmla="*/ 0 h 47"/>
                  <a:gd name="T58" fmla="*/ 0 w 69"/>
                  <a:gd name="T59" fmla="*/ 0 h 47"/>
                  <a:gd name="T60" fmla="*/ 0 w 69"/>
                  <a:gd name="T61" fmla="*/ 0 h 47"/>
                  <a:gd name="T62" fmla="*/ 0 w 69"/>
                  <a:gd name="T63" fmla="*/ 0 h 47"/>
                  <a:gd name="T64" fmla="*/ 0 w 69"/>
                  <a:gd name="T65" fmla="*/ 0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7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w 60"/>
                  <a:gd name="T11" fmla="*/ 0 h 58"/>
                  <a:gd name="T12" fmla="*/ 0 w 60"/>
                  <a:gd name="T13" fmla="*/ 0 h 58"/>
                  <a:gd name="T14" fmla="*/ 0 w 60"/>
                  <a:gd name="T15" fmla="*/ 0 h 58"/>
                  <a:gd name="T16" fmla="*/ 0 w 60"/>
                  <a:gd name="T17" fmla="*/ 0 h 58"/>
                  <a:gd name="T18" fmla="*/ 0 w 60"/>
                  <a:gd name="T19" fmla="*/ 0 h 58"/>
                  <a:gd name="T20" fmla="*/ 0 w 60"/>
                  <a:gd name="T21" fmla="*/ 0 h 58"/>
                  <a:gd name="T22" fmla="*/ 0 w 60"/>
                  <a:gd name="T23" fmla="*/ 0 h 58"/>
                  <a:gd name="T24" fmla="*/ 0 w 60"/>
                  <a:gd name="T25" fmla="*/ 0 h 58"/>
                  <a:gd name="T26" fmla="*/ 0 w 60"/>
                  <a:gd name="T27" fmla="*/ 0 h 58"/>
                  <a:gd name="T28" fmla="*/ 0 w 60"/>
                  <a:gd name="T29" fmla="*/ 0 h 58"/>
                  <a:gd name="T30" fmla="*/ 0 w 60"/>
                  <a:gd name="T31" fmla="*/ 0 h 58"/>
                  <a:gd name="T32" fmla="*/ 0 w 60"/>
                  <a:gd name="T33" fmla="*/ 0 h 58"/>
                  <a:gd name="T34" fmla="*/ 0 w 60"/>
                  <a:gd name="T35" fmla="*/ 0 h 58"/>
                  <a:gd name="T36" fmla="*/ 0 w 60"/>
                  <a:gd name="T37" fmla="*/ 0 h 58"/>
                  <a:gd name="T38" fmla="*/ 0 w 60"/>
                  <a:gd name="T39" fmla="*/ 0 h 58"/>
                  <a:gd name="T40" fmla="*/ 0 w 60"/>
                  <a:gd name="T41" fmla="*/ 0 h 58"/>
                  <a:gd name="T42" fmla="*/ 0 w 60"/>
                  <a:gd name="T43" fmla="*/ 0 h 58"/>
                  <a:gd name="T44" fmla="*/ 0 w 60"/>
                  <a:gd name="T45" fmla="*/ 0 h 58"/>
                  <a:gd name="T46" fmla="*/ 0 w 60"/>
                  <a:gd name="T47" fmla="*/ 0 h 58"/>
                  <a:gd name="T48" fmla="*/ 0 w 60"/>
                  <a:gd name="T49" fmla="*/ 0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8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0 w 59"/>
                  <a:gd name="T1" fmla="*/ 0 h 55"/>
                  <a:gd name="T2" fmla="*/ 0 w 59"/>
                  <a:gd name="T3" fmla="*/ 0 h 55"/>
                  <a:gd name="T4" fmla="*/ 0 w 59"/>
                  <a:gd name="T5" fmla="*/ 0 h 55"/>
                  <a:gd name="T6" fmla="*/ 0 w 59"/>
                  <a:gd name="T7" fmla="*/ 0 h 55"/>
                  <a:gd name="T8" fmla="*/ 0 w 59"/>
                  <a:gd name="T9" fmla="*/ 0 h 55"/>
                  <a:gd name="T10" fmla="*/ 0 w 59"/>
                  <a:gd name="T11" fmla="*/ 0 h 55"/>
                  <a:gd name="T12" fmla="*/ 0 w 59"/>
                  <a:gd name="T13" fmla="*/ 0 h 55"/>
                  <a:gd name="T14" fmla="*/ 0 w 59"/>
                  <a:gd name="T15" fmla="*/ 0 h 55"/>
                  <a:gd name="T16" fmla="*/ 0 w 59"/>
                  <a:gd name="T17" fmla="*/ 0 h 55"/>
                  <a:gd name="T18" fmla="*/ 0 w 59"/>
                  <a:gd name="T19" fmla="*/ 0 h 55"/>
                  <a:gd name="T20" fmla="*/ 0 w 59"/>
                  <a:gd name="T21" fmla="*/ 0 h 55"/>
                  <a:gd name="T22" fmla="*/ 0 w 59"/>
                  <a:gd name="T23" fmla="*/ 0 h 55"/>
                  <a:gd name="T24" fmla="*/ 0 w 59"/>
                  <a:gd name="T25" fmla="*/ 0 h 55"/>
                  <a:gd name="T26" fmla="*/ 0 w 59"/>
                  <a:gd name="T27" fmla="*/ 0 h 55"/>
                  <a:gd name="T28" fmla="*/ 0 w 59"/>
                  <a:gd name="T29" fmla="*/ 0 h 55"/>
                  <a:gd name="T30" fmla="*/ 0 w 59"/>
                  <a:gd name="T31" fmla="*/ 0 h 55"/>
                  <a:gd name="T32" fmla="*/ 0 w 59"/>
                  <a:gd name="T33" fmla="*/ 0 h 55"/>
                  <a:gd name="T34" fmla="*/ 0 w 59"/>
                  <a:gd name="T35" fmla="*/ 0 h 55"/>
                  <a:gd name="T36" fmla="*/ 0 w 59"/>
                  <a:gd name="T37" fmla="*/ 0 h 55"/>
                  <a:gd name="T38" fmla="*/ 0 w 59"/>
                  <a:gd name="T39" fmla="*/ 0 h 55"/>
                  <a:gd name="T40" fmla="*/ 0 w 59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89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0 w 82"/>
                  <a:gd name="T1" fmla="*/ 0 h 76"/>
                  <a:gd name="T2" fmla="*/ 0 w 82"/>
                  <a:gd name="T3" fmla="*/ 0 h 76"/>
                  <a:gd name="T4" fmla="*/ 0 w 82"/>
                  <a:gd name="T5" fmla="*/ 0 h 76"/>
                  <a:gd name="T6" fmla="*/ 0 w 82"/>
                  <a:gd name="T7" fmla="*/ 0 h 76"/>
                  <a:gd name="T8" fmla="*/ 0 w 82"/>
                  <a:gd name="T9" fmla="*/ 0 h 76"/>
                  <a:gd name="T10" fmla="*/ 0 w 82"/>
                  <a:gd name="T11" fmla="*/ 0 h 76"/>
                  <a:gd name="T12" fmla="*/ 0 w 82"/>
                  <a:gd name="T13" fmla="*/ 0 h 76"/>
                  <a:gd name="T14" fmla="*/ 0 w 82"/>
                  <a:gd name="T15" fmla="*/ 0 h 76"/>
                  <a:gd name="T16" fmla="*/ 0 w 82"/>
                  <a:gd name="T17" fmla="*/ 0 h 76"/>
                  <a:gd name="T18" fmla="*/ 0 w 82"/>
                  <a:gd name="T19" fmla="*/ 0 h 76"/>
                  <a:gd name="T20" fmla="*/ 0 w 82"/>
                  <a:gd name="T21" fmla="*/ 0 h 76"/>
                  <a:gd name="T22" fmla="*/ 0 w 82"/>
                  <a:gd name="T23" fmla="*/ 0 h 76"/>
                  <a:gd name="T24" fmla="*/ 0 w 82"/>
                  <a:gd name="T25" fmla="*/ 0 h 76"/>
                  <a:gd name="T26" fmla="*/ 0 w 82"/>
                  <a:gd name="T27" fmla="*/ 0 h 76"/>
                  <a:gd name="T28" fmla="*/ 0 w 82"/>
                  <a:gd name="T29" fmla="*/ 0 h 76"/>
                  <a:gd name="T30" fmla="*/ 0 w 82"/>
                  <a:gd name="T31" fmla="*/ 0 h 76"/>
                  <a:gd name="T32" fmla="*/ 0 w 82"/>
                  <a:gd name="T33" fmla="*/ 0 h 76"/>
                  <a:gd name="T34" fmla="*/ 0 w 82"/>
                  <a:gd name="T35" fmla="*/ 0 h 76"/>
                  <a:gd name="T36" fmla="*/ 0 w 82"/>
                  <a:gd name="T37" fmla="*/ 0 h 76"/>
                  <a:gd name="T38" fmla="*/ 0 w 82"/>
                  <a:gd name="T39" fmla="*/ 0 h 76"/>
                  <a:gd name="T40" fmla="*/ 0 w 82"/>
                  <a:gd name="T41" fmla="*/ 0 h 76"/>
                  <a:gd name="T42" fmla="*/ 0 w 82"/>
                  <a:gd name="T43" fmla="*/ 0 h 76"/>
                  <a:gd name="T44" fmla="*/ 0 w 82"/>
                  <a:gd name="T45" fmla="*/ 0 h 76"/>
                  <a:gd name="T46" fmla="*/ 0 w 82"/>
                  <a:gd name="T47" fmla="*/ 0 h 76"/>
                  <a:gd name="T48" fmla="*/ 0 w 82"/>
                  <a:gd name="T49" fmla="*/ 0 h 76"/>
                  <a:gd name="T50" fmla="*/ 0 w 82"/>
                  <a:gd name="T51" fmla="*/ 0 h 76"/>
                  <a:gd name="T52" fmla="*/ 0 w 82"/>
                  <a:gd name="T53" fmla="*/ 0 h 76"/>
                  <a:gd name="T54" fmla="*/ 0 w 82"/>
                  <a:gd name="T55" fmla="*/ 0 h 76"/>
                  <a:gd name="T56" fmla="*/ 0 w 82"/>
                  <a:gd name="T57" fmla="*/ 0 h 76"/>
                  <a:gd name="T58" fmla="*/ 0 w 82"/>
                  <a:gd name="T59" fmla="*/ 0 h 76"/>
                  <a:gd name="T60" fmla="*/ 0 w 82"/>
                  <a:gd name="T61" fmla="*/ 0 h 76"/>
                  <a:gd name="T62" fmla="*/ 0 w 82"/>
                  <a:gd name="T63" fmla="*/ 0 h 76"/>
                  <a:gd name="T64" fmla="*/ 0 w 82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0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0 w 75"/>
                  <a:gd name="T1" fmla="*/ 0 h 66"/>
                  <a:gd name="T2" fmla="*/ 0 w 75"/>
                  <a:gd name="T3" fmla="*/ 0 h 66"/>
                  <a:gd name="T4" fmla="*/ 0 w 75"/>
                  <a:gd name="T5" fmla="*/ 0 h 66"/>
                  <a:gd name="T6" fmla="*/ 0 w 75"/>
                  <a:gd name="T7" fmla="*/ 0 h 66"/>
                  <a:gd name="T8" fmla="*/ 0 w 75"/>
                  <a:gd name="T9" fmla="*/ 0 h 66"/>
                  <a:gd name="T10" fmla="*/ 0 w 75"/>
                  <a:gd name="T11" fmla="*/ 0 h 66"/>
                  <a:gd name="T12" fmla="*/ 0 w 75"/>
                  <a:gd name="T13" fmla="*/ 0 h 66"/>
                  <a:gd name="T14" fmla="*/ 0 w 75"/>
                  <a:gd name="T15" fmla="*/ 0 h 66"/>
                  <a:gd name="T16" fmla="*/ 0 w 75"/>
                  <a:gd name="T17" fmla="*/ 0 h 66"/>
                  <a:gd name="T18" fmla="*/ 0 w 75"/>
                  <a:gd name="T19" fmla="*/ 0 h 66"/>
                  <a:gd name="T20" fmla="*/ 0 w 75"/>
                  <a:gd name="T21" fmla="*/ 0 h 66"/>
                  <a:gd name="T22" fmla="*/ 0 w 75"/>
                  <a:gd name="T23" fmla="*/ 0 h 66"/>
                  <a:gd name="T24" fmla="*/ 0 w 75"/>
                  <a:gd name="T25" fmla="*/ 0 h 66"/>
                  <a:gd name="T26" fmla="*/ 0 w 75"/>
                  <a:gd name="T27" fmla="*/ 0 h 66"/>
                  <a:gd name="T28" fmla="*/ 0 w 75"/>
                  <a:gd name="T29" fmla="*/ 0 h 66"/>
                  <a:gd name="T30" fmla="*/ 0 w 75"/>
                  <a:gd name="T31" fmla="*/ 0 h 66"/>
                  <a:gd name="T32" fmla="*/ 0 w 75"/>
                  <a:gd name="T33" fmla="*/ 0 h 66"/>
                  <a:gd name="T34" fmla="*/ 0 w 75"/>
                  <a:gd name="T35" fmla="*/ 0 h 66"/>
                  <a:gd name="T36" fmla="*/ 0 w 75"/>
                  <a:gd name="T37" fmla="*/ 0 h 66"/>
                  <a:gd name="T38" fmla="*/ 0 w 75"/>
                  <a:gd name="T39" fmla="*/ 0 h 66"/>
                  <a:gd name="T40" fmla="*/ 0 w 75"/>
                  <a:gd name="T41" fmla="*/ 0 h 66"/>
                  <a:gd name="T42" fmla="*/ 0 w 75"/>
                  <a:gd name="T43" fmla="*/ 0 h 66"/>
                  <a:gd name="T44" fmla="*/ 0 w 75"/>
                  <a:gd name="T45" fmla="*/ 0 h 66"/>
                  <a:gd name="T46" fmla="*/ 0 w 75"/>
                  <a:gd name="T47" fmla="*/ 0 h 66"/>
                  <a:gd name="T48" fmla="*/ 0 w 75"/>
                  <a:gd name="T49" fmla="*/ 0 h 66"/>
                  <a:gd name="T50" fmla="*/ 0 w 75"/>
                  <a:gd name="T51" fmla="*/ 0 h 66"/>
                  <a:gd name="T52" fmla="*/ 0 w 75"/>
                  <a:gd name="T53" fmla="*/ 0 h 66"/>
                  <a:gd name="T54" fmla="*/ 0 w 75"/>
                  <a:gd name="T55" fmla="*/ 0 h 66"/>
                  <a:gd name="T56" fmla="*/ 0 w 75"/>
                  <a:gd name="T57" fmla="*/ 0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1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w 75"/>
                  <a:gd name="T25" fmla="*/ 0 h 63"/>
                  <a:gd name="T26" fmla="*/ 0 w 75"/>
                  <a:gd name="T27" fmla="*/ 0 h 63"/>
                  <a:gd name="T28" fmla="*/ 0 w 75"/>
                  <a:gd name="T29" fmla="*/ 0 h 63"/>
                  <a:gd name="T30" fmla="*/ 0 w 75"/>
                  <a:gd name="T31" fmla="*/ 0 h 63"/>
                  <a:gd name="T32" fmla="*/ 0 w 75"/>
                  <a:gd name="T33" fmla="*/ 0 h 63"/>
                  <a:gd name="T34" fmla="*/ 0 w 75"/>
                  <a:gd name="T35" fmla="*/ 0 h 63"/>
                  <a:gd name="T36" fmla="*/ 0 w 75"/>
                  <a:gd name="T37" fmla="*/ 0 h 63"/>
                  <a:gd name="T38" fmla="*/ 0 w 75"/>
                  <a:gd name="T39" fmla="*/ 0 h 63"/>
                  <a:gd name="T40" fmla="*/ 0 w 75"/>
                  <a:gd name="T41" fmla="*/ 0 h 63"/>
                  <a:gd name="T42" fmla="*/ 0 w 75"/>
                  <a:gd name="T43" fmla="*/ 0 h 63"/>
                  <a:gd name="T44" fmla="*/ 0 w 75"/>
                  <a:gd name="T45" fmla="*/ 0 h 63"/>
                  <a:gd name="T46" fmla="*/ 0 w 75"/>
                  <a:gd name="T47" fmla="*/ 0 h 63"/>
                  <a:gd name="T48" fmla="*/ 0 w 75"/>
                  <a:gd name="T49" fmla="*/ 0 h 63"/>
                  <a:gd name="T50" fmla="*/ 0 w 75"/>
                  <a:gd name="T51" fmla="*/ 0 h 63"/>
                  <a:gd name="T52" fmla="*/ 0 w 75"/>
                  <a:gd name="T53" fmla="*/ 0 h 63"/>
                  <a:gd name="T54" fmla="*/ 0 w 75"/>
                  <a:gd name="T55" fmla="*/ 0 h 63"/>
                  <a:gd name="T56" fmla="*/ 0 w 75"/>
                  <a:gd name="T57" fmla="*/ 0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2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0 w 250"/>
                  <a:gd name="T1" fmla="*/ 0 h 290"/>
                  <a:gd name="T2" fmla="*/ 0 w 250"/>
                  <a:gd name="T3" fmla="*/ 0 h 290"/>
                  <a:gd name="T4" fmla="*/ 0 w 250"/>
                  <a:gd name="T5" fmla="*/ 0 h 290"/>
                  <a:gd name="T6" fmla="*/ 0 w 250"/>
                  <a:gd name="T7" fmla="*/ 0 h 290"/>
                  <a:gd name="T8" fmla="*/ 0 w 250"/>
                  <a:gd name="T9" fmla="*/ 0 h 290"/>
                  <a:gd name="T10" fmla="*/ 0 w 250"/>
                  <a:gd name="T11" fmla="*/ 0 h 290"/>
                  <a:gd name="T12" fmla="*/ 0 w 250"/>
                  <a:gd name="T13" fmla="*/ 1 h 290"/>
                  <a:gd name="T14" fmla="*/ 0 w 250"/>
                  <a:gd name="T15" fmla="*/ 1 h 290"/>
                  <a:gd name="T16" fmla="*/ 0 w 250"/>
                  <a:gd name="T17" fmla="*/ 1 h 290"/>
                  <a:gd name="T18" fmla="*/ 0 w 250"/>
                  <a:gd name="T19" fmla="*/ 1 h 290"/>
                  <a:gd name="T20" fmla="*/ 0 w 250"/>
                  <a:gd name="T21" fmla="*/ 1 h 290"/>
                  <a:gd name="T22" fmla="*/ 0 w 250"/>
                  <a:gd name="T23" fmla="*/ 1 h 290"/>
                  <a:gd name="T24" fmla="*/ 0 w 250"/>
                  <a:gd name="T25" fmla="*/ 1 h 290"/>
                  <a:gd name="T26" fmla="*/ 0 w 250"/>
                  <a:gd name="T27" fmla="*/ 1 h 290"/>
                  <a:gd name="T28" fmla="*/ 0 w 250"/>
                  <a:gd name="T29" fmla="*/ 1 h 290"/>
                  <a:gd name="T30" fmla="*/ 1 w 250"/>
                  <a:gd name="T31" fmla="*/ 1 h 290"/>
                  <a:gd name="T32" fmla="*/ 1 w 250"/>
                  <a:gd name="T33" fmla="*/ 1 h 290"/>
                  <a:gd name="T34" fmla="*/ 1 w 250"/>
                  <a:gd name="T35" fmla="*/ 1 h 290"/>
                  <a:gd name="T36" fmla="*/ 1 w 250"/>
                  <a:gd name="T37" fmla="*/ 1 h 290"/>
                  <a:gd name="T38" fmla="*/ 1 w 250"/>
                  <a:gd name="T39" fmla="*/ 1 h 290"/>
                  <a:gd name="T40" fmla="*/ 1 w 250"/>
                  <a:gd name="T41" fmla="*/ 1 h 290"/>
                  <a:gd name="T42" fmla="*/ 1 w 250"/>
                  <a:gd name="T43" fmla="*/ 1 h 290"/>
                  <a:gd name="T44" fmla="*/ 1 w 250"/>
                  <a:gd name="T45" fmla="*/ 1 h 290"/>
                  <a:gd name="T46" fmla="*/ 1 w 250"/>
                  <a:gd name="T47" fmla="*/ 1 h 290"/>
                  <a:gd name="T48" fmla="*/ 1 w 250"/>
                  <a:gd name="T49" fmla="*/ 1 h 290"/>
                  <a:gd name="T50" fmla="*/ 1 w 250"/>
                  <a:gd name="T51" fmla="*/ 1 h 290"/>
                  <a:gd name="T52" fmla="*/ 1 w 250"/>
                  <a:gd name="T53" fmla="*/ 1 h 290"/>
                  <a:gd name="T54" fmla="*/ 0 w 250"/>
                  <a:gd name="T55" fmla="*/ 1 h 290"/>
                  <a:gd name="T56" fmla="*/ 0 w 250"/>
                  <a:gd name="T57" fmla="*/ 1 h 290"/>
                  <a:gd name="T58" fmla="*/ 0 w 250"/>
                  <a:gd name="T59" fmla="*/ 1 h 290"/>
                  <a:gd name="T60" fmla="*/ 0 w 250"/>
                  <a:gd name="T61" fmla="*/ 1 h 290"/>
                  <a:gd name="T62" fmla="*/ 0 w 250"/>
                  <a:gd name="T63" fmla="*/ 1 h 290"/>
                  <a:gd name="T64" fmla="*/ 0 w 250"/>
                  <a:gd name="T65" fmla="*/ 1 h 290"/>
                  <a:gd name="T66" fmla="*/ 0 w 250"/>
                  <a:gd name="T67" fmla="*/ 1 h 290"/>
                  <a:gd name="T68" fmla="*/ 0 w 250"/>
                  <a:gd name="T69" fmla="*/ 0 h 290"/>
                  <a:gd name="T70" fmla="*/ 0 w 250"/>
                  <a:gd name="T71" fmla="*/ 0 h 290"/>
                  <a:gd name="T72" fmla="*/ 0 w 250"/>
                  <a:gd name="T73" fmla="*/ 0 h 290"/>
                  <a:gd name="T74" fmla="*/ 1 w 250"/>
                  <a:gd name="T75" fmla="*/ 0 h 290"/>
                  <a:gd name="T76" fmla="*/ 1 w 250"/>
                  <a:gd name="T77" fmla="*/ 0 h 290"/>
                  <a:gd name="T78" fmla="*/ 1 w 250"/>
                  <a:gd name="T79" fmla="*/ 0 h 290"/>
                  <a:gd name="T80" fmla="*/ 1 w 250"/>
                  <a:gd name="T81" fmla="*/ 0 h 290"/>
                  <a:gd name="T82" fmla="*/ 1 w 250"/>
                  <a:gd name="T83" fmla="*/ 0 h 290"/>
                  <a:gd name="T84" fmla="*/ 1 w 250"/>
                  <a:gd name="T85" fmla="*/ 0 h 290"/>
                  <a:gd name="T86" fmla="*/ 1 w 250"/>
                  <a:gd name="T87" fmla="*/ 0 h 290"/>
                  <a:gd name="T88" fmla="*/ 1 w 250"/>
                  <a:gd name="T89" fmla="*/ 0 h 290"/>
                  <a:gd name="T90" fmla="*/ 1 w 250"/>
                  <a:gd name="T91" fmla="*/ 0 h 290"/>
                  <a:gd name="T92" fmla="*/ 1 w 250"/>
                  <a:gd name="T93" fmla="*/ 0 h 290"/>
                  <a:gd name="T94" fmla="*/ 0 w 250"/>
                  <a:gd name="T95" fmla="*/ 0 h 290"/>
                  <a:gd name="T96" fmla="*/ 0 w 250"/>
                  <a:gd name="T97" fmla="*/ 0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3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 w 160"/>
                  <a:gd name="T1" fmla="*/ 0 h 225"/>
                  <a:gd name="T2" fmla="*/ 1 w 160"/>
                  <a:gd name="T3" fmla="*/ 0 h 225"/>
                  <a:gd name="T4" fmla="*/ 1 w 160"/>
                  <a:gd name="T5" fmla="*/ 0 h 225"/>
                  <a:gd name="T6" fmla="*/ 1 w 160"/>
                  <a:gd name="T7" fmla="*/ 1 h 225"/>
                  <a:gd name="T8" fmla="*/ 0 w 160"/>
                  <a:gd name="T9" fmla="*/ 1 h 225"/>
                  <a:gd name="T10" fmla="*/ 0 w 160"/>
                  <a:gd name="T11" fmla="*/ 1 h 225"/>
                  <a:gd name="T12" fmla="*/ 0 w 160"/>
                  <a:gd name="T13" fmla="*/ 1 h 225"/>
                  <a:gd name="T14" fmla="*/ 0 w 160"/>
                  <a:gd name="T15" fmla="*/ 1 h 225"/>
                  <a:gd name="T16" fmla="*/ 0 w 160"/>
                  <a:gd name="T17" fmla="*/ 1 h 225"/>
                  <a:gd name="T18" fmla="*/ 0 w 160"/>
                  <a:gd name="T19" fmla="*/ 1 h 225"/>
                  <a:gd name="T20" fmla="*/ 0 w 160"/>
                  <a:gd name="T21" fmla="*/ 1 h 225"/>
                  <a:gd name="T22" fmla="*/ 0 w 160"/>
                  <a:gd name="T23" fmla="*/ 1 h 225"/>
                  <a:gd name="T24" fmla="*/ 0 w 160"/>
                  <a:gd name="T25" fmla="*/ 1 h 225"/>
                  <a:gd name="T26" fmla="*/ 0 w 160"/>
                  <a:gd name="T27" fmla="*/ 1 h 225"/>
                  <a:gd name="T28" fmla="*/ 0 w 160"/>
                  <a:gd name="T29" fmla="*/ 1 h 225"/>
                  <a:gd name="T30" fmla="*/ 0 w 160"/>
                  <a:gd name="T31" fmla="*/ 1 h 225"/>
                  <a:gd name="T32" fmla="*/ 0 w 160"/>
                  <a:gd name="T33" fmla="*/ 1 h 225"/>
                  <a:gd name="T34" fmla="*/ 0 w 160"/>
                  <a:gd name="T35" fmla="*/ 1 h 225"/>
                  <a:gd name="T36" fmla="*/ 0 w 160"/>
                  <a:gd name="T37" fmla="*/ 1 h 225"/>
                  <a:gd name="T38" fmla="*/ 0 w 160"/>
                  <a:gd name="T39" fmla="*/ 1 h 225"/>
                  <a:gd name="T40" fmla="*/ 1 w 160"/>
                  <a:gd name="T41" fmla="*/ 1 h 225"/>
                  <a:gd name="T42" fmla="*/ 1 w 160"/>
                  <a:gd name="T43" fmla="*/ 1 h 225"/>
                  <a:gd name="T44" fmla="*/ 1 w 160"/>
                  <a:gd name="T45" fmla="*/ 0 h 225"/>
                  <a:gd name="T46" fmla="*/ 1 w 160"/>
                  <a:gd name="T47" fmla="*/ 0 h 225"/>
                  <a:gd name="T48" fmla="*/ 1 w 160"/>
                  <a:gd name="T49" fmla="*/ 0 h 225"/>
                  <a:gd name="T50" fmla="*/ 1 w 160"/>
                  <a:gd name="T51" fmla="*/ 0 h 225"/>
                  <a:gd name="T52" fmla="*/ 0 w 160"/>
                  <a:gd name="T53" fmla="*/ 0 h 225"/>
                  <a:gd name="T54" fmla="*/ 0 w 160"/>
                  <a:gd name="T55" fmla="*/ 0 h 225"/>
                  <a:gd name="T56" fmla="*/ 0 w 160"/>
                  <a:gd name="T57" fmla="*/ 0 h 225"/>
                  <a:gd name="T58" fmla="*/ 0 w 160"/>
                  <a:gd name="T59" fmla="*/ 0 h 225"/>
                  <a:gd name="T60" fmla="*/ 0 w 160"/>
                  <a:gd name="T61" fmla="*/ 0 h 225"/>
                  <a:gd name="T62" fmla="*/ 0 w 160"/>
                  <a:gd name="T63" fmla="*/ 0 h 225"/>
                  <a:gd name="T64" fmla="*/ 0 w 160"/>
                  <a:gd name="T65" fmla="*/ 0 h 225"/>
                  <a:gd name="T66" fmla="*/ 0 w 160"/>
                  <a:gd name="T67" fmla="*/ 0 h 225"/>
                  <a:gd name="T68" fmla="*/ 0 w 160"/>
                  <a:gd name="T69" fmla="*/ 0 h 225"/>
                  <a:gd name="T70" fmla="*/ 0 w 160"/>
                  <a:gd name="T71" fmla="*/ 0 h 225"/>
                  <a:gd name="T72" fmla="*/ 0 w 160"/>
                  <a:gd name="T73" fmla="*/ 0 h 225"/>
                  <a:gd name="T74" fmla="*/ 0 w 160"/>
                  <a:gd name="T75" fmla="*/ 0 h 225"/>
                  <a:gd name="T76" fmla="*/ 0 w 160"/>
                  <a:gd name="T77" fmla="*/ 0 h 225"/>
                  <a:gd name="T78" fmla="*/ 1 w 160"/>
                  <a:gd name="T79" fmla="*/ 0 h 225"/>
                  <a:gd name="T80" fmla="*/ 1 w 160"/>
                  <a:gd name="T81" fmla="*/ 0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4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 w 404"/>
                  <a:gd name="T1" fmla="*/ 0 h 472"/>
                  <a:gd name="T2" fmla="*/ 0 w 404"/>
                  <a:gd name="T3" fmla="*/ 1 h 472"/>
                  <a:gd name="T4" fmla="*/ 0 w 404"/>
                  <a:gd name="T5" fmla="*/ 1 h 472"/>
                  <a:gd name="T6" fmla="*/ 0 w 404"/>
                  <a:gd name="T7" fmla="*/ 1 h 472"/>
                  <a:gd name="T8" fmla="*/ 0 w 404"/>
                  <a:gd name="T9" fmla="*/ 1 h 472"/>
                  <a:gd name="T10" fmla="*/ 0 w 404"/>
                  <a:gd name="T11" fmla="*/ 1 h 472"/>
                  <a:gd name="T12" fmla="*/ 0 w 404"/>
                  <a:gd name="T13" fmla="*/ 2 h 472"/>
                  <a:gd name="T14" fmla="*/ 0 w 404"/>
                  <a:gd name="T15" fmla="*/ 2 h 472"/>
                  <a:gd name="T16" fmla="*/ 0 w 404"/>
                  <a:gd name="T17" fmla="*/ 2 h 472"/>
                  <a:gd name="T18" fmla="*/ 0 w 404"/>
                  <a:gd name="T19" fmla="*/ 2 h 472"/>
                  <a:gd name="T20" fmla="*/ 1 w 404"/>
                  <a:gd name="T21" fmla="*/ 2 h 472"/>
                  <a:gd name="T22" fmla="*/ 1 w 404"/>
                  <a:gd name="T23" fmla="*/ 2 h 472"/>
                  <a:gd name="T24" fmla="*/ 1 w 404"/>
                  <a:gd name="T25" fmla="*/ 2 h 472"/>
                  <a:gd name="T26" fmla="*/ 1 w 404"/>
                  <a:gd name="T27" fmla="*/ 2 h 472"/>
                  <a:gd name="T28" fmla="*/ 1 w 404"/>
                  <a:gd name="T29" fmla="*/ 2 h 472"/>
                  <a:gd name="T30" fmla="*/ 1 w 404"/>
                  <a:gd name="T31" fmla="*/ 2 h 472"/>
                  <a:gd name="T32" fmla="*/ 2 w 404"/>
                  <a:gd name="T33" fmla="*/ 2 h 472"/>
                  <a:gd name="T34" fmla="*/ 2 w 404"/>
                  <a:gd name="T35" fmla="*/ 2 h 472"/>
                  <a:gd name="T36" fmla="*/ 2 w 404"/>
                  <a:gd name="T37" fmla="*/ 2 h 472"/>
                  <a:gd name="T38" fmla="*/ 2 w 404"/>
                  <a:gd name="T39" fmla="*/ 2 h 472"/>
                  <a:gd name="T40" fmla="*/ 2 w 404"/>
                  <a:gd name="T41" fmla="*/ 2 h 472"/>
                  <a:gd name="T42" fmla="*/ 1 w 404"/>
                  <a:gd name="T43" fmla="*/ 2 h 472"/>
                  <a:gd name="T44" fmla="*/ 1 w 404"/>
                  <a:gd name="T45" fmla="*/ 2 h 472"/>
                  <a:gd name="T46" fmla="*/ 1 w 404"/>
                  <a:gd name="T47" fmla="*/ 2 h 472"/>
                  <a:gd name="T48" fmla="*/ 1 w 404"/>
                  <a:gd name="T49" fmla="*/ 2 h 472"/>
                  <a:gd name="T50" fmla="*/ 1 w 404"/>
                  <a:gd name="T51" fmla="*/ 2 h 472"/>
                  <a:gd name="T52" fmla="*/ 1 w 404"/>
                  <a:gd name="T53" fmla="*/ 2 h 472"/>
                  <a:gd name="T54" fmla="*/ 0 w 404"/>
                  <a:gd name="T55" fmla="*/ 2 h 472"/>
                  <a:gd name="T56" fmla="*/ 0 w 404"/>
                  <a:gd name="T57" fmla="*/ 1 h 472"/>
                  <a:gd name="T58" fmla="*/ 0 w 404"/>
                  <a:gd name="T59" fmla="*/ 1 h 472"/>
                  <a:gd name="T60" fmla="*/ 0 w 404"/>
                  <a:gd name="T61" fmla="*/ 1 h 472"/>
                  <a:gd name="T62" fmla="*/ 0 w 404"/>
                  <a:gd name="T63" fmla="*/ 1 h 472"/>
                  <a:gd name="T64" fmla="*/ 0 w 404"/>
                  <a:gd name="T65" fmla="*/ 1 h 472"/>
                  <a:gd name="T66" fmla="*/ 0 w 404"/>
                  <a:gd name="T67" fmla="*/ 1 h 472"/>
                  <a:gd name="T68" fmla="*/ 0 w 404"/>
                  <a:gd name="T69" fmla="*/ 1 h 472"/>
                  <a:gd name="T70" fmla="*/ 1 w 404"/>
                  <a:gd name="T71" fmla="*/ 0 h 472"/>
                  <a:gd name="T72" fmla="*/ 1 w 404"/>
                  <a:gd name="T73" fmla="*/ 0 h 472"/>
                  <a:gd name="T74" fmla="*/ 1 w 404"/>
                  <a:gd name="T75" fmla="*/ 0 h 472"/>
                  <a:gd name="T76" fmla="*/ 1 w 404"/>
                  <a:gd name="T77" fmla="*/ 0 h 472"/>
                  <a:gd name="T78" fmla="*/ 1 w 404"/>
                  <a:gd name="T79" fmla="*/ 0 h 472"/>
                  <a:gd name="T80" fmla="*/ 1 w 404"/>
                  <a:gd name="T81" fmla="*/ 0 h 472"/>
                  <a:gd name="T82" fmla="*/ 1 w 404"/>
                  <a:gd name="T83" fmla="*/ 0 h 472"/>
                  <a:gd name="T84" fmla="*/ 1 w 404"/>
                  <a:gd name="T85" fmla="*/ 0 h 472"/>
                  <a:gd name="T86" fmla="*/ 1 w 404"/>
                  <a:gd name="T87" fmla="*/ 0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5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1 w 354"/>
                  <a:gd name="T1" fmla="*/ 0 h 315"/>
                  <a:gd name="T2" fmla="*/ 1 w 354"/>
                  <a:gd name="T3" fmla="*/ 0 h 315"/>
                  <a:gd name="T4" fmla="*/ 1 w 354"/>
                  <a:gd name="T5" fmla="*/ 1 h 315"/>
                  <a:gd name="T6" fmla="*/ 1 w 354"/>
                  <a:gd name="T7" fmla="*/ 1 h 315"/>
                  <a:gd name="T8" fmla="*/ 1 w 354"/>
                  <a:gd name="T9" fmla="*/ 1 h 315"/>
                  <a:gd name="T10" fmla="*/ 1 w 354"/>
                  <a:gd name="T11" fmla="*/ 1 h 315"/>
                  <a:gd name="T12" fmla="*/ 1 w 354"/>
                  <a:gd name="T13" fmla="*/ 1 h 315"/>
                  <a:gd name="T14" fmla="*/ 1 w 354"/>
                  <a:gd name="T15" fmla="*/ 1 h 315"/>
                  <a:gd name="T16" fmla="*/ 1 w 354"/>
                  <a:gd name="T17" fmla="*/ 1 h 315"/>
                  <a:gd name="T18" fmla="*/ 1 w 354"/>
                  <a:gd name="T19" fmla="*/ 1 h 315"/>
                  <a:gd name="T20" fmla="*/ 1 w 354"/>
                  <a:gd name="T21" fmla="*/ 1 h 315"/>
                  <a:gd name="T22" fmla="*/ 1 w 354"/>
                  <a:gd name="T23" fmla="*/ 1 h 315"/>
                  <a:gd name="T24" fmla="*/ 1 w 354"/>
                  <a:gd name="T25" fmla="*/ 1 h 315"/>
                  <a:gd name="T26" fmla="*/ 1 w 354"/>
                  <a:gd name="T27" fmla="*/ 1 h 315"/>
                  <a:gd name="T28" fmla="*/ 1 w 354"/>
                  <a:gd name="T29" fmla="*/ 1 h 315"/>
                  <a:gd name="T30" fmla="*/ 1 w 354"/>
                  <a:gd name="T31" fmla="*/ 1 h 315"/>
                  <a:gd name="T32" fmla="*/ 1 w 354"/>
                  <a:gd name="T33" fmla="*/ 1 h 315"/>
                  <a:gd name="T34" fmla="*/ 1 w 354"/>
                  <a:gd name="T35" fmla="*/ 1 h 315"/>
                  <a:gd name="T36" fmla="*/ 1 w 354"/>
                  <a:gd name="T37" fmla="*/ 1 h 315"/>
                  <a:gd name="T38" fmla="*/ 1 w 354"/>
                  <a:gd name="T39" fmla="*/ 1 h 315"/>
                  <a:gd name="T40" fmla="*/ 1 w 354"/>
                  <a:gd name="T41" fmla="*/ 1 h 315"/>
                  <a:gd name="T42" fmla="*/ 1 w 354"/>
                  <a:gd name="T43" fmla="*/ 1 h 315"/>
                  <a:gd name="T44" fmla="*/ 1 w 354"/>
                  <a:gd name="T45" fmla="*/ 1 h 315"/>
                  <a:gd name="T46" fmla="*/ 1 w 354"/>
                  <a:gd name="T47" fmla="*/ 1 h 315"/>
                  <a:gd name="T48" fmla="*/ 1 w 354"/>
                  <a:gd name="T49" fmla="*/ 1 h 315"/>
                  <a:gd name="T50" fmla="*/ 1 w 354"/>
                  <a:gd name="T51" fmla="*/ 1 h 315"/>
                  <a:gd name="T52" fmla="*/ 1 w 354"/>
                  <a:gd name="T53" fmla="*/ 1 h 315"/>
                  <a:gd name="T54" fmla="*/ 1 w 354"/>
                  <a:gd name="T55" fmla="*/ 0 h 315"/>
                  <a:gd name="T56" fmla="*/ 1 w 354"/>
                  <a:gd name="T57" fmla="*/ 0 h 315"/>
                  <a:gd name="T58" fmla="*/ 1 w 354"/>
                  <a:gd name="T59" fmla="*/ 0 h 315"/>
                  <a:gd name="T60" fmla="*/ 1 w 354"/>
                  <a:gd name="T61" fmla="*/ 0 h 315"/>
                  <a:gd name="T62" fmla="*/ 1 w 354"/>
                  <a:gd name="T63" fmla="*/ 0 h 315"/>
                  <a:gd name="T64" fmla="*/ 1 w 354"/>
                  <a:gd name="T65" fmla="*/ 0 h 315"/>
                  <a:gd name="T66" fmla="*/ 1 w 354"/>
                  <a:gd name="T67" fmla="*/ 0 h 315"/>
                  <a:gd name="T68" fmla="*/ 1 w 354"/>
                  <a:gd name="T69" fmla="*/ 0 h 315"/>
                  <a:gd name="T70" fmla="*/ 1 w 354"/>
                  <a:gd name="T71" fmla="*/ 0 h 315"/>
                  <a:gd name="T72" fmla="*/ 1 w 354"/>
                  <a:gd name="T73" fmla="*/ 0 h 315"/>
                  <a:gd name="T74" fmla="*/ 0 w 354"/>
                  <a:gd name="T75" fmla="*/ 0 h 315"/>
                  <a:gd name="T76" fmla="*/ 0 w 354"/>
                  <a:gd name="T77" fmla="*/ 0 h 315"/>
                  <a:gd name="T78" fmla="*/ 0 w 354"/>
                  <a:gd name="T79" fmla="*/ 0 h 315"/>
                  <a:gd name="T80" fmla="*/ 0 w 354"/>
                  <a:gd name="T81" fmla="*/ 0 h 315"/>
                  <a:gd name="T82" fmla="*/ 0 w 354"/>
                  <a:gd name="T83" fmla="*/ 0 h 315"/>
                  <a:gd name="T84" fmla="*/ 0 w 354"/>
                  <a:gd name="T85" fmla="*/ 0 h 315"/>
                  <a:gd name="T86" fmla="*/ 0 w 354"/>
                  <a:gd name="T87" fmla="*/ 0 h 315"/>
                  <a:gd name="T88" fmla="*/ 0 w 354"/>
                  <a:gd name="T89" fmla="*/ 0 h 315"/>
                  <a:gd name="T90" fmla="*/ 0 w 354"/>
                  <a:gd name="T91" fmla="*/ 0 h 315"/>
                  <a:gd name="T92" fmla="*/ 0 w 354"/>
                  <a:gd name="T93" fmla="*/ 0 h 315"/>
                  <a:gd name="T94" fmla="*/ 0 w 354"/>
                  <a:gd name="T95" fmla="*/ 0 h 315"/>
                  <a:gd name="T96" fmla="*/ 0 w 354"/>
                  <a:gd name="T97" fmla="*/ 0 h 315"/>
                  <a:gd name="T98" fmla="*/ 0 w 354"/>
                  <a:gd name="T99" fmla="*/ 0 h 315"/>
                  <a:gd name="T100" fmla="*/ 0 w 354"/>
                  <a:gd name="T101" fmla="*/ 0 h 315"/>
                  <a:gd name="T102" fmla="*/ 1 w 354"/>
                  <a:gd name="T103" fmla="*/ 0 h 315"/>
                  <a:gd name="T104" fmla="*/ 1 w 354"/>
                  <a:gd name="T105" fmla="*/ 0 h 315"/>
                  <a:gd name="T106" fmla="*/ 1 w 354"/>
                  <a:gd name="T107" fmla="*/ 0 h 315"/>
                  <a:gd name="T108" fmla="*/ 1 w 354"/>
                  <a:gd name="T109" fmla="*/ 0 h 315"/>
                  <a:gd name="T110" fmla="*/ 1 w 354"/>
                  <a:gd name="T111" fmla="*/ 0 h 315"/>
                  <a:gd name="T112" fmla="*/ 1 w 354"/>
                  <a:gd name="T113" fmla="*/ 0 h 315"/>
                  <a:gd name="T114" fmla="*/ 1 w 354"/>
                  <a:gd name="T115" fmla="*/ 0 h 315"/>
                  <a:gd name="T116" fmla="*/ 1 w 354"/>
                  <a:gd name="T117" fmla="*/ 0 h 315"/>
                  <a:gd name="T118" fmla="*/ 1 w 354"/>
                  <a:gd name="T119" fmla="*/ 0 h 315"/>
                  <a:gd name="T120" fmla="*/ 1 w 354"/>
                  <a:gd name="T121" fmla="*/ 0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6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 h 297"/>
                  <a:gd name="T2" fmla="*/ 0 w 143"/>
                  <a:gd name="T3" fmla="*/ 1 h 297"/>
                  <a:gd name="T4" fmla="*/ 0 w 143"/>
                  <a:gd name="T5" fmla="*/ 1 h 297"/>
                  <a:gd name="T6" fmla="*/ 0 w 143"/>
                  <a:gd name="T7" fmla="*/ 1 h 297"/>
                  <a:gd name="T8" fmla="*/ 0 w 143"/>
                  <a:gd name="T9" fmla="*/ 1 h 297"/>
                  <a:gd name="T10" fmla="*/ 0 w 143"/>
                  <a:gd name="T11" fmla="*/ 1 h 297"/>
                  <a:gd name="T12" fmla="*/ 0 w 143"/>
                  <a:gd name="T13" fmla="*/ 1 h 297"/>
                  <a:gd name="T14" fmla="*/ 0 w 143"/>
                  <a:gd name="T15" fmla="*/ 1 h 297"/>
                  <a:gd name="T16" fmla="*/ 0 w 143"/>
                  <a:gd name="T17" fmla="*/ 1 h 297"/>
                  <a:gd name="T18" fmla="*/ 0 w 143"/>
                  <a:gd name="T19" fmla="*/ 1 h 297"/>
                  <a:gd name="T20" fmla="*/ 1 w 143"/>
                  <a:gd name="T21" fmla="*/ 1 h 297"/>
                  <a:gd name="T22" fmla="*/ 1 w 143"/>
                  <a:gd name="T23" fmla="*/ 1 h 297"/>
                  <a:gd name="T24" fmla="*/ 1 w 143"/>
                  <a:gd name="T25" fmla="*/ 1 h 297"/>
                  <a:gd name="T26" fmla="*/ 1 w 143"/>
                  <a:gd name="T27" fmla="*/ 1 h 297"/>
                  <a:gd name="T28" fmla="*/ 1 w 143"/>
                  <a:gd name="T29" fmla="*/ 1 h 297"/>
                  <a:gd name="T30" fmla="*/ 1 w 143"/>
                  <a:gd name="T31" fmla="*/ 1 h 297"/>
                  <a:gd name="T32" fmla="*/ 0 w 143"/>
                  <a:gd name="T33" fmla="*/ 1 h 297"/>
                  <a:gd name="T34" fmla="*/ 0 w 143"/>
                  <a:gd name="T35" fmla="*/ 1 h 297"/>
                  <a:gd name="T36" fmla="*/ 0 w 143"/>
                  <a:gd name="T37" fmla="*/ 1 h 297"/>
                  <a:gd name="T38" fmla="*/ 0 w 143"/>
                  <a:gd name="T39" fmla="*/ 1 h 297"/>
                  <a:gd name="T40" fmla="*/ 0 w 143"/>
                  <a:gd name="T41" fmla="*/ 1 h 297"/>
                  <a:gd name="T42" fmla="*/ 0 w 143"/>
                  <a:gd name="T43" fmla="*/ 1 h 297"/>
                  <a:gd name="T44" fmla="*/ 0 w 143"/>
                  <a:gd name="T45" fmla="*/ 1 h 297"/>
                  <a:gd name="T46" fmla="*/ 0 w 143"/>
                  <a:gd name="T47" fmla="*/ 1 h 297"/>
                  <a:gd name="T48" fmla="*/ 0 w 143"/>
                  <a:gd name="T49" fmla="*/ 0 h 297"/>
                  <a:gd name="T50" fmla="*/ 0 w 143"/>
                  <a:gd name="T51" fmla="*/ 0 h 297"/>
                  <a:gd name="T52" fmla="*/ 0 w 143"/>
                  <a:gd name="T53" fmla="*/ 0 h 297"/>
                  <a:gd name="T54" fmla="*/ 0 w 143"/>
                  <a:gd name="T55" fmla="*/ 0 h 297"/>
                  <a:gd name="T56" fmla="*/ 0 w 143"/>
                  <a:gd name="T57" fmla="*/ 0 h 297"/>
                  <a:gd name="T58" fmla="*/ 0 w 143"/>
                  <a:gd name="T59" fmla="*/ 0 h 297"/>
                  <a:gd name="T60" fmla="*/ 0 w 143"/>
                  <a:gd name="T61" fmla="*/ 0 h 297"/>
                  <a:gd name="T62" fmla="*/ 1 w 143"/>
                  <a:gd name="T63" fmla="*/ 0 h 297"/>
                  <a:gd name="T64" fmla="*/ 1 w 143"/>
                  <a:gd name="T65" fmla="*/ 0 h 297"/>
                  <a:gd name="T66" fmla="*/ 1 w 143"/>
                  <a:gd name="T67" fmla="*/ 0 h 297"/>
                  <a:gd name="T68" fmla="*/ 0 w 143"/>
                  <a:gd name="T69" fmla="*/ 0 h 297"/>
                  <a:gd name="T70" fmla="*/ 0 w 143"/>
                  <a:gd name="T71" fmla="*/ 0 h 297"/>
                  <a:gd name="T72" fmla="*/ 0 w 143"/>
                  <a:gd name="T73" fmla="*/ 0 h 297"/>
                  <a:gd name="T74" fmla="*/ 0 w 143"/>
                  <a:gd name="T75" fmla="*/ 0 h 297"/>
                  <a:gd name="T76" fmla="*/ 0 w 143"/>
                  <a:gd name="T77" fmla="*/ 0 h 297"/>
                  <a:gd name="T78" fmla="*/ 0 w 143"/>
                  <a:gd name="T79" fmla="*/ 1 h 297"/>
                  <a:gd name="T80" fmla="*/ 0 w 143"/>
                  <a:gd name="T81" fmla="*/ 1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7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1 w 309"/>
                  <a:gd name="T1" fmla="*/ 1 h 388"/>
                  <a:gd name="T2" fmla="*/ 1 w 309"/>
                  <a:gd name="T3" fmla="*/ 1 h 388"/>
                  <a:gd name="T4" fmla="*/ 1 w 309"/>
                  <a:gd name="T5" fmla="*/ 1 h 388"/>
                  <a:gd name="T6" fmla="*/ 1 w 309"/>
                  <a:gd name="T7" fmla="*/ 1 h 388"/>
                  <a:gd name="T8" fmla="*/ 1 w 309"/>
                  <a:gd name="T9" fmla="*/ 1 h 388"/>
                  <a:gd name="T10" fmla="*/ 1 w 309"/>
                  <a:gd name="T11" fmla="*/ 1 h 388"/>
                  <a:gd name="T12" fmla="*/ 1 w 309"/>
                  <a:gd name="T13" fmla="*/ 1 h 388"/>
                  <a:gd name="T14" fmla="*/ 1 w 309"/>
                  <a:gd name="T15" fmla="*/ 1 h 388"/>
                  <a:gd name="T16" fmla="*/ 1 w 309"/>
                  <a:gd name="T17" fmla="*/ 1 h 388"/>
                  <a:gd name="T18" fmla="*/ 1 w 309"/>
                  <a:gd name="T19" fmla="*/ 1 h 388"/>
                  <a:gd name="T20" fmla="*/ 1 w 309"/>
                  <a:gd name="T21" fmla="*/ 2 h 388"/>
                  <a:gd name="T22" fmla="*/ 1 w 309"/>
                  <a:gd name="T23" fmla="*/ 2 h 388"/>
                  <a:gd name="T24" fmla="*/ 1 w 309"/>
                  <a:gd name="T25" fmla="*/ 2 h 388"/>
                  <a:gd name="T26" fmla="*/ 1 w 309"/>
                  <a:gd name="T27" fmla="*/ 2 h 388"/>
                  <a:gd name="T28" fmla="*/ 1 w 309"/>
                  <a:gd name="T29" fmla="*/ 2 h 388"/>
                  <a:gd name="T30" fmla="*/ 1 w 309"/>
                  <a:gd name="T31" fmla="*/ 1 h 388"/>
                  <a:gd name="T32" fmla="*/ 1 w 309"/>
                  <a:gd name="T33" fmla="*/ 1 h 388"/>
                  <a:gd name="T34" fmla="*/ 1 w 309"/>
                  <a:gd name="T35" fmla="*/ 1 h 388"/>
                  <a:gd name="T36" fmla="*/ 1 w 309"/>
                  <a:gd name="T37" fmla="*/ 1 h 388"/>
                  <a:gd name="T38" fmla="*/ 1 w 309"/>
                  <a:gd name="T39" fmla="*/ 1 h 388"/>
                  <a:gd name="T40" fmla="*/ 1 w 309"/>
                  <a:gd name="T41" fmla="*/ 1 h 388"/>
                  <a:gd name="T42" fmla="*/ 1 w 309"/>
                  <a:gd name="T43" fmla="*/ 0 h 388"/>
                  <a:gd name="T44" fmla="*/ 1 w 309"/>
                  <a:gd name="T45" fmla="*/ 0 h 388"/>
                  <a:gd name="T46" fmla="*/ 1 w 309"/>
                  <a:gd name="T47" fmla="*/ 0 h 388"/>
                  <a:gd name="T48" fmla="*/ 1 w 309"/>
                  <a:gd name="T49" fmla="*/ 0 h 388"/>
                  <a:gd name="T50" fmla="*/ 1 w 309"/>
                  <a:gd name="T51" fmla="*/ 0 h 388"/>
                  <a:gd name="T52" fmla="*/ 0 w 309"/>
                  <a:gd name="T53" fmla="*/ 0 h 388"/>
                  <a:gd name="T54" fmla="*/ 0 w 309"/>
                  <a:gd name="T55" fmla="*/ 0 h 388"/>
                  <a:gd name="T56" fmla="*/ 0 w 309"/>
                  <a:gd name="T57" fmla="*/ 0 h 388"/>
                  <a:gd name="T58" fmla="*/ 0 w 309"/>
                  <a:gd name="T59" fmla="*/ 0 h 388"/>
                  <a:gd name="T60" fmla="*/ 0 w 309"/>
                  <a:gd name="T61" fmla="*/ 0 h 388"/>
                  <a:gd name="T62" fmla="*/ 0 w 309"/>
                  <a:gd name="T63" fmla="*/ 0 h 388"/>
                  <a:gd name="T64" fmla="*/ 0 w 309"/>
                  <a:gd name="T65" fmla="*/ 0 h 388"/>
                  <a:gd name="T66" fmla="*/ 0 w 309"/>
                  <a:gd name="T67" fmla="*/ 0 h 388"/>
                  <a:gd name="T68" fmla="*/ 1 w 309"/>
                  <a:gd name="T69" fmla="*/ 0 h 388"/>
                  <a:gd name="T70" fmla="*/ 1 w 309"/>
                  <a:gd name="T71" fmla="*/ 0 h 388"/>
                  <a:gd name="T72" fmla="*/ 1 w 309"/>
                  <a:gd name="T73" fmla="*/ 0 h 388"/>
                  <a:gd name="T74" fmla="*/ 1 w 309"/>
                  <a:gd name="T75" fmla="*/ 1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8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1 w 406"/>
                  <a:gd name="T1" fmla="*/ 0 h 292"/>
                  <a:gd name="T2" fmla="*/ 1 w 406"/>
                  <a:gd name="T3" fmla="*/ 1 h 292"/>
                  <a:gd name="T4" fmla="*/ 2 w 406"/>
                  <a:gd name="T5" fmla="*/ 1 h 292"/>
                  <a:gd name="T6" fmla="*/ 2 w 406"/>
                  <a:gd name="T7" fmla="*/ 1 h 292"/>
                  <a:gd name="T8" fmla="*/ 2 w 406"/>
                  <a:gd name="T9" fmla="*/ 1 h 292"/>
                  <a:gd name="T10" fmla="*/ 2 w 406"/>
                  <a:gd name="T11" fmla="*/ 1 h 292"/>
                  <a:gd name="T12" fmla="*/ 2 w 406"/>
                  <a:gd name="T13" fmla="*/ 1 h 292"/>
                  <a:gd name="T14" fmla="*/ 2 w 406"/>
                  <a:gd name="T15" fmla="*/ 1 h 292"/>
                  <a:gd name="T16" fmla="*/ 1 w 406"/>
                  <a:gd name="T17" fmla="*/ 1 h 292"/>
                  <a:gd name="T18" fmla="*/ 1 w 406"/>
                  <a:gd name="T19" fmla="*/ 1 h 292"/>
                  <a:gd name="T20" fmla="*/ 1 w 406"/>
                  <a:gd name="T21" fmla="*/ 0 h 292"/>
                  <a:gd name="T22" fmla="*/ 1 w 406"/>
                  <a:gd name="T23" fmla="*/ 0 h 292"/>
                  <a:gd name="T24" fmla="*/ 1 w 406"/>
                  <a:gd name="T25" fmla="*/ 0 h 292"/>
                  <a:gd name="T26" fmla="*/ 1 w 406"/>
                  <a:gd name="T27" fmla="*/ 0 h 292"/>
                  <a:gd name="T28" fmla="*/ 1 w 406"/>
                  <a:gd name="T29" fmla="*/ 0 h 292"/>
                  <a:gd name="T30" fmla="*/ 1 w 406"/>
                  <a:gd name="T31" fmla="*/ 0 h 292"/>
                  <a:gd name="T32" fmla="*/ 0 w 406"/>
                  <a:gd name="T33" fmla="*/ 0 h 292"/>
                  <a:gd name="T34" fmla="*/ 0 w 406"/>
                  <a:gd name="T35" fmla="*/ 0 h 292"/>
                  <a:gd name="T36" fmla="*/ 0 w 406"/>
                  <a:gd name="T37" fmla="*/ 1 h 292"/>
                  <a:gd name="T38" fmla="*/ 0 w 406"/>
                  <a:gd name="T39" fmla="*/ 1 h 292"/>
                  <a:gd name="T40" fmla="*/ 0 w 406"/>
                  <a:gd name="T41" fmla="*/ 1 h 292"/>
                  <a:gd name="T42" fmla="*/ 0 w 406"/>
                  <a:gd name="T43" fmla="*/ 0 h 292"/>
                  <a:gd name="T44" fmla="*/ 0 w 406"/>
                  <a:gd name="T45" fmla="*/ 0 h 292"/>
                  <a:gd name="T46" fmla="*/ 0 w 406"/>
                  <a:gd name="T47" fmla="*/ 0 h 292"/>
                  <a:gd name="T48" fmla="*/ 1 w 406"/>
                  <a:gd name="T49" fmla="*/ 0 h 292"/>
                  <a:gd name="T50" fmla="*/ 1 w 406"/>
                  <a:gd name="T51" fmla="*/ 0 h 292"/>
                  <a:gd name="T52" fmla="*/ 1 w 406"/>
                  <a:gd name="T53" fmla="*/ 0 h 292"/>
                  <a:gd name="T54" fmla="*/ 1 w 406"/>
                  <a:gd name="T55" fmla="*/ 0 h 292"/>
                  <a:gd name="T56" fmla="*/ 1 w 406"/>
                  <a:gd name="T57" fmla="*/ 0 h 292"/>
                  <a:gd name="T58" fmla="*/ 1 w 406"/>
                  <a:gd name="T59" fmla="*/ 0 h 292"/>
                  <a:gd name="T60" fmla="*/ 1 w 406"/>
                  <a:gd name="T61" fmla="*/ 0 h 292"/>
                  <a:gd name="T62" fmla="*/ 1 w 406"/>
                  <a:gd name="T63" fmla="*/ 0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099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0 w 439"/>
                  <a:gd name="T1" fmla="*/ 1 h 960"/>
                  <a:gd name="T2" fmla="*/ 0 w 439"/>
                  <a:gd name="T3" fmla="*/ 1 h 960"/>
                  <a:gd name="T4" fmla="*/ 0 w 439"/>
                  <a:gd name="T5" fmla="*/ 2 h 960"/>
                  <a:gd name="T6" fmla="*/ 1 w 439"/>
                  <a:gd name="T7" fmla="*/ 2 h 960"/>
                  <a:gd name="T8" fmla="*/ 1 w 439"/>
                  <a:gd name="T9" fmla="*/ 2 h 960"/>
                  <a:gd name="T10" fmla="*/ 1 w 439"/>
                  <a:gd name="T11" fmla="*/ 3 h 960"/>
                  <a:gd name="T12" fmla="*/ 1 w 439"/>
                  <a:gd name="T13" fmla="*/ 3 h 960"/>
                  <a:gd name="T14" fmla="*/ 1 w 439"/>
                  <a:gd name="T15" fmla="*/ 3 h 960"/>
                  <a:gd name="T16" fmla="*/ 1 w 439"/>
                  <a:gd name="T17" fmla="*/ 3 h 960"/>
                  <a:gd name="T18" fmla="*/ 2 w 439"/>
                  <a:gd name="T19" fmla="*/ 4 h 960"/>
                  <a:gd name="T20" fmla="*/ 2 w 439"/>
                  <a:gd name="T21" fmla="*/ 4 h 960"/>
                  <a:gd name="T22" fmla="*/ 2 w 439"/>
                  <a:gd name="T23" fmla="*/ 4 h 960"/>
                  <a:gd name="T24" fmla="*/ 2 w 439"/>
                  <a:gd name="T25" fmla="*/ 4 h 960"/>
                  <a:gd name="T26" fmla="*/ 2 w 439"/>
                  <a:gd name="T27" fmla="*/ 4 h 960"/>
                  <a:gd name="T28" fmla="*/ 2 w 439"/>
                  <a:gd name="T29" fmla="*/ 4 h 960"/>
                  <a:gd name="T30" fmla="*/ 2 w 439"/>
                  <a:gd name="T31" fmla="*/ 4 h 960"/>
                  <a:gd name="T32" fmla="*/ 2 w 439"/>
                  <a:gd name="T33" fmla="*/ 4 h 960"/>
                  <a:gd name="T34" fmla="*/ 2 w 439"/>
                  <a:gd name="T35" fmla="*/ 3 h 960"/>
                  <a:gd name="T36" fmla="*/ 1 w 439"/>
                  <a:gd name="T37" fmla="*/ 3 h 960"/>
                  <a:gd name="T38" fmla="*/ 1 w 439"/>
                  <a:gd name="T39" fmla="*/ 3 h 960"/>
                  <a:gd name="T40" fmla="*/ 1 w 439"/>
                  <a:gd name="T41" fmla="*/ 3 h 960"/>
                  <a:gd name="T42" fmla="*/ 1 w 439"/>
                  <a:gd name="T43" fmla="*/ 2 h 960"/>
                  <a:gd name="T44" fmla="*/ 1 w 439"/>
                  <a:gd name="T45" fmla="*/ 2 h 960"/>
                  <a:gd name="T46" fmla="*/ 1 w 439"/>
                  <a:gd name="T47" fmla="*/ 1 h 960"/>
                  <a:gd name="T48" fmla="*/ 0 w 439"/>
                  <a:gd name="T49" fmla="*/ 1 h 960"/>
                  <a:gd name="T50" fmla="*/ 0 w 439"/>
                  <a:gd name="T51" fmla="*/ 1 h 960"/>
                  <a:gd name="T52" fmla="*/ 0 w 439"/>
                  <a:gd name="T53" fmla="*/ 0 h 960"/>
                  <a:gd name="T54" fmla="*/ 0 w 439"/>
                  <a:gd name="T55" fmla="*/ 0 h 960"/>
                  <a:gd name="T56" fmla="*/ 0 w 439"/>
                  <a:gd name="T57" fmla="*/ 0 h 960"/>
                  <a:gd name="T58" fmla="*/ 0 w 439"/>
                  <a:gd name="T59" fmla="*/ 0 h 960"/>
                  <a:gd name="T60" fmla="*/ 0 w 439"/>
                  <a:gd name="T61" fmla="*/ 0 h 960"/>
                  <a:gd name="T62" fmla="*/ 0 w 439"/>
                  <a:gd name="T63" fmla="*/ 0 h 960"/>
                  <a:gd name="T64" fmla="*/ 0 w 439"/>
                  <a:gd name="T65" fmla="*/ 1 h 960"/>
                  <a:gd name="T66" fmla="*/ 0 w 439"/>
                  <a:gd name="T67" fmla="*/ 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0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0 w 382"/>
                  <a:gd name="T1" fmla="*/ 1 h 198"/>
                  <a:gd name="T2" fmla="*/ 0 w 382"/>
                  <a:gd name="T3" fmla="*/ 1 h 198"/>
                  <a:gd name="T4" fmla="*/ 0 w 382"/>
                  <a:gd name="T5" fmla="*/ 1 h 198"/>
                  <a:gd name="T6" fmla="*/ 0 w 382"/>
                  <a:gd name="T7" fmla="*/ 1 h 198"/>
                  <a:gd name="T8" fmla="*/ 0 w 382"/>
                  <a:gd name="T9" fmla="*/ 1 h 198"/>
                  <a:gd name="T10" fmla="*/ 0 w 382"/>
                  <a:gd name="T11" fmla="*/ 1 h 198"/>
                  <a:gd name="T12" fmla="*/ 0 w 382"/>
                  <a:gd name="T13" fmla="*/ 1 h 198"/>
                  <a:gd name="T14" fmla="*/ 0 w 382"/>
                  <a:gd name="T15" fmla="*/ 1 h 198"/>
                  <a:gd name="T16" fmla="*/ 0 w 382"/>
                  <a:gd name="T17" fmla="*/ 1 h 198"/>
                  <a:gd name="T18" fmla="*/ 1 w 382"/>
                  <a:gd name="T19" fmla="*/ 1 h 198"/>
                  <a:gd name="T20" fmla="*/ 1 w 382"/>
                  <a:gd name="T21" fmla="*/ 1 h 198"/>
                  <a:gd name="T22" fmla="*/ 1 w 382"/>
                  <a:gd name="T23" fmla="*/ 1 h 198"/>
                  <a:gd name="T24" fmla="*/ 1 w 382"/>
                  <a:gd name="T25" fmla="*/ 0 h 198"/>
                  <a:gd name="T26" fmla="*/ 1 w 382"/>
                  <a:gd name="T27" fmla="*/ 0 h 198"/>
                  <a:gd name="T28" fmla="*/ 1 w 382"/>
                  <a:gd name="T29" fmla="*/ 0 h 198"/>
                  <a:gd name="T30" fmla="*/ 1 w 382"/>
                  <a:gd name="T31" fmla="*/ 0 h 198"/>
                  <a:gd name="T32" fmla="*/ 1 w 382"/>
                  <a:gd name="T33" fmla="*/ 0 h 198"/>
                  <a:gd name="T34" fmla="*/ 1 w 382"/>
                  <a:gd name="T35" fmla="*/ 0 h 198"/>
                  <a:gd name="T36" fmla="*/ 1 w 382"/>
                  <a:gd name="T37" fmla="*/ 0 h 198"/>
                  <a:gd name="T38" fmla="*/ 1 w 382"/>
                  <a:gd name="T39" fmla="*/ 0 h 198"/>
                  <a:gd name="T40" fmla="*/ 2 w 382"/>
                  <a:gd name="T41" fmla="*/ 0 h 198"/>
                  <a:gd name="T42" fmla="*/ 2 w 382"/>
                  <a:gd name="T43" fmla="*/ 0 h 198"/>
                  <a:gd name="T44" fmla="*/ 2 w 382"/>
                  <a:gd name="T45" fmla="*/ 0 h 198"/>
                  <a:gd name="T46" fmla="*/ 2 w 382"/>
                  <a:gd name="T47" fmla="*/ 0 h 198"/>
                  <a:gd name="T48" fmla="*/ 2 w 382"/>
                  <a:gd name="T49" fmla="*/ 0 h 198"/>
                  <a:gd name="T50" fmla="*/ 2 w 382"/>
                  <a:gd name="T51" fmla="*/ 0 h 198"/>
                  <a:gd name="T52" fmla="*/ 2 w 382"/>
                  <a:gd name="T53" fmla="*/ 0 h 198"/>
                  <a:gd name="T54" fmla="*/ 2 w 382"/>
                  <a:gd name="T55" fmla="*/ 0 h 198"/>
                  <a:gd name="T56" fmla="*/ 1 w 382"/>
                  <a:gd name="T57" fmla="*/ 0 h 198"/>
                  <a:gd name="T58" fmla="*/ 1 w 382"/>
                  <a:gd name="T59" fmla="*/ 0 h 198"/>
                  <a:gd name="T60" fmla="*/ 1 w 382"/>
                  <a:gd name="T61" fmla="*/ 0 h 198"/>
                  <a:gd name="T62" fmla="*/ 1 w 382"/>
                  <a:gd name="T63" fmla="*/ 0 h 198"/>
                  <a:gd name="T64" fmla="*/ 1 w 382"/>
                  <a:gd name="T65" fmla="*/ 0 h 198"/>
                  <a:gd name="T66" fmla="*/ 1 w 382"/>
                  <a:gd name="T67" fmla="*/ 0 h 198"/>
                  <a:gd name="T68" fmla="*/ 1 w 382"/>
                  <a:gd name="T69" fmla="*/ 0 h 198"/>
                  <a:gd name="T70" fmla="*/ 1 w 382"/>
                  <a:gd name="T71" fmla="*/ 0 h 198"/>
                  <a:gd name="T72" fmla="*/ 1 w 382"/>
                  <a:gd name="T73" fmla="*/ 0 h 198"/>
                  <a:gd name="T74" fmla="*/ 0 w 382"/>
                  <a:gd name="T75" fmla="*/ 1 h 198"/>
                  <a:gd name="T76" fmla="*/ 0 w 382"/>
                  <a:gd name="T77" fmla="*/ 1 h 198"/>
                  <a:gd name="T78" fmla="*/ 0 w 382"/>
                  <a:gd name="T79" fmla="*/ 1 h 198"/>
                  <a:gd name="T80" fmla="*/ 0 w 382"/>
                  <a:gd name="T81" fmla="*/ 1 h 198"/>
                  <a:gd name="T82" fmla="*/ 0 w 382"/>
                  <a:gd name="T83" fmla="*/ 1 h 198"/>
                  <a:gd name="T84" fmla="*/ 0 w 382"/>
                  <a:gd name="T85" fmla="*/ 1 h 198"/>
                  <a:gd name="T86" fmla="*/ 0 w 382"/>
                  <a:gd name="T87" fmla="*/ 1 h 198"/>
                  <a:gd name="T88" fmla="*/ 0 w 382"/>
                  <a:gd name="T89" fmla="*/ 1 h 198"/>
                  <a:gd name="T90" fmla="*/ 0 w 382"/>
                  <a:gd name="T91" fmla="*/ 1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1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0 w 229"/>
                  <a:gd name="T1" fmla="*/ 0 h 240"/>
                  <a:gd name="T2" fmla="*/ 0 w 229"/>
                  <a:gd name="T3" fmla="*/ 0 h 240"/>
                  <a:gd name="T4" fmla="*/ 0 w 229"/>
                  <a:gd name="T5" fmla="*/ 0 h 240"/>
                  <a:gd name="T6" fmla="*/ 0 w 229"/>
                  <a:gd name="T7" fmla="*/ 0 h 240"/>
                  <a:gd name="T8" fmla="*/ 0 w 229"/>
                  <a:gd name="T9" fmla="*/ 0 h 240"/>
                  <a:gd name="T10" fmla="*/ 0 w 229"/>
                  <a:gd name="T11" fmla="*/ 0 h 240"/>
                  <a:gd name="T12" fmla="*/ 0 w 229"/>
                  <a:gd name="T13" fmla="*/ 0 h 240"/>
                  <a:gd name="T14" fmla="*/ 0 w 229"/>
                  <a:gd name="T15" fmla="*/ 0 h 240"/>
                  <a:gd name="T16" fmla="*/ 0 w 229"/>
                  <a:gd name="T17" fmla="*/ 0 h 240"/>
                  <a:gd name="T18" fmla="*/ 0 w 229"/>
                  <a:gd name="T19" fmla="*/ 1 h 240"/>
                  <a:gd name="T20" fmla="*/ 0 w 229"/>
                  <a:gd name="T21" fmla="*/ 1 h 240"/>
                  <a:gd name="T22" fmla="*/ 0 w 229"/>
                  <a:gd name="T23" fmla="*/ 1 h 240"/>
                  <a:gd name="T24" fmla="*/ 0 w 229"/>
                  <a:gd name="T25" fmla="*/ 1 h 240"/>
                  <a:gd name="T26" fmla="*/ 0 w 229"/>
                  <a:gd name="T27" fmla="*/ 1 h 240"/>
                  <a:gd name="T28" fmla="*/ 1 w 229"/>
                  <a:gd name="T29" fmla="*/ 1 h 240"/>
                  <a:gd name="T30" fmla="*/ 1 w 229"/>
                  <a:gd name="T31" fmla="*/ 1 h 240"/>
                  <a:gd name="T32" fmla="*/ 1 w 229"/>
                  <a:gd name="T33" fmla="*/ 1 h 240"/>
                  <a:gd name="T34" fmla="*/ 1 w 229"/>
                  <a:gd name="T35" fmla="*/ 1 h 240"/>
                  <a:gd name="T36" fmla="*/ 1 w 229"/>
                  <a:gd name="T37" fmla="*/ 0 h 240"/>
                  <a:gd name="T38" fmla="*/ 1 w 229"/>
                  <a:gd name="T39" fmla="*/ 0 h 240"/>
                  <a:gd name="T40" fmla="*/ 1 w 229"/>
                  <a:gd name="T41" fmla="*/ 0 h 240"/>
                  <a:gd name="T42" fmla="*/ 1 w 229"/>
                  <a:gd name="T43" fmla="*/ 0 h 240"/>
                  <a:gd name="T44" fmla="*/ 1 w 229"/>
                  <a:gd name="T45" fmla="*/ 1 h 240"/>
                  <a:gd name="T46" fmla="*/ 1 w 229"/>
                  <a:gd name="T47" fmla="*/ 1 h 240"/>
                  <a:gd name="T48" fmla="*/ 1 w 229"/>
                  <a:gd name="T49" fmla="*/ 1 h 240"/>
                  <a:gd name="T50" fmla="*/ 1 w 229"/>
                  <a:gd name="T51" fmla="*/ 1 h 240"/>
                  <a:gd name="T52" fmla="*/ 0 w 229"/>
                  <a:gd name="T53" fmla="*/ 1 h 240"/>
                  <a:gd name="T54" fmla="*/ 0 w 229"/>
                  <a:gd name="T55" fmla="*/ 1 h 240"/>
                  <a:gd name="T56" fmla="*/ 0 w 229"/>
                  <a:gd name="T57" fmla="*/ 1 h 240"/>
                  <a:gd name="T58" fmla="*/ 0 w 229"/>
                  <a:gd name="T59" fmla="*/ 0 h 240"/>
                  <a:gd name="T60" fmla="*/ 0 w 229"/>
                  <a:gd name="T61" fmla="*/ 0 h 240"/>
                  <a:gd name="T62" fmla="*/ 0 w 229"/>
                  <a:gd name="T63" fmla="*/ 0 h 240"/>
                  <a:gd name="T64" fmla="*/ 0 w 229"/>
                  <a:gd name="T65" fmla="*/ 0 h 240"/>
                  <a:gd name="T66" fmla="*/ 0 w 229"/>
                  <a:gd name="T67" fmla="*/ 0 h 240"/>
                  <a:gd name="T68" fmla="*/ 0 w 229"/>
                  <a:gd name="T69" fmla="*/ 0 h 240"/>
                  <a:gd name="T70" fmla="*/ 0 w 229"/>
                  <a:gd name="T71" fmla="*/ 0 h 240"/>
                  <a:gd name="T72" fmla="*/ 1 w 229"/>
                  <a:gd name="T73" fmla="*/ 0 h 240"/>
                  <a:gd name="T74" fmla="*/ 1 w 229"/>
                  <a:gd name="T75" fmla="*/ 0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2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0 w 281"/>
                  <a:gd name="T1" fmla="*/ 0 h 270"/>
                  <a:gd name="T2" fmla="*/ 0 w 281"/>
                  <a:gd name="T3" fmla="*/ 0 h 270"/>
                  <a:gd name="T4" fmla="*/ 0 w 281"/>
                  <a:gd name="T5" fmla="*/ 0 h 270"/>
                  <a:gd name="T6" fmla="*/ 0 w 281"/>
                  <a:gd name="T7" fmla="*/ 0 h 270"/>
                  <a:gd name="T8" fmla="*/ 0 w 281"/>
                  <a:gd name="T9" fmla="*/ 0 h 270"/>
                  <a:gd name="T10" fmla="*/ 0 w 281"/>
                  <a:gd name="T11" fmla="*/ 1 h 270"/>
                  <a:gd name="T12" fmla="*/ 0 w 281"/>
                  <a:gd name="T13" fmla="*/ 1 h 270"/>
                  <a:gd name="T14" fmla="*/ 0 w 281"/>
                  <a:gd name="T15" fmla="*/ 1 h 270"/>
                  <a:gd name="T16" fmla="*/ 0 w 281"/>
                  <a:gd name="T17" fmla="*/ 1 h 270"/>
                  <a:gd name="T18" fmla="*/ 0 w 281"/>
                  <a:gd name="T19" fmla="*/ 1 h 270"/>
                  <a:gd name="T20" fmla="*/ 1 w 281"/>
                  <a:gd name="T21" fmla="*/ 1 h 270"/>
                  <a:gd name="T22" fmla="*/ 1 w 281"/>
                  <a:gd name="T23" fmla="*/ 1 h 270"/>
                  <a:gd name="T24" fmla="*/ 1 w 281"/>
                  <a:gd name="T25" fmla="*/ 1 h 270"/>
                  <a:gd name="T26" fmla="*/ 1 w 281"/>
                  <a:gd name="T27" fmla="*/ 1 h 270"/>
                  <a:gd name="T28" fmla="*/ 1 w 281"/>
                  <a:gd name="T29" fmla="*/ 1 h 270"/>
                  <a:gd name="T30" fmla="*/ 1 w 281"/>
                  <a:gd name="T31" fmla="*/ 1 h 270"/>
                  <a:gd name="T32" fmla="*/ 1 w 281"/>
                  <a:gd name="T33" fmla="*/ 1 h 270"/>
                  <a:gd name="T34" fmla="*/ 1 w 281"/>
                  <a:gd name="T35" fmla="*/ 0 h 270"/>
                  <a:gd name="T36" fmla="*/ 1 w 281"/>
                  <a:gd name="T37" fmla="*/ 0 h 270"/>
                  <a:gd name="T38" fmla="*/ 1 w 281"/>
                  <a:gd name="T39" fmla="*/ 1 h 270"/>
                  <a:gd name="T40" fmla="*/ 1 w 281"/>
                  <a:gd name="T41" fmla="*/ 1 h 270"/>
                  <a:gd name="T42" fmla="*/ 1 w 281"/>
                  <a:gd name="T43" fmla="*/ 1 h 270"/>
                  <a:gd name="T44" fmla="*/ 1 w 281"/>
                  <a:gd name="T45" fmla="*/ 1 h 270"/>
                  <a:gd name="T46" fmla="*/ 1 w 281"/>
                  <a:gd name="T47" fmla="*/ 1 h 270"/>
                  <a:gd name="T48" fmla="*/ 1 w 281"/>
                  <a:gd name="T49" fmla="*/ 1 h 270"/>
                  <a:gd name="T50" fmla="*/ 0 w 281"/>
                  <a:gd name="T51" fmla="*/ 1 h 270"/>
                  <a:gd name="T52" fmla="*/ 0 w 281"/>
                  <a:gd name="T53" fmla="*/ 1 h 270"/>
                  <a:gd name="T54" fmla="*/ 0 w 281"/>
                  <a:gd name="T55" fmla="*/ 0 h 270"/>
                  <a:gd name="T56" fmla="*/ 0 w 281"/>
                  <a:gd name="T57" fmla="*/ 0 h 270"/>
                  <a:gd name="T58" fmla="*/ 0 w 281"/>
                  <a:gd name="T59" fmla="*/ 0 h 270"/>
                  <a:gd name="T60" fmla="*/ 0 w 281"/>
                  <a:gd name="T61" fmla="*/ 0 h 270"/>
                  <a:gd name="T62" fmla="*/ 0 w 281"/>
                  <a:gd name="T63" fmla="*/ 0 h 270"/>
                  <a:gd name="T64" fmla="*/ 0 w 281"/>
                  <a:gd name="T65" fmla="*/ 0 h 270"/>
                  <a:gd name="T66" fmla="*/ 0 w 281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3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w 15"/>
                  <a:gd name="T11" fmla="*/ 0 h 13"/>
                  <a:gd name="T12" fmla="*/ 0 w 15"/>
                  <a:gd name="T13" fmla="*/ 0 h 13"/>
                  <a:gd name="T14" fmla="*/ 0 w 15"/>
                  <a:gd name="T15" fmla="*/ 0 h 13"/>
                  <a:gd name="T16" fmla="*/ 0 w 15"/>
                  <a:gd name="T17" fmla="*/ 0 h 13"/>
                  <a:gd name="T18" fmla="*/ 0 w 15"/>
                  <a:gd name="T19" fmla="*/ 0 h 13"/>
                  <a:gd name="T20" fmla="*/ 0 w 15"/>
                  <a:gd name="T21" fmla="*/ 0 h 13"/>
                  <a:gd name="T22" fmla="*/ 0 w 15"/>
                  <a:gd name="T23" fmla="*/ 0 h 13"/>
                  <a:gd name="T24" fmla="*/ 0 w 15"/>
                  <a:gd name="T25" fmla="*/ 0 h 13"/>
                  <a:gd name="T26" fmla="*/ 0 w 15"/>
                  <a:gd name="T27" fmla="*/ 0 h 13"/>
                  <a:gd name="T28" fmla="*/ 0 w 15"/>
                  <a:gd name="T29" fmla="*/ 0 h 13"/>
                  <a:gd name="T30" fmla="*/ 0 w 15"/>
                  <a:gd name="T31" fmla="*/ 0 h 13"/>
                  <a:gd name="T32" fmla="*/ 0 w 15"/>
                  <a:gd name="T33" fmla="*/ 0 h 13"/>
                  <a:gd name="T34" fmla="*/ 0 w 15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4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w 17"/>
                  <a:gd name="T15" fmla="*/ 0 h 17"/>
                  <a:gd name="T16" fmla="*/ 0 w 17"/>
                  <a:gd name="T17" fmla="*/ 0 h 17"/>
                  <a:gd name="T18" fmla="*/ 0 w 17"/>
                  <a:gd name="T19" fmla="*/ 0 h 17"/>
                  <a:gd name="T20" fmla="*/ 0 w 17"/>
                  <a:gd name="T21" fmla="*/ 0 h 17"/>
                  <a:gd name="T22" fmla="*/ 0 w 17"/>
                  <a:gd name="T23" fmla="*/ 0 h 17"/>
                  <a:gd name="T24" fmla="*/ 0 w 17"/>
                  <a:gd name="T25" fmla="*/ 0 h 17"/>
                  <a:gd name="T26" fmla="*/ 0 w 17"/>
                  <a:gd name="T27" fmla="*/ 0 h 17"/>
                  <a:gd name="T28" fmla="*/ 0 w 17"/>
                  <a:gd name="T29" fmla="*/ 0 h 17"/>
                  <a:gd name="T30" fmla="*/ 0 w 17"/>
                  <a:gd name="T31" fmla="*/ 0 h 17"/>
                  <a:gd name="T32" fmla="*/ 0 w 17"/>
                  <a:gd name="T33" fmla="*/ 0 h 17"/>
                  <a:gd name="T34" fmla="*/ 0 w 17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5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0 h 9"/>
                  <a:gd name="T14" fmla="*/ 0 w 9"/>
                  <a:gd name="T15" fmla="*/ 0 h 9"/>
                  <a:gd name="T16" fmla="*/ 0 w 9"/>
                  <a:gd name="T17" fmla="*/ 0 h 9"/>
                  <a:gd name="T18" fmla="*/ 0 w 9"/>
                  <a:gd name="T19" fmla="*/ 0 h 9"/>
                  <a:gd name="T20" fmla="*/ 0 w 9"/>
                  <a:gd name="T21" fmla="*/ 0 h 9"/>
                  <a:gd name="T22" fmla="*/ 0 w 9"/>
                  <a:gd name="T23" fmla="*/ 0 h 9"/>
                  <a:gd name="T24" fmla="*/ 0 w 9"/>
                  <a:gd name="T25" fmla="*/ 0 h 9"/>
                  <a:gd name="T26" fmla="*/ 0 w 9"/>
                  <a:gd name="T27" fmla="*/ 0 h 9"/>
                  <a:gd name="T28" fmla="*/ 0 w 9"/>
                  <a:gd name="T29" fmla="*/ 0 h 9"/>
                  <a:gd name="T30" fmla="*/ 0 w 9"/>
                  <a:gd name="T31" fmla="*/ 0 h 9"/>
                  <a:gd name="T32" fmla="*/ 0 w 9"/>
                  <a:gd name="T33" fmla="*/ 0 h 9"/>
                  <a:gd name="T34" fmla="*/ 0 w 9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6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7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0 h 9"/>
                  <a:gd name="T12" fmla="*/ 0 w 7"/>
                  <a:gd name="T13" fmla="*/ 0 h 9"/>
                  <a:gd name="T14" fmla="*/ 0 w 7"/>
                  <a:gd name="T15" fmla="*/ 0 h 9"/>
                  <a:gd name="T16" fmla="*/ 0 w 7"/>
                  <a:gd name="T17" fmla="*/ 0 h 9"/>
                  <a:gd name="T18" fmla="*/ 0 w 7"/>
                  <a:gd name="T19" fmla="*/ 0 h 9"/>
                  <a:gd name="T20" fmla="*/ 0 w 7"/>
                  <a:gd name="T21" fmla="*/ 0 h 9"/>
                  <a:gd name="T22" fmla="*/ 0 w 7"/>
                  <a:gd name="T23" fmla="*/ 0 h 9"/>
                  <a:gd name="T24" fmla="*/ 0 w 7"/>
                  <a:gd name="T25" fmla="*/ 0 h 9"/>
                  <a:gd name="T26" fmla="*/ 0 w 7"/>
                  <a:gd name="T27" fmla="*/ 0 h 9"/>
                  <a:gd name="T28" fmla="*/ 0 w 7"/>
                  <a:gd name="T29" fmla="*/ 0 h 9"/>
                  <a:gd name="T30" fmla="*/ 0 w 7"/>
                  <a:gd name="T31" fmla="*/ 0 h 9"/>
                  <a:gd name="T32" fmla="*/ 0 w 7"/>
                  <a:gd name="T33" fmla="*/ 0 h 9"/>
                  <a:gd name="T34" fmla="*/ 0 w 7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8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w 20"/>
                  <a:gd name="T11" fmla="*/ 0 h 20"/>
                  <a:gd name="T12" fmla="*/ 0 w 20"/>
                  <a:gd name="T13" fmla="*/ 0 h 20"/>
                  <a:gd name="T14" fmla="*/ 0 w 20"/>
                  <a:gd name="T15" fmla="*/ 0 h 20"/>
                  <a:gd name="T16" fmla="*/ 0 w 20"/>
                  <a:gd name="T17" fmla="*/ 0 h 20"/>
                  <a:gd name="T18" fmla="*/ 0 w 20"/>
                  <a:gd name="T19" fmla="*/ 0 h 20"/>
                  <a:gd name="T20" fmla="*/ 0 w 20"/>
                  <a:gd name="T21" fmla="*/ 0 h 20"/>
                  <a:gd name="T22" fmla="*/ 0 w 20"/>
                  <a:gd name="T23" fmla="*/ 0 h 20"/>
                  <a:gd name="T24" fmla="*/ 0 w 20"/>
                  <a:gd name="T25" fmla="*/ 0 h 20"/>
                  <a:gd name="T26" fmla="*/ 0 w 20"/>
                  <a:gd name="T27" fmla="*/ 0 h 20"/>
                  <a:gd name="T28" fmla="*/ 0 w 20"/>
                  <a:gd name="T29" fmla="*/ 0 h 20"/>
                  <a:gd name="T30" fmla="*/ 0 w 20"/>
                  <a:gd name="T31" fmla="*/ 0 h 20"/>
                  <a:gd name="T32" fmla="*/ 0 w 20"/>
                  <a:gd name="T33" fmla="*/ 0 h 20"/>
                  <a:gd name="T34" fmla="*/ 0 w 20"/>
                  <a:gd name="T35" fmla="*/ 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09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0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w 13"/>
                  <a:gd name="T11" fmla="*/ 0 h 12"/>
                  <a:gd name="T12" fmla="*/ 0 w 13"/>
                  <a:gd name="T13" fmla="*/ 0 h 12"/>
                  <a:gd name="T14" fmla="*/ 0 w 13"/>
                  <a:gd name="T15" fmla="*/ 0 h 12"/>
                  <a:gd name="T16" fmla="*/ 0 w 13"/>
                  <a:gd name="T17" fmla="*/ 0 h 12"/>
                  <a:gd name="T18" fmla="*/ 0 w 13"/>
                  <a:gd name="T19" fmla="*/ 0 h 12"/>
                  <a:gd name="T20" fmla="*/ 0 w 13"/>
                  <a:gd name="T21" fmla="*/ 0 h 12"/>
                  <a:gd name="T22" fmla="*/ 0 w 13"/>
                  <a:gd name="T23" fmla="*/ 0 h 12"/>
                  <a:gd name="T24" fmla="*/ 0 w 13"/>
                  <a:gd name="T25" fmla="*/ 0 h 12"/>
                  <a:gd name="T26" fmla="*/ 0 w 13"/>
                  <a:gd name="T27" fmla="*/ 0 h 12"/>
                  <a:gd name="T28" fmla="*/ 0 w 13"/>
                  <a:gd name="T29" fmla="*/ 0 h 12"/>
                  <a:gd name="T30" fmla="*/ 0 w 13"/>
                  <a:gd name="T31" fmla="*/ 0 h 12"/>
                  <a:gd name="T32" fmla="*/ 0 w 13"/>
                  <a:gd name="T33" fmla="*/ 0 h 12"/>
                  <a:gd name="T34" fmla="*/ 0 w 13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1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0 h 7"/>
                  <a:gd name="T12" fmla="*/ 0 w 8"/>
                  <a:gd name="T13" fmla="*/ 0 h 7"/>
                  <a:gd name="T14" fmla="*/ 0 w 8"/>
                  <a:gd name="T15" fmla="*/ 0 h 7"/>
                  <a:gd name="T16" fmla="*/ 0 w 8"/>
                  <a:gd name="T17" fmla="*/ 0 h 7"/>
                  <a:gd name="T18" fmla="*/ 0 w 8"/>
                  <a:gd name="T19" fmla="*/ 0 h 7"/>
                  <a:gd name="T20" fmla="*/ 0 w 8"/>
                  <a:gd name="T21" fmla="*/ 0 h 7"/>
                  <a:gd name="T22" fmla="*/ 0 w 8"/>
                  <a:gd name="T23" fmla="*/ 0 h 7"/>
                  <a:gd name="T24" fmla="*/ 0 w 8"/>
                  <a:gd name="T25" fmla="*/ 0 h 7"/>
                  <a:gd name="T26" fmla="*/ 0 w 8"/>
                  <a:gd name="T27" fmla="*/ 0 h 7"/>
                  <a:gd name="T28" fmla="*/ 0 w 8"/>
                  <a:gd name="T29" fmla="*/ 0 h 7"/>
                  <a:gd name="T30" fmla="*/ 0 w 8"/>
                  <a:gd name="T31" fmla="*/ 0 h 7"/>
                  <a:gd name="T32" fmla="*/ 0 w 8"/>
                  <a:gd name="T33" fmla="*/ 0 h 7"/>
                  <a:gd name="T34" fmla="*/ 0 w 8"/>
                  <a:gd name="T35" fmla="*/ 0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2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w 7"/>
                  <a:gd name="T11" fmla="*/ 0 h 8"/>
                  <a:gd name="T12" fmla="*/ 0 w 7"/>
                  <a:gd name="T13" fmla="*/ 0 h 8"/>
                  <a:gd name="T14" fmla="*/ 0 w 7"/>
                  <a:gd name="T15" fmla="*/ 0 h 8"/>
                  <a:gd name="T16" fmla="*/ 0 w 7"/>
                  <a:gd name="T17" fmla="*/ 0 h 8"/>
                  <a:gd name="T18" fmla="*/ 0 w 7"/>
                  <a:gd name="T19" fmla="*/ 0 h 8"/>
                  <a:gd name="T20" fmla="*/ 0 w 7"/>
                  <a:gd name="T21" fmla="*/ 0 h 8"/>
                  <a:gd name="T22" fmla="*/ 0 w 7"/>
                  <a:gd name="T23" fmla="*/ 0 h 8"/>
                  <a:gd name="T24" fmla="*/ 0 w 7"/>
                  <a:gd name="T25" fmla="*/ 0 h 8"/>
                  <a:gd name="T26" fmla="*/ 0 w 7"/>
                  <a:gd name="T27" fmla="*/ 0 h 8"/>
                  <a:gd name="T28" fmla="*/ 0 w 7"/>
                  <a:gd name="T29" fmla="*/ 0 h 8"/>
                  <a:gd name="T30" fmla="*/ 0 w 7"/>
                  <a:gd name="T31" fmla="*/ 0 h 8"/>
                  <a:gd name="T32" fmla="*/ 0 w 7"/>
                  <a:gd name="T33" fmla="*/ 0 h 8"/>
                  <a:gd name="T34" fmla="*/ 0 w 7"/>
                  <a:gd name="T35" fmla="*/ 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3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w 16"/>
                  <a:gd name="T11" fmla="*/ 0 h 17"/>
                  <a:gd name="T12" fmla="*/ 0 w 16"/>
                  <a:gd name="T13" fmla="*/ 0 h 17"/>
                  <a:gd name="T14" fmla="*/ 0 w 16"/>
                  <a:gd name="T15" fmla="*/ 0 h 17"/>
                  <a:gd name="T16" fmla="*/ 0 w 16"/>
                  <a:gd name="T17" fmla="*/ 0 h 17"/>
                  <a:gd name="T18" fmla="*/ 0 w 16"/>
                  <a:gd name="T19" fmla="*/ 0 h 17"/>
                  <a:gd name="T20" fmla="*/ 0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w 16"/>
                  <a:gd name="T27" fmla="*/ 0 h 17"/>
                  <a:gd name="T28" fmla="*/ 0 w 16"/>
                  <a:gd name="T29" fmla="*/ 0 h 17"/>
                  <a:gd name="T30" fmla="*/ 0 w 16"/>
                  <a:gd name="T31" fmla="*/ 0 h 17"/>
                  <a:gd name="T32" fmla="*/ 0 w 16"/>
                  <a:gd name="T33" fmla="*/ 0 h 17"/>
                  <a:gd name="T34" fmla="*/ 0 w 16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4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  <a:gd name="T16" fmla="*/ 0 w 12"/>
                  <a:gd name="T17" fmla="*/ 0 h 12"/>
                  <a:gd name="T18" fmla="*/ 0 w 12"/>
                  <a:gd name="T19" fmla="*/ 0 h 12"/>
                  <a:gd name="T20" fmla="*/ 0 w 12"/>
                  <a:gd name="T21" fmla="*/ 0 h 12"/>
                  <a:gd name="T22" fmla="*/ 0 w 12"/>
                  <a:gd name="T23" fmla="*/ 0 h 12"/>
                  <a:gd name="T24" fmla="*/ 0 w 12"/>
                  <a:gd name="T25" fmla="*/ 0 h 12"/>
                  <a:gd name="T26" fmla="*/ 0 w 12"/>
                  <a:gd name="T27" fmla="*/ 0 h 12"/>
                  <a:gd name="T28" fmla="*/ 0 w 12"/>
                  <a:gd name="T29" fmla="*/ 0 h 12"/>
                  <a:gd name="T30" fmla="*/ 0 w 12"/>
                  <a:gd name="T31" fmla="*/ 0 h 12"/>
                  <a:gd name="T32" fmla="*/ 0 w 12"/>
                  <a:gd name="T33" fmla="*/ 0 h 12"/>
                  <a:gd name="T34" fmla="*/ 0 w 12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5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0 w 74"/>
                  <a:gd name="T1" fmla="*/ 0 h 75"/>
                  <a:gd name="T2" fmla="*/ 0 w 74"/>
                  <a:gd name="T3" fmla="*/ 0 h 75"/>
                  <a:gd name="T4" fmla="*/ 0 w 74"/>
                  <a:gd name="T5" fmla="*/ 0 h 75"/>
                  <a:gd name="T6" fmla="*/ 0 w 74"/>
                  <a:gd name="T7" fmla="*/ 0 h 75"/>
                  <a:gd name="T8" fmla="*/ 0 w 74"/>
                  <a:gd name="T9" fmla="*/ 0 h 75"/>
                  <a:gd name="T10" fmla="*/ 0 w 74"/>
                  <a:gd name="T11" fmla="*/ 0 h 75"/>
                  <a:gd name="T12" fmla="*/ 0 w 74"/>
                  <a:gd name="T13" fmla="*/ 0 h 75"/>
                  <a:gd name="T14" fmla="*/ 0 w 74"/>
                  <a:gd name="T15" fmla="*/ 0 h 75"/>
                  <a:gd name="T16" fmla="*/ 0 w 74"/>
                  <a:gd name="T17" fmla="*/ 0 h 75"/>
                  <a:gd name="T18" fmla="*/ 0 w 74"/>
                  <a:gd name="T19" fmla="*/ 0 h 75"/>
                  <a:gd name="T20" fmla="*/ 0 w 74"/>
                  <a:gd name="T21" fmla="*/ 0 h 75"/>
                  <a:gd name="T22" fmla="*/ 0 w 74"/>
                  <a:gd name="T23" fmla="*/ 0 h 75"/>
                  <a:gd name="T24" fmla="*/ 0 w 74"/>
                  <a:gd name="T25" fmla="*/ 0 h 75"/>
                  <a:gd name="T26" fmla="*/ 0 w 74"/>
                  <a:gd name="T27" fmla="*/ 0 h 75"/>
                  <a:gd name="T28" fmla="*/ 0 w 74"/>
                  <a:gd name="T29" fmla="*/ 0 h 75"/>
                  <a:gd name="T30" fmla="*/ 0 w 74"/>
                  <a:gd name="T31" fmla="*/ 0 h 75"/>
                  <a:gd name="T32" fmla="*/ 0 w 74"/>
                  <a:gd name="T33" fmla="*/ 0 h 75"/>
                  <a:gd name="T34" fmla="*/ 0 w 74"/>
                  <a:gd name="T35" fmla="*/ 0 h 75"/>
                  <a:gd name="T36" fmla="*/ 0 w 74"/>
                  <a:gd name="T37" fmla="*/ 0 h 75"/>
                  <a:gd name="T38" fmla="*/ 0 w 74"/>
                  <a:gd name="T39" fmla="*/ 0 h 75"/>
                  <a:gd name="T40" fmla="*/ 0 w 74"/>
                  <a:gd name="T41" fmla="*/ 0 h 75"/>
                  <a:gd name="T42" fmla="*/ 0 w 74"/>
                  <a:gd name="T43" fmla="*/ 0 h 75"/>
                  <a:gd name="T44" fmla="*/ 0 w 74"/>
                  <a:gd name="T45" fmla="*/ 0 h 75"/>
                  <a:gd name="T46" fmla="*/ 0 w 74"/>
                  <a:gd name="T47" fmla="*/ 0 h 75"/>
                  <a:gd name="T48" fmla="*/ 0 w 74"/>
                  <a:gd name="T49" fmla="*/ 0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6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0 w 69"/>
                  <a:gd name="T1" fmla="*/ 0 h 59"/>
                  <a:gd name="T2" fmla="*/ 0 w 69"/>
                  <a:gd name="T3" fmla="*/ 0 h 59"/>
                  <a:gd name="T4" fmla="*/ 0 w 69"/>
                  <a:gd name="T5" fmla="*/ 0 h 59"/>
                  <a:gd name="T6" fmla="*/ 0 w 69"/>
                  <a:gd name="T7" fmla="*/ 0 h 59"/>
                  <a:gd name="T8" fmla="*/ 0 w 69"/>
                  <a:gd name="T9" fmla="*/ 0 h 59"/>
                  <a:gd name="T10" fmla="*/ 0 w 69"/>
                  <a:gd name="T11" fmla="*/ 0 h 59"/>
                  <a:gd name="T12" fmla="*/ 0 w 69"/>
                  <a:gd name="T13" fmla="*/ 0 h 59"/>
                  <a:gd name="T14" fmla="*/ 0 w 69"/>
                  <a:gd name="T15" fmla="*/ 0 h 59"/>
                  <a:gd name="T16" fmla="*/ 0 w 69"/>
                  <a:gd name="T17" fmla="*/ 0 h 59"/>
                  <a:gd name="T18" fmla="*/ 0 w 69"/>
                  <a:gd name="T19" fmla="*/ 0 h 59"/>
                  <a:gd name="T20" fmla="*/ 0 w 69"/>
                  <a:gd name="T21" fmla="*/ 0 h 59"/>
                  <a:gd name="T22" fmla="*/ 0 w 69"/>
                  <a:gd name="T23" fmla="*/ 0 h 59"/>
                  <a:gd name="T24" fmla="*/ 0 w 69"/>
                  <a:gd name="T25" fmla="*/ 0 h 59"/>
                  <a:gd name="T26" fmla="*/ 0 w 69"/>
                  <a:gd name="T27" fmla="*/ 0 h 59"/>
                  <a:gd name="T28" fmla="*/ 0 w 69"/>
                  <a:gd name="T29" fmla="*/ 0 h 59"/>
                  <a:gd name="T30" fmla="*/ 0 w 69"/>
                  <a:gd name="T31" fmla="*/ 0 h 59"/>
                  <a:gd name="T32" fmla="*/ 0 w 69"/>
                  <a:gd name="T33" fmla="*/ 0 h 59"/>
                  <a:gd name="T34" fmla="*/ 0 w 69"/>
                  <a:gd name="T35" fmla="*/ 0 h 59"/>
                  <a:gd name="T36" fmla="*/ 0 w 69"/>
                  <a:gd name="T37" fmla="*/ 0 h 59"/>
                  <a:gd name="T38" fmla="*/ 0 w 69"/>
                  <a:gd name="T39" fmla="*/ 0 h 59"/>
                  <a:gd name="T40" fmla="*/ 0 w 69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7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0 w 69"/>
                  <a:gd name="T1" fmla="*/ 0 h 60"/>
                  <a:gd name="T2" fmla="*/ 0 w 69"/>
                  <a:gd name="T3" fmla="*/ 0 h 60"/>
                  <a:gd name="T4" fmla="*/ 0 w 69"/>
                  <a:gd name="T5" fmla="*/ 0 h 60"/>
                  <a:gd name="T6" fmla="*/ 0 w 69"/>
                  <a:gd name="T7" fmla="*/ 0 h 60"/>
                  <a:gd name="T8" fmla="*/ 0 w 69"/>
                  <a:gd name="T9" fmla="*/ 0 h 60"/>
                  <a:gd name="T10" fmla="*/ 0 w 69"/>
                  <a:gd name="T11" fmla="*/ 0 h 60"/>
                  <a:gd name="T12" fmla="*/ 0 w 69"/>
                  <a:gd name="T13" fmla="*/ 0 h 60"/>
                  <a:gd name="T14" fmla="*/ 0 w 69"/>
                  <a:gd name="T15" fmla="*/ 0 h 60"/>
                  <a:gd name="T16" fmla="*/ 0 w 69"/>
                  <a:gd name="T17" fmla="*/ 0 h 60"/>
                  <a:gd name="T18" fmla="*/ 0 w 69"/>
                  <a:gd name="T19" fmla="*/ 0 h 60"/>
                  <a:gd name="T20" fmla="*/ 0 w 69"/>
                  <a:gd name="T21" fmla="*/ 0 h 60"/>
                  <a:gd name="T22" fmla="*/ 0 w 69"/>
                  <a:gd name="T23" fmla="*/ 0 h 60"/>
                  <a:gd name="T24" fmla="*/ 0 w 69"/>
                  <a:gd name="T25" fmla="*/ 0 h 60"/>
                  <a:gd name="T26" fmla="*/ 0 w 69"/>
                  <a:gd name="T27" fmla="*/ 0 h 60"/>
                  <a:gd name="T28" fmla="*/ 0 w 69"/>
                  <a:gd name="T29" fmla="*/ 0 h 60"/>
                  <a:gd name="T30" fmla="*/ 0 w 69"/>
                  <a:gd name="T31" fmla="*/ 0 h 60"/>
                  <a:gd name="T32" fmla="*/ 0 w 69"/>
                  <a:gd name="T33" fmla="*/ 0 h 60"/>
                  <a:gd name="T34" fmla="*/ 0 w 69"/>
                  <a:gd name="T35" fmla="*/ 0 h 60"/>
                  <a:gd name="T36" fmla="*/ 0 w 69"/>
                  <a:gd name="T37" fmla="*/ 0 h 60"/>
                  <a:gd name="T38" fmla="*/ 0 w 69"/>
                  <a:gd name="T39" fmla="*/ 0 h 60"/>
                  <a:gd name="T40" fmla="*/ 0 w 69"/>
                  <a:gd name="T41" fmla="*/ 0 h 60"/>
                  <a:gd name="T42" fmla="*/ 0 w 69"/>
                  <a:gd name="T43" fmla="*/ 0 h 60"/>
                  <a:gd name="T44" fmla="*/ 0 w 69"/>
                  <a:gd name="T45" fmla="*/ 0 h 60"/>
                  <a:gd name="T46" fmla="*/ 0 w 69"/>
                  <a:gd name="T47" fmla="*/ 0 h 60"/>
                  <a:gd name="T48" fmla="*/ 0 w 69"/>
                  <a:gd name="T49" fmla="*/ 0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8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0 w 75"/>
                  <a:gd name="T1" fmla="*/ 0 h 48"/>
                  <a:gd name="T2" fmla="*/ 0 w 75"/>
                  <a:gd name="T3" fmla="*/ 0 h 48"/>
                  <a:gd name="T4" fmla="*/ 0 w 75"/>
                  <a:gd name="T5" fmla="*/ 0 h 48"/>
                  <a:gd name="T6" fmla="*/ 0 w 75"/>
                  <a:gd name="T7" fmla="*/ 0 h 48"/>
                  <a:gd name="T8" fmla="*/ 0 w 75"/>
                  <a:gd name="T9" fmla="*/ 0 h 48"/>
                  <a:gd name="T10" fmla="*/ 0 w 75"/>
                  <a:gd name="T11" fmla="*/ 0 h 48"/>
                  <a:gd name="T12" fmla="*/ 0 w 75"/>
                  <a:gd name="T13" fmla="*/ 0 h 48"/>
                  <a:gd name="T14" fmla="*/ 0 w 75"/>
                  <a:gd name="T15" fmla="*/ 0 h 48"/>
                  <a:gd name="T16" fmla="*/ 0 w 75"/>
                  <a:gd name="T17" fmla="*/ 0 h 48"/>
                  <a:gd name="T18" fmla="*/ 0 w 75"/>
                  <a:gd name="T19" fmla="*/ 0 h 48"/>
                  <a:gd name="T20" fmla="*/ 0 w 75"/>
                  <a:gd name="T21" fmla="*/ 0 h 48"/>
                  <a:gd name="T22" fmla="*/ 0 w 75"/>
                  <a:gd name="T23" fmla="*/ 0 h 48"/>
                  <a:gd name="T24" fmla="*/ 0 w 75"/>
                  <a:gd name="T25" fmla="*/ 0 h 48"/>
                  <a:gd name="T26" fmla="*/ 0 w 75"/>
                  <a:gd name="T27" fmla="*/ 0 h 48"/>
                  <a:gd name="T28" fmla="*/ 0 w 75"/>
                  <a:gd name="T29" fmla="*/ 0 h 48"/>
                  <a:gd name="T30" fmla="*/ 0 w 75"/>
                  <a:gd name="T31" fmla="*/ 0 h 48"/>
                  <a:gd name="T32" fmla="*/ 0 w 75"/>
                  <a:gd name="T33" fmla="*/ 0 h 48"/>
                  <a:gd name="T34" fmla="*/ 0 w 75"/>
                  <a:gd name="T35" fmla="*/ 0 h 48"/>
                  <a:gd name="T36" fmla="*/ 0 w 75"/>
                  <a:gd name="T37" fmla="*/ 0 h 48"/>
                  <a:gd name="T38" fmla="*/ 0 w 75"/>
                  <a:gd name="T39" fmla="*/ 0 h 48"/>
                  <a:gd name="T40" fmla="*/ 0 w 75"/>
                  <a:gd name="T41" fmla="*/ 0 h 48"/>
                  <a:gd name="T42" fmla="*/ 0 w 75"/>
                  <a:gd name="T43" fmla="*/ 0 h 48"/>
                  <a:gd name="T44" fmla="*/ 0 w 75"/>
                  <a:gd name="T45" fmla="*/ 0 h 48"/>
                  <a:gd name="T46" fmla="*/ 0 w 75"/>
                  <a:gd name="T47" fmla="*/ 0 h 48"/>
                  <a:gd name="T48" fmla="*/ 0 w 75"/>
                  <a:gd name="T49" fmla="*/ 0 h 48"/>
                  <a:gd name="T50" fmla="*/ 0 w 75"/>
                  <a:gd name="T51" fmla="*/ 0 h 48"/>
                  <a:gd name="T52" fmla="*/ 0 w 75"/>
                  <a:gd name="T53" fmla="*/ 0 h 48"/>
                  <a:gd name="T54" fmla="*/ 0 w 75"/>
                  <a:gd name="T55" fmla="*/ 0 h 48"/>
                  <a:gd name="T56" fmla="*/ 0 w 75"/>
                  <a:gd name="T57" fmla="*/ 0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19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0 w 63"/>
                  <a:gd name="T1" fmla="*/ 0 h 57"/>
                  <a:gd name="T2" fmla="*/ 0 w 63"/>
                  <a:gd name="T3" fmla="*/ 0 h 57"/>
                  <a:gd name="T4" fmla="*/ 0 w 63"/>
                  <a:gd name="T5" fmla="*/ 0 h 57"/>
                  <a:gd name="T6" fmla="*/ 0 w 63"/>
                  <a:gd name="T7" fmla="*/ 0 h 57"/>
                  <a:gd name="T8" fmla="*/ 0 w 63"/>
                  <a:gd name="T9" fmla="*/ 0 h 57"/>
                  <a:gd name="T10" fmla="*/ 0 w 63"/>
                  <a:gd name="T11" fmla="*/ 0 h 57"/>
                  <a:gd name="T12" fmla="*/ 0 w 63"/>
                  <a:gd name="T13" fmla="*/ 0 h 57"/>
                  <a:gd name="T14" fmla="*/ 0 w 63"/>
                  <a:gd name="T15" fmla="*/ 0 h 57"/>
                  <a:gd name="T16" fmla="*/ 0 w 63"/>
                  <a:gd name="T17" fmla="*/ 0 h 57"/>
                  <a:gd name="T18" fmla="*/ 0 w 63"/>
                  <a:gd name="T19" fmla="*/ 0 h 57"/>
                  <a:gd name="T20" fmla="*/ 0 w 63"/>
                  <a:gd name="T21" fmla="*/ 0 h 57"/>
                  <a:gd name="T22" fmla="*/ 0 w 63"/>
                  <a:gd name="T23" fmla="*/ 0 h 57"/>
                  <a:gd name="T24" fmla="*/ 0 w 63"/>
                  <a:gd name="T25" fmla="*/ 0 h 57"/>
                  <a:gd name="T26" fmla="*/ 0 w 63"/>
                  <a:gd name="T27" fmla="*/ 0 h 57"/>
                  <a:gd name="T28" fmla="*/ 0 w 63"/>
                  <a:gd name="T29" fmla="*/ 0 h 57"/>
                  <a:gd name="T30" fmla="*/ 0 w 63"/>
                  <a:gd name="T31" fmla="*/ 0 h 57"/>
                  <a:gd name="T32" fmla="*/ 0 w 63"/>
                  <a:gd name="T33" fmla="*/ 0 h 57"/>
                  <a:gd name="T34" fmla="*/ 0 w 63"/>
                  <a:gd name="T35" fmla="*/ 0 h 57"/>
                  <a:gd name="T36" fmla="*/ 0 w 63"/>
                  <a:gd name="T37" fmla="*/ 0 h 57"/>
                  <a:gd name="T38" fmla="*/ 0 w 63"/>
                  <a:gd name="T39" fmla="*/ 0 h 57"/>
                  <a:gd name="T40" fmla="*/ 0 w 63"/>
                  <a:gd name="T41" fmla="*/ 0 h 57"/>
                  <a:gd name="T42" fmla="*/ 0 w 63"/>
                  <a:gd name="T43" fmla="*/ 0 h 57"/>
                  <a:gd name="T44" fmla="*/ 0 w 63"/>
                  <a:gd name="T45" fmla="*/ 0 h 57"/>
                  <a:gd name="T46" fmla="*/ 0 w 63"/>
                  <a:gd name="T47" fmla="*/ 0 h 57"/>
                  <a:gd name="T48" fmla="*/ 0 w 63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0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0 w 65"/>
                  <a:gd name="T1" fmla="*/ 0 h 57"/>
                  <a:gd name="T2" fmla="*/ 0 w 65"/>
                  <a:gd name="T3" fmla="*/ 0 h 57"/>
                  <a:gd name="T4" fmla="*/ 0 w 65"/>
                  <a:gd name="T5" fmla="*/ 0 h 57"/>
                  <a:gd name="T6" fmla="*/ 0 w 65"/>
                  <a:gd name="T7" fmla="*/ 0 h 57"/>
                  <a:gd name="T8" fmla="*/ 0 w 65"/>
                  <a:gd name="T9" fmla="*/ 0 h 57"/>
                  <a:gd name="T10" fmla="*/ 0 w 65"/>
                  <a:gd name="T11" fmla="*/ 0 h 57"/>
                  <a:gd name="T12" fmla="*/ 0 w 65"/>
                  <a:gd name="T13" fmla="*/ 0 h 57"/>
                  <a:gd name="T14" fmla="*/ 0 w 65"/>
                  <a:gd name="T15" fmla="*/ 0 h 57"/>
                  <a:gd name="T16" fmla="*/ 0 w 65"/>
                  <a:gd name="T17" fmla="*/ 0 h 57"/>
                  <a:gd name="T18" fmla="*/ 0 w 65"/>
                  <a:gd name="T19" fmla="*/ 0 h 57"/>
                  <a:gd name="T20" fmla="*/ 0 w 65"/>
                  <a:gd name="T21" fmla="*/ 0 h 57"/>
                  <a:gd name="T22" fmla="*/ 0 w 65"/>
                  <a:gd name="T23" fmla="*/ 0 h 57"/>
                  <a:gd name="T24" fmla="*/ 0 w 65"/>
                  <a:gd name="T25" fmla="*/ 0 h 57"/>
                  <a:gd name="T26" fmla="*/ 0 w 65"/>
                  <a:gd name="T27" fmla="*/ 0 h 57"/>
                  <a:gd name="T28" fmla="*/ 0 w 65"/>
                  <a:gd name="T29" fmla="*/ 0 h 57"/>
                  <a:gd name="T30" fmla="*/ 0 w 65"/>
                  <a:gd name="T31" fmla="*/ 0 h 57"/>
                  <a:gd name="T32" fmla="*/ 0 w 65"/>
                  <a:gd name="T33" fmla="*/ 0 h 57"/>
                  <a:gd name="T34" fmla="*/ 0 w 65"/>
                  <a:gd name="T35" fmla="*/ 0 h 57"/>
                  <a:gd name="T36" fmla="*/ 0 w 65"/>
                  <a:gd name="T37" fmla="*/ 0 h 57"/>
                  <a:gd name="T38" fmla="*/ 0 w 65"/>
                  <a:gd name="T39" fmla="*/ 0 h 57"/>
                  <a:gd name="T40" fmla="*/ 0 w 65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1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0 w 79"/>
                  <a:gd name="T1" fmla="*/ 0 h 80"/>
                  <a:gd name="T2" fmla="*/ 0 w 79"/>
                  <a:gd name="T3" fmla="*/ 0 h 80"/>
                  <a:gd name="T4" fmla="*/ 0 w 79"/>
                  <a:gd name="T5" fmla="*/ 0 h 80"/>
                  <a:gd name="T6" fmla="*/ 0 w 79"/>
                  <a:gd name="T7" fmla="*/ 0 h 80"/>
                  <a:gd name="T8" fmla="*/ 0 w 79"/>
                  <a:gd name="T9" fmla="*/ 0 h 80"/>
                  <a:gd name="T10" fmla="*/ 0 w 79"/>
                  <a:gd name="T11" fmla="*/ 0 h 80"/>
                  <a:gd name="T12" fmla="*/ 0 w 79"/>
                  <a:gd name="T13" fmla="*/ 0 h 80"/>
                  <a:gd name="T14" fmla="*/ 0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0 w 79"/>
                  <a:gd name="T21" fmla="*/ 0 h 80"/>
                  <a:gd name="T22" fmla="*/ 0 w 79"/>
                  <a:gd name="T23" fmla="*/ 0 h 80"/>
                  <a:gd name="T24" fmla="*/ 0 w 79"/>
                  <a:gd name="T25" fmla="*/ 0 h 80"/>
                  <a:gd name="T26" fmla="*/ 0 w 79"/>
                  <a:gd name="T27" fmla="*/ 0 h 80"/>
                  <a:gd name="T28" fmla="*/ 0 w 79"/>
                  <a:gd name="T29" fmla="*/ 0 h 80"/>
                  <a:gd name="T30" fmla="*/ 0 w 79"/>
                  <a:gd name="T31" fmla="*/ 0 h 80"/>
                  <a:gd name="T32" fmla="*/ 0 w 79"/>
                  <a:gd name="T33" fmla="*/ 0 h 80"/>
                  <a:gd name="T34" fmla="*/ 0 w 79"/>
                  <a:gd name="T35" fmla="*/ 0 h 80"/>
                  <a:gd name="T36" fmla="*/ 0 w 79"/>
                  <a:gd name="T37" fmla="*/ 0 h 80"/>
                  <a:gd name="T38" fmla="*/ 0 w 79"/>
                  <a:gd name="T39" fmla="*/ 0 h 80"/>
                  <a:gd name="T40" fmla="*/ 0 w 79"/>
                  <a:gd name="T41" fmla="*/ 0 h 80"/>
                  <a:gd name="T42" fmla="*/ 0 w 79"/>
                  <a:gd name="T43" fmla="*/ 0 h 80"/>
                  <a:gd name="T44" fmla="*/ 0 w 79"/>
                  <a:gd name="T45" fmla="*/ 0 h 80"/>
                  <a:gd name="T46" fmla="*/ 0 w 79"/>
                  <a:gd name="T47" fmla="*/ 0 h 80"/>
                  <a:gd name="T48" fmla="*/ 0 w 79"/>
                  <a:gd name="T49" fmla="*/ 0 h 80"/>
                  <a:gd name="T50" fmla="*/ 0 w 79"/>
                  <a:gd name="T51" fmla="*/ 0 h 80"/>
                  <a:gd name="T52" fmla="*/ 0 w 79"/>
                  <a:gd name="T53" fmla="*/ 0 h 80"/>
                  <a:gd name="T54" fmla="*/ 0 w 79"/>
                  <a:gd name="T55" fmla="*/ 0 h 80"/>
                  <a:gd name="T56" fmla="*/ 0 w 79"/>
                  <a:gd name="T57" fmla="*/ 0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2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0 w 79"/>
                  <a:gd name="T1" fmla="*/ 0 h 67"/>
                  <a:gd name="T2" fmla="*/ 0 w 79"/>
                  <a:gd name="T3" fmla="*/ 0 h 67"/>
                  <a:gd name="T4" fmla="*/ 0 w 79"/>
                  <a:gd name="T5" fmla="*/ 0 h 67"/>
                  <a:gd name="T6" fmla="*/ 0 w 79"/>
                  <a:gd name="T7" fmla="*/ 0 h 67"/>
                  <a:gd name="T8" fmla="*/ 0 w 79"/>
                  <a:gd name="T9" fmla="*/ 0 h 67"/>
                  <a:gd name="T10" fmla="*/ 0 w 79"/>
                  <a:gd name="T11" fmla="*/ 0 h 67"/>
                  <a:gd name="T12" fmla="*/ 0 w 79"/>
                  <a:gd name="T13" fmla="*/ 0 h 67"/>
                  <a:gd name="T14" fmla="*/ 0 w 79"/>
                  <a:gd name="T15" fmla="*/ 0 h 67"/>
                  <a:gd name="T16" fmla="*/ 0 w 79"/>
                  <a:gd name="T17" fmla="*/ 0 h 67"/>
                  <a:gd name="T18" fmla="*/ 0 w 79"/>
                  <a:gd name="T19" fmla="*/ 0 h 67"/>
                  <a:gd name="T20" fmla="*/ 0 w 79"/>
                  <a:gd name="T21" fmla="*/ 0 h 67"/>
                  <a:gd name="T22" fmla="*/ 0 w 79"/>
                  <a:gd name="T23" fmla="*/ 0 h 67"/>
                  <a:gd name="T24" fmla="*/ 0 w 79"/>
                  <a:gd name="T25" fmla="*/ 0 h 67"/>
                  <a:gd name="T26" fmla="*/ 0 w 79"/>
                  <a:gd name="T27" fmla="*/ 0 h 67"/>
                  <a:gd name="T28" fmla="*/ 0 w 79"/>
                  <a:gd name="T29" fmla="*/ 0 h 67"/>
                  <a:gd name="T30" fmla="*/ 0 w 79"/>
                  <a:gd name="T31" fmla="*/ 0 h 67"/>
                  <a:gd name="T32" fmla="*/ 0 w 79"/>
                  <a:gd name="T33" fmla="*/ 0 h 67"/>
                  <a:gd name="T34" fmla="*/ 0 w 79"/>
                  <a:gd name="T35" fmla="*/ 0 h 67"/>
                  <a:gd name="T36" fmla="*/ 0 w 79"/>
                  <a:gd name="T37" fmla="*/ 0 h 67"/>
                  <a:gd name="T38" fmla="*/ 0 w 79"/>
                  <a:gd name="T39" fmla="*/ 0 h 67"/>
                  <a:gd name="T40" fmla="*/ 0 w 79"/>
                  <a:gd name="T41" fmla="*/ 0 h 67"/>
                  <a:gd name="T42" fmla="*/ 0 w 79"/>
                  <a:gd name="T43" fmla="*/ 0 h 67"/>
                  <a:gd name="T44" fmla="*/ 0 w 79"/>
                  <a:gd name="T45" fmla="*/ 0 h 67"/>
                  <a:gd name="T46" fmla="*/ 0 w 79"/>
                  <a:gd name="T47" fmla="*/ 0 h 67"/>
                  <a:gd name="T48" fmla="*/ 0 w 79"/>
                  <a:gd name="T49" fmla="*/ 0 h 67"/>
                  <a:gd name="T50" fmla="*/ 0 w 79"/>
                  <a:gd name="T51" fmla="*/ 0 h 67"/>
                  <a:gd name="T52" fmla="*/ 0 w 79"/>
                  <a:gd name="T53" fmla="*/ 0 h 67"/>
                  <a:gd name="T54" fmla="*/ 0 w 79"/>
                  <a:gd name="T55" fmla="*/ 0 h 67"/>
                  <a:gd name="T56" fmla="*/ 0 w 79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3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0 w 77"/>
                  <a:gd name="T1" fmla="*/ 0 h 62"/>
                  <a:gd name="T2" fmla="*/ 0 w 77"/>
                  <a:gd name="T3" fmla="*/ 0 h 62"/>
                  <a:gd name="T4" fmla="*/ 0 w 77"/>
                  <a:gd name="T5" fmla="*/ 0 h 62"/>
                  <a:gd name="T6" fmla="*/ 0 w 77"/>
                  <a:gd name="T7" fmla="*/ 0 h 62"/>
                  <a:gd name="T8" fmla="*/ 0 w 77"/>
                  <a:gd name="T9" fmla="*/ 0 h 62"/>
                  <a:gd name="T10" fmla="*/ 0 w 77"/>
                  <a:gd name="T11" fmla="*/ 0 h 62"/>
                  <a:gd name="T12" fmla="*/ 0 w 77"/>
                  <a:gd name="T13" fmla="*/ 0 h 62"/>
                  <a:gd name="T14" fmla="*/ 0 w 77"/>
                  <a:gd name="T15" fmla="*/ 0 h 62"/>
                  <a:gd name="T16" fmla="*/ 0 w 77"/>
                  <a:gd name="T17" fmla="*/ 0 h 62"/>
                  <a:gd name="T18" fmla="*/ 0 w 77"/>
                  <a:gd name="T19" fmla="*/ 0 h 62"/>
                  <a:gd name="T20" fmla="*/ 0 w 77"/>
                  <a:gd name="T21" fmla="*/ 0 h 62"/>
                  <a:gd name="T22" fmla="*/ 0 w 77"/>
                  <a:gd name="T23" fmla="*/ 0 h 62"/>
                  <a:gd name="T24" fmla="*/ 0 w 77"/>
                  <a:gd name="T25" fmla="*/ 0 h 62"/>
                  <a:gd name="T26" fmla="*/ 0 w 77"/>
                  <a:gd name="T27" fmla="*/ 0 h 62"/>
                  <a:gd name="T28" fmla="*/ 0 w 77"/>
                  <a:gd name="T29" fmla="*/ 0 h 62"/>
                  <a:gd name="T30" fmla="*/ 0 w 77"/>
                  <a:gd name="T31" fmla="*/ 0 h 62"/>
                  <a:gd name="T32" fmla="*/ 0 w 77"/>
                  <a:gd name="T33" fmla="*/ 0 h 62"/>
                  <a:gd name="T34" fmla="*/ 0 w 77"/>
                  <a:gd name="T35" fmla="*/ 0 h 62"/>
                  <a:gd name="T36" fmla="*/ 0 w 77"/>
                  <a:gd name="T37" fmla="*/ 0 h 62"/>
                  <a:gd name="T38" fmla="*/ 0 w 77"/>
                  <a:gd name="T39" fmla="*/ 0 h 62"/>
                  <a:gd name="T40" fmla="*/ 0 w 77"/>
                  <a:gd name="T41" fmla="*/ 0 h 62"/>
                  <a:gd name="T42" fmla="*/ 0 w 77"/>
                  <a:gd name="T43" fmla="*/ 0 h 62"/>
                  <a:gd name="T44" fmla="*/ 0 w 77"/>
                  <a:gd name="T45" fmla="*/ 0 h 62"/>
                  <a:gd name="T46" fmla="*/ 0 w 77"/>
                  <a:gd name="T47" fmla="*/ 0 h 62"/>
                  <a:gd name="T48" fmla="*/ 0 w 77"/>
                  <a:gd name="T49" fmla="*/ 0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4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0 w 366"/>
                  <a:gd name="T1" fmla="*/ 1 h 845"/>
                  <a:gd name="T2" fmla="*/ 0 w 366"/>
                  <a:gd name="T3" fmla="*/ 1 h 845"/>
                  <a:gd name="T4" fmla="*/ 0 w 366"/>
                  <a:gd name="T5" fmla="*/ 1 h 845"/>
                  <a:gd name="T6" fmla="*/ 0 w 366"/>
                  <a:gd name="T7" fmla="*/ 2 h 845"/>
                  <a:gd name="T8" fmla="*/ 1 w 366"/>
                  <a:gd name="T9" fmla="*/ 2 h 845"/>
                  <a:gd name="T10" fmla="*/ 1 w 366"/>
                  <a:gd name="T11" fmla="*/ 3 h 845"/>
                  <a:gd name="T12" fmla="*/ 1 w 366"/>
                  <a:gd name="T13" fmla="*/ 3 h 845"/>
                  <a:gd name="T14" fmla="*/ 1 w 366"/>
                  <a:gd name="T15" fmla="*/ 3 h 845"/>
                  <a:gd name="T16" fmla="*/ 1 w 366"/>
                  <a:gd name="T17" fmla="*/ 3 h 845"/>
                  <a:gd name="T18" fmla="*/ 1 w 366"/>
                  <a:gd name="T19" fmla="*/ 3 h 845"/>
                  <a:gd name="T20" fmla="*/ 1 w 366"/>
                  <a:gd name="T21" fmla="*/ 3 h 845"/>
                  <a:gd name="T22" fmla="*/ 1 w 366"/>
                  <a:gd name="T23" fmla="*/ 3 h 845"/>
                  <a:gd name="T24" fmla="*/ 2 w 366"/>
                  <a:gd name="T25" fmla="*/ 3 h 845"/>
                  <a:gd name="T26" fmla="*/ 1 w 366"/>
                  <a:gd name="T27" fmla="*/ 3 h 845"/>
                  <a:gd name="T28" fmla="*/ 1 w 366"/>
                  <a:gd name="T29" fmla="*/ 3 h 845"/>
                  <a:gd name="T30" fmla="*/ 1 w 366"/>
                  <a:gd name="T31" fmla="*/ 3 h 845"/>
                  <a:gd name="T32" fmla="*/ 1 w 366"/>
                  <a:gd name="T33" fmla="*/ 3 h 845"/>
                  <a:gd name="T34" fmla="*/ 1 w 366"/>
                  <a:gd name="T35" fmla="*/ 3 h 845"/>
                  <a:gd name="T36" fmla="*/ 1 w 366"/>
                  <a:gd name="T37" fmla="*/ 3 h 845"/>
                  <a:gd name="T38" fmla="*/ 1 w 366"/>
                  <a:gd name="T39" fmla="*/ 3 h 845"/>
                  <a:gd name="T40" fmla="*/ 1 w 366"/>
                  <a:gd name="T41" fmla="*/ 2 h 845"/>
                  <a:gd name="T42" fmla="*/ 1 w 366"/>
                  <a:gd name="T43" fmla="*/ 2 h 845"/>
                  <a:gd name="T44" fmla="*/ 1 w 366"/>
                  <a:gd name="T45" fmla="*/ 2 h 845"/>
                  <a:gd name="T46" fmla="*/ 0 w 366"/>
                  <a:gd name="T47" fmla="*/ 1 h 845"/>
                  <a:gd name="T48" fmla="*/ 0 w 366"/>
                  <a:gd name="T49" fmla="*/ 1 h 845"/>
                  <a:gd name="T50" fmla="*/ 0 w 366"/>
                  <a:gd name="T51" fmla="*/ 1 h 845"/>
                  <a:gd name="T52" fmla="*/ 0 w 366"/>
                  <a:gd name="T53" fmla="*/ 0 h 845"/>
                  <a:gd name="T54" fmla="*/ 0 w 366"/>
                  <a:gd name="T55" fmla="*/ 0 h 845"/>
                  <a:gd name="T56" fmla="*/ 0 w 366"/>
                  <a:gd name="T57" fmla="*/ 0 h 845"/>
                  <a:gd name="T58" fmla="*/ 0 w 366"/>
                  <a:gd name="T59" fmla="*/ 0 h 845"/>
                  <a:gd name="T60" fmla="*/ 0 w 366"/>
                  <a:gd name="T61" fmla="*/ 0 h 845"/>
                  <a:gd name="T62" fmla="*/ 0 w 366"/>
                  <a:gd name="T63" fmla="*/ 0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5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0 w 88"/>
                  <a:gd name="T1" fmla="*/ 0 h 87"/>
                  <a:gd name="T2" fmla="*/ 0 w 88"/>
                  <a:gd name="T3" fmla="*/ 0 h 87"/>
                  <a:gd name="T4" fmla="*/ 0 w 88"/>
                  <a:gd name="T5" fmla="*/ 0 h 87"/>
                  <a:gd name="T6" fmla="*/ 0 w 88"/>
                  <a:gd name="T7" fmla="*/ 0 h 87"/>
                  <a:gd name="T8" fmla="*/ 0 w 88"/>
                  <a:gd name="T9" fmla="*/ 0 h 87"/>
                  <a:gd name="T10" fmla="*/ 0 w 88"/>
                  <a:gd name="T11" fmla="*/ 0 h 87"/>
                  <a:gd name="T12" fmla="*/ 0 w 88"/>
                  <a:gd name="T13" fmla="*/ 0 h 87"/>
                  <a:gd name="T14" fmla="*/ 0 w 88"/>
                  <a:gd name="T15" fmla="*/ 0 h 87"/>
                  <a:gd name="T16" fmla="*/ 0 w 88"/>
                  <a:gd name="T17" fmla="*/ 0 h 87"/>
                  <a:gd name="T18" fmla="*/ 0 w 88"/>
                  <a:gd name="T19" fmla="*/ 0 h 87"/>
                  <a:gd name="T20" fmla="*/ 0 w 88"/>
                  <a:gd name="T21" fmla="*/ 0 h 87"/>
                  <a:gd name="T22" fmla="*/ 0 w 88"/>
                  <a:gd name="T23" fmla="*/ 0 h 87"/>
                  <a:gd name="T24" fmla="*/ 0 w 88"/>
                  <a:gd name="T25" fmla="*/ 0 h 87"/>
                  <a:gd name="T26" fmla="*/ 0 w 88"/>
                  <a:gd name="T27" fmla="*/ 0 h 87"/>
                  <a:gd name="T28" fmla="*/ 0 w 88"/>
                  <a:gd name="T29" fmla="*/ 0 h 87"/>
                  <a:gd name="T30" fmla="*/ 0 w 88"/>
                  <a:gd name="T31" fmla="*/ 0 h 87"/>
                  <a:gd name="T32" fmla="*/ 0 w 88"/>
                  <a:gd name="T33" fmla="*/ 0 h 87"/>
                  <a:gd name="T34" fmla="*/ 0 w 88"/>
                  <a:gd name="T35" fmla="*/ 0 h 87"/>
                  <a:gd name="T36" fmla="*/ 0 w 88"/>
                  <a:gd name="T37" fmla="*/ 0 h 87"/>
                  <a:gd name="T38" fmla="*/ 0 w 88"/>
                  <a:gd name="T39" fmla="*/ 0 h 87"/>
                  <a:gd name="T40" fmla="*/ 0 w 88"/>
                  <a:gd name="T41" fmla="*/ 0 h 87"/>
                  <a:gd name="T42" fmla="*/ 0 w 88"/>
                  <a:gd name="T43" fmla="*/ 0 h 87"/>
                  <a:gd name="T44" fmla="*/ 0 w 88"/>
                  <a:gd name="T45" fmla="*/ 0 h 87"/>
                  <a:gd name="T46" fmla="*/ 0 w 88"/>
                  <a:gd name="T47" fmla="*/ 0 h 87"/>
                  <a:gd name="T48" fmla="*/ 0 w 88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6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0 w 102"/>
                  <a:gd name="T1" fmla="*/ 0 h 28"/>
                  <a:gd name="T2" fmla="*/ 0 w 102"/>
                  <a:gd name="T3" fmla="*/ 0 h 28"/>
                  <a:gd name="T4" fmla="*/ 0 w 102"/>
                  <a:gd name="T5" fmla="*/ 0 h 28"/>
                  <a:gd name="T6" fmla="*/ 0 w 102"/>
                  <a:gd name="T7" fmla="*/ 0 h 28"/>
                  <a:gd name="T8" fmla="*/ 0 w 102"/>
                  <a:gd name="T9" fmla="*/ 0 h 28"/>
                  <a:gd name="T10" fmla="*/ 0 w 102"/>
                  <a:gd name="T11" fmla="*/ 0 h 28"/>
                  <a:gd name="T12" fmla="*/ 0 w 102"/>
                  <a:gd name="T13" fmla="*/ 0 h 28"/>
                  <a:gd name="T14" fmla="*/ 0 w 102"/>
                  <a:gd name="T15" fmla="*/ 0 h 28"/>
                  <a:gd name="T16" fmla="*/ 0 w 102"/>
                  <a:gd name="T17" fmla="*/ 0 h 28"/>
                  <a:gd name="T18" fmla="*/ 0 w 102"/>
                  <a:gd name="T19" fmla="*/ 0 h 28"/>
                  <a:gd name="T20" fmla="*/ 0 w 102"/>
                  <a:gd name="T21" fmla="*/ 0 h 28"/>
                  <a:gd name="T22" fmla="*/ 0 w 102"/>
                  <a:gd name="T23" fmla="*/ 0 h 28"/>
                  <a:gd name="T24" fmla="*/ 0 w 102"/>
                  <a:gd name="T25" fmla="*/ 0 h 28"/>
                  <a:gd name="T26" fmla="*/ 0 w 102"/>
                  <a:gd name="T27" fmla="*/ 0 h 28"/>
                  <a:gd name="T28" fmla="*/ 0 w 102"/>
                  <a:gd name="T29" fmla="*/ 0 h 28"/>
                  <a:gd name="T30" fmla="*/ 0 w 102"/>
                  <a:gd name="T31" fmla="*/ 0 h 28"/>
                  <a:gd name="T32" fmla="*/ 0 w 102"/>
                  <a:gd name="T33" fmla="*/ 0 h 28"/>
                  <a:gd name="T34" fmla="*/ 0 w 102"/>
                  <a:gd name="T35" fmla="*/ 0 h 28"/>
                  <a:gd name="T36" fmla="*/ 0 w 102"/>
                  <a:gd name="T37" fmla="*/ 0 h 28"/>
                  <a:gd name="T38" fmla="*/ 0 w 102"/>
                  <a:gd name="T39" fmla="*/ 0 h 28"/>
                  <a:gd name="T40" fmla="*/ 0 w 102"/>
                  <a:gd name="T41" fmla="*/ 0 h 28"/>
                  <a:gd name="T42" fmla="*/ 0 w 102"/>
                  <a:gd name="T43" fmla="*/ 0 h 28"/>
                  <a:gd name="T44" fmla="*/ 0 w 102"/>
                  <a:gd name="T45" fmla="*/ 0 h 28"/>
                  <a:gd name="T46" fmla="*/ 0 w 102"/>
                  <a:gd name="T47" fmla="*/ 0 h 28"/>
                  <a:gd name="T48" fmla="*/ 0 w 102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7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 w 142"/>
                  <a:gd name="T1" fmla="*/ 0 h 36"/>
                  <a:gd name="T2" fmla="*/ 1 w 142"/>
                  <a:gd name="T3" fmla="*/ 0 h 36"/>
                  <a:gd name="T4" fmla="*/ 1 w 142"/>
                  <a:gd name="T5" fmla="*/ 0 h 36"/>
                  <a:gd name="T6" fmla="*/ 1 w 142"/>
                  <a:gd name="T7" fmla="*/ 0 h 36"/>
                  <a:gd name="T8" fmla="*/ 1 w 142"/>
                  <a:gd name="T9" fmla="*/ 0 h 36"/>
                  <a:gd name="T10" fmla="*/ 1 w 142"/>
                  <a:gd name="T11" fmla="*/ 0 h 36"/>
                  <a:gd name="T12" fmla="*/ 1 w 142"/>
                  <a:gd name="T13" fmla="*/ 0 h 36"/>
                  <a:gd name="T14" fmla="*/ 1 w 142"/>
                  <a:gd name="T15" fmla="*/ 0 h 36"/>
                  <a:gd name="T16" fmla="*/ 1 w 142"/>
                  <a:gd name="T17" fmla="*/ 0 h 36"/>
                  <a:gd name="T18" fmla="*/ 0 w 142"/>
                  <a:gd name="T19" fmla="*/ 0 h 36"/>
                  <a:gd name="T20" fmla="*/ 0 w 142"/>
                  <a:gd name="T21" fmla="*/ 0 h 36"/>
                  <a:gd name="T22" fmla="*/ 0 w 142"/>
                  <a:gd name="T23" fmla="*/ 0 h 36"/>
                  <a:gd name="T24" fmla="*/ 0 w 142"/>
                  <a:gd name="T25" fmla="*/ 0 h 36"/>
                  <a:gd name="T26" fmla="*/ 0 w 142"/>
                  <a:gd name="T27" fmla="*/ 0 h 36"/>
                  <a:gd name="T28" fmla="*/ 0 w 142"/>
                  <a:gd name="T29" fmla="*/ 0 h 36"/>
                  <a:gd name="T30" fmla="*/ 0 w 142"/>
                  <a:gd name="T31" fmla="*/ 0 h 36"/>
                  <a:gd name="T32" fmla="*/ 0 w 142"/>
                  <a:gd name="T33" fmla="*/ 0 h 36"/>
                  <a:gd name="T34" fmla="*/ 0 w 142"/>
                  <a:gd name="T35" fmla="*/ 0 h 36"/>
                  <a:gd name="T36" fmla="*/ 0 w 142"/>
                  <a:gd name="T37" fmla="*/ 0 h 36"/>
                  <a:gd name="T38" fmla="*/ 0 w 142"/>
                  <a:gd name="T39" fmla="*/ 0 h 36"/>
                  <a:gd name="T40" fmla="*/ 0 w 142"/>
                  <a:gd name="T41" fmla="*/ 0 h 36"/>
                  <a:gd name="T42" fmla="*/ 0 w 142"/>
                  <a:gd name="T43" fmla="*/ 0 h 36"/>
                  <a:gd name="T44" fmla="*/ 0 w 142"/>
                  <a:gd name="T45" fmla="*/ 0 h 36"/>
                  <a:gd name="T46" fmla="*/ 0 w 142"/>
                  <a:gd name="T47" fmla="*/ 0 h 36"/>
                  <a:gd name="T48" fmla="*/ 1 w 14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8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0 w 351"/>
                  <a:gd name="T1" fmla="*/ 1 h 601"/>
                  <a:gd name="T2" fmla="*/ 1 w 351"/>
                  <a:gd name="T3" fmla="*/ 1 h 601"/>
                  <a:gd name="T4" fmla="*/ 1 w 351"/>
                  <a:gd name="T5" fmla="*/ 2 h 601"/>
                  <a:gd name="T6" fmla="*/ 1 w 351"/>
                  <a:gd name="T7" fmla="*/ 2 h 601"/>
                  <a:gd name="T8" fmla="*/ 1 w 351"/>
                  <a:gd name="T9" fmla="*/ 2 h 601"/>
                  <a:gd name="T10" fmla="*/ 1 w 351"/>
                  <a:gd name="T11" fmla="*/ 2 h 601"/>
                  <a:gd name="T12" fmla="*/ 1 w 351"/>
                  <a:gd name="T13" fmla="*/ 2 h 601"/>
                  <a:gd name="T14" fmla="*/ 1 w 351"/>
                  <a:gd name="T15" fmla="*/ 2 h 601"/>
                  <a:gd name="T16" fmla="*/ 1 w 351"/>
                  <a:gd name="T17" fmla="*/ 2 h 601"/>
                  <a:gd name="T18" fmla="*/ 1 w 351"/>
                  <a:gd name="T19" fmla="*/ 2 h 601"/>
                  <a:gd name="T20" fmla="*/ 1 w 351"/>
                  <a:gd name="T21" fmla="*/ 2 h 601"/>
                  <a:gd name="T22" fmla="*/ 1 w 351"/>
                  <a:gd name="T23" fmla="*/ 2 h 601"/>
                  <a:gd name="T24" fmla="*/ 1 w 351"/>
                  <a:gd name="T25" fmla="*/ 2 h 601"/>
                  <a:gd name="T26" fmla="*/ 1 w 351"/>
                  <a:gd name="T27" fmla="*/ 2 h 601"/>
                  <a:gd name="T28" fmla="*/ 1 w 351"/>
                  <a:gd name="T29" fmla="*/ 2 h 601"/>
                  <a:gd name="T30" fmla="*/ 1 w 351"/>
                  <a:gd name="T31" fmla="*/ 2 h 601"/>
                  <a:gd name="T32" fmla="*/ 1 w 351"/>
                  <a:gd name="T33" fmla="*/ 2 h 601"/>
                  <a:gd name="T34" fmla="*/ 1 w 351"/>
                  <a:gd name="T35" fmla="*/ 2 h 601"/>
                  <a:gd name="T36" fmla="*/ 1 w 351"/>
                  <a:gd name="T37" fmla="*/ 2 h 601"/>
                  <a:gd name="T38" fmla="*/ 1 w 351"/>
                  <a:gd name="T39" fmla="*/ 2 h 601"/>
                  <a:gd name="T40" fmla="*/ 1 w 351"/>
                  <a:gd name="T41" fmla="*/ 2 h 601"/>
                  <a:gd name="T42" fmla="*/ 1 w 351"/>
                  <a:gd name="T43" fmla="*/ 2 h 601"/>
                  <a:gd name="T44" fmla="*/ 1 w 351"/>
                  <a:gd name="T45" fmla="*/ 1 h 601"/>
                  <a:gd name="T46" fmla="*/ 1 w 351"/>
                  <a:gd name="T47" fmla="*/ 1 h 601"/>
                  <a:gd name="T48" fmla="*/ 1 w 351"/>
                  <a:gd name="T49" fmla="*/ 1 h 601"/>
                  <a:gd name="T50" fmla="*/ 1 w 351"/>
                  <a:gd name="T51" fmla="*/ 1 h 601"/>
                  <a:gd name="T52" fmla="*/ 0 w 351"/>
                  <a:gd name="T53" fmla="*/ 1 h 601"/>
                  <a:gd name="T54" fmla="*/ 0 w 351"/>
                  <a:gd name="T55" fmla="*/ 1 h 601"/>
                  <a:gd name="T56" fmla="*/ 0 w 351"/>
                  <a:gd name="T57" fmla="*/ 0 h 601"/>
                  <a:gd name="T58" fmla="*/ 0 w 351"/>
                  <a:gd name="T59" fmla="*/ 0 h 601"/>
                  <a:gd name="T60" fmla="*/ 0 w 351"/>
                  <a:gd name="T61" fmla="*/ 0 h 601"/>
                  <a:gd name="T62" fmla="*/ 0 w 351"/>
                  <a:gd name="T63" fmla="*/ 0 h 601"/>
                  <a:gd name="T64" fmla="*/ 0 w 351"/>
                  <a:gd name="T65" fmla="*/ 0 h 601"/>
                  <a:gd name="T66" fmla="*/ 0 w 351"/>
                  <a:gd name="T67" fmla="*/ 0 h 601"/>
                  <a:gd name="T68" fmla="*/ 0 w 351"/>
                  <a:gd name="T69" fmla="*/ 0 h 601"/>
                  <a:gd name="T70" fmla="*/ 0 w 351"/>
                  <a:gd name="T71" fmla="*/ 0 h 601"/>
                  <a:gd name="T72" fmla="*/ 0 w 351"/>
                  <a:gd name="T73" fmla="*/ 1 h 601"/>
                  <a:gd name="T74" fmla="*/ 0 w 351"/>
                  <a:gd name="T75" fmla="*/ 1 h 601"/>
                  <a:gd name="T76" fmla="*/ 0 w 351"/>
                  <a:gd name="T77" fmla="*/ 1 h 601"/>
                  <a:gd name="T78" fmla="*/ 0 w 351"/>
                  <a:gd name="T79" fmla="*/ 1 h 601"/>
                  <a:gd name="T80" fmla="*/ 0 w 351"/>
                  <a:gd name="T81" fmla="*/ 1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29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1 w 2164"/>
                  <a:gd name="T1" fmla="*/ 0 h 1979"/>
                  <a:gd name="T2" fmla="*/ 1 w 2164"/>
                  <a:gd name="T3" fmla="*/ 0 h 1979"/>
                  <a:gd name="T4" fmla="*/ 1 w 2164"/>
                  <a:gd name="T5" fmla="*/ 0 h 1979"/>
                  <a:gd name="T6" fmla="*/ 1 w 2164"/>
                  <a:gd name="T7" fmla="*/ 0 h 1979"/>
                  <a:gd name="T8" fmla="*/ 1 w 2164"/>
                  <a:gd name="T9" fmla="*/ 0 h 1979"/>
                  <a:gd name="T10" fmla="*/ 1 w 2164"/>
                  <a:gd name="T11" fmla="*/ 0 h 1979"/>
                  <a:gd name="T12" fmla="*/ 1 w 2164"/>
                  <a:gd name="T13" fmla="*/ 0 h 1979"/>
                  <a:gd name="T14" fmla="*/ 1 w 2164"/>
                  <a:gd name="T15" fmla="*/ 0 h 1979"/>
                  <a:gd name="T16" fmla="*/ 1 w 2164"/>
                  <a:gd name="T17" fmla="*/ 0 h 1979"/>
                  <a:gd name="T18" fmla="*/ 2 w 2164"/>
                  <a:gd name="T19" fmla="*/ 0 h 1979"/>
                  <a:gd name="T20" fmla="*/ 2 w 2164"/>
                  <a:gd name="T21" fmla="*/ 0 h 1979"/>
                  <a:gd name="T22" fmla="*/ 2 w 2164"/>
                  <a:gd name="T23" fmla="*/ 0 h 1979"/>
                  <a:gd name="T24" fmla="*/ 2 w 2164"/>
                  <a:gd name="T25" fmla="*/ 0 h 1979"/>
                  <a:gd name="T26" fmla="*/ 2 w 2164"/>
                  <a:gd name="T27" fmla="*/ 0 h 1979"/>
                  <a:gd name="T28" fmla="*/ 2 w 2164"/>
                  <a:gd name="T29" fmla="*/ 0 h 1979"/>
                  <a:gd name="T30" fmla="*/ 2 w 2164"/>
                  <a:gd name="T31" fmla="*/ 0 h 1979"/>
                  <a:gd name="T32" fmla="*/ 2 w 2164"/>
                  <a:gd name="T33" fmla="*/ 1 h 1979"/>
                  <a:gd name="T34" fmla="*/ 2 w 2164"/>
                  <a:gd name="T35" fmla="*/ 1 h 1979"/>
                  <a:gd name="T36" fmla="*/ 2 w 2164"/>
                  <a:gd name="T37" fmla="*/ 1 h 1979"/>
                  <a:gd name="T38" fmla="*/ 2 w 2164"/>
                  <a:gd name="T39" fmla="*/ 1 h 1979"/>
                  <a:gd name="T40" fmla="*/ 2 w 2164"/>
                  <a:gd name="T41" fmla="*/ 2 h 1979"/>
                  <a:gd name="T42" fmla="*/ 2 w 2164"/>
                  <a:gd name="T43" fmla="*/ 2 h 1979"/>
                  <a:gd name="T44" fmla="*/ 2 w 2164"/>
                  <a:gd name="T45" fmla="*/ 2 h 1979"/>
                  <a:gd name="T46" fmla="*/ 2 w 2164"/>
                  <a:gd name="T47" fmla="*/ 2 h 1979"/>
                  <a:gd name="T48" fmla="*/ 2 w 2164"/>
                  <a:gd name="T49" fmla="*/ 2 h 1979"/>
                  <a:gd name="T50" fmla="*/ 2 w 2164"/>
                  <a:gd name="T51" fmla="*/ 2 h 1979"/>
                  <a:gd name="T52" fmla="*/ 1 w 2164"/>
                  <a:gd name="T53" fmla="*/ 2 h 1979"/>
                  <a:gd name="T54" fmla="*/ 1 w 2164"/>
                  <a:gd name="T55" fmla="*/ 2 h 1979"/>
                  <a:gd name="T56" fmla="*/ 1 w 2164"/>
                  <a:gd name="T57" fmla="*/ 2 h 1979"/>
                  <a:gd name="T58" fmla="*/ 1 w 2164"/>
                  <a:gd name="T59" fmla="*/ 2 h 1979"/>
                  <a:gd name="T60" fmla="*/ 1 w 2164"/>
                  <a:gd name="T61" fmla="*/ 2 h 1979"/>
                  <a:gd name="T62" fmla="*/ 1 w 2164"/>
                  <a:gd name="T63" fmla="*/ 2 h 1979"/>
                  <a:gd name="T64" fmla="*/ 1 w 2164"/>
                  <a:gd name="T65" fmla="*/ 2 h 1979"/>
                  <a:gd name="T66" fmla="*/ 1 w 2164"/>
                  <a:gd name="T67" fmla="*/ 2 h 1979"/>
                  <a:gd name="T68" fmla="*/ 1 w 2164"/>
                  <a:gd name="T69" fmla="*/ 2 h 1979"/>
                  <a:gd name="T70" fmla="*/ 0 w 2164"/>
                  <a:gd name="T71" fmla="*/ 2 h 1979"/>
                  <a:gd name="T72" fmla="*/ 0 w 2164"/>
                  <a:gd name="T73" fmla="*/ 2 h 1979"/>
                  <a:gd name="T74" fmla="*/ 0 w 2164"/>
                  <a:gd name="T75" fmla="*/ 2 h 1979"/>
                  <a:gd name="T76" fmla="*/ 0 w 2164"/>
                  <a:gd name="T77" fmla="*/ 2 h 1979"/>
                  <a:gd name="T78" fmla="*/ 0 w 2164"/>
                  <a:gd name="T79" fmla="*/ 2 h 1979"/>
                  <a:gd name="T80" fmla="*/ 0 w 2164"/>
                  <a:gd name="T81" fmla="*/ 2 h 1979"/>
                  <a:gd name="T82" fmla="*/ 0 w 2164"/>
                  <a:gd name="T83" fmla="*/ 2 h 1979"/>
                  <a:gd name="T84" fmla="*/ 1 w 2164"/>
                  <a:gd name="T85" fmla="*/ 1 h 1979"/>
                  <a:gd name="T86" fmla="*/ 1 w 2164"/>
                  <a:gd name="T87" fmla="*/ 1 h 1979"/>
                  <a:gd name="T88" fmla="*/ 1 w 2164"/>
                  <a:gd name="T89" fmla="*/ 1 h 1979"/>
                  <a:gd name="T90" fmla="*/ 1 w 2164"/>
                  <a:gd name="T91" fmla="*/ 1 h 1979"/>
                  <a:gd name="T92" fmla="*/ 1 w 2164"/>
                  <a:gd name="T93" fmla="*/ 1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0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0 w 1244"/>
                  <a:gd name="T1" fmla="*/ 0 h 930"/>
                  <a:gd name="T2" fmla="*/ 1 w 1244"/>
                  <a:gd name="T3" fmla="*/ 0 h 930"/>
                  <a:gd name="T4" fmla="*/ 1 w 1244"/>
                  <a:gd name="T5" fmla="*/ 1 h 930"/>
                  <a:gd name="T6" fmla="*/ 0 w 1244"/>
                  <a:gd name="T7" fmla="*/ 1 h 930"/>
                  <a:gd name="T8" fmla="*/ 0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1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0 w 952"/>
                  <a:gd name="T1" fmla="*/ 0 h 366"/>
                  <a:gd name="T2" fmla="*/ 1 w 952"/>
                  <a:gd name="T3" fmla="*/ 0 h 366"/>
                  <a:gd name="T4" fmla="*/ 0 w 952"/>
                  <a:gd name="T5" fmla="*/ 0 h 366"/>
                  <a:gd name="T6" fmla="*/ 0 w 952"/>
                  <a:gd name="T7" fmla="*/ 0 h 366"/>
                  <a:gd name="T8" fmla="*/ 0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2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0 w 1259"/>
                  <a:gd name="T1" fmla="*/ 0 h 337"/>
                  <a:gd name="T2" fmla="*/ 1 w 1259"/>
                  <a:gd name="T3" fmla="*/ 0 h 337"/>
                  <a:gd name="T4" fmla="*/ 1 w 1259"/>
                  <a:gd name="T5" fmla="*/ 0 h 337"/>
                  <a:gd name="T6" fmla="*/ 0 w 1259"/>
                  <a:gd name="T7" fmla="*/ 0 h 337"/>
                  <a:gd name="T8" fmla="*/ 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3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0 w 1265"/>
                  <a:gd name="T1" fmla="*/ 0 h 342"/>
                  <a:gd name="T2" fmla="*/ 1 w 1265"/>
                  <a:gd name="T3" fmla="*/ 0 h 342"/>
                  <a:gd name="T4" fmla="*/ 1 w 1265"/>
                  <a:gd name="T5" fmla="*/ 1 h 342"/>
                  <a:gd name="T6" fmla="*/ 0 w 1265"/>
                  <a:gd name="T7" fmla="*/ 0 h 342"/>
                  <a:gd name="T8" fmla="*/ 0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4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0 w 1264"/>
                  <a:gd name="T1" fmla="*/ 0 h 344"/>
                  <a:gd name="T2" fmla="*/ 1 w 1264"/>
                  <a:gd name="T3" fmla="*/ 0 h 344"/>
                  <a:gd name="T4" fmla="*/ 1 w 1264"/>
                  <a:gd name="T5" fmla="*/ 1 h 344"/>
                  <a:gd name="T6" fmla="*/ 0 w 1264"/>
                  <a:gd name="T7" fmla="*/ 0 h 344"/>
                  <a:gd name="T8" fmla="*/ 0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5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0 w 190"/>
                  <a:gd name="T1" fmla="*/ 0 h 79"/>
                  <a:gd name="T2" fmla="*/ 0 w 190"/>
                  <a:gd name="T3" fmla="*/ 0 h 79"/>
                  <a:gd name="T4" fmla="*/ 0 w 190"/>
                  <a:gd name="T5" fmla="*/ 0 h 79"/>
                  <a:gd name="T6" fmla="*/ 0 w 190"/>
                  <a:gd name="T7" fmla="*/ 0 h 79"/>
                  <a:gd name="T8" fmla="*/ 0 w 190"/>
                  <a:gd name="T9" fmla="*/ 0 h 79"/>
                  <a:gd name="T10" fmla="*/ 0 w 190"/>
                  <a:gd name="T11" fmla="*/ 0 h 79"/>
                  <a:gd name="T12" fmla="*/ 0 w 190"/>
                  <a:gd name="T13" fmla="*/ 0 h 79"/>
                  <a:gd name="T14" fmla="*/ 0 w 190"/>
                  <a:gd name="T15" fmla="*/ 0 h 79"/>
                  <a:gd name="T16" fmla="*/ 0 w 190"/>
                  <a:gd name="T17" fmla="*/ 0 h 79"/>
                  <a:gd name="T18" fmla="*/ 0 w 190"/>
                  <a:gd name="T19" fmla="*/ 0 h 79"/>
                  <a:gd name="T20" fmla="*/ 0 w 190"/>
                  <a:gd name="T21" fmla="*/ 0 h 79"/>
                  <a:gd name="T22" fmla="*/ 0 w 190"/>
                  <a:gd name="T23" fmla="*/ 0 h 79"/>
                  <a:gd name="T24" fmla="*/ 0 w 190"/>
                  <a:gd name="T25" fmla="*/ 0 h 79"/>
                  <a:gd name="T26" fmla="*/ 0 w 190"/>
                  <a:gd name="T27" fmla="*/ 0 h 79"/>
                  <a:gd name="T28" fmla="*/ 0 w 190"/>
                  <a:gd name="T29" fmla="*/ 0 h 79"/>
                  <a:gd name="T30" fmla="*/ 0 w 190"/>
                  <a:gd name="T31" fmla="*/ 0 h 79"/>
                  <a:gd name="T32" fmla="*/ 0 w 190"/>
                  <a:gd name="T33" fmla="*/ 0 h 79"/>
                  <a:gd name="T34" fmla="*/ 0 w 190"/>
                  <a:gd name="T35" fmla="*/ 0 h 79"/>
                  <a:gd name="T36" fmla="*/ 0 w 190"/>
                  <a:gd name="T37" fmla="*/ 0 h 79"/>
                  <a:gd name="T38" fmla="*/ 0 w 190"/>
                  <a:gd name="T39" fmla="*/ 0 h 79"/>
                  <a:gd name="T40" fmla="*/ 0 w 190"/>
                  <a:gd name="T41" fmla="*/ 0 h 79"/>
                  <a:gd name="T42" fmla="*/ 0 w 190"/>
                  <a:gd name="T43" fmla="*/ 0 h 79"/>
                  <a:gd name="T44" fmla="*/ 0 w 190"/>
                  <a:gd name="T45" fmla="*/ 0 h 79"/>
                  <a:gd name="T46" fmla="*/ 0 w 190"/>
                  <a:gd name="T47" fmla="*/ 0 h 79"/>
                  <a:gd name="T48" fmla="*/ 0 w 190"/>
                  <a:gd name="T49" fmla="*/ 0 h 79"/>
                  <a:gd name="T50" fmla="*/ 0 w 190"/>
                  <a:gd name="T51" fmla="*/ 0 h 79"/>
                  <a:gd name="T52" fmla="*/ 0 w 190"/>
                  <a:gd name="T53" fmla="*/ 0 h 79"/>
                  <a:gd name="T54" fmla="*/ 0 w 190"/>
                  <a:gd name="T55" fmla="*/ 0 h 79"/>
                  <a:gd name="T56" fmla="*/ 0 w 190"/>
                  <a:gd name="T57" fmla="*/ 0 h 79"/>
                  <a:gd name="T58" fmla="*/ 0 w 190"/>
                  <a:gd name="T59" fmla="*/ 0 h 79"/>
                  <a:gd name="T60" fmla="*/ 0 w 190"/>
                  <a:gd name="T61" fmla="*/ 0 h 79"/>
                  <a:gd name="T62" fmla="*/ 0 w 190"/>
                  <a:gd name="T63" fmla="*/ 0 h 79"/>
                  <a:gd name="T64" fmla="*/ 0 w 19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6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0 w 107"/>
                  <a:gd name="T1" fmla="*/ 0 h 63"/>
                  <a:gd name="T2" fmla="*/ 0 w 107"/>
                  <a:gd name="T3" fmla="*/ 0 h 63"/>
                  <a:gd name="T4" fmla="*/ 0 w 107"/>
                  <a:gd name="T5" fmla="*/ 0 h 63"/>
                  <a:gd name="T6" fmla="*/ 0 w 107"/>
                  <a:gd name="T7" fmla="*/ 0 h 63"/>
                  <a:gd name="T8" fmla="*/ 0 w 107"/>
                  <a:gd name="T9" fmla="*/ 0 h 63"/>
                  <a:gd name="T10" fmla="*/ 0 w 107"/>
                  <a:gd name="T11" fmla="*/ 0 h 63"/>
                  <a:gd name="T12" fmla="*/ 0 w 107"/>
                  <a:gd name="T13" fmla="*/ 0 h 63"/>
                  <a:gd name="T14" fmla="*/ 0 w 107"/>
                  <a:gd name="T15" fmla="*/ 0 h 63"/>
                  <a:gd name="T16" fmla="*/ 0 w 107"/>
                  <a:gd name="T17" fmla="*/ 0 h 63"/>
                  <a:gd name="T18" fmla="*/ 0 w 107"/>
                  <a:gd name="T19" fmla="*/ 0 h 63"/>
                  <a:gd name="T20" fmla="*/ 0 w 107"/>
                  <a:gd name="T21" fmla="*/ 0 h 63"/>
                  <a:gd name="T22" fmla="*/ 0 w 107"/>
                  <a:gd name="T23" fmla="*/ 0 h 63"/>
                  <a:gd name="T24" fmla="*/ 0 w 107"/>
                  <a:gd name="T25" fmla="*/ 0 h 63"/>
                  <a:gd name="T26" fmla="*/ 0 w 107"/>
                  <a:gd name="T27" fmla="*/ 0 h 63"/>
                  <a:gd name="T28" fmla="*/ 0 w 107"/>
                  <a:gd name="T29" fmla="*/ 0 h 63"/>
                  <a:gd name="T30" fmla="*/ 0 w 107"/>
                  <a:gd name="T31" fmla="*/ 0 h 63"/>
                  <a:gd name="T32" fmla="*/ 0 w 107"/>
                  <a:gd name="T33" fmla="*/ 0 h 63"/>
                  <a:gd name="T34" fmla="*/ 0 w 107"/>
                  <a:gd name="T35" fmla="*/ 0 h 63"/>
                  <a:gd name="T36" fmla="*/ 0 w 107"/>
                  <a:gd name="T37" fmla="*/ 0 h 63"/>
                  <a:gd name="T38" fmla="*/ 0 w 107"/>
                  <a:gd name="T39" fmla="*/ 0 h 63"/>
                  <a:gd name="T40" fmla="*/ 0 w 107"/>
                  <a:gd name="T41" fmla="*/ 0 h 63"/>
                  <a:gd name="T42" fmla="*/ 0 w 107"/>
                  <a:gd name="T43" fmla="*/ 0 h 63"/>
                  <a:gd name="T44" fmla="*/ 0 w 107"/>
                  <a:gd name="T45" fmla="*/ 0 h 63"/>
                  <a:gd name="T46" fmla="*/ 0 w 107"/>
                  <a:gd name="T47" fmla="*/ 0 h 63"/>
                  <a:gd name="T48" fmla="*/ 0 w 107"/>
                  <a:gd name="T49" fmla="*/ 0 h 63"/>
                  <a:gd name="T50" fmla="*/ 0 w 107"/>
                  <a:gd name="T51" fmla="*/ 0 h 63"/>
                  <a:gd name="T52" fmla="*/ 0 w 107"/>
                  <a:gd name="T53" fmla="*/ 0 h 63"/>
                  <a:gd name="T54" fmla="*/ 0 w 107"/>
                  <a:gd name="T55" fmla="*/ 0 h 63"/>
                  <a:gd name="T56" fmla="*/ 0 w 107"/>
                  <a:gd name="T57" fmla="*/ 0 h 63"/>
                  <a:gd name="T58" fmla="*/ 0 w 107"/>
                  <a:gd name="T59" fmla="*/ 0 h 63"/>
                  <a:gd name="T60" fmla="*/ 0 w 107"/>
                  <a:gd name="T61" fmla="*/ 0 h 63"/>
                  <a:gd name="T62" fmla="*/ 0 w 107"/>
                  <a:gd name="T63" fmla="*/ 0 h 63"/>
                  <a:gd name="T64" fmla="*/ 0 w 107"/>
                  <a:gd name="T65" fmla="*/ 0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7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 w 1469"/>
                  <a:gd name="T1" fmla="*/ 0 h 525"/>
                  <a:gd name="T2" fmla="*/ 1 w 1469"/>
                  <a:gd name="T3" fmla="*/ 0 h 525"/>
                  <a:gd name="T4" fmla="*/ 1 w 1469"/>
                  <a:gd name="T5" fmla="*/ 0 h 525"/>
                  <a:gd name="T6" fmla="*/ 1 w 1469"/>
                  <a:gd name="T7" fmla="*/ 0 h 525"/>
                  <a:gd name="T8" fmla="*/ 1 w 1469"/>
                  <a:gd name="T9" fmla="*/ 0 h 525"/>
                  <a:gd name="T10" fmla="*/ 1 w 1469"/>
                  <a:gd name="T11" fmla="*/ 0 h 525"/>
                  <a:gd name="T12" fmla="*/ 1 w 1469"/>
                  <a:gd name="T13" fmla="*/ 0 h 525"/>
                  <a:gd name="T14" fmla="*/ 1 w 1469"/>
                  <a:gd name="T15" fmla="*/ 0 h 525"/>
                  <a:gd name="T16" fmla="*/ 1 w 1469"/>
                  <a:gd name="T17" fmla="*/ 0 h 525"/>
                  <a:gd name="T18" fmla="*/ 1 w 1469"/>
                  <a:gd name="T19" fmla="*/ 0 h 525"/>
                  <a:gd name="T20" fmla="*/ 0 w 1469"/>
                  <a:gd name="T21" fmla="*/ 0 h 525"/>
                  <a:gd name="T22" fmla="*/ 0 w 1469"/>
                  <a:gd name="T23" fmla="*/ 0 h 525"/>
                  <a:gd name="T24" fmla="*/ 0 w 1469"/>
                  <a:gd name="T25" fmla="*/ 0 h 525"/>
                  <a:gd name="T26" fmla="*/ 0 w 1469"/>
                  <a:gd name="T27" fmla="*/ 0 h 525"/>
                  <a:gd name="T28" fmla="*/ 0 w 1469"/>
                  <a:gd name="T29" fmla="*/ 0 h 525"/>
                  <a:gd name="T30" fmla="*/ 0 w 1469"/>
                  <a:gd name="T31" fmla="*/ 0 h 525"/>
                  <a:gd name="T32" fmla="*/ 0 w 1469"/>
                  <a:gd name="T33" fmla="*/ 0 h 525"/>
                  <a:gd name="T34" fmla="*/ 0 w 1469"/>
                  <a:gd name="T35" fmla="*/ 0 h 525"/>
                  <a:gd name="T36" fmla="*/ 0 w 1469"/>
                  <a:gd name="T37" fmla="*/ 0 h 525"/>
                  <a:gd name="T38" fmla="*/ 0 w 1469"/>
                  <a:gd name="T39" fmla="*/ 0 h 525"/>
                  <a:gd name="T40" fmla="*/ 0 w 1469"/>
                  <a:gd name="T41" fmla="*/ 0 h 525"/>
                  <a:gd name="T42" fmla="*/ 0 w 1469"/>
                  <a:gd name="T43" fmla="*/ 0 h 525"/>
                  <a:gd name="T44" fmla="*/ 0 w 1469"/>
                  <a:gd name="T45" fmla="*/ 0 h 525"/>
                  <a:gd name="T46" fmla="*/ 0 w 1469"/>
                  <a:gd name="T47" fmla="*/ 0 h 525"/>
                  <a:gd name="T48" fmla="*/ 0 w 1469"/>
                  <a:gd name="T49" fmla="*/ 0 h 525"/>
                  <a:gd name="T50" fmla="*/ 0 w 1469"/>
                  <a:gd name="T51" fmla="*/ 0 h 525"/>
                  <a:gd name="T52" fmla="*/ 0 w 1469"/>
                  <a:gd name="T53" fmla="*/ 0 h 525"/>
                  <a:gd name="T54" fmla="*/ 0 w 1469"/>
                  <a:gd name="T55" fmla="*/ 0 h 525"/>
                  <a:gd name="T56" fmla="*/ 0 w 1469"/>
                  <a:gd name="T57" fmla="*/ 0 h 525"/>
                  <a:gd name="T58" fmla="*/ 0 w 1469"/>
                  <a:gd name="T59" fmla="*/ 0 h 525"/>
                  <a:gd name="T60" fmla="*/ 0 w 1469"/>
                  <a:gd name="T61" fmla="*/ 0 h 525"/>
                  <a:gd name="T62" fmla="*/ 1 w 1469"/>
                  <a:gd name="T63" fmla="*/ 0 h 525"/>
                  <a:gd name="T64" fmla="*/ 1 w 1469"/>
                  <a:gd name="T65" fmla="*/ 0 h 525"/>
                  <a:gd name="T66" fmla="*/ 1 w 1469"/>
                  <a:gd name="T67" fmla="*/ 0 h 525"/>
                  <a:gd name="T68" fmla="*/ 1 w 1469"/>
                  <a:gd name="T69" fmla="*/ 0 h 525"/>
                  <a:gd name="T70" fmla="*/ 1 w 1469"/>
                  <a:gd name="T71" fmla="*/ 0 h 525"/>
                  <a:gd name="T72" fmla="*/ 1 w 1469"/>
                  <a:gd name="T73" fmla="*/ 0 h 525"/>
                  <a:gd name="T74" fmla="*/ 1 w 1469"/>
                  <a:gd name="T75" fmla="*/ 0 h 525"/>
                  <a:gd name="T76" fmla="*/ 1 w 1469"/>
                  <a:gd name="T77" fmla="*/ 0 h 525"/>
                  <a:gd name="T78" fmla="*/ 1 w 1469"/>
                  <a:gd name="T79" fmla="*/ 0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8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0 w 170"/>
                  <a:gd name="T1" fmla="*/ 0 h 120"/>
                  <a:gd name="T2" fmla="*/ 0 w 170"/>
                  <a:gd name="T3" fmla="*/ 0 h 120"/>
                  <a:gd name="T4" fmla="*/ 0 w 170"/>
                  <a:gd name="T5" fmla="*/ 0 h 120"/>
                  <a:gd name="T6" fmla="*/ 0 w 170"/>
                  <a:gd name="T7" fmla="*/ 0 h 120"/>
                  <a:gd name="T8" fmla="*/ 0 w 170"/>
                  <a:gd name="T9" fmla="*/ 0 h 120"/>
                  <a:gd name="T10" fmla="*/ 0 w 170"/>
                  <a:gd name="T11" fmla="*/ 0 h 120"/>
                  <a:gd name="T12" fmla="*/ 0 w 170"/>
                  <a:gd name="T13" fmla="*/ 0 h 120"/>
                  <a:gd name="T14" fmla="*/ 0 w 170"/>
                  <a:gd name="T15" fmla="*/ 0 h 120"/>
                  <a:gd name="T16" fmla="*/ 0 w 170"/>
                  <a:gd name="T17" fmla="*/ 0 h 120"/>
                  <a:gd name="T18" fmla="*/ 0 w 170"/>
                  <a:gd name="T19" fmla="*/ 0 h 120"/>
                  <a:gd name="T20" fmla="*/ 0 w 170"/>
                  <a:gd name="T21" fmla="*/ 0 h 120"/>
                  <a:gd name="T22" fmla="*/ 0 w 170"/>
                  <a:gd name="T23" fmla="*/ 0 h 120"/>
                  <a:gd name="T24" fmla="*/ 0 w 170"/>
                  <a:gd name="T25" fmla="*/ 0 h 120"/>
                  <a:gd name="T26" fmla="*/ 0 w 170"/>
                  <a:gd name="T27" fmla="*/ 0 h 120"/>
                  <a:gd name="T28" fmla="*/ 0 w 170"/>
                  <a:gd name="T29" fmla="*/ 0 h 120"/>
                  <a:gd name="T30" fmla="*/ 0 w 170"/>
                  <a:gd name="T31" fmla="*/ 0 h 120"/>
                  <a:gd name="T32" fmla="*/ 0 w 170"/>
                  <a:gd name="T33" fmla="*/ 0 h 120"/>
                  <a:gd name="T34" fmla="*/ 0 w 170"/>
                  <a:gd name="T35" fmla="*/ 0 h 120"/>
                  <a:gd name="T36" fmla="*/ 0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39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0 w 170"/>
                  <a:gd name="T1" fmla="*/ 0 h 119"/>
                  <a:gd name="T2" fmla="*/ 0 w 170"/>
                  <a:gd name="T3" fmla="*/ 0 h 119"/>
                  <a:gd name="T4" fmla="*/ 0 w 170"/>
                  <a:gd name="T5" fmla="*/ 0 h 119"/>
                  <a:gd name="T6" fmla="*/ 0 w 170"/>
                  <a:gd name="T7" fmla="*/ 0 h 119"/>
                  <a:gd name="T8" fmla="*/ 0 w 170"/>
                  <a:gd name="T9" fmla="*/ 0 h 119"/>
                  <a:gd name="T10" fmla="*/ 0 w 170"/>
                  <a:gd name="T11" fmla="*/ 0 h 119"/>
                  <a:gd name="T12" fmla="*/ 0 w 170"/>
                  <a:gd name="T13" fmla="*/ 0 h 119"/>
                  <a:gd name="T14" fmla="*/ 0 w 170"/>
                  <a:gd name="T15" fmla="*/ 0 h 119"/>
                  <a:gd name="T16" fmla="*/ 0 w 170"/>
                  <a:gd name="T17" fmla="*/ 0 h 119"/>
                  <a:gd name="T18" fmla="*/ 0 w 170"/>
                  <a:gd name="T19" fmla="*/ 0 h 119"/>
                  <a:gd name="T20" fmla="*/ 0 w 170"/>
                  <a:gd name="T21" fmla="*/ 0 h 119"/>
                  <a:gd name="T22" fmla="*/ 0 w 170"/>
                  <a:gd name="T23" fmla="*/ 0 h 119"/>
                  <a:gd name="T24" fmla="*/ 0 w 170"/>
                  <a:gd name="T25" fmla="*/ 0 h 119"/>
                  <a:gd name="T26" fmla="*/ 0 w 170"/>
                  <a:gd name="T27" fmla="*/ 0 h 119"/>
                  <a:gd name="T28" fmla="*/ 0 w 170"/>
                  <a:gd name="T29" fmla="*/ 0 h 119"/>
                  <a:gd name="T30" fmla="*/ 0 w 170"/>
                  <a:gd name="T31" fmla="*/ 0 h 119"/>
                  <a:gd name="T32" fmla="*/ 0 w 170"/>
                  <a:gd name="T33" fmla="*/ 0 h 119"/>
                  <a:gd name="T34" fmla="*/ 0 w 170"/>
                  <a:gd name="T35" fmla="*/ 0 h 119"/>
                  <a:gd name="T36" fmla="*/ 0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0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0 h 200"/>
                  <a:gd name="T2" fmla="*/ 1 w 730"/>
                  <a:gd name="T3" fmla="*/ 0 h 200"/>
                  <a:gd name="T4" fmla="*/ 1 w 730"/>
                  <a:gd name="T5" fmla="*/ 0 h 200"/>
                  <a:gd name="T6" fmla="*/ 0 w 730"/>
                  <a:gd name="T7" fmla="*/ 0 h 200"/>
                  <a:gd name="T8" fmla="*/ 0 w 730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1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0 h 187"/>
                  <a:gd name="T2" fmla="*/ 1 w 703"/>
                  <a:gd name="T3" fmla="*/ 0 h 187"/>
                  <a:gd name="T4" fmla="*/ 1 w 703"/>
                  <a:gd name="T5" fmla="*/ 0 h 187"/>
                  <a:gd name="T6" fmla="*/ 0 w 703"/>
                  <a:gd name="T7" fmla="*/ 0 h 187"/>
                  <a:gd name="T8" fmla="*/ 0 w 703"/>
                  <a:gd name="T9" fmla="*/ 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2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1 h 508"/>
                  <a:gd name="T2" fmla="*/ 0 w 424"/>
                  <a:gd name="T3" fmla="*/ 1 h 508"/>
                  <a:gd name="T4" fmla="*/ 0 w 424"/>
                  <a:gd name="T5" fmla="*/ 1 h 508"/>
                  <a:gd name="T6" fmla="*/ 1 w 424"/>
                  <a:gd name="T7" fmla="*/ 0 h 508"/>
                  <a:gd name="T8" fmla="*/ 0 w 424"/>
                  <a:gd name="T9" fmla="*/ 0 h 508"/>
                  <a:gd name="T10" fmla="*/ 0 w 424"/>
                  <a:gd name="T11" fmla="*/ 0 h 508"/>
                  <a:gd name="T12" fmla="*/ 0 w 424"/>
                  <a:gd name="T13" fmla="*/ 1 h 508"/>
                  <a:gd name="T14" fmla="*/ 0 w 424"/>
                  <a:gd name="T15" fmla="*/ 1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3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 w 1186"/>
                  <a:gd name="T3" fmla="*/ 0 h 245"/>
                  <a:gd name="T4" fmla="*/ 1 w 1186"/>
                  <a:gd name="T5" fmla="*/ 0 h 245"/>
                  <a:gd name="T6" fmla="*/ 1 w 1186"/>
                  <a:gd name="T7" fmla="*/ 0 h 245"/>
                  <a:gd name="T8" fmla="*/ 1 w 1186"/>
                  <a:gd name="T9" fmla="*/ 0 h 245"/>
                  <a:gd name="T10" fmla="*/ 1 w 1186"/>
                  <a:gd name="T11" fmla="*/ 0 h 245"/>
                  <a:gd name="T12" fmla="*/ 1 w 1186"/>
                  <a:gd name="T13" fmla="*/ 0 h 245"/>
                  <a:gd name="T14" fmla="*/ 1 w 1186"/>
                  <a:gd name="T15" fmla="*/ 0 h 245"/>
                  <a:gd name="T16" fmla="*/ 1 w 1186"/>
                  <a:gd name="T17" fmla="*/ 0 h 245"/>
                  <a:gd name="T18" fmla="*/ 1 w 1186"/>
                  <a:gd name="T19" fmla="*/ 0 h 245"/>
                  <a:gd name="T20" fmla="*/ 1 w 1186"/>
                  <a:gd name="T21" fmla="*/ 0 h 245"/>
                  <a:gd name="T22" fmla="*/ 1 w 1186"/>
                  <a:gd name="T23" fmla="*/ 0 h 245"/>
                  <a:gd name="T24" fmla="*/ 1 w 1186"/>
                  <a:gd name="T25" fmla="*/ 0 h 245"/>
                  <a:gd name="T26" fmla="*/ 1 w 1186"/>
                  <a:gd name="T27" fmla="*/ 0 h 245"/>
                  <a:gd name="T28" fmla="*/ 1 w 1186"/>
                  <a:gd name="T29" fmla="*/ 0 h 245"/>
                  <a:gd name="T30" fmla="*/ 1 w 1186"/>
                  <a:gd name="T31" fmla="*/ 0 h 245"/>
                  <a:gd name="T32" fmla="*/ 1 w 1186"/>
                  <a:gd name="T33" fmla="*/ 0 h 245"/>
                  <a:gd name="T34" fmla="*/ 1 w 1186"/>
                  <a:gd name="T35" fmla="*/ 0 h 245"/>
                  <a:gd name="T36" fmla="*/ 1 w 1186"/>
                  <a:gd name="T37" fmla="*/ 0 h 245"/>
                  <a:gd name="T38" fmla="*/ 1 w 1186"/>
                  <a:gd name="T39" fmla="*/ 0 h 245"/>
                  <a:gd name="T40" fmla="*/ 1 w 1186"/>
                  <a:gd name="T41" fmla="*/ 0 h 245"/>
                  <a:gd name="T42" fmla="*/ 0 w 1186"/>
                  <a:gd name="T43" fmla="*/ 0 h 245"/>
                  <a:gd name="T44" fmla="*/ 0 w 1186"/>
                  <a:gd name="T45" fmla="*/ 0 h 245"/>
                  <a:gd name="T46" fmla="*/ 0 w 1186"/>
                  <a:gd name="T47" fmla="*/ 0 h 245"/>
                  <a:gd name="T48" fmla="*/ 0 w 1186"/>
                  <a:gd name="T49" fmla="*/ 0 h 245"/>
                  <a:gd name="T50" fmla="*/ 0 w 1186"/>
                  <a:gd name="T51" fmla="*/ 0 h 245"/>
                  <a:gd name="T52" fmla="*/ 0 w 1186"/>
                  <a:gd name="T53" fmla="*/ 0 h 245"/>
                  <a:gd name="T54" fmla="*/ 0 w 1186"/>
                  <a:gd name="T55" fmla="*/ 0 h 245"/>
                  <a:gd name="T56" fmla="*/ 0 w 1186"/>
                  <a:gd name="T57" fmla="*/ 0 h 245"/>
                  <a:gd name="T58" fmla="*/ 0 w 1186"/>
                  <a:gd name="T59" fmla="*/ 0 h 245"/>
                  <a:gd name="T60" fmla="*/ 0 w 1186"/>
                  <a:gd name="T61" fmla="*/ 0 h 245"/>
                  <a:gd name="T62" fmla="*/ 0 w 1186"/>
                  <a:gd name="T63" fmla="*/ 0 h 245"/>
                  <a:gd name="T64" fmla="*/ 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144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0 w 241"/>
                  <a:gd name="T1" fmla="*/ 0 h 738"/>
                  <a:gd name="T2" fmla="*/ 0 w 241"/>
                  <a:gd name="T3" fmla="*/ 1 h 738"/>
                  <a:gd name="T4" fmla="*/ 0 w 241"/>
                  <a:gd name="T5" fmla="*/ 1 h 738"/>
                  <a:gd name="T6" fmla="*/ 0 w 241"/>
                  <a:gd name="T7" fmla="*/ 0 h 738"/>
                  <a:gd name="T8" fmla="*/ 0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26985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6986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127062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3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4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7065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66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67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7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7068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9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0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7071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26987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8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9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6990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12705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2705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27060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40" r:id="rId4" imgW="826829" imgH="840406" progId="">
                      <p:embed/>
                    </p:oleObj>
                  </mc:Choice>
                  <mc:Fallback>
                    <p:oleObj r:id="rId4" imgW="826829" imgH="84040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7061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041" r:id="rId6" imgW="1268295" imgH="1199426" progId="">
                      <p:embed/>
                    </p:oleObj>
                  </mc:Choice>
                  <mc:Fallback>
                    <p:oleObj r:id="rId6" imgW="1268295" imgH="119942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6991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386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6994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2147483647 w 2196"/>
              <a:gd name="T3" fmla="*/ 2147483647 h 318"/>
              <a:gd name="T4" fmla="*/ 2147483647 w 2196"/>
              <a:gd name="T5" fmla="*/ 2147483647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8388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8389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Permanent address: 128.119.40.186</a:t>
            </a:r>
          </a:p>
        </p:txBody>
      </p:sp>
      <p:sp>
        <p:nvSpPr>
          <p:cNvPr id="58390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Care-of address: 79.129.13.2</a:t>
            </a:r>
          </a:p>
        </p:txBody>
      </p:sp>
      <p:grpSp>
        <p:nvGrpSpPr>
          <p:cNvPr id="446588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12704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58440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41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42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5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5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9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50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5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5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4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4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439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correspondent</a:t>
              </a:r>
            </a:p>
          </p:txBody>
        </p:sp>
      </p:grpSp>
      <p:grpSp>
        <p:nvGrpSpPr>
          <p:cNvPr id="446602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58410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1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1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12702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584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2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79.129.13.2</a:t>
                  </a:r>
                </a:p>
              </p:txBody>
            </p:sp>
            <p:sp>
              <p:nvSpPr>
                <p:cNvPr id="58429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3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12704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7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3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33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3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02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5841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41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600" dirty="0" smtClean="0">
                      <a:latin typeface="Arial" charset="0"/>
                      <a:cs typeface="Arial" charset="0"/>
                    </a:rPr>
                    <a:t>dest: 128.119.40.186</a:t>
                  </a:r>
                </a:p>
              </p:txBody>
            </p:sp>
            <p:sp>
              <p:nvSpPr>
                <p:cNvPr id="58418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2702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12703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5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6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grpSp>
              <p:nvGrpSpPr>
                <p:cNvPr id="12702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12702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sp>
                <p:nvSpPr>
                  <p:cNvPr id="58422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58423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8413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packet sent by home agent to foreign agent: a </a:t>
              </a:r>
              <a:r>
                <a:rPr lang="en-US" i="1" dirty="0" smtClean="0">
                  <a:latin typeface="Arial" charset="0"/>
                  <a:cs typeface="Arial" charset="0"/>
                </a:rPr>
                <a:t>packet within a packet</a:t>
              </a:r>
            </a:p>
          </p:txBody>
        </p:sp>
      </p:grpSp>
      <p:grpSp>
        <p:nvGrpSpPr>
          <p:cNvPr id="446631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58395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700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2700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58399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400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dirty="0" smtClean="0">
                    <a:latin typeface="Arial" charset="0"/>
                    <a:cs typeface="Arial" charset="0"/>
                  </a:rPr>
                  <a:t>dest: 128.119.40.186</a:t>
                </a:r>
              </a:p>
            </p:txBody>
          </p:sp>
          <p:sp>
            <p:nvSpPr>
              <p:cNvPr id="58401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700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12701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8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9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12701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12701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8405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58406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58398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foreign-agent-to-mobile packet</a:t>
              </a:r>
            </a:p>
          </p:txBody>
        </p:sp>
      </p:grpSp>
      <p:pic>
        <p:nvPicPr>
          <p:cNvPr id="127001" name="Picture 18" descr="underline_base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461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8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88" name="Group 44"/>
          <p:cNvGrpSpPr>
            <a:grpSpLocks/>
          </p:cNvGrpSpPr>
          <p:nvPr/>
        </p:nvGrpSpPr>
        <p:grpSpPr bwMode="auto">
          <a:xfrm>
            <a:off x="4413588" y="5557985"/>
            <a:ext cx="568325" cy="481012"/>
            <a:chOff x="-44" y="1473"/>
            <a:chExt cx="981" cy="1105"/>
          </a:xfrm>
        </p:grpSpPr>
        <p:pic>
          <p:nvPicPr>
            <p:cNvPr id="1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6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Mobile IP: agent discovery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443038"/>
            <a:ext cx="8034338" cy="46482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agent advertisement: </a:t>
            </a:r>
            <a:r>
              <a:rPr lang="en-US" sz="2400" dirty="0">
                <a:latin typeface="Arial" charset="0"/>
                <a:cs typeface="Arial" charset="0"/>
              </a:rPr>
              <a:t>foreign/home agents advertise service by broadcasting ICMP messages</a:t>
            </a:r>
            <a:r>
              <a:rPr lang="en-US" sz="2000" dirty="0">
                <a:latin typeface="Arial" charset="0"/>
                <a:cs typeface="Arial" charset="0"/>
              </a:rPr>
              <a:t> (typefield = 9)</a:t>
            </a:r>
          </a:p>
        </p:txBody>
      </p:sp>
      <p:graphicFrame>
        <p:nvGraphicFramePr>
          <p:cNvPr id="12902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2406650"/>
          <a:ext cx="5470525" cy="39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8" name="Picture" r:id="rId4" imgW="4051659" imgH="2919690" progId="Word.Picture.8">
                  <p:embed/>
                </p:oleObj>
              </mc:Choice>
              <mc:Fallback>
                <p:oleObj name="Picture" r:id="rId4" imgW="4051659" imgH="291969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406650"/>
                        <a:ext cx="5470525" cy="395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333375" y="4164013"/>
            <a:ext cx="2300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R bit: registration required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344488" y="3230563"/>
            <a:ext cx="245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H,F bits: home and/or foreign agent</a:t>
            </a:r>
          </a:p>
        </p:txBody>
      </p:sp>
      <p:sp>
        <p:nvSpPr>
          <p:cNvPr id="59401" name="Line 7"/>
          <p:cNvSpPr>
            <a:spLocks noChangeShapeType="1"/>
          </p:cNvSpPr>
          <p:nvPr/>
        </p:nvSpPr>
        <p:spPr bwMode="auto">
          <a:xfrm>
            <a:off x="2790825" y="3768725"/>
            <a:ext cx="2538413" cy="1103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501900" y="4348163"/>
            <a:ext cx="2490788" cy="5826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2903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949325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096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69850"/>
            <a:ext cx="7772400" cy="942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/>
                <a:cs typeface="Gill Sans MT"/>
              </a:rPr>
              <a:t>Mobile</a:t>
            </a:r>
            <a:r>
              <a:rPr lang="en-US" dirty="0">
                <a:latin typeface="Gill Sans MT" charset="0"/>
                <a:cs typeface="+mj-cs"/>
              </a:rPr>
              <a:t> IP: registration example</a:t>
            </a:r>
          </a:p>
        </p:txBody>
      </p:sp>
      <p:sp>
        <p:nvSpPr>
          <p:cNvPr id="131077" name="Text Box 40"/>
          <p:cNvSpPr txBox="1">
            <a:spLocks noChangeArrowheads="1"/>
          </p:cNvSpPr>
          <p:nvPr/>
        </p:nvSpPr>
        <p:spPr bwMode="auto">
          <a:xfrm>
            <a:off x="4594225" y="1011238"/>
            <a:ext cx="232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visited network: 79.129.13/24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8" name="Text Box 41"/>
          <p:cNvSpPr txBox="1">
            <a:spLocks noChangeArrowheads="1"/>
          </p:cNvSpPr>
          <p:nvPr/>
        </p:nvSpPr>
        <p:spPr bwMode="auto">
          <a:xfrm>
            <a:off x="1331913" y="1149350"/>
            <a:ext cx="143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home agent</a:t>
            </a:r>
          </a:p>
          <a:p>
            <a:pPr algn="ctr"/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HA: 128.119.40.7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1079" name="Text Box 42"/>
          <p:cNvSpPr txBox="1">
            <a:spLocks noChangeArrowheads="1"/>
          </p:cNvSpPr>
          <p:nvPr/>
        </p:nvSpPr>
        <p:spPr bwMode="auto">
          <a:xfrm>
            <a:off x="3725863" y="1195388"/>
            <a:ext cx="147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foreign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COA: 79.129.13.2</a:t>
            </a:r>
          </a:p>
          <a:p>
            <a:endParaRPr lang="en-US" sz="1800" dirty="0"/>
          </a:p>
        </p:txBody>
      </p:sp>
      <p:sp>
        <p:nvSpPr>
          <p:cNvPr id="131080" name="Text Box 46"/>
          <p:cNvSpPr txBox="1">
            <a:spLocks noChangeArrowheads="1"/>
          </p:cNvSpPr>
          <p:nvPr/>
        </p:nvSpPr>
        <p:spPr bwMode="auto">
          <a:xfrm>
            <a:off x="6886575" y="1555750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mobile agent</a:t>
            </a:r>
          </a:p>
          <a:p>
            <a:r>
              <a:rPr lang="en-US" sz="1400" dirty="0">
                <a:solidFill>
                  <a:srgbClr val="000099"/>
                </a:solidFill>
                <a:latin typeface="Gill Sans MT" charset="0"/>
                <a:ea typeface="ÇlÇr ñæí©" charset="0"/>
              </a:rPr>
              <a:t>MA: 128.119.40.186</a:t>
            </a:r>
            <a:endParaRPr lang="en-US" sz="1400" dirty="0">
              <a:solidFill>
                <a:srgbClr val="000099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56113" y="2732088"/>
            <a:ext cx="2390775" cy="1516062"/>
            <a:chOff x="4456543" y="2732527"/>
            <a:chExt cx="2389911" cy="1515110"/>
          </a:xfrm>
        </p:grpSpPr>
        <p:sp>
          <p:nvSpPr>
            <p:cNvPr id="131125" name="Line 47"/>
            <p:cNvSpPr>
              <a:spLocks noChangeShapeType="1"/>
            </p:cNvSpPr>
            <p:nvPr/>
          </p:nvSpPr>
          <p:spPr bwMode="auto">
            <a:xfrm flipH="1">
              <a:off x="4456543" y="2886364"/>
              <a:ext cx="2389911" cy="3579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6" name="Group 48"/>
            <p:cNvGrpSpPr>
              <a:grpSpLocks/>
            </p:cNvGrpSpPr>
            <p:nvPr/>
          </p:nvGrpSpPr>
          <p:grpSpPr bwMode="auto">
            <a:xfrm>
              <a:off x="4617712" y="2732527"/>
              <a:ext cx="1882140" cy="1515110"/>
              <a:chOff x="13860" y="6885"/>
              <a:chExt cx="2964" cy="2386"/>
            </a:xfrm>
          </p:grpSpPr>
          <p:sp>
            <p:nvSpPr>
              <p:cNvPr id="131127" name="Text Box 49"/>
              <p:cNvSpPr txBox="1">
                <a:spLocks noChangeArrowheads="1"/>
              </p:cNvSpPr>
              <p:nvPr/>
            </p:nvSpPr>
            <p:spPr bwMode="auto">
              <a:xfrm>
                <a:off x="13860" y="6885"/>
                <a:ext cx="2510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8" name="Text Box 50"/>
              <p:cNvSpPr txBox="1">
                <a:spLocks noChangeArrowheads="1"/>
              </p:cNvSpPr>
              <p:nvPr/>
            </p:nvSpPr>
            <p:spPr bwMode="auto">
              <a:xfrm>
                <a:off x="14132" y="7394"/>
                <a:ext cx="2692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identification:714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  <a:cs typeface="ÇlÇr ñæí©" charset="0"/>
                  </a:rPr>
                  <a:t>….</a:t>
                </a:r>
              </a:p>
              <a:p>
                <a:endParaRPr lang="en-US" sz="1800" dirty="0"/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022475" y="4606925"/>
            <a:ext cx="2422525" cy="1489075"/>
            <a:chOff x="2023162" y="4606595"/>
            <a:chExt cx="2421839" cy="1489368"/>
          </a:xfrm>
        </p:grpSpPr>
        <p:sp>
          <p:nvSpPr>
            <p:cNvPr id="131121" name="Line 57"/>
            <p:cNvSpPr>
              <a:spLocks noChangeShapeType="1"/>
            </p:cNvSpPr>
            <p:nvPr/>
          </p:nvSpPr>
          <p:spPr bwMode="auto">
            <a:xfrm>
              <a:off x="2023162" y="4887778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122" name="Group 54"/>
            <p:cNvGrpSpPr>
              <a:grpSpLocks/>
            </p:cNvGrpSpPr>
            <p:nvPr/>
          </p:nvGrpSpPr>
          <p:grpSpPr bwMode="auto">
            <a:xfrm>
              <a:off x="2355497" y="4606595"/>
              <a:ext cx="1823720" cy="1489368"/>
              <a:chOff x="6012" y="8219"/>
              <a:chExt cx="2872" cy="1726"/>
            </a:xfrm>
          </p:grpSpPr>
          <p:sp>
            <p:nvSpPr>
              <p:cNvPr id="131123" name="Text Box 55"/>
              <p:cNvSpPr txBox="1">
                <a:spLocks noChangeArrowheads="1"/>
              </p:cNvSpPr>
              <p:nvPr/>
            </p:nvSpPr>
            <p:spPr bwMode="auto">
              <a:xfrm>
                <a:off x="6012" y="8219"/>
                <a:ext cx="2872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reply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124" name="Text Box 56"/>
              <p:cNvSpPr txBox="1">
                <a:spLocks noChangeArrowheads="1"/>
              </p:cNvSpPr>
              <p:nvPr/>
            </p:nvSpPr>
            <p:spPr bwMode="auto">
              <a:xfrm>
                <a:off x="6084" y="8580"/>
                <a:ext cx="2751" cy="1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4999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449763" y="4805363"/>
            <a:ext cx="2422525" cy="1520825"/>
            <a:chOff x="4450016" y="4805226"/>
            <a:chExt cx="2421839" cy="1521673"/>
          </a:xfrm>
        </p:grpSpPr>
        <p:sp>
          <p:nvSpPr>
            <p:cNvPr id="131118" name="Line 57"/>
            <p:cNvSpPr>
              <a:spLocks noChangeShapeType="1"/>
            </p:cNvSpPr>
            <p:nvPr/>
          </p:nvSpPr>
          <p:spPr bwMode="auto">
            <a:xfrm>
              <a:off x="4450016" y="5467360"/>
              <a:ext cx="2421839" cy="41157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119" name="Text Box 58"/>
            <p:cNvSpPr txBox="1">
              <a:spLocks noChangeArrowheads="1"/>
            </p:cNvSpPr>
            <p:nvPr/>
          </p:nvSpPr>
          <p:spPr bwMode="auto">
            <a:xfrm>
              <a:off x="4680345" y="4805226"/>
              <a:ext cx="1750471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registration reply 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120" name="Text Box 59"/>
            <p:cNvSpPr txBox="1">
              <a:spLocks noChangeArrowheads="1"/>
            </p:cNvSpPr>
            <p:nvPr/>
          </p:nvSpPr>
          <p:spPr bwMode="auto">
            <a:xfrm>
              <a:off x="4790602" y="5123591"/>
              <a:ext cx="1697939" cy="1203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HA: 128.119.40.7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MA: 128.119.40.186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Lifetime: 4999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Identification: 714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sp>
        <p:nvSpPr>
          <p:cNvPr id="131084" name="Text Box 61"/>
          <p:cNvSpPr txBox="1">
            <a:spLocks noChangeArrowheads="1"/>
          </p:cNvSpPr>
          <p:nvPr/>
        </p:nvSpPr>
        <p:spPr bwMode="auto">
          <a:xfrm>
            <a:off x="1408113" y="6048375"/>
            <a:ext cx="1004887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Gill Sans MT" charset="0"/>
                <a:ea typeface="ÇlÇr ñæí©" charset="0"/>
              </a:rPr>
              <a:t>time</a:t>
            </a:r>
            <a:endParaRPr lang="en-US" sz="16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31085" name="Group 332"/>
          <p:cNvGrpSpPr>
            <a:grpSpLocks/>
          </p:cNvGrpSpPr>
          <p:nvPr/>
        </p:nvGrpSpPr>
        <p:grpSpPr bwMode="auto">
          <a:xfrm>
            <a:off x="1687513" y="1671638"/>
            <a:ext cx="749300" cy="314325"/>
            <a:chOff x="2356" y="1300"/>
            <a:chExt cx="555" cy="194"/>
          </a:xfrm>
        </p:grpSpPr>
        <p:sp>
          <p:nvSpPr>
            <p:cNvPr id="13111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1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13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16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17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1086" name="Group 332"/>
          <p:cNvGrpSpPr>
            <a:grpSpLocks/>
          </p:cNvGrpSpPr>
          <p:nvPr/>
        </p:nvGrpSpPr>
        <p:grpSpPr bwMode="auto">
          <a:xfrm>
            <a:off x="4049713" y="1673225"/>
            <a:ext cx="749300" cy="312738"/>
            <a:chOff x="2356" y="1300"/>
            <a:chExt cx="555" cy="194"/>
          </a:xfrm>
        </p:grpSpPr>
        <p:sp>
          <p:nvSpPr>
            <p:cNvPr id="13110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3110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3110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110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10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cxnSp>
        <p:nvCxnSpPr>
          <p:cNvPr id="60447" name="Straight Connector 60446"/>
          <p:cNvCxnSpPr/>
          <p:nvPr/>
        </p:nvCxnSpPr>
        <p:spPr bwMode="auto">
          <a:xfrm>
            <a:off x="2020888" y="204311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4424363" y="2138363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84988" y="1931988"/>
            <a:ext cx="0" cy="4260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090" name="Group 356"/>
          <p:cNvGrpSpPr>
            <a:grpSpLocks/>
          </p:cNvGrpSpPr>
          <p:nvPr/>
        </p:nvGrpSpPr>
        <p:grpSpPr bwMode="auto">
          <a:xfrm>
            <a:off x="6176963" y="1479550"/>
            <a:ext cx="750887" cy="587375"/>
            <a:chOff x="313" y="1497"/>
            <a:chExt cx="1152" cy="1014"/>
          </a:xfrm>
        </p:grpSpPr>
        <p:pic>
          <p:nvPicPr>
            <p:cNvPr id="131100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01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364038" y="1917700"/>
            <a:ext cx="2528887" cy="773113"/>
            <a:chOff x="4364182" y="1918294"/>
            <a:chExt cx="2528454" cy="771797"/>
          </a:xfrm>
        </p:grpSpPr>
        <p:sp>
          <p:nvSpPr>
            <p:cNvPr id="131097" name="Line 43"/>
            <p:cNvSpPr>
              <a:spLocks noChangeShapeType="1"/>
            </p:cNvSpPr>
            <p:nvPr/>
          </p:nvSpPr>
          <p:spPr bwMode="auto">
            <a:xfrm>
              <a:off x="4364182" y="2158999"/>
              <a:ext cx="2528454" cy="404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098" name="Text Box 45"/>
            <p:cNvSpPr txBox="1">
              <a:spLocks noChangeArrowheads="1"/>
            </p:cNvSpPr>
            <p:nvPr/>
          </p:nvSpPr>
          <p:spPr bwMode="auto">
            <a:xfrm>
              <a:off x="4708630" y="1918294"/>
              <a:ext cx="1641369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C00000"/>
                  </a:solidFill>
                  <a:latin typeface="Gill Sans MT" charset="0"/>
                  <a:ea typeface="ÇlÇr ñæí©" charset="0"/>
                </a:rPr>
                <a:t>ICMP agent adv.</a:t>
              </a:r>
              <a:endParaRPr lang="en-US" sz="1600" dirty="0">
                <a:solidFill>
                  <a:srgbClr val="C00000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31099" name="Text Box 44"/>
            <p:cNvSpPr txBox="1">
              <a:spLocks noChangeArrowheads="1"/>
            </p:cNvSpPr>
            <p:nvPr/>
          </p:nvSpPr>
          <p:spPr bwMode="auto">
            <a:xfrm>
              <a:off x="4813694" y="2210105"/>
              <a:ext cx="1397757" cy="479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COA: 79.129.13.2</a:t>
              </a:r>
            </a:p>
            <a:p>
              <a:r>
                <a:rPr lang="en-US" sz="1200" dirty="0">
                  <a:latin typeface="Arial" charset="0"/>
                  <a:ea typeface="ÇlÇr ñæí©" charset="0"/>
                  <a:cs typeface="ÇlÇr ñæí©" charset="0"/>
                </a:rPr>
                <a:t>….</a:t>
              </a:r>
            </a:p>
            <a:p>
              <a:endParaRPr lang="en-US" sz="1800" dirty="0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32000" y="2860675"/>
            <a:ext cx="2414588" cy="1700213"/>
            <a:chOff x="2031999" y="2860165"/>
            <a:chExt cx="2415307" cy="1700283"/>
          </a:xfrm>
        </p:grpSpPr>
        <p:sp>
          <p:nvSpPr>
            <p:cNvPr id="131093" name="Line 47"/>
            <p:cNvSpPr>
              <a:spLocks noChangeShapeType="1"/>
            </p:cNvSpPr>
            <p:nvPr/>
          </p:nvSpPr>
          <p:spPr bwMode="auto">
            <a:xfrm flipH="1">
              <a:off x="2031999" y="3396671"/>
              <a:ext cx="2415307" cy="3440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1094" name="Group 51"/>
            <p:cNvGrpSpPr>
              <a:grpSpLocks/>
            </p:cNvGrpSpPr>
            <p:nvPr/>
          </p:nvGrpSpPr>
          <p:grpSpPr bwMode="auto">
            <a:xfrm>
              <a:off x="2285896" y="2860165"/>
              <a:ext cx="1870307" cy="1700283"/>
              <a:chOff x="7385" y="5757"/>
              <a:chExt cx="2779" cy="2043"/>
            </a:xfrm>
          </p:grpSpPr>
          <p:sp>
            <p:nvSpPr>
              <p:cNvPr id="131095" name="Text Box 52"/>
              <p:cNvSpPr txBox="1">
                <a:spLocks noChangeArrowheads="1"/>
              </p:cNvSpPr>
              <p:nvPr/>
            </p:nvSpPr>
            <p:spPr bwMode="auto">
              <a:xfrm>
                <a:off x="7385" y="5757"/>
                <a:ext cx="2779" cy="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C00000"/>
                    </a:solidFill>
                    <a:latin typeface="Gill Sans MT" charset="0"/>
                    <a:ea typeface="ÇlÇr ñæí©" charset="0"/>
                  </a:rPr>
                  <a:t>registration req. </a:t>
                </a:r>
                <a:endParaRPr lang="en-US" sz="1600" dirty="0">
                  <a:solidFill>
                    <a:srgbClr val="C00000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31096" name="Text Box 53"/>
              <p:cNvSpPr txBox="1">
                <a:spLocks noChangeArrowheads="1"/>
              </p:cNvSpPr>
              <p:nvPr/>
            </p:nvSpPr>
            <p:spPr bwMode="auto">
              <a:xfrm>
                <a:off x="7511" y="6150"/>
                <a:ext cx="2618" cy="16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COA: 79.129.13.2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HA: 128.119.40.7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MA: 128.119.40.186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Lifetime: 9999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identification: 714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encapsulation format</a:t>
                </a:r>
              </a:p>
              <a:p>
                <a:r>
                  <a:rPr lang="en-US" sz="1200" dirty="0">
                    <a:latin typeface="Arial" charset="0"/>
                    <a:ea typeface="ÇlÇr ñæí©" charset="0"/>
                  </a:rPr>
                  <a:t>….</a:t>
                </a:r>
              </a:p>
              <a:p>
                <a:endParaRPr lang="en-US" sz="1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883" y="3055426"/>
            <a:ext cx="1249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Copy, but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err="1" smtClean="0">
                <a:solidFill>
                  <a:srgbClr val="FF0000"/>
                </a:solidFill>
              </a:rPr>
              <a:t>Encap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Format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5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09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Mobility: </a:t>
            </a:r>
            <a:r>
              <a:rPr lang="en-US" dirty="0" smtClean="0">
                <a:latin typeface="Gill Sans MT" charset="0"/>
                <a:cs typeface="+mj-cs"/>
              </a:rPr>
              <a:t>cellular versus </a:t>
            </a:r>
            <a:r>
              <a:rPr lang="en-US" dirty="0">
                <a:latin typeface="Gill Sans MT" charset="0"/>
                <a:cs typeface="+mj-cs"/>
              </a:rPr>
              <a:t>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84959"/>
              </p:ext>
            </p:extLst>
          </p:nvPr>
        </p:nvGraphicFramePr>
        <p:xfrm>
          <a:off x="671513" y="1296988"/>
          <a:ext cx="8205787" cy="515303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30480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Comment on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cellular element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IP element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to which mobile user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s permanent phone number belongs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Gateway Mobile Switching Center,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. Home Location Register (HLR)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Home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System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Network other than home system where mobile user is currently residing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network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Visitor Location Record (VLR)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Foreign agent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Mobile Station Roaming Number (MSRN), or 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“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roaming number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”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Batang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Batang" charset="0"/>
                          <a:cs typeface="Arial" charset="0"/>
                        </a:rPr>
                        <a:t>Care-of-address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749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318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63513"/>
            <a:ext cx="8869363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Wireless, mobility: impact on higher layer protocols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logically, impact </a:t>
            </a:r>
            <a:r>
              <a:rPr lang="en-US" i="1" dirty="0">
                <a:latin typeface="Gill Sans MT" charset="0"/>
                <a:cs typeface="+mn-cs"/>
              </a:rPr>
              <a:t>should</a:t>
            </a:r>
            <a:r>
              <a:rPr lang="en-US" dirty="0">
                <a:latin typeface="Gill Sans MT" charset="0"/>
                <a:cs typeface="+mn-cs"/>
              </a:rPr>
              <a:t> be minimal 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best effort service model remains unchanged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and UDP can (and do) run over wireless, mobile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 but performance-wise: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packet loss/delay due to bit-errors (discarded packets, delays for link-layer retransmissions), and handoff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TCP interprets loss as congestion, will decrease congestion window un-necessarily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impairments for real-time traffic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limited bandwidth of wireless links</a:t>
            </a:r>
          </a:p>
        </p:txBody>
      </p:sp>
      <p:pic>
        <p:nvPicPr>
          <p:cNvPr id="14950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38213"/>
            <a:ext cx="85820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wireless links: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capacity, distance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channel impairments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CDMA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IEEE 802.11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CSMA/CA reflects wireless channel characteristics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cellular access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Gill Sans MT" charset="0"/>
              </a:rPr>
              <a:t>standards (e.g.</a:t>
            </a:r>
            <a:r>
              <a:rPr lang="en-US" sz="2000" dirty="0" smtClean="0">
                <a:latin typeface="Gill Sans MT" charset="0"/>
              </a:rPr>
              <a:t>, </a:t>
            </a:r>
            <a:r>
              <a:rPr lang="en-US" sz="2000" dirty="0">
                <a:latin typeface="Gill Sans MT" charset="0"/>
              </a:rPr>
              <a:t>3G, 4G LTE)</a:t>
            </a: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tabLst>
                <a:tab pos="3376613" algn="l"/>
              </a:tabLst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000" dirty="0">
                <a:latin typeface="Gill Sans MT" charset="0"/>
              </a:rPr>
              <a:t>mobility in </a:t>
            </a:r>
            <a:r>
              <a:rPr lang="en-US" sz="2000" dirty="0" smtClean="0">
                <a:latin typeface="Gill Sans MT" charset="0"/>
              </a:rPr>
              <a:t>GSM, LTE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r>
              <a:rPr lang="en-US" sz="2400" dirty="0">
                <a:latin typeface="Gill Sans MT" charset="0"/>
                <a:cs typeface="+mn-cs"/>
              </a:rPr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5155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0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2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3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9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1757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31874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5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8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3187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9" name="Group 92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3185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5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6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7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5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0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31853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1" name="Group 113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31836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38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39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0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1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2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3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4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5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6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7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8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49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0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1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52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37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2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31834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5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3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31832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4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31830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1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5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31828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31826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31824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8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31822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3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9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31820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0" name="Group 155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3180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3180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0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181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180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31801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2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2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31799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0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3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31797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8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4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3179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5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31793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6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31791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9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9256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7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58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  <a:defRPr/>
              </a:pPr>
              <a:r>
                <a:rPr lang="en-US" sz="2400" dirty="0">
                  <a:cs typeface="+mn-cs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Gill Sans MT" charset="0"/>
                  <a:cs typeface="+mn-cs"/>
                </a:rPr>
                <a:t>infrastructure mode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base station connects mobiles into wired network</a:t>
              </a:r>
            </a:p>
            <a:p>
              <a:pPr marL="238125" indent="-238125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000" dirty="0">
                  <a:latin typeface="Gill Sans MT" charset="0"/>
                  <a:cs typeface="+mn-cs"/>
                </a:rPr>
                <a:t>handoff: </a:t>
              </a:r>
              <a:r>
                <a:rPr lang="en-US" sz="2000" dirty="0" smtClean="0">
                  <a:latin typeface="Gill Sans MT" charset="0"/>
                  <a:cs typeface="+mn-cs"/>
                </a:rPr>
                <a:t>mobile device </a:t>
              </a:r>
              <a:r>
                <a:rPr lang="en-US" sz="2000" dirty="0">
                  <a:latin typeface="Gill Sans MT" charset="0"/>
                  <a:cs typeface="+mn-cs"/>
                </a:rPr>
                <a:t>changes base station providing connection into wired network</a:t>
              </a:r>
            </a:p>
          </p:txBody>
        </p:sp>
        <p:sp>
          <p:nvSpPr>
            <p:cNvPr id="9259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0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61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25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1781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82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31783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4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451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45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0059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10291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43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4" name="Object 2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77" name="Clip" r:id="rId4" imgW="826829" imgH="840406" progId="MS_ClipArt_Gallery.2">
                      <p:embed/>
                    </p:oleObj>
                  </mc:Choice>
                  <mc:Fallback>
                    <p:oleObj name="Clip" r:id="rId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5" name="Object 2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78" name="Clip" r:id="rId6" imgW="1268295" imgH="1199426" progId="MS_ClipArt_Gallery.2">
                      <p:embed/>
                    </p:oleObj>
                  </mc:Choice>
                  <mc:Fallback>
                    <p:oleObj name="Clip" r:id="rId6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4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solidFill>
                  <a:srgbClr val="800000"/>
                </a:solidFill>
                <a:latin typeface="Gill Sans MT" charset="0"/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nodes organize themselves into a network: route among themselves</a:t>
            </a:r>
          </a:p>
        </p:txBody>
      </p:sp>
      <p:grpSp>
        <p:nvGrpSpPr>
          <p:cNvPr id="400521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10287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9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40" name="Object 1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79" name="Clip" r:id="rId8" imgW="826829" imgH="840406" progId="MS_ClipArt_Gallery.2">
                      <p:embed/>
                    </p:oleObj>
                  </mc:Choice>
                  <mc:Fallback>
                    <p:oleObj name="Clip" r:id="rId8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41" name="Object 1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0" name="Clip" r:id="rId9" imgW="1268295" imgH="1199426" progId="MS_ClipArt_Gallery.2">
                      <p:embed/>
                    </p:oleObj>
                  </mc:Choice>
                  <mc:Fallback>
                    <p:oleObj name="Clip" r:id="rId9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2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10283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5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6" name="Object 2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1" name="Clip" r:id="rId10" imgW="826829" imgH="840406" progId="MS_ClipArt_Gallery.2">
                      <p:embed/>
                    </p:oleObj>
                  </mc:Choice>
                  <mc:Fallback>
                    <p:oleObj name="Clip" r:id="rId1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7" name="Object 2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2" name="Clip" r:id="rId11" imgW="1268295" imgH="1199426" progId="MS_ClipArt_Gallery.2">
                      <p:embed/>
                    </p:oleObj>
                  </mc:Choice>
                  <mc:Fallback>
                    <p:oleObj name="Clip" r:id="rId1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587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1027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31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32" name="Object 2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3" name="Clip" r:id="rId12" imgW="826829" imgH="840406" progId="MS_ClipArt_Gallery.2">
                      <p:embed/>
                    </p:oleObj>
                  </mc:Choice>
                  <mc:Fallback>
                    <p:oleObj name="Clip" r:id="rId1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33" name="Object 2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4" name="Clip" r:id="rId13" imgW="1268295" imgH="1199426" progId="MS_ClipArt_Gallery.2">
                      <p:embed/>
                    </p:oleObj>
                  </mc:Choice>
                  <mc:Fallback>
                    <p:oleObj name="Clip" r:id="rId13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00496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10275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33827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3828" name="Object 11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5" name="Clip" r:id="rId14" imgW="826829" imgH="840406" progId="MS_ClipArt_Gallery.2">
                      <p:embed/>
                    </p:oleObj>
                  </mc:Choice>
                  <mc:Fallback>
                    <p:oleObj name="Clip" r:id="rId14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829" name="Object 11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2986" name="Clip" r:id="rId15" imgW="1268295" imgH="1199426" progId="MS_ClipArt_Gallery.2">
                      <p:embed/>
                    </p:oleObj>
                  </mc:Choice>
                  <mc:Fallback>
                    <p:oleObj name="Clip" r:id="rId15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2" name="Rectangle 65"/>
          <p:cNvSpPr>
            <a:spLocks noChangeArrowheads="1"/>
          </p:cNvSpPr>
          <p:nvPr/>
        </p:nvSpPr>
        <p:spPr bwMode="auto">
          <a:xfrm>
            <a:off x="2693988" y="1468438"/>
            <a:ext cx="1728787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3" name="Oval 214"/>
          <p:cNvSpPr>
            <a:spLocks noChangeArrowheads="1"/>
          </p:cNvSpPr>
          <p:nvPr/>
        </p:nvSpPr>
        <p:spPr bwMode="auto">
          <a:xfrm>
            <a:off x="879475" y="1730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4" name="Oval 219"/>
          <p:cNvSpPr>
            <a:spLocks noChangeArrowheads="1"/>
          </p:cNvSpPr>
          <p:nvPr/>
        </p:nvSpPr>
        <p:spPr bwMode="auto">
          <a:xfrm>
            <a:off x="2184400" y="30543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5" name="Oval 229"/>
          <p:cNvSpPr>
            <a:spLocks noChangeArrowheads="1"/>
          </p:cNvSpPr>
          <p:nvPr/>
        </p:nvSpPr>
        <p:spPr bwMode="auto">
          <a:xfrm>
            <a:off x="1050925" y="2330450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6" name="Oval 234"/>
          <p:cNvSpPr>
            <a:spLocks noChangeArrowheads="1"/>
          </p:cNvSpPr>
          <p:nvPr/>
        </p:nvSpPr>
        <p:spPr bwMode="auto">
          <a:xfrm>
            <a:off x="1624013" y="2754313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57" name="Oval 224"/>
          <p:cNvSpPr>
            <a:spLocks noChangeArrowheads="1"/>
          </p:cNvSpPr>
          <p:nvPr/>
        </p:nvSpPr>
        <p:spPr bwMode="auto">
          <a:xfrm>
            <a:off x="1936750" y="4778375"/>
            <a:ext cx="1755775" cy="1625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809" name="Group 356"/>
          <p:cNvGrpSpPr>
            <a:grpSpLocks/>
          </p:cNvGrpSpPr>
          <p:nvPr/>
        </p:nvGrpSpPr>
        <p:grpSpPr bwMode="auto">
          <a:xfrm>
            <a:off x="1554163" y="2184400"/>
            <a:ext cx="465137" cy="481013"/>
            <a:chOff x="313" y="1497"/>
            <a:chExt cx="1152" cy="1014"/>
          </a:xfrm>
        </p:grpSpPr>
        <p:pic>
          <p:nvPicPr>
            <p:cNvPr id="33824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0" name="Group 356"/>
          <p:cNvGrpSpPr>
            <a:grpSpLocks/>
          </p:cNvGrpSpPr>
          <p:nvPr/>
        </p:nvGrpSpPr>
        <p:grpSpPr bwMode="auto">
          <a:xfrm>
            <a:off x="2530475" y="5273675"/>
            <a:ext cx="463550" cy="479425"/>
            <a:chOff x="313" y="1497"/>
            <a:chExt cx="1152" cy="1014"/>
          </a:xfrm>
        </p:grpSpPr>
        <p:pic>
          <p:nvPicPr>
            <p:cNvPr id="33822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356"/>
          <p:cNvGrpSpPr>
            <a:grpSpLocks/>
          </p:cNvGrpSpPr>
          <p:nvPr/>
        </p:nvGrpSpPr>
        <p:grpSpPr bwMode="auto">
          <a:xfrm>
            <a:off x="2814638" y="3576638"/>
            <a:ext cx="465137" cy="481012"/>
            <a:chOff x="313" y="1497"/>
            <a:chExt cx="1152" cy="1014"/>
          </a:xfrm>
        </p:grpSpPr>
        <p:pic>
          <p:nvPicPr>
            <p:cNvPr id="33820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2" name="Group 356"/>
          <p:cNvGrpSpPr>
            <a:grpSpLocks/>
          </p:cNvGrpSpPr>
          <p:nvPr/>
        </p:nvGrpSpPr>
        <p:grpSpPr bwMode="auto">
          <a:xfrm>
            <a:off x="1655763" y="2936875"/>
            <a:ext cx="465137" cy="479425"/>
            <a:chOff x="313" y="1497"/>
            <a:chExt cx="1152" cy="1014"/>
          </a:xfrm>
        </p:grpSpPr>
        <p:pic>
          <p:nvPicPr>
            <p:cNvPr id="33818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3" name="Group 356"/>
          <p:cNvGrpSpPr>
            <a:grpSpLocks/>
          </p:cNvGrpSpPr>
          <p:nvPr/>
        </p:nvGrpSpPr>
        <p:grpSpPr bwMode="auto">
          <a:xfrm>
            <a:off x="2295525" y="3260725"/>
            <a:ext cx="465138" cy="481013"/>
            <a:chOff x="313" y="1497"/>
            <a:chExt cx="1152" cy="1014"/>
          </a:xfrm>
        </p:grpSpPr>
        <p:pic>
          <p:nvPicPr>
            <p:cNvPr id="33816" name="Picture 354" descr="laptop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35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3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33815" name="Picture 16" descr="underline_base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2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Wireless network taxonomy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79725" y="1584325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single hop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575300" y="1577975"/>
            <a:ext cx="1858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multiple hops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4688" y="242570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(e.g., APs)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22313" y="4121150"/>
            <a:ext cx="1749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infrastructure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92413" y="2179638"/>
            <a:ext cx="1966912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base station (WiFi,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WiMAX, cellular)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which connects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larger Internet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2722563" y="4121150"/>
            <a:ext cx="2162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(Bluetooth,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ad hoc nets)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501536" y="2050315"/>
            <a:ext cx="214674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host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through several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nodes to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 </a:t>
            </a:r>
            <a:r>
              <a:rPr lang="en-US" dirty="0" err="1" smtClean="0">
                <a:solidFill>
                  <a:srgbClr val="FF0000"/>
                </a:solidFill>
                <a:latin typeface="Gill Sans MT" charset="0"/>
                <a:cs typeface="+mn-cs"/>
              </a:rPr>
              <a:t>MyNetwork</a:t>
            </a:r>
            <a:endParaRPr lang="en-US" dirty="0" smtClean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: </a:t>
            </a:r>
            <a:r>
              <a:rPr lang="en-US" i="1" dirty="0" smtClean="0">
                <a:latin typeface="Gill Sans MT" charset="0"/>
                <a:cs typeface="+mn-cs"/>
              </a:rPr>
              <a:t>mesh net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487988" y="3716338"/>
            <a:ext cx="21701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no base station, no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connection to larger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Internet. May have to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relay to reach other 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wireless </a:t>
            </a:r>
            <a:r>
              <a:rPr lang="en-US" dirty="0" smtClean="0">
                <a:latin typeface="Gill Sans MT" charset="0"/>
                <a:cs typeface="+mn-cs"/>
              </a:rPr>
              <a:t>node</a:t>
            </a:r>
          </a:p>
          <a:p>
            <a:pPr algn="ctr">
              <a:defRPr/>
            </a:pPr>
            <a:r>
              <a:rPr lang="en-US" dirty="0" smtClean="0">
                <a:latin typeface="Gill Sans MT" charset="0"/>
                <a:cs typeface="+mn-cs"/>
              </a:rPr>
              <a:t>MANET, VANET</a:t>
            </a:r>
            <a:endParaRPr lang="en-US" i="1" dirty="0" smtClean="0">
              <a:latin typeface="Gill Sans MT" charset="0"/>
              <a:cs typeface="+mn-cs"/>
            </a:endParaRP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701675" y="1606550"/>
            <a:ext cx="723265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701675" y="2052638"/>
            <a:ext cx="72326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425700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80" name="Line 22"/>
          <p:cNvSpPr>
            <a:spLocks noChangeShapeType="1"/>
          </p:cNvSpPr>
          <p:nvPr/>
        </p:nvSpPr>
        <p:spPr bwMode="auto">
          <a:xfrm>
            <a:off x="5037138" y="1604963"/>
            <a:ext cx="0" cy="38512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358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207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069" y="5518863"/>
            <a:ext cx="15648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Mobile Ad Hoc</a:t>
            </a:r>
          </a:p>
          <a:p>
            <a:r>
              <a:rPr lang="en-US" sz="1600" dirty="0" smtClean="0"/>
              <a:t>Vehicle Ad Hoc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628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7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923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7.1</a:t>
            </a:r>
            <a:r>
              <a:rPr lang="en-US" sz="2400" dirty="0" smtClean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Introduction 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u="sng" dirty="0">
                <a:solidFill>
                  <a:srgbClr val="000099"/>
                </a:solidFill>
                <a:latin typeface="Gill Sans MT" charset="0"/>
                <a:cs typeface="+mn-cs"/>
              </a:rPr>
              <a:t>Wireless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Gill Sans MT" charset="0"/>
                <a:cs typeface="+mn-cs"/>
              </a:rPr>
              <a:t>7.2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cs typeface="+mn-cs"/>
              </a:rPr>
              <a:t>Wireless links, characteristics</a:t>
            </a:r>
          </a:p>
          <a:p>
            <a:pPr lvl="1"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CDMA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7.3 </a:t>
            </a:r>
            <a:r>
              <a:rPr lang="en-US" sz="2400" dirty="0">
                <a:latin typeface="Gill Sans MT" charset="0"/>
                <a:cs typeface="+mn-cs"/>
              </a:rPr>
              <a:t>IEEE 802.11 wireless LANs (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Wi-Fi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)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7.4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Cellular Internet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architecture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standards (e.g., </a:t>
            </a:r>
            <a:r>
              <a:rPr lang="en-US" sz="2000" dirty="0" smtClean="0">
                <a:latin typeface="Gill Sans MT" charset="0"/>
              </a:rPr>
              <a:t>3G</a:t>
            </a:r>
            <a:r>
              <a:rPr lang="en-US" sz="2000" dirty="0">
                <a:latin typeface="Gill Sans MT" charset="0"/>
              </a:rPr>
              <a:t>, LTE)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9238"/>
            <a:ext cx="4054475" cy="4648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000099"/>
                </a:solidFill>
                <a:ea typeface="+mn-ea"/>
                <a:cs typeface="+mn-cs"/>
              </a:rPr>
              <a:t>Mobility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7.5</a:t>
            </a:r>
            <a:r>
              <a:rPr lang="en-US" sz="2400" dirty="0" smtClean="0">
                <a:ea typeface="+mn-ea"/>
                <a:cs typeface="+mn-cs"/>
              </a:rPr>
              <a:t> Principles: addressing and routing to mobile users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7.6</a:t>
            </a:r>
            <a:r>
              <a:rPr lang="en-US" sz="2400" dirty="0" smtClean="0">
                <a:ea typeface="+mn-ea"/>
                <a:cs typeface="+mn-cs"/>
              </a:rPr>
              <a:t> Mobile IP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7.7</a:t>
            </a:r>
            <a:r>
              <a:rPr lang="en-US" sz="2400" dirty="0" smtClean="0">
                <a:ea typeface="+mn-ea"/>
                <a:cs typeface="+mn-cs"/>
              </a:rPr>
              <a:t> Handling mobility in cellular networks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ea typeface="+mn-ea"/>
                <a:cs typeface="+mn-cs"/>
              </a:rPr>
              <a:t>7.8</a:t>
            </a:r>
            <a:r>
              <a:rPr lang="en-US" sz="2400" dirty="0" smtClean="0">
                <a:ea typeface="+mn-ea"/>
                <a:cs typeface="+mn-cs"/>
              </a:rPr>
              <a:t> Mobility and higher-layer protocols</a:t>
            </a:r>
          </a:p>
          <a:p>
            <a:pPr marL="0" indent="0"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37894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7-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54542" y="6508279"/>
            <a:ext cx="2698427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Wireless and Mobile Networks 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17729</TotalTime>
  <Words>4933</Words>
  <Application>Microsoft Macintosh PowerPoint</Application>
  <PresentationFormat>On-screen Show (4:3)</PresentationFormat>
  <Paragraphs>1240</Paragraphs>
  <Slides>58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Clip</vt:lpstr>
      <vt:lpstr>Picture</vt:lpstr>
      <vt:lpstr>PowerPoint Presentation</vt:lpstr>
      <vt:lpstr>Ch. 6: Wireless and Mobile Networks</vt:lpstr>
      <vt:lpstr>Chapter 7 outline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 (1)</vt:lpstr>
      <vt:lpstr>Wireless Link Characteristics (2)</vt:lpstr>
      <vt:lpstr>Wireless network characteristics</vt:lpstr>
      <vt:lpstr>Code Division Multiple Access (CDMA)</vt:lpstr>
      <vt:lpstr>CDMA encode/decode - A</vt:lpstr>
      <vt:lpstr>CDMA: two-sender interference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networks: the first 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Mobile IP</vt:lpstr>
      <vt:lpstr>Mobile IP: indirect routing</vt:lpstr>
      <vt:lpstr>Mobile IP: agent discovery</vt:lpstr>
      <vt:lpstr>Mobile IP: registration example</vt:lpstr>
      <vt:lpstr>Mobility: cellular versus Mobile IP</vt:lpstr>
      <vt:lpstr>Wireless, mobility: impact on higher layer protocols</vt:lpstr>
      <vt:lpstr>Chapter 7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mike erlinger</cp:lastModifiedBy>
  <cp:revision>548</cp:revision>
  <dcterms:created xsi:type="dcterms:W3CDTF">1999-10-08T19:08:27Z</dcterms:created>
  <dcterms:modified xsi:type="dcterms:W3CDTF">2018-10-31T21:23:46Z</dcterms:modified>
</cp:coreProperties>
</file>